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</p:sldMasterIdLst>
  <p:notesMasterIdLst>
    <p:notesMasterId r:id="rId49"/>
  </p:notesMasterIdLst>
  <p:handoutMasterIdLst>
    <p:handoutMasterId r:id="rId50"/>
  </p:handoutMasterIdLst>
  <p:sldIdLst>
    <p:sldId id="256" r:id="rId6"/>
    <p:sldId id="257" r:id="rId7"/>
    <p:sldId id="258" r:id="rId8"/>
    <p:sldId id="297" r:id="rId9"/>
    <p:sldId id="295" r:id="rId10"/>
    <p:sldId id="293" r:id="rId11"/>
    <p:sldId id="259" r:id="rId12"/>
    <p:sldId id="260" r:id="rId13"/>
    <p:sldId id="261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98" r:id="rId23"/>
    <p:sldId id="299" r:id="rId24"/>
    <p:sldId id="296" r:id="rId25"/>
    <p:sldId id="302" r:id="rId26"/>
    <p:sldId id="300" r:id="rId27"/>
    <p:sldId id="304" r:id="rId28"/>
    <p:sldId id="303" r:id="rId29"/>
    <p:sldId id="305" r:id="rId30"/>
    <p:sldId id="306" r:id="rId31"/>
    <p:sldId id="280" r:id="rId32"/>
    <p:sldId id="276" r:id="rId33"/>
    <p:sldId id="262" r:id="rId34"/>
    <p:sldId id="290" r:id="rId35"/>
    <p:sldId id="277" r:id="rId36"/>
    <p:sldId id="274" r:id="rId37"/>
    <p:sldId id="288" r:id="rId38"/>
    <p:sldId id="278" r:id="rId39"/>
    <p:sldId id="275" r:id="rId40"/>
    <p:sldId id="283" r:id="rId41"/>
    <p:sldId id="285" r:id="rId42"/>
    <p:sldId id="263" r:id="rId43"/>
    <p:sldId id="291" r:id="rId44"/>
    <p:sldId id="292" r:id="rId45"/>
    <p:sldId id="287" r:id="rId46"/>
    <p:sldId id="294" r:id="rId47"/>
    <p:sldId id="286" r:id="rId48"/>
  </p:sldIdLst>
  <p:sldSz cx="12192000" cy="6858000"/>
  <p:notesSz cx="6858000" cy="9144000"/>
  <p:defaultTextStyle>
    <a:defPPr>
      <a:defRPr lang="en-US"/>
    </a:defPPr>
    <a:lvl1pPr marL="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BCFD1"/>
    <a:srgbClr val="F0F0F0"/>
    <a:srgbClr val="015068"/>
    <a:srgbClr val="0885AC"/>
    <a:srgbClr val="076F91"/>
    <a:srgbClr val="076E8F"/>
    <a:srgbClr val="06698A"/>
    <a:srgbClr val="015168"/>
    <a:srgbClr val="00B0F0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88" autoAdjust="0"/>
    <p:restoredTop sz="91824" autoAdjust="0"/>
  </p:normalViewPr>
  <p:slideViewPr>
    <p:cSldViewPr snapToGrid="0">
      <p:cViewPr>
        <p:scale>
          <a:sx n="95" d="100"/>
          <a:sy n="95" d="100"/>
        </p:scale>
        <p:origin x="-1328" y="-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5" d="100"/>
          <a:sy n="95" d="100"/>
        </p:scale>
        <p:origin x="281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50" Type="http://schemas.openxmlformats.org/officeDocument/2006/relationships/handoutMaster" Target="handoutMasters/handout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60895-255A-1C4C-8A7B-48A6FCC47E92}" type="datetime1">
              <a:rPr lang="en-CA" smtClean="0">
                <a:latin typeface="Arial" panose="020B0604020202020204" pitchFamily="34" charset="0"/>
                <a:cs typeface="Arial" panose="020B0604020202020204" pitchFamily="34" charset="0"/>
              </a:rPr>
              <a:t>11/08/2014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9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399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80CB99-47E3-46F4-AAEB-3919FBEFC01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016387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FFFB994-B51A-7449-B85A-B64DF9DCCDDC}" type="datetime1">
              <a:rPr lang="en-CA" smtClean="0"/>
              <a:pPr/>
              <a:t>11/08/2014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263312-38AA-4E1E-B2B5-0F8F122B24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07159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363" rtl="0" eaLnBrk="1" latinLnBrk="0" hangingPunct="1">
      <a:lnSpc>
        <a:spcPct val="90000"/>
      </a:lnSpc>
      <a:spcAft>
        <a:spcPts val="333"/>
      </a:spcAft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12981" indent="-105829" algn="l" defTabSz="914363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328070" indent="-115090" algn="l" defTabSz="914363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482846" indent="-146838" algn="l" defTabSz="914363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615132" indent="-115090" algn="l" defTabSz="914363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5909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TISMTOWTDI - </a:t>
            </a:r>
            <a:r>
              <a:rPr lang="en-US" dirty="0" smtClean="0"/>
              <a:t>There's more than one way to do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991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Lots</a:t>
            </a:r>
            <a:r>
              <a:rPr lang="en-US" baseline="0" dirty="0" smtClean="0"/>
              <a:t> going on here, but basically just writing out a file. The file’s content are a mix of randomly generate strings and static information.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739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Running</a:t>
            </a:r>
            <a:r>
              <a:rPr lang="en-US" baseline="0" dirty="0" smtClean="0"/>
              <a:t> some database scripts!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easy to do once; care must be used to ensure this doesn’t fail on subsequent chef-client runs.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3914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&lt;&lt;WIP – The</a:t>
            </a:r>
            <a:r>
              <a:rPr lang="en-US" baseline="0" dirty="0" smtClean="0">
                <a:solidFill>
                  <a:srgbClr val="FF0000"/>
                </a:solidFill>
              </a:rPr>
              <a:t> don</a:t>
            </a:r>
            <a:r>
              <a:rPr lang="fr-FR" baseline="0" dirty="0" smtClean="0">
                <a:solidFill>
                  <a:srgbClr val="FF0000"/>
                </a:solidFill>
              </a:rPr>
              <a:t>'</a:t>
            </a:r>
            <a:r>
              <a:rPr lang="en-US" baseline="0" dirty="0" smtClean="0">
                <a:solidFill>
                  <a:srgbClr val="FF0000"/>
                </a:solidFill>
              </a:rPr>
              <a:t>t necessarily need to fork this particular repo, but could be a good workflow to get across. Also, easier than have them create a repo on </a:t>
            </a:r>
            <a:r>
              <a:rPr lang="en-US" baseline="0" dirty="0" err="1" smtClean="0">
                <a:solidFill>
                  <a:srgbClr val="FF0000"/>
                </a:solidFill>
              </a:rPr>
              <a:t>github</a:t>
            </a:r>
            <a:r>
              <a:rPr lang="en-US" baseline="0" dirty="0" smtClean="0">
                <a:solidFill>
                  <a:srgbClr val="FF0000"/>
                </a:solidFill>
              </a:rPr>
              <a:t>, then '</a:t>
            </a:r>
            <a:r>
              <a:rPr lang="en-US" baseline="0" dirty="0" err="1" smtClean="0">
                <a:solidFill>
                  <a:srgbClr val="FF0000"/>
                </a:solidFill>
              </a:rPr>
              <a:t>git</a:t>
            </a:r>
            <a:r>
              <a:rPr lang="en-US" baseline="0" dirty="0" smtClean="0">
                <a:solidFill>
                  <a:srgbClr val="FF0000"/>
                </a:solidFill>
              </a:rPr>
              <a:t> </a:t>
            </a:r>
            <a:r>
              <a:rPr lang="en-US" baseline="0" dirty="0" err="1" smtClean="0">
                <a:solidFill>
                  <a:srgbClr val="FF0000"/>
                </a:solidFill>
              </a:rPr>
              <a:t>init</a:t>
            </a:r>
            <a:r>
              <a:rPr lang="en-US" baseline="0" dirty="0" smtClean="0">
                <a:solidFill>
                  <a:srgbClr val="FF0000"/>
                </a:solidFill>
              </a:rPr>
              <a:t>', '</a:t>
            </a:r>
            <a:r>
              <a:rPr lang="en-US" baseline="0" dirty="0" err="1" smtClean="0">
                <a:solidFill>
                  <a:srgbClr val="FF0000"/>
                </a:solidFill>
              </a:rPr>
              <a:t>git</a:t>
            </a:r>
            <a:r>
              <a:rPr lang="en-US" baseline="0" dirty="0" smtClean="0">
                <a:solidFill>
                  <a:srgbClr val="FF0000"/>
                </a:solidFill>
              </a:rPr>
              <a:t> remote add origin …' </a:t>
            </a:r>
            <a:r>
              <a:rPr lang="en-US" baseline="0" dirty="0" err="1" smtClean="0">
                <a:solidFill>
                  <a:srgbClr val="FF0000"/>
                </a:solidFill>
              </a:rPr>
              <a:t>etc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9522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&lt;&lt;WIP – The</a:t>
            </a:r>
            <a:r>
              <a:rPr lang="en-US" baseline="0" dirty="0" smtClean="0">
                <a:solidFill>
                  <a:srgbClr val="FF0000"/>
                </a:solidFill>
              </a:rPr>
              <a:t> don</a:t>
            </a:r>
            <a:r>
              <a:rPr lang="fr-FR" baseline="0" dirty="0" smtClean="0">
                <a:solidFill>
                  <a:srgbClr val="FF0000"/>
                </a:solidFill>
              </a:rPr>
              <a:t>'</a:t>
            </a:r>
            <a:r>
              <a:rPr lang="en-US" baseline="0" dirty="0" smtClean="0">
                <a:solidFill>
                  <a:srgbClr val="FF0000"/>
                </a:solidFill>
              </a:rPr>
              <a:t>t necessarily need to fork this particular repo, but could be a good workflow to get across. Also, easier than have them create a repo on </a:t>
            </a:r>
            <a:r>
              <a:rPr lang="en-US" baseline="0" dirty="0" err="1" smtClean="0">
                <a:solidFill>
                  <a:srgbClr val="FF0000"/>
                </a:solidFill>
              </a:rPr>
              <a:t>github</a:t>
            </a:r>
            <a:r>
              <a:rPr lang="en-US" baseline="0" dirty="0" smtClean="0">
                <a:solidFill>
                  <a:srgbClr val="FF0000"/>
                </a:solidFill>
              </a:rPr>
              <a:t>, then '</a:t>
            </a:r>
            <a:r>
              <a:rPr lang="en-US" baseline="0" dirty="0" err="1" smtClean="0">
                <a:solidFill>
                  <a:srgbClr val="FF0000"/>
                </a:solidFill>
              </a:rPr>
              <a:t>git</a:t>
            </a:r>
            <a:r>
              <a:rPr lang="en-US" baseline="0" dirty="0" smtClean="0">
                <a:solidFill>
                  <a:srgbClr val="FF0000"/>
                </a:solidFill>
              </a:rPr>
              <a:t> </a:t>
            </a:r>
            <a:r>
              <a:rPr lang="en-US" baseline="0" dirty="0" err="1" smtClean="0">
                <a:solidFill>
                  <a:srgbClr val="FF0000"/>
                </a:solidFill>
              </a:rPr>
              <a:t>init</a:t>
            </a:r>
            <a:r>
              <a:rPr lang="en-US" baseline="0" dirty="0" smtClean="0">
                <a:solidFill>
                  <a:srgbClr val="FF0000"/>
                </a:solidFill>
              </a:rPr>
              <a:t>', '</a:t>
            </a:r>
            <a:r>
              <a:rPr lang="en-US" baseline="0" dirty="0" err="1" smtClean="0">
                <a:solidFill>
                  <a:srgbClr val="FF0000"/>
                </a:solidFill>
              </a:rPr>
              <a:t>git</a:t>
            </a:r>
            <a:r>
              <a:rPr lang="en-US" baseline="0" dirty="0" smtClean="0">
                <a:solidFill>
                  <a:srgbClr val="FF0000"/>
                </a:solidFill>
              </a:rPr>
              <a:t> remote add origin …' </a:t>
            </a:r>
            <a:r>
              <a:rPr lang="en-US" baseline="0" dirty="0" err="1" smtClean="0">
                <a:solidFill>
                  <a:srgbClr val="FF0000"/>
                </a:solidFill>
              </a:rPr>
              <a:t>etc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9522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9522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9522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Go!</a:t>
            </a:r>
          </a:p>
          <a:p>
            <a:endParaRPr lang="en-US" dirty="0" smtClean="0"/>
          </a:p>
          <a:p>
            <a:r>
              <a:rPr lang="en-US" dirty="0" smtClean="0"/>
              <a:t>Get</a:t>
            </a:r>
            <a:r>
              <a:rPr lang="en-US" baseline="0" dirty="0" smtClean="0"/>
              <a:t> started on your own, let’s check-in again in 20 minutes or so.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5197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early</a:t>
            </a:r>
            <a:r>
              <a:rPr lang="en-US" baseline="0" dirty="0" smtClean="0"/>
              <a:t> and demo often!  Have the participants share their progress, maybe every 20-40 minutes have another participant share what they’ve done so far and share with the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623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not show</a:t>
            </a:r>
            <a:r>
              <a:rPr lang="en-US" baseline="0" dirty="0" smtClean="0"/>
              <a:t> these until the participants have had ample time to find and fix them on their own.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4707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Go!</a:t>
            </a:r>
          </a:p>
          <a:p>
            <a:endParaRPr lang="en-US" dirty="0" smtClean="0"/>
          </a:p>
          <a:p>
            <a:r>
              <a:rPr lang="en-US" dirty="0" smtClean="0"/>
              <a:t>Get</a:t>
            </a:r>
            <a:r>
              <a:rPr lang="en-US" baseline="0" dirty="0" smtClean="0"/>
              <a:t> started on your own, let’s check-in again in 20 minutes or so.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519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</a:t>
            </a:r>
            <a:r>
              <a:rPr lang="en-US" baseline="0" dirty="0" smtClean="0"/>
              <a:t> five minutes to think about what “success” will mean for you.  Before we move on, please write down your goal, we’ll revisit this at the end of the day.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318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early</a:t>
            </a:r>
            <a:r>
              <a:rPr lang="en-US" baseline="0" dirty="0" smtClean="0"/>
              <a:t> and demo often!  Have the participants share their progress, maybe every 20-40 minutes have another participant share what they’ve done so far and share with the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623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Go!</a:t>
            </a:r>
          </a:p>
          <a:p>
            <a:endParaRPr lang="en-US" dirty="0" smtClean="0"/>
          </a:p>
          <a:p>
            <a:r>
              <a:rPr lang="en-US" dirty="0" smtClean="0"/>
              <a:t>Get</a:t>
            </a:r>
            <a:r>
              <a:rPr lang="en-US" baseline="0" dirty="0" smtClean="0"/>
              <a:t> started on your own, let’s check-in again in 20 minutes or so.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5197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early</a:t>
            </a:r>
            <a:r>
              <a:rPr lang="en-US" baseline="0" dirty="0" smtClean="0"/>
              <a:t> and demo often!  Have the participants share their progress, maybe every 20-40 minutes have another participant share what they’ve done so far and share with the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623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Go!</a:t>
            </a:r>
          </a:p>
          <a:p>
            <a:endParaRPr lang="en-US" dirty="0" smtClean="0"/>
          </a:p>
          <a:p>
            <a:r>
              <a:rPr lang="en-US" dirty="0" smtClean="0"/>
              <a:t>Get</a:t>
            </a:r>
            <a:r>
              <a:rPr lang="en-US" baseline="0" dirty="0" smtClean="0"/>
              <a:t> started on your own, let’s check-in again in 20 minutes or so.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5197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early</a:t>
            </a:r>
            <a:r>
              <a:rPr lang="en-US" baseline="0" dirty="0" smtClean="0"/>
              <a:t> and demo often!  Have the participants share their progress, maybe every 20-40 minutes have another participant share what they’ve done so far and share with the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623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 many options</a:t>
            </a:r>
            <a:r>
              <a:rPr lang="en-US" baseline="0" dirty="0" smtClean="0"/>
              <a:t> for where to go next with this project!  What will you do?</a:t>
            </a:r>
          </a:p>
          <a:p>
            <a:endParaRPr lang="en-US" baseline="0" dirty="0" smtClean="0"/>
          </a:p>
          <a:p>
            <a:r>
              <a:rPr lang="en-US" baseline="0" dirty="0" smtClean="0"/>
              <a:t>Check https://</a:t>
            </a:r>
            <a:r>
              <a:rPr lang="en-US" baseline="0" dirty="0" err="1" smtClean="0"/>
              <a:t>github.com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learnchef</a:t>
            </a:r>
            <a:r>
              <a:rPr lang="en-US" baseline="0" dirty="0" smtClean="0"/>
              <a:t>/workshops/tree/master/</a:t>
            </a:r>
            <a:r>
              <a:rPr lang="en-US" baseline="0" dirty="0" err="1" smtClean="0"/>
              <a:t>Awesome_Appliance_Repair</a:t>
            </a:r>
            <a:r>
              <a:rPr lang="en-US" baseline="0" dirty="0" smtClean="0"/>
              <a:t> for additional ideas and / or additional detail.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## Next steps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can take expand on this project a number of ways including:</a:t>
            </a:r>
          </a:p>
          <a:p>
            <a:endParaRPr lang="en-US" baseline="0" dirty="0" smtClean="0"/>
          </a:p>
          <a:p>
            <a:r>
              <a:rPr lang="en-US" baseline="0" dirty="0" smtClean="0"/>
              <a:t>* Testing</a:t>
            </a:r>
          </a:p>
          <a:p>
            <a:r>
              <a:rPr lang="en-US" baseline="0" dirty="0" smtClean="0"/>
              <a:t>  * Use [Test Kitchen](http://</a:t>
            </a:r>
            <a:r>
              <a:rPr lang="en-US" baseline="0" dirty="0" err="1" smtClean="0"/>
              <a:t>kitchen.ci</a:t>
            </a:r>
            <a:r>
              <a:rPr lang="en-US" baseline="0" dirty="0" smtClean="0"/>
              <a:t>) to validate your chef-client runs.</a:t>
            </a:r>
          </a:p>
          <a:p>
            <a:r>
              <a:rPr lang="en-US" baseline="0" dirty="0" smtClean="0"/>
              <a:t>  * Add static code analysis using [</a:t>
            </a:r>
            <a:r>
              <a:rPr lang="en-US" baseline="0" dirty="0" err="1" smtClean="0"/>
              <a:t>Rubocop</a:t>
            </a:r>
            <a:r>
              <a:rPr lang="en-US" baseline="0" dirty="0" smtClean="0"/>
              <a:t>](https://</a:t>
            </a:r>
            <a:r>
              <a:rPr lang="en-US" baseline="0" dirty="0" err="1" smtClean="0"/>
              <a:t>github.com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bbatsov</a:t>
            </a:r>
            <a:r>
              <a:rPr lang="en-US" baseline="0" dirty="0" smtClean="0"/>
              <a:t>/</a:t>
            </a:r>
            <a:r>
              <a:rPr lang="en-US" baseline="0" dirty="0" err="1" smtClean="0"/>
              <a:t>rubocop</a:t>
            </a:r>
            <a:r>
              <a:rPr lang="en-US" baseline="0" dirty="0" smtClean="0"/>
              <a:t>) and [Food Critic](</a:t>
            </a:r>
            <a:r>
              <a:rPr lang="en-US" baseline="0" dirty="0" err="1" smtClean="0"/>
              <a:t>foodcritic.io</a:t>
            </a:r>
            <a:r>
              <a:rPr lang="en-US" baseline="0" dirty="0" smtClean="0"/>
              <a:t>).</a:t>
            </a:r>
          </a:p>
          <a:p>
            <a:r>
              <a:rPr lang="en-US" baseline="0" dirty="0" smtClean="0"/>
              <a:t>  * Add [</a:t>
            </a:r>
            <a:r>
              <a:rPr lang="en-US" baseline="0" dirty="0" err="1" smtClean="0"/>
              <a:t>ChefSpec</a:t>
            </a:r>
            <a:r>
              <a:rPr lang="en-US" baseline="0" dirty="0" smtClean="0"/>
              <a:t>](http://</a:t>
            </a:r>
            <a:r>
              <a:rPr lang="en-US" baseline="0" dirty="0" err="1" smtClean="0"/>
              <a:t>sethvargo.github.io</a:t>
            </a:r>
            <a:r>
              <a:rPr lang="en-US" baseline="0" dirty="0" smtClean="0"/>
              <a:t>/</a:t>
            </a:r>
            <a:r>
              <a:rPr lang="en-US" baseline="0" dirty="0" err="1" smtClean="0"/>
              <a:t>chefspec</a:t>
            </a:r>
            <a:r>
              <a:rPr lang="en-US" baseline="0" dirty="0" smtClean="0"/>
              <a:t>/) tests.</a:t>
            </a:r>
          </a:p>
          <a:p>
            <a:r>
              <a:rPr lang="en-US" baseline="0" dirty="0" smtClean="0"/>
              <a:t>  * Add [</a:t>
            </a:r>
            <a:r>
              <a:rPr lang="en-US" baseline="0" dirty="0" err="1" smtClean="0"/>
              <a:t>Serverspec</a:t>
            </a:r>
            <a:r>
              <a:rPr lang="en-US" baseline="0" dirty="0" smtClean="0"/>
              <a:t>](http://</a:t>
            </a:r>
            <a:r>
              <a:rPr lang="en-US" baseline="0" dirty="0" err="1" smtClean="0"/>
              <a:t>serverspec.org</a:t>
            </a:r>
            <a:r>
              <a:rPr lang="en-US" baseline="0" dirty="0" smtClean="0"/>
              <a:t>/) tests.</a:t>
            </a:r>
          </a:p>
          <a:p>
            <a:r>
              <a:rPr lang="en-US" baseline="0" dirty="0" smtClean="0"/>
              <a:t>  * Add a continuous integration server, such as Jenkins</a:t>
            </a:r>
          </a:p>
          <a:p>
            <a:r>
              <a:rPr lang="en-US" baseline="0" dirty="0" smtClean="0"/>
              <a:t>* Multi-tier implementation</a:t>
            </a:r>
          </a:p>
          <a:p>
            <a:r>
              <a:rPr lang="en-US" baseline="0" dirty="0" smtClean="0"/>
              <a:t>  * move the database to a separate node</a:t>
            </a:r>
          </a:p>
          <a:p>
            <a:r>
              <a:rPr lang="en-US" baseline="0" dirty="0" smtClean="0"/>
              <a:t>  * add a load balancer and additional web server</a:t>
            </a:r>
          </a:p>
          <a:p>
            <a:r>
              <a:rPr lang="en-US" baseline="0" dirty="0" smtClean="0"/>
              <a:t>* Community Cookbooks - What cookbooks in the [Supermarket](http://</a:t>
            </a:r>
            <a:r>
              <a:rPr lang="en-US" baseline="0" dirty="0" err="1" smtClean="0"/>
              <a:t>supermarket.getchef.com</a:t>
            </a:r>
            <a:r>
              <a:rPr lang="en-US" baseline="0" dirty="0" smtClean="0"/>
              <a:t>) might help?</a:t>
            </a:r>
          </a:p>
          <a:p>
            <a:r>
              <a:rPr lang="en-US" baseline="0" dirty="0" smtClean="0"/>
              <a:t>* Multi-OS support - what changes are required to deploy the application to </a:t>
            </a:r>
            <a:r>
              <a:rPr lang="en-US" baseline="0" dirty="0" err="1" smtClean="0"/>
              <a:t>CentOS</a:t>
            </a:r>
            <a:r>
              <a:rPr lang="en-US" baseline="0" dirty="0" smtClean="0"/>
              <a:t>? </a:t>
            </a:r>
          </a:p>
          <a:p>
            <a:r>
              <a:rPr lang="en-US" baseline="0" dirty="0" smtClean="0"/>
              <a:t>* Cloud deployment</a:t>
            </a:r>
          </a:p>
          <a:p>
            <a:r>
              <a:rPr lang="en-US" baseline="0" dirty="0" smtClean="0"/>
              <a:t>  * Can you deploy this </a:t>
            </a:r>
            <a:r>
              <a:rPr lang="en-US" baseline="0" dirty="0" err="1" smtClean="0"/>
              <a:t>applicaiton</a:t>
            </a:r>
            <a:r>
              <a:rPr lang="en-US" baseline="0" dirty="0" smtClean="0"/>
              <a:t> to another infrastructure as a service environment?  (AWS, Azure, Rackspace, Digital Ocean, etc.)</a:t>
            </a:r>
          </a:p>
          <a:p>
            <a:r>
              <a:rPr lang="en-US" baseline="0" dirty="0" smtClean="0"/>
              <a:t>* Operationalize</a:t>
            </a:r>
          </a:p>
          <a:p>
            <a:r>
              <a:rPr lang="en-US" baseline="0" dirty="0" smtClean="0"/>
              <a:t>  * Add monitoring (</a:t>
            </a:r>
            <a:r>
              <a:rPr lang="en-US" baseline="0" dirty="0" err="1" smtClean="0"/>
              <a:t>nagios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sensu</a:t>
            </a:r>
            <a:r>
              <a:rPr lang="en-US" baseline="0" dirty="0" smtClean="0"/>
              <a:t>, etc.)</a:t>
            </a:r>
          </a:p>
          <a:p>
            <a:r>
              <a:rPr lang="en-US" baseline="0" dirty="0" smtClean="0"/>
              <a:t>  * Add central logging (</a:t>
            </a:r>
            <a:r>
              <a:rPr lang="en-US" baseline="0" dirty="0" err="1" smtClean="0"/>
              <a:t>splunk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logstash</a:t>
            </a:r>
            <a:r>
              <a:rPr lang="en-US" baseline="0" dirty="0" smtClean="0"/>
              <a:t>, etc.)</a:t>
            </a:r>
          </a:p>
          <a:p>
            <a:r>
              <a:rPr lang="en-US" baseline="0" dirty="0" smtClean="0"/>
              <a:t>  * Schedule database backups</a:t>
            </a:r>
          </a:p>
          <a:p>
            <a:r>
              <a:rPr lang="en-US" baseline="0" dirty="0" smtClean="0"/>
              <a:t>  * Add an additional database for replication (master / slave)</a:t>
            </a:r>
          </a:p>
          <a:p>
            <a:r>
              <a:rPr lang="en-US" baseline="0" dirty="0" smtClean="0"/>
              <a:t>* </a:t>
            </a:r>
            <a:r>
              <a:rPr lang="en-US" baseline="0" dirty="0" err="1" smtClean="0"/>
              <a:t>Applicaiton</a:t>
            </a:r>
            <a:r>
              <a:rPr lang="en-US" baseline="0" dirty="0" smtClean="0"/>
              <a:t> Deployments</a:t>
            </a:r>
          </a:p>
          <a:p>
            <a:r>
              <a:rPr lang="en-US" baseline="0" dirty="0" smtClean="0"/>
              <a:t>  * How do you deploy updates to the Awesome Appliance Repair application?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5755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Go!</a:t>
            </a:r>
          </a:p>
          <a:p>
            <a:endParaRPr lang="en-US" dirty="0" smtClean="0"/>
          </a:p>
          <a:p>
            <a:r>
              <a:rPr lang="en-US" dirty="0" smtClean="0"/>
              <a:t>Get</a:t>
            </a:r>
            <a:r>
              <a:rPr lang="en-US" baseline="0" dirty="0" smtClean="0"/>
              <a:t> started on your own, let’s check-in again in 20 minutes or so.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5197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early</a:t>
            </a:r>
            <a:r>
              <a:rPr lang="en-US" baseline="0" dirty="0" smtClean="0"/>
              <a:t> and demo often!  Have the participants share their progress, maybe every 20-40 minutes have another participant share what they’ve done so far and share with the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623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Wrapping up, let’s revisit our objectives.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7990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 smtClean="0"/>
              <a:t>Let’s spend 15 minutes reflecting on</a:t>
            </a:r>
            <a:r>
              <a:rPr lang="en-US" i="0" baseline="0" dirty="0" smtClean="0"/>
              <a:t> what we’ve learned today.  Give participants some time to reflect and ask a few of them to share some key insights.</a:t>
            </a:r>
            <a:endParaRPr lang="en-US" i="0" dirty="0" smtClean="0"/>
          </a:p>
          <a:p>
            <a:endParaRPr lang="en-US" i="1" dirty="0" smtClean="0"/>
          </a:p>
          <a:p>
            <a:r>
              <a:rPr lang="en-US" i="1" dirty="0" smtClean="0"/>
              <a:t>Employees</a:t>
            </a:r>
            <a:r>
              <a:rPr lang="en-US" i="1" baseline="0" dirty="0" smtClean="0"/>
              <a:t> who spent the last 15 minutes of their training period writing and reflecting on what they had learned did 23% better in the final training test than other employees, according to a study by </a:t>
            </a:r>
            <a:r>
              <a:rPr lang="en-US" i="1" baseline="0" dirty="0" err="1" smtClean="0"/>
              <a:t>Giada</a:t>
            </a:r>
            <a:r>
              <a:rPr lang="en-US" i="1" baseline="0" dirty="0" smtClean="0"/>
              <a:t> Di Stefano, of HEC Paris; and Bradley </a:t>
            </a:r>
            <a:r>
              <a:rPr lang="en-US" i="1" baseline="0" dirty="0" err="1" smtClean="0"/>
              <a:t>Staats</a:t>
            </a:r>
            <a:r>
              <a:rPr lang="en-US" i="1" baseline="0" dirty="0" smtClean="0"/>
              <a:t>, of the University of North Carolina.  “Learning by doing” is more effective when coupled with deliberate reflection, or “learning by thinking,” the study shows.</a:t>
            </a:r>
          </a:p>
          <a:p>
            <a:endParaRPr lang="en-US" baseline="0" dirty="0" smtClean="0"/>
          </a:p>
          <a:p>
            <a:r>
              <a:rPr lang="en-US" dirty="0" smtClean="0"/>
              <a:t>"Stat Watch" </a:t>
            </a:r>
            <a:r>
              <a:rPr lang="en-US" i="1" dirty="0" smtClean="0"/>
              <a:t>Harvard Business Review </a:t>
            </a:r>
            <a:r>
              <a:rPr lang="en-US" dirty="0" smtClean="0"/>
              <a:t>July-August 2004: 28. Print.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240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other words, it’s a great place for us to start!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9074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Provide</a:t>
            </a:r>
            <a:r>
              <a:rPr lang="en-US" baseline="0" dirty="0" smtClean="0"/>
              <a:t> feedback, share your solutions in the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697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largely ignore</a:t>
            </a:r>
            <a:r>
              <a:rPr lang="en-US" baseline="0" dirty="0" smtClean="0"/>
              <a:t> the first four lines, they’re really there as dependencies for the python script</a:t>
            </a:r>
          </a:p>
          <a:p>
            <a:endParaRPr lang="en-US" baseline="0" dirty="0" smtClean="0"/>
          </a:p>
          <a:p>
            <a:r>
              <a:rPr lang="en-US" baseline="0" dirty="0" smtClean="0"/>
              <a:t>apache2, </a:t>
            </a:r>
            <a:r>
              <a:rPr lang="en-US" baseline="0" dirty="0" err="1" smtClean="0"/>
              <a:t>mysql</a:t>
            </a:r>
            <a:r>
              <a:rPr lang="en-US" baseline="0" dirty="0" smtClean="0"/>
              <a:t>, and unzip are packages that will need to be installed.  The names of the packages aren’t necessarily correct though!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might be a good place to stop and have the students start working.  Can they get from baseline OS to these three packages installed with Chef?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431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would we do all of this</a:t>
            </a:r>
            <a:r>
              <a:rPr lang="en-US" baseline="0" dirty="0" smtClean="0"/>
              <a:t> with Chef?</a:t>
            </a:r>
          </a:p>
          <a:p>
            <a:endParaRPr lang="en-US" baseline="0" dirty="0" smtClean="0"/>
          </a:p>
          <a:p>
            <a:r>
              <a:rPr lang="en-US" baseline="0" dirty="0" smtClean="0"/>
              <a:t>Sure, you could do step #6 with Chef, just use Chef to run some python code.  That might be an OK start but that’s probably not where you want to end.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15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We’ll need a database password.  Can’t really prompt for that during a</a:t>
            </a:r>
            <a:r>
              <a:rPr lang="en-US" baseline="0" dirty="0" smtClean="0"/>
              <a:t> chef-client run.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Need to </a:t>
            </a:r>
            <a:r>
              <a:rPr lang="en-US" baseline="0" dirty="0" err="1" smtClean="0"/>
              <a:t>chown</a:t>
            </a:r>
            <a:r>
              <a:rPr lang="en-US" baseline="0" dirty="0" smtClean="0"/>
              <a:t> a directory 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276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What’s this?</a:t>
            </a:r>
            <a:r>
              <a:rPr lang="en-US" baseline="0" dirty="0" smtClean="0"/>
              <a:t>  More packages!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451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pip to install</a:t>
            </a:r>
            <a:r>
              <a:rPr lang="en-US" baseline="0" dirty="0" smtClean="0"/>
              <a:t> a python package.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pip is a python packaging tool that is used to install python packages from the Python Package Index (</a:t>
            </a:r>
            <a:r>
              <a:rPr lang="en-US" baseline="0" dirty="0" err="1" smtClean="0"/>
              <a:t>PyPi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270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looks familiar.  Writing out a </a:t>
            </a:r>
            <a:r>
              <a:rPr lang="en-US" baseline="0" dirty="0" err="1" smtClean="0"/>
              <a:t>VirtualHost</a:t>
            </a:r>
            <a:r>
              <a:rPr lang="en-US" baseline="0" dirty="0" smtClean="0"/>
              <a:t> file for apache.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026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4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4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tchef.com" TargetMode="External"/><Relationship Id="rId4" Type="http://schemas.openxmlformats.org/officeDocument/2006/relationships/hyperlink" Target="http://creativecommons.org/licenses/by-sa/4.0/" TargetMode="External"/><Relationship Id="rId5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260314" y="1844022"/>
            <a:ext cx="8229600" cy="1003163"/>
          </a:xfrm>
        </p:spPr>
        <p:txBody>
          <a:bodyPr wrap="square" lIns="91440" tIns="91440" rIns="91440" bIns="91440" anchor="ctr" anchorCtr="0">
            <a:normAutofit/>
          </a:bodyPr>
          <a:lstStyle>
            <a:lvl1pPr>
              <a:lnSpc>
                <a:spcPct val="90000"/>
              </a:lnSpc>
              <a:defRPr sz="6000" b="1" spc="0" baseline="0">
                <a:solidFill>
                  <a:schemeClr val="accent1"/>
                </a:solidFill>
              </a:defRPr>
            </a:lvl1pPr>
          </a:lstStyle>
          <a:p>
            <a:r>
              <a:rPr lang="en-CA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2260314" y="3011686"/>
            <a:ext cx="8229600" cy="579646"/>
          </a:xfrm>
        </p:spPr>
        <p:txBody>
          <a:bodyPr wrap="square" lIns="91440" tIns="91440" rIns="91440" bIns="91440"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2260314" y="3507225"/>
            <a:ext cx="8229600" cy="553998"/>
          </a:xfrm>
        </p:spPr>
        <p:txBody>
          <a:bodyPr wrap="square" lIns="91440" tIns="91440" rIns="91440" bIns="91440">
            <a:normAutofit/>
          </a:bodyPr>
          <a:lstStyle>
            <a:lvl1pPr marL="0" indent="0">
              <a:buNone/>
              <a:defRPr sz="2400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231775" indent="0">
              <a:buNone/>
              <a:defRPr sz="1600" b="1"/>
            </a:lvl2pPr>
            <a:lvl3pPr marL="457200" indent="0">
              <a:buNone/>
              <a:defRPr sz="1600" b="1"/>
            </a:lvl3pPr>
            <a:lvl4pPr marL="630238" indent="0">
              <a:buNone/>
              <a:defRPr sz="1600" b="1"/>
            </a:lvl4pPr>
            <a:lvl5pPr marL="801687" indent="0"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2413" y="6673334"/>
            <a:ext cx="500530" cy="184666"/>
          </a:xfrm>
          <a:prstGeom prst="rect">
            <a:avLst/>
          </a:prstGeom>
          <a:noFill/>
          <a:ln w="3175" cmpd="sng">
            <a:noFill/>
          </a:ln>
        </p:spPr>
        <p:txBody>
          <a:bodyPr wrap="none" lIns="0" tIns="0" rIns="0" bIns="0" rtlCol="0">
            <a:normAutofit/>
          </a:bodyPr>
          <a:lstStyle/>
          <a:p>
            <a:r>
              <a:rPr lang="en-US" sz="1000" dirty="0" smtClean="0">
                <a:solidFill>
                  <a:schemeClr val="accent3">
                    <a:lumMod val="50000"/>
                  </a:schemeClr>
                </a:solidFill>
                <a:latin typeface="+mn-lt"/>
                <a:cs typeface="Courier"/>
              </a:rPr>
              <a:t>v0.1.0</a:t>
            </a:r>
          </a:p>
        </p:txBody>
      </p:sp>
    </p:spTree>
    <p:extLst>
      <p:ext uri="{BB962C8B-B14F-4D97-AF65-F5344CB8AC3E}">
        <p14:creationId xmlns:p14="http://schemas.microsoft.com/office/powerpoint/2010/main" val="347937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Two Images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 hasCustomPrompt="1"/>
          </p:nvPr>
        </p:nvSpPr>
        <p:spPr>
          <a:xfrm>
            <a:off x="7413408" y="6564313"/>
            <a:ext cx="3028950" cy="293687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 baseline="0">
                <a:solidFill>
                  <a:schemeClr val="tx1"/>
                </a:solidFill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Source URL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1686372" y="6564313"/>
            <a:ext cx="3028950" cy="293687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 baseline="0">
                <a:solidFill>
                  <a:schemeClr val="tx1"/>
                </a:solidFill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Source URL</a:t>
            </a:r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57200" y="1143000"/>
            <a:ext cx="5486400" cy="5257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181344" y="1143000"/>
            <a:ext cx="5486400" cy="5257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27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, wrapped i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Two Images, wrapped in bullets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457199" y="1142999"/>
            <a:ext cx="5486400" cy="914400"/>
          </a:xfrm>
        </p:spPr>
        <p:txBody>
          <a:bodyPr/>
          <a:lstStyle/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6160237" y="1142542"/>
            <a:ext cx="5486400" cy="914400"/>
          </a:xfrm>
        </p:spPr>
        <p:txBody>
          <a:bodyPr/>
          <a:lstStyle/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0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6181344" y="5486400"/>
            <a:ext cx="5486400" cy="914400"/>
          </a:xfrm>
        </p:spPr>
        <p:txBody>
          <a:bodyPr/>
          <a:lstStyle/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6" hasCustomPrompt="1"/>
          </p:nvPr>
        </p:nvSpPr>
        <p:spPr>
          <a:xfrm>
            <a:off x="457200" y="5486400"/>
            <a:ext cx="5486400" cy="914400"/>
          </a:xfrm>
        </p:spPr>
        <p:txBody>
          <a:bodyPr/>
          <a:lstStyle/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17" hasCustomPrompt="1"/>
          </p:nvPr>
        </p:nvSpPr>
        <p:spPr>
          <a:xfrm>
            <a:off x="1686372" y="6564313"/>
            <a:ext cx="3028950" cy="293687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 baseline="0">
                <a:solidFill>
                  <a:schemeClr val="tx1"/>
                </a:solidFill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Source URL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7413408" y="6564313"/>
            <a:ext cx="3028950" cy="293687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 baseline="0">
                <a:solidFill>
                  <a:schemeClr val="tx1"/>
                </a:solidFill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Source URL</a:t>
            </a:r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457200" y="2240280"/>
            <a:ext cx="5486400" cy="30632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181344" y="2240280"/>
            <a:ext cx="5486400" cy="306324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48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Code Sample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143000"/>
            <a:ext cx="11201400" cy="5257800"/>
          </a:xfrm>
          <a:ln>
            <a:solidFill>
              <a:schemeClr val="tx1"/>
            </a:solidFill>
            <a:prstDash val="dash"/>
          </a:ln>
        </p:spPr>
        <p:txBody>
          <a:bodyPr lIns="91440">
            <a:normAutofit/>
          </a:bodyPr>
          <a:lstStyle>
            <a:lvl1pPr marL="0" indent="0">
              <a:buNone/>
              <a:defRPr baseline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defRPr>
            </a:lvl5pPr>
          </a:lstStyle>
          <a:p>
            <a:pPr lvl="0"/>
            <a:r>
              <a:rPr lang="en-US" dirty="0" smtClean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42608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with Bullets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Code with Bullets Below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200" y="1143000"/>
            <a:ext cx="11201400" cy="2587752"/>
          </a:xfrm>
          <a:ln>
            <a:solidFill>
              <a:schemeClr val="tx1"/>
            </a:solidFill>
            <a:prstDash val="dash"/>
          </a:ln>
        </p:spPr>
        <p:txBody>
          <a:bodyPr lIns="91440" rIns="91440">
            <a:normAutofit/>
          </a:bodyPr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"/>
                <a:cs typeface="Courier"/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Code – Courier – 28pt</a:t>
            </a:r>
          </a:p>
          <a:p>
            <a:pPr lvl="0"/>
            <a:r>
              <a:rPr lang="en-US" dirty="0" smtClean="0"/>
              <a:t>Code – Courier – 28pt</a:t>
            </a:r>
          </a:p>
          <a:p>
            <a:pPr lvl="0"/>
            <a:r>
              <a:rPr lang="en-US" dirty="0" smtClean="0"/>
              <a:t>Code – Courier – 28pt</a:t>
            </a:r>
          </a:p>
          <a:p>
            <a:pPr lvl="0"/>
            <a:r>
              <a:rPr lang="en-US" dirty="0" smtClean="0"/>
              <a:t>Code – Courier – 28pt</a:t>
            </a:r>
          </a:p>
          <a:p>
            <a:pPr lvl="0"/>
            <a:r>
              <a:rPr lang="en-US" dirty="0" smtClean="0"/>
              <a:t>Code – Courier – 28pt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57200" y="3931920"/>
            <a:ext cx="11201400" cy="2587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2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with Revealing Bullets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Code with Revealing Bullets Below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200" y="1143000"/>
            <a:ext cx="11201400" cy="2587752"/>
          </a:xfrm>
          <a:ln>
            <a:solidFill>
              <a:schemeClr val="tx1"/>
            </a:solidFill>
            <a:prstDash val="dash"/>
          </a:ln>
        </p:spPr>
        <p:txBody>
          <a:bodyPr lIns="91440" rIns="91440">
            <a:normAutofit/>
          </a:bodyPr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"/>
                <a:cs typeface="Courier"/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Code – Courier – 28pt</a:t>
            </a:r>
          </a:p>
          <a:p>
            <a:pPr lvl="0"/>
            <a:r>
              <a:rPr lang="en-US" dirty="0" smtClean="0"/>
              <a:t>Code – Courier – 28pt</a:t>
            </a:r>
          </a:p>
          <a:p>
            <a:pPr lvl="0"/>
            <a:r>
              <a:rPr lang="en-US" dirty="0" smtClean="0"/>
              <a:t>Code – Courier – 28pt</a:t>
            </a:r>
          </a:p>
          <a:p>
            <a:pPr lvl="0"/>
            <a:r>
              <a:rPr lang="en-US" dirty="0" smtClean="0"/>
              <a:t>Code – Courier – 28pt</a:t>
            </a:r>
          </a:p>
          <a:p>
            <a:pPr lvl="0"/>
            <a:r>
              <a:rPr lang="en-US" dirty="0" smtClean="0"/>
              <a:t>Code – Courier – 28pt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57200" y="3931920"/>
            <a:ext cx="11201400" cy="2587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2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xmlns:p14="http://schemas.microsoft.com/office/powerpoint/2010/main"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ify 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Modify File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8914" y="1033272"/>
            <a:ext cx="889000" cy="8890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080231" y="1143000"/>
            <a:ext cx="3108431" cy="461665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sz="2400" b="1" u="none" kern="1200" baseline="0" dirty="0" smtClean="0">
                <a:solidFill>
                  <a:schemeClr val="tx1"/>
                </a:solidFill>
                <a:latin typeface="Courier"/>
                <a:ea typeface="+mn-ea"/>
                <a:cs typeface="Courier"/>
              </a:rPr>
              <a:t>OPEN IN EDITOR:</a:t>
            </a:r>
            <a:endParaRPr lang="en-US" sz="2400" b="1" dirty="0">
              <a:latin typeface="Courier"/>
              <a:cs typeface="Courier"/>
            </a:endParaRPr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199" y="1837944"/>
            <a:ext cx="11201400" cy="4471416"/>
          </a:xfrm>
          <a:ln>
            <a:solidFill>
              <a:schemeClr val="tx1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"/>
                <a:cs typeface="Courier"/>
              </a:defRPr>
            </a:lvl1pPr>
          </a:lstStyle>
          <a:p>
            <a:pPr lvl="0"/>
            <a:r>
              <a:rPr lang="en-US" dirty="0" smtClean="0"/>
              <a:t>Body Level One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Two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Three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Four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Five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4968875" y="6350000"/>
            <a:ext cx="191233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i="0" dirty="0" smtClean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SAVE FILE!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946283" y="1143000"/>
            <a:ext cx="7718178" cy="4572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200">
                <a:latin typeface="Courier"/>
                <a:cs typeface="Courier"/>
              </a:defRPr>
            </a:lvl1pPr>
          </a:lstStyle>
          <a:p>
            <a:pPr lvl="0"/>
            <a:r>
              <a:rPr lang="en-US" dirty="0" smtClean="0"/>
              <a:t>/path/to/file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47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ify File with Filename Reveal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Modify File with Filename Reveal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8914" y="1033272"/>
            <a:ext cx="889000" cy="889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4968875" y="6350000"/>
            <a:ext cx="191233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i="0" dirty="0" smtClean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SAVE FILE!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080231" y="1143000"/>
            <a:ext cx="3108431" cy="461665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sz="2400" b="1" u="none" kern="1200" baseline="0" dirty="0" smtClean="0">
                <a:solidFill>
                  <a:schemeClr val="tx1"/>
                </a:solidFill>
                <a:latin typeface="Courier"/>
                <a:ea typeface="+mn-ea"/>
                <a:cs typeface="Courier"/>
              </a:rPr>
              <a:t>OPEN IN EDITOR:</a:t>
            </a:r>
            <a:endParaRPr lang="en-US" sz="2400" b="1" dirty="0">
              <a:latin typeface="Courier"/>
              <a:cs typeface="Courier"/>
            </a:endParaRP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199" y="1837944"/>
            <a:ext cx="11201400" cy="4471416"/>
          </a:xfrm>
          <a:ln>
            <a:solidFill>
              <a:schemeClr val="tx1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"/>
                <a:cs typeface="Courier"/>
              </a:defRPr>
            </a:lvl1pPr>
          </a:lstStyle>
          <a:p>
            <a:pPr lvl="0"/>
            <a:r>
              <a:rPr lang="en-US" dirty="0" smtClean="0"/>
              <a:t>Body Level One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Two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Three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Four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Five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946283" y="1143000"/>
            <a:ext cx="7718178" cy="4572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200">
                <a:latin typeface="Courier"/>
                <a:cs typeface="Courier"/>
              </a:defRPr>
            </a:lvl1pPr>
          </a:lstStyle>
          <a:p>
            <a:pPr lvl="0"/>
            <a:r>
              <a:rPr lang="en-US" dirty="0" smtClean="0"/>
              <a:t>/path/to/file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3811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xmlns:p14="http://schemas.microsoft.com/office/powerpoint/2010/main"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ify File with Bullets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Modify File with Bullets Below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57200" y="4215384"/>
            <a:ext cx="11201400" cy="2194560"/>
          </a:xfrm>
        </p:spPr>
        <p:txBody>
          <a:bodyPr/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8914" y="1033272"/>
            <a:ext cx="889000" cy="889000"/>
          </a:xfrm>
          <a:prstGeom prst="rect">
            <a:avLst/>
          </a:prstGeom>
        </p:spPr>
      </p:pic>
      <p:sp>
        <p:nvSpPr>
          <p:cNvPr id="1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199" y="1837944"/>
            <a:ext cx="11201400" cy="2194560"/>
          </a:xfrm>
          <a:ln>
            <a:solidFill>
              <a:schemeClr val="tx1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"/>
                <a:cs typeface="Courier"/>
              </a:defRPr>
            </a:lvl1pPr>
          </a:lstStyle>
          <a:p>
            <a:pPr lvl="0"/>
            <a:r>
              <a:rPr lang="en-US" dirty="0" smtClean="0"/>
              <a:t>Body Level One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Two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Three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Four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968875" y="6345936"/>
            <a:ext cx="191233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i="0" dirty="0" smtClean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SAVE FILE!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80231" y="1143000"/>
            <a:ext cx="3108431" cy="461665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sz="2400" b="1" u="none" kern="1200" baseline="0" dirty="0" smtClean="0">
                <a:solidFill>
                  <a:schemeClr val="tx1"/>
                </a:solidFill>
                <a:latin typeface="Courier"/>
                <a:ea typeface="+mn-ea"/>
                <a:cs typeface="Courier"/>
              </a:rPr>
              <a:t>OPEN IN EDITOR:</a:t>
            </a:r>
            <a:endParaRPr lang="en-US" sz="2400" b="1" dirty="0">
              <a:latin typeface="Courier"/>
              <a:cs typeface="Courier"/>
            </a:endParaRP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946283" y="1143000"/>
            <a:ext cx="7718178" cy="4572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200">
                <a:latin typeface="Courier"/>
                <a:cs typeface="Courier"/>
              </a:defRPr>
            </a:lvl1pPr>
          </a:lstStyle>
          <a:p>
            <a:pPr lvl="0"/>
            <a:r>
              <a:rPr lang="en-US" dirty="0" smtClean="0"/>
              <a:t>/path/to/file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44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ify File with Bullet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Modify File with Bullets Left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181344" y="1837944"/>
            <a:ext cx="5486400" cy="4471416"/>
          </a:xfrm>
          <a:ln cap="sq">
            <a:solidFill>
              <a:schemeClr val="tx1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"/>
                <a:cs typeface="Courier"/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Body Level One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Two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Three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Four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Five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57200" y="1837944"/>
            <a:ext cx="5486400" cy="4471416"/>
          </a:xfrm>
        </p:spPr>
        <p:txBody>
          <a:bodyPr/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8914" y="1033272"/>
            <a:ext cx="889000" cy="889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080231" y="1143000"/>
            <a:ext cx="3108431" cy="461665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sz="2400" b="1" u="none" kern="1200" baseline="0" dirty="0" smtClean="0">
                <a:solidFill>
                  <a:schemeClr val="tx1"/>
                </a:solidFill>
                <a:latin typeface="Courier"/>
                <a:ea typeface="+mn-ea"/>
                <a:cs typeface="Courier"/>
              </a:rPr>
              <a:t>OPEN IN EDITOR:</a:t>
            </a:r>
            <a:endParaRPr lang="en-US" sz="2400" b="1" dirty="0">
              <a:latin typeface="Courier"/>
              <a:cs typeface="Courier"/>
            </a:endParaRP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946283" y="1143000"/>
            <a:ext cx="7718178" cy="4572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200">
                <a:latin typeface="Courier"/>
                <a:cs typeface="Courier"/>
              </a:defRPr>
            </a:lvl1pPr>
          </a:lstStyle>
          <a:p>
            <a:pPr lvl="0"/>
            <a:r>
              <a:rPr lang="en-US" dirty="0" smtClean="0"/>
              <a:t>/path/to/file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58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with Comm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57200" y="1143000"/>
            <a:ext cx="11201400" cy="79552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  <a:prstDash val="dash"/>
          </a:ln>
        </p:spPr>
        <p:txBody>
          <a:bodyPr wrap="square" lIns="91440" tIns="45720" rIns="91440" bIns="45720" rtlCol="0" anchor="ctr" anchorCtr="0">
            <a:noAutofit/>
          </a:bodyPr>
          <a:lstStyle/>
          <a:p>
            <a:endParaRPr lang="en-US" sz="4000" dirty="0" smtClean="0">
              <a:solidFill>
                <a:srgbClr val="FFFFFF"/>
              </a:solidFill>
              <a:latin typeface="Courier"/>
              <a:cs typeface="Courier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457200" y="2011680"/>
            <a:ext cx="11201400" cy="4297680"/>
          </a:xfrm>
          <a:solidFill>
            <a:schemeClr val="tx2"/>
          </a:solidFill>
          <a:ln>
            <a:solidFill>
              <a:schemeClr val="tx1"/>
            </a:solidFill>
            <a:prstDash val="dash"/>
          </a:ln>
        </p:spPr>
        <p:txBody>
          <a:bodyPr lIns="91440" tIns="45720" rIns="91440" bIns="45720" anchor="t" anchorCtr="0">
            <a:normAutofit/>
          </a:bodyPr>
          <a:lstStyle>
            <a:lvl1pPr marL="0" indent="53975">
              <a:buNone/>
              <a:defRPr sz="4000">
                <a:solidFill>
                  <a:schemeClr val="bg1"/>
                </a:solidFill>
                <a:latin typeface="Courier"/>
                <a:cs typeface="Courier"/>
              </a:defRPr>
            </a:lvl1pPr>
          </a:lstStyle>
          <a:p>
            <a:pPr lvl="0"/>
            <a:r>
              <a:rPr lang="en-US" dirty="0" smtClean="0"/>
              <a:t>$ Body Level One</a:t>
            </a:r>
          </a:p>
          <a:p>
            <a:pPr lvl="0"/>
            <a:r>
              <a:rPr lang="en-US" dirty="0" smtClean="0"/>
              <a:t>$ Body Level Two</a:t>
            </a:r>
          </a:p>
          <a:p>
            <a:pPr lvl="0"/>
            <a:r>
              <a:rPr lang="en-US" dirty="0" smtClean="0"/>
              <a:t>$ Body Level Three</a:t>
            </a:r>
          </a:p>
          <a:p>
            <a:pPr lvl="0"/>
            <a:r>
              <a:rPr lang="en-US" dirty="0" smtClean="0"/>
              <a:t>$ Body Level Four</a:t>
            </a:r>
          </a:p>
          <a:p>
            <a:pPr lvl="0"/>
            <a:r>
              <a:rPr lang="en-US" dirty="0" smtClean="0"/>
              <a:t>$ Body Level Five</a:t>
            </a:r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 dirty="0" smtClean="0"/>
              <a:t>Code with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655053" y="1225296"/>
            <a:ext cx="10970451" cy="547077"/>
          </a:xfrm>
        </p:spPr>
        <p:txBody>
          <a:bodyPr lIns="91440" tIns="0" rIns="91440" bIns="0"/>
          <a:lstStyle>
            <a:lvl1pPr marL="0" indent="0">
              <a:buNone/>
              <a:defRPr sz="4000" baseline="0">
                <a:solidFill>
                  <a:srgbClr val="FFFFFF"/>
                </a:solidFill>
                <a:latin typeface="Courier"/>
                <a:cs typeface="Courier"/>
              </a:defRPr>
            </a:lvl1pPr>
            <a:lvl2pPr>
              <a:defRPr sz="4000">
                <a:latin typeface="Courier"/>
                <a:cs typeface="Courier"/>
              </a:defRPr>
            </a:lvl2pPr>
            <a:lvl3pPr>
              <a:defRPr sz="4000">
                <a:latin typeface="Courier"/>
                <a:cs typeface="Courier"/>
              </a:defRPr>
            </a:lvl3pPr>
            <a:lvl4pPr>
              <a:defRPr sz="4000">
                <a:latin typeface="Courier"/>
                <a:cs typeface="Courier"/>
              </a:defRPr>
            </a:lvl4pPr>
            <a:lvl5pPr>
              <a:defRPr sz="4000">
                <a:latin typeface="Courier"/>
                <a:cs typeface="Courier"/>
              </a:defRPr>
            </a:lvl5pPr>
          </a:lstStyle>
          <a:p>
            <a:pPr lvl="0"/>
            <a:r>
              <a:rPr lang="en-US" dirty="0" smtClean="0"/>
              <a:t>Enter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64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- Creative Commons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260314" y="1844022"/>
            <a:ext cx="8229600" cy="1003163"/>
          </a:xfrm>
        </p:spPr>
        <p:txBody>
          <a:bodyPr wrap="square" lIns="91440" tIns="91440" rIns="91440" bIns="91440" anchor="ctr" anchorCtr="0">
            <a:normAutofit/>
          </a:bodyPr>
          <a:lstStyle>
            <a:lvl1pPr>
              <a:lnSpc>
                <a:spcPct val="90000"/>
              </a:lnSpc>
              <a:defRPr sz="6000" b="1" spc="0" baseline="0">
                <a:solidFill>
                  <a:schemeClr val="accent1"/>
                </a:solidFill>
              </a:defRPr>
            </a:lvl1pPr>
          </a:lstStyle>
          <a:p>
            <a:r>
              <a:rPr lang="en-CA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2260314" y="3011686"/>
            <a:ext cx="8229600" cy="579646"/>
          </a:xfrm>
        </p:spPr>
        <p:txBody>
          <a:bodyPr wrap="square" lIns="91440" tIns="91440" rIns="91440" bIns="91440"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2260314" y="3507225"/>
            <a:ext cx="8229600" cy="553998"/>
          </a:xfrm>
        </p:spPr>
        <p:txBody>
          <a:bodyPr wrap="square" lIns="91440" tIns="91440" rIns="91440" bIns="91440">
            <a:normAutofit/>
          </a:bodyPr>
          <a:lstStyle>
            <a:lvl1pPr marL="0" indent="0">
              <a:buNone/>
              <a:defRPr sz="2400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231775" indent="0">
              <a:buNone/>
              <a:defRPr sz="1600" b="1"/>
            </a:lvl2pPr>
            <a:lvl3pPr marL="457200" indent="0">
              <a:buNone/>
              <a:defRPr sz="1600" b="1"/>
            </a:lvl3pPr>
            <a:lvl4pPr marL="630238" indent="0">
              <a:buNone/>
              <a:defRPr sz="1600" b="1"/>
            </a:lvl4pPr>
            <a:lvl5pPr marL="801687" indent="0"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2413" y="6673334"/>
            <a:ext cx="500530" cy="184666"/>
          </a:xfrm>
          <a:prstGeom prst="rect">
            <a:avLst/>
          </a:prstGeom>
          <a:noFill/>
          <a:ln w="3175" cmpd="sng">
            <a:noFill/>
          </a:ln>
        </p:spPr>
        <p:txBody>
          <a:bodyPr wrap="none" lIns="0" tIns="0" rIns="0" bIns="0" rtlCol="0">
            <a:normAutofit/>
          </a:bodyPr>
          <a:lstStyle/>
          <a:p>
            <a:pPr marL="0" marR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chemeClr val="accent3">
                    <a:lumMod val="50000"/>
                  </a:schemeClr>
                </a:solidFill>
                <a:latin typeface="+mn-lt"/>
                <a:cs typeface="Courier"/>
              </a:rPr>
              <a:t>v0.1.0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790459" y="6336158"/>
            <a:ext cx="457200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Chef Fundamentals by 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  <a:hlinkClick r:id="rId3"/>
              </a:rPr>
              <a:t>Chef Software, Inc.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 is licensed under a 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  <a:hlinkClick r:id="rId4"/>
              </a:rPr>
              <a:t>Creative Commons Attribution-ShareAlike 4.0 International License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7" name="Picture 6" descr="by-sa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700" y="5870331"/>
            <a:ext cx="1228344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04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with Command Rev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57200" y="1143000"/>
            <a:ext cx="11201400" cy="79552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  <a:prstDash val="dash"/>
          </a:ln>
        </p:spPr>
        <p:txBody>
          <a:bodyPr wrap="square" lIns="91440" tIns="45720" rIns="91440" bIns="45720" rtlCol="0">
            <a:noAutofit/>
          </a:bodyPr>
          <a:lstStyle/>
          <a:p>
            <a:r>
              <a:rPr lang="en-US" sz="4000" dirty="0" smtClean="0">
                <a:solidFill>
                  <a:srgbClr val="FFFFFF"/>
                </a:solidFill>
                <a:latin typeface="Courier"/>
                <a:cs typeface="Courier"/>
              </a:rPr>
              <a:t>$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457200" y="2011680"/>
            <a:ext cx="11201400" cy="4297680"/>
          </a:xfrm>
          <a:solidFill>
            <a:schemeClr val="tx2"/>
          </a:solidFill>
          <a:ln>
            <a:solidFill>
              <a:schemeClr val="tx1"/>
            </a:solidFill>
            <a:prstDash val="dash"/>
          </a:ln>
        </p:spPr>
        <p:txBody>
          <a:bodyPr lIns="91440" tIns="45720" rIns="91440" bIns="45720" anchor="t" anchorCtr="0"/>
          <a:lstStyle>
            <a:lvl1pPr marL="0" indent="0">
              <a:buNone/>
              <a:defRPr>
                <a:solidFill>
                  <a:schemeClr val="bg1"/>
                </a:solidFill>
                <a:latin typeface="Courier"/>
                <a:cs typeface="Courier"/>
              </a:defRPr>
            </a:lvl1pPr>
          </a:lstStyle>
          <a:p>
            <a:pPr lvl="0"/>
            <a:r>
              <a:rPr lang="en-US" dirty="0" smtClean="0"/>
              <a:t>$ Body Level One</a:t>
            </a:r>
          </a:p>
          <a:p>
            <a:pPr lvl="0"/>
            <a:r>
              <a:rPr lang="en-US" dirty="0" smtClean="0"/>
              <a:t>$ Body Level Two</a:t>
            </a:r>
          </a:p>
          <a:p>
            <a:pPr lvl="0"/>
            <a:r>
              <a:rPr lang="en-US" dirty="0" smtClean="0"/>
              <a:t>$ Body Level Three</a:t>
            </a:r>
          </a:p>
          <a:p>
            <a:pPr lvl="0"/>
            <a:r>
              <a:rPr lang="en-US" dirty="0" smtClean="0"/>
              <a:t>$ Body Level Four</a:t>
            </a:r>
          </a:p>
          <a:p>
            <a:pPr lvl="0"/>
            <a:r>
              <a:rPr lang="en-US" dirty="0" smtClean="0"/>
              <a:t>$ Body Level Five</a:t>
            </a:r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 dirty="0" smtClean="0"/>
              <a:t>Code with Command Reveal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1054341" y="1225296"/>
            <a:ext cx="10571163" cy="547077"/>
          </a:xfrm>
        </p:spPr>
        <p:txBody>
          <a:bodyPr lIns="91440" tIns="0" rIns="91440" bIns="0"/>
          <a:lstStyle>
            <a:lvl1pPr marL="0" indent="0">
              <a:buNone/>
              <a:defRPr sz="4000" baseline="0">
                <a:solidFill>
                  <a:srgbClr val="FFFFFF"/>
                </a:solidFill>
                <a:latin typeface="Courier"/>
                <a:cs typeface="Courier"/>
              </a:defRPr>
            </a:lvl1pPr>
            <a:lvl2pPr>
              <a:defRPr sz="4000">
                <a:latin typeface="Courier"/>
                <a:cs typeface="Courier"/>
              </a:defRPr>
            </a:lvl2pPr>
            <a:lvl3pPr>
              <a:defRPr sz="4000">
                <a:latin typeface="Courier"/>
                <a:cs typeface="Courier"/>
              </a:defRPr>
            </a:lvl3pPr>
            <a:lvl4pPr>
              <a:defRPr sz="4000">
                <a:latin typeface="Courier"/>
                <a:cs typeface="Courier"/>
              </a:defRPr>
            </a:lvl4pPr>
            <a:lvl5pPr>
              <a:defRPr sz="4000">
                <a:latin typeface="Courier"/>
                <a:cs typeface="Courier"/>
              </a:defRPr>
            </a:lvl5pPr>
          </a:lstStyle>
          <a:p>
            <a:pPr lvl="0"/>
            <a:r>
              <a:rPr lang="en-US" dirty="0" smtClean="0"/>
              <a:t>Enter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30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xmlns:p14="http://schemas.microsoft.com/office/powerpoint/2010/main"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Outpu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457200" y="1143000"/>
            <a:ext cx="11201400" cy="5257800"/>
          </a:xfrm>
          <a:solidFill>
            <a:schemeClr val="tx2"/>
          </a:solidFill>
          <a:ln>
            <a:solidFill>
              <a:schemeClr val="tx1"/>
            </a:solidFill>
            <a:prstDash val="dash"/>
          </a:ln>
        </p:spPr>
        <p:txBody>
          <a:bodyPr lIns="91440" tIns="45720" rIns="91440" bIns="45720" anchor="t" anchorCtr="0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Courier"/>
                <a:cs typeface="Courier"/>
              </a:defRPr>
            </a:lvl1pPr>
          </a:lstStyle>
          <a:p>
            <a:pPr lvl="0"/>
            <a:r>
              <a:rPr lang="en-US" dirty="0" smtClean="0"/>
              <a:t>$ Body Level One</a:t>
            </a:r>
          </a:p>
          <a:p>
            <a:pPr lvl="0"/>
            <a:r>
              <a:rPr lang="en-US" dirty="0" smtClean="0"/>
              <a:t>$ Body Level Two</a:t>
            </a:r>
          </a:p>
          <a:p>
            <a:pPr lvl="0"/>
            <a:r>
              <a:rPr lang="en-US" dirty="0" smtClean="0"/>
              <a:t>$ Body Level Three</a:t>
            </a:r>
          </a:p>
          <a:p>
            <a:pPr lvl="0"/>
            <a:r>
              <a:rPr lang="en-US" dirty="0" smtClean="0"/>
              <a:t>$ Body Level Four</a:t>
            </a:r>
          </a:p>
          <a:p>
            <a:pPr lvl="0"/>
            <a:r>
              <a:rPr lang="en-US" dirty="0" smtClean="0"/>
              <a:t>$ Body Level Five</a:t>
            </a:r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 dirty="0" smtClean="0"/>
              <a:t>Command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19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Title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14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Title and Image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00" y="1143000"/>
            <a:ext cx="11201400" cy="52578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591050" y="6564313"/>
            <a:ext cx="3028950" cy="293687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 baseline="0">
                <a:solidFill>
                  <a:schemeClr val="tx1"/>
                </a:solidFill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Source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47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Title and Media</a:t>
            </a:r>
            <a:endParaRPr lang="en-US" dirty="0"/>
          </a:p>
        </p:txBody>
      </p:sp>
      <p:sp>
        <p:nvSpPr>
          <p:cNvPr id="5" name="Media Placeholder 4"/>
          <p:cNvSpPr>
            <a:spLocks noGrp="1"/>
          </p:cNvSpPr>
          <p:nvPr>
            <p:ph type="media" sz="quarter" idx="10"/>
          </p:nvPr>
        </p:nvSpPr>
        <p:spPr>
          <a:xfrm>
            <a:off x="457200" y="1143000"/>
            <a:ext cx="11201400" cy="5257800"/>
          </a:xfrm>
        </p:spPr>
        <p:txBody>
          <a:bodyPr/>
          <a:lstStyle/>
          <a:p>
            <a:r>
              <a:rPr lang="en-US" smtClean="0"/>
              <a:t>Click icon to add media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591050" y="6564313"/>
            <a:ext cx="3028950" cy="293687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 baseline="0">
                <a:solidFill>
                  <a:schemeClr val="tx1"/>
                </a:solidFill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Source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68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46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355416"/>
            <a:ext cx="3809999" cy="414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68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260314" y="1872245"/>
            <a:ext cx="8229600" cy="639534"/>
          </a:xfrm>
        </p:spPr>
        <p:txBody>
          <a:bodyPr wrap="square" lIns="91440" tIns="91440" rIns="91440" bIns="91440" anchor="ctr" anchorCtr="0">
            <a:norm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CA" dirty="0" smtClean="0"/>
              <a:t>Section Title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 bwMode="white">
          <a:xfrm>
            <a:off x="2260314" y="2588353"/>
            <a:ext cx="8229600" cy="579646"/>
          </a:xfrm>
        </p:spPr>
        <p:txBody>
          <a:bodyPr wrap="square" lIns="91440" tIns="91440" rIns="91440" bIns="91440"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800">
                <a:solidFill>
                  <a:schemeClr val="accent3">
                    <a:lumMod val="50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22413" y="6673334"/>
            <a:ext cx="500530" cy="184666"/>
          </a:xfrm>
          <a:prstGeom prst="rect">
            <a:avLst/>
          </a:prstGeom>
          <a:noFill/>
          <a:ln w="3175" cmpd="sng">
            <a:noFill/>
          </a:ln>
        </p:spPr>
        <p:txBody>
          <a:bodyPr wrap="none" lIns="0" tIns="0" rIns="0" bIns="0" rtlCol="0">
            <a:normAutofit/>
          </a:bodyPr>
          <a:lstStyle/>
          <a:p>
            <a:pPr marL="0" marR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chemeClr val="accent3">
                    <a:lumMod val="50000"/>
                  </a:schemeClr>
                </a:solidFill>
                <a:latin typeface="+mn-lt"/>
                <a:cs typeface="Courier"/>
              </a:rPr>
              <a:t>v0.1.0</a:t>
            </a:r>
          </a:p>
        </p:txBody>
      </p:sp>
    </p:spTree>
    <p:extLst>
      <p:ext uri="{BB962C8B-B14F-4D97-AF65-F5344CB8AC3E}">
        <p14:creationId xmlns:p14="http://schemas.microsoft.com/office/powerpoint/2010/main" val="426589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with Licens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260314" y="1872245"/>
            <a:ext cx="8229600" cy="639534"/>
          </a:xfrm>
        </p:spPr>
        <p:txBody>
          <a:bodyPr wrap="square" lIns="91440" tIns="91440" rIns="91440" bIns="91440" anchor="ctr" anchorCtr="0">
            <a:norm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CA" dirty="0" smtClean="0"/>
              <a:t>Section Title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 bwMode="white">
          <a:xfrm>
            <a:off x="2260314" y="2588353"/>
            <a:ext cx="8229600" cy="579646"/>
          </a:xfrm>
        </p:spPr>
        <p:txBody>
          <a:bodyPr wrap="square" lIns="91440" tIns="91440" rIns="91440" bIns="91440"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800">
                <a:solidFill>
                  <a:schemeClr val="accent3">
                    <a:lumMod val="50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22413" y="6673334"/>
            <a:ext cx="500530" cy="184666"/>
          </a:xfrm>
          <a:prstGeom prst="rect">
            <a:avLst/>
          </a:prstGeom>
          <a:noFill/>
          <a:ln w="3175" cmpd="sng">
            <a:noFill/>
          </a:ln>
        </p:spPr>
        <p:txBody>
          <a:bodyPr wrap="none" lIns="0" tIns="0" rIns="0" bIns="0" rtlCol="0">
            <a:normAutofit/>
          </a:bodyPr>
          <a:lstStyle/>
          <a:p>
            <a:pPr marL="0" marR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chemeClr val="accent3">
                    <a:lumMod val="50000"/>
                  </a:schemeClr>
                </a:solidFill>
                <a:latin typeface="+mn-lt"/>
                <a:cs typeface="Courier"/>
              </a:rPr>
              <a:t>v0.1.0</a:t>
            </a:r>
          </a:p>
        </p:txBody>
      </p:sp>
      <p:pic>
        <p:nvPicPr>
          <p:cNvPr id="8" name="Picture 7" descr="by-sa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922" y="6601923"/>
            <a:ext cx="645121" cy="22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33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Bullets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143000"/>
            <a:ext cx="11201400" cy="5257800"/>
          </a:xfrm>
        </p:spPr>
        <p:txBody>
          <a:bodyPr>
            <a:noAutofit/>
          </a:bodyPr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86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Bullets Split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143000"/>
            <a:ext cx="5486400" cy="5257800"/>
          </a:xfrm>
        </p:spPr>
        <p:txBody>
          <a:bodyPr>
            <a:noAutofit/>
          </a:bodyPr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181344" y="1143000"/>
            <a:ext cx="5486400" cy="5257800"/>
          </a:xfrm>
        </p:spPr>
        <p:txBody>
          <a:bodyPr>
            <a:noAutofit/>
          </a:bodyPr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0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 with Cod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Bullets with Code on Right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143000"/>
            <a:ext cx="5486400" cy="5257800"/>
          </a:xfrm>
        </p:spPr>
        <p:txBody>
          <a:bodyPr>
            <a:noAutofit/>
          </a:bodyPr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 hasCustomPrompt="1"/>
          </p:nvPr>
        </p:nvSpPr>
        <p:spPr>
          <a:xfrm>
            <a:off x="6181344" y="1143000"/>
            <a:ext cx="5486400" cy="5257800"/>
          </a:xfrm>
          <a:ln>
            <a:solidFill>
              <a:schemeClr val="tx1"/>
            </a:solidFill>
            <a:prstDash val="dash"/>
          </a:ln>
        </p:spPr>
        <p:txBody>
          <a:bodyPr lIns="91440" tIns="0" rIns="91440">
            <a:normAutofit/>
          </a:bodyPr>
          <a:lstStyle>
            <a:lvl1pPr marL="0" indent="0">
              <a:buNone/>
              <a:defRPr sz="2800">
                <a:latin typeface="Courier"/>
                <a:cs typeface="Courier"/>
              </a:defRPr>
            </a:lvl1pPr>
            <a:lvl2pPr marL="231775" indent="0">
              <a:buNone/>
              <a:defRPr>
                <a:latin typeface="Courier"/>
                <a:cs typeface="Courier"/>
              </a:defRPr>
            </a:lvl2pPr>
            <a:lvl3pPr marL="457200" indent="0">
              <a:buNone/>
              <a:defRPr>
                <a:latin typeface="Courier"/>
                <a:cs typeface="Courier"/>
              </a:defRPr>
            </a:lvl3pPr>
            <a:lvl4pPr marL="630238" indent="0">
              <a:buNone/>
              <a:defRPr>
                <a:latin typeface="Courier"/>
                <a:cs typeface="Courier"/>
              </a:defRPr>
            </a:lvl4pPr>
            <a:lvl5pPr marL="801687" indent="0">
              <a:buNone/>
              <a:defRPr>
                <a:latin typeface="Courier"/>
                <a:cs typeface="Courier"/>
              </a:defRPr>
            </a:lvl5pPr>
          </a:lstStyle>
          <a:p>
            <a:pPr lvl="0"/>
            <a:r>
              <a:rPr lang="en-US" dirty="0" smtClean="0"/>
              <a:t>Code</a:t>
            </a:r>
          </a:p>
          <a:p>
            <a:pPr lvl="0"/>
            <a:r>
              <a:rPr lang="en-US" dirty="0" smtClean="0"/>
              <a:t>Code</a:t>
            </a:r>
          </a:p>
          <a:p>
            <a:pPr lvl="0"/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78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Bullets with Image Right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143000"/>
            <a:ext cx="5486400" cy="5257800"/>
          </a:xfrm>
        </p:spPr>
        <p:txBody>
          <a:bodyPr>
            <a:noAutofit/>
          </a:bodyPr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181344" y="1143000"/>
            <a:ext cx="5486400" cy="5257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7413408" y="6564313"/>
            <a:ext cx="3028950" cy="293687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 baseline="0">
                <a:solidFill>
                  <a:schemeClr val="tx1"/>
                </a:solidFill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Source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1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Bullets with Image Left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181344" y="1143000"/>
            <a:ext cx="5486400" cy="5257800"/>
          </a:xfrm>
        </p:spPr>
        <p:txBody>
          <a:bodyPr>
            <a:noAutofit/>
          </a:bodyPr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686372" y="6564313"/>
            <a:ext cx="3028950" cy="293687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 baseline="0">
                <a:solidFill>
                  <a:schemeClr val="tx1"/>
                </a:solidFill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Source URL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57200" y="1143000"/>
            <a:ext cx="5486400" cy="5257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85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theme" Target="../theme/theme1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228600"/>
            <a:ext cx="11201400" cy="62179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457200" y="1143000"/>
            <a:ext cx="11204223" cy="5257800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2983" y="6266319"/>
            <a:ext cx="574906" cy="56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6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26" r:id="rId3"/>
    <p:sldLayoutId id="2147483740" r:id="rId4"/>
    <p:sldLayoutId id="2147483720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24" r:id="rId12"/>
    <p:sldLayoutId id="2147483732" r:id="rId13"/>
    <p:sldLayoutId id="2147483756" r:id="rId14"/>
    <p:sldLayoutId id="2147483721" r:id="rId15"/>
    <p:sldLayoutId id="2147483733" r:id="rId16"/>
    <p:sldLayoutId id="2147483734" r:id="rId17"/>
    <p:sldLayoutId id="2147483735" r:id="rId18"/>
    <p:sldLayoutId id="2147483743" r:id="rId19"/>
    <p:sldLayoutId id="2147483744" r:id="rId20"/>
    <p:sldLayoutId id="2147483745" r:id="rId21"/>
    <p:sldLayoutId id="2147483746" r:id="rId22"/>
    <p:sldLayoutId id="2147483748" r:id="rId23"/>
    <p:sldLayoutId id="2147483749" r:id="rId24"/>
    <p:sldLayoutId id="2147483747" r:id="rId25"/>
    <p:sldLayoutId id="2147483723" r:id="rId2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1" kern="1200" cap="none" spc="0" baseline="0" dirty="0" smtClean="0">
          <a:ln w="3175">
            <a:noFill/>
          </a:ln>
          <a:solidFill>
            <a:schemeClr val="accent1"/>
          </a:solidFill>
          <a:effectLst/>
          <a:latin typeface="+mj-lt"/>
          <a:ea typeface="+mn-ea"/>
          <a:cs typeface="Arial" charset="0"/>
        </a:defRPr>
      </a:lvl1pPr>
    </p:titleStyle>
    <p:bodyStyle>
      <a:lvl1pPr marL="231775" indent="-231775" algn="l" defTabSz="914363" rtl="0" eaLnBrk="1" latinLnBrk="0" hangingPunct="1">
        <a:lnSpc>
          <a:spcPct val="100000"/>
        </a:lnSpc>
        <a:spcBef>
          <a:spcPts val="600"/>
        </a:spcBef>
        <a:buSzPct val="90000"/>
        <a:buFont typeface="Arial" pitchFamily="34" charset="0"/>
        <a:buChar char="•"/>
        <a:defRPr sz="4000" kern="1200" baseline="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1pPr>
      <a:lvl2pPr marL="457200" indent="-225425" algn="l" defTabSz="914363" rtl="0" eaLnBrk="1" latinLnBrk="0" hangingPunct="1">
        <a:lnSpc>
          <a:spcPct val="100000"/>
        </a:lnSpc>
        <a:spcBef>
          <a:spcPts val="600"/>
        </a:spcBef>
        <a:buSzPct val="90000"/>
        <a:buFont typeface="Arial" pitchFamily="34" charset="0"/>
        <a:buChar char="•"/>
        <a:defRPr sz="3600" kern="1200" baseline="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2pPr>
      <a:lvl3pPr marL="630238" indent="-173038" algn="l" defTabSz="914363" rtl="0" eaLnBrk="1" latinLnBrk="0" hangingPunct="1">
        <a:lnSpc>
          <a:spcPct val="100000"/>
        </a:lnSpc>
        <a:spcBef>
          <a:spcPts val="600"/>
        </a:spcBef>
        <a:buSzPct val="90000"/>
        <a:buFont typeface="Arial" pitchFamily="34" charset="0"/>
        <a:buChar char="•"/>
        <a:defRPr sz="3200" kern="1200" baseline="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3pPr>
      <a:lvl4pPr marL="801688" indent="-171450" algn="l" defTabSz="914363" rtl="0" eaLnBrk="1" latinLnBrk="0" hangingPunct="1">
        <a:lnSpc>
          <a:spcPct val="100000"/>
        </a:lnSpc>
        <a:spcBef>
          <a:spcPts val="600"/>
        </a:spcBef>
        <a:buSzPct val="90000"/>
        <a:buFont typeface="Arial" pitchFamily="34" charset="0"/>
        <a:buChar char="•"/>
        <a:defRPr sz="2800" kern="1200" baseline="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4pPr>
      <a:lvl5pPr marL="974725" indent="-173038" algn="l" defTabSz="914363" rtl="0" eaLnBrk="1" latinLnBrk="0" hangingPunct="1">
        <a:lnSpc>
          <a:spcPct val="100000"/>
        </a:lnSpc>
        <a:spcBef>
          <a:spcPts val="600"/>
        </a:spcBef>
        <a:buSzPct val="90000"/>
        <a:buFont typeface="Arial" pitchFamily="34" charset="0"/>
        <a:buChar char="•"/>
        <a:defRPr sz="2400" kern="1200" baseline="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288" userDrawn="1">
          <p15:clr>
            <a:srgbClr val="F26B43"/>
          </p15:clr>
        </p15:guide>
        <p15:guide id="4" orient="horz" pos="4032" userDrawn="1">
          <p15:clr>
            <a:srgbClr val="F26B43"/>
          </p15:clr>
        </p15:guide>
        <p15:guide id="5" pos="320" userDrawn="1">
          <p15:clr>
            <a:srgbClr val="F26B43"/>
          </p15:clr>
        </p15:guide>
        <p15:guide id="6" pos="7360" userDrawn="1">
          <p15:clr>
            <a:srgbClr val="F26B43"/>
          </p15:clr>
        </p15:guide>
        <p15:guide id="7" orient="horz" pos="864" userDrawn="1">
          <p15:clr>
            <a:srgbClr val="F26B43"/>
          </p15:clr>
        </p15:guide>
        <p15:guide id="8" orient="horz" pos="3576" userDrawn="1">
          <p15:clr>
            <a:srgbClr val="F26B43"/>
          </p15:clr>
        </p15:guide>
        <p15:guide id="9" orient="horz" pos="1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jp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jpg"/><Relationship Id="rId3" Type="http://schemas.openxmlformats.org/officeDocument/2006/relationships/hyperlink" Target="https://github.com/learnchef/Awesome-Appliance-Repair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jp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Chef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Awesome Appliance </a:t>
            </a:r>
            <a:r>
              <a:rPr lang="en-US" dirty="0" smtClean="0"/>
              <a:t>Repair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4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AARinstall.py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i="1" dirty="0">
                <a:solidFill>
                  <a:srgbClr val="408080"/>
                </a:solidFill>
              </a:rPr>
              <a:t>#!/</a:t>
            </a:r>
            <a:r>
              <a:rPr lang="en-US" i="1" dirty="0" err="1">
                <a:solidFill>
                  <a:srgbClr val="408080"/>
                </a:solidFill>
              </a:rPr>
              <a:t>usr</a:t>
            </a:r>
            <a:r>
              <a:rPr lang="en-US" i="1" dirty="0">
                <a:solidFill>
                  <a:srgbClr val="408080"/>
                </a:solidFill>
              </a:rPr>
              <a:t>/bin/python</a:t>
            </a:r>
          </a:p>
          <a:p>
            <a:r>
              <a:rPr lang="sv-SE" i="1" dirty="0">
                <a:solidFill>
                  <a:srgbClr val="408080"/>
                </a:solidFill>
              </a:rPr>
              <a:t># -*- </a:t>
            </a:r>
            <a:r>
              <a:rPr lang="sv-SE" i="1" dirty="0" err="1">
                <a:solidFill>
                  <a:srgbClr val="408080"/>
                </a:solidFill>
              </a:rPr>
              <a:t>coding</a:t>
            </a:r>
            <a:r>
              <a:rPr lang="sv-SE" i="1" dirty="0">
                <a:solidFill>
                  <a:srgbClr val="408080"/>
                </a:solidFill>
              </a:rPr>
              <a:t>: utf-8 -*-</a:t>
            </a:r>
          </a:p>
          <a:p>
            <a:r>
              <a:rPr lang="sv-SE" b="1" dirty="0">
                <a:solidFill>
                  <a:srgbClr val="008000"/>
                </a:solidFill>
              </a:rPr>
              <a:t>from </a:t>
            </a:r>
            <a:r>
              <a:rPr lang="sv-SE" b="1" dirty="0">
                <a:solidFill>
                  <a:srgbClr val="0000FF"/>
                </a:solidFill>
              </a:rPr>
              <a:t>subprocess </a:t>
            </a:r>
            <a:r>
              <a:rPr lang="sv-SE" b="1" dirty="0">
                <a:solidFill>
                  <a:srgbClr val="008000"/>
                </a:solidFill>
              </a:rPr>
              <a:t>import Popen</a:t>
            </a:r>
          </a:p>
          <a:p>
            <a:r>
              <a:rPr lang="sv-SE" b="1" dirty="0">
                <a:solidFill>
                  <a:srgbClr val="008000"/>
                </a:solidFill>
              </a:rPr>
              <a:t>import </a:t>
            </a:r>
            <a:r>
              <a:rPr lang="sv-SE" b="1" dirty="0">
                <a:solidFill>
                  <a:srgbClr val="0000FF"/>
                </a:solidFill>
              </a:rPr>
              <a:t>os</a:t>
            </a:r>
            <a:r>
              <a:rPr lang="sv-SE" b="1" dirty="0">
                <a:solidFill>
                  <a:srgbClr val="666666"/>
                </a:solidFill>
              </a:rPr>
              <a:t>, </a:t>
            </a:r>
            <a:r>
              <a:rPr lang="sv-SE" b="1" dirty="0">
                <a:solidFill>
                  <a:srgbClr val="0000FF"/>
                </a:solidFill>
              </a:rPr>
              <a:t>sys</a:t>
            </a:r>
            <a:r>
              <a:rPr lang="sv-SE" b="1" dirty="0">
                <a:solidFill>
                  <a:srgbClr val="666666"/>
                </a:solidFill>
              </a:rPr>
              <a:t>, </a:t>
            </a:r>
            <a:r>
              <a:rPr lang="sv-SE" b="1" dirty="0" err="1" smtClean="0">
                <a:solidFill>
                  <a:srgbClr val="0000FF"/>
                </a:solidFill>
              </a:rPr>
              <a:t>getpass</a:t>
            </a:r>
            <a:r>
              <a:rPr lang="sv-SE" b="1" dirty="0">
                <a:solidFill>
                  <a:srgbClr val="666666"/>
                </a:solidFill>
              </a:rPr>
              <a:t>, </a:t>
            </a:r>
            <a:r>
              <a:rPr lang="sv-SE" b="1" dirty="0" err="1">
                <a:solidFill>
                  <a:srgbClr val="0000FF"/>
                </a:solidFill>
              </a:rPr>
              <a:t>binascii</a:t>
            </a:r>
            <a:endParaRPr lang="sv-SE" b="1" dirty="0">
              <a:solidFill>
                <a:srgbClr val="0000FF"/>
              </a:solidFill>
            </a:endParaRPr>
          </a:p>
          <a:p>
            <a:endParaRPr lang="sv-SE" dirty="0"/>
          </a:p>
          <a:p>
            <a:r>
              <a:rPr lang="sv-SE" i="1" dirty="0">
                <a:solidFill>
                  <a:srgbClr val="408080"/>
                </a:solidFill>
              </a:rPr>
              <a:t># The </a:t>
            </a:r>
            <a:r>
              <a:rPr lang="sv-SE" i="1" dirty="0" err="1">
                <a:solidFill>
                  <a:srgbClr val="408080"/>
                </a:solidFill>
              </a:rPr>
              <a:t>following</a:t>
            </a:r>
            <a:r>
              <a:rPr lang="sv-SE" i="1" dirty="0">
                <a:solidFill>
                  <a:srgbClr val="408080"/>
                </a:solidFill>
              </a:rPr>
              <a:t> script </a:t>
            </a:r>
            <a:r>
              <a:rPr lang="sv-SE" i="1" dirty="0" err="1">
                <a:solidFill>
                  <a:srgbClr val="408080"/>
                </a:solidFill>
              </a:rPr>
              <a:t>assumes</a:t>
            </a:r>
            <a:r>
              <a:rPr lang="sv-SE" i="1" dirty="0">
                <a:solidFill>
                  <a:srgbClr val="408080"/>
                </a:solidFill>
              </a:rPr>
              <a:t> </a:t>
            </a:r>
            <a:r>
              <a:rPr lang="sv-SE" i="1" dirty="0" err="1">
                <a:solidFill>
                  <a:srgbClr val="408080"/>
                </a:solidFill>
              </a:rPr>
              <a:t>that</a:t>
            </a:r>
            <a:r>
              <a:rPr lang="sv-SE" i="1" dirty="0">
                <a:solidFill>
                  <a:srgbClr val="408080"/>
                </a:solidFill>
              </a:rPr>
              <a:t> apache2, </a:t>
            </a:r>
            <a:r>
              <a:rPr lang="sv-SE" i="1" dirty="0" err="1">
                <a:solidFill>
                  <a:srgbClr val="408080"/>
                </a:solidFill>
              </a:rPr>
              <a:t>mysql</a:t>
            </a:r>
            <a:r>
              <a:rPr lang="sv-SE" i="1" dirty="0">
                <a:solidFill>
                  <a:srgbClr val="408080"/>
                </a:solidFill>
              </a:rPr>
              <a:t>, and </a:t>
            </a:r>
            <a:r>
              <a:rPr lang="sv-SE" i="1" dirty="0" err="1">
                <a:solidFill>
                  <a:srgbClr val="408080"/>
                </a:solidFill>
              </a:rPr>
              <a:t>unzip</a:t>
            </a:r>
            <a:r>
              <a:rPr lang="sv-SE" i="1" dirty="0">
                <a:solidFill>
                  <a:srgbClr val="408080"/>
                </a:solidFill>
              </a:rPr>
              <a:t> </a:t>
            </a:r>
            <a:r>
              <a:rPr lang="sv-SE" i="1" dirty="0" err="1">
                <a:solidFill>
                  <a:srgbClr val="408080"/>
                </a:solidFill>
              </a:rPr>
              <a:t>have</a:t>
            </a:r>
            <a:r>
              <a:rPr lang="sv-SE" i="1" dirty="0">
                <a:solidFill>
                  <a:srgbClr val="408080"/>
                </a:solidFill>
              </a:rPr>
              <a:t> </a:t>
            </a:r>
            <a:r>
              <a:rPr lang="sv-SE" i="1" dirty="0" err="1">
                <a:solidFill>
                  <a:srgbClr val="408080"/>
                </a:solidFill>
              </a:rPr>
              <a:t>been</a:t>
            </a:r>
            <a:r>
              <a:rPr lang="sv-SE" i="1" dirty="0">
                <a:solidFill>
                  <a:srgbClr val="408080"/>
                </a:solidFill>
              </a:rPr>
              <a:t> </a:t>
            </a:r>
            <a:r>
              <a:rPr lang="sv-SE" i="1" dirty="0" err="1">
                <a:solidFill>
                  <a:srgbClr val="408080"/>
                </a:solidFill>
              </a:rPr>
              <a:t>installed</a:t>
            </a:r>
            <a:r>
              <a:rPr lang="sv-SE" i="1" dirty="0">
                <a:solidFill>
                  <a:srgbClr val="40808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591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AARinstall.py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>
                <a:solidFill>
                  <a:srgbClr val="408080"/>
                </a:solidFill>
              </a:rPr>
              <a:t># 1. </a:t>
            </a:r>
            <a:r>
              <a:rPr lang="en-US" i="1" dirty="0" err="1">
                <a:solidFill>
                  <a:srgbClr val="408080"/>
                </a:solidFill>
              </a:rPr>
              <a:t>wget</a:t>
            </a:r>
            <a:r>
              <a:rPr lang="en-US" i="1" dirty="0">
                <a:solidFill>
                  <a:srgbClr val="408080"/>
                </a:solidFill>
              </a:rPr>
              <a:t> https://</a:t>
            </a:r>
            <a:r>
              <a:rPr lang="en-US" i="1" dirty="0" err="1">
                <a:solidFill>
                  <a:srgbClr val="408080"/>
                </a:solidFill>
              </a:rPr>
              <a:t>github.com</a:t>
            </a:r>
            <a:r>
              <a:rPr lang="en-US" i="1" dirty="0">
                <a:solidFill>
                  <a:srgbClr val="408080"/>
                </a:solidFill>
              </a:rPr>
              <a:t>/</a:t>
            </a:r>
            <a:r>
              <a:rPr lang="en-US" i="1" dirty="0" err="1">
                <a:solidFill>
                  <a:srgbClr val="408080"/>
                </a:solidFill>
              </a:rPr>
              <a:t>colincam</a:t>
            </a:r>
            <a:r>
              <a:rPr lang="en-US" i="1" dirty="0">
                <a:solidFill>
                  <a:srgbClr val="408080"/>
                </a:solidFill>
              </a:rPr>
              <a:t>/Awesome-Appliance-Repair/archive/</a:t>
            </a:r>
            <a:r>
              <a:rPr lang="en-US" i="1" dirty="0" err="1">
                <a:solidFill>
                  <a:srgbClr val="408080"/>
                </a:solidFill>
              </a:rPr>
              <a:t>master.zip</a:t>
            </a:r>
            <a:endParaRPr lang="en-US" i="1" dirty="0">
              <a:solidFill>
                <a:srgbClr val="408080"/>
              </a:solidFill>
            </a:endParaRPr>
          </a:p>
          <a:p>
            <a:r>
              <a:rPr lang="en-US" i="1" dirty="0">
                <a:solidFill>
                  <a:srgbClr val="408080"/>
                </a:solidFill>
              </a:rPr>
              <a:t># 2. unzip </a:t>
            </a:r>
            <a:r>
              <a:rPr lang="en-US" i="1" dirty="0" err="1">
                <a:solidFill>
                  <a:srgbClr val="408080"/>
                </a:solidFill>
              </a:rPr>
              <a:t>master.zip</a:t>
            </a:r>
            <a:endParaRPr lang="en-US" i="1" dirty="0">
              <a:solidFill>
                <a:srgbClr val="408080"/>
              </a:solidFill>
            </a:endParaRPr>
          </a:p>
          <a:p>
            <a:r>
              <a:rPr lang="en-US" i="1" dirty="0">
                <a:solidFill>
                  <a:srgbClr val="408080"/>
                </a:solidFill>
              </a:rPr>
              <a:t># 3. cd into Awesome-Appliance-Repair</a:t>
            </a:r>
          </a:p>
          <a:p>
            <a:r>
              <a:rPr lang="en-US" i="1" dirty="0">
                <a:solidFill>
                  <a:srgbClr val="408080"/>
                </a:solidFill>
              </a:rPr>
              <a:t># 4. </a:t>
            </a:r>
            <a:r>
              <a:rPr lang="en-US" i="1" dirty="0" err="1">
                <a:solidFill>
                  <a:srgbClr val="408080"/>
                </a:solidFill>
              </a:rPr>
              <a:t>sudo</a:t>
            </a:r>
            <a:r>
              <a:rPr lang="en-US" i="1" dirty="0">
                <a:solidFill>
                  <a:srgbClr val="408080"/>
                </a:solidFill>
              </a:rPr>
              <a:t> mv AAR to /</a:t>
            </a:r>
            <a:r>
              <a:rPr lang="en-US" i="1" dirty="0" err="1">
                <a:solidFill>
                  <a:srgbClr val="408080"/>
                </a:solidFill>
              </a:rPr>
              <a:t>var</a:t>
            </a:r>
            <a:r>
              <a:rPr lang="en-US" i="1" dirty="0">
                <a:solidFill>
                  <a:srgbClr val="408080"/>
                </a:solidFill>
              </a:rPr>
              <a:t>/www/</a:t>
            </a:r>
          </a:p>
          <a:p>
            <a:r>
              <a:rPr lang="en-US" i="1" dirty="0">
                <a:solidFill>
                  <a:srgbClr val="408080"/>
                </a:solidFill>
              </a:rPr>
              <a:t># 5. </a:t>
            </a:r>
            <a:r>
              <a:rPr lang="en-US" i="1" dirty="0" err="1">
                <a:solidFill>
                  <a:srgbClr val="408080"/>
                </a:solidFill>
              </a:rPr>
              <a:t>sudo</a:t>
            </a:r>
            <a:r>
              <a:rPr lang="en-US" i="1" dirty="0">
                <a:solidFill>
                  <a:srgbClr val="408080"/>
                </a:solidFill>
              </a:rPr>
              <a:t> </a:t>
            </a:r>
            <a:r>
              <a:rPr lang="en-US" i="1" dirty="0" err="1">
                <a:solidFill>
                  <a:srgbClr val="408080"/>
                </a:solidFill>
              </a:rPr>
              <a:t>su</a:t>
            </a:r>
            <a:r>
              <a:rPr lang="en-US" i="1" dirty="0">
                <a:solidFill>
                  <a:srgbClr val="408080"/>
                </a:solidFill>
              </a:rPr>
              <a:t> root</a:t>
            </a:r>
          </a:p>
          <a:p>
            <a:r>
              <a:rPr lang="en-US" i="1" dirty="0">
                <a:solidFill>
                  <a:srgbClr val="408080"/>
                </a:solidFill>
              </a:rPr>
              <a:t># 6. run script: python </a:t>
            </a:r>
            <a:r>
              <a:rPr lang="en-US" i="1" dirty="0" err="1">
                <a:solidFill>
                  <a:srgbClr val="408080"/>
                </a:solidFill>
              </a:rPr>
              <a:t>AARinstall.py</a:t>
            </a:r>
            <a:endParaRPr lang="en-US" i="1" dirty="0">
              <a:solidFill>
                <a:srgbClr val="408080"/>
              </a:solidFill>
            </a:endParaRPr>
          </a:p>
          <a:p>
            <a:r>
              <a:rPr lang="en-US" i="1" dirty="0">
                <a:solidFill>
                  <a:srgbClr val="408080"/>
                </a:solidFill>
              </a:rPr>
              <a:t># 7. manually execute: </a:t>
            </a:r>
            <a:r>
              <a:rPr lang="en-US" i="1" dirty="0" err="1">
                <a:solidFill>
                  <a:srgbClr val="408080"/>
                </a:solidFill>
              </a:rPr>
              <a:t>apachectl</a:t>
            </a:r>
            <a:r>
              <a:rPr lang="en-US" i="1" dirty="0">
                <a:solidFill>
                  <a:srgbClr val="408080"/>
                </a:solidFill>
              </a:rPr>
              <a:t> graceful</a:t>
            </a:r>
          </a:p>
        </p:txBody>
      </p:sp>
    </p:spTree>
    <p:extLst>
      <p:ext uri="{BB962C8B-B14F-4D97-AF65-F5344CB8AC3E}">
        <p14:creationId xmlns:p14="http://schemas.microsoft.com/office/powerpoint/2010/main" val="208727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AARinstall.py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b="1" dirty="0">
                <a:solidFill>
                  <a:srgbClr val="008000"/>
                </a:solidFill>
              </a:rPr>
              <a:t>if __</a:t>
            </a:r>
            <a:r>
              <a:rPr lang="fr-FR" b="1" dirty="0" err="1">
                <a:solidFill>
                  <a:srgbClr val="008000"/>
                </a:solidFill>
              </a:rPr>
              <a:t>name</a:t>
            </a:r>
            <a:r>
              <a:rPr lang="fr-FR" b="1" dirty="0">
                <a:solidFill>
                  <a:srgbClr val="008000"/>
                </a:solidFill>
              </a:rPr>
              <a:t>__ </a:t>
            </a:r>
            <a:r>
              <a:rPr lang="fr-FR" b="1" dirty="0">
                <a:solidFill>
                  <a:srgbClr val="666666"/>
                </a:solidFill>
              </a:rPr>
              <a:t>== </a:t>
            </a:r>
            <a:r>
              <a:rPr lang="fr-FR" b="1" dirty="0">
                <a:solidFill>
                  <a:srgbClr val="BA2121"/>
                </a:solidFill>
              </a:rPr>
              <a:t>'__main__':</a:t>
            </a:r>
          </a:p>
          <a:p>
            <a:r>
              <a:rPr lang="fr-FR" dirty="0"/>
              <a:t>    </a:t>
            </a:r>
            <a:r>
              <a:rPr lang="fr-FR" dirty="0" err="1"/>
              <a:t>root_dbpswd</a:t>
            </a:r>
            <a:r>
              <a:rPr lang="fr-FR" dirty="0"/>
              <a:t> </a:t>
            </a:r>
            <a:r>
              <a:rPr lang="fr-FR" dirty="0">
                <a:solidFill>
                  <a:srgbClr val="666666"/>
                </a:solidFill>
              </a:rPr>
              <a:t>= </a:t>
            </a:r>
            <a:r>
              <a:rPr lang="fr-FR" dirty="0" err="1">
                <a:solidFill>
                  <a:srgbClr val="666666"/>
                </a:solidFill>
              </a:rPr>
              <a:t>getpass.getpass</a:t>
            </a:r>
            <a:r>
              <a:rPr lang="fr-FR" dirty="0">
                <a:solidFill>
                  <a:srgbClr val="666666"/>
                </a:solidFill>
              </a:rPr>
              <a:t>(</a:t>
            </a:r>
            <a:r>
              <a:rPr lang="fr-FR" dirty="0">
                <a:solidFill>
                  <a:srgbClr val="BA2121"/>
                </a:solidFill>
              </a:rPr>
              <a:t>'enter the </a:t>
            </a:r>
            <a:r>
              <a:rPr lang="fr-FR" dirty="0" err="1">
                <a:solidFill>
                  <a:srgbClr val="BA2121"/>
                </a:solidFill>
              </a:rPr>
              <a:t>mysql</a:t>
            </a:r>
            <a:r>
              <a:rPr lang="fr-FR" dirty="0">
                <a:solidFill>
                  <a:srgbClr val="BA2121"/>
                </a:solidFill>
              </a:rPr>
              <a:t> </a:t>
            </a:r>
            <a:r>
              <a:rPr lang="fr-FR" dirty="0" err="1">
                <a:solidFill>
                  <a:srgbClr val="BA2121"/>
                </a:solidFill>
              </a:rPr>
              <a:t>root</a:t>
            </a:r>
            <a:r>
              <a:rPr lang="fr-FR" dirty="0">
                <a:solidFill>
                  <a:srgbClr val="BA2121"/>
                </a:solidFill>
              </a:rPr>
              <a:t> user </a:t>
            </a:r>
            <a:r>
              <a:rPr lang="fr-FR" dirty="0" err="1">
                <a:solidFill>
                  <a:srgbClr val="BA2121"/>
                </a:solidFill>
              </a:rPr>
              <a:t>password</a:t>
            </a:r>
            <a:r>
              <a:rPr lang="fr-FR" dirty="0">
                <a:solidFill>
                  <a:srgbClr val="BA2121"/>
                </a:solidFill>
              </a:rPr>
              <a:t>: ')</a:t>
            </a:r>
          </a:p>
          <a:p>
            <a:endParaRPr lang="fr-FR" dirty="0"/>
          </a:p>
          <a:p>
            <a:r>
              <a:rPr lang="fr-FR" dirty="0"/>
              <a:t>    </a:t>
            </a:r>
            <a:r>
              <a:rPr lang="fr-FR" dirty="0" err="1"/>
              <a:t>Popen</a:t>
            </a:r>
            <a:r>
              <a:rPr lang="fr-FR" dirty="0"/>
              <a:t>([</a:t>
            </a:r>
            <a:r>
              <a:rPr lang="fr-FR" dirty="0">
                <a:solidFill>
                  <a:srgbClr val="BA2121"/>
                </a:solidFill>
              </a:rPr>
              <a:t>'</a:t>
            </a:r>
            <a:r>
              <a:rPr lang="fr-FR" dirty="0" err="1">
                <a:solidFill>
                  <a:srgbClr val="BA2121"/>
                </a:solidFill>
              </a:rPr>
              <a:t>chown</a:t>
            </a:r>
            <a:r>
              <a:rPr lang="fr-FR" dirty="0">
                <a:solidFill>
                  <a:srgbClr val="BA2121"/>
                </a:solidFill>
              </a:rPr>
              <a:t>', '-R', '</a:t>
            </a:r>
            <a:r>
              <a:rPr lang="fr-FR" dirty="0" err="1">
                <a:solidFill>
                  <a:srgbClr val="BA2121"/>
                </a:solidFill>
              </a:rPr>
              <a:t>www-data:www-data</a:t>
            </a:r>
            <a:r>
              <a:rPr lang="fr-FR" dirty="0">
                <a:solidFill>
                  <a:srgbClr val="BA2121"/>
                </a:solidFill>
              </a:rPr>
              <a:t>', '/var/www/AAR'], </a:t>
            </a:r>
            <a:r>
              <a:rPr lang="fr-FR" dirty="0" err="1">
                <a:solidFill>
                  <a:srgbClr val="BA2121"/>
                </a:solidFill>
              </a:rPr>
              <a:t>shell</a:t>
            </a:r>
            <a:r>
              <a:rPr lang="fr-FR" dirty="0">
                <a:solidFill>
                  <a:srgbClr val="666666"/>
                </a:solidFill>
              </a:rPr>
              <a:t>=</a:t>
            </a:r>
            <a:r>
              <a:rPr lang="fr-FR" dirty="0">
                <a:solidFill>
                  <a:srgbClr val="008000"/>
                </a:solidFill>
              </a:rPr>
              <a:t>False)</a:t>
            </a:r>
            <a:r>
              <a:rPr lang="fr-FR" dirty="0">
                <a:solidFill>
                  <a:srgbClr val="666666"/>
                </a:solidFill>
              </a:rPr>
              <a:t>.</a:t>
            </a:r>
            <a:r>
              <a:rPr lang="fr-FR" dirty="0" err="1">
                <a:solidFill>
                  <a:srgbClr val="666666"/>
                </a:solidFill>
              </a:rPr>
              <a:t>wait</a:t>
            </a:r>
            <a:r>
              <a:rPr lang="fr-FR" dirty="0">
                <a:solidFill>
                  <a:srgbClr val="666666"/>
                </a:solidFill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3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AARinstall.py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700" i="1" dirty="0">
                <a:solidFill>
                  <a:srgbClr val="408080"/>
                </a:solidFill>
              </a:rPr>
              <a:t># apt-get the stuff we need    </a:t>
            </a:r>
          </a:p>
          <a:p>
            <a:r>
              <a:rPr lang="en-US" sz="3700" dirty="0"/>
              <a:t>    </a:t>
            </a:r>
            <a:r>
              <a:rPr lang="en-US" sz="3700" dirty="0" err="1"/>
              <a:t>proc</a:t>
            </a:r>
            <a:r>
              <a:rPr lang="en-US" sz="3700" dirty="0"/>
              <a:t> </a:t>
            </a:r>
            <a:r>
              <a:rPr lang="en-US" sz="3700" dirty="0">
                <a:solidFill>
                  <a:srgbClr val="666666"/>
                </a:solidFill>
              </a:rPr>
              <a:t>= </a:t>
            </a:r>
            <a:r>
              <a:rPr lang="en-US" sz="3700" dirty="0" err="1">
                <a:solidFill>
                  <a:srgbClr val="666666"/>
                </a:solidFill>
              </a:rPr>
              <a:t>Popen</a:t>
            </a:r>
            <a:r>
              <a:rPr lang="en-US" sz="3700" dirty="0">
                <a:solidFill>
                  <a:srgbClr val="666666"/>
                </a:solidFill>
              </a:rPr>
              <a:t>([</a:t>
            </a:r>
          </a:p>
          <a:p>
            <a:r>
              <a:rPr lang="it-IT" sz="3700" dirty="0"/>
              <a:t>        </a:t>
            </a:r>
            <a:r>
              <a:rPr lang="it-IT" sz="3700" dirty="0">
                <a:solidFill>
                  <a:srgbClr val="BA2121"/>
                </a:solidFill>
              </a:rPr>
              <a:t>'</a:t>
            </a:r>
            <a:r>
              <a:rPr lang="it-IT" sz="3700" dirty="0" err="1">
                <a:solidFill>
                  <a:srgbClr val="BA2121"/>
                </a:solidFill>
              </a:rPr>
              <a:t>apt-get</a:t>
            </a:r>
            <a:r>
              <a:rPr lang="it-IT" sz="3700" dirty="0">
                <a:solidFill>
                  <a:srgbClr val="BA2121"/>
                </a:solidFill>
              </a:rPr>
              <a:t>', '</a:t>
            </a:r>
            <a:r>
              <a:rPr lang="it-IT" sz="3700" dirty="0" err="1">
                <a:solidFill>
                  <a:srgbClr val="BA2121"/>
                </a:solidFill>
              </a:rPr>
              <a:t>install</a:t>
            </a:r>
            <a:r>
              <a:rPr lang="it-IT" sz="3700" dirty="0">
                <a:solidFill>
                  <a:srgbClr val="BA2121"/>
                </a:solidFill>
              </a:rPr>
              <a:t>', '-y',</a:t>
            </a:r>
          </a:p>
          <a:p>
            <a:r>
              <a:rPr lang="it-IT" sz="3700" dirty="0"/>
              <a:t>        </a:t>
            </a:r>
            <a:r>
              <a:rPr lang="it-IT" sz="3700" dirty="0">
                <a:solidFill>
                  <a:srgbClr val="BA2121"/>
                </a:solidFill>
              </a:rPr>
              <a:t>'libapache2-mod-wsgi',</a:t>
            </a:r>
          </a:p>
          <a:p>
            <a:r>
              <a:rPr lang="en-US" sz="3700" dirty="0"/>
              <a:t>        </a:t>
            </a:r>
            <a:r>
              <a:rPr lang="en-US" sz="3700" dirty="0">
                <a:solidFill>
                  <a:srgbClr val="BA2121"/>
                </a:solidFill>
              </a:rPr>
              <a:t>'python-pip',</a:t>
            </a:r>
          </a:p>
          <a:p>
            <a:r>
              <a:rPr lang="en-US" sz="3700" dirty="0"/>
              <a:t>        </a:t>
            </a:r>
            <a:r>
              <a:rPr lang="en-US" sz="3700" dirty="0">
                <a:solidFill>
                  <a:srgbClr val="BA2121"/>
                </a:solidFill>
              </a:rPr>
              <a:t>'python-</a:t>
            </a:r>
            <a:r>
              <a:rPr lang="en-US" sz="3700" dirty="0" err="1">
                <a:solidFill>
                  <a:srgbClr val="BA2121"/>
                </a:solidFill>
              </a:rPr>
              <a:t>mysqldb</a:t>
            </a:r>
            <a:r>
              <a:rPr lang="en-US" sz="3700" dirty="0">
                <a:solidFill>
                  <a:srgbClr val="BA2121"/>
                </a:solidFill>
              </a:rPr>
              <a:t>'], shell</a:t>
            </a:r>
            <a:r>
              <a:rPr lang="en-US" sz="3700" dirty="0">
                <a:solidFill>
                  <a:srgbClr val="666666"/>
                </a:solidFill>
              </a:rPr>
              <a:t>=</a:t>
            </a:r>
            <a:r>
              <a:rPr lang="en-US" sz="3700" dirty="0">
                <a:solidFill>
                  <a:srgbClr val="008000"/>
                </a:solidFill>
              </a:rPr>
              <a:t>False)</a:t>
            </a:r>
          </a:p>
          <a:p>
            <a:r>
              <a:rPr lang="en-US" sz="3700" dirty="0"/>
              <a:t>    </a:t>
            </a:r>
            <a:r>
              <a:rPr lang="en-US" sz="3700" dirty="0" err="1"/>
              <a:t>proc</a:t>
            </a:r>
            <a:r>
              <a:rPr lang="en-US" sz="3700" dirty="0" err="1">
                <a:solidFill>
                  <a:srgbClr val="666666"/>
                </a:solidFill>
              </a:rPr>
              <a:t>.wait</a:t>
            </a:r>
            <a:r>
              <a:rPr lang="en-US" sz="3700" dirty="0">
                <a:solidFill>
                  <a:srgbClr val="666666"/>
                </a:solidFill>
              </a:rPr>
              <a:t>()</a:t>
            </a:r>
          </a:p>
          <a:p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18069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AARinstall.py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500" i="1" dirty="0">
                <a:solidFill>
                  <a:srgbClr val="408080"/>
                </a:solidFill>
              </a:rPr>
              <a:t># pip install flask</a:t>
            </a:r>
          </a:p>
          <a:p>
            <a:r>
              <a:rPr lang="en-US" sz="2500" dirty="0"/>
              <a:t>    </a:t>
            </a:r>
            <a:r>
              <a:rPr lang="en-US" sz="2500" dirty="0" err="1"/>
              <a:t>Popen</a:t>
            </a:r>
            <a:r>
              <a:rPr lang="en-US" sz="2500" dirty="0"/>
              <a:t>([</a:t>
            </a:r>
            <a:r>
              <a:rPr lang="en-US" sz="2500" dirty="0">
                <a:solidFill>
                  <a:srgbClr val="BA2121"/>
                </a:solidFill>
              </a:rPr>
              <a:t>'pip', 'install', 'flask'], shell</a:t>
            </a:r>
            <a:r>
              <a:rPr lang="en-US" sz="2500" dirty="0">
                <a:solidFill>
                  <a:srgbClr val="666666"/>
                </a:solidFill>
              </a:rPr>
              <a:t>=</a:t>
            </a:r>
            <a:r>
              <a:rPr lang="en-US" sz="2500" dirty="0">
                <a:solidFill>
                  <a:srgbClr val="008000"/>
                </a:solidFill>
              </a:rPr>
              <a:t>False)</a:t>
            </a:r>
            <a:r>
              <a:rPr lang="en-US" sz="2500" dirty="0">
                <a:solidFill>
                  <a:srgbClr val="666666"/>
                </a:solidFill>
              </a:rPr>
              <a:t>.wait()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77390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AARinstall.py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i="1" dirty="0">
                <a:solidFill>
                  <a:srgbClr val="408080"/>
                </a:solidFill>
              </a:rPr>
              <a:t># Generate the apache </a:t>
            </a:r>
            <a:r>
              <a:rPr lang="en-US" i="1" dirty="0" err="1">
                <a:solidFill>
                  <a:srgbClr val="408080"/>
                </a:solidFill>
              </a:rPr>
              <a:t>config</a:t>
            </a:r>
            <a:r>
              <a:rPr lang="en-US" i="1" dirty="0">
                <a:solidFill>
                  <a:srgbClr val="408080"/>
                </a:solidFill>
              </a:rPr>
              <a:t> file in sites-enabled</a:t>
            </a:r>
          </a:p>
          <a:p>
            <a:r>
              <a:rPr lang="en-US" dirty="0"/>
              <a:t>    </a:t>
            </a:r>
            <a:r>
              <a:rPr lang="en-US" dirty="0" err="1"/>
              <a:t>Popen</a:t>
            </a:r>
            <a:r>
              <a:rPr lang="en-US" dirty="0"/>
              <a:t>([</a:t>
            </a:r>
            <a:r>
              <a:rPr lang="en-US" dirty="0">
                <a:solidFill>
                  <a:srgbClr val="BA2121"/>
                </a:solidFill>
              </a:rPr>
              <a:t>'</a:t>
            </a:r>
            <a:r>
              <a:rPr lang="en-US" dirty="0" err="1">
                <a:solidFill>
                  <a:srgbClr val="BA2121"/>
                </a:solidFill>
              </a:rPr>
              <a:t>apachectl</a:t>
            </a:r>
            <a:r>
              <a:rPr lang="en-US" dirty="0">
                <a:solidFill>
                  <a:srgbClr val="BA2121"/>
                </a:solidFill>
              </a:rPr>
              <a:t>', 'stop'], shell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>
                <a:solidFill>
                  <a:srgbClr val="008000"/>
                </a:solidFill>
              </a:rPr>
              <a:t>False)</a:t>
            </a:r>
            <a:r>
              <a:rPr lang="en-US" dirty="0">
                <a:solidFill>
                  <a:srgbClr val="666666"/>
                </a:solidFill>
              </a:rPr>
              <a:t>.wait()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pth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 </a:t>
            </a:r>
            <a:r>
              <a:rPr lang="en-US" dirty="0">
                <a:solidFill>
                  <a:srgbClr val="BA2121"/>
                </a:solidFill>
              </a:rPr>
              <a:t>'/</a:t>
            </a:r>
            <a:r>
              <a:rPr lang="en-US" dirty="0" err="1">
                <a:solidFill>
                  <a:srgbClr val="BA2121"/>
                </a:solidFill>
              </a:rPr>
              <a:t>etc</a:t>
            </a:r>
            <a:r>
              <a:rPr lang="en-US" dirty="0">
                <a:solidFill>
                  <a:srgbClr val="BA2121"/>
                </a:solidFill>
              </a:rPr>
              <a:t>/apache2/sites-enabled/'</a:t>
            </a:r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008000"/>
                </a:solidFill>
              </a:rPr>
              <a:t>for f </a:t>
            </a:r>
            <a:r>
              <a:rPr lang="en-US" b="1" dirty="0">
                <a:solidFill>
                  <a:srgbClr val="AA22FF"/>
                </a:solidFill>
              </a:rPr>
              <a:t>in </a:t>
            </a:r>
            <a:r>
              <a:rPr lang="en-US" b="1" dirty="0" err="1">
                <a:solidFill>
                  <a:srgbClr val="AA22FF"/>
                </a:solidFill>
              </a:rPr>
              <a:t>os</a:t>
            </a:r>
            <a:r>
              <a:rPr lang="en-US" b="1" dirty="0" err="1">
                <a:solidFill>
                  <a:srgbClr val="666666"/>
                </a:solidFill>
              </a:rPr>
              <a:t>.listdir</a:t>
            </a:r>
            <a:r>
              <a:rPr lang="en-US" b="1" dirty="0">
                <a:solidFill>
                  <a:srgbClr val="666666"/>
                </a:solidFill>
              </a:rPr>
              <a:t>(</a:t>
            </a:r>
            <a:r>
              <a:rPr lang="en-US" b="1" dirty="0" err="1">
                <a:solidFill>
                  <a:srgbClr val="666666"/>
                </a:solidFill>
              </a:rPr>
              <a:t>pth</a:t>
            </a:r>
            <a:r>
              <a:rPr lang="en-US" b="1" dirty="0">
                <a:solidFill>
                  <a:srgbClr val="666666"/>
                </a:solidFill>
              </a:rPr>
              <a:t>):</a:t>
            </a:r>
          </a:p>
          <a:p>
            <a:r>
              <a:rPr lang="en-US" dirty="0"/>
              <a:t>        </a:t>
            </a:r>
            <a:r>
              <a:rPr lang="en-US" dirty="0" err="1"/>
              <a:t>os</a:t>
            </a:r>
            <a:r>
              <a:rPr lang="en-US" dirty="0" err="1">
                <a:solidFill>
                  <a:srgbClr val="666666"/>
                </a:solidFill>
              </a:rPr>
              <a:t>.remove</a:t>
            </a:r>
            <a:r>
              <a:rPr lang="en-US" dirty="0">
                <a:solidFill>
                  <a:srgbClr val="666666"/>
                </a:solidFill>
              </a:rPr>
              <a:t>(</a:t>
            </a:r>
            <a:r>
              <a:rPr lang="en-US" dirty="0" err="1">
                <a:solidFill>
                  <a:srgbClr val="666666"/>
                </a:solidFill>
              </a:rPr>
              <a:t>pth</a:t>
            </a:r>
            <a:r>
              <a:rPr lang="en-US" dirty="0">
                <a:solidFill>
                  <a:srgbClr val="666666"/>
                </a:solidFill>
              </a:rPr>
              <a:t> + f)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f </a:t>
            </a:r>
            <a:r>
              <a:rPr lang="en-US" dirty="0">
                <a:solidFill>
                  <a:srgbClr val="666666"/>
                </a:solidFill>
              </a:rPr>
              <a:t>= </a:t>
            </a:r>
            <a:r>
              <a:rPr lang="en-US" dirty="0">
                <a:solidFill>
                  <a:srgbClr val="008000"/>
                </a:solidFill>
              </a:rPr>
              <a:t>open(</a:t>
            </a:r>
            <a:r>
              <a:rPr lang="en-US" dirty="0">
                <a:solidFill>
                  <a:srgbClr val="BA2121"/>
                </a:solidFill>
              </a:rPr>
              <a:t>'/</a:t>
            </a:r>
            <a:r>
              <a:rPr lang="en-US" dirty="0" err="1">
                <a:solidFill>
                  <a:srgbClr val="BA2121"/>
                </a:solidFill>
              </a:rPr>
              <a:t>etc</a:t>
            </a:r>
            <a:r>
              <a:rPr lang="en-US" dirty="0">
                <a:solidFill>
                  <a:srgbClr val="BA2121"/>
                </a:solidFill>
              </a:rPr>
              <a:t>/apache2/sites-enabled/AAR-</a:t>
            </a:r>
            <a:r>
              <a:rPr lang="en-US" dirty="0" err="1">
                <a:solidFill>
                  <a:srgbClr val="BA2121"/>
                </a:solidFill>
              </a:rPr>
              <a:t>apache.conf</a:t>
            </a:r>
            <a:r>
              <a:rPr lang="en-US" dirty="0">
                <a:solidFill>
                  <a:srgbClr val="BA2121"/>
                </a:solidFill>
              </a:rPr>
              <a:t>', 'w')</a:t>
            </a:r>
          </a:p>
          <a:p>
            <a:r>
              <a:rPr lang="en-US" dirty="0"/>
              <a:t>    </a:t>
            </a:r>
            <a:r>
              <a:rPr lang="en-US" dirty="0" err="1"/>
              <a:t>f</a:t>
            </a:r>
            <a:r>
              <a:rPr lang="en-US" dirty="0" err="1">
                <a:solidFill>
                  <a:srgbClr val="666666"/>
                </a:solidFill>
              </a:rPr>
              <a:t>.write</a:t>
            </a:r>
            <a:r>
              <a:rPr lang="en-US" dirty="0">
                <a:solidFill>
                  <a:srgbClr val="666666"/>
                </a:solidFill>
              </a:rPr>
              <a:t>(</a:t>
            </a:r>
            <a:r>
              <a:rPr lang="en-US" dirty="0">
                <a:solidFill>
                  <a:srgbClr val="BA2121"/>
                </a:solidFill>
              </a:rPr>
              <a:t>"""</a:t>
            </a:r>
          </a:p>
          <a:p>
            <a:r>
              <a:rPr lang="ro-RO" dirty="0">
                <a:solidFill>
                  <a:srgbClr val="BA2121"/>
                </a:solidFill>
              </a:rPr>
              <a:t>    &lt;VirtualHost *:80&gt;</a:t>
            </a:r>
          </a:p>
          <a:p>
            <a:r>
              <a:rPr lang="ro-RO" dirty="0">
                <a:solidFill>
                  <a:srgbClr val="BA2121"/>
                </a:solidFill>
              </a:rPr>
              <a:t>      ServerName /</a:t>
            </a:r>
          </a:p>
          <a:p>
            <a:r>
              <a:rPr lang="ro-RO" dirty="0">
                <a:solidFill>
                  <a:srgbClr val="BA2121"/>
                </a:solidFill>
              </a:rPr>
              <a:t>      WSGIDaemonProcess /AAR user=www-data group=www-data threads=5</a:t>
            </a:r>
          </a:p>
          <a:p>
            <a:r>
              <a:rPr lang="ro-RO" dirty="0">
                <a:solidFill>
                  <a:srgbClr val="BA2121"/>
                </a:solidFill>
              </a:rPr>
              <a:t>      WSGIProcessGroup /AAR</a:t>
            </a:r>
          </a:p>
          <a:p>
            <a:r>
              <a:rPr lang="ro-RO" dirty="0">
                <a:solidFill>
                  <a:srgbClr val="BA2121"/>
                </a:solidFill>
              </a:rPr>
              <a:t>      WSGIScriptAlias / /var/www/AAR/awesomeapp.wsgi</a:t>
            </a:r>
          </a:p>
          <a:p>
            <a:endParaRPr lang="ro-RO" dirty="0">
              <a:solidFill>
                <a:srgbClr val="BA2121"/>
              </a:solidFill>
            </a:endParaRPr>
          </a:p>
          <a:p>
            <a:r>
              <a:rPr lang="ro-RO" dirty="0">
                <a:solidFill>
                  <a:srgbClr val="BA2121"/>
                </a:solidFill>
              </a:rPr>
              <a:t>      &lt;Directory /var/www/AAR&gt;</a:t>
            </a:r>
          </a:p>
          <a:p>
            <a:r>
              <a:rPr lang="ro-RO" dirty="0">
                <a:solidFill>
                  <a:srgbClr val="BA2121"/>
                </a:solidFill>
              </a:rPr>
              <a:t>        WSGIApplicationGroup %{GLOBAL}</a:t>
            </a:r>
          </a:p>
          <a:p>
            <a:r>
              <a:rPr lang="ro-RO" dirty="0">
                <a:solidFill>
                  <a:srgbClr val="BA2121"/>
                </a:solidFill>
              </a:rPr>
              <a:t>        WSGIScriptReloading On</a:t>
            </a:r>
          </a:p>
          <a:p>
            <a:r>
              <a:rPr lang="ro-RO" dirty="0">
                <a:solidFill>
                  <a:srgbClr val="BA2121"/>
                </a:solidFill>
              </a:rPr>
              <a:t>        Order deny,allow</a:t>
            </a:r>
          </a:p>
          <a:p>
            <a:r>
              <a:rPr lang="ro-RO" dirty="0">
                <a:solidFill>
                  <a:srgbClr val="BA2121"/>
                </a:solidFill>
              </a:rPr>
              <a:t>        Allow from all</a:t>
            </a:r>
          </a:p>
          <a:p>
            <a:r>
              <a:rPr lang="en-US" dirty="0">
                <a:solidFill>
                  <a:srgbClr val="BA2121"/>
                </a:solidFill>
              </a:rPr>
              <a:t>      &lt;/Directory&gt;</a:t>
            </a:r>
          </a:p>
          <a:p>
            <a:r>
              <a:rPr lang="en-US" dirty="0">
                <a:solidFill>
                  <a:srgbClr val="BA2121"/>
                </a:solidFill>
              </a:rPr>
              <a:t>      </a:t>
            </a:r>
          </a:p>
          <a:p>
            <a:r>
              <a:rPr lang="en-US" dirty="0">
                <a:solidFill>
                  <a:srgbClr val="BA2121"/>
                </a:solidFill>
              </a:rPr>
              <a:t>      </a:t>
            </a:r>
            <a:r>
              <a:rPr lang="en-US" dirty="0" err="1">
                <a:solidFill>
                  <a:srgbClr val="BA2121"/>
                </a:solidFill>
              </a:rPr>
              <a:t>CustomLog</a:t>
            </a:r>
            <a:r>
              <a:rPr lang="en-US" dirty="0">
                <a:solidFill>
                  <a:srgbClr val="BA2121"/>
                </a:solidFill>
              </a:rPr>
              <a:t> ${APACHE_LOG_DIR}/</a:t>
            </a:r>
            <a:r>
              <a:rPr lang="en-US" dirty="0" err="1">
                <a:solidFill>
                  <a:srgbClr val="BA2121"/>
                </a:solidFill>
              </a:rPr>
              <a:t>access.log</a:t>
            </a:r>
            <a:r>
              <a:rPr lang="en-US" dirty="0">
                <a:solidFill>
                  <a:srgbClr val="BA2121"/>
                </a:solidFill>
              </a:rPr>
              <a:t> combined</a:t>
            </a:r>
          </a:p>
          <a:p>
            <a:r>
              <a:rPr lang="en-US" dirty="0">
                <a:solidFill>
                  <a:srgbClr val="BA2121"/>
                </a:solidFill>
              </a:rPr>
              <a:t>      </a:t>
            </a:r>
            <a:r>
              <a:rPr lang="en-US" dirty="0" err="1">
                <a:solidFill>
                  <a:srgbClr val="BA2121"/>
                </a:solidFill>
              </a:rPr>
              <a:t>ServerAdmin</a:t>
            </a:r>
            <a:r>
              <a:rPr lang="en-US" dirty="0">
                <a:solidFill>
                  <a:srgbClr val="BA2121"/>
                </a:solidFill>
              </a:rPr>
              <a:t> </a:t>
            </a:r>
            <a:r>
              <a:rPr lang="en-US" dirty="0" err="1">
                <a:solidFill>
                  <a:srgbClr val="BA2121"/>
                </a:solidFill>
              </a:rPr>
              <a:t>ops@example.com</a:t>
            </a:r>
            <a:endParaRPr lang="en-US" dirty="0">
              <a:solidFill>
                <a:srgbClr val="BA2121"/>
              </a:solidFill>
            </a:endParaRPr>
          </a:p>
          <a:p>
            <a:r>
              <a:rPr lang="en-US" dirty="0">
                <a:solidFill>
                  <a:srgbClr val="BA2121"/>
                </a:solidFill>
              </a:rPr>
              <a:t>    &lt;/</a:t>
            </a:r>
            <a:r>
              <a:rPr lang="en-US" dirty="0" err="1">
                <a:solidFill>
                  <a:srgbClr val="BA2121"/>
                </a:solidFill>
              </a:rPr>
              <a:t>VirtualHost</a:t>
            </a:r>
            <a:r>
              <a:rPr lang="en-US" dirty="0">
                <a:solidFill>
                  <a:srgbClr val="BA2121"/>
                </a:solidFill>
              </a:rPr>
              <a:t>&gt;</a:t>
            </a:r>
          </a:p>
          <a:p>
            <a:r>
              <a:rPr lang="en-US" dirty="0">
                <a:solidFill>
                  <a:srgbClr val="BA2121"/>
                </a:solidFill>
              </a:rPr>
              <a:t>    """)</a:t>
            </a:r>
          </a:p>
          <a:p>
            <a:r>
              <a:rPr lang="en-US" dirty="0"/>
              <a:t>    </a:t>
            </a:r>
            <a:r>
              <a:rPr lang="en-US" dirty="0" err="1"/>
              <a:t>f</a:t>
            </a:r>
            <a:r>
              <a:rPr lang="en-US" dirty="0" err="1">
                <a:solidFill>
                  <a:srgbClr val="666666"/>
                </a:solidFill>
              </a:rPr>
              <a:t>.close</a:t>
            </a:r>
            <a:r>
              <a:rPr lang="en-US" dirty="0">
                <a:solidFill>
                  <a:srgbClr val="666666"/>
                </a:solidFill>
              </a:rPr>
              <a:t>()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9037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AARinstall.py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i="1" dirty="0">
                <a:solidFill>
                  <a:srgbClr val="408080"/>
                </a:solidFill>
              </a:rPr>
              <a:t># Generate </a:t>
            </a:r>
            <a:r>
              <a:rPr lang="en-US" i="1" dirty="0" err="1">
                <a:solidFill>
                  <a:srgbClr val="408080"/>
                </a:solidFill>
              </a:rPr>
              <a:t>AAR_config.py</a:t>
            </a:r>
            <a:r>
              <a:rPr lang="en-US" i="1" dirty="0">
                <a:solidFill>
                  <a:srgbClr val="408080"/>
                </a:solidFill>
              </a:rPr>
              <a:t> with secrets    </a:t>
            </a:r>
          </a:p>
          <a:p>
            <a:r>
              <a:rPr lang="en-US" dirty="0"/>
              <a:t>    </a:t>
            </a:r>
            <a:r>
              <a:rPr lang="en-US" dirty="0" smtClean="0"/>
              <a:t>f </a:t>
            </a:r>
            <a:r>
              <a:rPr lang="en-US" dirty="0">
                <a:solidFill>
                  <a:srgbClr val="666666"/>
                </a:solidFill>
              </a:rPr>
              <a:t>= </a:t>
            </a:r>
            <a:r>
              <a:rPr lang="en-US" dirty="0">
                <a:solidFill>
                  <a:srgbClr val="008000"/>
                </a:solidFill>
              </a:rPr>
              <a:t>open(</a:t>
            </a:r>
            <a:r>
              <a:rPr lang="en-US" dirty="0">
                <a:solidFill>
                  <a:srgbClr val="BA2121"/>
                </a:solidFill>
              </a:rPr>
              <a:t>'/</a:t>
            </a:r>
            <a:r>
              <a:rPr lang="en-US" dirty="0" err="1">
                <a:solidFill>
                  <a:srgbClr val="BA2121"/>
                </a:solidFill>
              </a:rPr>
              <a:t>var</a:t>
            </a:r>
            <a:r>
              <a:rPr lang="en-US" dirty="0">
                <a:solidFill>
                  <a:srgbClr val="BA2121"/>
                </a:solidFill>
              </a:rPr>
              <a:t>/www/AAR/</a:t>
            </a:r>
            <a:r>
              <a:rPr lang="en-US" dirty="0" err="1">
                <a:solidFill>
                  <a:srgbClr val="BA2121"/>
                </a:solidFill>
              </a:rPr>
              <a:t>AAR_config.py</a:t>
            </a:r>
            <a:r>
              <a:rPr lang="en-US" dirty="0">
                <a:solidFill>
                  <a:srgbClr val="BA2121"/>
                </a:solidFill>
              </a:rPr>
              <a:t>', 'w')</a:t>
            </a:r>
          </a:p>
          <a:p>
            <a:r>
              <a:rPr lang="en-US" dirty="0"/>
              <a:t>    </a:t>
            </a:r>
            <a:r>
              <a:rPr lang="en-US" dirty="0" err="1"/>
              <a:t>appdbpw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 binascii.b2a_base64(</a:t>
            </a:r>
            <a:r>
              <a:rPr lang="en-US" dirty="0" err="1">
                <a:solidFill>
                  <a:srgbClr val="666666"/>
                </a:solidFill>
              </a:rPr>
              <a:t>os.urandom</a:t>
            </a:r>
            <a:r>
              <a:rPr lang="en-US" dirty="0">
                <a:solidFill>
                  <a:srgbClr val="666666"/>
                </a:solidFill>
              </a:rPr>
              <a:t>(6)).strip(</a:t>
            </a:r>
            <a:r>
              <a:rPr lang="en-US" dirty="0">
                <a:solidFill>
                  <a:srgbClr val="BA2121"/>
                </a:solidFill>
              </a:rPr>
              <a:t>'</a:t>
            </a:r>
            <a:r>
              <a:rPr lang="en-US" b="1" dirty="0">
                <a:solidFill>
                  <a:srgbClr val="BB6622"/>
                </a:solidFill>
              </a:rPr>
              <a:t>\n</a:t>
            </a:r>
            <a:r>
              <a:rPr lang="en-US" b="1" dirty="0">
                <a:solidFill>
                  <a:srgbClr val="BA2121"/>
                </a:solidFill>
              </a:rPr>
              <a:t>')</a:t>
            </a:r>
          </a:p>
          <a:p>
            <a:r>
              <a:rPr lang="en-US" dirty="0"/>
              <a:t>    </a:t>
            </a:r>
            <a:r>
              <a:rPr lang="en-US" dirty="0" err="1"/>
              <a:t>secretkey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 binascii.b2a_base64(</a:t>
            </a:r>
            <a:r>
              <a:rPr lang="en-US" dirty="0" err="1">
                <a:solidFill>
                  <a:srgbClr val="666666"/>
                </a:solidFill>
              </a:rPr>
              <a:t>os.urandom</a:t>
            </a:r>
            <a:r>
              <a:rPr lang="en-US" dirty="0">
                <a:solidFill>
                  <a:srgbClr val="666666"/>
                </a:solidFill>
              </a:rPr>
              <a:t>(12)).strip(</a:t>
            </a:r>
            <a:r>
              <a:rPr lang="en-US" dirty="0">
                <a:solidFill>
                  <a:srgbClr val="BA2121"/>
                </a:solidFill>
              </a:rPr>
              <a:t>'</a:t>
            </a:r>
            <a:r>
              <a:rPr lang="en-US" b="1" dirty="0">
                <a:solidFill>
                  <a:srgbClr val="BB6622"/>
                </a:solidFill>
              </a:rPr>
              <a:t>\n</a:t>
            </a:r>
            <a:r>
              <a:rPr lang="en-US" b="1" dirty="0">
                <a:solidFill>
                  <a:srgbClr val="BA2121"/>
                </a:solidFill>
              </a:rPr>
              <a:t>')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conn_args_string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 </a:t>
            </a:r>
            <a:r>
              <a:rPr lang="en-US" dirty="0">
                <a:solidFill>
                  <a:srgbClr val="BA2121"/>
                </a:solidFill>
              </a:rPr>
              <a:t>"""CONNECTION_ARGS = {"host":"</a:t>
            </a:r>
            <a:r>
              <a:rPr lang="en-US" dirty="0" err="1">
                <a:solidFill>
                  <a:srgbClr val="BA2121"/>
                </a:solidFill>
              </a:rPr>
              <a:t>localhost</a:t>
            </a:r>
            <a:r>
              <a:rPr lang="en-US" dirty="0">
                <a:solidFill>
                  <a:srgbClr val="BA2121"/>
                </a:solidFill>
              </a:rPr>
              <a:t>", "user":"</a:t>
            </a:r>
            <a:r>
              <a:rPr lang="en-US" dirty="0" err="1">
                <a:solidFill>
                  <a:srgbClr val="BA2121"/>
                </a:solidFill>
              </a:rPr>
              <a:t>aarapp</a:t>
            </a:r>
            <a:r>
              <a:rPr lang="en-US" dirty="0">
                <a:solidFill>
                  <a:srgbClr val="BA2121"/>
                </a:solidFill>
              </a:rPr>
              <a:t>", "</a:t>
            </a:r>
            <a:r>
              <a:rPr lang="en-US" dirty="0" err="1">
                <a:solidFill>
                  <a:srgbClr val="BA2121"/>
                </a:solidFill>
              </a:rPr>
              <a:t>passwd</a:t>
            </a:r>
            <a:r>
              <a:rPr lang="en-US" dirty="0">
                <a:solidFill>
                  <a:srgbClr val="BA2121"/>
                </a:solidFill>
              </a:rPr>
              <a:t>":"</a:t>
            </a:r>
            <a:r>
              <a:rPr lang="en-US" b="1" dirty="0">
                <a:solidFill>
                  <a:srgbClr val="BB6688"/>
                </a:solidFill>
              </a:rPr>
              <a:t>%s</a:t>
            </a:r>
            <a:r>
              <a:rPr lang="en-US" b="1" dirty="0">
                <a:solidFill>
                  <a:srgbClr val="BA2121"/>
                </a:solidFill>
              </a:rPr>
              <a:t>", "</a:t>
            </a:r>
            <a:r>
              <a:rPr lang="en-US" b="1" dirty="0" err="1">
                <a:solidFill>
                  <a:srgbClr val="BA2121"/>
                </a:solidFill>
              </a:rPr>
              <a:t>db</a:t>
            </a:r>
            <a:r>
              <a:rPr lang="en-US" b="1" dirty="0">
                <a:solidFill>
                  <a:srgbClr val="BA2121"/>
                </a:solidFill>
              </a:rPr>
              <a:t>":"</a:t>
            </a:r>
            <a:r>
              <a:rPr lang="en-US" b="1" dirty="0" err="1">
                <a:solidFill>
                  <a:srgbClr val="BA2121"/>
                </a:solidFill>
              </a:rPr>
              <a:t>AARdb</a:t>
            </a:r>
            <a:r>
              <a:rPr lang="en-US" b="1" dirty="0">
                <a:solidFill>
                  <a:srgbClr val="BA2121"/>
                </a:solidFill>
              </a:rPr>
              <a:t>"}</a:t>
            </a:r>
            <a:r>
              <a:rPr lang="en-US" b="1" dirty="0">
                <a:solidFill>
                  <a:srgbClr val="BB6622"/>
                </a:solidFill>
              </a:rPr>
              <a:t>\n\n</a:t>
            </a:r>
            <a:r>
              <a:rPr lang="en-US" b="1" dirty="0">
                <a:solidFill>
                  <a:srgbClr val="BA2121"/>
                </a:solidFill>
              </a:rPr>
              <a:t>""" </a:t>
            </a:r>
            <a:r>
              <a:rPr lang="en-US" b="1" dirty="0">
                <a:solidFill>
                  <a:srgbClr val="666666"/>
                </a:solidFill>
              </a:rPr>
              <a:t>% </a:t>
            </a:r>
            <a:r>
              <a:rPr lang="en-US" b="1" dirty="0" err="1">
                <a:solidFill>
                  <a:srgbClr val="666666"/>
                </a:solidFill>
              </a:rPr>
              <a:t>appdbpw</a:t>
            </a:r>
            <a:endParaRPr lang="en-US" b="1" dirty="0">
              <a:solidFill>
                <a:srgbClr val="666666"/>
              </a:solidFill>
            </a:endParaRP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secret_key_string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 </a:t>
            </a:r>
            <a:r>
              <a:rPr lang="en-US" dirty="0">
                <a:solidFill>
                  <a:srgbClr val="BA2121"/>
                </a:solidFill>
              </a:rPr>
              <a:t>"""SECRET_KEY = "</a:t>
            </a:r>
            <a:r>
              <a:rPr lang="en-US" b="1" dirty="0">
                <a:solidFill>
                  <a:srgbClr val="BB6688"/>
                </a:solidFill>
              </a:rPr>
              <a:t>%s</a:t>
            </a:r>
            <a:r>
              <a:rPr lang="en-US" b="1" dirty="0">
                <a:solidFill>
                  <a:srgbClr val="BA2121"/>
                </a:solidFill>
              </a:rPr>
              <a:t>"</a:t>
            </a:r>
            <a:r>
              <a:rPr lang="en-US" b="1" dirty="0">
                <a:solidFill>
                  <a:srgbClr val="BB6622"/>
                </a:solidFill>
              </a:rPr>
              <a:t>\n\n</a:t>
            </a:r>
            <a:r>
              <a:rPr lang="en-US" b="1" dirty="0">
                <a:solidFill>
                  <a:srgbClr val="BA2121"/>
                </a:solidFill>
              </a:rPr>
              <a:t>""" </a:t>
            </a:r>
            <a:r>
              <a:rPr lang="en-US" b="1" dirty="0">
                <a:solidFill>
                  <a:srgbClr val="666666"/>
                </a:solidFill>
              </a:rPr>
              <a:t>% </a:t>
            </a:r>
            <a:r>
              <a:rPr lang="en-US" b="1" dirty="0" err="1">
                <a:solidFill>
                  <a:srgbClr val="666666"/>
                </a:solidFill>
              </a:rPr>
              <a:t>secretkey</a:t>
            </a:r>
            <a:endParaRPr lang="en-US" b="1" dirty="0">
              <a:solidFill>
                <a:srgbClr val="666666"/>
              </a:solidFill>
            </a:endParaRP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database_values_string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 </a:t>
            </a:r>
            <a:r>
              <a:rPr lang="en-US" dirty="0">
                <a:solidFill>
                  <a:srgbClr val="BA2121"/>
                </a:solidFill>
              </a:rPr>
              <a:t>"""DB_VALUES = [(3,'Maytag','Washer'</a:t>
            </a:r>
            <a:r>
              <a:rPr lang="en-US" dirty="0" smtClean="0">
                <a:solidFill>
                  <a:srgbClr val="BA2121"/>
                </a:solidFill>
              </a:rPr>
              <a:t>,…"</a:t>
            </a:r>
            <a:r>
              <a:rPr lang="en-US" dirty="0">
                <a:solidFill>
                  <a:srgbClr val="BA2121"/>
                </a:solidFill>
              </a:rPr>
              <a:t>)]</a:t>
            </a:r>
          </a:p>
          <a:p>
            <a:r>
              <a:rPr lang="en-US" dirty="0">
                <a:solidFill>
                  <a:srgbClr val="BA2121"/>
                </a:solidFill>
              </a:rPr>
              <a:t>    """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f</a:t>
            </a:r>
            <a:r>
              <a:rPr lang="en-US" dirty="0" err="1">
                <a:solidFill>
                  <a:srgbClr val="666666"/>
                </a:solidFill>
              </a:rPr>
              <a:t>.write</a:t>
            </a:r>
            <a:r>
              <a:rPr lang="en-US" dirty="0">
                <a:solidFill>
                  <a:srgbClr val="666666"/>
                </a:solidFill>
              </a:rPr>
              <a:t>(</a:t>
            </a:r>
            <a:r>
              <a:rPr lang="en-US" dirty="0" err="1">
                <a:solidFill>
                  <a:srgbClr val="666666"/>
                </a:solidFill>
              </a:rPr>
              <a:t>conn_args_string</a:t>
            </a:r>
            <a:r>
              <a:rPr lang="en-US" dirty="0">
                <a:solidFill>
                  <a:srgbClr val="666666"/>
                </a:solidFill>
              </a:rPr>
              <a:t> + </a:t>
            </a:r>
            <a:r>
              <a:rPr lang="en-US" dirty="0" err="1">
                <a:solidFill>
                  <a:srgbClr val="666666"/>
                </a:solidFill>
              </a:rPr>
              <a:t>secret_key_string</a:t>
            </a:r>
            <a:r>
              <a:rPr lang="en-US" dirty="0">
                <a:solidFill>
                  <a:srgbClr val="666666"/>
                </a:solidFill>
              </a:rPr>
              <a:t> + </a:t>
            </a:r>
            <a:r>
              <a:rPr lang="en-US" dirty="0" err="1">
                <a:solidFill>
                  <a:srgbClr val="666666"/>
                </a:solidFill>
              </a:rPr>
              <a:t>database_values_string</a:t>
            </a:r>
            <a:r>
              <a:rPr lang="en-US" dirty="0">
                <a:solidFill>
                  <a:srgbClr val="666666"/>
                </a:solidFill>
              </a:rPr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f</a:t>
            </a:r>
            <a:r>
              <a:rPr lang="en-US" dirty="0" err="1">
                <a:solidFill>
                  <a:srgbClr val="666666"/>
                </a:solidFill>
              </a:rPr>
              <a:t>.close</a:t>
            </a:r>
            <a:r>
              <a:rPr lang="en-US" dirty="0">
                <a:solidFill>
                  <a:srgbClr val="666666"/>
                </a:solidFill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56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AARinstall.py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i="1" dirty="0">
                <a:solidFill>
                  <a:srgbClr val="408080"/>
                </a:solidFill>
              </a:rPr>
              <a:t># Create DB, user, and permissions</a:t>
            </a:r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008000"/>
                </a:solidFill>
              </a:rPr>
              <a:t>import </a:t>
            </a:r>
            <a:r>
              <a:rPr lang="en-US" b="1" dirty="0" err="1">
                <a:solidFill>
                  <a:srgbClr val="0000FF"/>
                </a:solidFill>
              </a:rPr>
              <a:t>MySQLdb</a:t>
            </a:r>
            <a:endParaRPr lang="en-US" b="1" dirty="0">
              <a:solidFill>
                <a:srgbClr val="0000FF"/>
              </a:solidFill>
            </a:endParaRPr>
          </a:p>
          <a:p>
            <a:r>
              <a:rPr lang="en-US" dirty="0"/>
              <a:t>    </a:t>
            </a:r>
            <a:r>
              <a:rPr lang="en-US" dirty="0" err="1"/>
              <a:t>db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 </a:t>
            </a:r>
            <a:r>
              <a:rPr lang="en-US" dirty="0" err="1">
                <a:solidFill>
                  <a:srgbClr val="666666"/>
                </a:solidFill>
              </a:rPr>
              <a:t>MySQLdb.connect</a:t>
            </a:r>
            <a:r>
              <a:rPr lang="en-US" dirty="0">
                <a:solidFill>
                  <a:srgbClr val="666666"/>
                </a:solidFill>
              </a:rPr>
              <a:t>(host=</a:t>
            </a:r>
            <a:r>
              <a:rPr lang="en-US" dirty="0">
                <a:solidFill>
                  <a:srgbClr val="BA2121"/>
                </a:solidFill>
              </a:rPr>
              <a:t>'</a:t>
            </a:r>
            <a:r>
              <a:rPr lang="en-US" dirty="0" err="1">
                <a:solidFill>
                  <a:srgbClr val="BA2121"/>
                </a:solidFill>
              </a:rPr>
              <a:t>localhost</a:t>
            </a:r>
            <a:r>
              <a:rPr lang="en-US" dirty="0">
                <a:solidFill>
                  <a:srgbClr val="BA2121"/>
                </a:solidFill>
              </a:rPr>
              <a:t>', user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>
                <a:solidFill>
                  <a:srgbClr val="BA2121"/>
                </a:solidFill>
              </a:rPr>
              <a:t>'root', </a:t>
            </a:r>
            <a:r>
              <a:rPr lang="en-US" dirty="0" err="1">
                <a:solidFill>
                  <a:srgbClr val="BA2121"/>
                </a:solidFill>
              </a:rPr>
              <a:t>passwd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 err="1">
                <a:solidFill>
                  <a:srgbClr val="666666"/>
                </a:solidFill>
              </a:rPr>
              <a:t>root_dbpswd</a:t>
            </a:r>
            <a:r>
              <a:rPr lang="en-US" dirty="0">
                <a:solidFill>
                  <a:srgbClr val="666666"/>
                </a:solidFill>
              </a:rPr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sql_script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 </a:t>
            </a:r>
            <a:r>
              <a:rPr lang="en-US" dirty="0">
                <a:solidFill>
                  <a:srgbClr val="008000"/>
                </a:solidFill>
              </a:rPr>
              <a:t>open(</a:t>
            </a:r>
            <a:r>
              <a:rPr lang="en-US" dirty="0">
                <a:solidFill>
                  <a:srgbClr val="BA2121"/>
                </a:solidFill>
              </a:rPr>
              <a:t>'</a:t>
            </a:r>
            <a:r>
              <a:rPr lang="en-US" dirty="0" err="1">
                <a:solidFill>
                  <a:srgbClr val="BA2121"/>
                </a:solidFill>
              </a:rPr>
              <a:t>make_AARdb.sql</a:t>
            </a:r>
            <a:r>
              <a:rPr lang="en-US" dirty="0">
                <a:solidFill>
                  <a:srgbClr val="BA2121"/>
                </a:solidFill>
              </a:rPr>
              <a:t>', 'r')</a:t>
            </a:r>
            <a:r>
              <a:rPr lang="en-US" dirty="0">
                <a:solidFill>
                  <a:srgbClr val="666666"/>
                </a:solidFill>
              </a:rPr>
              <a:t>.read()</a:t>
            </a:r>
          </a:p>
          <a:p>
            <a:r>
              <a:rPr lang="en-US" dirty="0"/>
              <a:t>    </a:t>
            </a:r>
          </a:p>
          <a:p>
            <a:r>
              <a:rPr lang="es-ES_tradnl" dirty="0"/>
              <a:t>    </a:t>
            </a:r>
            <a:r>
              <a:rPr lang="es-ES_tradnl" dirty="0" err="1"/>
              <a:t>cur</a:t>
            </a:r>
            <a:r>
              <a:rPr lang="es-ES_tradnl" dirty="0"/>
              <a:t> </a:t>
            </a:r>
            <a:r>
              <a:rPr lang="es-ES_tradnl" dirty="0">
                <a:solidFill>
                  <a:srgbClr val="666666"/>
                </a:solidFill>
              </a:rPr>
              <a:t>= </a:t>
            </a:r>
            <a:r>
              <a:rPr lang="es-ES_tradnl" dirty="0" err="1">
                <a:solidFill>
                  <a:srgbClr val="666666"/>
                </a:solidFill>
              </a:rPr>
              <a:t>db.cursor</a:t>
            </a:r>
            <a:r>
              <a:rPr lang="es-ES_tradnl" dirty="0">
                <a:solidFill>
                  <a:srgbClr val="666666"/>
                </a:solidFill>
              </a:rPr>
              <a:t>()</a:t>
            </a:r>
          </a:p>
          <a:p>
            <a:r>
              <a:rPr lang="es-ES_tradnl" dirty="0"/>
              <a:t>    </a:t>
            </a:r>
            <a:r>
              <a:rPr lang="es-ES_tradnl" dirty="0" err="1"/>
              <a:t>cur</a:t>
            </a:r>
            <a:r>
              <a:rPr lang="es-ES_tradnl" dirty="0" err="1">
                <a:solidFill>
                  <a:srgbClr val="666666"/>
                </a:solidFill>
              </a:rPr>
              <a:t>.execute</a:t>
            </a:r>
            <a:r>
              <a:rPr lang="es-ES_tradnl" dirty="0">
                <a:solidFill>
                  <a:srgbClr val="666666"/>
                </a:solidFill>
              </a:rPr>
              <a:t>(</a:t>
            </a:r>
            <a:r>
              <a:rPr lang="es-ES_tradnl" dirty="0" err="1">
                <a:solidFill>
                  <a:srgbClr val="666666"/>
                </a:solidFill>
              </a:rPr>
              <a:t>sql_script</a:t>
            </a:r>
            <a:r>
              <a:rPr lang="es-ES_tradnl" dirty="0">
                <a:solidFill>
                  <a:srgbClr val="666666"/>
                </a:solidFill>
              </a:rPr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cur</a:t>
            </a:r>
            <a:r>
              <a:rPr lang="en-US" dirty="0" err="1">
                <a:solidFill>
                  <a:srgbClr val="666666"/>
                </a:solidFill>
              </a:rPr>
              <a:t>.close</a:t>
            </a:r>
            <a:r>
              <a:rPr lang="en-US" dirty="0">
                <a:solidFill>
                  <a:srgbClr val="666666"/>
                </a:solidFill>
              </a:rPr>
              <a:t>()</a:t>
            </a:r>
          </a:p>
          <a:p>
            <a:r>
              <a:rPr lang="en-US" dirty="0"/>
              <a:t>        </a:t>
            </a:r>
          </a:p>
          <a:p>
            <a:r>
              <a:rPr lang="es-ES_tradnl" dirty="0"/>
              <a:t>    </a:t>
            </a:r>
            <a:r>
              <a:rPr lang="es-ES_tradnl" dirty="0" err="1"/>
              <a:t>cur</a:t>
            </a:r>
            <a:r>
              <a:rPr lang="es-ES_tradnl" dirty="0"/>
              <a:t> </a:t>
            </a:r>
            <a:r>
              <a:rPr lang="es-ES_tradnl" dirty="0">
                <a:solidFill>
                  <a:srgbClr val="666666"/>
                </a:solidFill>
              </a:rPr>
              <a:t>= </a:t>
            </a:r>
            <a:r>
              <a:rPr lang="es-ES_tradnl" dirty="0" err="1">
                <a:solidFill>
                  <a:srgbClr val="666666"/>
                </a:solidFill>
              </a:rPr>
              <a:t>db.cursor</a:t>
            </a:r>
            <a:r>
              <a:rPr lang="es-ES_tradnl" dirty="0">
                <a:solidFill>
                  <a:srgbClr val="666666"/>
                </a:solidFill>
              </a:rPr>
              <a:t>()</a:t>
            </a:r>
          </a:p>
          <a:p>
            <a:r>
              <a:rPr lang="es-ES_tradnl" dirty="0"/>
              <a:t>    </a:t>
            </a:r>
            <a:r>
              <a:rPr lang="es-ES_tradnl" dirty="0" err="1"/>
              <a:t>cur</a:t>
            </a:r>
            <a:r>
              <a:rPr lang="es-ES_tradnl" dirty="0" err="1">
                <a:solidFill>
                  <a:srgbClr val="666666"/>
                </a:solidFill>
              </a:rPr>
              <a:t>.execute</a:t>
            </a:r>
            <a:r>
              <a:rPr lang="es-ES_tradnl" dirty="0">
                <a:solidFill>
                  <a:srgbClr val="666666"/>
                </a:solidFill>
              </a:rPr>
              <a:t>(</a:t>
            </a:r>
            <a:r>
              <a:rPr lang="es-ES_tradnl" dirty="0">
                <a:solidFill>
                  <a:srgbClr val="BA2121"/>
                </a:solidFill>
              </a:rPr>
              <a:t>'use </a:t>
            </a:r>
            <a:r>
              <a:rPr lang="es-ES_tradnl" dirty="0" err="1">
                <a:solidFill>
                  <a:srgbClr val="BA2121"/>
                </a:solidFill>
              </a:rPr>
              <a:t>AARdb</a:t>
            </a:r>
            <a:r>
              <a:rPr lang="es-ES_tradnl" dirty="0">
                <a:solidFill>
                  <a:srgbClr val="BA2121"/>
                </a:solidFill>
              </a:rPr>
              <a:t>')</a:t>
            </a:r>
          </a:p>
          <a:p>
            <a:r>
              <a:rPr lang="es-ES_tradnl" dirty="0"/>
              <a:t>    </a:t>
            </a:r>
            <a:r>
              <a:rPr lang="es-ES_tradnl" dirty="0" err="1"/>
              <a:t>cur</a:t>
            </a:r>
            <a:r>
              <a:rPr lang="es-ES_tradnl" dirty="0" err="1">
                <a:solidFill>
                  <a:srgbClr val="666666"/>
                </a:solidFill>
              </a:rPr>
              <a:t>.execute</a:t>
            </a:r>
            <a:r>
              <a:rPr lang="es-ES_tradnl" dirty="0">
                <a:solidFill>
                  <a:srgbClr val="666666"/>
                </a:solidFill>
              </a:rPr>
              <a:t>(</a:t>
            </a:r>
            <a:r>
              <a:rPr lang="es-ES_tradnl" dirty="0">
                <a:solidFill>
                  <a:srgbClr val="BA2121"/>
                </a:solidFill>
              </a:rPr>
              <a:t>"CREATE USER '</a:t>
            </a:r>
            <a:r>
              <a:rPr lang="es-ES_tradnl" dirty="0" err="1">
                <a:solidFill>
                  <a:srgbClr val="BA2121"/>
                </a:solidFill>
              </a:rPr>
              <a:t>aarapp</a:t>
            </a:r>
            <a:r>
              <a:rPr lang="es-ES_tradnl" dirty="0">
                <a:solidFill>
                  <a:srgbClr val="BA2121"/>
                </a:solidFill>
              </a:rPr>
              <a:t>'@'</a:t>
            </a:r>
            <a:r>
              <a:rPr lang="es-ES_tradnl" dirty="0" err="1">
                <a:solidFill>
                  <a:srgbClr val="BA2121"/>
                </a:solidFill>
              </a:rPr>
              <a:t>localhost</a:t>
            </a:r>
            <a:r>
              <a:rPr lang="es-ES_tradnl" dirty="0">
                <a:solidFill>
                  <a:srgbClr val="BA2121"/>
                </a:solidFill>
              </a:rPr>
              <a:t>' IDENTIFIED BY </a:t>
            </a:r>
            <a:r>
              <a:rPr lang="es-ES_tradnl" b="1" dirty="0">
                <a:solidFill>
                  <a:srgbClr val="BB6688"/>
                </a:solidFill>
              </a:rPr>
              <a:t>%s</a:t>
            </a:r>
            <a:r>
              <a:rPr lang="es-ES_tradnl" b="1" dirty="0">
                <a:solidFill>
                  <a:srgbClr val="BA2121"/>
                </a:solidFill>
              </a:rPr>
              <a:t>", (</a:t>
            </a:r>
            <a:r>
              <a:rPr lang="es-ES_tradnl" b="1" dirty="0" err="1">
                <a:solidFill>
                  <a:srgbClr val="BA2121"/>
                </a:solidFill>
              </a:rPr>
              <a:t>appdbpw</a:t>
            </a:r>
            <a:r>
              <a:rPr lang="es-ES_tradnl" b="1" dirty="0">
                <a:solidFill>
                  <a:srgbClr val="BA2121"/>
                </a:solidFill>
              </a:rPr>
              <a:t>,))</a:t>
            </a:r>
          </a:p>
          <a:p>
            <a:r>
              <a:rPr lang="es-ES_tradnl" dirty="0"/>
              <a:t>    </a:t>
            </a:r>
            <a:r>
              <a:rPr lang="es-ES_tradnl" dirty="0" err="1"/>
              <a:t>cur</a:t>
            </a:r>
            <a:r>
              <a:rPr lang="es-ES_tradnl" dirty="0" err="1">
                <a:solidFill>
                  <a:srgbClr val="666666"/>
                </a:solidFill>
              </a:rPr>
              <a:t>.execute</a:t>
            </a:r>
            <a:r>
              <a:rPr lang="es-ES_tradnl" dirty="0">
                <a:solidFill>
                  <a:srgbClr val="666666"/>
                </a:solidFill>
              </a:rPr>
              <a:t>(</a:t>
            </a:r>
            <a:r>
              <a:rPr lang="es-ES_tradnl" dirty="0">
                <a:solidFill>
                  <a:srgbClr val="BA2121"/>
                </a:solidFill>
              </a:rPr>
              <a:t>"GRANT CREATE,INSERT,DELETE,UPDATE,SELECT </a:t>
            </a:r>
            <a:r>
              <a:rPr lang="es-ES_tradnl" dirty="0" err="1">
                <a:solidFill>
                  <a:srgbClr val="BA2121"/>
                </a:solidFill>
              </a:rPr>
              <a:t>on</a:t>
            </a:r>
            <a:r>
              <a:rPr lang="es-ES_tradnl" dirty="0">
                <a:solidFill>
                  <a:srgbClr val="BA2121"/>
                </a:solidFill>
              </a:rPr>
              <a:t> </a:t>
            </a:r>
            <a:r>
              <a:rPr lang="es-ES_tradnl" dirty="0" err="1">
                <a:solidFill>
                  <a:srgbClr val="BA2121"/>
                </a:solidFill>
              </a:rPr>
              <a:t>AARdb</a:t>
            </a:r>
            <a:r>
              <a:rPr lang="es-ES_tradnl" dirty="0">
                <a:solidFill>
                  <a:srgbClr val="BA2121"/>
                </a:solidFill>
              </a:rPr>
              <a:t>.* </a:t>
            </a:r>
            <a:r>
              <a:rPr lang="es-ES_tradnl" dirty="0" err="1">
                <a:solidFill>
                  <a:srgbClr val="BA2121"/>
                </a:solidFill>
              </a:rPr>
              <a:t>to</a:t>
            </a:r>
            <a:r>
              <a:rPr lang="es-ES_tradnl" dirty="0">
                <a:solidFill>
                  <a:srgbClr val="BA2121"/>
                </a:solidFill>
              </a:rPr>
              <a:t> </a:t>
            </a:r>
            <a:r>
              <a:rPr lang="es-ES_tradnl" dirty="0" err="1">
                <a:solidFill>
                  <a:srgbClr val="BA2121"/>
                </a:solidFill>
              </a:rPr>
              <a:t>aarapp@localhost</a:t>
            </a:r>
            <a:r>
              <a:rPr lang="es-ES_tradnl" dirty="0">
                <a:solidFill>
                  <a:srgbClr val="BA2121"/>
                </a:solidFill>
              </a:rPr>
              <a:t>")</a:t>
            </a:r>
          </a:p>
          <a:p>
            <a:r>
              <a:rPr lang="en-US" dirty="0"/>
              <a:t>    </a:t>
            </a:r>
            <a:r>
              <a:rPr lang="en-US" dirty="0" err="1"/>
              <a:t>cur</a:t>
            </a:r>
            <a:r>
              <a:rPr lang="en-US" dirty="0" err="1">
                <a:solidFill>
                  <a:srgbClr val="666666"/>
                </a:solidFill>
              </a:rPr>
              <a:t>.close</a:t>
            </a:r>
            <a:r>
              <a:rPr lang="en-US" dirty="0">
                <a:solidFill>
                  <a:srgbClr val="666666"/>
                </a:solidFill>
              </a:rPr>
              <a:t>()</a:t>
            </a:r>
          </a:p>
          <a:p>
            <a:r>
              <a:rPr lang="en-US" dirty="0"/>
              <a:t>    </a:t>
            </a:r>
            <a:r>
              <a:rPr lang="en-US" dirty="0" err="1"/>
              <a:t>db</a:t>
            </a:r>
            <a:r>
              <a:rPr lang="en-US" dirty="0" err="1">
                <a:solidFill>
                  <a:srgbClr val="666666"/>
                </a:solidFill>
              </a:rPr>
              <a:t>.close</a:t>
            </a:r>
            <a:r>
              <a:rPr lang="en-US" dirty="0">
                <a:solidFill>
                  <a:srgbClr val="666666"/>
                </a:solidFill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80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934" y="935788"/>
            <a:ext cx="7865066" cy="57151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Fork the AAR repo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79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926" y="851568"/>
            <a:ext cx="7823200" cy="568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Exercise: Copy the forked repo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750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Introduce the project</a:t>
            </a:r>
          </a:p>
          <a:p>
            <a:r>
              <a:rPr lang="en-US" dirty="0" smtClean="0"/>
              <a:t>Discuss learning objectives</a:t>
            </a:r>
          </a:p>
          <a:p>
            <a:r>
              <a:rPr lang="en-US" dirty="0" smtClean="0"/>
              <a:t>Hacking!</a:t>
            </a:r>
          </a:p>
          <a:p>
            <a:r>
              <a:rPr lang="en-US" dirty="0" smtClean="0"/>
              <a:t>Regular check-ins, Q &amp; A, and hints</a:t>
            </a:r>
          </a:p>
          <a:p>
            <a:r>
              <a:rPr lang="en-US" dirty="0" smtClean="0"/>
              <a:t>Demos</a:t>
            </a:r>
          </a:p>
          <a:p>
            <a:r>
              <a:rPr lang="en-US" dirty="0" smtClean="0"/>
              <a:t>Next Steps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41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>
            <a:noAutofit/>
          </a:bodyPr>
          <a:lstStyle/>
          <a:p>
            <a:endParaRPr lang="en-US" sz="2000" dirty="0"/>
          </a:p>
          <a:p>
            <a:r>
              <a:rPr lang="en-US" sz="2000" dirty="0" smtClean="0"/>
              <a:t>Cloning </a:t>
            </a:r>
            <a:r>
              <a:rPr lang="en-US" sz="2000" dirty="0"/>
              <a:t>into 'Awesome-Appliance-Repair'...</a:t>
            </a:r>
          </a:p>
          <a:p>
            <a:r>
              <a:rPr lang="en-US" sz="2000" dirty="0"/>
              <a:t>remote: Counting objects: 204, done.</a:t>
            </a:r>
          </a:p>
          <a:p>
            <a:r>
              <a:rPr lang="en-US" sz="2000" dirty="0"/>
              <a:t>remote: Total 204 (delta 0), reused 0 (delta 0)</a:t>
            </a:r>
          </a:p>
          <a:p>
            <a:r>
              <a:rPr lang="en-US" sz="2000" dirty="0"/>
              <a:t>Receiving objects: 100% (204/204), 870.81 </a:t>
            </a:r>
            <a:r>
              <a:rPr lang="en-US" sz="2000" dirty="0" err="1"/>
              <a:t>KiB</a:t>
            </a:r>
            <a:r>
              <a:rPr lang="en-US" sz="2000" dirty="0"/>
              <a:t> | 640.00 </a:t>
            </a:r>
            <a:r>
              <a:rPr lang="en-US" sz="2000" dirty="0" err="1"/>
              <a:t>KiB</a:t>
            </a:r>
            <a:r>
              <a:rPr lang="en-US" sz="2000" dirty="0"/>
              <a:t>/s, done.</a:t>
            </a:r>
          </a:p>
          <a:p>
            <a:r>
              <a:rPr lang="nb-NO" sz="2000" dirty="0" err="1"/>
              <a:t>Resolving</a:t>
            </a:r>
            <a:r>
              <a:rPr lang="nb-NO" sz="2000" dirty="0"/>
              <a:t> deltas: 100% (96/96), done.</a:t>
            </a:r>
          </a:p>
          <a:p>
            <a:r>
              <a:rPr lang="nb-NO" sz="2000" dirty="0" err="1"/>
              <a:t>Checking</a:t>
            </a:r>
            <a:r>
              <a:rPr lang="nb-NO" sz="2000" dirty="0"/>
              <a:t> </a:t>
            </a:r>
            <a:r>
              <a:rPr lang="nb-NO" sz="2000" dirty="0" err="1"/>
              <a:t>connectivity</a:t>
            </a:r>
            <a:r>
              <a:rPr lang="nb-NO" sz="2000" dirty="0"/>
              <a:t>... done.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599"/>
            <a:ext cx="11201400" cy="620683"/>
          </a:xfrm>
        </p:spPr>
        <p:txBody>
          <a:bodyPr/>
          <a:lstStyle/>
          <a:p>
            <a:r>
              <a:rPr lang="en-US" dirty="0" smtClean="0"/>
              <a:t>Exercise: Clone the repo to workstation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508000" y="1229895"/>
            <a:ext cx="10855159" cy="662793"/>
          </a:xfrm>
        </p:spPr>
        <p:txBody>
          <a:bodyPr anchor="ctr" anchorCtr="0">
            <a:noAutofit/>
          </a:bodyPr>
          <a:lstStyle/>
          <a:p>
            <a:r>
              <a:rPr lang="en-US" sz="2000" dirty="0" smtClean="0"/>
              <a:t>$ </a:t>
            </a:r>
            <a:r>
              <a:rPr lang="en-US" sz="2000" dirty="0" err="1" smtClean="0"/>
              <a:t>git</a:t>
            </a:r>
            <a:r>
              <a:rPr lang="en-US" sz="2000" dirty="0" smtClean="0"/>
              <a:t> </a:t>
            </a:r>
            <a:r>
              <a:rPr lang="en-US" sz="2000" dirty="0"/>
              <a:t>clone https://</a:t>
            </a:r>
            <a:r>
              <a:rPr lang="en-US" sz="2000" dirty="0" err="1"/>
              <a:t>github.com</a:t>
            </a:r>
            <a:r>
              <a:rPr lang="en-US" sz="2000" dirty="0" smtClean="0"/>
              <a:t>/YOU/</a:t>
            </a:r>
            <a:r>
              <a:rPr lang="en-US" sz="2000" dirty="0"/>
              <a:t>Awesome-Appliance-</a:t>
            </a:r>
            <a:r>
              <a:rPr lang="en-US" sz="2000" dirty="0" err="1"/>
              <a:t>Repair.git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65378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Exercise: Create </a:t>
            </a:r>
            <a:r>
              <a:rPr lang="en-US" dirty="0" err="1" smtClean="0"/>
              <a:t>GitHub</a:t>
            </a:r>
            <a:r>
              <a:rPr lang="en-US" dirty="0" smtClean="0"/>
              <a:t> Repo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046" y="1296736"/>
            <a:ext cx="7686117" cy="487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468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>
            <a:noAutofit/>
          </a:bodyPr>
          <a:lstStyle/>
          <a:p>
            <a:r>
              <a:rPr lang="en-US" sz="1300" dirty="0" smtClean="0"/>
              <a:t>Compiling </a:t>
            </a:r>
            <a:r>
              <a:rPr lang="en-US" sz="1300" dirty="0"/>
              <a:t>Cookbooks...</a:t>
            </a:r>
          </a:p>
          <a:p>
            <a:r>
              <a:rPr lang="en-US" sz="1300" dirty="0"/>
              <a:t>Recipe: </a:t>
            </a:r>
            <a:r>
              <a:rPr lang="en-US" sz="1300" dirty="0" err="1"/>
              <a:t>code_generator</a:t>
            </a:r>
            <a:r>
              <a:rPr lang="en-US" sz="1300" dirty="0"/>
              <a:t>::cookbook</a:t>
            </a:r>
          </a:p>
          <a:p>
            <a:r>
              <a:rPr lang="en-US" sz="1300" dirty="0"/>
              <a:t>  * directory[/Users</a:t>
            </a:r>
            <a:r>
              <a:rPr lang="en-US" sz="1300" dirty="0" smtClean="0"/>
              <a:t>/YOU/</a:t>
            </a:r>
            <a:r>
              <a:rPr lang="en-US" sz="1300" dirty="0"/>
              <a:t>Documents/Scratch/AAR-temp/Awesome-Appliance-Repair/AAR/AAR] action create</a:t>
            </a:r>
          </a:p>
          <a:p>
            <a:r>
              <a:rPr lang="en-US" sz="1300" dirty="0"/>
              <a:t>    - create new directory /Users</a:t>
            </a:r>
            <a:r>
              <a:rPr lang="en-US" sz="1300" dirty="0" smtClean="0"/>
              <a:t>/</a:t>
            </a:r>
            <a:r>
              <a:rPr lang="en-US" sz="1300" dirty="0"/>
              <a:t>YOU</a:t>
            </a:r>
            <a:r>
              <a:rPr lang="en-US" sz="1300" dirty="0" smtClean="0"/>
              <a:t>/</a:t>
            </a:r>
            <a:r>
              <a:rPr lang="en-US" sz="1300" dirty="0"/>
              <a:t>Documents/Scratch/AAR-temp/Awesome-Appliance-Repair/AAR/AAR</a:t>
            </a:r>
          </a:p>
          <a:p>
            <a:r>
              <a:rPr lang="en-US" sz="1300" dirty="0"/>
              <a:t>  * template[/Users</a:t>
            </a:r>
            <a:r>
              <a:rPr lang="en-US" sz="1300" dirty="0" smtClean="0"/>
              <a:t>/</a:t>
            </a:r>
            <a:r>
              <a:rPr lang="en-US" sz="1300" dirty="0"/>
              <a:t>YOU</a:t>
            </a:r>
            <a:r>
              <a:rPr lang="en-US" sz="1300" dirty="0" smtClean="0"/>
              <a:t>/</a:t>
            </a:r>
            <a:r>
              <a:rPr lang="en-US" sz="1300" dirty="0"/>
              <a:t>Documents/Scratch/AAR-temp/Awesome-Appliance-Repair/AAR/AAR/</a:t>
            </a:r>
            <a:r>
              <a:rPr lang="en-US" sz="1300" dirty="0" err="1"/>
              <a:t>metadata.rb</a:t>
            </a:r>
            <a:r>
              <a:rPr lang="en-US" sz="1300" dirty="0"/>
              <a:t>] action create</a:t>
            </a:r>
          </a:p>
          <a:p>
            <a:r>
              <a:rPr lang="en-US" sz="1300" dirty="0"/>
              <a:t>    - create new file /Users</a:t>
            </a:r>
            <a:r>
              <a:rPr lang="en-US" sz="1300" dirty="0" smtClean="0"/>
              <a:t>/</a:t>
            </a:r>
            <a:r>
              <a:rPr lang="en-US" sz="1300" dirty="0"/>
              <a:t>YOU</a:t>
            </a:r>
            <a:r>
              <a:rPr lang="en-US" sz="1300" dirty="0" smtClean="0"/>
              <a:t>/</a:t>
            </a:r>
            <a:r>
              <a:rPr lang="en-US" sz="1300" dirty="0"/>
              <a:t>Documents/Scratch/AAR-temp/Awesome-Appliance-Repair/AAR/AAR/</a:t>
            </a:r>
            <a:r>
              <a:rPr lang="en-US" sz="1300" dirty="0" err="1"/>
              <a:t>metadata.rb</a:t>
            </a:r>
            <a:endParaRPr lang="en-US" sz="1300" dirty="0"/>
          </a:p>
          <a:p>
            <a:r>
              <a:rPr lang="en-US" sz="1300" dirty="0"/>
              <a:t>    - update content in file /Users</a:t>
            </a:r>
            <a:r>
              <a:rPr lang="en-US" sz="1300" dirty="0" smtClean="0"/>
              <a:t>/</a:t>
            </a:r>
            <a:r>
              <a:rPr lang="en-US" sz="1300" dirty="0"/>
              <a:t>YOU</a:t>
            </a:r>
            <a:r>
              <a:rPr lang="en-US" sz="1300" dirty="0" smtClean="0"/>
              <a:t>/</a:t>
            </a:r>
            <a:r>
              <a:rPr lang="en-US" sz="1300" dirty="0"/>
              <a:t>Documents/Scratch/AAR-temp/Awesome-Appliance-Repair/AAR/AAR/</a:t>
            </a:r>
            <a:r>
              <a:rPr lang="en-US" sz="1300" dirty="0" err="1"/>
              <a:t>metadata.rb</a:t>
            </a:r>
            <a:r>
              <a:rPr lang="en-US" sz="1300" dirty="0"/>
              <a:t> from none to f4bd5e</a:t>
            </a:r>
          </a:p>
          <a:p>
            <a:r>
              <a:rPr lang="en-US" sz="1300" dirty="0"/>
              <a:t>    (diff output suppressed by </a:t>
            </a:r>
            <a:r>
              <a:rPr lang="en-US" sz="1300" dirty="0" err="1"/>
              <a:t>config</a:t>
            </a:r>
            <a:r>
              <a:rPr lang="en-US" sz="1300" dirty="0"/>
              <a:t>)</a:t>
            </a:r>
          </a:p>
          <a:p>
            <a:r>
              <a:rPr lang="en-US" sz="1300" dirty="0"/>
              <a:t>  * template[/Users</a:t>
            </a:r>
            <a:r>
              <a:rPr lang="en-US" sz="1300" dirty="0" smtClean="0"/>
              <a:t>/</a:t>
            </a:r>
            <a:r>
              <a:rPr lang="en-US" sz="1300" dirty="0"/>
              <a:t>YOU</a:t>
            </a:r>
            <a:r>
              <a:rPr lang="en-US" sz="1300" dirty="0" smtClean="0"/>
              <a:t>/</a:t>
            </a:r>
            <a:r>
              <a:rPr lang="en-US" sz="1300" dirty="0"/>
              <a:t>Documents/Scratch/AAR-temp/Awesome-Appliance-Repair/AAR/AAR/</a:t>
            </a:r>
            <a:r>
              <a:rPr lang="en-US" sz="1300" dirty="0" err="1"/>
              <a:t>README.md</a:t>
            </a:r>
            <a:r>
              <a:rPr lang="en-US" sz="1300" dirty="0"/>
              <a:t>] action create</a:t>
            </a:r>
          </a:p>
          <a:p>
            <a:r>
              <a:rPr lang="en-US" sz="1300" dirty="0"/>
              <a:t>    - create new file /Users</a:t>
            </a:r>
            <a:r>
              <a:rPr lang="en-US" sz="1300" dirty="0" smtClean="0"/>
              <a:t>/</a:t>
            </a:r>
            <a:r>
              <a:rPr lang="en-US" sz="1300" dirty="0"/>
              <a:t>YOU</a:t>
            </a:r>
            <a:r>
              <a:rPr lang="en-US" sz="1300" dirty="0" smtClean="0"/>
              <a:t>/</a:t>
            </a:r>
            <a:r>
              <a:rPr lang="en-US" sz="1300" dirty="0"/>
              <a:t>Documents/Scratch/AAR-temp/Awesome-Appliance-Repair/AAR/AAR/</a:t>
            </a:r>
            <a:r>
              <a:rPr lang="en-US" sz="1300" dirty="0" err="1"/>
              <a:t>README.md</a:t>
            </a:r>
            <a:endParaRPr lang="en-US" sz="1300" dirty="0"/>
          </a:p>
          <a:p>
            <a:r>
              <a:rPr lang="en-US" sz="1300" dirty="0"/>
              <a:t>    - update content in file /Users</a:t>
            </a:r>
            <a:r>
              <a:rPr lang="en-US" sz="1300" dirty="0" smtClean="0"/>
              <a:t>/</a:t>
            </a:r>
            <a:r>
              <a:rPr lang="en-US" sz="1300" dirty="0"/>
              <a:t>YOU</a:t>
            </a:r>
            <a:r>
              <a:rPr lang="en-US" sz="1300" dirty="0" smtClean="0"/>
              <a:t>/</a:t>
            </a:r>
            <a:r>
              <a:rPr lang="en-US" sz="1300" dirty="0"/>
              <a:t>Documents/Scratch/AAR-temp/Awesome-Appliance-Repair/AAR/AAR/</a:t>
            </a:r>
            <a:r>
              <a:rPr lang="en-US" sz="1300" dirty="0" err="1"/>
              <a:t>README.md</a:t>
            </a:r>
            <a:r>
              <a:rPr lang="en-US" sz="1300" dirty="0"/>
              <a:t> from none to 1666ef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599"/>
            <a:ext cx="11201400" cy="620683"/>
          </a:xfrm>
        </p:spPr>
        <p:txBody>
          <a:bodyPr/>
          <a:lstStyle/>
          <a:p>
            <a:r>
              <a:rPr lang="en-US" dirty="0" smtClean="0"/>
              <a:t>Exercise: Create AAR cookbook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508000" y="1229895"/>
            <a:ext cx="10855159" cy="662793"/>
          </a:xfrm>
        </p:spPr>
        <p:txBody>
          <a:bodyPr anchor="ctr" anchorCtr="0">
            <a:noAutofit/>
          </a:bodyPr>
          <a:lstStyle/>
          <a:p>
            <a:r>
              <a:rPr lang="en-US" sz="2000" dirty="0" smtClean="0"/>
              <a:t>$ </a:t>
            </a:r>
            <a:r>
              <a:rPr lang="en-US" sz="2000" dirty="0"/>
              <a:t>chef generate cookbook </a:t>
            </a:r>
            <a:r>
              <a:rPr lang="en-US" sz="2000" dirty="0" smtClean="0"/>
              <a:t>AAR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4109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 anchor="t" anchorCtr="0">
            <a:noAutofit/>
          </a:bodyPr>
          <a:lstStyle/>
          <a:p>
            <a:r>
              <a:rPr lang="en-US" sz="1800" dirty="0" smtClean="0"/>
              <a:t>$ cd AAR</a:t>
            </a:r>
          </a:p>
          <a:p>
            <a:r>
              <a:rPr lang="en-US" sz="1800" dirty="0" smtClean="0"/>
              <a:t>$ </a:t>
            </a:r>
            <a:r>
              <a:rPr lang="en-US" sz="1800" dirty="0" err="1" smtClean="0"/>
              <a:t>git</a:t>
            </a:r>
            <a:r>
              <a:rPr lang="en-US" sz="1800" dirty="0" smtClean="0"/>
              <a:t> add .</a:t>
            </a:r>
          </a:p>
          <a:p>
            <a:r>
              <a:rPr lang="en-US" sz="1800" dirty="0" smtClean="0"/>
              <a:t>$ </a:t>
            </a:r>
            <a:r>
              <a:rPr lang="en-US" sz="1800" dirty="0" err="1"/>
              <a:t>git</a:t>
            </a:r>
            <a:r>
              <a:rPr lang="en-US" sz="1800" dirty="0"/>
              <a:t> commit -m "first </a:t>
            </a:r>
            <a:r>
              <a:rPr lang="en-US" sz="1800" dirty="0" smtClean="0"/>
              <a:t>commit of AAR cookbook"</a:t>
            </a:r>
          </a:p>
          <a:p>
            <a:r>
              <a:rPr lang="en-US" sz="1800" dirty="0"/>
              <a:t>[master (root-commit) 5c162aa] first commit</a:t>
            </a:r>
          </a:p>
          <a:p>
            <a:r>
              <a:rPr lang="en-US" sz="1800" dirty="0"/>
              <a:t> 7 files changed, 151 insertions(+)</a:t>
            </a:r>
          </a:p>
          <a:p>
            <a:r>
              <a:rPr lang="en-US" sz="1800" dirty="0"/>
              <a:t> create mode 100644 .</a:t>
            </a:r>
            <a:r>
              <a:rPr lang="en-US" sz="1800" dirty="0" err="1"/>
              <a:t>gitignore</a:t>
            </a:r>
            <a:endParaRPr lang="en-US" sz="1800" dirty="0"/>
          </a:p>
          <a:p>
            <a:r>
              <a:rPr lang="en-US" sz="1800" dirty="0"/>
              <a:t> create mode 100644 .</a:t>
            </a:r>
            <a:r>
              <a:rPr lang="en-US" sz="1800" dirty="0" err="1"/>
              <a:t>kitchen.yml</a:t>
            </a:r>
            <a:endParaRPr lang="en-US" sz="1800" dirty="0"/>
          </a:p>
          <a:p>
            <a:r>
              <a:rPr lang="en-US" sz="1800" dirty="0"/>
              <a:t> create mode 100644 </a:t>
            </a:r>
            <a:r>
              <a:rPr lang="en-US" sz="1800" dirty="0" err="1"/>
              <a:t>Berksfile</a:t>
            </a:r>
            <a:endParaRPr lang="en-US" sz="1800" dirty="0"/>
          </a:p>
          <a:p>
            <a:r>
              <a:rPr lang="en-US" sz="1800" dirty="0"/>
              <a:t> create mode 100644 </a:t>
            </a:r>
            <a:r>
              <a:rPr lang="en-US" sz="1800" dirty="0" err="1"/>
              <a:t>README.md</a:t>
            </a:r>
            <a:endParaRPr lang="en-US" sz="1800" dirty="0"/>
          </a:p>
          <a:p>
            <a:r>
              <a:rPr lang="en-US" sz="1800" dirty="0"/>
              <a:t> create mode 100644 </a:t>
            </a:r>
            <a:r>
              <a:rPr lang="en-US" sz="1800" dirty="0" err="1"/>
              <a:t>chefignore</a:t>
            </a:r>
            <a:endParaRPr lang="en-US" sz="1800" dirty="0"/>
          </a:p>
          <a:p>
            <a:r>
              <a:rPr lang="en-US" sz="1800" dirty="0"/>
              <a:t> create mode 100644 </a:t>
            </a:r>
            <a:r>
              <a:rPr lang="en-US" sz="1800" dirty="0" err="1"/>
              <a:t>metadata.rb</a:t>
            </a:r>
            <a:endParaRPr lang="en-US" sz="1800" dirty="0"/>
          </a:p>
          <a:p>
            <a:r>
              <a:rPr lang="en-US" sz="1800" dirty="0"/>
              <a:t> create mode 100644 recipes/</a:t>
            </a:r>
            <a:r>
              <a:rPr lang="en-US" sz="1800" dirty="0" err="1" smtClean="0"/>
              <a:t>default.rb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28599"/>
            <a:ext cx="11574379" cy="620683"/>
          </a:xfrm>
        </p:spPr>
        <p:txBody>
          <a:bodyPr/>
          <a:lstStyle/>
          <a:p>
            <a:r>
              <a:rPr lang="en-US" dirty="0" smtClean="0"/>
              <a:t>Exercise: Add cookbook to </a:t>
            </a:r>
            <a:r>
              <a:rPr lang="en-US" dirty="0" err="1" smtClean="0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22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 anchor="t" anchorCtr="0">
            <a:noAutofit/>
          </a:bodyPr>
          <a:lstStyle/>
          <a:p>
            <a:r>
              <a:rPr lang="en-US" sz="1800" dirty="0"/>
              <a:t>$ </a:t>
            </a:r>
            <a:r>
              <a:rPr lang="en-US" sz="1800" dirty="0" err="1"/>
              <a:t>git</a:t>
            </a:r>
            <a:r>
              <a:rPr lang="en-US" sz="1800" dirty="0"/>
              <a:t> remote add origin </a:t>
            </a:r>
            <a:r>
              <a:rPr lang="en-US" sz="1800" dirty="0" err="1"/>
              <a:t>git@github.com:YOU</a:t>
            </a:r>
            <a:r>
              <a:rPr lang="en-US" sz="1800" dirty="0"/>
              <a:t>/my-</a:t>
            </a:r>
            <a:r>
              <a:rPr lang="en-US" sz="1800" dirty="0" err="1"/>
              <a:t>aar.git</a:t>
            </a:r>
            <a:endParaRPr lang="en-US" sz="1800" dirty="0"/>
          </a:p>
          <a:p>
            <a:r>
              <a:rPr lang="en-US" sz="1800" dirty="0" smtClean="0"/>
              <a:t>$ </a:t>
            </a:r>
            <a:r>
              <a:rPr lang="en-US" sz="1800" dirty="0" err="1" smtClean="0"/>
              <a:t>git</a:t>
            </a:r>
            <a:r>
              <a:rPr lang="en-US" sz="1800" dirty="0" smtClean="0"/>
              <a:t> push –u origin master</a:t>
            </a:r>
          </a:p>
          <a:p>
            <a:r>
              <a:rPr lang="en-US" sz="1800" dirty="0"/>
              <a:t>Counting objects: 10, done.</a:t>
            </a:r>
          </a:p>
          <a:p>
            <a:r>
              <a:rPr lang="en-US" sz="1800" dirty="0"/>
              <a:t>Delta compression using up to 8 threads.</a:t>
            </a:r>
          </a:p>
          <a:p>
            <a:r>
              <a:rPr lang="en-US" sz="1800" dirty="0"/>
              <a:t>Compressing objects: 100% (8/8), done.</a:t>
            </a:r>
          </a:p>
          <a:p>
            <a:r>
              <a:rPr lang="en-US" sz="1800" dirty="0"/>
              <a:t>Writing objects: 100% (10/10), 1.51 </a:t>
            </a:r>
            <a:r>
              <a:rPr lang="en-US" sz="1800" dirty="0" err="1"/>
              <a:t>KiB</a:t>
            </a:r>
            <a:r>
              <a:rPr lang="en-US" sz="1800" dirty="0"/>
              <a:t> | 0 bytes/s, done.</a:t>
            </a:r>
          </a:p>
          <a:p>
            <a:r>
              <a:rPr lang="en-US" sz="1800" dirty="0"/>
              <a:t>Total 10 (delta 0), reused 0 (delta 0)</a:t>
            </a:r>
          </a:p>
          <a:p>
            <a:r>
              <a:rPr lang="en-US" sz="1800" dirty="0"/>
              <a:t>To </a:t>
            </a:r>
            <a:r>
              <a:rPr lang="en-US" sz="1800" dirty="0" err="1"/>
              <a:t>git@github.com:johnfitzpatrick</a:t>
            </a:r>
            <a:r>
              <a:rPr lang="en-US" sz="1800" dirty="0"/>
              <a:t>/my-</a:t>
            </a:r>
            <a:r>
              <a:rPr lang="en-US" sz="1800" dirty="0" err="1"/>
              <a:t>aar.git</a:t>
            </a:r>
            <a:endParaRPr lang="en-US" sz="1800" dirty="0"/>
          </a:p>
          <a:p>
            <a:r>
              <a:rPr lang="en-US" sz="1800" dirty="0"/>
              <a:t> * [new branch]      master -&gt; master</a:t>
            </a:r>
          </a:p>
          <a:p>
            <a:r>
              <a:rPr lang="en-US" sz="1800" dirty="0"/>
              <a:t>Branch master set up to track remote branch master from origin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28599"/>
            <a:ext cx="11574379" cy="620683"/>
          </a:xfrm>
        </p:spPr>
        <p:txBody>
          <a:bodyPr/>
          <a:lstStyle/>
          <a:p>
            <a:r>
              <a:rPr lang="en-US" dirty="0" smtClean="0"/>
              <a:t>Exercise: Upload cookbook to </a:t>
            </a:r>
            <a:r>
              <a:rPr lang="en-US" dirty="0" err="1" smtClean="0"/>
              <a:t>GitHub</a:t>
            </a:r>
            <a:r>
              <a:rPr lang="en-US" dirty="0" smtClean="0"/>
              <a:t> repo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91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Exercise: View your cookbook in </a:t>
            </a:r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946" y="905391"/>
            <a:ext cx="9371339" cy="565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547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tips…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143000"/>
            <a:ext cx="11547642" cy="5257800"/>
          </a:xfrm>
        </p:spPr>
        <p:txBody>
          <a:bodyPr/>
          <a:lstStyle/>
          <a:p>
            <a:r>
              <a:rPr lang="en-US" sz="3800" dirty="0" smtClean="0"/>
              <a:t>You </a:t>
            </a:r>
            <a:r>
              <a:rPr lang="en-US" sz="3800" dirty="0"/>
              <a:t>can start with the default recipe, </a:t>
            </a:r>
            <a:r>
              <a:rPr lang="en-US" sz="3800" dirty="0" err="1">
                <a:latin typeface="Courier"/>
                <a:cs typeface="Courier"/>
              </a:rPr>
              <a:t>default.rb</a:t>
            </a:r>
            <a:endParaRPr lang="en-US" sz="3800" dirty="0" smtClean="0"/>
          </a:p>
          <a:p>
            <a:endParaRPr lang="en-US" sz="3800" dirty="0" smtClean="0"/>
          </a:p>
          <a:p>
            <a:r>
              <a:rPr lang="en-US" sz="3800" dirty="0" smtClean="0"/>
              <a:t>Backup to </a:t>
            </a:r>
            <a:r>
              <a:rPr lang="en-US" sz="3800" dirty="0" err="1" smtClean="0"/>
              <a:t>GitHub</a:t>
            </a:r>
            <a:r>
              <a:rPr lang="en-US" sz="3800" dirty="0" smtClean="0"/>
              <a:t> regularly</a:t>
            </a:r>
          </a:p>
          <a:p>
            <a:pPr marL="225425" lvl="1" indent="0">
              <a:buNone/>
            </a:pPr>
            <a:r>
              <a:rPr lang="en-US" sz="3200" dirty="0" smtClean="0">
                <a:latin typeface="Courier"/>
                <a:cs typeface="Courier"/>
              </a:rPr>
              <a:t>$ </a:t>
            </a:r>
            <a:r>
              <a:rPr lang="en-US" sz="3200" dirty="0" err="1" smtClean="0">
                <a:latin typeface="Courier"/>
                <a:cs typeface="Courier"/>
              </a:rPr>
              <a:t>git</a:t>
            </a:r>
            <a:r>
              <a:rPr lang="en-US" sz="3200" dirty="0" smtClean="0">
                <a:latin typeface="Courier"/>
                <a:cs typeface="Courier"/>
              </a:rPr>
              <a:t> </a:t>
            </a:r>
            <a:r>
              <a:rPr lang="en-US" sz="3200" dirty="0">
                <a:latin typeface="Courier"/>
                <a:cs typeface="Courier"/>
              </a:rPr>
              <a:t>commit -am </a:t>
            </a:r>
            <a:r>
              <a:rPr lang="en-US" sz="3200" dirty="0" smtClean="0">
                <a:latin typeface="Courier"/>
                <a:cs typeface="Courier"/>
              </a:rPr>
              <a:t>"commit message here"</a:t>
            </a:r>
          </a:p>
          <a:p>
            <a:pPr marL="225425" lvl="1" indent="0">
              <a:buNone/>
            </a:pPr>
            <a:r>
              <a:rPr lang="en-US" sz="3200" dirty="0" smtClean="0">
                <a:latin typeface="Courier"/>
                <a:cs typeface="Courier"/>
              </a:rPr>
              <a:t>$ </a:t>
            </a:r>
            <a:r>
              <a:rPr lang="en-US" sz="3200" dirty="0" err="1" smtClean="0">
                <a:latin typeface="Courier"/>
                <a:cs typeface="Courier"/>
              </a:rPr>
              <a:t>git</a:t>
            </a:r>
            <a:r>
              <a:rPr lang="en-US" sz="3200" dirty="0" smtClean="0">
                <a:latin typeface="Courier"/>
                <a:cs typeface="Courier"/>
              </a:rPr>
              <a:t> push</a:t>
            </a:r>
            <a:endParaRPr lang="en-US" sz="3200" dirty="0">
              <a:latin typeface="Courier"/>
              <a:cs typeface="Courier"/>
            </a:endParaRPr>
          </a:p>
          <a:p>
            <a:endParaRPr lang="en-US" sz="3800" dirty="0" smtClean="0"/>
          </a:p>
        </p:txBody>
      </p:sp>
    </p:spTree>
    <p:extLst>
      <p:ext uri="{BB962C8B-B14F-4D97-AF65-F5344CB8AC3E}">
        <p14:creationId xmlns:p14="http://schemas.microsoft.com/office/powerpoint/2010/main" val="282095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hack!</a:t>
            </a:r>
            <a:endParaRPr lang="en-US" dirty="0"/>
          </a:p>
        </p:txBody>
      </p:sp>
      <p:pic>
        <p:nvPicPr>
          <p:cNvPr id="6" name="Picture Placeholder 5" descr="424047087_f685546e79_o.jpg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02" b="34402"/>
          <a:stretch>
            <a:fillRect/>
          </a:stretch>
        </p:blipFill>
        <p:spPr/>
      </p:pic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www.flickr.com</a:t>
            </a:r>
            <a:r>
              <a:rPr lang="en-US" dirty="0"/>
              <a:t>/photos/</a:t>
            </a:r>
            <a:r>
              <a:rPr lang="en-US" dirty="0" err="1"/>
              <a:t>peterpearson</a:t>
            </a:r>
            <a:r>
              <a:rPr lang="en-US" dirty="0"/>
              <a:t>/424047087</a:t>
            </a:r>
          </a:p>
        </p:txBody>
      </p:sp>
    </p:spTree>
    <p:extLst>
      <p:ext uri="{BB962C8B-B14F-4D97-AF65-F5344CB8AC3E}">
        <p14:creationId xmlns:p14="http://schemas.microsoft.com/office/powerpoint/2010/main" val="125844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Show your work</a:t>
            </a:r>
          </a:p>
          <a:p>
            <a:r>
              <a:rPr lang="en-US" dirty="0" smtClean="0"/>
              <a:t>Discuss your choices</a:t>
            </a:r>
          </a:p>
          <a:p>
            <a:r>
              <a:rPr lang="en-US" dirty="0" smtClean="0"/>
              <a:t>Gather feedback and ideas</a:t>
            </a:r>
            <a:endParaRPr lang="en-US" dirty="0"/>
          </a:p>
        </p:txBody>
      </p:sp>
      <p:pic>
        <p:nvPicPr>
          <p:cNvPr id="6" name="Picture Placeholder 5" descr="demonstration - Google Search.jpg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12" r="-7012"/>
          <a:stretch>
            <a:fillRect/>
          </a:stretch>
        </p:blipFill>
        <p:spPr>
          <a:xfrm>
            <a:off x="6181725" y="1143000"/>
            <a:ext cx="5486400" cy="5257800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  <a:r>
              <a:rPr lang="en-US" dirty="0" err="1"/>
              <a:t>webhp?sourceid</a:t>
            </a:r>
            <a:r>
              <a:rPr lang="en-US" dirty="0"/>
              <a:t>=</a:t>
            </a:r>
            <a:r>
              <a:rPr lang="en-US" dirty="0" err="1"/>
              <a:t>chrome-instant&amp;ion</a:t>
            </a:r>
            <a:r>
              <a:rPr lang="en-US" dirty="0"/>
              <a:t>=1&amp;espv=2&amp;ie=UTF-8#q=demonstration</a:t>
            </a:r>
          </a:p>
        </p:txBody>
      </p:sp>
    </p:spTree>
    <p:extLst>
      <p:ext uri="{BB962C8B-B14F-4D97-AF65-F5344CB8AC3E}">
        <p14:creationId xmlns:p14="http://schemas.microsoft.com/office/powerpoint/2010/main" val="108994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i="1" dirty="0">
                <a:solidFill>
                  <a:srgbClr val="408080"/>
                </a:solidFill>
              </a:rPr>
              <a:t># The following script assumes that apache2, </a:t>
            </a:r>
            <a:r>
              <a:rPr lang="en-US" i="1" dirty="0" err="1">
                <a:solidFill>
                  <a:srgbClr val="408080"/>
                </a:solidFill>
              </a:rPr>
              <a:t>mysql</a:t>
            </a:r>
            <a:r>
              <a:rPr lang="en-US" i="1" dirty="0">
                <a:solidFill>
                  <a:srgbClr val="408080"/>
                </a:solidFill>
              </a:rPr>
              <a:t>, and unzip have been installed.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err="1" smtClean="0">
                <a:latin typeface="Courier"/>
                <a:cs typeface="Courier"/>
              </a:rPr>
              <a:t>mysql</a:t>
            </a:r>
            <a:r>
              <a:rPr lang="en-US" dirty="0" smtClean="0">
                <a:latin typeface="Courier"/>
                <a:cs typeface="Courier"/>
              </a:rPr>
              <a:t>-server</a:t>
            </a:r>
            <a:r>
              <a:rPr lang="en-US" dirty="0" smtClean="0"/>
              <a:t> is probably the package you’re looking for.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63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Build something in Chef with very little guidance</a:t>
            </a:r>
          </a:p>
          <a:p>
            <a:r>
              <a:rPr lang="en-US" dirty="0" smtClean="0"/>
              <a:t>Write custom Chef recipes</a:t>
            </a:r>
          </a:p>
          <a:p>
            <a:r>
              <a:rPr lang="en-US" dirty="0"/>
              <a:t>Use the Chef Documentation to identify and use resources that will help you model the desired state of your </a:t>
            </a:r>
            <a:r>
              <a:rPr lang="en-US" dirty="0" smtClean="0"/>
              <a:t>infrastructure</a:t>
            </a:r>
            <a:endParaRPr lang="en-US" dirty="0"/>
          </a:p>
          <a:p>
            <a:r>
              <a:rPr lang="en-US" dirty="0"/>
              <a:t>Include guards in Chef </a:t>
            </a:r>
            <a:r>
              <a:rPr lang="en-US" dirty="0" smtClean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55238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hack!</a:t>
            </a:r>
            <a:endParaRPr lang="en-US" dirty="0"/>
          </a:p>
        </p:txBody>
      </p:sp>
      <p:pic>
        <p:nvPicPr>
          <p:cNvPr id="6" name="Picture Placeholder 5" descr="424047087_f685546e79_o.jpg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02" b="34402"/>
          <a:stretch>
            <a:fillRect/>
          </a:stretch>
        </p:blipFill>
        <p:spPr/>
      </p:pic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www.flickr.com</a:t>
            </a:r>
            <a:r>
              <a:rPr lang="en-US" dirty="0"/>
              <a:t>/photos/</a:t>
            </a:r>
            <a:r>
              <a:rPr lang="en-US" dirty="0" err="1"/>
              <a:t>peterpearson</a:t>
            </a:r>
            <a:r>
              <a:rPr lang="en-US" dirty="0"/>
              <a:t>/424047087</a:t>
            </a:r>
          </a:p>
        </p:txBody>
      </p:sp>
    </p:spTree>
    <p:extLst>
      <p:ext uri="{BB962C8B-B14F-4D97-AF65-F5344CB8AC3E}">
        <p14:creationId xmlns:p14="http://schemas.microsoft.com/office/powerpoint/2010/main" val="191453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Show your work</a:t>
            </a:r>
          </a:p>
          <a:p>
            <a:r>
              <a:rPr lang="en-US" dirty="0" smtClean="0"/>
              <a:t>Discuss your choices</a:t>
            </a:r>
          </a:p>
          <a:p>
            <a:r>
              <a:rPr lang="en-US" dirty="0" smtClean="0"/>
              <a:t>Gather feedback and ideas</a:t>
            </a:r>
            <a:endParaRPr lang="en-US" dirty="0"/>
          </a:p>
        </p:txBody>
      </p:sp>
      <p:pic>
        <p:nvPicPr>
          <p:cNvPr id="6" name="Picture Placeholder 5" descr="demonstration - Google Search.jpg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12" r="-7012"/>
          <a:stretch>
            <a:fillRect/>
          </a:stretch>
        </p:blipFill>
        <p:spPr>
          <a:xfrm>
            <a:off x="6181725" y="1143000"/>
            <a:ext cx="5486400" cy="5257800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  <a:r>
              <a:rPr lang="en-US" dirty="0" err="1"/>
              <a:t>webhp?sourceid</a:t>
            </a:r>
            <a:r>
              <a:rPr lang="en-US" dirty="0"/>
              <a:t>=</a:t>
            </a:r>
            <a:r>
              <a:rPr lang="en-US" dirty="0" err="1"/>
              <a:t>chrome-instant&amp;ion</a:t>
            </a:r>
            <a:r>
              <a:rPr lang="en-US" dirty="0"/>
              <a:t>=1&amp;espv=2&amp;ie=UTF-8#q=demonstration</a:t>
            </a:r>
          </a:p>
        </p:txBody>
      </p:sp>
    </p:spTree>
    <p:extLst>
      <p:ext uri="{BB962C8B-B14F-4D97-AF65-F5344CB8AC3E}">
        <p14:creationId xmlns:p14="http://schemas.microsoft.com/office/powerpoint/2010/main" val="108994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i="1" dirty="0">
                <a:solidFill>
                  <a:srgbClr val="408080"/>
                </a:solidFill>
              </a:rPr>
              <a:t># 1. </a:t>
            </a:r>
            <a:r>
              <a:rPr lang="en-US" i="1" dirty="0" err="1">
                <a:solidFill>
                  <a:srgbClr val="408080"/>
                </a:solidFill>
              </a:rPr>
              <a:t>wget</a:t>
            </a:r>
            <a:r>
              <a:rPr lang="en-US" i="1" dirty="0">
                <a:solidFill>
                  <a:srgbClr val="408080"/>
                </a:solidFill>
              </a:rPr>
              <a:t> https://</a:t>
            </a:r>
            <a:r>
              <a:rPr lang="en-US" i="1" dirty="0" err="1">
                <a:solidFill>
                  <a:srgbClr val="408080"/>
                </a:solidFill>
              </a:rPr>
              <a:t>github.com</a:t>
            </a:r>
            <a:r>
              <a:rPr lang="en-US" i="1" dirty="0">
                <a:solidFill>
                  <a:srgbClr val="408080"/>
                </a:solidFill>
              </a:rPr>
              <a:t>/</a:t>
            </a:r>
            <a:r>
              <a:rPr lang="en-US" i="1" dirty="0" err="1">
                <a:solidFill>
                  <a:srgbClr val="408080"/>
                </a:solidFill>
              </a:rPr>
              <a:t>colincam</a:t>
            </a:r>
            <a:r>
              <a:rPr lang="en-US" i="1" dirty="0">
                <a:solidFill>
                  <a:srgbClr val="408080"/>
                </a:solidFill>
              </a:rPr>
              <a:t>/Awesome-Appliance-Repair/archive/</a:t>
            </a:r>
            <a:r>
              <a:rPr lang="en-US" i="1" dirty="0" err="1">
                <a:solidFill>
                  <a:srgbClr val="408080"/>
                </a:solidFill>
              </a:rPr>
              <a:t>master.zip</a:t>
            </a:r>
            <a:endParaRPr lang="en-US" i="1" dirty="0">
              <a:solidFill>
                <a:srgbClr val="408080"/>
              </a:solidFill>
            </a:endParaRPr>
          </a:p>
          <a:p>
            <a:r>
              <a:rPr lang="en-US" i="1" dirty="0">
                <a:solidFill>
                  <a:srgbClr val="408080"/>
                </a:solidFill>
              </a:rPr>
              <a:t># 2. unzip </a:t>
            </a:r>
            <a:r>
              <a:rPr lang="en-US" i="1" dirty="0" err="1">
                <a:solidFill>
                  <a:srgbClr val="408080"/>
                </a:solidFill>
              </a:rPr>
              <a:t>master.zip</a:t>
            </a:r>
            <a:endParaRPr lang="en-US" i="1" dirty="0">
              <a:solidFill>
                <a:srgbClr val="408080"/>
              </a:solidFill>
            </a:endParaRPr>
          </a:p>
          <a:p>
            <a:r>
              <a:rPr lang="en-US" i="1" dirty="0">
                <a:solidFill>
                  <a:srgbClr val="408080"/>
                </a:solidFill>
              </a:rPr>
              <a:t># 3. cd into Awesome-Appliance-Repair</a:t>
            </a:r>
          </a:p>
          <a:p>
            <a:r>
              <a:rPr lang="en-US" i="1" dirty="0">
                <a:solidFill>
                  <a:srgbClr val="408080"/>
                </a:solidFill>
              </a:rPr>
              <a:t># 4. </a:t>
            </a:r>
            <a:r>
              <a:rPr lang="en-US" i="1" dirty="0" err="1">
                <a:solidFill>
                  <a:srgbClr val="408080"/>
                </a:solidFill>
              </a:rPr>
              <a:t>sudo</a:t>
            </a:r>
            <a:r>
              <a:rPr lang="en-US" i="1" dirty="0">
                <a:solidFill>
                  <a:srgbClr val="408080"/>
                </a:solidFill>
              </a:rPr>
              <a:t> mv AAR to /</a:t>
            </a:r>
            <a:r>
              <a:rPr lang="en-US" i="1" dirty="0" err="1">
                <a:solidFill>
                  <a:srgbClr val="408080"/>
                </a:solidFill>
              </a:rPr>
              <a:t>var</a:t>
            </a:r>
            <a:r>
              <a:rPr lang="en-US" i="1" dirty="0">
                <a:solidFill>
                  <a:srgbClr val="408080"/>
                </a:solidFill>
              </a:rPr>
              <a:t>/www/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Do you need to download every time the chef-client runs?</a:t>
            </a:r>
          </a:p>
          <a:p>
            <a:r>
              <a:rPr lang="en-US" dirty="0" smtClean="0"/>
              <a:t>What are the pros and cons of doing so?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55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hack!</a:t>
            </a:r>
            <a:endParaRPr lang="en-US" dirty="0"/>
          </a:p>
        </p:txBody>
      </p:sp>
      <p:pic>
        <p:nvPicPr>
          <p:cNvPr id="6" name="Picture Placeholder 5" descr="424047087_f685546e79_o.jpg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02" b="34402"/>
          <a:stretch>
            <a:fillRect/>
          </a:stretch>
        </p:blipFill>
        <p:spPr/>
      </p:pic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www.flickr.com</a:t>
            </a:r>
            <a:r>
              <a:rPr lang="en-US" dirty="0"/>
              <a:t>/photos/</a:t>
            </a:r>
            <a:r>
              <a:rPr lang="en-US" dirty="0" err="1"/>
              <a:t>peterpearson</a:t>
            </a:r>
            <a:r>
              <a:rPr lang="en-US" dirty="0"/>
              <a:t>/424047087</a:t>
            </a:r>
          </a:p>
        </p:txBody>
      </p:sp>
    </p:spTree>
    <p:extLst>
      <p:ext uri="{BB962C8B-B14F-4D97-AF65-F5344CB8AC3E}">
        <p14:creationId xmlns:p14="http://schemas.microsoft.com/office/powerpoint/2010/main" val="77614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Show your work</a:t>
            </a:r>
          </a:p>
          <a:p>
            <a:r>
              <a:rPr lang="en-US" dirty="0" smtClean="0"/>
              <a:t>Discuss your choices</a:t>
            </a:r>
          </a:p>
          <a:p>
            <a:r>
              <a:rPr lang="en-US" dirty="0" smtClean="0"/>
              <a:t>Gather feedback and ideas</a:t>
            </a:r>
            <a:endParaRPr lang="en-US" dirty="0"/>
          </a:p>
        </p:txBody>
      </p:sp>
      <p:pic>
        <p:nvPicPr>
          <p:cNvPr id="6" name="Picture Placeholder 5" descr="demonstration - Google Search.jpg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12" r="-7012"/>
          <a:stretch>
            <a:fillRect/>
          </a:stretch>
        </p:blipFill>
        <p:spPr>
          <a:xfrm>
            <a:off x="6181725" y="1143000"/>
            <a:ext cx="5486400" cy="5257800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  <a:r>
              <a:rPr lang="en-US" dirty="0" err="1"/>
              <a:t>webhp?sourceid</a:t>
            </a:r>
            <a:r>
              <a:rPr lang="en-US" dirty="0"/>
              <a:t>=</a:t>
            </a:r>
            <a:r>
              <a:rPr lang="en-US" dirty="0" err="1"/>
              <a:t>chrome-instant&amp;ion</a:t>
            </a:r>
            <a:r>
              <a:rPr lang="en-US" dirty="0"/>
              <a:t>=1&amp;espv=2&amp;ie=UTF-8#q=demonstration</a:t>
            </a:r>
          </a:p>
        </p:txBody>
      </p:sp>
    </p:spTree>
    <p:extLst>
      <p:ext uri="{BB962C8B-B14F-4D97-AF65-F5344CB8AC3E}">
        <p14:creationId xmlns:p14="http://schemas.microsoft.com/office/powerpoint/2010/main" val="108994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i="1" dirty="0">
                <a:solidFill>
                  <a:srgbClr val="408080"/>
                </a:solidFill>
              </a:rPr>
              <a:t># Create DB, user, and permissions</a:t>
            </a:r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008000"/>
                </a:solidFill>
              </a:rPr>
              <a:t>import </a:t>
            </a:r>
            <a:r>
              <a:rPr lang="en-US" b="1" dirty="0" err="1">
                <a:solidFill>
                  <a:srgbClr val="0000FF"/>
                </a:solidFill>
              </a:rPr>
              <a:t>MySQLdb</a:t>
            </a:r>
            <a:endParaRPr lang="en-US" b="1" dirty="0">
              <a:solidFill>
                <a:srgbClr val="0000FF"/>
              </a:solidFill>
            </a:endParaRPr>
          </a:p>
          <a:p>
            <a:r>
              <a:rPr lang="en-US" dirty="0"/>
              <a:t>    </a:t>
            </a:r>
            <a:r>
              <a:rPr lang="en-US" dirty="0" err="1"/>
              <a:t>db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 </a:t>
            </a:r>
            <a:r>
              <a:rPr lang="en-US" dirty="0" err="1">
                <a:solidFill>
                  <a:srgbClr val="666666"/>
                </a:solidFill>
              </a:rPr>
              <a:t>MySQLdb.connect</a:t>
            </a:r>
            <a:r>
              <a:rPr lang="en-US" dirty="0">
                <a:solidFill>
                  <a:srgbClr val="666666"/>
                </a:solidFill>
              </a:rPr>
              <a:t>(host=</a:t>
            </a:r>
            <a:r>
              <a:rPr lang="en-US" dirty="0">
                <a:solidFill>
                  <a:srgbClr val="BA2121"/>
                </a:solidFill>
              </a:rPr>
              <a:t>'</a:t>
            </a:r>
            <a:r>
              <a:rPr lang="en-US" dirty="0" err="1">
                <a:solidFill>
                  <a:srgbClr val="BA2121"/>
                </a:solidFill>
              </a:rPr>
              <a:t>localhost</a:t>
            </a:r>
            <a:r>
              <a:rPr lang="en-US" dirty="0">
                <a:solidFill>
                  <a:srgbClr val="BA2121"/>
                </a:solidFill>
              </a:rPr>
              <a:t>', user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>
                <a:solidFill>
                  <a:srgbClr val="BA2121"/>
                </a:solidFill>
              </a:rPr>
              <a:t>'root', </a:t>
            </a:r>
            <a:r>
              <a:rPr lang="en-US" dirty="0" err="1">
                <a:solidFill>
                  <a:srgbClr val="BA2121"/>
                </a:solidFill>
              </a:rPr>
              <a:t>passwd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 err="1">
                <a:solidFill>
                  <a:srgbClr val="666666"/>
                </a:solidFill>
              </a:rPr>
              <a:t>root_dbpswd</a:t>
            </a:r>
            <a:r>
              <a:rPr lang="en-US" dirty="0">
                <a:solidFill>
                  <a:srgbClr val="666666"/>
                </a:solidFill>
              </a:rPr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sql_script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 </a:t>
            </a:r>
            <a:r>
              <a:rPr lang="en-US" dirty="0">
                <a:solidFill>
                  <a:srgbClr val="008000"/>
                </a:solidFill>
              </a:rPr>
              <a:t>open(</a:t>
            </a:r>
            <a:r>
              <a:rPr lang="en-US" dirty="0">
                <a:solidFill>
                  <a:srgbClr val="BA2121"/>
                </a:solidFill>
              </a:rPr>
              <a:t>'</a:t>
            </a:r>
            <a:r>
              <a:rPr lang="en-US" dirty="0" err="1">
                <a:solidFill>
                  <a:srgbClr val="BA2121"/>
                </a:solidFill>
              </a:rPr>
              <a:t>make_AARdb.sql</a:t>
            </a:r>
            <a:r>
              <a:rPr lang="en-US" dirty="0">
                <a:solidFill>
                  <a:srgbClr val="BA2121"/>
                </a:solidFill>
              </a:rPr>
              <a:t>', 'r')</a:t>
            </a:r>
            <a:r>
              <a:rPr lang="en-US" dirty="0">
                <a:solidFill>
                  <a:srgbClr val="666666"/>
                </a:solidFill>
              </a:rPr>
              <a:t>.read()</a:t>
            </a:r>
          </a:p>
          <a:p>
            <a:r>
              <a:rPr lang="en-US" dirty="0"/>
              <a:t>    </a:t>
            </a:r>
          </a:p>
          <a:p>
            <a:r>
              <a:rPr lang="es-ES_tradnl" dirty="0"/>
              <a:t>    </a:t>
            </a:r>
            <a:r>
              <a:rPr lang="es-ES_tradnl" dirty="0" err="1"/>
              <a:t>cur</a:t>
            </a:r>
            <a:r>
              <a:rPr lang="es-ES_tradnl" dirty="0"/>
              <a:t> </a:t>
            </a:r>
            <a:r>
              <a:rPr lang="es-ES_tradnl" dirty="0">
                <a:solidFill>
                  <a:srgbClr val="666666"/>
                </a:solidFill>
              </a:rPr>
              <a:t>= </a:t>
            </a:r>
            <a:r>
              <a:rPr lang="es-ES_tradnl" dirty="0" err="1">
                <a:solidFill>
                  <a:srgbClr val="666666"/>
                </a:solidFill>
              </a:rPr>
              <a:t>db.cursor</a:t>
            </a:r>
            <a:r>
              <a:rPr lang="es-ES_tradnl" dirty="0">
                <a:solidFill>
                  <a:srgbClr val="666666"/>
                </a:solidFill>
              </a:rPr>
              <a:t>()</a:t>
            </a:r>
          </a:p>
          <a:p>
            <a:r>
              <a:rPr lang="es-ES_tradnl" dirty="0"/>
              <a:t>    </a:t>
            </a:r>
            <a:r>
              <a:rPr lang="es-ES_tradnl" dirty="0" err="1"/>
              <a:t>cur</a:t>
            </a:r>
            <a:r>
              <a:rPr lang="es-ES_tradnl" dirty="0" err="1">
                <a:solidFill>
                  <a:srgbClr val="666666"/>
                </a:solidFill>
              </a:rPr>
              <a:t>.execute</a:t>
            </a:r>
            <a:r>
              <a:rPr lang="es-ES_tradnl" dirty="0">
                <a:solidFill>
                  <a:srgbClr val="666666"/>
                </a:solidFill>
              </a:rPr>
              <a:t>(</a:t>
            </a:r>
            <a:r>
              <a:rPr lang="es-ES_tradnl" dirty="0" err="1">
                <a:solidFill>
                  <a:srgbClr val="666666"/>
                </a:solidFill>
              </a:rPr>
              <a:t>sql_script</a:t>
            </a:r>
            <a:r>
              <a:rPr lang="es-ES_tradnl" dirty="0">
                <a:solidFill>
                  <a:srgbClr val="666666"/>
                </a:solidFill>
              </a:rPr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cur</a:t>
            </a:r>
            <a:r>
              <a:rPr lang="en-US" dirty="0" err="1">
                <a:solidFill>
                  <a:srgbClr val="666666"/>
                </a:solidFill>
              </a:rPr>
              <a:t>.close</a:t>
            </a:r>
            <a:r>
              <a:rPr lang="en-US" dirty="0">
                <a:solidFill>
                  <a:srgbClr val="666666"/>
                </a:solidFill>
              </a:rPr>
              <a:t>()</a:t>
            </a:r>
          </a:p>
          <a:p>
            <a:r>
              <a:rPr lang="en-US" dirty="0"/>
              <a:t>        </a:t>
            </a:r>
          </a:p>
          <a:p>
            <a:r>
              <a:rPr lang="es-ES_tradnl" dirty="0"/>
              <a:t>    </a:t>
            </a:r>
            <a:r>
              <a:rPr lang="es-ES_tradnl" dirty="0" err="1"/>
              <a:t>cur</a:t>
            </a:r>
            <a:r>
              <a:rPr lang="es-ES_tradnl" dirty="0"/>
              <a:t> </a:t>
            </a:r>
            <a:r>
              <a:rPr lang="es-ES_tradnl" dirty="0">
                <a:solidFill>
                  <a:srgbClr val="666666"/>
                </a:solidFill>
              </a:rPr>
              <a:t>= </a:t>
            </a:r>
            <a:r>
              <a:rPr lang="es-ES_tradnl" dirty="0" err="1">
                <a:solidFill>
                  <a:srgbClr val="666666"/>
                </a:solidFill>
              </a:rPr>
              <a:t>db.cursor</a:t>
            </a:r>
            <a:r>
              <a:rPr lang="es-ES_tradnl" dirty="0">
                <a:solidFill>
                  <a:srgbClr val="666666"/>
                </a:solidFill>
              </a:rPr>
              <a:t>()</a:t>
            </a:r>
          </a:p>
          <a:p>
            <a:r>
              <a:rPr lang="es-ES_tradnl" dirty="0"/>
              <a:t>    </a:t>
            </a:r>
            <a:r>
              <a:rPr lang="es-ES_tradnl" dirty="0" err="1"/>
              <a:t>cur</a:t>
            </a:r>
            <a:r>
              <a:rPr lang="es-ES_tradnl" dirty="0" err="1">
                <a:solidFill>
                  <a:srgbClr val="666666"/>
                </a:solidFill>
              </a:rPr>
              <a:t>.execute</a:t>
            </a:r>
            <a:r>
              <a:rPr lang="es-ES_tradnl" dirty="0">
                <a:solidFill>
                  <a:srgbClr val="666666"/>
                </a:solidFill>
              </a:rPr>
              <a:t>(</a:t>
            </a:r>
            <a:r>
              <a:rPr lang="es-ES_tradnl" dirty="0">
                <a:solidFill>
                  <a:srgbClr val="BA2121"/>
                </a:solidFill>
              </a:rPr>
              <a:t>'use </a:t>
            </a:r>
            <a:r>
              <a:rPr lang="es-ES_tradnl" dirty="0" err="1">
                <a:solidFill>
                  <a:srgbClr val="BA2121"/>
                </a:solidFill>
              </a:rPr>
              <a:t>AARdb</a:t>
            </a:r>
            <a:r>
              <a:rPr lang="es-ES_tradnl" dirty="0">
                <a:solidFill>
                  <a:srgbClr val="BA2121"/>
                </a:solidFill>
              </a:rPr>
              <a:t>')</a:t>
            </a:r>
          </a:p>
          <a:p>
            <a:r>
              <a:rPr lang="es-ES_tradnl" dirty="0"/>
              <a:t>    </a:t>
            </a:r>
            <a:r>
              <a:rPr lang="es-ES_tradnl" dirty="0" err="1"/>
              <a:t>cur</a:t>
            </a:r>
            <a:r>
              <a:rPr lang="es-ES_tradnl" dirty="0" err="1">
                <a:solidFill>
                  <a:srgbClr val="666666"/>
                </a:solidFill>
              </a:rPr>
              <a:t>.execute</a:t>
            </a:r>
            <a:r>
              <a:rPr lang="es-ES_tradnl" dirty="0">
                <a:solidFill>
                  <a:srgbClr val="666666"/>
                </a:solidFill>
              </a:rPr>
              <a:t>(</a:t>
            </a:r>
            <a:r>
              <a:rPr lang="es-ES_tradnl" dirty="0">
                <a:solidFill>
                  <a:srgbClr val="BA2121"/>
                </a:solidFill>
              </a:rPr>
              <a:t>"CREATE USER '</a:t>
            </a:r>
            <a:r>
              <a:rPr lang="es-ES_tradnl" dirty="0" err="1">
                <a:solidFill>
                  <a:srgbClr val="BA2121"/>
                </a:solidFill>
              </a:rPr>
              <a:t>aarapp</a:t>
            </a:r>
            <a:r>
              <a:rPr lang="es-ES_tradnl" dirty="0">
                <a:solidFill>
                  <a:srgbClr val="BA2121"/>
                </a:solidFill>
              </a:rPr>
              <a:t>'@'</a:t>
            </a:r>
            <a:r>
              <a:rPr lang="es-ES_tradnl" dirty="0" err="1">
                <a:solidFill>
                  <a:srgbClr val="BA2121"/>
                </a:solidFill>
              </a:rPr>
              <a:t>localhost</a:t>
            </a:r>
            <a:r>
              <a:rPr lang="es-ES_tradnl" dirty="0">
                <a:solidFill>
                  <a:srgbClr val="BA2121"/>
                </a:solidFill>
              </a:rPr>
              <a:t>' IDENTIFIED BY </a:t>
            </a:r>
            <a:r>
              <a:rPr lang="es-ES_tradnl" b="1" dirty="0">
                <a:solidFill>
                  <a:srgbClr val="BB6688"/>
                </a:solidFill>
              </a:rPr>
              <a:t>%s</a:t>
            </a:r>
            <a:r>
              <a:rPr lang="es-ES_tradnl" b="1" dirty="0">
                <a:solidFill>
                  <a:srgbClr val="BA2121"/>
                </a:solidFill>
              </a:rPr>
              <a:t>", (</a:t>
            </a:r>
            <a:r>
              <a:rPr lang="es-ES_tradnl" b="1" dirty="0" err="1">
                <a:solidFill>
                  <a:srgbClr val="BA2121"/>
                </a:solidFill>
              </a:rPr>
              <a:t>appdbpw</a:t>
            </a:r>
            <a:r>
              <a:rPr lang="es-ES_tradnl" b="1" dirty="0">
                <a:solidFill>
                  <a:srgbClr val="BA2121"/>
                </a:solidFill>
              </a:rPr>
              <a:t>,))</a:t>
            </a:r>
          </a:p>
          <a:p>
            <a:r>
              <a:rPr lang="es-ES_tradnl" dirty="0"/>
              <a:t>    </a:t>
            </a:r>
            <a:r>
              <a:rPr lang="es-ES_tradnl" dirty="0" err="1"/>
              <a:t>cur</a:t>
            </a:r>
            <a:r>
              <a:rPr lang="es-ES_tradnl" dirty="0" err="1">
                <a:solidFill>
                  <a:srgbClr val="666666"/>
                </a:solidFill>
              </a:rPr>
              <a:t>.execute</a:t>
            </a:r>
            <a:r>
              <a:rPr lang="es-ES_tradnl" dirty="0">
                <a:solidFill>
                  <a:srgbClr val="666666"/>
                </a:solidFill>
              </a:rPr>
              <a:t>(</a:t>
            </a:r>
            <a:r>
              <a:rPr lang="es-ES_tradnl" dirty="0">
                <a:solidFill>
                  <a:srgbClr val="BA2121"/>
                </a:solidFill>
              </a:rPr>
              <a:t>"GRANT CREATE,INSERT,DELETE,UPDATE,SELECT </a:t>
            </a:r>
            <a:r>
              <a:rPr lang="es-ES_tradnl" dirty="0" err="1">
                <a:solidFill>
                  <a:srgbClr val="BA2121"/>
                </a:solidFill>
              </a:rPr>
              <a:t>on</a:t>
            </a:r>
            <a:r>
              <a:rPr lang="es-ES_tradnl" dirty="0">
                <a:solidFill>
                  <a:srgbClr val="BA2121"/>
                </a:solidFill>
              </a:rPr>
              <a:t> </a:t>
            </a:r>
            <a:r>
              <a:rPr lang="es-ES_tradnl" dirty="0" err="1">
                <a:solidFill>
                  <a:srgbClr val="BA2121"/>
                </a:solidFill>
              </a:rPr>
              <a:t>AARdb</a:t>
            </a:r>
            <a:r>
              <a:rPr lang="es-ES_tradnl" dirty="0">
                <a:solidFill>
                  <a:srgbClr val="BA2121"/>
                </a:solidFill>
              </a:rPr>
              <a:t>.* </a:t>
            </a:r>
            <a:r>
              <a:rPr lang="es-ES_tradnl" dirty="0" err="1">
                <a:solidFill>
                  <a:srgbClr val="BA2121"/>
                </a:solidFill>
              </a:rPr>
              <a:t>to</a:t>
            </a:r>
            <a:r>
              <a:rPr lang="es-ES_tradnl" dirty="0">
                <a:solidFill>
                  <a:srgbClr val="BA2121"/>
                </a:solidFill>
              </a:rPr>
              <a:t> </a:t>
            </a:r>
            <a:r>
              <a:rPr lang="es-ES_tradnl" dirty="0" err="1">
                <a:solidFill>
                  <a:srgbClr val="BA2121"/>
                </a:solidFill>
              </a:rPr>
              <a:t>aarapp@localhost</a:t>
            </a:r>
            <a:r>
              <a:rPr lang="es-ES_tradnl" dirty="0">
                <a:solidFill>
                  <a:srgbClr val="BA2121"/>
                </a:solidFill>
              </a:rPr>
              <a:t>")</a:t>
            </a:r>
          </a:p>
          <a:p>
            <a:r>
              <a:rPr lang="en-US" dirty="0"/>
              <a:t>    </a:t>
            </a:r>
            <a:r>
              <a:rPr lang="en-US" dirty="0" err="1"/>
              <a:t>cur</a:t>
            </a:r>
            <a:r>
              <a:rPr lang="en-US" dirty="0" err="1">
                <a:solidFill>
                  <a:srgbClr val="666666"/>
                </a:solidFill>
              </a:rPr>
              <a:t>.close</a:t>
            </a:r>
            <a:r>
              <a:rPr lang="en-US" dirty="0">
                <a:solidFill>
                  <a:srgbClr val="666666"/>
                </a:solidFill>
              </a:rPr>
              <a:t>()</a:t>
            </a:r>
          </a:p>
          <a:p>
            <a:r>
              <a:rPr lang="en-US" dirty="0"/>
              <a:t>    </a:t>
            </a:r>
            <a:r>
              <a:rPr lang="en-US" dirty="0" err="1"/>
              <a:t>db</a:t>
            </a:r>
            <a:r>
              <a:rPr lang="en-US" dirty="0" err="1">
                <a:solidFill>
                  <a:srgbClr val="666666"/>
                </a:solidFill>
              </a:rPr>
              <a:t>.close</a:t>
            </a:r>
            <a:r>
              <a:rPr lang="en-US" dirty="0">
                <a:solidFill>
                  <a:srgbClr val="666666"/>
                </a:solidFill>
              </a:rPr>
              <a:t>()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Should you do this every time the chef-client runs?</a:t>
            </a:r>
          </a:p>
          <a:p>
            <a:r>
              <a:rPr lang="en-US" dirty="0" smtClean="0"/>
              <a:t>How would you prevent that from happening?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45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hack!</a:t>
            </a:r>
            <a:endParaRPr lang="en-US" dirty="0"/>
          </a:p>
        </p:txBody>
      </p:sp>
      <p:pic>
        <p:nvPicPr>
          <p:cNvPr id="6" name="Picture Placeholder 5" descr="424047087_f685546e79_o.jpg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02" b="34402"/>
          <a:stretch>
            <a:fillRect/>
          </a:stretch>
        </p:blipFill>
        <p:spPr/>
      </p:pic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www.flickr.com</a:t>
            </a:r>
            <a:r>
              <a:rPr lang="en-US" dirty="0"/>
              <a:t>/photos/</a:t>
            </a:r>
            <a:r>
              <a:rPr lang="en-US" dirty="0" err="1"/>
              <a:t>peterpearson</a:t>
            </a:r>
            <a:r>
              <a:rPr lang="en-US" dirty="0"/>
              <a:t>/424047087</a:t>
            </a:r>
          </a:p>
        </p:txBody>
      </p:sp>
    </p:spTree>
    <p:extLst>
      <p:ext uri="{BB962C8B-B14F-4D97-AF65-F5344CB8AC3E}">
        <p14:creationId xmlns:p14="http://schemas.microsoft.com/office/powerpoint/2010/main" val="328483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Show your work</a:t>
            </a:r>
          </a:p>
          <a:p>
            <a:r>
              <a:rPr lang="en-US" dirty="0" smtClean="0"/>
              <a:t>Discuss your choices</a:t>
            </a:r>
          </a:p>
          <a:p>
            <a:r>
              <a:rPr lang="en-US" dirty="0" smtClean="0"/>
              <a:t>Gather feedback and ideas</a:t>
            </a:r>
            <a:endParaRPr lang="en-US" dirty="0"/>
          </a:p>
        </p:txBody>
      </p:sp>
      <p:pic>
        <p:nvPicPr>
          <p:cNvPr id="6" name="Picture Placeholder 5" descr="demonstration - Google Search.jpg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12" r="-7012"/>
          <a:stretch>
            <a:fillRect/>
          </a:stretch>
        </p:blipFill>
        <p:spPr>
          <a:xfrm>
            <a:off x="6181725" y="1143000"/>
            <a:ext cx="5486400" cy="5257800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  <a:r>
              <a:rPr lang="en-US" dirty="0" err="1"/>
              <a:t>webhp?sourceid</a:t>
            </a:r>
            <a:r>
              <a:rPr lang="en-US" dirty="0"/>
              <a:t>=</a:t>
            </a:r>
            <a:r>
              <a:rPr lang="en-US" dirty="0" err="1"/>
              <a:t>chrome-instant&amp;ion</a:t>
            </a:r>
            <a:r>
              <a:rPr lang="en-US" dirty="0"/>
              <a:t>=1&amp;espv=2&amp;ie=UTF-8#q=demonstration</a:t>
            </a:r>
          </a:p>
        </p:txBody>
      </p:sp>
    </p:spTree>
    <p:extLst>
      <p:ext uri="{BB962C8B-B14F-4D97-AF65-F5344CB8AC3E}">
        <p14:creationId xmlns:p14="http://schemas.microsoft.com/office/powerpoint/2010/main" val="381622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Refactor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Multi-tier implementation</a:t>
            </a:r>
          </a:p>
          <a:p>
            <a:r>
              <a:rPr lang="en-US" dirty="0" smtClean="0"/>
              <a:t>Community Cookbooks</a:t>
            </a:r>
          </a:p>
          <a:p>
            <a:r>
              <a:rPr lang="en-US" dirty="0" smtClean="0"/>
              <a:t>Multi-OS Support</a:t>
            </a:r>
          </a:p>
          <a:p>
            <a:r>
              <a:rPr lang="en-US" dirty="0" smtClean="0"/>
              <a:t>Cloud deployment</a:t>
            </a:r>
          </a:p>
          <a:p>
            <a:r>
              <a:rPr lang="en-US" dirty="0" smtClean="0"/>
              <a:t>Operationalize</a:t>
            </a:r>
          </a:p>
          <a:p>
            <a:pPr lvl="1"/>
            <a:r>
              <a:rPr lang="en-US" dirty="0" smtClean="0"/>
              <a:t>Monitoring</a:t>
            </a:r>
          </a:p>
          <a:p>
            <a:pPr lvl="1"/>
            <a:r>
              <a:rPr lang="en-US" dirty="0" smtClean="0"/>
              <a:t>Central logging</a:t>
            </a:r>
          </a:p>
          <a:p>
            <a:r>
              <a:rPr lang="en-US" dirty="0" smtClean="0"/>
              <a:t>Application deployments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8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hack!</a:t>
            </a:r>
            <a:endParaRPr lang="en-US" dirty="0"/>
          </a:p>
        </p:txBody>
      </p:sp>
      <p:pic>
        <p:nvPicPr>
          <p:cNvPr id="6" name="Picture Placeholder 5" descr="424047087_f685546e79_o.jpg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02" b="34402"/>
          <a:stretch>
            <a:fillRect/>
          </a:stretch>
        </p:blipFill>
        <p:spPr/>
      </p:pic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www.flickr.com</a:t>
            </a:r>
            <a:r>
              <a:rPr lang="en-US" dirty="0"/>
              <a:t>/photos/</a:t>
            </a:r>
            <a:r>
              <a:rPr lang="en-US" dirty="0" err="1"/>
              <a:t>peterpearson</a:t>
            </a:r>
            <a:r>
              <a:rPr lang="en-US" dirty="0"/>
              <a:t>/424047087</a:t>
            </a:r>
          </a:p>
        </p:txBody>
      </p:sp>
    </p:spTree>
    <p:extLst>
      <p:ext uri="{BB962C8B-B14F-4D97-AF65-F5344CB8AC3E}">
        <p14:creationId xmlns:p14="http://schemas.microsoft.com/office/powerpoint/2010/main" val="300514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Awesome Appliance Repair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2011947"/>
            <a:ext cx="5486400" cy="3469105"/>
          </a:xfrm>
        </p:spPr>
        <p:txBody>
          <a:bodyPr/>
          <a:lstStyle/>
          <a:p>
            <a:r>
              <a:rPr lang="en-US" dirty="0" smtClean="0"/>
              <a:t>Simple python application</a:t>
            </a:r>
          </a:p>
          <a:p>
            <a:r>
              <a:rPr lang="en-US" dirty="0" smtClean="0"/>
              <a:t>Uses Apache and MySQL</a:t>
            </a:r>
          </a:p>
          <a:p>
            <a:r>
              <a:rPr lang="en-US" dirty="0" smtClean="0"/>
              <a:t>Has an install </a:t>
            </a:r>
            <a:r>
              <a:rPr lang="en-US" dirty="0" smtClean="0"/>
              <a:t>script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awesome.modeled-computation.com</a:t>
            </a:r>
            <a:r>
              <a:rPr lang="en-US" dirty="0"/>
              <a:t>/</a:t>
            </a:r>
          </a:p>
        </p:txBody>
      </p:sp>
      <p:pic>
        <p:nvPicPr>
          <p:cNvPr id="10" name="Picture Placeholder 9" descr="AWESOME Appliance Repair-2.jp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092" b="-7092"/>
          <a:stretch>
            <a:fillRect/>
          </a:stretch>
        </p:blipFill>
        <p:spPr>
          <a:xfrm>
            <a:off x="6181344" y="1600200"/>
            <a:ext cx="5486400" cy="5257800"/>
          </a:xfrm>
        </p:spPr>
      </p:pic>
      <p:sp>
        <p:nvSpPr>
          <p:cNvPr id="3" name="TextBox 2"/>
          <p:cNvSpPr txBox="1"/>
          <p:nvPr/>
        </p:nvSpPr>
        <p:spPr>
          <a:xfrm>
            <a:off x="454526" y="1122948"/>
            <a:ext cx="1114926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50000"/>
                  </a:schemeClr>
                </a:solidFill>
                <a:hlinkClick r:id="rId3"/>
              </a:rPr>
              <a:t>https://github.com/learnchef/Awesome-Appliance-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hlinkClick r:id="rId3"/>
              </a:rPr>
              <a:t>Repair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endParaRPr lang="en-US" sz="3200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74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Show your work</a:t>
            </a:r>
          </a:p>
          <a:p>
            <a:r>
              <a:rPr lang="en-US" dirty="0" smtClean="0"/>
              <a:t>Discuss your choices</a:t>
            </a:r>
          </a:p>
          <a:p>
            <a:r>
              <a:rPr lang="en-US" dirty="0" smtClean="0"/>
              <a:t>Gather feedback and ideas</a:t>
            </a:r>
            <a:endParaRPr lang="en-US" dirty="0"/>
          </a:p>
        </p:txBody>
      </p:sp>
      <p:pic>
        <p:nvPicPr>
          <p:cNvPr id="6" name="Picture Placeholder 5" descr="demonstration - Google Search.jpg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12" r="-7012"/>
          <a:stretch>
            <a:fillRect/>
          </a:stretch>
        </p:blipFill>
        <p:spPr>
          <a:xfrm>
            <a:off x="6181725" y="1143000"/>
            <a:ext cx="5486400" cy="5257800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  <a:r>
              <a:rPr lang="en-US" dirty="0" err="1"/>
              <a:t>webhp?sourceid</a:t>
            </a:r>
            <a:r>
              <a:rPr lang="en-US" dirty="0"/>
              <a:t>=</a:t>
            </a:r>
            <a:r>
              <a:rPr lang="en-US" dirty="0" err="1"/>
              <a:t>chrome-instant&amp;ion</a:t>
            </a:r>
            <a:r>
              <a:rPr lang="en-US" dirty="0"/>
              <a:t>=1&amp;espv=2&amp;ie=UTF-8#q=demonstration</a:t>
            </a:r>
          </a:p>
        </p:txBody>
      </p:sp>
    </p:spTree>
    <p:extLst>
      <p:ext uri="{BB962C8B-B14F-4D97-AF65-F5344CB8AC3E}">
        <p14:creationId xmlns:p14="http://schemas.microsoft.com/office/powerpoint/2010/main" val="213872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Build something in Chef with very little guidance</a:t>
            </a:r>
          </a:p>
          <a:p>
            <a:r>
              <a:rPr lang="en-US" dirty="0" smtClean="0"/>
              <a:t>Write custom Chef recipes</a:t>
            </a:r>
          </a:p>
          <a:p>
            <a:r>
              <a:rPr lang="en-US" dirty="0"/>
              <a:t>Use the Chef Documentation to identify and use resources that will help you model the desired state of your </a:t>
            </a:r>
            <a:r>
              <a:rPr lang="en-US" dirty="0" smtClean="0"/>
              <a:t>infrastructure</a:t>
            </a:r>
            <a:endParaRPr lang="en-US" dirty="0"/>
          </a:p>
          <a:p>
            <a:r>
              <a:rPr lang="en-US" dirty="0"/>
              <a:t>Include guards in Chef </a:t>
            </a:r>
            <a:r>
              <a:rPr lang="en-US" dirty="0" smtClean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755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Review the objectives you set for yourself at the beginning of the workshop.</a:t>
            </a:r>
          </a:p>
          <a:p>
            <a:r>
              <a:rPr lang="en-US" dirty="0" smtClean="0"/>
              <a:t>Have you met them?</a:t>
            </a:r>
            <a:endParaRPr lang="en-US" dirty="0"/>
          </a:p>
          <a:p>
            <a:r>
              <a:rPr lang="en-US" dirty="0" smtClean="0"/>
              <a:t>Take a few minutes to reflect on what you’ve learned today.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28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did you learn?</a:t>
            </a:r>
          </a:p>
          <a:p>
            <a:endParaRPr lang="en-US" dirty="0" smtClean="0"/>
          </a:p>
          <a:p>
            <a:r>
              <a:rPr lang="en-US" dirty="0" smtClean="0"/>
              <a:t>What questions do you have?</a:t>
            </a:r>
          </a:p>
          <a:p>
            <a:endParaRPr lang="en-US" dirty="0"/>
          </a:p>
          <a:p>
            <a:r>
              <a:rPr lang="en-US" dirty="0" smtClean="0"/>
              <a:t>What are you going to do next?</a:t>
            </a:r>
          </a:p>
          <a:p>
            <a:endParaRPr lang="en-US" dirty="0"/>
          </a:p>
          <a:p>
            <a:r>
              <a:rPr lang="en-US" dirty="0" smtClean="0"/>
              <a:t>Share your solutions – http://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learnchef</a:t>
            </a:r>
            <a:r>
              <a:rPr lang="en-US" dirty="0" smtClean="0"/>
              <a:t>/workshops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34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Success - </a:t>
            </a:r>
            <a:r>
              <a:rPr lang="en-US" dirty="0"/>
              <a:t>TISMTOWTDI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There are no right solutions</a:t>
            </a:r>
          </a:p>
          <a:p>
            <a:pPr lvl="1"/>
            <a:r>
              <a:rPr lang="en-US" dirty="0" smtClean="0"/>
              <a:t>If it works &amp; doesn't throw an error, then its right</a:t>
            </a:r>
          </a:p>
          <a:p>
            <a:pPr lvl="1"/>
            <a:r>
              <a:rPr lang="en-US" dirty="0" smtClean="0"/>
              <a:t>Best practices can be implemented in subsequent steps (CI/CD)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This is a totally open-ended exercise</a:t>
            </a:r>
          </a:p>
          <a:p>
            <a:pPr lvl="2"/>
            <a:r>
              <a:rPr lang="en-US" dirty="0" smtClean="0"/>
              <a:t>No matter how far you get, there will be more you can do</a:t>
            </a:r>
          </a:p>
          <a:p>
            <a:pPr lvl="2"/>
            <a:r>
              <a:rPr lang="en-US" dirty="0" smtClean="0"/>
              <a:t>Get as far as you can at the pace that</a:t>
            </a:r>
            <a:r>
              <a:rPr lang="fr-FR" dirty="0" smtClean="0"/>
              <a:t>'</a:t>
            </a:r>
            <a:r>
              <a:rPr lang="en-US" dirty="0" smtClean="0"/>
              <a:t>s right for you</a:t>
            </a:r>
          </a:p>
          <a:p>
            <a:pPr lvl="2"/>
            <a:r>
              <a:rPr lang="en-US" dirty="0" smtClean="0"/>
              <a:t>Take it away and hack in your own time!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81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Your Objective?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You determine, define, and describe what success means for you.</a:t>
            </a:r>
          </a:p>
          <a:p>
            <a:pPr lvl="1"/>
            <a:r>
              <a:rPr lang="en-US" dirty="0" smtClean="0"/>
              <a:t>Know where to start</a:t>
            </a:r>
          </a:p>
          <a:p>
            <a:pPr lvl="1"/>
            <a:r>
              <a:rPr lang="en-US" dirty="0" smtClean="0"/>
              <a:t>Confidence to experiment</a:t>
            </a:r>
          </a:p>
          <a:p>
            <a:pPr lvl="1"/>
            <a:r>
              <a:rPr lang="en-US" dirty="0" smtClean="0"/>
              <a:t>Deploy Awesome Appliance Repair with Chef</a:t>
            </a:r>
          </a:p>
          <a:p>
            <a:r>
              <a:rPr lang="en-US" dirty="0" smtClean="0"/>
              <a:t>What is your objective?</a:t>
            </a:r>
          </a:p>
        </p:txBody>
      </p:sp>
    </p:spTree>
    <p:extLst>
      <p:ext uri="{BB962C8B-B14F-4D97-AF65-F5344CB8AC3E}">
        <p14:creationId xmlns:p14="http://schemas.microsoft.com/office/powerpoint/2010/main" val="27641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workshop we will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Work as individuals or pairs to find a solution</a:t>
            </a:r>
          </a:p>
          <a:p>
            <a:r>
              <a:rPr lang="en-US" dirty="0" smtClean="0"/>
              <a:t>Value the process more than the solution</a:t>
            </a:r>
          </a:p>
          <a:p>
            <a:r>
              <a:rPr lang="en-US" dirty="0" smtClean="0"/>
              <a:t>Demo work in progress, bad ideas, and solutions</a:t>
            </a:r>
          </a:p>
          <a:p>
            <a:r>
              <a:rPr lang="en-US" dirty="0" smtClean="0"/>
              <a:t>Make mistakes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76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workshop we will not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Guide you through the project step-by-step</a:t>
            </a:r>
          </a:p>
          <a:p>
            <a:r>
              <a:rPr lang="en-US" dirty="0" smtClean="0"/>
              <a:t>Give you THE answer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50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AARinstall.py</a:t>
            </a:r>
            <a:endParaRPr lang="en-US" dirty="0" smtClean="0"/>
          </a:p>
          <a:p>
            <a:pPr lvl="1"/>
            <a:r>
              <a:rPr lang="en-US" dirty="0" smtClean="0"/>
              <a:t>Describes the pre-requisites</a:t>
            </a:r>
          </a:p>
          <a:p>
            <a:pPr lvl="1"/>
            <a:r>
              <a:rPr lang="en-US" dirty="0" smtClean="0"/>
              <a:t>Includes python code to implement many of the steps</a:t>
            </a:r>
          </a:p>
          <a:p>
            <a:pPr lvl="2"/>
            <a:r>
              <a:rPr lang="en-US" dirty="0" smtClean="0"/>
              <a:t>Install some packages</a:t>
            </a:r>
          </a:p>
          <a:p>
            <a:pPr lvl="2"/>
            <a:r>
              <a:rPr lang="en-US" dirty="0" smtClean="0"/>
              <a:t>Write a few configuration files</a:t>
            </a:r>
          </a:p>
          <a:p>
            <a:pPr lvl="2"/>
            <a:r>
              <a:rPr lang="en-US" dirty="0" smtClean="0"/>
              <a:t>Execute some </a:t>
            </a:r>
            <a:r>
              <a:rPr lang="en-US" dirty="0" smtClean="0">
                <a:latin typeface="Courier"/>
                <a:cs typeface="Courier"/>
              </a:rPr>
              <a:t>.</a:t>
            </a:r>
            <a:r>
              <a:rPr lang="en-US" dirty="0" err="1" smtClean="0">
                <a:latin typeface="Courier"/>
                <a:cs typeface="Courier"/>
              </a:rPr>
              <a:t>sql</a:t>
            </a:r>
            <a:r>
              <a:rPr lang="en-US" dirty="0" smtClean="0"/>
              <a:t> files to manipulate the database</a:t>
            </a:r>
          </a:p>
          <a:p>
            <a:pPr lvl="1"/>
            <a:r>
              <a:rPr lang="en-US" dirty="0" smtClean="0"/>
              <a:t>Is incomplete</a:t>
            </a:r>
          </a:p>
          <a:p>
            <a:pPr lvl="1"/>
            <a:r>
              <a:rPr lang="en-US" dirty="0" smtClean="0"/>
              <a:t>Is inaccurate in parts</a:t>
            </a:r>
          </a:p>
        </p:txBody>
      </p:sp>
    </p:spTree>
    <p:extLst>
      <p:ext uri="{BB962C8B-B14F-4D97-AF65-F5344CB8AC3E}">
        <p14:creationId xmlns:p14="http://schemas.microsoft.com/office/powerpoint/2010/main" val="333907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earnChef-PowerPoint-Templat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2400" dirty="0" err="1" smtClean="0">
            <a:solidFill>
              <a:schemeClr val="accent3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9">
    <a:dk1>
      <a:srgbClr val="3E4346"/>
    </a:dk1>
    <a:lt1>
      <a:srgbClr val="FFFFFF"/>
    </a:lt1>
    <a:dk2>
      <a:srgbClr val="000000"/>
    </a:dk2>
    <a:lt2>
      <a:srgbClr val="FFFFFF"/>
    </a:lt2>
    <a:accent1>
      <a:srgbClr val="F18B21"/>
    </a:accent1>
    <a:accent2>
      <a:srgbClr val="435464"/>
    </a:accent2>
    <a:accent3>
      <a:srgbClr val="7D868C"/>
    </a:accent3>
    <a:accent4>
      <a:srgbClr val="6BB2E2"/>
    </a:accent4>
    <a:accent5>
      <a:srgbClr val="5AB7B2"/>
    </a:accent5>
    <a:accent6>
      <a:srgbClr val="FDB714"/>
    </a:accent6>
    <a:hlink>
      <a:srgbClr val="6BB2E2"/>
    </a:hlink>
    <a:folHlink>
      <a:srgbClr val="FDB714"/>
    </a:folHlink>
  </a:clrScheme>
</a:themeOverride>
</file>

<file path=ppt/theme/themeOverride2.xml><?xml version="1.0" encoding="utf-8"?>
<a:themeOverride xmlns:a="http://schemas.openxmlformats.org/drawingml/2006/main">
  <a:clrScheme name="Custom 9">
    <a:dk1>
      <a:srgbClr val="3E4346"/>
    </a:dk1>
    <a:lt1>
      <a:srgbClr val="FFFFFF"/>
    </a:lt1>
    <a:dk2>
      <a:srgbClr val="000000"/>
    </a:dk2>
    <a:lt2>
      <a:srgbClr val="FFFFFF"/>
    </a:lt2>
    <a:accent1>
      <a:srgbClr val="F18B21"/>
    </a:accent1>
    <a:accent2>
      <a:srgbClr val="435464"/>
    </a:accent2>
    <a:accent3>
      <a:srgbClr val="7D868C"/>
    </a:accent3>
    <a:accent4>
      <a:srgbClr val="6BB2E2"/>
    </a:accent4>
    <a:accent5>
      <a:srgbClr val="5AB7B2"/>
    </a:accent5>
    <a:accent6>
      <a:srgbClr val="FDB714"/>
    </a:accent6>
    <a:hlink>
      <a:srgbClr val="6BB2E2"/>
    </a:hlink>
    <a:folHlink>
      <a:srgbClr val="FDB714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921749B-AEB7-461B-845F-603CABD2525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bb5d761-a2ea-4873-95f7-7a6658fb3ef0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6034</TotalTime>
  <Words>3583</Words>
  <Application>Microsoft Macintosh PowerPoint</Application>
  <PresentationFormat>Custom</PresentationFormat>
  <Paragraphs>403</Paragraphs>
  <Slides>43</Slides>
  <Notes>30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LearnChef-PowerPoint-Template</vt:lpstr>
      <vt:lpstr>Chef Workshop</vt:lpstr>
      <vt:lpstr>Agenda</vt:lpstr>
      <vt:lpstr>Objectives</vt:lpstr>
      <vt:lpstr>Awesome Appliance Repair</vt:lpstr>
      <vt:lpstr>Defining Success - TISMTOWTDI</vt:lpstr>
      <vt:lpstr>What is Your Objective?</vt:lpstr>
      <vt:lpstr>In this workshop we will</vt:lpstr>
      <vt:lpstr>In this workshop we will not</vt:lpstr>
      <vt:lpstr>Getting started</vt:lpstr>
      <vt:lpstr>AARinstall.py</vt:lpstr>
      <vt:lpstr>AARinstall.py</vt:lpstr>
      <vt:lpstr>AARinstall.py</vt:lpstr>
      <vt:lpstr>AARinstall.py</vt:lpstr>
      <vt:lpstr>AARinstall.py</vt:lpstr>
      <vt:lpstr>AARinstall.py</vt:lpstr>
      <vt:lpstr>AARinstall.py</vt:lpstr>
      <vt:lpstr>AARinstall.py</vt:lpstr>
      <vt:lpstr>Exercise: Fork the AAR repo</vt:lpstr>
      <vt:lpstr>Exercise: Copy the forked repo URL</vt:lpstr>
      <vt:lpstr>Exercise: Clone the repo to workstation</vt:lpstr>
      <vt:lpstr>Exercise: Create GitHub Repo</vt:lpstr>
      <vt:lpstr>Exercise: Create AAR cookbook</vt:lpstr>
      <vt:lpstr>Exercise: Add cookbook to git</vt:lpstr>
      <vt:lpstr>Exercise: Upload cookbook to GitHub repo</vt:lpstr>
      <vt:lpstr>Exercise: View your cookbook in GitHub</vt:lpstr>
      <vt:lpstr>Getting started tips…</vt:lpstr>
      <vt:lpstr>Time to hack!</vt:lpstr>
      <vt:lpstr>Demo Time!</vt:lpstr>
      <vt:lpstr>Hints</vt:lpstr>
      <vt:lpstr>Time to hack!</vt:lpstr>
      <vt:lpstr>Demo Time!</vt:lpstr>
      <vt:lpstr>Hints</vt:lpstr>
      <vt:lpstr>Time to hack!</vt:lpstr>
      <vt:lpstr>Demo Time!</vt:lpstr>
      <vt:lpstr>Hints</vt:lpstr>
      <vt:lpstr>Time to hack!</vt:lpstr>
      <vt:lpstr>Demo Time!</vt:lpstr>
      <vt:lpstr>Next steps</vt:lpstr>
      <vt:lpstr>Time to hack!</vt:lpstr>
      <vt:lpstr>Demo Time!</vt:lpstr>
      <vt:lpstr>Objectives</vt:lpstr>
      <vt:lpstr>Your Objectives</vt:lpstr>
      <vt:lpstr>Thank you!</vt:lpstr>
    </vt:vector>
  </TitlesOfParts>
  <Manager>&lt;Content Manager Name Here&gt;</Manager>
  <Company>Silver Fox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 Presentation</dc:title>
  <dc:subject>Houghton Mifflin Harcourt – 2012 Investor Day</dc:subject>
  <dc:creator>Joshua Jorgensen</dc:creator>
  <dc:description>Template: Louma El-Khoury, Silver Fox Productions Inc.
Formatting:
Event Date: March 12, 2012
Event Location: New York, NY
Audience Type:</dc:description>
  <cp:lastModifiedBy>John Fitzpatrick</cp:lastModifiedBy>
  <cp:revision>305</cp:revision>
  <cp:lastPrinted>2012-11-30T19:50:46Z</cp:lastPrinted>
  <dcterms:created xsi:type="dcterms:W3CDTF">2012-09-13T17:36:07Z</dcterms:created>
  <dcterms:modified xsi:type="dcterms:W3CDTF">2014-08-11T12:15:54Z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