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57"/>
  </p:notesMasterIdLst>
  <p:handoutMasterIdLst>
    <p:handoutMasterId r:id="rId58"/>
  </p:handoutMasterIdLst>
  <p:sldIdLst>
    <p:sldId id="256" r:id="rId6"/>
    <p:sldId id="257" r:id="rId7"/>
    <p:sldId id="258" r:id="rId8"/>
    <p:sldId id="297" r:id="rId9"/>
    <p:sldId id="295" r:id="rId10"/>
    <p:sldId id="293" r:id="rId11"/>
    <p:sldId id="259" r:id="rId12"/>
    <p:sldId id="260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02" r:id="rId23"/>
    <p:sldId id="307" r:id="rId24"/>
    <p:sldId id="311" r:id="rId25"/>
    <p:sldId id="312" r:id="rId26"/>
    <p:sldId id="313" r:id="rId27"/>
    <p:sldId id="314" r:id="rId28"/>
    <p:sldId id="303" r:id="rId29"/>
    <p:sldId id="315" r:id="rId30"/>
    <p:sldId id="305" r:id="rId31"/>
    <p:sldId id="300" r:id="rId32"/>
    <p:sldId id="316" r:id="rId33"/>
    <p:sldId id="308" r:id="rId34"/>
    <p:sldId id="317" r:id="rId35"/>
    <p:sldId id="309" r:id="rId36"/>
    <p:sldId id="318" r:id="rId37"/>
    <p:sldId id="310" r:id="rId38"/>
    <p:sldId id="306" r:id="rId39"/>
    <p:sldId id="280" r:id="rId40"/>
    <p:sldId id="276" r:id="rId41"/>
    <p:sldId id="262" r:id="rId42"/>
    <p:sldId id="290" r:id="rId43"/>
    <p:sldId id="277" r:id="rId44"/>
    <p:sldId id="274" r:id="rId45"/>
    <p:sldId id="288" r:id="rId46"/>
    <p:sldId id="278" r:id="rId47"/>
    <p:sldId id="275" r:id="rId48"/>
    <p:sldId id="283" r:id="rId49"/>
    <p:sldId id="285" r:id="rId50"/>
    <p:sldId id="263" r:id="rId51"/>
    <p:sldId id="291" r:id="rId52"/>
    <p:sldId id="292" r:id="rId53"/>
    <p:sldId id="287" r:id="rId54"/>
    <p:sldId id="294" r:id="rId55"/>
    <p:sldId id="286" r:id="rId56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0585F5-F41F-724C-A4A3-FB7F6C5EFFDF}">
          <p14:sldIdLst>
            <p14:sldId id="256"/>
            <p14:sldId id="257"/>
            <p14:sldId id="258"/>
            <p14:sldId id="297"/>
            <p14:sldId id="295"/>
            <p14:sldId id="293"/>
            <p14:sldId id="259"/>
            <p14:sldId id="260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2"/>
            <p14:sldId id="307"/>
            <p14:sldId id="311"/>
            <p14:sldId id="312"/>
            <p14:sldId id="313"/>
            <p14:sldId id="314"/>
            <p14:sldId id="303"/>
            <p14:sldId id="315"/>
            <p14:sldId id="305"/>
          </p14:sldIdLst>
        </p14:section>
        <p14:section name="chef-dk" id="{4FCC8E7C-AB3C-FA40-9CF2-E7D057BFE6AC}">
          <p14:sldIdLst>
            <p14:sldId id="300"/>
            <p14:sldId id="316"/>
            <p14:sldId id="308"/>
            <p14:sldId id="317"/>
            <p14:sldId id="309"/>
            <p14:sldId id="318"/>
            <p14:sldId id="310"/>
          </p14:sldIdLst>
        </p14:section>
        <p14:section name="Back to the Hack" id="{1E2299B2-A143-9A48-95AD-5C8FC9E93686}">
          <p14:sldIdLst>
            <p14:sldId id="306"/>
            <p14:sldId id="280"/>
            <p14:sldId id="276"/>
            <p14:sldId id="262"/>
            <p14:sldId id="290"/>
            <p14:sldId id="277"/>
            <p14:sldId id="274"/>
            <p14:sldId id="288"/>
            <p14:sldId id="278"/>
            <p14:sldId id="275"/>
            <p14:sldId id="283"/>
            <p14:sldId id="285"/>
            <p14:sldId id="263"/>
            <p14:sldId id="291"/>
            <p14:sldId id="292"/>
            <p14:sldId id="287"/>
            <p14:sldId id="294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BCFD1"/>
    <a:srgbClr val="F0F0F0"/>
    <a:srgbClr val="015068"/>
    <a:srgbClr val="0885AC"/>
    <a:srgbClr val="076F91"/>
    <a:srgbClr val="076E8F"/>
    <a:srgbClr val="06698A"/>
    <a:srgbClr val="015168"/>
    <a:srgbClr val="00B0F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8" autoAdjust="0"/>
    <p:restoredTop sz="91824" autoAdjust="0"/>
  </p:normalViewPr>
  <p:slideViewPr>
    <p:cSldViewPr snapToGrid="0">
      <p:cViewPr>
        <p:scale>
          <a:sx n="95" d="100"/>
          <a:sy n="95" d="100"/>
        </p:scale>
        <p:origin x="-888" y="-9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8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10/11/14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FB994-B51A-7449-B85A-B64DF9DCCDDC}" type="datetime1">
              <a:rPr lang="en-CA" smtClean="0"/>
              <a:pPr/>
              <a:t>10/11/14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TISMTOWTDI - There's more than one way to do it</a:t>
            </a:r>
          </a:p>
          <a:p>
            <a:r>
              <a:rPr lang="en-US" dirty="0" smtClean="0"/>
              <a:t>First step is get it working. Refactoring to account for best practices, </a:t>
            </a:r>
            <a:r>
              <a:rPr lang="en-US" dirty="0" err="1" smtClean="0"/>
              <a:t>linting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can be done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9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going on here, but basically just writing out a file. The file’s content are a mix of randomly generate strings and static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3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some database scripts!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easy to do once; care must be used to ensure this doesn’t fail on subsequent chef-client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Lets have the students set up a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baseline="0" dirty="0" smtClean="0">
                <a:solidFill>
                  <a:srgbClr val="FF0000"/>
                </a:solidFill>
              </a:rPr>
              <a:t> repo so they can share/collaborate/demo during the class.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Also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alternative approach if students are using </a:t>
            </a:r>
            <a:r>
              <a:rPr lang="en-US" baseline="0" dirty="0" err="1" smtClean="0"/>
              <a:t>ChefDK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77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time you can run '</a:t>
            </a:r>
            <a:r>
              <a:rPr lang="en-US" sz="900" dirty="0" err="1" smtClean="0"/>
              <a:t>git</a:t>
            </a:r>
            <a:r>
              <a:rPr lang="en-US" sz="900" dirty="0" smtClean="0"/>
              <a:t> push –u origin master',</a:t>
            </a:r>
            <a:r>
              <a:rPr lang="en-US" sz="900" baseline="0" dirty="0" smtClean="0"/>
              <a:t> then subsequently you can just use '</a:t>
            </a:r>
            <a:r>
              <a:rPr lang="en-US" sz="900" baseline="0" dirty="0" err="1" smtClean="0"/>
              <a:t>git</a:t>
            </a:r>
            <a:r>
              <a:rPr lang="en-US" sz="900" baseline="0" dirty="0" smtClean="0"/>
              <a:t> push'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23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5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five minutes to think about what “success” will mean for you.  Before we move on, please write down your goal, we’ll revisit this at the end of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8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show</a:t>
            </a:r>
            <a:r>
              <a:rPr lang="en-US" baseline="0" dirty="0" smtClean="0"/>
              <a:t> these until the participants have had ample time to find and fix them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70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many options</a:t>
            </a:r>
            <a:r>
              <a:rPr lang="en-US" baseline="0" dirty="0" smtClean="0"/>
              <a:t> for where to go next with this project!  What will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learnchef</a:t>
            </a:r>
            <a:r>
              <a:rPr lang="en-US" baseline="0" dirty="0" smtClean="0"/>
              <a:t>/workshops/tree/master/</a:t>
            </a:r>
            <a:r>
              <a:rPr lang="en-US" baseline="0" dirty="0" err="1" smtClean="0"/>
              <a:t>Awesome_Appliance_Repair</a:t>
            </a:r>
            <a:r>
              <a:rPr lang="en-US" baseline="0" dirty="0" smtClean="0"/>
              <a:t> for additional ideas and / or additional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 Next steps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take expand on this project a number of ways including: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Testing</a:t>
            </a:r>
          </a:p>
          <a:p>
            <a:r>
              <a:rPr lang="en-US" baseline="0" dirty="0" smtClean="0"/>
              <a:t>  * Use [Test Kitchen](http://</a:t>
            </a:r>
            <a:r>
              <a:rPr lang="en-US" baseline="0" dirty="0" err="1" smtClean="0"/>
              <a:t>kitchen.ci</a:t>
            </a:r>
            <a:r>
              <a:rPr lang="en-US" baseline="0" dirty="0" smtClean="0"/>
              <a:t>) to validate your chef-client runs.</a:t>
            </a:r>
          </a:p>
          <a:p>
            <a:r>
              <a:rPr lang="en-US" baseline="0" dirty="0" smtClean="0"/>
              <a:t>  * Add static code analysis using [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](https://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bbatsov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rubocop</a:t>
            </a:r>
            <a:r>
              <a:rPr lang="en-US" baseline="0" dirty="0" smtClean="0"/>
              <a:t>) and [Food Critic](</a:t>
            </a:r>
            <a:r>
              <a:rPr lang="en-US" baseline="0" dirty="0" err="1" smtClean="0"/>
              <a:t>foodcritic.io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sethvargo.github.io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chefspec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[</a:t>
            </a:r>
            <a:r>
              <a:rPr lang="en-US" baseline="0" dirty="0" err="1" smtClean="0"/>
              <a:t>Serverspec</a:t>
            </a:r>
            <a:r>
              <a:rPr lang="en-US" baseline="0" dirty="0" smtClean="0"/>
              <a:t>](http://</a:t>
            </a:r>
            <a:r>
              <a:rPr lang="en-US" baseline="0" dirty="0" err="1" smtClean="0"/>
              <a:t>serverspec.org</a:t>
            </a:r>
            <a:r>
              <a:rPr lang="en-US" baseline="0" dirty="0" smtClean="0"/>
              <a:t>/) tests.</a:t>
            </a:r>
          </a:p>
          <a:p>
            <a:r>
              <a:rPr lang="en-US" baseline="0" dirty="0" smtClean="0"/>
              <a:t>  * Add a continuous integration server, such as Jenkins</a:t>
            </a:r>
          </a:p>
          <a:p>
            <a:r>
              <a:rPr lang="en-US" baseline="0" dirty="0" smtClean="0"/>
              <a:t>* Multi-tier implementation</a:t>
            </a:r>
          </a:p>
          <a:p>
            <a:r>
              <a:rPr lang="en-US" baseline="0" dirty="0" smtClean="0"/>
              <a:t>  * move the database to a separate node</a:t>
            </a:r>
          </a:p>
          <a:p>
            <a:r>
              <a:rPr lang="en-US" baseline="0" dirty="0" smtClean="0"/>
              <a:t>  * add a load balancer and additional web server</a:t>
            </a:r>
          </a:p>
          <a:p>
            <a:r>
              <a:rPr lang="en-US" baseline="0" dirty="0" smtClean="0"/>
              <a:t>* Community Cookbooks - What cookbooks in the [Supermarket](http://</a:t>
            </a:r>
            <a:r>
              <a:rPr lang="en-US" baseline="0" dirty="0" err="1" smtClean="0"/>
              <a:t>supermarket.getchef.com</a:t>
            </a:r>
            <a:r>
              <a:rPr lang="en-US" baseline="0" dirty="0" smtClean="0"/>
              <a:t>) might help?</a:t>
            </a:r>
          </a:p>
          <a:p>
            <a:r>
              <a:rPr lang="en-US" baseline="0" dirty="0" smtClean="0"/>
              <a:t>* Multi-OS support - what changes are required to deploy the application to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* Cloud deployment</a:t>
            </a:r>
          </a:p>
          <a:p>
            <a:r>
              <a:rPr lang="en-US" baseline="0" dirty="0" smtClean="0"/>
              <a:t>  * Can you deploy this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to another infrastructure as a service environment?  (AWS, Azure, Rackspace, Digital Ocean, etc.)</a:t>
            </a:r>
          </a:p>
          <a:p>
            <a:r>
              <a:rPr lang="en-US" baseline="0" dirty="0" smtClean="0"/>
              <a:t>* Operationalize</a:t>
            </a:r>
          </a:p>
          <a:p>
            <a:r>
              <a:rPr lang="en-US" baseline="0" dirty="0" smtClean="0"/>
              <a:t>  * Add monitoring (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sensu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Add central logging (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etc.)</a:t>
            </a:r>
          </a:p>
          <a:p>
            <a:r>
              <a:rPr lang="en-US" baseline="0" dirty="0" smtClean="0"/>
              <a:t>  * Schedule database backups</a:t>
            </a:r>
          </a:p>
          <a:p>
            <a:r>
              <a:rPr lang="en-US" baseline="0" dirty="0" smtClean="0"/>
              <a:t>  * Add an additional database for replication (master / slave)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Applicaiton</a:t>
            </a:r>
            <a:r>
              <a:rPr lang="en-US" baseline="0" dirty="0" smtClean="0"/>
              <a:t> Deployments</a:t>
            </a:r>
          </a:p>
          <a:p>
            <a:r>
              <a:rPr lang="en-US" baseline="0" dirty="0" smtClean="0"/>
              <a:t>  * How do you deploy updates to the Awesome Appliance Repair application?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other words, it’s a great place for us to start!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Go!</a:t>
            </a:r>
          </a:p>
          <a:p>
            <a:endParaRPr lang="en-US" dirty="0" smtClean="0"/>
          </a:p>
          <a:p>
            <a:r>
              <a:rPr lang="en-US" dirty="0" smtClean="0"/>
              <a:t>Get</a:t>
            </a:r>
            <a:r>
              <a:rPr lang="en-US" baseline="0" dirty="0" smtClean="0"/>
              <a:t> started on your own, let’s check-in again in 20 minutes or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9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early</a:t>
            </a:r>
            <a:r>
              <a:rPr lang="en-US" baseline="0" dirty="0" smtClean="0"/>
              <a:t> and demo often!  Have the participants share their progress, maybe every 20-40 minutes have another participant share what they’ve done so far and share with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up, let’s revisit our objectives.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9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Let’s spend 15 minutes reflecting on</a:t>
            </a:r>
            <a:r>
              <a:rPr lang="en-US" i="0" baseline="0" dirty="0" smtClean="0"/>
              <a:t> what we’ve learned today.  Give participants some time to reflect and ask a few of them to share some key insights.</a:t>
            </a:r>
            <a:endParaRPr lang="en-US" i="0" dirty="0" smtClean="0"/>
          </a:p>
          <a:p>
            <a:endParaRPr lang="en-US" i="1" dirty="0" smtClean="0"/>
          </a:p>
          <a:p>
            <a:r>
              <a:rPr lang="en-US" i="1" dirty="0" smtClean="0"/>
              <a:t>Employees</a:t>
            </a:r>
            <a:r>
              <a:rPr lang="en-US" i="1" baseline="0" dirty="0" smtClean="0"/>
              <a:t> who spent the last 15 minutes of their training period writing and reflecting on what they had learned did 23% better in the final training test than other employees, according to a study by </a:t>
            </a:r>
            <a:r>
              <a:rPr lang="en-US" i="1" baseline="0" dirty="0" err="1" smtClean="0"/>
              <a:t>Giada</a:t>
            </a:r>
            <a:r>
              <a:rPr lang="en-US" i="1" baseline="0" dirty="0" smtClean="0"/>
              <a:t> Di Stefano, of HEC Paris; and Bradley </a:t>
            </a:r>
            <a:r>
              <a:rPr lang="en-US" i="1" baseline="0" dirty="0" err="1" smtClean="0"/>
              <a:t>Staats</a:t>
            </a:r>
            <a:r>
              <a:rPr lang="en-US" i="1" baseline="0" dirty="0" smtClean="0"/>
              <a:t>, of the University of North Carolina.  “Learning by doing” is more effective when coupled with deliberate reflection, or “learning by thinking,” the study shows.</a:t>
            </a:r>
          </a:p>
          <a:p>
            <a:endParaRPr lang="en-US" baseline="0" dirty="0" smtClean="0"/>
          </a:p>
          <a:p>
            <a:r>
              <a:rPr lang="en-US" dirty="0" smtClean="0"/>
              <a:t>"Stat Watch" </a:t>
            </a:r>
            <a:r>
              <a:rPr lang="en-US" i="1" dirty="0" smtClean="0"/>
              <a:t>Harvard Business Review </a:t>
            </a:r>
            <a:r>
              <a:rPr lang="en-US" dirty="0" smtClean="0"/>
              <a:t>July-August 2004: 28. Print.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40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feedback, share your solutions in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9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largely ignore</a:t>
            </a:r>
            <a:r>
              <a:rPr lang="en-US" baseline="0" dirty="0" smtClean="0"/>
              <a:t> the first four lines, they’re really there as dependencies for the python script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apache2,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, and unzip are packages that will need to be installed.  The names of the packages aren’t necessarily correct though!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be a good place to stop and have the students start working.  Can they get from baseline OS to these three packages installed with Chef?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3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we do all of this</a:t>
            </a:r>
            <a:r>
              <a:rPr lang="en-US" baseline="0" dirty="0" smtClean="0"/>
              <a:t> with Chef?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Sure, you could do step #6 with Chef, just use Chef to run some python code.  That might be an OK start but that’s probably not where you want to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need a database password.  Can’t really prompt for that during a</a:t>
            </a:r>
            <a:r>
              <a:rPr lang="en-US" baseline="0" dirty="0" smtClean="0"/>
              <a:t> chef-client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</a:t>
            </a:r>
            <a:r>
              <a:rPr lang="en-US" baseline="0" dirty="0" err="1" smtClean="0"/>
              <a:t>chown</a:t>
            </a:r>
            <a:r>
              <a:rPr lang="en-US" baseline="0" dirty="0" smtClean="0"/>
              <a:t> a directory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7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r>
              <a:rPr lang="en-US" baseline="0" dirty="0" smtClean="0"/>
              <a:t>  More packages!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pip to install</a:t>
            </a:r>
            <a:r>
              <a:rPr lang="en-US" baseline="0" dirty="0" smtClean="0"/>
              <a:t> a python package.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is a python packaging tool that is used to install python packages from the Python Package Index (</a:t>
            </a:r>
            <a:r>
              <a:rPr lang="en-US" baseline="0" dirty="0" err="1" smtClean="0"/>
              <a:t>PyPi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70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looks familiar.  Writing out a </a:t>
            </a:r>
            <a:r>
              <a:rPr lang="en-US" baseline="0" dirty="0" err="1" smtClean="0"/>
              <a:t>VirtualHost</a:t>
            </a:r>
            <a:r>
              <a:rPr lang="en-US" baseline="0" dirty="0" smtClean="0"/>
              <a:t> file for apache.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sz="9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chef.com" TargetMode="External"/><Relationship Id="rId4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34793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wrapped 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Two Images, wrapped in bullets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7199" y="1142999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160237" y="1142542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181344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57200" y="5486400"/>
            <a:ext cx="5486400" cy="914400"/>
          </a:xfrm>
        </p:spPr>
        <p:txBody>
          <a:bodyPr/>
          <a:lstStyle/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200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181344" y="2240280"/>
            <a:ext cx="5486400" cy="3063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11201400" cy="5257800"/>
          </a:xfrm>
          <a:ln>
            <a:solidFill>
              <a:schemeClr val="tx1"/>
            </a:solidFill>
            <a:prstDash val="dash"/>
          </a:ln>
        </p:spPr>
        <p:txBody>
          <a:bodyPr lIns="91440">
            <a:normAutofit/>
          </a:bodyPr>
          <a:lstStyle>
            <a:lvl1pPr marL="0" indent="0">
              <a:buNone/>
              <a:defRPr baseline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  <a:endParaRPr lang="en-US" sz="4000" kern="1200" baseline="0" dirty="0">
              <a:solidFill>
                <a:schemeClr val="accent3">
                  <a:lumMod val="50000"/>
                </a:schemeClr>
              </a:solidFill>
              <a:latin typeface="Courier New"/>
              <a:ea typeface="+mn-ea"/>
              <a:cs typeface="Courier New"/>
            </a:endParaRPr>
          </a:p>
          <a:p>
            <a:pPr lvl="0"/>
            <a:r>
              <a:rPr lang="en-US" sz="4000" kern="1200" baseline="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ea typeface="+mn-ea"/>
                <a:cs typeface="Courier New"/>
              </a:rPr>
              <a:t>Code</a:t>
            </a:r>
          </a:p>
          <a:p>
            <a:pPr lvl="0"/>
            <a:r>
              <a:rPr lang="en-US" sz="4000" kern="1200" baseline="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ea typeface="+mn-ea"/>
                <a:cs typeface="Courier New"/>
              </a:rPr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0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Revealing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Code with Revealing Bullets Below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43000"/>
            <a:ext cx="11201400" cy="2587752"/>
          </a:xfrm>
          <a:ln>
            <a:solidFill>
              <a:schemeClr val="tx1"/>
            </a:solidFill>
            <a:prstDash val="dash"/>
          </a:ln>
        </p:spPr>
        <p:txBody>
          <a:bodyPr lIns="91440" rIns="9144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  <a:p>
            <a:pPr lvl="0"/>
            <a:r>
              <a:rPr lang="en-US" dirty="0" smtClean="0"/>
              <a:t>Code – Courier – 28pt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3931920"/>
            <a:ext cx="11201400" cy="2587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Filename Reve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Filename Reveal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968875" y="6350000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4471416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4215384"/>
            <a:ext cx="11201400" cy="2194560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1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199" y="1837944"/>
            <a:ext cx="11201400" cy="2194560"/>
          </a:xfrm>
          <a:ln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968875" y="6345936"/>
            <a:ext cx="191233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i="0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SAVE FILE!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ify File with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Modify File with Bullets Left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81344" y="1837944"/>
            <a:ext cx="5486400" cy="4471416"/>
          </a:xfrm>
          <a:ln cap="sq">
            <a:solidFill>
              <a:schemeClr val="tx1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837944"/>
            <a:ext cx="5486400" cy="447141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8914" y="1033272"/>
            <a:ext cx="889000" cy="889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080231" y="1143000"/>
            <a:ext cx="3108431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2400" b="1" u="none" kern="1200" baseline="0" dirty="0" smtClean="0">
                <a:solidFill>
                  <a:schemeClr val="tx1"/>
                </a:solidFill>
                <a:latin typeface="Courier"/>
                <a:ea typeface="+mn-ea"/>
                <a:cs typeface="Courier"/>
              </a:rPr>
              <a:t>OPEN IN EDITOR: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946283" y="1143000"/>
            <a:ext cx="7718178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/path/to/file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53975">
              <a:buNone/>
              <a:defRPr sz="400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 anchor="ctr" anchorCtr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- Creative Commons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44022"/>
            <a:ext cx="8229600" cy="1003163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60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3011686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2260314" y="3507225"/>
            <a:ext cx="8229600" cy="553998"/>
          </a:xfrm>
        </p:spPr>
        <p:txBody>
          <a:bodyPr wrap="square" lIns="91440" tIns="91440" rIns="91440" bIns="91440">
            <a:normAutofit/>
          </a:bodyPr>
          <a:lstStyle>
            <a:lvl1pPr marL="0" indent="0"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231775" indent="0">
              <a:buNone/>
              <a:defRPr sz="1600" b="1"/>
            </a:lvl2pPr>
            <a:lvl3pPr marL="457200" indent="0">
              <a:buNone/>
              <a:defRPr sz="1600" b="1"/>
            </a:lvl3pPr>
            <a:lvl4pPr marL="630238" indent="0">
              <a:buNone/>
              <a:defRPr sz="1600" b="1"/>
            </a:lvl4pPr>
            <a:lvl5pPr marL="801687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790459" y="6336158"/>
            <a:ext cx="45720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Chef Fundamentals by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Chef Software, Inc.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is licensed under a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hlinkClick r:id="rId4"/>
              </a:rPr>
              <a:t>Creative Commons Attribution-ShareAlike 4.0 International License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Picture 6" descr="by-s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5870331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with Command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1143000"/>
            <a:ext cx="11201400" cy="7955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2011680"/>
            <a:ext cx="11201400" cy="429768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/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Code with Command Reveal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054341" y="1225296"/>
            <a:ext cx="10571163" cy="547077"/>
          </a:xfrm>
        </p:spPr>
        <p:txBody>
          <a:bodyPr lIns="91440" tIns="0" rIns="91440" bIns="0" anchor="ctr" anchorCtr="0"/>
          <a:lstStyle>
            <a:lvl1pPr marL="0" indent="0">
              <a:buNone/>
              <a:defRPr sz="4000" baseline="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 sz="4000">
                <a:latin typeface="Courier"/>
                <a:cs typeface="Courier"/>
              </a:defRPr>
            </a:lvl2pPr>
            <a:lvl3pPr>
              <a:defRPr sz="4000">
                <a:latin typeface="Courier"/>
                <a:cs typeface="Courier"/>
              </a:defRPr>
            </a:lvl3pPr>
            <a:lvl4pPr>
              <a:defRPr sz="4000">
                <a:latin typeface="Courier"/>
                <a:cs typeface="Courier"/>
              </a:defRPr>
            </a:lvl4pPr>
            <a:lvl5pPr>
              <a:defRPr sz="4000"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Outpu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57200" y="1143000"/>
            <a:ext cx="11201400" cy="5257800"/>
          </a:xfrm>
          <a:solidFill>
            <a:schemeClr val="tx2"/>
          </a:solidFill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t" anchorCtr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$ Body Level One</a:t>
            </a:r>
          </a:p>
          <a:p>
            <a:pPr lvl="0"/>
            <a:r>
              <a:rPr lang="en-US" dirty="0" smtClean="0"/>
              <a:t>$ Body Level Two</a:t>
            </a:r>
          </a:p>
          <a:p>
            <a:pPr lvl="0"/>
            <a:r>
              <a:rPr lang="en-US" dirty="0" smtClean="0"/>
              <a:t>$ Body Level Three</a:t>
            </a:r>
          </a:p>
          <a:p>
            <a:pPr lvl="0"/>
            <a:r>
              <a:rPr lang="en-US" dirty="0" smtClean="0"/>
              <a:t>$ Body Level Four</a:t>
            </a:r>
          </a:p>
          <a:p>
            <a:pPr lvl="0"/>
            <a:r>
              <a:rPr lang="en-US" dirty="0" smtClean="0"/>
              <a:t>$ Body Level Five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 smtClean="0"/>
              <a:t>Command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Image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Title and Media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457200" y="1143000"/>
            <a:ext cx="11201400" cy="52578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591050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55416"/>
            <a:ext cx="3809999" cy="4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</p:spTree>
    <p:extLst>
      <p:ext uri="{BB962C8B-B14F-4D97-AF65-F5344CB8AC3E}">
        <p14:creationId xmlns:p14="http://schemas.microsoft.com/office/powerpoint/2010/main" val="42658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ith Licens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260314" y="1872245"/>
            <a:ext cx="8229600" cy="639534"/>
          </a:xfr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CA" dirty="0" smtClean="0"/>
              <a:t>Section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white">
          <a:xfrm>
            <a:off x="2260314" y="2588353"/>
            <a:ext cx="8229600" cy="579646"/>
          </a:xfrm>
        </p:spPr>
        <p:txBody>
          <a:bodyPr wrap="square" lIns="91440" tIns="91440" rIns="91440" bIns="9144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413" y="6673334"/>
            <a:ext cx="500530" cy="184666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0" tIns="0" rIns="0" bIns="0" rtlCol="0">
            <a:normAutofit/>
          </a:bodyPr>
          <a:lstStyle/>
          <a:p>
            <a: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3">
                    <a:lumMod val="50000"/>
                  </a:schemeClr>
                </a:solidFill>
                <a:latin typeface="+mn-lt"/>
                <a:cs typeface="Courier"/>
              </a:rPr>
              <a:t>v0.1.0</a:t>
            </a:r>
          </a:p>
        </p:txBody>
      </p:sp>
      <p:pic>
        <p:nvPicPr>
          <p:cNvPr id="8" name="Picture 7" descr="by-s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22" y="6601923"/>
            <a:ext cx="645121" cy="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599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201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Bullets Split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Code on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181344" y="1143000"/>
            <a:ext cx="5486400" cy="5257800"/>
          </a:xfrm>
          <a:ln>
            <a:solidFill>
              <a:schemeClr val="tx1"/>
            </a:solidFill>
            <a:prstDash val="dash"/>
          </a:ln>
        </p:spPr>
        <p:txBody>
          <a:bodyPr lIns="91440" tIns="0" rIns="91440">
            <a:normAutofit/>
          </a:bodyPr>
          <a:lstStyle>
            <a:lvl1pPr marL="0" indent="0">
              <a:buNone/>
              <a:defRPr sz="2800">
                <a:latin typeface="Courier New"/>
                <a:cs typeface="Courier New"/>
              </a:defRPr>
            </a:lvl1pPr>
            <a:lvl2pPr marL="231775" indent="0">
              <a:buNone/>
              <a:defRPr>
                <a:latin typeface="Courier"/>
                <a:cs typeface="Courier"/>
              </a:defRPr>
            </a:lvl2pPr>
            <a:lvl3pPr marL="457200" indent="0">
              <a:buNone/>
              <a:defRPr>
                <a:latin typeface="Courier"/>
                <a:cs typeface="Courier"/>
              </a:defRPr>
            </a:lvl3pPr>
            <a:lvl4pPr marL="630238" indent="0">
              <a:buNone/>
              <a:defRPr>
                <a:latin typeface="Courier"/>
                <a:cs typeface="Courier"/>
              </a:defRPr>
            </a:lvl4pPr>
            <a:lvl5pPr marL="801687" indent="0">
              <a:buNone/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</a:p>
          <a:p>
            <a:pPr lvl="0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Right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81344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7413408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11201400" cy="620683"/>
          </a:xfrm>
        </p:spPr>
        <p:txBody>
          <a:bodyPr/>
          <a:lstStyle>
            <a:lvl1pPr>
              <a:defRPr sz="4400" baseline="0"/>
            </a:lvl1pPr>
          </a:lstStyle>
          <a:p>
            <a:r>
              <a:rPr lang="en-US" dirty="0" smtClean="0"/>
              <a:t>Bullets with Image Left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1344" y="1143000"/>
            <a:ext cx="5486400" cy="5257800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686372" y="6564313"/>
            <a:ext cx="3028950" cy="293687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 baseline="0">
                <a:solidFill>
                  <a:schemeClr val="tx1"/>
                </a:solidFill>
              </a:defRPr>
            </a:lvl1pPr>
            <a:lvl2pPr marL="231775" indent="0">
              <a:buNone/>
              <a:defRPr/>
            </a:lvl2pPr>
            <a:lvl3pPr marL="457200" indent="0">
              <a:buNone/>
              <a:defRPr/>
            </a:lvl3pPr>
            <a:lvl4pPr marL="630238" indent="0">
              <a:buNone/>
              <a:defRPr/>
            </a:lvl4pPr>
            <a:lvl5pPr marL="801687" indent="0">
              <a:buNone/>
              <a:defRPr/>
            </a:lvl5pPr>
          </a:lstStyle>
          <a:p>
            <a:pPr lvl="0"/>
            <a:r>
              <a:rPr lang="en-US" dirty="0" smtClean="0"/>
              <a:t>Source URL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5486400" cy="5257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28600"/>
            <a:ext cx="11201400" cy="6217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143000"/>
            <a:ext cx="11204223" cy="52578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983" y="6266319"/>
            <a:ext cx="574906" cy="5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26" r:id="rId3"/>
    <p:sldLayoutId id="2147483740" r:id="rId4"/>
    <p:sldLayoutId id="2147483720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24" r:id="rId12"/>
    <p:sldLayoutId id="2147483732" r:id="rId13"/>
    <p:sldLayoutId id="2147483756" r:id="rId14"/>
    <p:sldLayoutId id="2147483721" r:id="rId15"/>
    <p:sldLayoutId id="2147483733" r:id="rId16"/>
    <p:sldLayoutId id="2147483734" r:id="rId17"/>
    <p:sldLayoutId id="2147483735" r:id="rId18"/>
    <p:sldLayoutId id="2147483743" r:id="rId19"/>
    <p:sldLayoutId id="2147483744" r:id="rId20"/>
    <p:sldLayoutId id="2147483745" r:id="rId21"/>
    <p:sldLayoutId id="2147483746" r:id="rId22"/>
    <p:sldLayoutId id="2147483748" r:id="rId23"/>
    <p:sldLayoutId id="2147483749" r:id="rId24"/>
    <p:sldLayoutId id="2147483747" r:id="rId25"/>
    <p:sldLayoutId id="214748372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31775" indent="-23177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40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5425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6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30238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01688" indent="-171450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8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974725" indent="-173038" algn="l" defTabSz="914363" rtl="0" eaLnBrk="1" latinLnBrk="0" hangingPunct="1">
        <a:lnSpc>
          <a:spcPct val="100000"/>
        </a:lnSpc>
        <a:spcBef>
          <a:spcPts val="600"/>
        </a:spcBef>
        <a:buSzPct val="90000"/>
        <a:buFont typeface="Arial" pitchFamily="34" charset="0"/>
        <a:buChar char="•"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7360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576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hyperlink" Target="https://github.com/learnchef/middleman-blo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ithub.com/learnchef/workshop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Middleman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Deploying a Ruby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#!/</a:t>
            </a:r>
            <a:r>
              <a:rPr lang="en-US" i="1" dirty="0" err="1">
                <a:solidFill>
                  <a:srgbClr val="408080"/>
                </a:solidFill>
              </a:rPr>
              <a:t>usr</a:t>
            </a:r>
            <a:r>
              <a:rPr lang="en-US" i="1" dirty="0">
                <a:solidFill>
                  <a:srgbClr val="408080"/>
                </a:solidFill>
              </a:rPr>
              <a:t>/bin/python</a:t>
            </a:r>
          </a:p>
          <a:p>
            <a:r>
              <a:rPr lang="sv-SE" i="1" dirty="0">
                <a:solidFill>
                  <a:srgbClr val="408080"/>
                </a:solidFill>
              </a:rPr>
              <a:t># -*- </a:t>
            </a:r>
            <a:r>
              <a:rPr lang="sv-SE" i="1" dirty="0" err="1">
                <a:solidFill>
                  <a:srgbClr val="408080"/>
                </a:solidFill>
              </a:rPr>
              <a:t>coding</a:t>
            </a:r>
            <a:r>
              <a:rPr lang="sv-SE" i="1" dirty="0">
                <a:solidFill>
                  <a:srgbClr val="408080"/>
                </a:solidFill>
              </a:rPr>
              <a:t>: utf-8 -*-</a:t>
            </a:r>
          </a:p>
          <a:p>
            <a:r>
              <a:rPr lang="sv-SE" b="1" dirty="0">
                <a:solidFill>
                  <a:srgbClr val="008000"/>
                </a:solidFill>
              </a:rPr>
              <a:t>from </a:t>
            </a:r>
            <a:r>
              <a:rPr lang="sv-SE" b="1" dirty="0">
                <a:solidFill>
                  <a:srgbClr val="0000FF"/>
                </a:solidFill>
              </a:rPr>
              <a:t>subprocess </a:t>
            </a:r>
            <a:r>
              <a:rPr lang="sv-SE" b="1" dirty="0">
                <a:solidFill>
                  <a:srgbClr val="008000"/>
                </a:solidFill>
              </a:rPr>
              <a:t>import Popen</a:t>
            </a:r>
          </a:p>
          <a:p>
            <a:r>
              <a:rPr lang="sv-SE" b="1" dirty="0">
                <a:solidFill>
                  <a:srgbClr val="008000"/>
                </a:solidFill>
              </a:rPr>
              <a:t>import </a:t>
            </a:r>
            <a:r>
              <a:rPr lang="sv-SE" b="1" dirty="0">
                <a:solidFill>
                  <a:srgbClr val="0000FF"/>
                </a:solidFill>
              </a:rPr>
              <a:t>os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>
                <a:solidFill>
                  <a:srgbClr val="0000FF"/>
                </a:solidFill>
              </a:rPr>
              <a:t>sys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 smtClean="0">
                <a:solidFill>
                  <a:srgbClr val="0000FF"/>
                </a:solidFill>
              </a:rPr>
              <a:t>getpass</a:t>
            </a:r>
            <a:r>
              <a:rPr lang="sv-SE" b="1" dirty="0">
                <a:solidFill>
                  <a:srgbClr val="666666"/>
                </a:solidFill>
              </a:rPr>
              <a:t>, </a:t>
            </a:r>
            <a:r>
              <a:rPr lang="sv-SE" b="1" dirty="0" err="1">
                <a:solidFill>
                  <a:srgbClr val="0000FF"/>
                </a:solidFill>
              </a:rPr>
              <a:t>binascii</a:t>
            </a:r>
            <a:endParaRPr lang="sv-SE" b="1" dirty="0">
              <a:solidFill>
                <a:srgbClr val="0000FF"/>
              </a:solidFill>
            </a:endParaRPr>
          </a:p>
          <a:p>
            <a:endParaRPr lang="sv-SE" dirty="0"/>
          </a:p>
          <a:p>
            <a:r>
              <a:rPr lang="sv-SE" i="1" dirty="0">
                <a:solidFill>
                  <a:srgbClr val="408080"/>
                </a:solidFill>
              </a:rPr>
              <a:t># The </a:t>
            </a:r>
            <a:r>
              <a:rPr lang="sv-SE" i="1" dirty="0" err="1">
                <a:solidFill>
                  <a:srgbClr val="408080"/>
                </a:solidFill>
              </a:rPr>
              <a:t>following</a:t>
            </a:r>
            <a:r>
              <a:rPr lang="sv-SE" i="1" dirty="0">
                <a:solidFill>
                  <a:srgbClr val="408080"/>
                </a:solidFill>
              </a:rPr>
              <a:t> script </a:t>
            </a:r>
            <a:r>
              <a:rPr lang="sv-SE" i="1" dirty="0" err="1">
                <a:solidFill>
                  <a:srgbClr val="408080"/>
                </a:solidFill>
              </a:rPr>
              <a:t>assumes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that</a:t>
            </a:r>
            <a:r>
              <a:rPr lang="sv-SE" i="1" dirty="0">
                <a:solidFill>
                  <a:srgbClr val="408080"/>
                </a:solidFill>
              </a:rPr>
              <a:t> apache2, </a:t>
            </a:r>
            <a:r>
              <a:rPr lang="sv-SE" i="1" dirty="0" err="1">
                <a:solidFill>
                  <a:srgbClr val="408080"/>
                </a:solidFill>
              </a:rPr>
              <a:t>mysql</a:t>
            </a:r>
            <a:r>
              <a:rPr lang="sv-SE" i="1" dirty="0">
                <a:solidFill>
                  <a:srgbClr val="408080"/>
                </a:solidFill>
              </a:rPr>
              <a:t>, and </a:t>
            </a:r>
            <a:r>
              <a:rPr lang="sv-SE" i="1" dirty="0" err="1">
                <a:solidFill>
                  <a:srgbClr val="408080"/>
                </a:solidFill>
              </a:rPr>
              <a:t>unzip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have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been</a:t>
            </a:r>
            <a:r>
              <a:rPr lang="sv-SE" i="1" dirty="0">
                <a:solidFill>
                  <a:srgbClr val="408080"/>
                </a:solidFill>
              </a:rPr>
              <a:t> </a:t>
            </a:r>
            <a:r>
              <a:rPr lang="sv-SE" i="1" dirty="0" err="1">
                <a:solidFill>
                  <a:srgbClr val="408080"/>
                </a:solidFill>
              </a:rPr>
              <a:t>installed</a:t>
            </a:r>
            <a:r>
              <a:rPr lang="sv-SE" i="1" dirty="0">
                <a:solidFill>
                  <a:srgbClr val="4080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9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r>
              <a:rPr lang="en-US" i="1" dirty="0">
                <a:solidFill>
                  <a:srgbClr val="408080"/>
                </a:solidFill>
              </a:rPr>
              <a:t># 5.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su</a:t>
            </a:r>
            <a:r>
              <a:rPr lang="en-US" i="1" dirty="0">
                <a:solidFill>
                  <a:srgbClr val="408080"/>
                </a:solidFill>
              </a:rPr>
              <a:t> root</a:t>
            </a:r>
          </a:p>
          <a:p>
            <a:r>
              <a:rPr lang="en-US" i="1" dirty="0">
                <a:solidFill>
                  <a:srgbClr val="408080"/>
                </a:solidFill>
              </a:rPr>
              <a:t># 6. run script: python </a:t>
            </a:r>
            <a:r>
              <a:rPr lang="en-US" i="1" dirty="0" err="1">
                <a:solidFill>
                  <a:srgbClr val="408080"/>
                </a:solidFill>
              </a:rPr>
              <a:t>AARinstall.py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7. manually execute: </a:t>
            </a:r>
            <a:r>
              <a:rPr lang="en-US" i="1" dirty="0" err="1">
                <a:solidFill>
                  <a:srgbClr val="408080"/>
                </a:solidFill>
              </a:rPr>
              <a:t>apachectl</a:t>
            </a:r>
            <a:r>
              <a:rPr lang="en-US" i="1" dirty="0">
                <a:solidFill>
                  <a:srgbClr val="408080"/>
                </a:solidFill>
              </a:rPr>
              <a:t> graceful</a:t>
            </a:r>
          </a:p>
        </p:txBody>
      </p:sp>
    </p:spTree>
    <p:extLst>
      <p:ext uri="{BB962C8B-B14F-4D97-AF65-F5344CB8AC3E}">
        <p14:creationId xmlns:p14="http://schemas.microsoft.com/office/powerpoint/2010/main" val="20872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8000"/>
                </a:solidFill>
              </a:rPr>
              <a:t>if __</a:t>
            </a:r>
            <a:r>
              <a:rPr lang="fr-FR" b="1" dirty="0" err="1">
                <a:solidFill>
                  <a:srgbClr val="008000"/>
                </a:solidFill>
              </a:rPr>
              <a:t>name</a:t>
            </a:r>
            <a:r>
              <a:rPr lang="fr-FR" b="1" dirty="0">
                <a:solidFill>
                  <a:srgbClr val="008000"/>
                </a:solidFill>
              </a:rPr>
              <a:t>__ </a:t>
            </a:r>
            <a:r>
              <a:rPr lang="fr-FR" b="1" dirty="0">
                <a:solidFill>
                  <a:srgbClr val="666666"/>
                </a:solidFill>
              </a:rPr>
              <a:t>== </a:t>
            </a:r>
            <a:r>
              <a:rPr lang="fr-FR" b="1" dirty="0">
                <a:solidFill>
                  <a:srgbClr val="BA2121"/>
                </a:solidFill>
              </a:rPr>
              <a:t>'__main__':</a:t>
            </a:r>
          </a:p>
          <a:p>
            <a:r>
              <a:rPr lang="fr-FR" dirty="0"/>
              <a:t>    </a:t>
            </a:r>
            <a:r>
              <a:rPr lang="fr-FR" dirty="0" err="1"/>
              <a:t>root_dbpswd</a:t>
            </a:r>
            <a:r>
              <a:rPr lang="fr-FR" dirty="0"/>
              <a:t> </a:t>
            </a:r>
            <a:r>
              <a:rPr lang="fr-FR" dirty="0">
                <a:solidFill>
                  <a:srgbClr val="666666"/>
                </a:solidFill>
              </a:rPr>
              <a:t>= </a:t>
            </a:r>
            <a:r>
              <a:rPr lang="fr-FR" dirty="0" err="1">
                <a:solidFill>
                  <a:srgbClr val="666666"/>
                </a:solidFill>
              </a:rPr>
              <a:t>getpass.getpass</a:t>
            </a:r>
            <a:r>
              <a:rPr lang="fr-FR" dirty="0">
                <a:solidFill>
                  <a:srgbClr val="666666"/>
                </a:solidFill>
              </a:rPr>
              <a:t>(</a:t>
            </a:r>
            <a:r>
              <a:rPr lang="fr-FR" dirty="0">
                <a:solidFill>
                  <a:srgbClr val="BA2121"/>
                </a:solidFill>
              </a:rPr>
              <a:t>'enter the </a:t>
            </a:r>
            <a:r>
              <a:rPr lang="fr-FR" dirty="0" err="1">
                <a:solidFill>
                  <a:srgbClr val="BA2121"/>
                </a:solidFill>
              </a:rPr>
              <a:t>mysql</a:t>
            </a:r>
            <a:r>
              <a:rPr lang="fr-FR" dirty="0">
                <a:solidFill>
                  <a:srgbClr val="BA2121"/>
                </a:solidFill>
              </a:rPr>
              <a:t> </a:t>
            </a:r>
            <a:r>
              <a:rPr lang="fr-FR" dirty="0" err="1">
                <a:solidFill>
                  <a:srgbClr val="BA2121"/>
                </a:solidFill>
              </a:rPr>
              <a:t>root</a:t>
            </a:r>
            <a:r>
              <a:rPr lang="fr-FR" dirty="0">
                <a:solidFill>
                  <a:srgbClr val="BA2121"/>
                </a:solidFill>
              </a:rPr>
              <a:t> user </a:t>
            </a:r>
            <a:r>
              <a:rPr lang="fr-FR" dirty="0" err="1">
                <a:solidFill>
                  <a:srgbClr val="BA2121"/>
                </a:solidFill>
              </a:rPr>
              <a:t>password</a:t>
            </a:r>
            <a:r>
              <a:rPr lang="fr-FR" dirty="0">
                <a:solidFill>
                  <a:srgbClr val="BA2121"/>
                </a:solidFill>
              </a:rPr>
              <a:t>: ')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Popen</a:t>
            </a:r>
            <a:r>
              <a:rPr lang="fr-FR" dirty="0"/>
              <a:t>([</a:t>
            </a:r>
            <a:r>
              <a:rPr lang="fr-FR" dirty="0">
                <a:solidFill>
                  <a:srgbClr val="BA2121"/>
                </a:solidFill>
              </a:rPr>
              <a:t>'</a:t>
            </a:r>
            <a:r>
              <a:rPr lang="fr-FR" dirty="0" err="1">
                <a:solidFill>
                  <a:srgbClr val="BA2121"/>
                </a:solidFill>
              </a:rPr>
              <a:t>chown</a:t>
            </a:r>
            <a:r>
              <a:rPr lang="fr-FR" dirty="0">
                <a:solidFill>
                  <a:srgbClr val="BA2121"/>
                </a:solidFill>
              </a:rPr>
              <a:t>', '-R', '</a:t>
            </a:r>
            <a:r>
              <a:rPr lang="fr-FR" dirty="0" err="1">
                <a:solidFill>
                  <a:srgbClr val="BA2121"/>
                </a:solidFill>
              </a:rPr>
              <a:t>www-data:www-data</a:t>
            </a:r>
            <a:r>
              <a:rPr lang="fr-FR" dirty="0">
                <a:solidFill>
                  <a:srgbClr val="BA2121"/>
                </a:solidFill>
              </a:rPr>
              <a:t>', '/var/www/AAR'], </a:t>
            </a:r>
            <a:r>
              <a:rPr lang="fr-FR" dirty="0" err="1">
                <a:solidFill>
                  <a:srgbClr val="BA2121"/>
                </a:solidFill>
              </a:rPr>
              <a:t>shell</a:t>
            </a:r>
            <a:r>
              <a:rPr lang="fr-FR" dirty="0">
                <a:solidFill>
                  <a:srgbClr val="666666"/>
                </a:solidFill>
              </a:rPr>
              <a:t>=</a:t>
            </a:r>
            <a:r>
              <a:rPr lang="fr-FR" dirty="0">
                <a:solidFill>
                  <a:srgbClr val="008000"/>
                </a:solidFill>
              </a:rPr>
              <a:t>False)</a:t>
            </a:r>
            <a:r>
              <a:rPr lang="fr-FR" dirty="0">
                <a:solidFill>
                  <a:srgbClr val="666666"/>
                </a:solidFill>
              </a:rPr>
              <a:t>.</a:t>
            </a:r>
            <a:r>
              <a:rPr lang="fr-FR" dirty="0" err="1">
                <a:solidFill>
                  <a:srgbClr val="666666"/>
                </a:solidFill>
              </a:rPr>
              <a:t>wait</a:t>
            </a:r>
            <a:r>
              <a:rPr lang="fr-FR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700" i="1" dirty="0">
                <a:solidFill>
                  <a:srgbClr val="408080"/>
                </a:solidFill>
              </a:rPr>
              <a:t># apt-get the stuff we need    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/>
              <a:t> </a:t>
            </a:r>
            <a:r>
              <a:rPr lang="en-US" sz="3700" dirty="0">
                <a:solidFill>
                  <a:srgbClr val="666666"/>
                </a:solidFill>
              </a:rPr>
              <a:t>= </a:t>
            </a:r>
            <a:r>
              <a:rPr lang="en-US" sz="3700" dirty="0" err="1">
                <a:solidFill>
                  <a:srgbClr val="666666"/>
                </a:solidFill>
              </a:rPr>
              <a:t>Popen</a:t>
            </a:r>
            <a:r>
              <a:rPr lang="en-US" sz="3700" dirty="0">
                <a:solidFill>
                  <a:srgbClr val="666666"/>
                </a:solidFill>
              </a:rPr>
              <a:t>([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</a:t>
            </a:r>
            <a:r>
              <a:rPr lang="it-IT" sz="3700" dirty="0" err="1">
                <a:solidFill>
                  <a:srgbClr val="BA2121"/>
                </a:solidFill>
              </a:rPr>
              <a:t>apt-get</a:t>
            </a:r>
            <a:r>
              <a:rPr lang="it-IT" sz="3700" dirty="0">
                <a:solidFill>
                  <a:srgbClr val="BA2121"/>
                </a:solidFill>
              </a:rPr>
              <a:t>', '</a:t>
            </a:r>
            <a:r>
              <a:rPr lang="it-IT" sz="3700" dirty="0" err="1">
                <a:solidFill>
                  <a:srgbClr val="BA2121"/>
                </a:solidFill>
              </a:rPr>
              <a:t>install</a:t>
            </a:r>
            <a:r>
              <a:rPr lang="it-IT" sz="3700" dirty="0">
                <a:solidFill>
                  <a:srgbClr val="BA2121"/>
                </a:solidFill>
              </a:rPr>
              <a:t>', '-y',</a:t>
            </a:r>
          </a:p>
          <a:p>
            <a:r>
              <a:rPr lang="it-IT" sz="3700" dirty="0"/>
              <a:t>        </a:t>
            </a:r>
            <a:r>
              <a:rPr lang="it-IT" sz="3700" dirty="0">
                <a:solidFill>
                  <a:srgbClr val="BA2121"/>
                </a:solidFill>
              </a:rPr>
              <a:t>'libapache2-mod-wsgi',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'python-pip',</a:t>
            </a:r>
          </a:p>
          <a:p>
            <a:r>
              <a:rPr lang="en-US" sz="3700" dirty="0"/>
              <a:t>        </a:t>
            </a:r>
            <a:r>
              <a:rPr lang="en-US" sz="3700" dirty="0">
                <a:solidFill>
                  <a:srgbClr val="BA2121"/>
                </a:solidFill>
              </a:rPr>
              <a:t>'python-</a:t>
            </a:r>
            <a:r>
              <a:rPr lang="en-US" sz="3700" dirty="0" err="1">
                <a:solidFill>
                  <a:srgbClr val="BA2121"/>
                </a:solidFill>
              </a:rPr>
              <a:t>mysqldb</a:t>
            </a:r>
            <a:r>
              <a:rPr lang="en-US" sz="3700" dirty="0">
                <a:solidFill>
                  <a:srgbClr val="BA2121"/>
                </a:solidFill>
              </a:rPr>
              <a:t>'], shell</a:t>
            </a:r>
            <a:r>
              <a:rPr lang="en-US" sz="3700" dirty="0">
                <a:solidFill>
                  <a:srgbClr val="666666"/>
                </a:solidFill>
              </a:rPr>
              <a:t>=</a:t>
            </a:r>
            <a:r>
              <a:rPr lang="en-US" sz="3700" dirty="0">
                <a:solidFill>
                  <a:srgbClr val="008000"/>
                </a:solidFill>
              </a:rPr>
              <a:t>False)</a:t>
            </a:r>
          </a:p>
          <a:p>
            <a:r>
              <a:rPr lang="en-US" sz="3700" dirty="0"/>
              <a:t>    </a:t>
            </a:r>
            <a:r>
              <a:rPr lang="en-US" sz="3700" dirty="0" err="1"/>
              <a:t>proc</a:t>
            </a:r>
            <a:r>
              <a:rPr lang="en-US" sz="3700" dirty="0" err="1">
                <a:solidFill>
                  <a:srgbClr val="666666"/>
                </a:solidFill>
              </a:rPr>
              <a:t>.wait</a:t>
            </a:r>
            <a:r>
              <a:rPr lang="en-US" sz="3700" dirty="0">
                <a:solidFill>
                  <a:srgbClr val="666666"/>
                </a:solidFill>
              </a:rPr>
              <a:t>()</a:t>
            </a:r>
          </a:p>
          <a:p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06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500" i="1" dirty="0">
                <a:solidFill>
                  <a:srgbClr val="408080"/>
                </a:solidFill>
              </a:rPr>
              <a:t># pip install flask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Popen</a:t>
            </a:r>
            <a:r>
              <a:rPr lang="en-US" sz="2500" dirty="0"/>
              <a:t>([</a:t>
            </a:r>
            <a:r>
              <a:rPr lang="en-US" sz="2500" dirty="0">
                <a:solidFill>
                  <a:srgbClr val="BA2121"/>
                </a:solidFill>
              </a:rPr>
              <a:t>'pip', 'install', 'flask'], shell</a:t>
            </a:r>
            <a:r>
              <a:rPr lang="en-US" sz="2500" dirty="0">
                <a:solidFill>
                  <a:srgbClr val="666666"/>
                </a:solidFill>
              </a:rPr>
              <a:t>=</a:t>
            </a:r>
            <a:r>
              <a:rPr lang="en-US" sz="2500" dirty="0">
                <a:solidFill>
                  <a:srgbClr val="008000"/>
                </a:solidFill>
              </a:rPr>
              <a:t>False)</a:t>
            </a:r>
            <a:r>
              <a:rPr lang="en-US" sz="2500" dirty="0">
                <a:solidFill>
                  <a:srgbClr val="666666"/>
                </a:solidFill>
              </a:rPr>
              <a:t>.wait()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73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the apache </a:t>
            </a:r>
            <a:r>
              <a:rPr lang="en-US" i="1" dirty="0" err="1">
                <a:solidFill>
                  <a:srgbClr val="408080"/>
                </a:solidFill>
              </a:rPr>
              <a:t>config</a:t>
            </a:r>
            <a:r>
              <a:rPr lang="en-US" i="1" dirty="0">
                <a:solidFill>
                  <a:srgbClr val="408080"/>
                </a:solidFill>
              </a:rPr>
              <a:t> file in sites-enabled</a:t>
            </a:r>
          </a:p>
          <a:p>
            <a:r>
              <a:rPr lang="en-US" dirty="0"/>
              <a:t>    </a:t>
            </a:r>
            <a:r>
              <a:rPr lang="en-US" dirty="0" err="1"/>
              <a:t>Popen</a:t>
            </a:r>
            <a:r>
              <a:rPr lang="en-US" dirty="0"/>
              <a:t>([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apachectl</a:t>
            </a:r>
            <a:r>
              <a:rPr lang="en-US" dirty="0">
                <a:solidFill>
                  <a:srgbClr val="BA2121"/>
                </a:solidFill>
              </a:rPr>
              <a:t>', 'stop'], shell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False)</a:t>
            </a:r>
            <a:r>
              <a:rPr lang="en-US" dirty="0">
                <a:solidFill>
                  <a:srgbClr val="666666"/>
                </a:solidFill>
              </a:rPr>
              <a:t>.wait()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pth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/apache2/sites-enabled/'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for f </a:t>
            </a:r>
            <a:r>
              <a:rPr lang="en-US" b="1" dirty="0">
                <a:solidFill>
                  <a:srgbClr val="AA22FF"/>
                </a:solidFill>
              </a:rPr>
              <a:t>in </a:t>
            </a:r>
            <a:r>
              <a:rPr lang="en-US" b="1" dirty="0" err="1">
                <a:solidFill>
                  <a:srgbClr val="AA22FF"/>
                </a:solidFill>
              </a:rPr>
              <a:t>os</a:t>
            </a:r>
            <a:r>
              <a:rPr lang="en-US" b="1" dirty="0" err="1">
                <a:solidFill>
                  <a:srgbClr val="666666"/>
                </a:solidFill>
              </a:rPr>
              <a:t>.listdir</a:t>
            </a:r>
            <a:r>
              <a:rPr lang="en-US" b="1" dirty="0">
                <a:solidFill>
                  <a:srgbClr val="666666"/>
                </a:solidFill>
              </a:rPr>
              <a:t>(</a:t>
            </a:r>
            <a:r>
              <a:rPr lang="en-US" b="1" dirty="0" err="1">
                <a:solidFill>
                  <a:srgbClr val="666666"/>
                </a:solidFill>
              </a:rPr>
              <a:t>pth</a:t>
            </a:r>
            <a:r>
              <a:rPr lang="en-US" b="1" dirty="0">
                <a:solidFill>
                  <a:srgbClr val="666666"/>
                </a:solidFill>
              </a:rPr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os</a:t>
            </a:r>
            <a:r>
              <a:rPr lang="en-US" dirty="0" err="1">
                <a:solidFill>
                  <a:srgbClr val="666666"/>
                </a:solidFill>
              </a:rPr>
              <a:t>.remove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pth</a:t>
            </a:r>
            <a:r>
              <a:rPr lang="en-US" dirty="0">
                <a:solidFill>
                  <a:srgbClr val="666666"/>
                </a:solidFill>
              </a:rPr>
              <a:t> + f)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etc</a:t>
            </a:r>
            <a:r>
              <a:rPr lang="en-US" dirty="0">
                <a:solidFill>
                  <a:srgbClr val="BA2121"/>
                </a:solidFill>
              </a:rPr>
              <a:t>/apache2/sites-enabled/AAR-</a:t>
            </a:r>
            <a:r>
              <a:rPr lang="en-US" dirty="0" err="1">
                <a:solidFill>
                  <a:srgbClr val="BA2121"/>
                </a:solidFill>
              </a:rPr>
              <a:t>apache.conf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>
                <a:solidFill>
                  <a:srgbClr val="BA2121"/>
                </a:solidFill>
              </a:rPr>
              <a:t>"""</a:t>
            </a:r>
          </a:p>
          <a:p>
            <a:r>
              <a:rPr lang="ro-RO" dirty="0">
                <a:solidFill>
                  <a:srgbClr val="BA2121"/>
                </a:solidFill>
              </a:rPr>
              <a:t>    &lt;VirtualHost *:80&gt;</a:t>
            </a:r>
          </a:p>
          <a:p>
            <a:r>
              <a:rPr lang="ro-RO" dirty="0">
                <a:solidFill>
                  <a:srgbClr val="BA2121"/>
                </a:solidFill>
              </a:rPr>
              <a:t>      ServerName /</a:t>
            </a:r>
          </a:p>
          <a:p>
            <a:r>
              <a:rPr lang="ro-RO" dirty="0">
                <a:solidFill>
                  <a:srgbClr val="BA2121"/>
                </a:solidFill>
              </a:rPr>
              <a:t>      WSGIDaemonProcess /AAR user=www-data group=www-data threads=5</a:t>
            </a:r>
          </a:p>
          <a:p>
            <a:r>
              <a:rPr lang="ro-RO" dirty="0">
                <a:solidFill>
                  <a:srgbClr val="BA2121"/>
                </a:solidFill>
              </a:rPr>
              <a:t>      WSGIProcessGroup /AAR</a:t>
            </a:r>
          </a:p>
          <a:p>
            <a:r>
              <a:rPr lang="ro-RO" dirty="0">
                <a:solidFill>
                  <a:srgbClr val="BA2121"/>
                </a:solidFill>
              </a:rPr>
              <a:t>      WSGIScriptAlias / /var/www/AAR/awesomeapp.wsgi</a:t>
            </a:r>
          </a:p>
          <a:p>
            <a:endParaRPr lang="ro-RO" dirty="0">
              <a:solidFill>
                <a:srgbClr val="BA2121"/>
              </a:solidFill>
            </a:endParaRPr>
          </a:p>
          <a:p>
            <a:r>
              <a:rPr lang="ro-RO" dirty="0">
                <a:solidFill>
                  <a:srgbClr val="BA2121"/>
                </a:solidFill>
              </a:rPr>
              <a:t>      &lt;Directory /var/www/AAR&gt;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WSGIApplicationGroup %{GLOBAL}</a:t>
            </a:r>
          </a:p>
          <a:p>
            <a:r>
              <a:rPr lang="ro-RO" dirty="0">
                <a:solidFill>
                  <a:srgbClr val="BA2121"/>
                </a:solidFill>
              </a:rPr>
              <a:t>        WSGIScriptReloading On</a:t>
            </a:r>
          </a:p>
          <a:p>
            <a:r>
              <a:rPr lang="ro-RO" dirty="0">
                <a:solidFill>
                  <a:srgbClr val="BA2121"/>
                </a:solidFill>
              </a:rPr>
              <a:t>        Order deny,allow</a:t>
            </a:r>
          </a:p>
          <a:p>
            <a:r>
              <a:rPr lang="ro-RO" dirty="0">
                <a:solidFill>
                  <a:srgbClr val="BA2121"/>
                </a:solidFill>
              </a:rPr>
              <a:t>        Allow from all</a:t>
            </a:r>
          </a:p>
          <a:p>
            <a:r>
              <a:rPr lang="en-US" dirty="0">
                <a:solidFill>
                  <a:srgbClr val="BA2121"/>
                </a:solidFill>
              </a:rPr>
              <a:t>      &lt;/Directory&gt;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CustomLog</a:t>
            </a:r>
            <a:r>
              <a:rPr lang="en-US" dirty="0">
                <a:solidFill>
                  <a:srgbClr val="BA2121"/>
                </a:solidFill>
              </a:rPr>
              <a:t> ${APACHE_LOG_DIR}/</a:t>
            </a:r>
            <a:r>
              <a:rPr lang="en-US" dirty="0" err="1">
                <a:solidFill>
                  <a:srgbClr val="BA2121"/>
                </a:solidFill>
              </a:rPr>
              <a:t>access.log</a:t>
            </a:r>
            <a:r>
              <a:rPr lang="en-US" dirty="0">
                <a:solidFill>
                  <a:srgbClr val="BA2121"/>
                </a:solidFill>
              </a:rPr>
              <a:t> combined</a:t>
            </a:r>
          </a:p>
          <a:p>
            <a:r>
              <a:rPr lang="en-US" dirty="0">
                <a:solidFill>
                  <a:srgbClr val="BA2121"/>
                </a:solidFill>
              </a:rPr>
              <a:t>      </a:t>
            </a:r>
            <a:r>
              <a:rPr lang="en-US" dirty="0" err="1">
                <a:solidFill>
                  <a:srgbClr val="BA2121"/>
                </a:solidFill>
              </a:rPr>
              <a:t>ServerAdmin</a:t>
            </a:r>
            <a:r>
              <a:rPr lang="en-US" dirty="0">
                <a:solidFill>
                  <a:srgbClr val="BA2121"/>
                </a:solidFill>
              </a:rPr>
              <a:t> </a:t>
            </a:r>
            <a:r>
              <a:rPr lang="en-US" dirty="0" err="1">
                <a:solidFill>
                  <a:srgbClr val="BA2121"/>
                </a:solidFill>
              </a:rPr>
              <a:t>ops@example.com</a:t>
            </a:r>
            <a:endParaRPr lang="en-US" dirty="0">
              <a:solidFill>
                <a:srgbClr val="BA2121"/>
              </a:solidFill>
            </a:endParaRPr>
          </a:p>
          <a:p>
            <a:r>
              <a:rPr lang="en-US" dirty="0">
                <a:solidFill>
                  <a:srgbClr val="BA2121"/>
                </a:solidFill>
              </a:rPr>
              <a:t>    &lt;/</a:t>
            </a:r>
            <a:r>
              <a:rPr lang="en-US" dirty="0" err="1">
                <a:solidFill>
                  <a:srgbClr val="BA2121"/>
                </a:solidFill>
              </a:rPr>
              <a:t>VirtualHost</a:t>
            </a:r>
            <a:r>
              <a:rPr lang="en-US" dirty="0">
                <a:solidFill>
                  <a:srgbClr val="BA2121"/>
                </a:solidFill>
              </a:rPr>
              <a:t>&gt;</a:t>
            </a:r>
          </a:p>
          <a:p>
            <a:r>
              <a:rPr lang="en-US" dirty="0">
                <a:solidFill>
                  <a:srgbClr val="BA2121"/>
                </a:solidFill>
              </a:rPr>
              <a:t>    """)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0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Generate </a:t>
            </a:r>
            <a:r>
              <a:rPr lang="en-US" i="1" dirty="0" err="1">
                <a:solidFill>
                  <a:srgbClr val="408080"/>
                </a:solidFill>
              </a:rPr>
              <a:t>AAR_config.py</a:t>
            </a:r>
            <a:r>
              <a:rPr lang="en-US" i="1" dirty="0">
                <a:solidFill>
                  <a:srgbClr val="408080"/>
                </a:solidFill>
              </a:rPr>
              <a:t> with secrets    </a:t>
            </a:r>
          </a:p>
          <a:p>
            <a:r>
              <a:rPr lang="en-US" dirty="0"/>
              <a:t>    </a:t>
            </a:r>
            <a:r>
              <a:rPr lang="en-US" dirty="0" smtClean="0"/>
              <a:t>f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'/</a:t>
            </a:r>
            <a:r>
              <a:rPr lang="en-US" dirty="0" err="1">
                <a:solidFill>
                  <a:srgbClr val="BA2121"/>
                </a:solidFill>
              </a:rPr>
              <a:t>var</a:t>
            </a:r>
            <a:r>
              <a:rPr lang="en-US" dirty="0">
                <a:solidFill>
                  <a:srgbClr val="BA2121"/>
                </a:solidFill>
              </a:rPr>
              <a:t>/www/AAR/</a:t>
            </a:r>
            <a:r>
              <a:rPr lang="en-US" dirty="0" err="1">
                <a:solidFill>
                  <a:srgbClr val="BA2121"/>
                </a:solidFill>
              </a:rPr>
              <a:t>AAR_config.py</a:t>
            </a:r>
            <a:r>
              <a:rPr lang="en-US" dirty="0">
                <a:solidFill>
                  <a:srgbClr val="BA2121"/>
                </a:solidFill>
              </a:rPr>
              <a:t>', 'w')</a:t>
            </a:r>
          </a:p>
          <a:p>
            <a:r>
              <a:rPr lang="en-US" dirty="0"/>
              <a:t>    </a:t>
            </a:r>
            <a:r>
              <a:rPr lang="en-US" dirty="0" err="1"/>
              <a:t>appdbpw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(6)).strip(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binascii.b2a_base64(</a:t>
            </a:r>
            <a:r>
              <a:rPr lang="en-US" dirty="0" err="1">
                <a:solidFill>
                  <a:srgbClr val="666666"/>
                </a:solidFill>
              </a:rPr>
              <a:t>os.urandom</a:t>
            </a:r>
            <a:r>
              <a:rPr lang="en-US" dirty="0">
                <a:solidFill>
                  <a:srgbClr val="666666"/>
                </a:solidFill>
              </a:rPr>
              <a:t>(12)).strip(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b="1" dirty="0">
                <a:solidFill>
                  <a:srgbClr val="BB6622"/>
                </a:solidFill>
              </a:rPr>
              <a:t>\n</a:t>
            </a:r>
            <a:r>
              <a:rPr lang="en-US" b="1" dirty="0">
                <a:solidFill>
                  <a:srgbClr val="BA2121"/>
                </a:solidFill>
              </a:rPr>
              <a:t>')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conn_args_string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"""CONNECTION_ARGS = {"host":"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", "user":"</a:t>
            </a:r>
            <a:r>
              <a:rPr lang="en-US" dirty="0" err="1">
                <a:solidFill>
                  <a:srgbClr val="BA2121"/>
                </a:solidFill>
              </a:rPr>
              <a:t>aarapp</a:t>
            </a:r>
            <a:r>
              <a:rPr lang="en-US" dirty="0">
                <a:solidFill>
                  <a:srgbClr val="BA2121"/>
                </a:solidFill>
              </a:rPr>
              <a:t>", "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BA2121"/>
                </a:solidFill>
              </a:rPr>
              <a:t>":"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", "</a:t>
            </a:r>
            <a:r>
              <a:rPr lang="en-US" b="1" dirty="0" err="1">
                <a:solidFill>
                  <a:srgbClr val="BA2121"/>
                </a:solidFill>
              </a:rPr>
              <a:t>db</a:t>
            </a:r>
            <a:r>
              <a:rPr lang="en-US" b="1" dirty="0">
                <a:solidFill>
                  <a:srgbClr val="BA2121"/>
                </a:solidFill>
              </a:rPr>
              <a:t>":"</a:t>
            </a:r>
            <a:r>
              <a:rPr lang="en-US" b="1" dirty="0" err="1">
                <a:solidFill>
                  <a:srgbClr val="BA2121"/>
                </a:solidFill>
              </a:rPr>
              <a:t>AARdb</a:t>
            </a:r>
            <a:r>
              <a:rPr lang="en-US" b="1" dirty="0">
                <a:solidFill>
                  <a:srgbClr val="BA2121"/>
                </a:solidFill>
              </a:rPr>
              <a:t>"}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appdbpw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secret_key_string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"""SECRET_KEY = "</a:t>
            </a:r>
            <a:r>
              <a:rPr lang="en-US" b="1" dirty="0">
                <a:solidFill>
                  <a:srgbClr val="BB6688"/>
                </a:solidFill>
              </a:rPr>
              <a:t>%s</a:t>
            </a:r>
            <a:r>
              <a:rPr lang="en-US" b="1" dirty="0">
                <a:solidFill>
                  <a:srgbClr val="BA2121"/>
                </a:solidFill>
              </a:rPr>
              <a:t>"</a:t>
            </a:r>
            <a:r>
              <a:rPr lang="en-US" b="1" dirty="0">
                <a:solidFill>
                  <a:srgbClr val="BB6622"/>
                </a:solidFill>
              </a:rPr>
              <a:t>\n\n</a:t>
            </a:r>
            <a:r>
              <a:rPr lang="en-US" b="1" dirty="0">
                <a:solidFill>
                  <a:srgbClr val="BA2121"/>
                </a:solidFill>
              </a:rPr>
              <a:t>""" </a:t>
            </a:r>
            <a:r>
              <a:rPr lang="en-US" b="1" dirty="0">
                <a:solidFill>
                  <a:srgbClr val="666666"/>
                </a:solidFill>
              </a:rPr>
              <a:t>% </a:t>
            </a:r>
            <a:r>
              <a:rPr lang="en-US" b="1" dirty="0" err="1">
                <a:solidFill>
                  <a:srgbClr val="666666"/>
                </a:solidFill>
              </a:rPr>
              <a:t>secretkey</a:t>
            </a:r>
            <a:endParaRPr lang="en-US" b="1" dirty="0">
              <a:solidFill>
                <a:srgbClr val="666666"/>
              </a:solidFill>
            </a:endParaRP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database_values_string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BA2121"/>
                </a:solidFill>
              </a:rPr>
              <a:t>"""DB_VALUES = [(3,'Maytag','Washer'</a:t>
            </a:r>
            <a:r>
              <a:rPr lang="en-US" dirty="0" smtClean="0">
                <a:solidFill>
                  <a:srgbClr val="BA2121"/>
                </a:solidFill>
              </a:rPr>
              <a:t>,…"</a:t>
            </a:r>
            <a:r>
              <a:rPr lang="en-US" dirty="0">
                <a:solidFill>
                  <a:srgbClr val="BA2121"/>
                </a:solidFill>
              </a:rPr>
              <a:t>)]</a:t>
            </a:r>
          </a:p>
          <a:p>
            <a:r>
              <a:rPr lang="en-US" dirty="0">
                <a:solidFill>
                  <a:srgbClr val="BA2121"/>
                </a:solidFill>
              </a:rPr>
              <a:t>    """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.write</a:t>
            </a:r>
            <a:r>
              <a:rPr lang="en-US" dirty="0">
                <a:solidFill>
                  <a:srgbClr val="666666"/>
                </a:solidFill>
              </a:rPr>
              <a:t>(</a:t>
            </a:r>
            <a:r>
              <a:rPr lang="en-US" dirty="0" err="1">
                <a:solidFill>
                  <a:srgbClr val="666666"/>
                </a:solidFill>
              </a:rPr>
              <a:t>conn_args_string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secret_key_string</a:t>
            </a:r>
            <a:r>
              <a:rPr lang="en-US" dirty="0">
                <a:solidFill>
                  <a:srgbClr val="666666"/>
                </a:solidFill>
              </a:rPr>
              <a:t> + </a:t>
            </a:r>
            <a:r>
              <a:rPr lang="en-US" dirty="0" err="1">
                <a:solidFill>
                  <a:srgbClr val="666666"/>
                </a:solidFill>
              </a:rPr>
              <a:t>database_values_string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f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6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AARinstall.py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Create a New Repository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1" r="-17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54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** Creating cookbook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README for cookbook: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CHANGELOG for cookbook: </a:t>
            </a:r>
            <a:r>
              <a:rPr lang="en-US" sz="3600" dirty="0" err="1" smtClean="0"/>
              <a:t>aar</a:t>
            </a:r>
            <a:endParaRPr lang="en-US" sz="3600" dirty="0"/>
          </a:p>
          <a:p>
            <a:r>
              <a:rPr lang="en-US" sz="3600" dirty="0"/>
              <a:t>** Creating metadata for cookbook: </a:t>
            </a:r>
            <a:r>
              <a:rPr lang="en-US" sz="3600" dirty="0" err="1" smtClean="0"/>
              <a:t>aar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Create </a:t>
            </a:r>
            <a:r>
              <a:rPr lang="en-US" dirty="0" err="1" smtClean="0"/>
              <a:t>aar</a:t>
            </a:r>
            <a:r>
              <a:rPr lang="en-US" dirty="0" smtClean="0"/>
              <a:t> cookbook using knife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knife cookbook create </a:t>
            </a:r>
            <a:r>
              <a:rPr lang="en-US" dirty="0" err="1" smtClean="0"/>
              <a:t>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Introduce the project</a:t>
            </a:r>
          </a:p>
          <a:p>
            <a:r>
              <a:rPr lang="en-US" dirty="0" smtClean="0"/>
              <a:t>Discuss learning objectives</a:t>
            </a:r>
          </a:p>
          <a:p>
            <a:r>
              <a:rPr lang="en-US" dirty="0" smtClean="0"/>
              <a:t>Hacking!</a:t>
            </a:r>
          </a:p>
          <a:p>
            <a:r>
              <a:rPr lang="en-US" dirty="0" smtClean="0"/>
              <a:t>Regular check-ins, Q &amp; A, and hints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Next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cd cookbooks/</a:t>
            </a:r>
            <a:r>
              <a:rPr lang="en-US" dirty="0" err="1" smtClean="0"/>
              <a:t>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Initialized empty </a:t>
            </a:r>
            <a:r>
              <a:rPr lang="en-US" dirty="0" err="1"/>
              <a:t>Git</a:t>
            </a:r>
            <a:r>
              <a:rPr lang="en-US" dirty="0"/>
              <a:t> repository in /Users/henry/chef-repo/cookbooks/</a:t>
            </a:r>
            <a:r>
              <a:rPr lang="en-US" dirty="0" err="1"/>
              <a:t>aar</a:t>
            </a:r>
            <a:r>
              <a:rPr lang="en-US" dirty="0"/>
              <a:t>/.</a:t>
            </a:r>
            <a:r>
              <a:rPr lang="en-US" dirty="0" err="1"/>
              <a:t>git</a:t>
            </a:r>
            <a:r>
              <a:rPr lang="en-US" dirty="0"/>
              <a:t>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add cookbook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[master (root-commit) b3d606c] Scaffold of the cookbook created by </a:t>
            </a:r>
            <a:r>
              <a:rPr lang="en-US" dirty="0" smtClean="0"/>
              <a:t>knife</a:t>
            </a:r>
            <a:endParaRPr lang="en-US" dirty="0"/>
          </a:p>
          <a:p>
            <a:r>
              <a:rPr lang="en-US" dirty="0"/>
              <a:t> 4 files changed, 96 insertions(+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 smtClean="0"/>
              <a:t>CHANGELOG.md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 smtClean="0"/>
              <a:t>README.md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 smtClean="0"/>
              <a:t>metadata.rb</a:t>
            </a:r>
            <a:endParaRPr lang="en-US" dirty="0"/>
          </a:p>
          <a:p>
            <a:r>
              <a:rPr lang="en-US" dirty="0"/>
              <a:t> create mode 100644 recipes/</a:t>
            </a:r>
            <a:r>
              <a:rPr lang="en-US" dirty="0" err="1"/>
              <a:t>default.rb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–m "</a:t>
            </a:r>
            <a:r>
              <a:rPr lang="en-US" dirty="0"/>
              <a:t>Scaffold of the cookbook created by knife"</a:t>
            </a:r>
          </a:p>
        </p:txBody>
      </p:sp>
    </p:spTree>
    <p:extLst>
      <p:ext uri="{BB962C8B-B14F-4D97-AF65-F5344CB8AC3E}">
        <p14:creationId xmlns:p14="http://schemas.microsoft.com/office/powerpoint/2010/main" val="36406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rm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 err="1"/>
              <a:t>git@github.com:henrythecow</a:t>
            </a:r>
            <a:r>
              <a:rPr lang="en-US" dirty="0"/>
              <a:t>/</a:t>
            </a:r>
            <a:r>
              <a:rPr lang="en-US" dirty="0" err="1" smtClean="0"/>
              <a:t>aar.git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rmAutofit/>
          </a:bodyPr>
          <a:lstStyle/>
          <a:p>
            <a:r>
              <a:rPr lang="en-US" sz="2400" dirty="0" smtClean="0"/>
              <a:t>Counting </a:t>
            </a:r>
            <a:r>
              <a:rPr lang="en-US" sz="2400" dirty="0"/>
              <a:t>objects: 7, done.</a:t>
            </a:r>
          </a:p>
          <a:p>
            <a:r>
              <a:rPr lang="en-US" sz="2400" dirty="0"/>
              <a:t>Delta compression using up to 8 threads.</a:t>
            </a:r>
          </a:p>
          <a:p>
            <a:r>
              <a:rPr lang="en-US" sz="2400" dirty="0"/>
              <a:t>Compressing objects: 100% (6/6), done.</a:t>
            </a:r>
          </a:p>
          <a:p>
            <a:r>
              <a:rPr lang="en-US" sz="2400" dirty="0"/>
              <a:t>Writing objects: 100% (7/7), 1.63 </a:t>
            </a:r>
            <a:r>
              <a:rPr lang="en-US" sz="2400" dirty="0" err="1"/>
              <a:t>KiB</a:t>
            </a:r>
            <a:r>
              <a:rPr lang="en-US" sz="2400" dirty="0"/>
              <a:t>, done.</a:t>
            </a:r>
          </a:p>
          <a:p>
            <a:r>
              <a:rPr lang="en-US" sz="2400" dirty="0"/>
              <a:t>Total 7 (delta 0), reused 0 (delta 0)</a:t>
            </a:r>
          </a:p>
          <a:p>
            <a:r>
              <a:rPr lang="en-US" sz="2400" dirty="0"/>
              <a:t>To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/>
              <a:t>aar.git</a:t>
            </a:r>
            <a:endParaRPr lang="en-US" sz="2400" dirty="0"/>
          </a:p>
          <a:p>
            <a:r>
              <a:rPr lang="en-US" sz="2400" dirty="0"/>
              <a:t> * [new branch]      master -&gt; master</a:t>
            </a:r>
          </a:p>
          <a:p>
            <a:r>
              <a:rPr lang="en-US" sz="2400" dirty="0"/>
              <a:t>Branch master set up to track remote branch master from origin.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485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Placeholder 4" descr="nathenharvey_aar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1" b="1392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Compiling </a:t>
            </a:r>
            <a:r>
              <a:rPr lang="en-US" dirty="0"/>
              <a:t>Cookbooks...</a:t>
            </a:r>
          </a:p>
          <a:p>
            <a:r>
              <a:rPr lang="en-US" dirty="0"/>
              <a:t>Recipe: </a:t>
            </a:r>
            <a:r>
              <a:rPr lang="en-US" dirty="0" err="1"/>
              <a:t>code_generator</a:t>
            </a:r>
            <a:r>
              <a:rPr lang="en-US" dirty="0"/>
              <a:t>::cookbook</a:t>
            </a:r>
          </a:p>
          <a:p>
            <a:r>
              <a:rPr lang="en-US" dirty="0"/>
              <a:t>  * directory[/Users</a:t>
            </a:r>
            <a:r>
              <a:rPr lang="en-US" dirty="0" smtClean="0"/>
              <a:t>/YOU/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] </a:t>
            </a:r>
            <a:r>
              <a:rPr lang="en-US" dirty="0"/>
              <a:t>action create</a:t>
            </a:r>
          </a:p>
          <a:p>
            <a:r>
              <a:rPr lang="en-US" dirty="0"/>
              <a:t>    - create new directory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endParaRPr lang="en-US" dirty="0"/>
          </a:p>
          <a:p>
            <a:r>
              <a:rPr lang="en-US" dirty="0"/>
              <a:t>  * template[/Users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endParaRPr lang="en-US" dirty="0"/>
          </a:p>
          <a:p>
            <a:r>
              <a:rPr lang="en-US" dirty="0"/>
              <a:t>    - update content in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metadata.rb</a:t>
            </a:r>
            <a:r>
              <a:rPr lang="en-US" dirty="0"/>
              <a:t> from none to f4bd5e</a:t>
            </a:r>
          </a:p>
          <a:p>
            <a:r>
              <a:rPr lang="en-US" dirty="0"/>
              <a:t>    (diff output suppressed by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* template[/Users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r>
              <a:rPr lang="en-US" dirty="0"/>
              <a:t>] action create</a:t>
            </a:r>
          </a:p>
          <a:p>
            <a:r>
              <a:rPr lang="en-US" dirty="0"/>
              <a:t>    - create new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    - update content in file /Users</a:t>
            </a:r>
            <a:r>
              <a:rPr lang="en-US" dirty="0" smtClean="0"/>
              <a:t>/</a:t>
            </a:r>
            <a:r>
              <a:rPr lang="en-US" dirty="0"/>
              <a:t>YOU</a:t>
            </a:r>
            <a:r>
              <a:rPr lang="en-US" dirty="0" smtClean="0"/>
              <a:t>/</a:t>
            </a:r>
            <a:r>
              <a:rPr lang="en-US" dirty="0"/>
              <a:t>Documents</a:t>
            </a:r>
            <a:r>
              <a:rPr lang="en-US" dirty="0" smtClean="0"/>
              <a:t>/Awesome</a:t>
            </a:r>
            <a:r>
              <a:rPr lang="en-US" dirty="0"/>
              <a:t>-Appliance-Repair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 smtClean="0"/>
              <a:t>aar</a:t>
            </a:r>
            <a:r>
              <a:rPr lang="en-US" dirty="0" smtClean="0"/>
              <a:t>/</a:t>
            </a:r>
            <a:r>
              <a:rPr lang="en-US" dirty="0" err="1"/>
              <a:t>README.md</a:t>
            </a:r>
            <a:r>
              <a:rPr lang="en-US" dirty="0"/>
              <a:t> from none to </a:t>
            </a:r>
            <a:r>
              <a:rPr lang="en-US" dirty="0" smtClean="0"/>
              <a:t>1666ef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Exercise: Create </a:t>
            </a:r>
            <a:r>
              <a:rPr lang="en-US" sz="4000" dirty="0" err="1" smtClean="0"/>
              <a:t>aar</a:t>
            </a:r>
            <a:r>
              <a:rPr lang="en-US" sz="4000" dirty="0" smtClean="0"/>
              <a:t> cookbook using </a:t>
            </a:r>
            <a:r>
              <a:rPr lang="en-US" sz="4000" dirty="0" err="1" smtClean="0"/>
              <a:t>ChefDK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 anchor="ctr" anchorCtr="0">
            <a:noAutofit/>
          </a:bodyPr>
          <a:lstStyle/>
          <a:p>
            <a:r>
              <a:rPr lang="en-US" sz="3700" dirty="0" smtClean="0"/>
              <a:t>chef </a:t>
            </a:r>
            <a:r>
              <a:rPr lang="en-US" sz="3700" dirty="0"/>
              <a:t>generate cookbook </a:t>
            </a:r>
            <a:r>
              <a:rPr lang="en-US" sz="3700" dirty="0" err="1" smtClean="0"/>
              <a:t>aar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4109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0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52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[master (root-commit) b1db9ac] Scaffold of the cookbook created by </a:t>
            </a:r>
            <a:r>
              <a:rPr lang="en-US" sz="2000" dirty="0" smtClean="0"/>
              <a:t>chef</a:t>
            </a:r>
            <a:endParaRPr lang="en-US" sz="2000" dirty="0"/>
          </a:p>
          <a:p>
            <a:r>
              <a:rPr lang="en-US" sz="2000" dirty="0"/>
              <a:t> 7 files changed, 151 insertions(+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create mode 100644 .</a:t>
            </a:r>
            <a:r>
              <a:rPr lang="en-US" sz="2000" dirty="0" err="1" smtClean="0"/>
              <a:t>gitignore</a:t>
            </a:r>
            <a:endParaRPr lang="en-US" sz="2000" dirty="0"/>
          </a:p>
          <a:p>
            <a:r>
              <a:rPr lang="en-US" sz="2000" dirty="0"/>
              <a:t> create mode 100644 .</a:t>
            </a:r>
            <a:r>
              <a:rPr lang="en-US" sz="2000" dirty="0" err="1" smtClean="0"/>
              <a:t>kitchen.yml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Berksfile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README.md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chefignore</a:t>
            </a:r>
            <a:endParaRPr lang="en-US" sz="2000" dirty="0"/>
          </a:p>
          <a:p>
            <a:r>
              <a:rPr lang="en-US" sz="2000" dirty="0"/>
              <a:t> create mode 100644 </a:t>
            </a:r>
            <a:r>
              <a:rPr lang="en-US" sz="2000" dirty="0" err="1" smtClean="0"/>
              <a:t>metadata.rb</a:t>
            </a:r>
            <a:endParaRPr lang="en-US" sz="2000" dirty="0"/>
          </a:p>
          <a:p>
            <a:r>
              <a:rPr lang="en-US" sz="2000" dirty="0"/>
              <a:t> create mode 100644 recipes/</a:t>
            </a:r>
            <a:r>
              <a:rPr lang="en-US" sz="2000" dirty="0" err="1"/>
              <a:t>default.rb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Add cookbook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commit -m "Scaffold of the cookbook created by chef"</a:t>
            </a:r>
          </a:p>
        </p:txBody>
      </p:sp>
    </p:spTree>
    <p:extLst>
      <p:ext uri="{BB962C8B-B14F-4D97-AF65-F5344CB8AC3E}">
        <p14:creationId xmlns:p14="http://schemas.microsoft.com/office/powerpoint/2010/main" val="403690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 err="1"/>
              <a:t>git@github.com:henrythecow</a:t>
            </a:r>
            <a:r>
              <a:rPr lang="en-US" dirty="0"/>
              <a:t>/</a:t>
            </a:r>
            <a:r>
              <a:rPr lang="en-US" dirty="0" err="1" smtClean="0"/>
              <a:t>aar.git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6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 anchor="t" anchorCtr="0">
            <a:noAutofit/>
          </a:bodyPr>
          <a:lstStyle/>
          <a:p>
            <a:r>
              <a:rPr lang="en-US" sz="2400" dirty="0"/>
              <a:t>Counting objects: 7, done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Delta compression using up to 8 threads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Compressing objects: 100% (6/6), done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Writing objects: 100% (7/7), 1.63 </a:t>
            </a:r>
            <a:r>
              <a:rPr lang="en-US" sz="2400" dirty="0" err="1"/>
              <a:t>KiB</a:t>
            </a:r>
            <a:r>
              <a:rPr lang="en-US" sz="2400" dirty="0"/>
              <a:t>, done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Total 7 (delta 0), reused 0 (delta 0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To </a:t>
            </a:r>
            <a:r>
              <a:rPr lang="en-US" sz="2400" dirty="0" err="1"/>
              <a:t>git@github.com:henrythecow</a:t>
            </a:r>
            <a:r>
              <a:rPr lang="en-US" sz="2400" dirty="0"/>
              <a:t>/</a:t>
            </a:r>
            <a:r>
              <a:rPr lang="en-US" sz="2400" dirty="0" err="1" smtClean="0"/>
              <a:t>aar.git</a:t>
            </a:r>
            <a:endParaRPr lang="en-US" sz="2400" dirty="0"/>
          </a:p>
          <a:p>
            <a:r>
              <a:rPr lang="en-US" sz="2400" dirty="0"/>
              <a:t> * [new branch]      master -&gt; </a:t>
            </a:r>
            <a:r>
              <a:rPr lang="en-US" sz="2400" dirty="0" smtClean="0"/>
              <a:t>master</a:t>
            </a:r>
            <a:endParaRPr lang="en-US" sz="2400" dirty="0"/>
          </a:p>
          <a:p>
            <a:r>
              <a:rPr lang="en-US" sz="2400" dirty="0"/>
              <a:t>Branch master set up to track remote branch master from origin.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Upload cookbook to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 </a:t>
            </a:r>
            <a:r>
              <a:rPr lang="en-US" dirty="0"/>
              <a:t>-u origin 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3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View your cookbook in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5" descr="nathenharvey_aar-1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b="115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75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tips…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11547642" cy="5257800"/>
          </a:xfrm>
        </p:spPr>
        <p:txBody>
          <a:bodyPr/>
          <a:lstStyle/>
          <a:p>
            <a:r>
              <a:rPr lang="en-US" sz="3800" dirty="0" smtClean="0"/>
              <a:t>You </a:t>
            </a:r>
            <a:r>
              <a:rPr lang="en-US" sz="3800" dirty="0"/>
              <a:t>can start with the default recipe, </a:t>
            </a:r>
            <a:r>
              <a:rPr lang="en-US" sz="3800" dirty="0" err="1">
                <a:latin typeface="Courier"/>
                <a:cs typeface="Courier"/>
              </a:rPr>
              <a:t>default.rb</a:t>
            </a:r>
            <a:endParaRPr lang="en-US" sz="3800" dirty="0" smtClean="0"/>
          </a:p>
          <a:p>
            <a:endParaRPr lang="en-US" sz="3800" dirty="0" smtClean="0"/>
          </a:p>
          <a:p>
            <a:r>
              <a:rPr lang="en-US" sz="3800" dirty="0" smtClean="0"/>
              <a:t>Backup to </a:t>
            </a:r>
            <a:r>
              <a:rPr lang="en-US" sz="3800" dirty="0" err="1" smtClean="0"/>
              <a:t>GitHub</a:t>
            </a:r>
            <a:r>
              <a:rPr lang="en-US" sz="3800" dirty="0" smtClean="0"/>
              <a:t> regularly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commit -am 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  <a:r>
              <a:rPr lang="en-US" sz="3200" i="1" dirty="0" smtClean="0">
                <a:latin typeface="Courier"/>
                <a:cs typeface="Courier"/>
              </a:rPr>
              <a:t>commit message here</a:t>
            </a:r>
            <a:r>
              <a:rPr lang="en-US" sz="3200" dirty="0" smtClean="0">
                <a:latin typeface="Courier"/>
                <a:cs typeface="Courier"/>
              </a:rPr>
              <a:t>"</a:t>
            </a:r>
          </a:p>
          <a:p>
            <a:pPr marL="225425" lvl="1" indent="0">
              <a:buNone/>
            </a:pPr>
            <a:r>
              <a:rPr lang="en-US" sz="3200" dirty="0" smtClean="0">
                <a:latin typeface="Courier"/>
                <a:cs typeface="Courier"/>
              </a:rPr>
              <a:t>$ </a:t>
            </a:r>
            <a:r>
              <a:rPr lang="en-US" sz="3200" dirty="0" err="1" smtClean="0">
                <a:latin typeface="Courier"/>
                <a:cs typeface="Courier"/>
              </a:rPr>
              <a:t>git</a:t>
            </a:r>
            <a:r>
              <a:rPr lang="en-US" sz="3200" dirty="0" smtClean="0">
                <a:latin typeface="Courier"/>
                <a:cs typeface="Courier"/>
              </a:rPr>
              <a:t> push</a:t>
            </a:r>
            <a:endParaRPr lang="en-US" sz="3200" dirty="0">
              <a:latin typeface="Courier"/>
              <a:cs typeface="Courier"/>
            </a:endParaRPr>
          </a:p>
          <a:p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2820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2584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The following script assumes that apache2, </a:t>
            </a:r>
            <a:r>
              <a:rPr lang="en-US" i="1" dirty="0" err="1">
                <a:solidFill>
                  <a:srgbClr val="408080"/>
                </a:solidFill>
              </a:rPr>
              <a:t>mysql</a:t>
            </a:r>
            <a:r>
              <a:rPr lang="en-US" i="1" dirty="0">
                <a:solidFill>
                  <a:srgbClr val="408080"/>
                </a:solidFill>
              </a:rPr>
              <a:t>, and unzip have been installed.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mysql</a:t>
            </a:r>
            <a:r>
              <a:rPr lang="en-US" dirty="0" smtClean="0">
                <a:latin typeface="Courier"/>
                <a:cs typeface="Courier"/>
              </a:rPr>
              <a:t>-server</a:t>
            </a:r>
            <a:r>
              <a:rPr lang="en-US" dirty="0" smtClean="0"/>
              <a:t> is probably the package you’re looking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1914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Middleman Personal Website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2011947"/>
            <a:ext cx="5486400" cy="3469105"/>
          </a:xfrm>
        </p:spPr>
        <p:txBody>
          <a:bodyPr/>
          <a:lstStyle/>
          <a:p>
            <a:r>
              <a:rPr lang="en-US" dirty="0" smtClean="0"/>
              <a:t>Ruby web application</a:t>
            </a:r>
          </a:p>
          <a:p>
            <a:r>
              <a:rPr lang="en-US" dirty="0" smtClean="0"/>
              <a:t>Markdown files</a:t>
            </a:r>
          </a:p>
          <a:p>
            <a:r>
              <a:rPr lang="en-US" dirty="0" smtClean="0"/>
              <a:t>Apache</a:t>
            </a:r>
          </a:p>
          <a:p>
            <a:r>
              <a:rPr lang="en-US" dirty="0" smtClean="0"/>
              <a:t>Thin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awesome.modeled-computation.com</a:t>
            </a:r>
            <a:r>
              <a:rPr lang="en-US" dirty="0"/>
              <a:t>/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3" y="1600200"/>
            <a:ext cx="4384221" cy="5257800"/>
          </a:xfrm>
        </p:spPr>
      </p:pic>
      <p:sp>
        <p:nvSpPr>
          <p:cNvPr id="3" name="TextBox 2"/>
          <p:cNvSpPr txBox="1"/>
          <p:nvPr/>
        </p:nvSpPr>
        <p:spPr>
          <a:xfrm>
            <a:off x="454526" y="1122948"/>
            <a:ext cx="111492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https://github.com/learnchef/middleman-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blog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dirty="0">
                <a:solidFill>
                  <a:srgbClr val="408080"/>
                </a:solidFill>
              </a:rPr>
              <a:t># 1. </a:t>
            </a:r>
            <a:r>
              <a:rPr lang="en-US" i="1" dirty="0" err="1">
                <a:solidFill>
                  <a:srgbClr val="408080"/>
                </a:solidFill>
              </a:rPr>
              <a:t>wget</a:t>
            </a:r>
            <a:r>
              <a:rPr lang="en-US" i="1" dirty="0">
                <a:solidFill>
                  <a:srgbClr val="408080"/>
                </a:solidFill>
              </a:rPr>
              <a:t> https://</a:t>
            </a:r>
            <a:r>
              <a:rPr lang="en-US" i="1" dirty="0" err="1">
                <a:solidFill>
                  <a:srgbClr val="408080"/>
                </a:solidFill>
              </a:rPr>
              <a:t>github.com</a:t>
            </a:r>
            <a:r>
              <a:rPr lang="en-US" i="1" dirty="0">
                <a:solidFill>
                  <a:srgbClr val="408080"/>
                </a:solidFill>
              </a:rPr>
              <a:t>/</a:t>
            </a:r>
            <a:r>
              <a:rPr lang="en-US" i="1" dirty="0" err="1">
                <a:solidFill>
                  <a:srgbClr val="408080"/>
                </a:solidFill>
              </a:rPr>
              <a:t>colincam</a:t>
            </a:r>
            <a:r>
              <a:rPr lang="en-US" i="1" dirty="0">
                <a:solidFill>
                  <a:srgbClr val="408080"/>
                </a:solidFill>
              </a:rPr>
              <a:t>/Awesome-Appliance-Repair/archive/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2. unzip </a:t>
            </a:r>
            <a:r>
              <a:rPr lang="en-US" i="1" dirty="0" err="1">
                <a:solidFill>
                  <a:srgbClr val="408080"/>
                </a:solidFill>
              </a:rPr>
              <a:t>master.zip</a:t>
            </a:r>
            <a:endParaRPr lang="en-US" i="1" dirty="0">
              <a:solidFill>
                <a:srgbClr val="408080"/>
              </a:solidFill>
            </a:endParaRPr>
          </a:p>
          <a:p>
            <a:r>
              <a:rPr lang="en-US" i="1" dirty="0">
                <a:solidFill>
                  <a:srgbClr val="408080"/>
                </a:solidFill>
              </a:rPr>
              <a:t># 3. cd into Awesome-Appliance-Repair</a:t>
            </a:r>
          </a:p>
          <a:p>
            <a:r>
              <a:rPr lang="en-US" i="1" dirty="0">
                <a:solidFill>
                  <a:srgbClr val="408080"/>
                </a:solidFill>
              </a:rPr>
              <a:t># 4. </a:t>
            </a:r>
            <a:r>
              <a:rPr lang="en-US" i="1" dirty="0" err="1">
                <a:solidFill>
                  <a:srgbClr val="408080"/>
                </a:solidFill>
              </a:rPr>
              <a:t>sudo</a:t>
            </a:r>
            <a:r>
              <a:rPr lang="en-US" i="1" dirty="0">
                <a:solidFill>
                  <a:srgbClr val="408080"/>
                </a:solidFill>
              </a:rPr>
              <a:t> mv AAR to /</a:t>
            </a:r>
            <a:r>
              <a:rPr lang="en-US" i="1" dirty="0" err="1">
                <a:solidFill>
                  <a:srgbClr val="408080"/>
                </a:solidFill>
              </a:rPr>
              <a:t>var</a:t>
            </a:r>
            <a:r>
              <a:rPr lang="en-US" i="1" dirty="0">
                <a:solidFill>
                  <a:srgbClr val="408080"/>
                </a:solidFill>
              </a:rPr>
              <a:t>/www/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Do you need to download every time the chef-client runs?</a:t>
            </a:r>
          </a:p>
          <a:p>
            <a:r>
              <a:rPr lang="en-US" dirty="0" smtClean="0"/>
              <a:t>What are the pros and cons of doing 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7761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899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i="1" dirty="0">
                <a:solidFill>
                  <a:srgbClr val="408080"/>
                </a:solidFill>
              </a:rPr>
              <a:t># Create DB, user, and permissions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8000"/>
                </a:solidFill>
              </a:rPr>
              <a:t>import </a:t>
            </a:r>
            <a:r>
              <a:rPr lang="en-US" b="1" dirty="0" err="1">
                <a:solidFill>
                  <a:srgbClr val="0000FF"/>
                </a:solidFill>
              </a:rPr>
              <a:t>MySQLdb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 err="1">
                <a:solidFill>
                  <a:srgbClr val="666666"/>
                </a:solidFill>
              </a:rPr>
              <a:t>MySQLdb.connect</a:t>
            </a:r>
            <a:r>
              <a:rPr lang="en-US" dirty="0">
                <a:solidFill>
                  <a:srgbClr val="666666"/>
                </a:solidFill>
              </a:rPr>
              <a:t>(host=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localhost</a:t>
            </a:r>
            <a:r>
              <a:rPr lang="en-US" dirty="0">
                <a:solidFill>
                  <a:srgbClr val="BA2121"/>
                </a:solidFill>
              </a:rPr>
              <a:t>', user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>
                <a:solidFill>
                  <a:srgbClr val="BA2121"/>
                </a:solidFill>
              </a:rPr>
              <a:t>'root', </a:t>
            </a:r>
            <a:r>
              <a:rPr lang="en-US" dirty="0" err="1">
                <a:solidFill>
                  <a:srgbClr val="BA2121"/>
                </a:solidFill>
              </a:rPr>
              <a:t>passwd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 err="1">
                <a:solidFill>
                  <a:srgbClr val="666666"/>
                </a:solidFill>
              </a:rPr>
              <a:t>root_dbpswd</a:t>
            </a:r>
            <a:r>
              <a:rPr lang="en-US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sql_script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 </a:t>
            </a:r>
            <a:r>
              <a:rPr lang="en-US" dirty="0">
                <a:solidFill>
                  <a:srgbClr val="008000"/>
                </a:solidFill>
              </a:rPr>
              <a:t>open(</a:t>
            </a:r>
            <a:r>
              <a:rPr lang="en-US" dirty="0">
                <a:solidFill>
                  <a:srgbClr val="BA2121"/>
                </a:solidFill>
              </a:rPr>
              <a:t>'</a:t>
            </a:r>
            <a:r>
              <a:rPr lang="en-US" dirty="0" err="1">
                <a:solidFill>
                  <a:srgbClr val="BA2121"/>
                </a:solidFill>
              </a:rPr>
              <a:t>make_AARdb.sql</a:t>
            </a:r>
            <a:r>
              <a:rPr lang="en-US" dirty="0">
                <a:solidFill>
                  <a:srgbClr val="BA2121"/>
                </a:solidFill>
              </a:rPr>
              <a:t>', 'r')</a:t>
            </a:r>
            <a:r>
              <a:rPr lang="en-US" dirty="0">
                <a:solidFill>
                  <a:srgbClr val="666666"/>
                </a:solidFill>
              </a:rPr>
              <a:t>.read()</a:t>
            </a:r>
          </a:p>
          <a:p>
            <a:r>
              <a:rPr lang="en-US" dirty="0"/>
              <a:t>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 err="1">
                <a:solidFill>
                  <a:srgbClr val="666666"/>
                </a:solidFill>
              </a:rPr>
              <a:t>sql_script</a:t>
            </a:r>
            <a:r>
              <a:rPr lang="es-ES_tradnl" dirty="0">
                <a:solidFill>
                  <a:srgbClr val="666666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    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/>
              <a:t> </a:t>
            </a:r>
            <a:r>
              <a:rPr lang="es-ES_tradnl" dirty="0">
                <a:solidFill>
                  <a:srgbClr val="666666"/>
                </a:solidFill>
              </a:rPr>
              <a:t>= </a:t>
            </a:r>
            <a:r>
              <a:rPr lang="es-ES_tradnl" dirty="0" err="1">
                <a:solidFill>
                  <a:srgbClr val="666666"/>
                </a:solidFill>
              </a:rPr>
              <a:t>db.cursor</a:t>
            </a:r>
            <a:r>
              <a:rPr lang="es-ES_tradnl" dirty="0">
                <a:solidFill>
                  <a:srgbClr val="666666"/>
                </a:solidFill>
              </a:rPr>
              <a:t>()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'use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')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"CREATE USER '</a:t>
            </a:r>
            <a:r>
              <a:rPr lang="es-ES_tradnl" dirty="0" err="1">
                <a:solidFill>
                  <a:srgbClr val="BA2121"/>
                </a:solidFill>
              </a:rPr>
              <a:t>aarapp</a:t>
            </a:r>
            <a:r>
              <a:rPr lang="es-ES_tradnl" dirty="0">
                <a:solidFill>
                  <a:srgbClr val="BA2121"/>
                </a:solidFill>
              </a:rPr>
              <a:t>'@'</a:t>
            </a:r>
            <a:r>
              <a:rPr lang="es-ES_tradnl" dirty="0" err="1">
                <a:solidFill>
                  <a:srgbClr val="BA2121"/>
                </a:solidFill>
              </a:rPr>
              <a:t>localhost</a:t>
            </a:r>
            <a:r>
              <a:rPr lang="es-ES_tradnl" dirty="0">
                <a:solidFill>
                  <a:srgbClr val="BA2121"/>
                </a:solidFill>
              </a:rPr>
              <a:t>' IDENTIFIED BY </a:t>
            </a:r>
            <a:r>
              <a:rPr lang="es-ES_tradnl" b="1" dirty="0">
                <a:solidFill>
                  <a:srgbClr val="BB6688"/>
                </a:solidFill>
              </a:rPr>
              <a:t>%s</a:t>
            </a:r>
            <a:r>
              <a:rPr lang="es-ES_tradnl" b="1" dirty="0">
                <a:solidFill>
                  <a:srgbClr val="BA2121"/>
                </a:solidFill>
              </a:rPr>
              <a:t>", (</a:t>
            </a:r>
            <a:r>
              <a:rPr lang="es-ES_tradnl" b="1" dirty="0" err="1">
                <a:solidFill>
                  <a:srgbClr val="BA2121"/>
                </a:solidFill>
              </a:rPr>
              <a:t>appdbpw</a:t>
            </a:r>
            <a:r>
              <a:rPr lang="es-ES_tradnl" b="1" dirty="0">
                <a:solidFill>
                  <a:srgbClr val="BA2121"/>
                </a:solidFill>
              </a:rPr>
              <a:t>,))</a:t>
            </a:r>
          </a:p>
          <a:p>
            <a:r>
              <a:rPr lang="es-ES_tradnl" dirty="0"/>
              <a:t>    </a:t>
            </a:r>
            <a:r>
              <a:rPr lang="es-ES_tradnl" dirty="0" err="1"/>
              <a:t>cur</a:t>
            </a:r>
            <a:r>
              <a:rPr lang="es-ES_tradnl" dirty="0" err="1">
                <a:solidFill>
                  <a:srgbClr val="666666"/>
                </a:solidFill>
              </a:rPr>
              <a:t>.execute</a:t>
            </a:r>
            <a:r>
              <a:rPr lang="es-ES_tradnl" dirty="0">
                <a:solidFill>
                  <a:srgbClr val="666666"/>
                </a:solidFill>
              </a:rPr>
              <a:t>(</a:t>
            </a:r>
            <a:r>
              <a:rPr lang="es-ES_tradnl" dirty="0">
                <a:solidFill>
                  <a:srgbClr val="BA2121"/>
                </a:solidFill>
              </a:rPr>
              <a:t>"GRANT CREATE,INSERT,DELETE,UPDATE,SELECT </a:t>
            </a:r>
            <a:r>
              <a:rPr lang="es-ES_tradnl" dirty="0" err="1">
                <a:solidFill>
                  <a:srgbClr val="BA2121"/>
                </a:solidFill>
              </a:rPr>
              <a:t>on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AARdb</a:t>
            </a:r>
            <a:r>
              <a:rPr lang="es-ES_tradnl" dirty="0">
                <a:solidFill>
                  <a:srgbClr val="BA2121"/>
                </a:solidFill>
              </a:rPr>
              <a:t>.* </a:t>
            </a:r>
            <a:r>
              <a:rPr lang="es-ES_tradnl" dirty="0" err="1">
                <a:solidFill>
                  <a:srgbClr val="BA2121"/>
                </a:solidFill>
              </a:rPr>
              <a:t>to</a:t>
            </a:r>
            <a:r>
              <a:rPr lang="es-ES_tradnl" dirty="0">
                <a:solidFill>
                  <a:srgbClr val="BA2121"/>
                </a:solidFill>
              </a:rPr>
              <a:t> </a:t>
            </a:r>
            <a:r>
              <a:rPr lang="es-ES_tradnl" dirty="0" err="1">
                <a:solidFill>
                  <a:srgbClr val="BA2121"/>
                </a:solidFill>
              </a:rPr>
              <a:t>aarapp@localhost</a:t>
            </a:r>
            <a:r>
              <a:rPr lang="es-ES_tradnl" dirty="0">
                <a:solidFill>
                  <a:srgbClr val="BA2121"/>
                </a:solidFill>
              </a:rPr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cur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 err="1">
                <a:solidFill>
                  <a:srgbClr val="666666"/>
                </a:solidFill>
              </a:rPr>
              <a:t>.close</a:t>
            </a:r>
            <a:r>
              <a:rPr lang="en-US" dirty="0">
                <a:solidFill>
                  <a:srgbClr val="666666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Should you do this every time the chef-client runs?</a:t>
            </a:r>
          </a:p>
          <a:p>
            <a:r>
              <a:rPr lang="en-US" dirty="0" smtClean="0"/>
              <a:t>How would you prevent that from happening?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2848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162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Multi-tier implementation</a:t>
            </a:r>
          </a:p>
          <a:p>
            <a:r>
              <a:rPr lang="en-US" dirty="0" smtClean="0"/>
              <a:t>Community Cookbooks</a:t>
            </a:r>
          </a:p>
          <a:p>
            <a:r>
              <a:rPr lang="en-US" dirty="0" smtClean="0"/>
              <a:t>Multi-OS Support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Operationalize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Central logging</a:t>
            </a:r>
          </a:p>
          <a:p>
            <a:r>
              <a:rPr lang="en-US" dirty="0" smtClean="0"/>
              <a:t>Application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hack!</a:t>
            </a:r>
            <a:endParaRPr lang="en-US" dirty="0"/>
          </a:p>
        </p:txBody>
      </p:sp>
      <p:pic>
        <p:nvPicPr>
          <p:cNvPr id="6" name="Picture Placeholder 5" descr="424047087_f685546e79_o.jpg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2" b="3440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peterpearson</a:t>
            </a:r>
            <a:r>
              <a:rPr lang="en-US" dirty="0"/>
              <a:t>/424047087</a:t>
            </a:r>
          </a:p>
        </p:txBody>
      </p:sp>
    </p:spTree>
    <p:extLst>
      <p:ext uri="{BB962C8B-B14F-4D97-AF65-F5344CB8AC3E}">
        <p14:creationId xmlns:p14="http://schemas.microsoft.com/office/powerpoint/2010/main" val="30051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 your work</a:t>
            </a:r>
          </a:p>
          <a:p>
            <a:r>
              <a:rPr lang="en-US" dirty="0" smtClean="0"/>
              <a:t>Discuss your choices</a:t>
            </a:r>
          </a:p>
          <a:p>
            <a:r>
              <a:rPr lang="en-US" dirty="0" smtClean="0"/>
              <a:t>Gather feedback and ideas</a:t>
            </a:r>
            <a:endParaRPr lang="en-US" dirty="0"/>
          </a:p>
        </p:txBody>
      </p:sp>
      <p:pic>
        <p:nvPicPr>
          <p:cNvPr id="6" name="Picture Placeholder 5" descr="demonstration - Google Search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2" r="-7012"/>
          <a:stretch>
            <a:fillRect/>
          </a:stretch>
        </p:blipFill>
        <p:spPr>
          <a:xfrm>
            <a:off x="6181725" y="1143000"/>
            <a:ext cx="5486400" cy="52578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webhp?sourceid</a:t>
            </a:r>
            <a:r>
              <a:rPr lang="en-US" dirty="0"/>
              <a:t>=</a:t>
            </a:r>
            <a:r>
              <a:rPr lang="en-US" dirty="0" err="1"/>
              <a:t>chrome-instant&amp;ion</a:t>
            </a:r>
            <a:r>
              <a:rPr lang="en-US" dirty="0"/>
              <a:t>=1&amp;espv=2&amp;ie=UTF-8#q=demonstration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387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something in Chef with very little guidance</a:t>
            </a:r>
          </a:p>
          <a:p>
            <a:r>
              <a:rPr lang="en-US" dirty="0" smtClean="0"/>
              <a:t>Write custom Chef recipes</a:t>
            </a:r>
          </a:p>
          <a:p>
            <a:r>
              <a:rPr lang="en-US" dirty="0"/>
              <a:t>Use the Chef Documentation to identify and use resources that will help you model the desired state of your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Include guards in Chef </a:t>
            </a:r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Success - TIMTOWTDI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no right solutions for this workshop</a:t>
            </a:r>
          </a:p>
          <a:p>
            <a:pPr lvl="1"/>
            <a:r>
              <a:rPr lang="en-US" dirty="0" smtClean="0"/>
              <a:t>If it works &amp; doesn't throw an error, then its right</a:t>
            </a:r>
          </a:p>
          <a:p>
            <a:pPr lvl="1"/>
            <a:r>
              <a:rPr lang="en-US" dirty="0" smtClean="0"/>
              <a:t>Best practices can be implemented in subsequent steps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a totally open-ended exercise</a:t>
            </a:r>
          </a:p>
          <a:p>
            <a:pPr lvl="2"/>
            <a:r>
              <a:rPr lang="en-US" dirty="0" smtClean="0"/>
              <a:t>No matter how far you get, there will be more you can do</a:t>
            </a:r>
          </a:p>
          <a:p>
            <a:pPr lvl="2"/>
            <a:r>
              <a:rPr lang="en-US" dirty="0" smtClean="0"/>
              <a:t>Get as far as you can at the pace that</a:t>
            </a:r>
            <a:r>
              <a:rPr lang="fr-FR" dirty="0" smtClean="0"/>
              <a:t>'</a:t>
            </a:r>
            <a:r>
              <a:rPr lang="en-US" dirty="0" smtClean="0"/>
              <a:t>s right for you</a:t>
            </a:r>
          </a:p>
          <a:p>
            <a:pPr lvl="2"/>
            <a:r>
              <a:rPr lang="en-US" dirty="0" smtClean="0"/>
              <a:t>Take it away and hack in your own time!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 the objectives you set for yourself at the beginning of the workshop.</a:t>
            </a:r>
          </a:p>
          <a:p>
            <a:r>
              <a:rPr lang="en-US" dirty="0" smtClean="0"/>
              <a:t>Have you met them?</a:t>
            </a:r>
            <a:endParaRPr lang="en-US" dirty="0"/>
          </a:p>
          <a:p>
            <a:r>
              <a:rPr lang="en-US" dirty="0" smtClean="0"/>
              <a:t>Take a few minutes to reflect on what you’ve learned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you learn?</a:t>
            </a:r>
          </a:p>
          <a:p>
            <a:endParaRPr lang="en-US" dirty="0" smtClean="0"/>
          </a:p>
          <a:p>
            <a:r>
              <a:rPr lang="en-US" dirty="0" smtClean="0"/>
              <a:t>What questions do you have?</a:t>
            </a:r>
          </a:p>
          <a:p>
            <a:endParaRPr lang="en-US" dirty="0"/>
          </a:p>
          <a:p>
            <a:r>
              <a:rPr lang="en-US" dirty="0" smtClean="0"/>
              <a:t>What are you going to do next?</a:t>
            </a:r>
          </a:p>
          <a:p>
            <a:endParaRPr lang="en-US" dirty="0"/>
          </a:p>
          <a:p>
            <a:r>
              <a:rPr lang="en-US" dirty="0" smtClean="0"/>
              <a:t>Share your solutions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learnchef</a:t>
            </a:r>
            <a:r>
              <a:rPr lang="en-US" dirty="0" smtClean="0">
                <a:hlinkClick r:id="rId3"/>
              </a:rPr>
              <a:t>/workshops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Objective?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determine, define, and describe what success means for you.</a:t>
            </a:r>
          </a:p>
          <a:p>
            <a:pPr lvl="1"/>
            <a:r>
              <a:rPr lang="en-US" dirty="0" smtClean="0"/>
              <a:t>Know where to start</a:t>
            </a:r>
          </a:p>
          <a:p>
            <a:pPr lvl="1"/>
            <a:r>
              <a:rPr lang="en-US" dirty="0" smtClean="0"/>
              <a:t>Confidence to experiment</a:t>
            </a:r>
          </a:p>
          <a:p>
            <a:pPr lvl="1"/>
            <a:r>
              <a:rPr lang="en-US" dirty="0" smtClean="0"/>
              <a:t>Deploy </a:t>
            </a:r>
            <a:r>
              <a:rPr lang="en-US" dirty="0" smtClean="0"/>
              <a:t>Middleman</a:t>
            </a:r>
            <a:r>
              <a:rPr lang="en-US" dirty="0" smtClean="0"/>
              <a:t> </a:t>
            </a:r>
            <a:r>
              <a:rPr lang="en-US" dirty="0" smtClean="0"/>
              <a:t>with Chef</a:t>
            </a:r>
          </a:p>
          <a:p>
            <a:r>
              <a:rPr lang="en-US" dirty="0" smtClean="0"/>
              <a:t>What is your objective?</a:t>
            </a:r>
          </a:p>
        </p:txBody>
      </p:sp>
    </p:spTree>
    <p:extLst>
      <p:ext uri="{BB962C8B-B14F-4D97-AF65-F5344CB8AC3E}">
        <p14:creationId xmlns:p14="http://schemas.microsoft.com/office/powerpoint/2010/main" val="2764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Work as individuals or pairs to find a solution</a:t>
            </a:r>
          </a:p>
          <a:p>
            <a:r>
              <a:rPr lang="en-US" dirty="0" smtClean="0"/>
              <a:t>Value the process more than the solution</a:t>
            </a:r>
          </a:p>
          <a:p>
            <a:r>
              <a:rPr lang="en-US" dirty="0" smtClean="0"/>
              <a:t>Demo work in progress, bad ideas, and solutions</a:t>
            </a:r>
          </a:p>
          <a:p>
            <a:r>
              <a:rPr lang="en-US" dirty="0" smtClean="0"/>
              <a:t>Make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workshop we will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Guide you through the project step-by-step</a:t>
            </a:r>
          </a:p>
          <a:p>
            <a:r>
              <a:rPr lang="en-US" dirty="0" smtClean="0"/>
              <a:t>Give you THE answer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INSTRUCTIONS.md</a:t>
            </a:r>
            <a:endParaRPr lang="en-US" dirty="0" smtClean="0"/>
          </a:p>
          <a:p>
            <a:pPr lvl="1"/>
            <a:r>
              <a:rPr lang="en-US" dirty="0" smtClean="0"/>
              <a:t>Overview of Steps</a:t>
            </a:r>
          </a:p>
          <a:p>
            <a:pPr lvl="1"/>
            <a:r>
              <a:rPr lang="en-US" dirty="0" smtClean="0"/>
              <a:t>Detailed List Steps</a:t>
            </a:r>
            <a:endParaRPr lang="en-US" dirty="0" smtClean="0"/>
          </a:p>
          <a:p>
            <a:pPr lvl="2"/>
            <a:r>
              <a:rPr lang="en-US" dirty="0"/>
              <a:t>Install and configure </a:t>
            </a:r>
            <a:r>
              <a:rPr lang="en-US" dirty="0" smtClean="0"/>
              <a:t>apache</a:t>
            </a:r>
          </a:p>
          <a:p>
            <a:pPr lvl="2"/>
            <a:r>
              <a:rPr lang="en-US" dirty="0" smtClean="0"/>
              <a:t>Pull the source from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/>
          </a:p>
          <a:p>
            <a:pPr lvl="2"/>
            <a:r>
              <a:rPr lang="en-US" dirty="0" smtClean="0"/>
              <a:t>Install ruby from source</a:t>
            </a:r>
          </a:p>
          <a:p>
            <a:pPr lvl="2"/>
            <a:r>
              <a:rPr lang="en-US" dirty="0" smtClean="0"/>
              <a:t>Install ruby application dependencies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0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arnChef-PowerPoint-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solidFill>
              <a:schemeClr val="accent3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8769</TotalTime>
  <Words>3746</Words>
  <Application>Microsoft Macintosh PowerPoint</Application>
  <PresentationFormat>Custom</PresentationFormat>
  <Paragraphs>442</Paragraphs>
  <Slides>51</Slides>
  <Notes>34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LearnChef-PowerPoint-Template</vt:lpstr>
      <vt:lpstr>Chef Workshop</vt:lpstr>
      <vt:lpstr>Agenda</vt:lpstr>
      <vt:lpstr>Objectives</vt:lpstr>
      <vt:lpstr>Middleman Personal Website</vt:lpstr>
      <vt:lpstr>Defining Success - TIMTOWTDI</vt:lpstr>
      <vt:lpstr>What is Your Objective?</vt:lpstr>
      <vt:lpstr>In this workshop we will</vt:lpstr>
      <vt:lpstr>In this workshop we will not</vt:lpstr>
      <vt:lpstr>Getting started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AARinstall.py</vt:lpstr>
      <vt:lpstr>Exercise: Create GitHub Repo</vt:lpstr>
      <vt:lpstr>Exercise: Create aar cookbook using knife</vt:lpstr>
      <vt:lpstr>Exercise:  add cookbook to git</vt:lpstr>
      <vt:lpstr>Exercise:  add cookbook to git</vt:lpstr>
      <vt:lpstr>Exercise:  add cookbook to git</vt:lpstr>
      <vt:lpstr>Exercise:  add cookbook to git</vt:lpstr>
      <vt:lpstr>Exercise: Upload cookbook to GitHub repo</vt:lpstr>
      <vt:lpstr>Exercise: Upload cookbook to GitHub repo</vt:lpstr>
      <vt:lpstr>Exercise: View your cookbook in GitHub</vt:lpstr>
      <vt:lpstr>Exercise: Create aar cookbook using ChefDK</vt:lpstr>
      <vt:lpstr>Exercise: Add cookbook to git</vt:lpstr>
      <vt:lpstr>Exercise: Add cookbook to git</vt:lpstr>
      <vt:lpstr>Exercise: Add cookbook to git</vt:lpstr>
      <vt:lpstr>Exercise: Upload cookbook to GitHub repo</vt:lpstr>
      <vt:lpstr>Exercise: Upload cookbook to GitHub repo</vt:lpstr>
      <vt:lpstr>Exercise: View your cookbook in GitHub</vt:lpstr>
      <vt:lpstr>Getting started tips…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Hints</vt:lpstr>
      <vt:lpstr>Time to hack!</vt:lpstr>
      <vt:lpstr>Demo Time!</vt:lpstr>
      <vt:lpstr>Next steps</vt:lpstr>
      <vt:lpstr>Time to hack!</vt:lpstr>
      <vt:lpstr>Demo Time!</vt:lpstr>
      <vt:lpstr>Objectives</vt:lpstr>
      <vt:lpstr>Your Objectives</vt:lpstr>
      <vt:lpstr>Thank you!</vt:lpstr>
    </vt:vector>
  </TitlesOfParts>
  <Manager>&lt;Content Manager Name Here&gt;</Manager>
  <Company>Silver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subject>Houghton Mifflin Harcourt – 2012 Investor Day</dc:subject>
  <dc:creator>Joshua Jorgensen</dc:creator>
  <dc:description>Template: Louma El-Khoury, Silver Fox Productions Inc.
Formatting:
Event Date: March 12, 2012
Event Location: New York, NY
Audience Type:</dc:description>
  <cp:lastModifiedBy>Franklin Webber</cp:lastModifiedBy>
  <cp:revision>349</cp:revision>
  <cp:lastPrinted>2014-08-11T12:49:15Z</cp:lastPrinted>
  <dcterms:created xsi:type="dcterms:W3CDTF">2012-09-13T17:36:07Z</dcterms:created>
  <dcterms:modified xsi:type="dcterms:W3CDTF">2014-10-11T18:21:32Z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