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xlsm" ContentType="application/vnd.ms-excel.sheet.macroEnabled.12"/>
  <Default Extension="xls" ContentType="application/vnd.ms-exce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4"/>
  </p:notesMasterIdLst>
  <p:handoutMasterIdLst>
    <p:handoutMasterId r:id="rId45"/>
  </p:handoutMasterIdLst>
  <p:sldIdLst>
    <p:sldId id="440" r:id="rId2"/>
    <p:sldId id="536" r:id="rId3"/>
    <p:sldId id="514" r:id="rId4"/>
    <p:sldId id="541" r:id="rId5"/>
    <p:sldId id="539" r:id="rId6"/>
    <p:sldId id="542" r:id="rId7"/>
    <p:sldId id="516" r:id="rId8"/>
    <p:sldId id="517" r:id="rId9"/>
    <p:sldId id="518" r:id="rId10"/>
    <p:sldId id="519" r:id="rId11"/>
    <p:sldId id="544" r:id="rId12"/>
    <p:sldId id="546" r:id="rId13"/>
    <p:sldId id="520" r:id="rId14"/>
    <p:sldId id="547" r:id="rId15"/>
    <p:sldId id="548" r:id="rId16"/>
    <p:sldId id="521" r:id="rId17"/>
    <p:sldId id="522" r:id="rId18"/>
    <p:sldId id="523" r:id="rId19"/>
    <p:sldId id="524" r:id="rId20"/>
    <p:sldId id="525" r:id="rId21"/>
    <p:sldId id="526" r:id="rId22"/>
    <p:sldId id="527" r:id="rId23"/>
    <p:sldId id="550" r:id="rId24"/>
    <p:sldId id="528" r:id="rId25"/>
    <p:sldId id="553" r:id="rId26"/>
    <p:sldId id="551" r:id="rId27"/>
    <p:sldId id="529" r:id="rId28"/>
    <p:sldId id="531" r:id="rId29"/>
    <p:sldId id="552" r:id="rId30"/>
    <p:sldId id="540" r:id="rId31"/>
    <p:sldId id="532" r:id="rId32"/>
    <p:sldId id="535" r:id="rId33"/>
    <p:sldId id="533" r:id="rId34"/>
    <p:sldId id="555" r:id="rId35"/>
    <p:sldId id="556" r:id="rId36"/>
    <p:sldId id="557" r:id="rId37"/>
    <p:sldId id="558" r:id="rId38"/>
    <p:sldId id="559" r:id="rId39"/>
    <p:sldId id="560" r:id="rId40"/>
    <p:sldId id="561" r:id="rId41"/>
    <p:sldId id="534" r:id="rId42"/>
    <p:sldId id="554" r:id="rId43"/>
  </p:sldIdLst>
  <p:sldSz cx="9144000" cy="6858000" type="letter"/>
  <p:notesSz cx="7315200" cy="9601200"/>
  <p:defaultTextStyle>
    <a:defPPr>
      <a:defRPr lang="en-US"/>
    </a:defPPr>
    <a:lvl1pPr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1pPr>
    <a:lvl2pPr marL="4572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2pPr>
    <a:lvl3pPr marL="9144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3pPr>
    <a:lvl4pPr marL="13716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4pPr>
    <a:lvl5pPr marL="18288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ekto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ekto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ekto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ekto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1">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3333FF"/>
    <a:srgbClr val="33CC33"/>
    <a:srgbClr val="669900"/>
    <a:srgbClr val="00FF00"/>
    <a:srgbClr val="0000FF"/>
    <a:srgbClr val="E9910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78159"/>
  </p:normalViewPr>
  <p:slideViewPr>
    <p:cSldViewPr snapToObjects="1">
      <p:cViewPr varScale="1">
        <p:scale>
          <a:sx n="97" d="100"/>
          <a:sy n="97" d="100"/>
        </p:scale>
        <p:origin x="194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2" d="100"/>
          <a:sy n="62" d="100"/>
        </p:scale>
        <p:origin x="-612" y="-84"/>
      </p:cViewPr>
      <p:guideLst>
        <p:guide orient="horz" pos="3021"/>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03225806451613"/>
          <c:y val="0.0608108108108108"/>
          <c:w val="0.528225806451613"/>
          <c:h val="0.614864864864865"/>
        </c:manualLayout>
      </c:layout>
      <c:barChart>
        <c:barDir val="bar"/>
        <c:grouping val="clustered"/>
        <c:varyColors val="0"/>
        <c:ser>
          <c:idx val="0"/>
          <c:order val="0"/>
          <c:tx>
            <c:strRef>
              <c:f>Sheet1!$A$2</c:f>
              <c:strCache>
                <c:ptCount val="1"/>
                <c:pt idx="0">
                  <c:v>Passenger Capacity</c:v>
                </c:pt>
              </c:strCache>
            </c:strRef>
          </c:tx>
          <c:spPr>
            <a:solidFill>
              <a:srgbClr val="63AAFE"/>
            </a:solidFill>
            <a:ln w="12367">
              <a:solidFill>
                <a:srgbClr val="000000"/>
              </a:solidFill>
              <a:prstDash val="solid"/>
            </a:ln>
          </c:spPr>
          <c:invertIfNegative val="0"/>
          <c:cat>
            <c:strRef>
              <c:f>Sheet1!$B$1:$E$1</c:f>
              <c:strCache>
                <c:ptCount val="4"/>
                <c:pt idx="0">
                  <c:v>Douglas DC-8-50</c:v>
                </c:pt>
                <c:pt idx="1">
                  <c:v>BAC/Sud Concorde</c:v>
                </c:pt>
                <c:pt idx="2">
                  <c:v>Boeing 747</c:v>
                </c:pt>
                <c:pt idx="3">
                  <c:v>Boeing 777</c:v>
                </c:pt>
              </c:strCache>
            </c:strRef>
          </c:cat>
          <c:val>
            <c:numRef>
              <c:f>Sheet1!$B$2:$E$2</c:f>
              <c:numCache>
                <c:formatCode>General</c:formatCode>
                <c:ptCount val="4"/>
                <c:pt idx="0">
                  <c:v>146.0</c:v>
                </c:pt>
                <c:pt idx="1">
                  <c:v>132.0</c:v>
                </c:pt>
                <c:pt idx="2">
                  <c:v>470.0</c:v>
                </c:pt>
                <c:pt idx="3">
                  <c:v>375.0</c:v>
                </c:pt>
              </c:numCache>
            </c:numRef>
          </c:val>
        </c:ser>
        <c:dLbls>
          <c:showLegendKey val="0"/>
          <c:showVal val="0"/>
          <c:showCatName val="0"/>
          <c:showSerName val="0"/>
          <c:showPercent val="0"/>
          <c:showBubbleSize val="0"/>
        </c:dLbls>
        <c:gapWidth val="150"/>
        <c:axId val="2106529664"/>
        <c:axId val="2106532816"/>
      </c:barChart>
      <c:catAx>
        <c:axId val="2106529664"/>
        <c:scaling>
          <c:orientation val="minMax"/>
        </c:scaling>
        <c:delete val="0"/>
        <c:axPos val="l"/>
        <c:numFmt formatCode="General" sourceLinked="1"/>
        <c:majorTickMark val="out"/>
        <c:minorTickMark val="none"/>
        <c:tickLblPos val="nextTo"/>
        <c:spPr>
          <a:ln w="3093">
            <a:solidFill>
              <a:srgbClr val="000000"/>
            </a:solidFill>
            <a:prstDash val="solid"/>
          </a:ln>
        </c:spPr>
        <c:txPr>
          <a:bodyPr rot="0" vert="horz"/>
          <a:lstStyle/>
          <a:p>
            <a:pPr>
              <a:defRPr sz="830" b="1" i="0" u="none" strike="noStrike" baseline="0">
                <a:solidFill>
                  <a:srgbClr val="000000"/>
                </a:solidFill>
                <a:latin typeface="Tahoma"/>
                <a:ea typeface="Tahoma"/>
                <a:cs typeface="Tahoma"/>
              </a:defRPr>
            </a:pPr>
            <a:endParaRPr lang="en-US"/>
          </a:p>
        </c:txPr>
        <c:crossAx val="2106532816"/>
        <c:crosses val="autoZero"/>
        <c:auto val="1"/>
        <c:lblAlgn val="ctr"/>
        <c:lblOffset val="100"/>
        <c:tickLblSkip val="1"/>
        <c:tickMarkSkip val="1"/>
        <c:noMultiLvlLbl val="0"/>
      </c:catAx>
      <c:valAx>
        <c:axId val="2106532816"/>
        <c:scaling>
          <c:orientation val="minMax"/>
        </c:scaling>
        <c:delete val="0"/>
        <c:axPos val="b"/>
        <c:majorGridlines>
          <c:spPr>
            <a:ln w="3093">
              <a:solidFill>
                <a:srgbClr val="000000"/>
              </a:solidFill>
              <a:prstDash val="solid"/>
            </a:ln>
          </c:spPr>
        </c:majorGridlines>
        <c:numFmt formatCode="General" sourceLinked="1"/>
        <c:majorTickMark val="out"/>
        <c:minorTickMark val="none"/>
        <c:tickLblPos val="nextTo"/>
        <c:spPr>
          <a:ln w="3093">
            <a:solidFill>
              <a:srgbClr val="000000"/>
            </a:solidFill>
            <a:prstDash val="solid"/>
          </a:ln>
        </c:spPr>
        <c:txPr>
          <a:bodyPr rot="0" vert="horz"/>
          <a:lstStyle/>
          <a:p>
            <a:pPr>
              <a:defRPr sz="830" b="1" i="0" u="none" strike="noStrike" baseline="0">
                <a:solidFill>
                  <a:srgbClr val="000000"/>
                </a:solidFill>
                <a:latin typeface="Tahoma"/>
                <a:ea typeface="Tahoma"/>
                <a:cs typeface="Tahoma"/>
              </a:defRPr>
            </a:pPr>
            <a:endParaRPr lang="en-US"/>
          </a:p>
        </c:txPr>
        <c:crossAx val="2106529664"/>
        <c:crosses val="autoZero"/>
        <c:crossBetween val="between"/>
      </c:valAx>
      <c:spPr>
        <a:noFill/>
        <a:ln w="12367">
          <a:solidFill>
            <a:srgbClr val="000000"/>
          </a:solidFill>
          <a:prstDash val="solid"/>
        </a:ln>
      </c:spPr>
    </c:plotArea>
    <c:legend>
      <c:legendPos val="b"/>
      <c:layout>
        <c:manualLayout>
          <c:xMode val="edge"/>
          <c:yMode val="edge"/>
          <c:x val="0.459677342963708"/>
          <c:y val="0.871621786226998"/>
          <c:w val="0.403225978331656"/>
          <c:h val="0.108108496106495"/>
        </c:manualLayout>
      </c:layout>
      <c:overlay val="0"/>
      <c:spPr>
        <a:noFill/>
        <a:ln w="3093">
          <a:solidFill>
            <a:srgbClr val="000000"/>
          </a:solidFill>
          <a:prstDash val="solid"/>
        </a:ln>
      </c:spPr>
      <c:txPr>
        <a:bodyPr/>
        <a:lstStyle/>
        <a:p>
          <a:pPr>
            <a:defRPr sz="759" b="1" i="0" u="none" strike="noStrike" baseline="0">
              <a:solidFill>
                <a:srgbClr val="000000"/>
              </a:solidFill>
              <a:latin typeface="Tahoma"/>
              <a:ea typeface="Tahoma"/>
              <a:cs typeface="Tahoma"/>
            </a:defRPr>
          </a:pPr>
          <a:endParaRPr lang="en-US"/>
        </a:p>
      </c:txPr>
    </c:legend>
    <c:plotVisOnly val="1"/>
    <c:dispBlanksAs val="gap"/>
    <c:showDLblsOverMax val="0"/>
  </c:chart>
  <c:spPr>
    <a:noFill/>
    <a:ln w="9515" cap="flat" cmpd="sng" algn="ctr">
      <a:solidFill>
        <a:schemeClr val="tx1"/>
      </a:solidFill>
      <a:prstDash val="solid"/>
      <a:miter lim="800000"/>
      <a:headEnd type="none" w="med" len="med"/>
      <a:tailEnd type="none" w="med" len="med"/>
    </a:ln>
  </c:spPr>
  <c:txPr>
    <a:bodyPr/>
    <a:lstStyle/>
    <a:p>
      <a:pPr>
        <a:defRPr sz="830" b="1" i="0" u="none" strike="noStrike" baseline="0">
          <a:solidFill>
            <a:srgbClr val="000000"/>
          </a:solidFill>
          <a:latin typeface="Tahoma"/>
          <a:ea typeface="Tahoma"/>
          <a:cs typeface="Tahoma"/>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80228136882129"/>
          <c:y val="0.0608108108108108"/>
          <c:w val="0.536121673003802"/>
          <c:h val="0.614864864864865"/>
        </c:manualLayout>
      </c:layout>
      <c:barChart>
        <c:barDir val="bar"/>
        <c:grouping val="clustered"/>
        <c:varyColors val="0"/>
        <c:ser>
          <c:idx val="0"/>
          <c:order val="0"/>
          <c:tx>
            <c:strRef>
              <c:f>Sheet1!$A$2</c:f>
              <c:strCache>
                <c:ptCount val="1"/>
                <c:pt idx="0">
                  <c:v>Cruising Range (miles)</c:v>
                </c:pt>
              </c:strCache>
            </c:strRef>
          </c:tx>
          <c:spPr>
            <a:solidFill>
              <a:srgbClr val="63AAFE"/>
            </a:solidFill>
            <a:ln w="12380">
              <a:solidFill>
                <a:srgbClr val="000000"/>
              </a:solidFill>
              <a:prstDash val="solid"/>
            </a:ln>
          </c:spPr>
          <c:invertIfNegative val="0"/>
          <c:cat>
            <c:strRef>
              <c:f>Sheet1!$B$1:$E$1</c:f>
              <c:strCache>
                <c:ptCount val="4"/>
                <c:pt idx="0">
                  <c:v>Douglas DC-8-50</c:v>
                </c:pt>
                <c:pt idx="1">
                  <c:v>BAC/Sud Concorde</c:v>
                </c:pt>
                <c:pt idx="2">
                  <c:v>Boeing 747</c:v>
                </c:pt>
                <c:pt idx="3">
                  <c:v>Boeing 777</c:v>
                </c:pt>
              </c:strCache>
            </c:strRef>
          </c:cat>
          <c:val>
            <c:numRef>
              <c:f>Sheet1!$B$2:$E$2</c:f>
              <c:numCache>
                <c:formatCode>General</c:formatCode>
                <c:ptCount val="4"/>
                <c:pt idx="0">
                  <c:v>8720.0</c:v>
                </c:pt>
                <c:pt idx="1">
                  <c:v>4000.0</c:v>
                </c:pt>
                <c:pt idx="2">
                  <c:v>4150.0</c:v>
                </c:pt>
                <c:pt idx="3">
                  <c:v>4630.0</c:v>
                </c:pt>
              </c:numCache>
            </c:numRef>
          </c:val>
        </c:ser>
        <c:dLbls>
          <c:showLegendKey val="0"/>
          <c:showVal val="0"/>
          <c:showCatName val="0"/>
          <c:showSerName val="0"/>
          <c:showPercent val="0"/>
          <c:showBubbleSize val="0"/>
        </c:dLbls>
        <c:gapWidth val="150"/>
        <c:axId val="2109133392"/>
        <c:axId val="2109136544"/>
      </c:barChart>
      <c:catAx>
        <c:axId val="2109133392"/>
        <c:scaling>
          <c:orientation val="minMax"/>
        </c:scaling>
        <c:delete val="0"/>
        <c:axPos val="l"/>
        <c:numFmt formatCode="General" sourceLinked="1"/>
        <c:majorTickMark val="out"/>
        <c:minorTickMark val="none"/>
        <c:tickLblPos val="nextTo"/>
        <c:spPr>
          <a:ln w="3095">
            <a:solidFill>
              <a:srgbClr val="000000"/>
            </a:solidFill>
            <a:prstDash val="solid"/>
          </a:ln>
        </c:spPr>
        <c:txPr>
          <a:bodyPr rot="0" vert="horz"/>
          <a:lstStyle/>
          <a:p>
            <a:pPr>
              <a:defRPr sz="830" b="1" i="0" u="none" strike="noStrike" baseline="0">
                <a:solidFill>
                  <a:srgbClr val="000000"/>
                </a:solidFill>
                <a:latin typeface="Tahoma"/>
                <a:ea typeface="Tahoma"/>
                <a:cs typeface="Tahoma"/>
              </a:defRPr>
            </a:pPr>
            <a:endParaRPr lang="en-US"/>
          </a:p>
        </c:txPr>
        <c:crossAx val="2109136544"/>
        <c:crosses val="autoZero"/>
        <c:auto val="1"/>
        <c:lblAlgn val="ctr"/>
        <c:lblOffset val="100"/>
        <c:tickLblSkip val="1"/>
        <c:tickMarkSkip val="1"/>
        <c:noMultiLvlLbl val="0"/>
      </c:catAx>
      <c:valAx>
        <c:axId val="2109136544"/>
        <c:scaling>
          <c:orientation val="minMax"/>
        </c:scaling>
        <c:delete val="0"/>
        <c:axPos val="b"/>
        <c:majorGridlines>
          <c:spPr>
            <a:ln w="3095">
              <a:solidFill>
                <a:srgbClr val="000000"/>
              </a:solidFill>
              <a:prstDash val="solid"/>
            </a:ln>
          </c:spPr>
        </c:majorGridlines>
        <c:numFmt formatCode="General" sourceLinked="1"/>
        <c:majorTickMark val="out"/>
        <c:minorTickMark val="none"/>
        <c:tickLblPos val="nextTo"/>
        <c:spPr>
          <a:ln w="3095">
            <a:solidFill>
              <a:srgbClr val="000000"/>
            </a:solidFill>
            <a:prstDash val="solid"/>
          </a:ln>
        </c:spPr>
        <c:txPr>
          <a:bodyPr rot="0" vert="horz"/>
          <a:lstStyle/>
          <a:p>
            <a:pPr>
              <a:defRPr sz="830" b="1" i="0" u="none" strike="noStrike" baseline="0">
                <a:solidFill>
                  <a:srgbClr val="000000"/>
                </a:solidFill>
                <a:latin typeface="Tahoma"/>
                <a:ea typeface="Tahoma"/>
                <a:cs typeface="Tahoma"/>
              </a:defRPr>
            </a:pPr>
            <a:endParaRPr lang="en-US"/>
          </a:p>
        </c:txPr>
        <c:crossAx val="2109133392"/>
        <c:crosses val="autoZero"/>
        <c:crossBetween val="between"/>
      </c:valAx>
      <c:spPr>
        <a:noFill/>
        <a:ln w="12380">
          <a:solidFill>
            <a:srgbClr val="000000"/>
          </a:solidFill>
          <a:prstDash val="solid"/>
        </a:ln>
      </c:spPr>
    </c:plotArea>
    <c:legend>
      <c:legendPos val="b"/>
      <c:layout>
        <c:manualLayout>
          <c:xMode val="edge"/>
          <c:yMode val="edge"/>
          <c:x val="0.425855455568054"/>
          <c:y val="0.871621786226998"/>
          <c:w val="0.433460348706412"/>
          <c:h val="0.108108496106495"/>
        </c:manualLayout>
      </c:layout>
      <c:overlay val="0"/>
      <c:spPr>
        <a:noFill/>
        <a:ln w="3095">
          <a:solidFill>
            <a:srgbClr val="000000"/>
          </a:solidFill>
          <a:prstDash val="solid"/>
        </a:ln>
      </c:spPr>
      <c:txPr>
        <a:bodyPr/>
        <a:lstStyle/>
        <a:p>
          <a:pPr>
            <a:defRPr sz="760" b="1" i="0" u="none" strike="noStrike" baseline="0">
              <a:solidFill>
                <a:srgbClr val="000000"/>
              </a:solidFill>
              <a:latin typeface="Tahoma"/>
              <a:ea typeface="Tahoma"/>
              <a:cs typeface="Tahoma"/>
            </a:defRPr>
          </a:pPr>
          <a:endParaRPr lang="en-US"/>
        </a:p>
      </c:txPr>
    </c:legend>
    <c:plotVisOnly val="1"/>
    <c:dispBlanksAs val="gap"/>
    <c:showDLblsOverMax val="0"/>
  </c:chart>
  <c:spPr>
    <a:noFill/>
    <a:ln w="9527" cap="flat" cmpd="sng" algn="ctr">
      <a:solidFill>
        <a:schemeClr val="tx1"/>
      </a:solidFill>
      <a:prstDash val="solid"/>
      <a:miter lim="800000"/>
      <a:headEnd type="none" w="med" len="med"/>
      <a:tailEnd type="none" w="med" len="med"/>
    </a:ln>
  </c:spPr>
  <c:txPr>
    <a:bodyPr/>
    <a:lstStyle/>
    <a:p>
      <a:pPr>
        <a:defRPr sz="830" b="1" i="0" u="none" strike="noStrike" baseline="0">
          <a:solidFill>
            <a:srgbClr val="000000"/>
          </a:solidFill>
          <a:latin typeface="Tahoma"/>
          <a:ea typeface="Tahoma"/>
          <a:cs typeface="Tahoma"/>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03225806451613"/>
          <c:y val="0.0608108108108108"/>
          <c:w val="0.516129032258064"/>
          <c:h val="0.614864864864865"/>
        </c:manualLayout>
      </c:layout>
      <c:barChart>
        <c:barDir val="bar"/>
        <c:grouping val="clustered"/>
        <c:varyColors val="0"/>
        <c:ser>
          <c:idx val="0"/>
          <c:order val="0"/>
          <c:tx>
            <c:strRef>
              <c:f>Sheet1!$A$2</c:f>
              <c:strCache>
                <c:ptCount val="1"/>
                <c:pt idx="0">
                  <c:v>Cruising Speed (mph)</c:v>
                </c:pt>
              </c:strCache>
            </c:strRef>
          </c:tx>
          <c:spPr>
            <a:solidFill>
              <a:srgbClr val="63AAFE"/>
            </a:solidFill>
            <a:ln w="12378">
              <a:solidFill>
                <a:srgbClr val="000000"/>
              </a:solidFill>
              <a:prstDash val="solid"/>
            </a:ln>
          </c:spPr>
          <c:invertIfNegative val="0"/>
          <c:cat>
            <c:strRef>
              <c:f>Sheet1!$B$1:$E$1</c:f>
              <c:strCache>
                <c:ptCount val="4"/>
                <c:pt idx="0">
                  <c:v>Douglas DC-8-50</c:v>
                </c:pt>
                <c:pt idx="1">
                  <c:v>BAC/Sud Concorde</c:v>
                </c:pt>
                <c:pt idx="2">
                  <c:v>Boeing 747</c:v>
                </c:pt>
                <c:pt idx="3">
                  <c:v>Boeing 777</c:v>
                </c:pt>
              </c:strCache>
            </c:strRef>
          </c:cat>
          <c:val>
            <c:numRef>
              <c:f>Sheet1!$B$2:$E$2</c:f>
              <c:numCache>
                <c:formatCode>General</c:formatCode>
                <c:ptCount val="4"/>
                <c:pt idx="0">
                  <c:v>544.0</c:v>
                </c:pt>
                <c:pt idx="1">
                  <c:v>1350.0</c:v>
                </c:pt>
                <c:pt idx="2">
                  <c:v>610.0</c:v>
                </c:pt>
                <c:pt idx="3">
                  <c:v>610.0</c:v>
                </c:pt>
              </c:numCache>
            </c:numRef>
          </c:val>
        </c:ser>
        <c:dLbls>
          <c:showLegendKey val="0"/>
          <c:showVal val="0"/>
          <c:showCatName val="0"/>
          <c:showSerName val="0"/>
          <c:showPercent val="0"/>
          <c:showBubbleSize val="0"/>
        </c:dLbls>
        <c:gapWidth val="150"/>
        <c:axId val="2109167040"/>
        <c:axId val="2109170192"/>
      </c:barChart>
      <c:catAx>
        <c:axId val="2109167040"/>
        <c:scaling>
          <c:orientation val="minMax"/>
        </c:scaling>
        <c:delete val="0"/>
        <c:axPos val="l"/>
        <c:numFmt formatCode="General" sourceLinked="1"/>
        <c:majorTickMark val="out"/>
        <c:minorTickMark val="none"/>
        <c:tickLblPos val="nextTo"/>
        <c:spPr>
          <a:ln w="3096">
            <a:solidFill>
              <a:srgbClr val="000000"/>
            </a:solidFill>
            <a:prstDash val="solid"/>
          </a:ln>
        </c:spPr>
        <c:txPr>
          <a:bodyPr rot="0" vert="horz"/>
          <a:lstStyle/>
          <a:p>
            <a:pPr>
              <a:defRPr sz="830" b="1" i="0" u="none" strike="noStrike" baseline="0">
                <a:solidFill>
                  <a:srgbClr val="000000"/>
                </a:solidFill>
                <a:latin typeface="Tahoma"/>
                <a:ea typeface="Tahoma"/>
                <a:cs typeface="Tahoma"/>
              </a:defRPr>
            </a:pPr>
            <a:endParaRPr lang="en-US"/>
          </a:p>
        </c:txPr>
        <c:crossAx val="2109170192"/>
        <c:crosses val="autoZero"/>
        <c:auto val="1"/>
        <c:lblAlgn val="ctr"/>
        <c:lblOffset val="100"/>
        <c:tickLblSkip val="1"/>
        <c:tickMarkSkip val="1"/>
        <c:noMultiLvlLbl val="0"/>
      </c:catAx>
      <c:valAx>
        <c:axId val="2109170192"/>
        <c:scaling>
          <c:orientation val="minMax"/>
        </c:scaling>
        <c:delete val="0"/>
        <c:axPos val="b"/>
        <c:majorGridlines>
          <c:spPr>
            <a:ln w="3096">
              <a:solidFill>
                <a:srgbClr val="000000"/>
              </a:solidFill>
              <a:prstDash val="solid"/>
            </a:ln>
          </c:spPr>
        </c:majorGridlines>
        <c:numFmt formatCode="General" sourceLinked="1"/>
        <c:majorTickMark val="out"/>
        <c:minorTickMark val="none"/>
        <c:tickLblPos val="nextTo"/>
        <c:spPr>
          <a:ln w="3096">
            <a:solidFill>
              <a:srgbClr val="000000"/>
            </a:solidFill>
            <a:prstDash val="solid"/>
          </a:ln>
        </c:spPr>
        <c:txPr>
          <a:bodyPr rot="0" vert="horz"/>
          <a:lstStyle/>
          <a:p>
            <a:pPr>
              <a:defRPr sz="830" b="1" i="0" u="none" strike="noStrike" baseline="0">
                <a:solidFill>
                  <a:srgbClr val="000000"/>
                </a:solidFill>
                <a:latin typeface="Tahoma"/>
                <a:ea typeface="Tahoma"/>
                <a:cs typeface="Tahoma"/>
              </a:defRPr>
            </a:pPr>
            <a:endParaRPr lang="en-US"/>
          </a:p>
        </c:txPr>
        <c:crossAx val="2109167040"/>
        <c:crosses val="autoZero"/>
        <c:crossBetween val="between"/>
      </c:valAx>
      <c:spPr>
        <a:noFill/>
        <a:ln w="12378">
          <a:solidFill>
            <a:srgbClr val="000000"/>
          </a:solidFill>
          <a:prstDash val="solid"/>
        </a:ln>
      </c:spPr>
    </c:plotArea>
    <c:legend>
      <c:legendPos val="b"/>
      <c:layout>
        <c:manualLayout>
          <c:xMode val="edge"/>
          <c:yMode val="edge"/>
          <c:x val="0.435483689538808"/>
          <c:y val="0.871621786226998"/>
          <c:w val="0.439516310461192"/>
          <c:h val="0.108108496106495"/>
        </c:manualLayout>
      </c:layout>
      <c:overlay val="0"/>
      <c:spPr>
        <a:noFill/>
        <a:ln w="3096">
          <a:solidFill>
            <a:srgbClr val="000000"/>
          </a:solidFill>
          <a:prstDash val="solid"/>
        </a:ln>
      </c:spPr>
      <c:txPr>
        <a:bodyPr/>
        <a:lstStyle/>
        <a:p>
          <a:pPr>
            <a:defRPr sz="761" b="1" i="0" u="none" strike="noStrike" baseline="0">
              <a:solidFill>
                <a:srgbClr val="000000"/>
              </a:solidFill>
              <a:latin typeface="Tahoma"/>
              <a:ea typeface="Tahoma"/>
              <a:cs typeface="Tahoma"/>
            </a:defRPr>
          </a:pPr>
          <a:endParaRPr lang="en-US"/>
        </a:p>
      </c:txPr>
    </c:legend>
    <c:plotVisOnly val="1"/>
    <c:dispBlanksAs val="gap"/>
    <c:showDLblsOverMax val="0"/>
  </c:chart>
  <c:spPr>
    <a:noFill/>
    <a:ln w="9521" cap="flat" cmpd="sng" algn="ctr">
      <a:solidFill>
        <a:schemeClr val="tx1"/>
      </a:solidFill>
      <a:prstDash val="solid"/>
      <a:miter lim="800000"/>
      <a:headEnd type="none" w="med" len="med"/>
      <a:tailEnd type="none" w="med" len="med"/>
    </a:ln>
  </c:spPr>
  <c:txPr>
    <a:bodyPr/>
    <a:lstStyle/>
    <a:p>
      <a:pPr>
        <a:defRPr sz="830" b="1" i="0" u="none" strike="noStrike" baseline="0">
          <a:solidFill>
            <a:srgbClr val="000000"/>
          </a:solidFill>
          <a:latin typeface="Tahoma"/>
          <a:ea typeface="Tahoma"/>
          <a:cs typeface="Tahoma"/>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 Id="rId3"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714375" y="306388"/>
            <a:ext cx="2827338"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97000"/>
              </a:lnSpc>
              <a:spcBef>
                <a:spcPct val="49000"/>
              </a:spcBef>
            </a:pPr>
            <a:r>
              <a:rPr lang="en-US" sz="1700">
                <a:latin typeface="Comic Sans MS" charset="0"/>
                <a:cs typeface="Tahoma" charset="0"/>
              </a:rPr>
              <a:t>Comp 411- Fall ‘06</a:t>
            </a:r>
          </a:p>
        </p:txBody>
      </p:sp>
      <p:sp>
        <p:nvSpPr>
          <p:cNvPr id="13315" name="Rectangle 7"/>
          <p:cNvSpPr>
            <a:spLocks noChangeArrowheads="1"/>
          </p:cNvSpPr>
          <p:nvPr/>
        </p:nvSpPr>
        <p:spPr bwMode="auto">
          <a:xfrm>
            <a:off x="4065588" y="306388"/>
            <a:ext cx="26114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defTabSz="858838">
              <a:lnSpc>
                <a:spcPct val="97000"/>
              </a:lnSpc>
              <a:spcBef>
                <a:spcPct val="49000"/>
              </a:spcBef>
            </a:pPr>
            <a:r>
              <a:rPr lang="en-US" sz="1700">
                <a:latin typeface="Comic Sans MS" charset="0"/>
                <a:cs typeface="Tahoma" charset="0"/>
              </a:rPr>
              <a:t> Page </a:t>
            </a:r>
            <a:fld id="{73DBA452-93CB-8545-88C7-D3A8E67E7A3F}" type="slidenum">
              <a:rPr lang="en-US" sz="1700">
                <a:latin typeface="Comic Sans MS" charset="0"/>
                <a:cs typeface="Tahoma" charset="0"/>
              </a:rPr>
              <a:pPr marL="214313" indent="-214313" defTabSz="858838">
                <a:lnSpc>
                  <a:spcPct val="97000"/>
                </a:lnSpc>
                <a:spcBef>
                  <a:spcPct val="49000"/>
                </a:spcBef>
              </a:pPr>
              <a:t>‹#›</a:t>
            </a:fld>
            <a:endParaRPr lang="en-US" sz="1700">
              <a:latin typeface="Comic Sans MS" charset="0"/>
              <a:cs typeface="Tahoma" charset="0"/>
            </a:endParaRPr>
          </a:p>
        </p:txBody>
      </p:sp>
      <p:sp>
        <p:nvSpPr>
          <p:cNvPr id="13316" name="Rectangle 8"/>
          <p:cNvSpPr>
            <a:spLocks noChangeArrowheads="1"/>
          </p:cNvSpPr>
          <p:nvPr/>
        </p:nvSpPr>
        <p:spPr bwMode="auto">
          <a:xfrm>
            <a:off x="2960688" y="295275"/>
            <a:ext cx="1835150" cy="555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97000"/>
              </a:lnSpc>
            </a:pPr>
            <a:fld id="{E16DD69D-E268-424D-9019-76AF0FC2B5EF}" type="datetime1">
              <a:rPr lang="en-US" sz="1700">
                <a:latin typeface="Comic Sans MS" charset="0"/>
                <a:cs typeface="Tahoma" charset="0"/>
              </a:rPr>
              <a:pPr marL="214313" indent="-214313" algn="l" defTabSz="858838">
                <a:lnSpc>
                  <a:spcPct val="97000"/>
                </a:lnSpc>
              </a:pPr>
              <a:t>1/25/16</a:t>
            </a:fld>
            <a:r>
              <a:rPr lang="en-US" sz="1700">
                <a:latin typeface="Comic Sans MS" charset="0"/>
                <a:cs typeface="Tahoma" charset="0"/>
              </a:rPr>
              <a:t> Lecture</a:t>
            </a:r>
          </a:p>
        </p:txBody>
      </p:sp>
      <p:sp>
        <p:nvSpPr>
          <p:cNvPr id="13317" name="Rectangle 9"/>
          <p:cNvSpPr>
            <a:spLocks noChangeArrowheads="1"/>
          </p:cNvSpPr>
          <p:nvPr/>
        </p:nvSpPr>
        <p:spPr bwMode="auto">
          <a:xfrm>
            <a:off x="657225" y="8801100"/>
            <a:ext cx="3465513"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118000"/>
              </a:lnSpc>
            </a:pPr>
            <a:r>
              <a:rPr lang="en-US" sz="1200">
                <a:latin typeface="Comic Sans MS" charset="0"/>
                <a:cs typeface="Tahoma" charset="0"/>
              </a:rPr>
              <a:t>Instructor: Leonard McMillan</a:t>
            </a:r>
          </a:p>
        </p:txBody>
      </p:sp>
    </p:spTree>
    <p:extLst>
      <p:ext uri="{BB962C8B-B14F-4D97-AF65-F5344CB8AC3E}">
        <p14:creationId xmlns:p14="http://schemas.microsoft.com/office/powerpoint/2010/main" val="30309798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1257300" y="1200150"/>
            <a:ext cx="4806950" cy="360521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4339" name="Rectangle 8"/>
          <p:cNvSpPr>
            <a:spLocks noChangeArrowheads="1"/>
          </p:cNvSpPr>
          <p:nvPr/>
        </p:nvSpPr>
        <p:spPr bwMode="auto">
          <a:xfrm>
            <a:off x="409575" y="688975"/>
            <a:ext cx="2779713"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97000"/>
              </a:lnSpc>
              <a:spcBef>
                <a:spcPct val="49000"/>
              </a:spcBef>
            </a:pPr>
            <a:r>
              <a:rPr lang="en-US" sz="1700" b="0">
                <a:latin typeface="Comic Sans MS" charset="0"/>
                <a:cs typeface="Tahoma" charset="0"/>
              </a:rPr>
              <a:t>6.004 Lectures, Fall ‘99 </a:t>
            </a:r>
          </a:p>
        </p:txBody>
      </p:sp>
      <p:sp>
        <p:nvSpPr>
          <p:cNvPr id="14340" name="Rectangle 9"/>
          <p:cNvSpPr>
            <a:spLocks noChangeArrowheads="1"/>
          </p:cNvSpPr>
          <p:nvPr/>
        </p:nvSpPr>
        <p:spPr bwMode="auto">
          <a:xfrm>
            <a:off x="3424238" y="688975"/>
            <a:ext cx="2611437"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defTabSz="858838">
              <a:lnSpc>
                <a:spcPct val="97000"/>
              </a:lnSpc>
              <a:spcBef>
                <a:spcPct val="49000"/>
              </a:spcBef>
            </a:pPr>
            <a:r>
              <a:rPr lang="en-US" sz="1700" b="0">
                <a:latin typeface="Comic Sans MS" charset="0"/>
                <a:cs typeface="Tahoma" charset="0"/>
              </a:rPr>
              <a:t>Notes for slide </a:t>
            </a:r>
            <a:fld id="{97C89DA2-7FAC-6140-9766-2CF0700B69AA}" type="slidenum">
              <a:rPr lang="en-US" sz="1700" b="0">
                <a:latin typeface="Comic Sans MS" charset="0"/>
                <a:cs typeface="Tahoma" charset="0"/>
              </a:rPr>
              <a:pPr marL="214313" indent="-214313" defTabSz="858838">
                <a:lnSpc>
                  <a:spcPct val="97000"/>
                </a:lnSpc>
                <a:spcBef>
                  <a:spcPct val="49000"/>
                </a:spcBef>
              </a:pPr>
              <a:t>‹#›</a:t>
            </a:fld>
            <a:endParaRPr lang="en-US" sz="1700" b="0">
              <a:latin typeface="Comic Sans MS" charset="0"/>
              <a:cs typeface="Tahoma" charset="0"/>
            </a:endParaRPr>
          </a:p>
        </p:txBody>
      </p:sp>
      <p:sp>
        <p:nvSpPr>
          <p:cNvPr id="14341" name="Rectangle 11"/>
          <p:cNvSpPr>
            <a:spLocks noChangeArrowheads="1"/>
          </p:cNvSpPr>
          <p:nvPr/>
        </p:nvSpPr>
        <p:spPr bwMode="auto">
          <a:xfrm>
            <a:off x="404813" y="9045575"/>
            <a:ext cx="3470275"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118000"/>
              </a:lnSpc>
            </a:pPr>
            <a:r>
              <a:rPr lang="en-US" sz="1200" b="0">
                <a:latin typeface="Comic Sans MS" charset="0"/>
                <a:cs typeface="Tahoma" charset="0"/>
              </a:rPr>
              <a:t>Chris Terman  </a:t>
            </a:r>
            <a:fld id="{F18D88BB-59A5-C64E-A29B-AFCA15E69F78}" type="datetime1">
              <a:rPr lang="en-US" sz="1200" b="0">
                <a:latin typeface="Comic Sans MS" charset="0"/>
                <a:cs typeface="Tahoma" charset="0"/>
              </a:rPr>
              <a:pPr marL="214313" indent="-214313" algn="l" defTabSz="858838">
                <a:lnSpc>
                  <a:spcPct val="118000"/>
                </a:lnSpc>
              </a:pPr>
              <a:t>1/25/16</a:t>
            </a:fld>
            <a:r>
              <a:rPr lang="en-US" sz="1200" b="0">
                <a:latin typeface="Comic Sans MS" charset="0"/>
                <a:cs typeface="Tahoma" charset="0"/>
              </a:rPr>
              <a:t>  </a:t>
            </a:r>
            <a:fld id="{0904309C-80F3-9F4F-A642-F4ABE2A025A9}" type="datetime10">
              <a:rPr lang="en-US" sz="1200" b="0">
                <a:latin typeface="Comic Sans MS" charset="0"/>
                <a:cs typeface="Tahoma" charset="0"/>
              </a:rPr>
              <a:pPr marL="214313" indent="-214313" algn="l" defTabSz="858838">
                <a:lnSpc>
                  <a:spcPct val="118000"/>
                </a:lnSpc>
              </a:pPr>
              <a:t>00:55</a:t>
            </a:fld>
            <a:endParaRPr lang="en-US" sz="1200" b="0">
              <a:latin typeface="Comic Sans MS" charset="0"/>
              <a:cs typeface="Tahoma" charset="0"/>
            </a:endParaRPr>
          </a:p>
        </p:txBody>
      </p:sp>
    </p:spTree>
    <p:extLst>
      <p:ext uri="{BB962C8B-B14F-4D97-AF65-F5344CB8AC3E}">
        <p14:creationId xmlns:p14="http://schemas.microsoft.com/office/powerpoint/2010/main" val="17220262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26"/>
          <p:cNvSpPr>
            <a:spLocks noGrp="1" noRot="1" noChangeAspect="1" noChangeArrowheads="1" noTextEdit="1"/>
          </p:cNvSpPr>
          <p:nvPr>
            <p:ph type="sldImg"/>
          </p:nvPr>
        </p:nvSpPr>
        <p:spPr/>
      </p:sp>
      <p:sp>
        <p:nvSpPr>
          <p:cNvPr id="16386" name="Rectangle 1027"/>
          <p:cNvSpPr>
            <a:spLocks noGrp="1" noChangeArrowheads="1"/>
          </p:cNvSpPr>
          <p:nvPr>
            <p:ph type="body" idx="1"/>
          </p:nvPr>
        </p:nvSpPr>
        <p:spPr bwMode="auto">
          <a:xfrm>
            <a:off x="976313" y="4560888"/>
            <a:ext cx="5362575" cy="4318000"/>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711" tIns="48355" rIns="96711" bIns="4835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55124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39938"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26E619CC-4C5C-9147-8650-86F4557DEDE5}" type="datetime4">
              <a:rPr lang="en-US"/>
              <a:pPr/>
              <a:t>January 25, 2016</a:t>
            </a:fld>
            <a:endParaRPr lang="en-US"/>
          </a:p>
        </p:txBody>
      </p:sp>
      <p:sp>
        <p:nvSpPr>
          <p:cNvPr id="39939"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3994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467441F3-0B26-614D-BF40-83AD2B2BB753}" type="slidenum">
              <a:rPr lang="en-US"/>
              <a:pPr/>
              <a:t>15</a:t>
            </a:fld>
            <a:endParaRPr lang="en-US"/>
          </a:p>
        </p:txBody>
      </p:sp>
      <p:sp>
        <p:nvSpPr>
          <p:cNvPr id="39941" name="Rectangle 2"/>
          <p:cNvSpPr>
            <a:spLocks noGrp="1" noRot="1" noChangeAspect="1" noChangeArrowheads="1" noTextEdit="1"/>
          </p:cNvSpPr>
          <p:nvPr>
            <p:ph type="sldImg"/>
          </p:nvPr>
        </p:nvSpPr>
        <p:spPr/>
      </p:sp>
      <p:sp>
        <p:nvSpPr>
          <p:cNvPr id="39942"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352036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43010"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157961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r>
              <a:rPr lang="en-US" dirty="0" smtClean="0">
                <a:latin typeface="Times New Roman" charset="0"/>
                <a:ea typeface="ＭＳ Ｐゴシック" charset="0"/>
                <a:cs typeface="Tahoma" charset="0"/>
              </a:rPr>
              <a:t>Each instruction can generally be done</a:t>
            </a:r>
            <a:r>
              <a:rPr lang="en-US" baseline="0" dirty="0" smtClean="0">
                <a:latin typeface="Times New Roman" charset="0"/>
                <a:ea typeface="ＭＳ Ｐゴシック" charset="0"/>
                <a:cs typeface="Tahoma" charset="0"/>
              </a:rPr>
              <a:t> in one clock cycle in a MIPS processor, but not always</a:t>
            </a:r>
          </a:p>
          <a:p>
            <a:endParaRPr lang="en-US" baseline="0" dirty="0" smtClean="0">
              <a:latin typeface="Times New Roman" charset="0"/>
              <a:ea typeface="ＭＳ Ｐゴシック" charset="0"/>
              <a:cs typeface="Tahoma" charset="0"/>
            </a:endParaRPr>
          </a:p>
        </p:txBody>
      </p:sp>
      <p:sp>
        <p:nvSpPr>
          <p:cNvPr id="45058"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361533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47106"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849242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49154"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826988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
        <p:nvSpPr>
          <p:cNvPr id="51202" name="Rectangle 3"/>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469996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53250"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584409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55298"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1836AC20-8714-F942-ABF8-30F1272AA73D}" type="datetime4">
              <a:rPr lang="en-US"/>
              <a:pPr/>
              <a:t>January 25, 2016</a:t>
            </a:fld>
            <a:endParaRPr lang="en-US"/>
          </a:p>
        </p:txBody>
      </p:sp>
      <p:sp>
        <p:nvSpPr>
          <p:cNvPr id="55299"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5530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51898603-0617-2344-9195-FE06CD7091DF}" type="slidenum">
              <a:rPr lang="en-US"/>
              <a:pPr/>
              <a:t>23</a:t>
            </a:fld>
            <a:endParaRPr lang="en-US"/>
          </a:p>
        </p:txBody>
      </p:sp>
      <p:sp>
        <p:nvSpPr>
          <p:cNvPr id="55301" name="Rectangle 2"/>
          <p:cNvSpPr>
            <a:spLocks noGrp="1" noRot="1" noChangeAspect="1" noChangeArrowheads="1" noTextEdit="1"/>
          </p:cNvSpPr>
          <p:nvPr>
            <p:ph type="sldImg"/>
          </p:nvPr>
        </p:nvSpPr>
        <p:spPr/>
      </p:sp>
      <p:sp>
        <p:nvSpPr>
          <p:cNvPr id="55302"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7533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57346"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583681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59394"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F6FF616A-8992-7D46-8A67-AF153CCAAF7D}" type="datetime4">
              <a:rPr lang="en-US"/>
              <a:pPr/>
              <a:t>January 25, 2016</a:t>
            </a:fld>
            <a:endParaRPr lang="en-US"/>
          </a:p>
        </p:txBody>
      </p:sp>
      <p:sp>
        <p:nvSpPr>
          <p:cNvPr id="59395"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5939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34472FF8-9792-5E48-8E12-AFCF897D5015}" type="slidenum">
              <a:rPr lang="en-US"/>
              <a:pPr/>
              <a:t>25</a:t>
            </a:fld>
            <a:endParaRPr lang="en-US"/>
          </a:p>
        </p:txBody>
      </p:sp>
      <p:sp>
        <p:nvSpPr>
          <p:cNvPr id="59397" name="Rectangle 2"/>
          <p:cNvSpPr>
            <a:spLocks noGrp="1" noRot="1" noChangeAspect="1" noChangeArrowheads="1" noTextEdit="1"/>
          </p:cNvSpPr>
          <p:nvPr>
            <p:ph type="sldImg"/>
          </p:nvPr>
        </p:nvSpPr>
        <p:spPr/>
      </p:sp>
      <p:sp>
        <p:nvSpPr>
          <p:cNvPr id="59398"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3350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19458"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364199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61442"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87F22C2F-87C0-1B43-B90D-1FC6B780746B}" type="datetime4">
              <a:rPr lang="en-US"/>
              <a:pPr/>
              <a:t>January 25, 2016</a:t>
            </a:fld>
            <a:endParaRPr lang="en-US"/>
          </a:p>
        </p:txBody>
      </p:sp>
      <p:sp>
        <p:nvSpPr>
          <p:cNvPr id="61443"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6144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0BDAD80E-4F97-BF4C-924A-45BF7C3D006F}" type="slidenum">
              <a:rPr lang="en-US"/>
              <a:pPr/>
              <a:t>26</a:t>
            </a:fld>
            <a:endParaRPr lang="en-US"/>
          </a:p>
        </p:txBody>
      </p:sp>
      <p:sp>
        <p:nvSpPr>
          <p:cNvPr id="61445" name="Rectangle 2"/>
          <p:cNvSpPr>
            <a:spLocks noGrp="1" noRot="1" noChangeAspect="1" noChangeArrowheads="1" noTextEdit="1"/>
          </p:cNvSpPr>
          <p:nvPr>
            <p:ph type="sldImg"/>
          </p:nvPr>
        </p:nvSpPr>
        <p:spPr/>
      </p:sp>
      <p:sp>
        <p:nvSpPr>
          <p:cNvPr id="61446"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032297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63490"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310942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
        <p:nvSpPr>
          <p:cNvPr id="65538" name="Rectangle 3"/>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177909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69634"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36035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71682"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524717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73730"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353319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75778"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C5AC77C9-56D4-5D4B-A80A-D16E73E98501}" type="datetime4">
              <a:rPr lang="en-US"/>
              <a:pPr/>
              <a:t>January 25, 2016</a:t>
            </a:fld>
            <a:endParaRPr lang="en-US"/>
          </a:p>
        </p:txBody>
      </p:sp>
      <p:sp>
        <p:nvSpPr>
          <p:cNvPr id="75779"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7578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33B646BD-DFC4-9045-A6A2-ACE8A33C089C}" type="slidenum">
              <a:rPr lang="en-US"/>
              <a:pPr/>
              <a:t>34</a:t>
            </a:fld>
            <a:endParaRPr lang="en-US"/>
          </a:p>
        </p:txBody>
      </p:sp>
      <p:sp>
        <p:nvSpPr>
          <p:cNvPr id="75781" name="Rectangle 2"/>
          <p:cNvSpPr>
            <a:spLocks noGrp="1" noRot="1" noChangeAspect="1" noChangeArrowheads="1" noTextEdit="1"/>
          </p:cNvSpPr>
          <p:nvPr>
            <p:ph type="sldImg"/>
          </p:nvPr>
        </p:nvSpPr>
        <p:spPr/>
      </p:sp>
      <p:sp>
        <p:nvSpPr>
          <p:cNvPr id="75782"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234505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77826"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D0B7C51E-D297-C14A-807C-1455179349FF}" type="datetime4">
              <a:rPr lang="en-US"/>
              <a:pPr/>
              <a:t>January 25, 2016</a:t>
            </a:fld>
            <a:endParaRPr lang="en-US"/>
          </a:p>
        </p:txBody>
      </p:sp>
      <p:sp>
        <p:nvSpPr>
          <p:cNvPr id="77827"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7782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666D00FD-C41E-ED46-B212-E0370A67B137}" type="slidenum">
              <a:rPr lang="en-US"/>
              <a:pPr/>
              <a:t>35</a:t>
            </a:fld>
            <a:endParaRPr lang="en-US"/>
          </a:p>
        </p:txBody>
      </p:sp>
      <p:sp>
        <p:nvSpPr>
          <p:cNvPr id="77829" name="Rectangle 2"/>
          <p:cNvSpPr>
            <a:spLocks noGrp="1" noRot="1" noChangeAspect="1" noChangeArrowheads="1" noTextEdit="1"/>
          </p:cNvSpPr>
          <p:nvPr>
            <p:ph type="sldImg"/>
          </p:nvPr>
        </p:nvSpPr>
        <p:spPr/>
      </p:sp>
      <p:sp>
        <p:nvSpPr>
          <p:cNvPr id="77830"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499416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79874"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7B2B5793-E7E0-E649-A8F5-8DD82F4AD7BC}" type="datetime4">
              <a:rPr lang="en-US"/>
              <a:pPr/>
              <a:t>January 25, 2016</a:t>
            </a:fld>
            <a:endParaRPr lang="en-US"/>
          </a:p>
        </p:txBody>
      </p:sp>
      <p:sp>
        <p:nvSpPr>
          <p:cNvPr id="79875"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7987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32887272-C2D3-344A-B1ED-2922C555BDB1}" type="slidenum">
              <a:rPr lang="en-US"/>
              <a:pPr/>
              <a:t>36</a:t>
            </a:fld>
            <a:endParaRPr lang="en-US"/>
          </a:p>
        </p:txBody>
      </p:sp>
      <p:sp>
        <p:nvSpPr>
          <p:cNvPr id="79877" name="Rectangle 2"/>
          <p:cNvSpPr>
            <a:spLocks noGrp="1" noRot="1" noChangeAspect="1" noChangeArrowheads="1" noTextEdit="1"/>
          </p:cNvSpPr>
          <p:nvPr>
            <p:ph type="sldImg"/>
          </p:nvPr>
        </p:nvSpPr>
        <p:spPr/>
      </p:sp>
      <p:sp>
        <p:nvSpPr>
          <p:cNvPr id="79878"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120203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81922"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D1778E1E-6294-D040-BB40-6821638500F6}" type="datetime4">
              <a:rPr lang="en-US"/>
              <a:pPr/>
              <a:t>January 25, 2016</a:t>
            </a:fld>
            <a:endParaRPr lang="en-US"/>
          </a:p>
        </p:txBody>
      </p:sp>
      <p:sp>
        <p:nvSpPr>
          <p:cNvPr id="81923"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8192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82AD2FC3-3CCE-754F-B6EF-C51CDE7E5348}" type="slidenum">
              <a:rPr lang="en-US"/>
              <a:pPr/>
              <a:t>37</a:t>
            </a:fld>
            <a:endParaRPr lang="en-US"/>
          </a:p>
        </p:txBody>
      </p:sp>
      <p:sp>
        <p:nvSpPr>
          <p:cNvPr id="81925" name="Rectangle 2"/>
          <p:cNvSpPr>
            <a:spLocks noGrp="1" noRot="1" noChangeAspect="1" noChangeArrowheads="1" noTextEdit="1"/>
          </p:cNvSpPr>
          <p:nvPr>
            <p:ph type="sldImg"/>
          </p:nvPr>
        </p:nvSpPr>
        <p:spPr/>
      </p:sp>
      <p:sp>
        <p:nvSpPr>
          <p:cNvPr id="81926"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06047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
        <p:nvSpPr>
          <p:cNvPr id="24578" name="Rectangle 3"/>
          <p:cNvSpPr>
            <a:spLocks noGrp="1" noChangeArrowheads="1"/>
          </p:cNvSpPr>
          <p:nvPr>
            <p:ph type="body" idx="1"/>
          </p:nvPr>
        </p:nvSpPr>
        <p:spPr bwMode="auto">
          <a:xfrm>
            <a:off x="460375" y="5095875"/>
            <a:ext cx="5635625" cy="877888"/>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8191" tIns="25771" rIns="18191" bIns="25771"/>
          <a:lstStyle/>
          <a:p>
            <a:pPr>
              <a:lnSpc>
                <a:spcPts val="1800"/>
              </a:lnSpc>
              <a:spcBef>
                <a:spcPct val="0"/>
              </a:spcBef>
              <a:buClr>
                <a:srgbClr val="000000"/>
              </a:buClr>
              <a:buFontTx/>
              <a:buChar char="•"/>
              <a:tabLst>
                <a:tab pos="457200" algn="l"/>
                <a:tab pos="914400" algn="l"/>
                <a:tab pos="1371600" algn="l"/>
              </a:tabLst>
            </a:pPr>
            <a:endParaRPr lang="en-US" sz="2400" b="1">
              <a:solidFill>
                <a:srgbClr val="000000"/>
              </a:solidFill>
              <a:latin typeface="Arial" charset="0"/>
              <a:ea typeface="ＭＳ Ｐゴシック" charset="0"/>
              <a:cs typeface="Tahoma" charset="0"/>
            </a:endParaRPr>
          </a:p>
        </p:txBody>
      </p:sp>
    </p:spTree>
    <p:extLst>
      <p:ext uri="{BB962C8B-B14F-4D97-AF65-F5344CB8AC3E}">
        <p14:creationId xmlns:p14="http://schemas.microsoft.com/office/powerpoint/2010/main" val="941896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83970"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CAFE99ED-0B08-584A-92FD-7CE9DD87412E}" type="datetime4">
              <a:rPr lang="en-US"/>
              <a:pPr/>
              <a:t>January 25, 2016</a:t>
            </a:fld>
            <a:endParaRPr lang="en-US"/>
          </a:p>
        </p:txBody>
      </p:sp>
      <p:sp>
        <p:nvSpPr>
          <p:cNvPr id="83971"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8397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4B1A52FA-BB5E-ED4B-A63D-B5E7BB202FEF}" type="slidenum">
              <a:rPr lang="en-US"/>
              <a:pPr/>
              <a:t>38</a:t>
            </a:fld>
            <a:endParaRPr lang="en-US"/>
          </a:p>
        </p:txBody>
      </p:sp>
      <p:sp>
        <p:nvSpPr>
          <p:cNvPr id="83973" name="Rectangle 2"/>
          <p:cNvSpPr>
            <a:spLocks noGrp="1" noRot="1" noChangeAspect="1" noChangeArrowheads="1" noTextEdit="1"/>
          </p:cNvSpPr>
          <p:nvPr>
            <p:ph type="sldImg"/>
          </p:nvPr>
        </p:nvSpPr>
        <p:spPr/>
      </p:sp>
      <p:sp>
        <p:nvSpPr>
          <p:cNvPr id="83974"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405126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86018"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148C1F6B-99E5-954E-9D79-D691D093AFA8}" type="datetime4">
              <a:rPr lang="en-US"/>
              <a:pPr/>
              <a:t>January 25, 2016</a:t>
            </a:fld>
            <a:endParaRPr lang="en-US"/>
          </a:p>
        </p:txBody>
      </p:sp>
      <p:sp>
        <p:nvSpPr>
          <p:cNvPr id="86019"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8602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EEC6A25C-9C87-ED4F-8719-E25E11E49D98}" type="slidenum">
              <a:rPr lang="en-US"/>
              <a:pPr/>
              <a:t>39</a:t>
            </a:fld>
            <a:endParaRPr lang="en-US"/>
          </a:p>
        </p:txBody>
      </p:sp>
      <p:sp>
        <p:nvSpPr>
          <p:cNvPr id="86021" name="Rectangle 2"/>
          <p:cNvSpPr>
            <a:spLocks noGrp="1" noRot="1" noChangeAspect="1" noChangeArrowheads="1" noTextEdit="1"/>
          </p:cNvSpPr>
          <p:nvPr>
            <p:ph type="sldImg"/>
          </p:nvPr>
        </p:nvSpPr>
        <p:spPr/>
      </p:sp>
      <p:sp>
        <p:nvSpPr>
          <p:cNvPr id="86022"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79452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88066"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87EEA0D8-F268-BB40-A8C8-B61EF94F69A5}" type="datetime4">
              <a:rPr lang="en-US"/>
              <a:pPr/>
              <a:t>January 25, 2016</a:t>
            </a:fld>
            <a:endParaRPr lang="en-US"/>
          </a:p>
        </p:txBody>
      </p:sp>
      <p:sp>
        <p:nvSpPr>
          <p:cNvPr id="88067"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8806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2A3121EB-BA21-A343-B897-53212A46CDB7}" type="slidenum">
              <a:rPr lang="en-US"/>
              <a:pPr/>
              <a:t>40</a:t>
            </a:fld>
            <a:endParaRPr lang="en-US"/>
          </a:p>
        </p:txBody>
      </p:sp>
      <p:sp>
        <p:nvSpPr>
          <p:cNvPr id="88069" name="Rectangle 2"/>
          <p:cNvSpPr>
            <a:spLocks noGrp="1" noRot="1" noChangeAspect="1" noChangeArrowheads="1" noTextEdit="1"/>
          </p:cNvSpPr>
          <p:nvPr>
            <p:ph type="sldImg"/>
          </p:nvPr>
        </p:nvSpPr>
        <p:spPr/>
      </p:sp>
      <p:sp>
        <p:nvSpPr>
          <p:cNvPr id="88070"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779041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90114"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93291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27650"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344244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29698"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187983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
        <p:nvSpPr>
          <p:cNvPr id="31746"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28646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Morgan Kaufmann Publishers</a:t>
            </a:r>
          </a:p>
        </p:txBody>
      </p:sp>
      <p:sp>
        <p:nvSpPr>
          <p:cNvPr id="33794" name="Rectangle 3"/>
          <p:cNvSpPr>
            <a:spLocks noGrp="1" noChangeArrowheads="1"/>
          </p:cNvSpPr>
          <p:nvPr>
            <p:ph type="dt" sz="quarter" idx="4294967295"/>
          </p:nvPr>
        </p:nvSpPr>
        <p:spPr bwMode="auto">
          <a:xfrm>
            <a:off x="4143375" y="0"/>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184D1A6A-4B36-DB44-B231-D1B1F18E8821}" type="datetime4">
              <a:rPr lang="en-US"/>
              <a:pPr/>
              <a:t>January 25, 2016</a:t>
            </a:fld>
            <a:endParaRPr lang="en-US"/>
          </a:p>
        </p:txBody>
      </p:sp>
      <p:sp>
        <p:nvSpPr>
          <p:cNvPr id="33795" name="Rectangle 6"/>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t>Chapter 1 — Computer Abstractions and Technology</a:t>
            </a:r>
          </a:p>
        </p:txBody>
      </p:sp>
      <p:sp>
        <p:nvSpPr>
          <p:cNvPr id="3379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893D6D34-22EF-E241-A82F-5479B8410CF3}" type="slidenum">
              <a:rPr lang="en-US"/>
              <a:pPr/>
              <a:t>12</a:t>
            </a:fld>
            <a:endParaRPr lang="en-US"/>
          </a:p>
        </p:txBody>
      </p:sp>
      <p:sp>
        <p:nvSpPr>
          <p:cNvPr id="33797" name="Rectangle 2"/>
          <p:cNvSpPr>
            <a:spLocks noGrp="1" noRot="1" noChangeAspect="1" noChangeArrowheads="1" noTextEdit="1"/>
          </p:cNvSpPr>
          <p:nvPr>
            <p:ph type="sldImg"/>
          </p:nvPr>
        </p:nvSpPr>
        <p:spPr/>
      </p:sp>
      <p:sp>
        <p:nvSpPr>
          <p:cNvPr id="33798" name="Rectangle 3"/>
          <p:cNvSpPr>
            <a:spLocks noGrp="1" noChangeArrowheads="1"/>
          </p:cNvSpPr>
          <p:nvPr>
            <p:ph type="body" idx="1"/>
          </p:nvPr>
        </p:nvSpPr>
        <p:spPr bwMode="auto">
          <a:xfrm>
            <a:off x="731838" y="4559300"/>
            <a:ext cx="5851525" cy="4321175"/>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703022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
        <p:nvSpPr>
          <p:cNvPr id="35842" name="Rectangle 3"/>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239896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
        <p:nvSpPr>
          <p:cNvPr id="37890" name="Rectangle 3"/>
          <p:cNvSpPr>
            <a:spLocks noGrp="1" noChangeArrowheads="1"/>
          </p:cNvSpPr>
          <p:nvPr>
            <p:ph type="body" idx="1"/>
          </p:nvPr>
        </p:nvSpPr>
        <p:spPr bwMode="auto">
          <a:xfrm>
            <a:off x="974725" y="4560888"/>
            <a:ext cx="5365750"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6407" tIns="42445" rIns="86407" bIns="4244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919744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grpSp>
      <p:sp>
        <p:nvSpPr>
          <p:cNvPr id="7" name="AutoShape 10"/>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dirty="0">
              <a:latin typeface="Tahoma"/>
              <a:ea typeface="Tahoma"/>
              <a:cs typeface="Tahoma"/>
            </a:endParaRPr>
          </a:p>
        </p:txBody>
      </p:sp>
      <p:sp>
        <p:nvSpPr>
          <p:cNvPr id="708613"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smtClean="0"/>
              <a:t>Click to edit Master title style</a:t>
            </a:r>
            <a:endParaRPr lang="en-US" altLang="en-US"/>
          </a:p>
        </p:txBody>
      </p:sp>
      <p:sp>
        <p:nvSpPr>
          <p:cNvPr id="708614"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smtClean="0"/>
              <a:t>Click to edit Master subtitle style</a:t>
            </a:r>
            <a:endParaRPr lang="en-US" altLang="en-US"/>
          </a:p>
        </p:txBody>
      </p:sp>
      <p:sp>
        <p:nvSpPr>
          <p:cNvPr id="8" name="Date Placeholder 7"/>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9" name="Footer Placeholder 8"/>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10" name="Rectangle 9"/>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pPr>
              <a:defRPr/>
            </a:pPr>
            <a:fld id="{899E8F8C-4B35-F845-8538-E3D1787470F1}" type="slidenum">
              <a:rPr lang="en-US"/>
              <a:pPr>
                <a:defRPr/>
              </a:pPr>
              <a:t>‹#›</a:t>
            </a:fld>
            <a:endParaRPr lang="en-US"/>
          </a:p>
        </p:txBody>
      </p:sp>
    </p:spTree>
    <p:extLst>
      <p:ext uri="{BB962C8B-B14F-4D97-AF65-F5344CB8AC3E}">
        <p14:creationId xmlns:p14="http://schemas.microsoft.com/office/powerpoint/2010/main" val="305988429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7977FDF-B765-F441-9701-78C4866D548B}" type="slidenum">
              <a:rPr lang="en-US"/>
              <a:pPr>
                <a:defRPr/>
              </a:pPr>
              <a:t>‹#›</a:t>
            </a:fld>
            <a:endParaRPr lang="en-US"/>
          </a:p>
        </p:txBody>
      </p:sp>
    </p:spTree>
    <p:extLst>
      <p:ext uri="{BB962C8B-B14F-4D97-AF65-F5344CB8AC3E}">
        <p14:creationId xmlns:p14="http://schemas.microsoft.com/office/powerpoint/2010/main" val="370063997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3BFBBECB-5E9D-A342-9102-8AA15A67E0BE}" type="slidenum">
              <a:rPr lang="en-US"/>
              <a:pPr>
                <a:defRPr/>
              </a:pPr>
              <a:t>‹#›</a:t>
            </a:fld>
            <a:endParaRPr lang="en-US"/>
          </a:p>
        </p:txBody>
      </p:sp>
    </p:spTree>
    <p:extLst>
      <p:ext uri="{BB962C8B-B14F-4D97-AF65-F5344CB8AC3E}">
        <p14:creationId xmlns:p14="http://schemas.microsoft.com/office/powerpoint/2010/main" val="69346600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304800"/>
            <a:ext cx="91440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776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1DEAB8B-5479-9B46-A6BA-BEBDBAC69E05}" type="slidenum">
              <a:rPr lang="en-US"/>
              <a:pPr>
                <a:defRPr/>
              </a:pPr>
              <a:t>‹#›</a:t>
            </a:fld>
            <a:endParaRPr lang="en-US"/>
          </a:p>
        </p:txBody>
      </p:sp>
    </p:spTree>
    <p:extLst>
      <p:ext uri="{BB962C8B-B14F-4D97-AF65-F5344CB8AC3E}">
        <p14:creationId xmlns:p14="http://schemas.microsoft.com/office/powerpoint/2010/main" val="339374828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0" y="708025"/>
            <a:ext cx="9144000" cy="28733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idx="11"/>
          </p:nvPr>
        </p:nvSpPr>
        <p:spPr>
          <a:xfrm>
            <a:off x="-1622" y="3886201"/>
            <a:ext cx="9144000" cy="2971800"/>
          </a:xfrm>
        </p:spPr>
        <p:txBody>
          <a:bodyPr anchor="b"/>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A958F0F6-6732-3B47-A953-0D1E8E7A1B31}" type="slidenum">
              <a:rPr lang="en-US"/>
              <a:pPr>
                <a:defRPr/>
              </a:pPr>
              <a:t>‹#›</a:t>
            </a:fld>
            <a:endParaRPr lang="en-US"/>
          </a:p>
        </p:txBody>
      </p:sp>
    </p:spTree>
    <p:extLst>
      <p:ext uri="{BB962C8B-B14F-4D97-AF65-F5344CB8AC3E}">
        <p14:creationId xmlns:p14="http://schemas.microsoft.com/office/powerpoint/2010/main" val="340068949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20A85C50-9279-CA4B-A8FF-38B6D7C751EB}" type="slidenum">
              <a:rPr lang="en-US"/>
              <a:pPr>
                <a:defRPr/>
              </a:pPr>
              <a:t>‹#›</a:t>
            </a:fld>
            <a:endParaRPr lang="en-US"/>
          </a:p>
        </p:txBody>
      </p:sp>
    </p:spTree>
    <p:extLst>
      <p:ext uri="{BB962C8B-B14F-4D97-AF65-F5344CB8AC3E}">
        <p14:creationId xmlns:p14="http://schemas.microsoft.com/office/powerpoint/2010/main" val="176433906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C2B341C3-015F-D14A-A03F-89C264720271}" type="slidenum">
              <a:rPr lang="en-US"/>
              <a:pPr>
                <a:defRPr/>
              </a:pPr>
              <a:t>‹#›</a:t>
            </a:fld>
            <a:endParaRPr lang="en-US"/>
          </a:p>
        </p:txBody>
      </p:sp>
    </p:spTree>
    <p:extLst>
      <p:ext uri="{BB962C8B-B14F-4D97-AF65-F5344CB8AC3E}">
        <p14:creationId xmlns:p14="http://schemas.microsoft.com/office/powerpoint/2010/main" val="222803020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B05473BC-6EA5-BD49-BFCF-514E528A8560}" type="slidenum">
              <a:rPr lang="en-US"/>
              <a:pPr>
                <a:defRPr/>
              </a:pPr>
              <a:t>‹#›</a:t>
            </a:fld>
            <a:endParaRPr lang="en-US"/>
          </a:p>
        </p:txBody>
      </p:sp>
    </p:spTree>
    <p:extLst>
      <p:ext uri="{BB962C8B-B14F-4D97-AF65-F5344CB8AC3E}">
        <p14:creationId xmlns:p14="http://schemas.microsoft.com/office/powerpoint/2010/main" val="233863847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6A3A253-AC39-AE4F-921D-5CC71CC9B478}" type="slidenum">
              <a:rPr lang="en-US"/>
              <a:pPr>
                <a:defRPr/>
              </a:pPr>
              <a:t>‹#›</a:t>
            </a:fld>
            <a:endParaRPr lang="en-US"/>
          </a:p>
        </p:txBody>
      </p:sp>
    </p:spTree>
    <p:extLst>
      <p:ext uri="{BB962C8B-B14F-4D97-AF65-F5344CB8AC3E}">
        <p14:creationId xmlns:p14="http://schemas.microsoft.com/office/powerpoint/2010/main" val="161873419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A91B312-36E7-8749-AB88-94F5BFC6EC34}" type="slidenum">
              <a:rPr lang="en-US"/>
              <a:pPr>
                <a:defRPr/>
              </a:pPr>
              <a:t>‹#›</a:t>
            </a:fld>
            <a:endParaRPr lang="en-US"/>
          </a:p>
        </p:txBody>
      </p:sp>
    </p:spTree>
    <p:extLst>
      <p:ext uri="{BB962C8B-B14F-4D97-AF65-F5344CB8AC3E}">
        <p14:creationId xmlns:p14="http://schemas.microsoft.com/office/powerpoint/2010/main" val="273546536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C5F16BC-A8D5-6247-BADF-8F467DBA8963}" type="slidenum">
              <a:rPr lang="en-US"/>
              <a:pPr>
                <a:defRPr/>
              </a:pPr>
              <a:t>‹#›</a:t>
            </a:fld>
            <a:endParaRPr lang="en-US"/>
          </a:p>
        </p:txBody>
      </p:sp>
    </p:spTree>
    <p:extLst>
      <p:ext uri="{BB962C8B-B14F-4D97-AF65-F5344CB8AC3E}">
        <p14:creationId xmlns:p14="http://schemas.microsoft.com/office/powerpoint/2010/main" val="3159111887"/>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dirty="0" smtClean="0"/>
              <a:t>Click to edit Master title style</a:t>
            </a:r>
          </a:p>
        </p:txBody>
      </p:sp>
      <p:sp>
        <p:nvSpPr>
          <p:cNvPr id="707587" name="Rectangle 3"/>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07588" name="Rectangle 4"/>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latin typeface="Arial Narrow" charset="0"/>
                <a:cs typeface="Tahoma" charset="0"/>
              </a:defRPr>
            </a:lvl1pPr>
          </a:lstStyle>
          <a:p>
            <a:pPr>
              <a:defRPr/>
            </a:pPr>
            <a:fld id="{1E68C89F-EE4B-C840-8F6B-D4EFC7022D75}" type="slidenum">
              <a:rPr lang="en-US"/>
              <a:pPr>
                <a:defRPr/>
              </a:pPr>
              <a:t>‹#›</a:t>
            </a:fld>
            <a:endParaRPr lang="en-US"/>
          </a:p>
        </p:txBody>
      </p:sp>
      <p:sp>
        <p:nvSpPr>
          <p:cNvPr id="1029" name="Rectangle 5"/>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spTree>
  </p:cSld>
  <p:clrMap bg1="lt1" tx1="dk1" bg2="lt2" tx2="dk2" accent1="accent1" accent2="accent2" accent3="accent3" accent4="accent4" accent5="accent5" accent6="accent6" hlink="hlink" folHlink="folHlink"/>
  <p:sldLayoutIdLst>
    <p:sldLayoutId id="2147483865"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6" r:id="rId12"/>
  </p:sldLayoutIdLst>
  <p:transition spd="med"/>
  <p:hf hdr="0" ftr="0" dt="0"/>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ＭＳ Ｐゴシック" charset="0"/>
          <a:cs typeface="Tahoma"/>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charset="0"/>
        <a:buChar char="ã"/>
        <a:defRPr kumimoji="1" sz="2800">
          <a:solidFill>
            <a:schemeClr val="accent1"/>
          </a:solidFill>
          <a:effectLst>
            <a:outerShdw blurRad="38100" dist="38100" dir="2700000" algn="tl">
              <a:srgbClr val="C0C0C0"/>
            </a:outerShdw>
          </a:effectLst>
          <a:latin typeface="+mn-lt"/>
          <a:ea typeface="ＭＳ Ｐゴシック" charset="0"/>
          <a:cs typeface="Tahoma"/>
        </a:defRPr>
      </a:lvl1pPr>
      <a:lvl2pPr marL="742950" indent="-285750" algn="l" rtl="0" eaLnBrk="0" fontAlgn="base" hangingPunct="0">
        <a:spcBef>
          <a:spcPct val="20000"/>
        </a:spcBef>
        <a:spcAft>
          <a:spcPct val="0"/>
        </a:spcAft>
        <a:buClr>
          <a:schemeClr val="hlink"/>
        </a:buClr>
        <a:buSzPct val="85000"/>
        <a:buFont typeface="Wingdings" charset="0"/>
        <a:buChar char="l"/>
        <a:defRPr kumimoji="1" sz="2300">
          <a:solidFill>
            <a:schemeClr val="hlink"/>
          </a:solidFill>
          <a:effectLst>
            <a:outerShdw blurRad="38100" dist="38100" dir="2700000" algn="tl">
              <a:srgbClr val="C0C0C0"/>
            </a:outerShdw>
          </a:effectLst>
          <a:latin typeface="+mn-lt"/>
          <a:ea typeface="Tahoma"/>
          <a:cs typeface="Tahoma" charset="0"/>
        </a:defRPr>
      </a:lvl2pPr>
      <a:lvl3pPr marL="1143000" indent="-228600" algn="l" rtl="0" eaLnBrk="0" fontAlgn="base" hangingPunct="0">
        <a:spcBef>
          <a:spcPct val="20000"/>
        </a:spcBef>
        <a:spcAft>
          <a:spcPct val="0"/>
        </a:spcAft>
        <a:buClr>
          <a:schemeClr val="tx1"/>
        </a:buClr>
        <a:buFont typeface="Wingdings" charset="0"/>
        <a:buChar char="Ø"/>
        <a:defRPr kumimoji="1" sz="2000">
          <a:solidFill>
            <a:schemeClr val="tx1"/>
          </a:solidFill>
          <a:effectLst>
            <a:outerShdw blurRad="38100" dist="38100" dir="2700000" algn="tl">
              <a:srgbClr val="C0C0C0"/>
            </a:outerShdw>
          </a:effectLst>
          <a:latin typeface="+mn-lt"/>
          <a:ea typeface="Tahoma"/>
          <a:cs typeface="Tahoma" charset="0"/>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3.bin"/><Relationship Id="rId5"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4.bin"/><Relationship Id="rId5" Type="http://schemas.openxmlformats.org/officeDocument/2006/relationships/image" Target="../media/image7.emf"/><Relationship Id="rId6" Type="http://schemas.openxmlformats.org/officeDocument/2006/relationships/oleObject" Target="../embeddings/oleObject5.bin"/><Relationship Id="rId7" Type="http://schemas.openxmlformats.org/officeDocument/2006/relationships/image" Target="../media/image8.emf"/><Relationship Id="rId8" Type="http://schemas.openxmlformats.org/officeDocument/2006/relationships/oleObject" Target="../embeddings/oleObject6.bin"/><Relationship Id="rId9"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7.bin"/><Relationship Id="rId5"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9.bin"/><Relationship Id="rId5" Type="http://schemas.openxmlformats.org/officeDocument/2006/relationships/image" Target="../media/image11.emf"/><Relationship Id="rId6" Type="http://schemas.openxmlformats.org/officeDocument/2006/relationships/oleObject" Target="../embeddings/oleObject10.bin"/><Relationship Id="rId7"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1.bin"/><Relationship Id="rId5" Type="http://schemas.openxmlformats.org/officeDocument/2006/relationships/image" Target="../media/image13.emf"/><Relationship Id="rId6" Type="http://schemas.openxmlformats.org/officeDocument/2006/relationships/oleObject" Target="../embeddings/oleObject12.bin"/><Relationship Id="rId7" Type="http://schemas.openxmlformats.org/officeDocument/2006/relationships/image" Target="../media/image1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3.bin"/><Relationship Id="rId5" Type="http://schemas.openxmlformats.org/officeDocument/2006/relationships/image" Target="../media/image15.emf"/><Relationship Id="rId6" Type="http://schemas.openxmlformats.org/officeDocument/2006/relationships/oleObject" Target="../embeddings/oleObject14.bin"/><Relationship Id="rId7" Type="http://schemas.openxmlformats.org/officeDocument/2006/relationships/image" Target="../media/image16.emf"/><Relationship Id="rId8" Type="http://schemas.openxmlformats.org/officeDocument/2006/relationships/oleObject" Target="../embeddings/oleObject15.bin"/><Relationship Id="rId9" Type="http://schemas.openxmlformats.org/officeDocument/2006/relationships/image" Target="../media/image17.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6.bin"/><Relationship Id="rId5" Type="http://schemas.openxmlformats.org/officeDocument/2006/relationships/image" Target="../media/image18.wmf"/><Relationship Id="rId6" Type="http://schemas.openxmlformats.org/officeDocument/2006/relationships/oleObject" Target="../embeddings/oleObject17.bin"/><Relationship Id="rId7" Type="http://schemas.openxmlformats.org/officeDocument/2006/relationships/image" Target="../media/image19.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8.bin"/><Relationship Id="rId5" Type="http://schemas.openxmlformats.org/officeDocument/2006/relationships/image" Target="../media/image20.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9.bin"/><Relationship Id="rId5" Type="http://schemas.openxmlformats.org/officeDocument/2006/relationships/image" Target="../media/image21.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0.bin"/><Relationship Id="rId5" Type="http://schemas.openxmlformats.org/officeDocument/2006/relationships/image" Target="../media/image24.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1.bin"/><Relationship Id="rId5" Type="http://schemas.openxmlformats.org/officeDocument/2006/relationships/image" Target="../media/image2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2.bin"/><Relationship Id="rId5" Type="http://schemas.openxmlformats.org/officeDocument/2006/relationships/image" Target="../media/image26.emf"/><Relationship Id="rId6" Type="http://schemas.openxmlformats.org/officeDocument/2006/relationships/image" Target="../media/image27.jpeg"/><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3.bin"/><Relationship Id="rId5" Type="http://schemas.openxmlformats.org/officeDocument/2006/relationships/image" Target="../media/image28.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4.bin"/><Relationship Id="rId5" Type="http://schemas.openxmlformats.org/officeDocument/2006/relationships/image" Target="../media/image31.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jpeg"/><Relationship Id="rId5" Type="http://schemas.openxmlformats.org/officeDocument/2006/relationships/chart" Target="../charts/chart1.xml"/><Relationship Id="rId6" Type="http://schemas.openxmlformats.org/officeDocument/2006/relationships/chart" Target="../charts/chart2.xml"/><Relationship Id="rId7" Type="http://schemas.openxmlformats.org/officeDocument/2006/relationships/chart" Target="../charts/chart3.xml"/><Relationship Id="rId8" Type="http://schemas.openxmlformats.org/officeDocument/2006/relationships/oleObject" Target="../embeddings/Microsoft_Excel_97_-_2004_Worksheet1.xls"/><Relationship Id="rId9"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5" Type="http://schemas.openxmlformats.org/officeDocument/2006/relationships/oleObject" Target="../embeddings/oleObject2.bin"/><Relationship Id="rId6" Type="http://schemas.openxmlformats.org/officeDocument/2006/relationships/image" Target="../media/image5.emf"/><Relationship Id="rId7" Type="http://schemas.openxmlformats.org/officeDocument/2006/relationships/image" Target="../media/image2.wmf"/><Relationship Id="rId8" Type="http://schemas.openxmlformats.org/officeDocument/2006/relationships/image" Target="../media/image3.jpe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354013"/>
            <a:ext cx="8534400" cy="2370137"/>
          </a:xfrm>
        </p:spPr>
        <p:txBody>
          <a:bodyPr/>
          <a:lstStyle/>
          <a:p>
            <a:pPr algn="ctr" eaLnBrk="1" hangingPunct="1">
              <a:defRPr/>
            </a:pPr>
            <a:r>
              <a:rPr lang="en-US" dirty="0">
                <a:effectLst>
                  <a:outerShdw blurRad="38100" dist="38100" dir="2700000" algn="tl">
                    <a:srgbClr val="DDDDDD"/>
                  </a:outerShdw>
                </a:effectLst>
                <a:latin typeface="Tahoma" charset="0"/>
                <a:ea typeface="Tahoma"/>
              </a:rPr>
              <a:t/>
            </a:r>
            <a:br>
              <a:rPr lang="en-US"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Computer Organization and Design</a:t>
            </a:r>
            <a:br>
              <a:rPr lang="en-US" sz="3600" b="1"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
            </a:r>
            <a:br>
              <a:rPr lang="en-US" sz="3600" b="1" dirty="0">
                <a:effectLst>
                  <a:outerShdw blurRad="38100" dist="38100" dir="2700000" algn="tl">
                    <a:srgbClr val="DDDDDD"/>
                  </a:outerShdw>
                </a:effectLst>
                <a:latin typeface="Tahoma" charset="0"/>
                <a:ea typeface="Tahoma"/>
              </a:rPr>
            </a:br>
            <a:r>
              <a:rPr lang="en-US" sz="3600" dirty="0">
                <a:effectLst>
                  <a:outerShdw blurRad="38100" dist="38100" dir="2700000" algn="tl">
                    <a:srgbClr val="DDDDDD"/>
                  </a:outerShdw>
                </a:effectLst>
                <a:latin typeface="Tahoma" charset="0"/>
                <a:ea typeface="Tahoma"/>
              </a:rPr>
              <a:t>Performance</a:t>
            </a:r>
            <a:endParaRPr lang="en-US" sz="3600" b="1" dirty="0">
              <a:effectLst>
                <a:outerShdw blurRad="38100" dist="38100" dir="2700000" algn="tl">
                  <a:srgbClr val="DDDDDD"/>
                </a:outerShdw>
              </a:effectLst>
              <a:latin typeface="Tahoma" charset="0"/>
              <a:ea typeface="Tahoma"/>
            </a:endParaRPr>
          </a:p>
        </p:txBody>
      </p:sp>
      <p:sp>
        <p:nvSpPr>
          <p:cNvPr id="20" name="Subtitle 19"/>
          <p:cNvSpPr>
            <a:spLocks noGrp="1"/>
          </p:cNvSpPr>
          <p:nvPr>
            <p:ph type="subTitle" idx="1"/>
          </p:nvPr>
        </p:nvSpPr>
        <p:spPr/>
        <p:txBody>
          <a:bodyPr/>
          <a:lstStyle/>
          <a:p>
            <a:pPr eaLnBrk="1" hangingPunct="1">
              <a:buFont typeface="Wingdings 2" charset="0"/>
              <a:buNone/>
              <a:defRPr/>
            </a:pPr>
            <a:r>
              <a:rPr lang="en-US" sz="3200" dirty="0">
                <a:effectLst>
                  <a:outerShdw blurRad="38100" dist="38100" dir="2700000" algn="tl">
                    <a:srgbClr val="DDDDDD"/>
                  </a:outerShdw>
                </a:effectLst>
                <a:latin typeface="Tahoma" charset="0"/>
                <a:ea typeface="Tahoma"/>
              </a:rPr>
              <a:t>Montek Singh</a:t>
            </a:r>
          </a:p>
          <a:p>
            <a:pPr eaLnBrk="1" hangingPunct="1">
              <a:lnSpc>
                <a:spcPct val="120000"/>
              </a:lnSpc>
              <a:buFont typeface="Wingdings 2" charset="0"/>
              <a:buNone/>
              <a:defRPr/>
            </a:pPr>
            <a:r>
              <a:rPr lang="en-US" dirty="0" smtClean="0">
                <a:solidFill>
                  <a:schemeClr val="tx1"/>
                </a:solidFill>
                <a:effectLst>
                  <a:outerShdw blurRad="38100" dist="38100" dir="2700000" algn="tl">
                    <a:srgbClr val="DDDDDD"/>
                  </a:outerShdw>
                </a:effectLst>
                <a:latin typeface="Tahoma" charset="0"/>
                <a:ea typeface="Tahoma"/>
              </a:rPr>
              <a:t>Jan 13, 2016</a:t>
            </a:r>
            <a:endParaRPr lang="en-US" dirty="0">
              <a:solidFill>
                <a:schemeClr val="tx1"/>
              </a:solidFill>
              <a:effectLst>
                <a:outerShdw blurRad="38100" dist="38100" dir="2700000" algn="tl">
                  <a:srgbClr val="DDDDDD"/>
                </a:outerShdw>
              </a:effectLst>
              <a:latin typeface="Tahoma" charset="0"/>
              <a:ea typeface="Tahoma"/>
            </a:endParaRPr>
          </a:p>
          <a:p>
            <a:pPr eaLnBrk="1" hangingPunct="1">
              <a:lnSpc>
                <a:spcPct val="120000"/>
              </a:lnSpc>
              <a:buFont typeface="Wingdings 2" charset="0"/>
              <a:buNone/>
              <a:defRPr/>
            </a:pPr>
            <a:endParaRPr lang="en-US" dirty="0">
              <a:solidFill>
                <a:schemeClr val="tx1"/>
              </a:solidFill>
              <a:effectLst>
                <a:outerShdw blurRad="38100" dist="38100" dir="2700000" algn="tl">
                  <a:srgbClr val="DDDDDD"/>
                </a:outerShdw>
              </a:effectLst>
              <a:latin typeface="Tahoma" charset="0"/>
              <a:ea typeface="Tahoma"/>
            </a:endParaRPr>
          </a:p>
          <a:p>
            <a:pPr eaLnBrk="1" hangingPunct="1">
              <a:lnSpc>
                <a:spcPct val="120000"/>
              </a:lnSpc>
              <a:buFont typeface="Wingdings 2" charset="0"/>
              <a:buNone/>
              <a:defRPr/>
            </a:pPr>
            <a:r>
              <a:rPr lang="en-US" dirty="0">
                <a:solidFill>
                  <a:schemeClr val="tx1"/>
                </a:solidFill>
                <a:effectLst>
                  <a:outerShdw blurRad="38100" dist="38100" dir="2700000" algn="tl">
                    <a:srgbClr val="DDDDDD"/>
                  </a:outerShdw>
                </a:effectLst>
                <a:latin typeface="Tahoma" charset="0"/>
                <a:ea typeface="Tahoma"/>
              </a:rPr>
              <a:t>Lecture 2</a:t>
            </a:r>
          </a:p>
        </p:txBody>
      </p:sp>
      <p:sp>
        <p:nvSpPr>
          <p:cNvPr id="15363" name="Slide Number Placeholder 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EDE38A3D-0E92-6B42-8F37-CF31ACF08871}" type="slidenum">
              <a:rPr lang="en-US" sz="1400">
                <a:latin typeface="Arial Narrow" charset="0"/>
                <a:cs typeface="Tahoma" charset="0"/>
              </a:rPr>
              <a:pPr/>
              <a:t>1</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ChangeArrowheads="1"/>
          </p:cNvSpPr>
          <p:nvPr/>
        </p:nvSpPr>
        <p:spPr bwMode="auto">
          <a:xfrm>
            <a:off x="225425" y="312738"/>
            <a:ext cx="4860925"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15364" name="Rectangle 4"/>
          <p:cNvSpPr>
            <a:spLocks noGrp="1" noChangeArrowheads="1"/>
          </p:cNvSpPr>
          <p:nvPr>
            <p:ph type="title"/>
          </p:nvPr>
        </p:nvSpPr>
        <p:spPr/>
        <p:txBody>
          <a:bodyPr/>
          <a:lstStyle/>
          <a:p>
            <a:pPr>
              <a:defRPr/>
            </a:pPr>
            <a:r>
              <a:rPr lang="en-US" dirty="0" smtClean="0">
                <a:latin typeface="Tahoma" charset="0"/>
                <a:ea typeface="Tahoma"/>
              </a:rPr>
              <a:t>Performance</a:t>
            </a:r>
            <a:endParaRPr lang="en-US" dirty="0">
              <a:latin typeface="Tahoma" charset="0"/>
              <a:ea typeface="Tahoma"/>
            </a:endParaRPr>
          </a:p>
        </p:txBody>
      </p:sp>
      <p:sp>
        <p:nvSpPr>
          <p:cNvPr id="15363"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cs typeface="Tahoma" charset="0"/>
              </a:rPr>
              <a:t>For some program running on machine X,</a:t>
            </a:r>
          </a:p>
          <a:p>
            <a:pPr lvl="1">
              <a:defRPr/>
            </a:pPr>
            <a:r>
              <a:rPr lang="en-US" dirty="0" err="1">
                <a:effectLst>
                  <a:outerShdw blurRad="38100" dist="38100" dir="2700000" algn="tl">
                    <a:srgbClr val="DDDDDD"/>
                  </a:outerShdw>
                </a:effectLst>
                <a:latin typeface="Tahoma" charset="0"/>
                <a:ea typeface="Tahoma" charset="0"/>
              </a:rPr>
              <a:t>Performance</a:t>
            </a:r>
            <a:r>
              <a:rPr lang="en-US" baseline="-25000" dirty="0" err="1">
                <a:effectLst>
                  <a:outerShdw blurRad="38100" dist="38100" dir="2700000" algn="tl">
                    <a:srgbClr val="DDDDDD"/>
                  </a:outerShdw>
                </a:effectLst>
                <a:latin typeface="Tahoma" charset="0"/>
                <a:ea typeface="Tahoma" charset="0"/>
              </a:rPr>
              <a:t>X</a:t>
            </a:r>
            <a:r>
              <a:rPr lang="en-US" dirty="0">
                <a:effectLst>
                  <a:outerShdw blurRad="38100" dist="38100" dir="2700000" algn="tl">
                    <a:srgbClr val="DDDDDD"/>
                  </a:outerShdw>
                </a:effectLst>
                <a:latin typeface="Tahoma" charset="0"/>
                <a:ea typeface="Tahoma" charset="0"/>
              </a:rPr>
              <a:t> </a:t>
            </a:r>
            <a:r>
              <a:rPr lang="en-US" dirty="0" smtClean="0">
                <a:effectLst>
                  <a:outerShdw blurRad="38100" dist="38100" dir="2700000" algn="tl">
                    <a:srgbClr val="DDDDDD"/>
                  </a:outerShdw>
                </a:effectLst>
                <a:latin typeface="Tahoma" charset="0"/>
                <a:ea typeface="Tahoma" charset="0"/>
              </a:rPr>
              <a:t>= </a:t>
            </a:r>
            <a:r>
              <a:rPr lang="en-US" dirty="0">
                <a:effectLst>
                  <a:outerShdw blurRad="38100" dist="38100" dir="2700000" algn="tl">
                    <a:srgbClr val="DDDDDD"/>
                  </a:outerShdw>
                </a:effectLst>
                <a:latin typeface="Tahoma" charset="0"/>
                <a:ea typeface="Tahoma" charset="0"/>
              </a:rPr>
              <a:t>Program Executions / </a:t>
            </a:r>
            <a:r>
              <a:rPr lang="en-US" dirty="0" err="1">
                <a:effectLst>
                  <a:outerShdw blurRad="38100" dist="38100" dir="2700000" algn="tl">
                    <a:srgbClr val="DDDDDD"/>
                  </a:outerShdw>
                </a:effectLst>
                <a:latin typeface="Tahoma" charset="0"/>
                <a:ea typeface="Tahoma" charset="0"/>
              </a:rPr>
              <a:t>Time</a:t>
            </a:r>
            <a:r>
              <a:rPr lang="en-US" baseline="-25000" dirty="0" err="1">
                <a:effectLst>
                  <a:outerShdw blurRad="38100" dist="38100" dir="2700000" algn="tl">
                    <a:srgbClr val="DDDDDD"/>
                  </a:outerShdw>
                </a:effectLst>
                <a:latin typeface="Tahoma" charset="0"/>
                <a:ea typeface="Tahoma" charset="0"/>
              </a:rPr>
              <a:t>X</a:t>
            </a:r>
            <a:r>
              <a:rPr lang="en-US" dirty="0">
                <a:effectLst>
                  <a:outerShdw blurRad="38100" dist="38100" dir="2700000" algn="tl">
                    <a:srgbClr val="DDDDDD"/>
                  </a:outerShdw>
                </a:effectLst>
                <a:latin typeface="Tahoma" charset="0"/>
                <a:ea typeface="Tahoma" charset="0"/>
              </a:rPr>
              <a:t>  (executions/sec</a:t>
            </a:r>
            <a:r>
              <a:rPr lang="en-US" dirty="0" smtClean="0">
                <a:effectLst>
                  <a:outerShdw blurRad="38100" dist="38100" dir="2700000" algn="tl">
                    <a:srgbClr val="DDDDDD"/>
                  </a:outerShdw>
                </a:effectLst>
                <a:latin typeface="Tahoma" charset="0"/>
                <a:ea typeface="Tahoma" charset="0"/>
              </a:rPr>
              <a:t>)</a:t>
            </a:r>
          </a:p>
          <a:p>
            <a:pPr marL="457200" lvl="1" indent="0">
              <a:buFont typeface="Wingdings" charset="0"/>
              <a:buNone/>
              <a:defRPr/>
            </a:pPr>
            <a:r>
              <a:rPr lang="en-US" dirty="0" smtClean="0">
                <a:effectLst>
                  <a:outerShdw blurRad="38100" dist="38100" dir="2700000" algn="tl">
                    <a:srgbClr val="DDDDDD"/>
                  </a:outerShdw>
                </a:effectLst>
                <a:latin typeface="Tahoma" charset="0"/>
                <a:ea typeface="Tahoma" charset="0"/>
              </a:rPr>
              <a:t>			= 1 / Execution </a:t>
            </a:r>
            <a:r>
              <a:rPr lang="en-US" dirty="0" err="1" smtClean="0">
                <a:effectLst>
                  <a:outerShdw blurRad="38100" dist="38100" dir="2700000" algn="tl">
                    <a:srgbClr val="DDDDDD"/>
                  </a:outerShdw>
                </a:effectLst>
                <a:latin typeface="Tahoma" charset="0"/>
                <a:ea typeface="Tahoma" charset="0"/>
              </a:rPr>
              <a:t>Time</a:t>
            </a:r>
            <a:r>
              <a:rPr lang="en-US" baseline="-25000" dirty="0" err="1" smtClean="0">
                <a:effectLst>
                  <a:outerShdw blurRad="38100" dist="38100" dir="2700000" algn="tl">
                    <a:srgbClr val="DDDDDD"/>
                  </a:outerShdw>
                </a:effectLst>
                <a:latin typeface="Tahoma" charset="0"/>
                <a:ea typeface="Tahoma" charset="0"/>
              </a:rPr>
              <a:t>X</a:t>
            </a:r>
            <a:endParaRPr lang="en-US" dirty="0">
              <a:effectLst>
                <a:outerShdw blurRad="38100" dist="38100" dir="2700000" algn="tl">
                  <a:srgbClr val="DDDDDD"/>
                </a:outerShdw>
              </a:effectLst>
              <a:latin typeface="Tahoma" charset="0"/>
              <a:ea typeface="Tahoma" charset="0"/>
            </a:endParaRPr>
          </a:p>
          <a:p>
            <a:pPr>
              <a:defRPr/>
            </a:pPr>
            <a:r>
              <a:rPr lang="en-US" dirty="0" smtClean="0">
                <a:effectLst>
                  <a:outerShdw blurRad="38100" dist="38100" dir="2700000" algn="tl">
                    <a:srgbClr val="DDDDDD"/>
                  </a:outerShdw>
                </a:effectLst>
                <a:latin typeface="Tahoma" charset="0"/>
                <a:cs typeface="Tahoma" charset="0"/>
              </a:rPr>
              <a:t>Relative Performance</a:t>
            </a:r>
          </a:p>
          <a:p>
            <a:pPr lvl="1">
              <a:defRPr/>
            </a:pPr>
            <a:r>
              <a:rPr lang="en-US" dirty="0" smtClean="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X is </a:t>
            </a:r>
            <a:r>
              <a:rPr lang="en-US" i="1" dirty="0">
                <a:effectLst>
                  <a:outerShdw blurRad="38100" dist="38100" dir="2700000" algn="tl">
                    <a:srgbClr val="DDDDDD"/>
                  </a:outerShdw>
                </a:effectLst>
                <a:latin typeface="Tahoma" charset="0"/>
              </a:rPr>
              <a:t>n</a:t>
            </a:r>
            <a:r>
              <a:rPr lang="en-US" dirty="0">
                <a:effectLst>
                  <a:outerShdw blurRad="38100" dist="38100" dir="2700000" algn="tl">
                    <a:srgbClr val="DDDDDD"/>
                  </a:outerShdw>
                </a:effectLst>
                <a:latin typeface="Tahoma" charset="0"/>
              </a:rPr>
              <a:t> times faster than Y</a:t>
            </a:r>
            <a:r>
              <a:rPr lang="ja-JP" altLang="en-US" dirty="0">
                <a:effectLst>
                  <a:outerShdw blurRad="38100" dist="38100" dir="2700000" algn="tl">
                    <a:srgbClr val="DDDDDD"/>
                  </a:outerShdw>
                </a:effectLst>
                <a:latin typeface="Tahoma" charset="0"/>
              </a:rPr>
              <a:t>”</a:t>
            </a:r>
            <a:endParaRPr lang="en-US" altLang="ja-JP" dirty="0">
              <a:effectLst>
                <a:outerShdw blurRad="38100" dist="38100" dir="2700000" algn="tl">
                  <a:srgbClr val="DDDDDD"/>
                </a:outerShdw>
              </a:effectLst>
              <a:latin typeface="Tahoma" charset="0"/>
            </a:endParaRPr>
          </a:p>
          <a:p>
            <a:pPr lvl="1">
              <a:defRPr/>
            </a:pPr>
            <a:r>
              <a:rPr lang="en-US" dirty="0" err="1">
                <a:effectLst>
                  <a:outerShdw blurRad="38100" dist="38100" dir="2700000" algn="tl">
                    <a:srgbClr val="DDDDDD"/>
                  </a:outerShdw>
                </a:effectLst>
                <a:latin typeface="Tahoma" charset="0"/>
                <a:ea typeface="Tahoma" charset="0"/>
              </a:rPr>
              <a:t>Performance</a:t>
            </a:r>
            <a:r>
              <a:rPr lang="en-US" baseline="-25000" dirty="0" err="1">
                <a:effectLst>
                  <a:outerShdw blurRad="38100" dist="38100" dir="2700000" algn="tl">
                    <a:srgbClr val="DDDDDD"/>
                  </a:outerShdw>
                </a:effectLst>
                <a:latin typeface="Tahoma" charset="0"/>
                <a:ea typeface="Tahoma" charset="0"/>
              </a:rPr>
              <a:t>X</a:t>
            </a:r>
            <a:r>
              <a:rPr lang="en-US" dirty="0">
                <a:effectLst>
                  <a:outerShdw blurRad="38100" dist="38100" dir="2700000" algn="tl">
                    <a:srgbClr val="DDDDDD"/>
                  </a:outerShdw>
                </a:effectLst>
                <a:latin typeface="Tahoma" charset="0"/>
                <a:ea typeface="Tahoma" charset="0"/>
              </a:rPr>
              <a:t>  / </a:t>
            </a:r>
            <a:r>
              <a:rPr lang="en-US" dirty="0" err="1">
                <a:effectLst>
                  <a:outerShdw blurRad="38100" dist="38100" dir="2700000" algn="tl">
                    <a:srgbClr val="DDDDDD"/>
                  </a:outerShdw>
                </a:effectLst>
                <a:latin typeface="Tahoma" charset="0"/>
                <a:ea typeface="Tahoma" charset="0"/>
              </a:rPr>
              <a:t>Performance</a:t>
            </a:r>
            <a:r>
              <a:rPr lang="en-US" baseline="-25000" dirty="0" err="1">
                <a:effectLst>
                  <a:outerShdw blurRad="38100" dist="38100" dir="2700000" algn="tl">
                    <a:srgbClr val="DDDDDD"/>
                  </a:outerShdw>
                </a:effectLst>
                <a:latin typeface="Tahoma" charset="0"/>
                <a:ea typeface="Tahoma" charset="0"/>
              </a:rPr>
              <a:t>Y</a:t>
            </a:r>
            <a:r>
              <a:rPr lang="en-US" dirty="0">
                <a:effectLst>
                  <a:outerShdw blurRad="38100" dist="38100" dir="2700000" algn="tl">
                    <a:srgbClr val="DDDDDD"/>
                  </a:outerShdw>
                </a:effectLst>
                <a:latin typeface="Tahoma" charset="0"/>
                <a:ea typeface="Tahoma" charset="0"/>
              </a:rPr>
              <a:t> = </a:t>
            </a:r>
            <a:r>
              <a:rPr lang="en-US" i="1" dirty="0" smtClean="0">
                <a:effectLst>
                  <a:outerShdw blurRad="38100" dist="38100" dir="2700000" algn="tl">
                    <a:srgbClr val="DDDDDD"/>
                  </a:outerShdw>
                </a:effectLst>
                <a:latin typeface="Tahoma" charset="0"/>
                <a:ea typeface="Tahoma" charset="0"/>
              </a:rPr>
              <a:t>n</a:t>
            </a:r>
            <a:endParaRPr lang="en-US" dirty="0">
              <a:effectLst>
                <a:outerShdw blurRad="38100" dist="38100" dir="2700000" algn="tl">
                  <a:srgbClr val="DDDDDD"/>
                </a:outerShdw>
              </a:effectLst>
              <a:latin typeface="Tahoma" charset="0"/>
              <a:ea typeface="Tahoma" charset="0"/>
            </a:endParaRPr>
          </a:p>
          <a:p>
            <a:pPr>
              <a:defRPr/>
            </a:pPr>
            <a:r>
              <a:rPr lang="en-US" dirty="0">
                <a:effectLst>
                  <a:outerShdw blurRad="38100" dist="38100" dir="2700000" algn="tl">
                    <a:srgbClr val="DDDDDD"/>
                  </a:outerShdw>
                </a:effectLst>
                <a:latin typeface="Tahoma" charset="0"/>
                <a:cs typeface="Tahoma" charset="0"/>
              </a:rPr>
              <a:t>Example:</a:t>
            </a:r>
          </a:p>
          <a:p>
            <a:pPr lvl="1">
              <a:defRPr/>
            </a:pPr>
            <a:r>
              <a:rPr lang="en-US" dirty="0">
                <a:effectLst>
                  <a:outerShdw blurRad="38100" dist="38100" dir="2700000" algn="tl">
                    <a:srgbClr val="DDDDDD"/>
                  </a:outerShdw>
                </a:effectLst>
                <a:latin typeface="Tahoma" charset="0"/>
                <a:ea typeface="Tahoma" charset="0"/>
              </a:rPr>
              <a:t>Machine A runs a program in 20 seconds</a:t>
            </a:r>
          </a:p>
          <a:p>
            <a:pPr lvl="1">
              <a:defRPr/>
            </a:pPr>
            <a:r>
              <a:rPr lang="en-US" dirty="0">
                <a:effectLst>
                  <a:outerShdw blurRad="38100" dist="38100" dir="2700000" algn="tl">
                    <a:srgbClr val="DDDDDD"/>
                  </a:outerShdw>
                </a:effectLst>
                <a:latin typeface="Tahoma" charset="0"/>
                <a:ea typeface="Tahoma" charset="0"/>
              </a:rPr>
              <a:t>Machine B runs the same program in 25 seconds</a:t>
            </a:r>
          </a:p>
          <a:p>
            <a:pPr lvl="2">
              <a:defRPr/>
            </a:pPr>
            <a:r>
              <a:rPr lang="en-US" dirty="0">
                <a:effectLst>
                  <a:outerShdw blurRad="38100" dist="38100" dir="2700000" algn="tl">
                    <a:srgbClr val="DDDDDD"/>
                  </a:outerShdw>
                </a:effectLst>
                <a:latin typeface="Tahoma" charset="0"/>
                <a:ea typeface="Tahoma" charset="0"/>
              </a:rPr>
              <a:t>By how much is A faster than B?</a:t>
            </a:r>
          </a:p>
          <a:p>
            <a:pPr lvl="2">
              <a:defRPr/>
            </a:pPr>
            <a:r>
              <a:rPr lang="en-US" dirty="0">
                <a:effectLst>
                  <a:outerShdw blurRad="38100" dist="38100" dir="2700000" algn="tl">
                    <a:srgbClr val="DDDDDD"/>
                  </a:outerShdw>
                </a:effectLst>
                <a:latin typeface="Tahoma" charset="0"/>
                <a:ea typeface="Tahoma" charset="0"/>
              </a:rPr>
              <a:t>By how much is B slower than A?</a:t>
            </a:r>
          </a:p>
        </p:txBody>
      </p:sp>
      <p:sp>
        <p:nvSpPr>
          <p:cNvPr id="721925" name="Text Box 5"/>
          <p:cNvSpPr txBox="1">
            <a:spLocks noChangeArrowheads="1"/>
          </p:cNvSpPr>
          <p:nvPr/>
        </p:nvSpPr>
        <p:spPr bwMode="auto">
          <a:xfrm>
            <a:off x="846138" y="5618163"/>
            <a:ext cx="30495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solidFill>
                  <a:srgbClr val="CC0000"/>
                </a:solidFill>
                <a:latin typeface="Tahoma" charset="0"/>
                <a:cs typeface="Tahoma" charset="0"/>
              </a:rPr>
              <a:t>Performance</a:t>
            </a:r>
            <a:r>
              <a:rPr lang="en-US" b="0" baseline="-25000">
                <a:solidFill>
                  <a:srgbClr val="CC0000"/>
                </a:solidFill>
                <a:latin typeface="Tahoma" charset="0"/>
                <a:cs typeface="Tahoma" charset="0"/>
              </a:rPr>
              <a:t>A</a:t>
            </a:r>
            <a:r>
              <a:rPr lang="en-US" b="0">
                <a:solidFill>
                  <a:srgbClr val="CC0000"/>
                </a:solidFill>
                <a:latin typeface="Tahoma" charset="0"/>
                <a:cs typeface="Tahoma" charset="0"/>
              </a:rPr>
              <a:t> = 1/20</a:t>
            </a:r>
          </a:p>
        </p:txBody>
      </p:sp>
      <p:sp>
        <p:nvSpPr>
          <p:cNvPr id="721926" name="Text Box 6"/>
          <p:cNvSpPr txBox="1">
            <a:spLocks noChangeArrowheads="1"/>
          </p:cNvSpPr>
          <p:nvPr/>
        </p:nvSpPr>
        <p:spPr bwMode="auto">
          <a:xfrm>
            <a:off x="4114800" y="5618163"/>
            <a:ext cx="3048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solidFill>
                  <a:srgbClr val="CC0000"/>
                </a:solidFill>
                <a:latin typeface="Tahoma" charset="0"/>
                <a:cs typeface="Tahoma" charset="0"/>
              </a:rPr>
              <a:t>Performance</a:t>
            </a:r>
            <a:r>
              <a:rPr lang="en-US" b="0" baseline="-25000">
                <a:solidFill>
                  <a:srgbClr val="CC0000"/>
                </a:solidFill>
                <a:latin typeface="Tahoma" charset="0"/>
                <a:cs typeface="Tahoma" charset="0"/>
              </a:rPr>
              <a:t>B</a:t>
            </a:r>
            <a:r>
              <a:rPr lang="en-US" b="0">
                <a:solidFill>
                  <a:srgbClr val="CC0000"/>
                </a:solidFill>
                <a:latin typeface="Tahoma" charset="0"/>
                <a:cs typeface="Tahoma" charset="0"/>
              </a:rPr>
              <a:t> = 1/25</a:t>
            </a:r>
          </a:p>
        </p:txBody>
      </p:sp>
      <p:sp>
        <p:nvSpPr>
          <p:cNvPr id="721927" name="Text Box 7"/>
          <p:cNvSpPr txBox="1">
            <a:spLocks noChangeArrowheads="1"/>
          </p:cNvSpPr>
          <p:nvPr/>
        </p:nvSpPr>
        <p:spPr bwMode="auto">
          <a:xfrm>
            <a:off x="180975" y="6167438"/>
            <a:ext cx="88106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solidFill>
                  <a:srgbClr val="CC0000"/>
                </a:solidFill>
                <a:latin typeface="Tahoma" charset="0"/>
                <a:cs typeface="Tahoma" charset="0"/>
              </a:rPr>
              <a:t>Machine A is  (1/20)/(1/25) = 1.25 times faster than Machine B</a:t>
            </a:r>
          </a:p>
        </p:txBody>
      </p:sp>
      <p:sp>
        <p:nvSpPr>
          <p:cNvPr id="28679"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DDACCAC7-6E18-764D-8CC2-CDC55586A1E6}" type="slidenum">
              <a:rPr lang="en-US" sz="1400">
                <a:latin typeface="Arial Narrow" charset="0"/>
                <a:cs typeface="Tahoma" charset="0"/>
              </a:rPr>
              <a:pPr/>
              <a:t>10</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19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19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1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5" grpId="0"/>
      <p:bldP spid="721926" grpId="0"/>
      <p:bldP spid="7219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ChangeArrowheads="1"/>
          </p:cNvSpPr>
          <p:nvPr/>
        </p:nvSpPr>
        <p:spPr bwMode="auto">
          <a:xfrm>
            <a:off x="225425" y="312738"/>
            <a:ext cx="4860925"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15364" name="Rectangle 4"/>
          <p:cNvSpPr>
            <a:spLocks noGrp="1" noChangeArrowheads="1"/>
          </p:cNvSpPr>
          <p:nvPr>
            <p:ph type="title"/>
          </p:nvPr>
        </p:nvSpPr>
        <p:spPr/>
        <p:txBody>
          <a:bodyPr/>
          <a:lstStyle/>
          <a:p>
            <a:pPr>
              <a:defRPr/>
            </a:pPr>
            <a:r>
              <a:rPr lang="en-US" dirty="0" smtClean="0">
                <a:latin typeface="Tahoma" charset="0"/>
                <a:ea typeface="Tahoma"/>
              </a:rPr>
              <a:t>Performance:  Pitfalls of using %</a:t>
            </a:r>
            <a:endParaRPr lang="en-US" dirty="0">
              <a:latin typeface="Tahoma" charset="0"/>
              <a:ea typeface="Tahoma"/>
            </a:endParaRPr>
          </a:p>
        </p:txBody>
      </p:sp>
      <p:sp>
        <p:nvSpPr>
          <p:cNvPr id="15363" name="Rectangle 3"/>
          <p:cNvSpPr>
            <a:spLocks noGrp="1" noChangeArrowheads="1"/>
          </p:cNvSpPr>
          <p:nvPr>
            <p:ph type="body" idx="1"/>
          </p:nvPr>
        </p:nvSpPr>
        <p:spPr/>
        <p:txBody>
          <a:bodyPr/>
          <a:lstStyle/>
          <a:p>
            <a:pPr>
              <a:defRPr/>
            </a:pPr>
            <a:r>
              <a:rPr lang="en-US" dirty="0" smtClean="0">
                <a:effectLst>
                  <a:outerShdw blurRad="38100" dist="38100" dir="2700000" algn="tl">
                    <a:srgbClr val="DDDDDD"/>
                  </a:outerShdw>
                </a:effectLst>
                <a:latin typeface="Tahoma" charset="0"/>
                <a:cs typeface="Tahoma" charset="0"/>
              </a:rPr>
              <a:t>Same Example</a:t>
            </a:r>
            <a:r>
              <a:rPr lang="en-US" dirty="0">
                <a:effectLst>
                  <a:outerShdw blurRad="38100" dist="38100" dir="2700000" algn="tl">
                    <a:srgbClr val="DDDDDD"/>
                  </a:outerShdw>
                </a:effectLst>
                <a:latin typeface="Tahoma" charset="0"/>
                <a:cs typeface="Tahoma" charset="0"/>
              </a:rPr>
              <a:t>:</a:t>
            </a:r>
          </a:p>
          <a:p>
            <a:pPr lvl="1">
              <a:defRPr/>
            </a:pPr>
            <a:r>
              <a:rPr lang="en-US" dirty="0">
                <a:effectLst>
                  <a:outerShdw blurRad="38100" dist="38100" dir="2700000" algn="tl">
                    <a:srgbClr val="DDDDDD"/>
                  </a:outerShdw>
                </a:effectLst>
                <a:latin typeface="Tahoma" charset="0"/>
                <a:ea typeface="Tahoma" charset="0"/>
              </a:rPr>
              <a:t>Machine A runs a program in 20 </a:t>
            </a:r>
            <a:r>
              <a:rPr lang="en-US" dirty="0" smtClean="0">
                <a:effectLst>
                  <a:outerShdw blurRad="38100" dist="38100" dir="2700000" algn="tl">
                    <a:srgbClr val="DDDDDD"/>
                  </a:outerShdw>
                </a:effectLst>
                <a:latin typeface="Tahoma" charset="0"/>
                <a:ea typeface="Tahoma" charset="0"/>
              </a:rPr>
              <a:t>sec; B takes 25 sec</a:t>
            </a:r>
            <a:endParaRPr lang="en-US" dirty="0">
              <a:effectLst>
                <a:outerShdw blurRad="38100" dist="38100" dir="2700000" algn="tl">
                  <a:srgbClr val="DDDDDD"/>
                </a:outerShdw>
              </a:effectLst>
              <a:latin typeface="Tahoma" charset="0"/>
              <a:ea typeface="Tahoma" charset="0"/>
            </a:endParaRPr>
          </a:p>
          <a:p>
            <a:pPr lvl="1">
              <a:defRPr/>
            </a:pPr>
            <a:r>
              <a:rPr lang="en-US" dirty="0" smtClean="0">
                <a:effectLst>
                  <a:outerShdw blurRad="38100" dist="38100" dir="2700000" algn="tl">
                    <a:srgbClr val="DDDDDD"/>
                  </a:outerShdw>
                </a:effectLst>
                <a:latin typeface="Tahoma" charset="0"/>
                <a:ea typeface="Tahoma" charset="0"/>
              </a:rPr>
              <a:t>By </a:t>
            </a:r>
            <a:r>
              <a:rPr lang="en-US" dirty="0">
                <a:effectLst>
                  <a:outerShdw blurRad="38100" dist="38100" dir="2700000" algn="tl">
                    <a:srgbClr val="DDDDDD"/>
                  </a:outerShdw>
                </a:effectLst>
                <a:latin typeface="Tahoma" charset="0"/>
                <a:ea typeface="Tahoma" charset="0"/>
              </a:rPr>
              <a:t>how much is A faster than B</a:t>
            </a:r>
            <a:r>
              <a:rPr lang="en-US" dirty="0" smtClean="0">
                <a:effectLst>
                  <a:outerShdw blurRad="38100" dist="38100" dir="2700000" algn="tl">
                    <a:srgbClr val="DDDDDD"/>
                  </a:outerShdw>
                </a:effectLst>
                <a:latin typeface="Tahoma" charset="0"/>
                <a:ea typeface="Tahoma" charset="0"/>
              </a:rPr>
              <a:t>?</a:t>
            </a:r>
          </a:p>
          <a:p>
            <a:pPr lvl="2">
              <a:defRPr/>
            </a:pPr>
            <a:r>
              <a:rPr lang="en-US" dirty="0" smtClean="0">
                <a:effectLst>
                  <a:outerShdw blurRad="38100" dist="38100" dir="2700000" algn="tl">
                    <a:srgbClr val="DDDDDD"/>
                  </a:outerShdw>
                </a:effectLst>
                <a:latin typeface="Tahoma" charset="0"/>
                <a:ea typeface="Tahoma" charset="0"/>
              </a:rPr>
              <a:t>Is it (25-20)/25 = 20% faster?</a:t>
            </a:r>
          </a:p>
          <a:p>
            <a:pPr lvl="2">
              <a:defRPr/>
            </a:pPr>
            <a:r>
              <a:rPr lang="en-US" dirty="0" smtClean="0">
                <a:effectLst>
                  <a:outerShdw blurRad="38100" dist="38100" dir="2700000" algn="tl">
                    <a:srgbClr val="DDDDDD"/>
                  </a:outerShdw>
                </a:effectLst>
                <a:latin typeface="Tahoma" charset="0"/>
                <a:ea typeface="Tahoma" charset="0"/>
              </a:rPr>
              <a:t>Is it (25-20)/20 = 25% faster?</a:t>
            </a:r>
          </a:p>
          <a:p>
            <a:pPr lvl="2">
              <a:defRPr/>
            </a:pPr>
            <a:r>
              <a:rPr lang="en-US" dirty="0" smtClean="0">
                <a:effectLst>
                  <a:outerShdw blurRad="38100" dist="38100" dir="2700000" algn="tl">
                    <a:srgbClr val="DDDDDD"/>
                  </a:outerShdw>
                </a:effectLst>
                <a:latin typeface="Tahoma" charset="0"/>
                <a:ea typeface="Tahoma" charset="0"/>
              </a:rPr>
              <a:t>Correct answer is:  A is (</a:t>
            </a:r>
            <a:r>
              <a:rPr lang="en-US" dirty="0" err="1" smtClean="0">
                <a:effectLst>
                  <a:outerShdw blurRad="38100" dist="38100" dir="2700000" algn="tl">
                    <a:srgbClr val="DDDDDD"/>
                  </a:outerShdw>
                </a:effectLst>
                <a:latin typeface="Tahoma" charset="0"/>
                <a:ea typeface="Tahoma" charset="0"/>
              </a:rPr>
              <a:t>Perf</a:t>
            </a:r>
            <a:r>
              <a:rPr lang="en-US" baseline="-25000" dirty="0" err="1" smtClean="0">
                <a:effectLst>
                  <a:outerShdw blurRad="38100" dist="38100" dir="2700000" algn="tl">
                    <a:srgbClr val="DDDDDD"/>
                  </a:outerShdw>
                </a:effectLst>
                <a:latin typeface="Tahoma" charset="0"/>
                <a:ea typeface="Tahoma" charset="0"/>
              </a:rPr>
              <a:t>A</a:t>
            </a:r>
            <a:r>
              <a:rPr lang="en-US" dirty="0" err="1" smtClean="0">
                <a:effectLst>
                  <a:outerShdw blurRad="38100" dist="38100" dir="2700000" algn="tl">
                    <a:srgbClr val="DDDDDD"/>
                  </a:outerShdw>
                </a:effectLst>
                <a:latin typeface="Tahoma" charset="0"/>
                <a:ea typeface="Tahoma" charset="0"/>
              </a:rPr>
              <a:t>-Perf</a:t>
            </a:r>
            <a:r>
              <a:rPr lang="en-US" baseline="-25000" dirty="0" err="1" smtClean="0">
                <a:effectLst>
                  <a:outerShdw blurRad="38100" dist="38100" dir="2700000" algn="tl">
                    <a:srgbClr val="DDDDDD"/>
                  </a:outerShdw>
                </a:effectLst>
                <a:latin typeface="Tahoma" charset="0"/>
                <a:ea typeface="Tahoma" charset="0"/>
              </a:rPr>
              <a:t>B</a:t>
            </a:r>
            <a:r>
              <a:rPr lang="en-US" dirty="0" smtClean="0">
                <a:effectLst>
                  <a:outerShdw blurRad="38100" dist="38100" dir="2700000" algn="tl">
                    <a:srgbClr val="DDDDDD"/>
                  </a:outerShdw>
                </a:effectLst>
                <a:latin typeface="Tahoma" charset="0"/>
                <a:ea typeface="Tahoma" charset="0"/>
              </a:rPr>
              <a:t>)/</a:t>
            </a:r>
            <a:r>
              <a:rPr lang="en-US" dirty="0" err="1" smtClean="0">
                <a:effectLst>
                  <a:outerShdw blurRad="38100" dist="38100" dir="2700000" algn="tl">
                    <a:srgbClr val="DDDDDD"/>
                  </a:outerShdw>
                </a:effectLst>
                <a:latin typeface="Tahoma" charset="0"/>
                <a:ea typeface="Tahoma" charset="0"/>
              </a:rPr>
              <a:t>Per</a:t>
            </a:r>
            <a:r>
              <a:rPr lang="en-US" baseline="-25000" dirty="0" err="1" smtClean="0">
                <a:effectLst>
                  <a:outerShdw blurRad="38100" dist="38100" dir="2700000" algn="tl">
                    <a:srgbClr val="DDDDDD"/>
                  </a:outerShdw>
                </a:effectLst>
                <a:latin typeface="Tahoma" charset="0"/>
                <a:ea typeface="Tahoma" charset="0"/>
              </a:rPr>
              <a:t>B</a:t>
            </a:r>
            <a:r>
              <a:rPr lang="en-US" dirty="0" smtClean="0">
                <a:effectLst>
                  <a:outerShdw blurRad="38100" dist="38100" dir="2700000" algn="tl">
                    <a:srgbClr val="DDDDDD"/>
                  </a:outerShdw>
                </a:effectLst>
                <a:latin typeface="Tahoma" charset="0"/>
                <a:ea typeface="Tahoma" charset="0"/>
              </a:rPr>
              <a:t> faster</a:t>
            </a:r>
          </a:p>
          <a:p>
            <a:pPr lvl="3">
              <a:defRPr/>
            </a:pPr>
            <a:r>
              <a:rPr lang="en-US" dirty="0" smtClean="0">
                <a:effectLst>
                  <a:outerShdw blurRad="38100" dist="38100" dir="2700000" algn="tl">
                    <a:srgbClr val="DDDDDD"/>
                  </a:outerShdw>
                </a:effectLst>
                <a:latin typeface="Tahoma" charset="0"/>
                <a:ea typeface="Tahoma" charset="0"/>
              </a:rPr>
              <a:t>(0.05 - 0.04) / (0.04) = 25% faster</a:t>
            </a:r>
            <a:endParaRPr lang="en-US" dirty="0">
              <a:effectLst>
                <a:outerShdw blurRad="38100" dist="38100" dir="2700000" algn="tl">
                  <a:srgbClr val="DDDDDD"/>
                </a:outerShdw>
              </a:effectLst>
              <a:latin typeface="Tahoma" charset="0"/>
              <a:ea typeface="Tahoma" charset="0"/>
            </a:endParaRPr>
          </a:p>
          <a:p>
            <a:pPr lvl="1">
              <a:defRPr/>
            </a:pPr>
            <a:r>
              <a:rPr lang="en-US" dirty="0">
                <a:effectLst>
                  <a:outerShdw blurRad="38100" dist="38100" dir="2700000" algn="tl">
                    <a:srgbClr val="DDDDDD"/>
                  </a:outerShdw>
                </a:effectLst>
                <a:latin typeface="Tahoma" charset="0"/>
                <a:ea typeface="Tahoma" charset="0"/>
              </a:rPr>
              <a:t>By how much is B slower than A</a:t>
            </a:r>
            <a:r>
              <a:rPr lang="en-US" dirty="0" smtClean="0">
                <a:effectLst>
                  <a:outerShdw blurRad="38100" dist="38100" dir="2700000" algn="tl">
                    <a:srgbClr val="DDDDDD"/>
                  </a:outerShdw>
                </a:effectLst>
                <a:latin typeface="Tahoma" charset="0"/>
                <a:ea typeface="Tahoma" charset="0"/>
              </a:rPr>
              <a:t>?</a:t>
            </a:r>
          </a:p>
          <a:p>
            <a:pPr lvl="2">
              <a:defRPr/>
            </a:pPr>
            <a:r>
              <a:rPr lang="en-US" dirty="0" smtClean="0">
                <a:effectLst>
                  <a:outerShdw blurRad="38100" dist="38100" dir="2700000" algn="tl">
                    <a:srgbClr val="DDDDDD"/>
                  </a:outerShdw>
                </a:effectLst>
                <a:latin typeface="Tahoma" charset="0"/>
                <a:ea typeface="Tahoma" charset="0"/>
              </a:rPr>
              <a:t>Correct answer is:  B is (</a:t>
            </a:r>
            <a:r>
              <a:rPr lang="en-US" dirty="0" err="1" smtClean="0">
                <a:effectLst>
                  <a:outerShdw blurRad="38100" dist="38100" dir="2700000" algn="tl">
                    <a:srgbClr val="DDDDDD"/>
                  </a:outerShdw>
                </a:effectLst>
                <a:latin typeface="Tahoma" charset="0"/>
                <a:ea typeface="Tahoma" charset="0"/>
              </a:rPr>
              <a:t>Perf</a:t>
            </a:r>
            <a:r>
              <a:rPr lang="en-US" baseline="-25000" dirty="0" err="1" smtClean="0">
                <a:effectLst>
                  <a:outerShdw blurRad="38100" dist="38100" dir="2700000" algn="tl">
                    <a:srgbClr val="DDDDDD"/>
                  </a:outerShdw>
                </a:effectLst>
                <a:latin typeface="Tahoma" charset="0"/>
                <a:ea typeface="Tahoma" charset="0"/>
              </a:rPr>
              <a:t>B</a:t>
            </a:r>
            <a:r>
              <a:rPr lang="en-US" dirty="0" err="1" smtClean="0">
                <a:effectLst>
                  <a:outerShdw blurRad="38100" dist="38100" dir="2700000" algn="tl">
                    <a:srgbClr val="DDDDDD"/>
                  </a:outerShdw>
                </a:effectLst>
                <a:latin typeface="Tahoma" charset="0"/>
                <a:ea typeface="Tahoma" charset="0"/>
              </a:rPr>
              <a:t>-Perf</a:t>
            </a:r>
            <a:r>
              <a:rPr lang="en-US" baseline="-25000" dirty="0" err="1" smtClean="0">
                <a:effectLst>
                  <a:outerShdw blurRad="38100" dist="38100" dir="2700000" algn="tl">
                    <a:srgbClr val="DDDDDD"/>
                  </a:outerShdw>
                </a:effectLst>
                <a:latin typeface="Tahoma" charset="0"/>
                <a:ea typeface="Tahoma" charset="0"/>
              </a:rPr>
              <a:t>A</a:t>
            </a:r>
            <a:r>
              <a:rPr lang="en-US" dirty="0" smtClean="0">
                <a:effectLst>
                  <a:outerShdw blurRad="38100" dist="38100" dir="2700000" algn="tl">
                    <a:srgbClr val="DDDDDD"/>
                  </a:outerShdw>
                </a:effectLst>
                <a:latin typeface="Tahoma" charset="0"/>
                <a:ea typeface="Tahoma" charset="0"/>
              </a:rPr>
              <a:t>)/</a:t>
            </a:r>
            <a:r>
              <a:rPr lang="en-US" dirty="0" err="1" smtClean="0">
                <a:effectLst>
                  <a:outerShdw blurRad="38100" dist="38100" dir="2700000" algn="tl">
                    <a:srgbClr val="DDDDDD"/>
                  </a:outerShdw>
                </a:effectLst>
                <a:latin typeface="Tahoma" charset="0"/>
                <a:ea typeface="Tahoma" charset="0"/>
              </a:rPr>
              <a:t>Per</a:t>
            </a:r>
            <a:r>
              <a:rPr lang="en-US" baseline="-25000" dirty="0" err="1" smtClean="0">
                <a:effectLst>
                  <a:outerShdw blurRad="38100" dist="38100" dir="2700000" algn="tl">
                    <a:srgbClr val="DDDDDD"/>
                  </a:outerShdw>
                </a:effectLst>
                <a:latin typeface="Tahoma" charset="0"/>
                <a:ea typeface="Tahoma" charset="0"/>
              </a:rPr>
              <a:t>A</a:t>
            </a:r>
            <a:r>
              <a:rPr lang="en-US" dirty="0" smtClean="0">
                <a:effectLst>
                  <a:outerShdw blurRad="38100" dist="38100" dir="2700000" algn="tl">
                    <a:srgbClr val="DDDDDD"/>
                  </a:outerShdw>
                </a:effectLst>
                <a:latin typeface="Tahoma" charset="0"/>
                <a:ea typeface="Tahoma" charset="0"/>
              </a:rPr>
              <a:t> faster/slower</a:t>
            </a:r>
          </a:p>
          <a:p>
            <a:pPr lvl="3">
              <a:defRPr/>
            </a:pPr>
            <a:r>
              <a:rPr lang="en-US" dirty="0" smtClean="0">
                <a:effectLst>
                  <a:outerShdw blurRad="38100" dist="38100" dir="2700000" algn="tl">
                    <a:srgbClr val="DDDDDD"/>
                  </a:outerShdw>
                </a:effectLst>
                <a:latin typeface="Tahoma" charset="0"/>
                <a:ea typeface="Tahoma" charset="0"/>
              </a:rPr>
              <a:t>(0.04 - 0.05) / (0.05) = -20% faster = 20% slower</a:t>
            </a:r>
          </a:p>
          <a:p>
            <a:pPr lvl="1">
              <a:defRPr/>
            </a:pPr>
            <a:r>
              <a:rPr lang="en-US" dirty="0" smtClean="0">
                <a:effectLst>
                  <a:outerShdw blurRad="38100" dist="38100" dir="2700000" algn="tl">
                    <a:srgbClr val="DDDDDD"/>
                  </a:outerShdw>
                </a:effectLst>
                <a:latin typeface="Tahoma" charset="0"/>
                <a:ea typeface="Tahoma" charset="0"/>
              </a:rPr>
              <a:t>Confusing:  A is 25% faster than B; B is 20% slower</a:t>
            </a:r>
          </a:p>
          <a:p>
            <a:pPr lvl="1">
              <a:defRPr/>
            </a:pPr>
            <a:r>
              <a:rPr lang="en-US" dirty="0" smtClean="0">
                <a:effectLst>
                  <a:outerShdw blurRad="38100" dist="38100" dir="2700000" algn="tl">
                    <a:srgbClr val="DDDDDD"/>
                  </a:outerShdw>
                </a:effectLst>
                <a:latin typeface="Tahoma" charset="0"/>
                <a:ea typeface="Tahoma" charset="0"/>
              </a:rPr>
              <a:t>Better:  A is 1.25 times faster than B; B is 1/1.25 as fast</a:t>
            </a:r>
          </a:p>
          <a:p>
            <a:pPr>
              <a:defRPr/>
            </a:pPr>
            <a:r>
              <a:rPr lang="en-US" dirty="0" smtClean="0">
                <a:effectLst>
                  <a:outerShdw blurRad="38100" dist="38100" dir="2700000" algn="tl">
                    <a:srgbClr val="DDDDDD"/>
                  </a:outerShdw>
                </a:effectLst>
                <a:latin typeface="Tahoma" charset="0"/>
                <a:ea typeface="Tahoma" charset="0"/>
              </a:rPr>
              <a:t>Also:  %ages are only good up to 100%</a:t>
            </a:r>
          </a:p>
          <a:p>
            <a:pPr lvl="1">
              <a:defRPr/>
            </a:pPr>
            <a:r>
              <a:rPr lang="en-US" dirty="0" smtClean="0">
                <a:effectLst>
                  <a:outerShdw blurRad="38100" dist="38100" dir="2700000" algn="tl">
                    <a:srgbClr val="DDDDDD"/>
                  </a:outerShdw>
                </a:effectLst>
                <a:latin typeface="Tahoma" charset="0"/>
                <a:ea typeface="Tahoma" charset="0"/>
              </a:rPr>
              <a:t>Never say A is 13000% faster than B</a:t>
            </a:r>
            <a:endParaRPr lang="en-US" dirty="0">
              <a:effectLst>
                <a:outerShdw blurRad="38100" dist="38100" dir="2700000" algn="tl">
                  <a:srgbClr val="DDDDDD"/>
                </a:outerShdw>
              </a:effectLst>
              <a:latin typeface="Tahoma" charset="0"/>
              <a:ea typeface="Tahoma" charset="0"/>
            </a:endParaRPr>
          </a:p>
        </p:txBody>
      </p:sp>
      <p:sp>
        <p:nvSpPr>
          <p:cNvPr id="30724"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579AF51A-4F6B-6F46-937F-E610063E8763}" type="slidenum">
              <a:rPr lang="en-US" sz="1400">
                <a:latin typeface="Arial Narrow" charset="0"/>
                <a:cs typeface="Tahoma" charset="0"/>
              </a:rPr>
              <a:pPr/>
              <a:t>11</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dissolve">
                                      <p:cBhvr>
                                        <p:cTn id="10" dur="500"/>
                                        <p:tgtEl>
                                          <p:spTgt spid="1536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dissolve">
                                      <p:cBhvr>
                                        <p:cTn id="13" dur="500"/>
                                        <p:tgtEl>
                                          <p:spTgt spid="153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363">
                                            <p:txEl>
                                              <p:pRg st="3" end="3"/>
                                            </p:txEl>
                                          </p:spTgt>
                                        </p:tgtEl>
                                        <p:attrNameLst>
                                          <p:attrName>style.visibility</p:attrName>
                                        </p:attrNameLst>
                                      </p:cBhvr>
                                      <p:to>
                                        <p:strVal val="visible"/>
                                      </p:to>
                                    </p:set>
                                    <p:animEffect transition="in" filter="dissolve">
                                      <p:cBhvr>
                                        <p:cTn id="18" dur="500"/>
                                        <p:tgtEl>
                                          <p:spTgt spid="1536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5363">
                                            <p:txEl>
                                              <p:pRg st="4" end="4"/>
                                            </p:txEl>
                                          </p:spTgt>
                                        </p:tgtEl>
                                        <p:attrNameLst>
                                          <p:attrName>style.visibility</p:attrName>
                                        </p:attrNameLst>
                                      </p:cBhvr>
                                      <p:to>
                                        <p:strVal val="visible"/>
                                      </p:to>
                                    </p:set>
                                    <p:animEffect transition="in" filter="dissolve">
                                      <p:cBhvr>
                                        <p:cTn id="21" dur="500"/>
                                        <p:tgtEl>
                                          <p:spTgt spid="1536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5363">
                                            <p:txEl>
                                              <p:pRg st="5" end="5"/>
                                            </p:txEl>
                                          </p:spTgt>
                                        </p:tgtEl>
                                        <p:attrNameLst>
                                          <p:attrName>style.visibility</p:attrName>
                                        </p:attrNameLst>
                                      </p:cBhvr>
                                      <p:to>
                                        <p:strVal val="visible"/>
                                      </p:to>
                                    </p:set>
                                    <p:animEffect transition="in" filter="dissolve">
                                      <p:cBhvr>
                                        <p:cTn id="26" dur="500"/>
                                        <p:tgtEl>
                                          <p:spTgt spid="1536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363">
                                            <p:txEl>
                                              <p:pRg st="6" end="6"/>
                                            </p:txEl>
                                          </p:spTgt>
                                        </p:tgtEl>
                                        <p:attrNameLst>
                                          <p:attrName>style.visibility</p:attrName>
                                        </p:attrNameLst>
                                      </p:cBhvr>
                                      <p:to>
                                        <p:strVal val="visible"/>
                                      </p:to>
                                    </p:set>
                                    <p:animEffect transition="in" filter="dissolve">
                                      <p:cBhvr>
                                        <p:cTn id="29" dur="500"/>
                                        <p:tgtEl>
                                          <p:spTgt spid="1536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363">
                                            <p:txEl>
                                              <p:pRg st="7" end="7"/>
                                            </p:txEl>
                                          </p:spTgt>
                                        </p:tgtEl>
                                        <p:attrNameLst>
                                          <p:attrName>style.visibility</p:attrName>
                                        </p:attrNameLst>
                                      </p:cBhvr>
                                      <p:to>
                                        <p:strVal val="visible"/>
                                      </p:to>
                                    </p:set>
                                    <p:animEffect transition="in" filter="dissolve">
                                      <p:cBhvr>
                                        <p:cTn id="34" dur="500"/>
                                        <p:tgtEl>
                                          <p:spTgt spid="1536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363">
                                            <p:txEl>
                                              <p:pRg st="8" end="8"/>
                                            </p:txEl>
                                          </p:spTgt>
                                        </p:tgtEl>
                                        <p:attrNameLst>
                                          <p:attrName>style.visibility</p:attrName>
                                        </p:attrNameLst>
                                      </p:cBhvr>
                                      <p:to>
                                        <p:strVal val="visible"/>
                                      </p:to>
                                    </p:set>
                                    <p:animEffect transition="in" filter="dissolve">
                                      <p:cBhvr>
                                        <p:cTn id="39" dur="500"/>
                                        <p:tgtEl>
                                          <p:spTgt spid="1536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5363">
                                            <p:txEl>
                                              <p:pRg st="9" end="9"/>
                                            </p:txEl>
                                          </p:spTgt>
                                        </p:tgtEl>
                                        <p:attrNameLst>
                                          <p:attrName>style.visibility</p:attrName>
                                        </p:attrNameLst>
                                      </p:cBhvr>
                                      <p:to>
                                        <p:strVal val="visible"/>
                                      </p:to>
                                    </p:set>
                                    <p:animEffect transition="in" filter="dissolve">
                                      <p:cBhvr>
                                        <p:cTn id="42" dur="500"/>
                                        <p:tgtEl>
                                          <p:spTgt spid="1536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363">
                                            <p:txEl>
                                              <p:pRg st="10" end="10"/>
                                            </p:txEl>
                                          </p:spTgt>
                                        </p:tgtEl>
                                        <p:attrNameLst>
                                          <p:attrName>style.visibility</p:attrName>
                                        </p:attrNameLst>
                                      </p:cBhvr>
                                      <p:to>
                                        <p:strVal val="visible"/>
                                      </p:to>
                                    </p:set>
                                    <p:animEffect transition="in" filter="dissolve">
                                      <p:cBhvr>
                                        <p:cTn id="47" dur="500"/>
                                        <p:tgtEl>
                                          <p:spTgt spid="15363">
                                            <p:txEl>
                                              <p:pRg st="10" end="1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5363">
                                            <p:txEl>
                                              <p:pRg st="11" end="11"/>
                                            </p:txEl>
                                          </p:spTgt>
                                        </p:tgtEl>
                                        <p:attrNameLst>
                                          <p:attrName>style.visibility</p:attrName>
                                        </p:attrNameLst>
                                      </p:cBhvr>
                                      <p:to>
                                        <p:strVal val="visible"/>
                                      </p:to>
                                    </p:set>
                                    <p:animEffect transition="in" filter="dissolve">
                                      <p:cBhvr>
                                        <p:cTn id="50" dur="500"/>
                                        <p:tgtEl>
                                          <p:spTgt spid="15363">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5363">
                                            <p:txEl>
                                              <p:pRg st="12" end="12"/>
                                            </p:txEl>
                                          </p:spTgt>
                                        </p:tgtEl>
                                        <p:attrNameLst>
                                          <p:attrName>style.visibility</p:attrName>
                                        </p:attrNameLst>
                                      </p:cBhvr>
                                      <p:to>
                                        <p:strVal val="visible"/>
                                      </p:to>
                                    </p:set>
                                    <p:animEffect transition="in" filter="dissolve">
                                      <p:cBhvr>
                                        <p:cTn id="55" dur="500"/>
                                        <p:tgtEl>
                                          <p:spTgt spid="15363">
                                            <p:txEl>
                                              <p:pRg st="12" end="12"/>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5363">
                                            <p:txEl>
                                              <p:pRg st="13" end="13"/>
                                            </p:txEl>
                                          </p:spTgt>
                                        </p:tgtEl>
                                        <p:attrNameLst>
                                          <p:attrName>style.visibility</p:attrName>
                                        </p:attrNameLst>
                                      </p:cBhvr>
                                      <p:to>
                                        <p:strVal val="visible"/>
                                      </p:to>
                                    </p:set>
                                    <p:animEffect transition="in" filter="dissolve">
                                      <p:cBhvr>
                                        <p:cTn id="58" dur="500"/>
                                        <p:tgtEl>
                                          <p:spTgt spid="153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5" name="Rectangle 7"/>
          <p:cNvSpPr>
            <a:spLocks noGrp="1" noChangeArrowheads="1"/>
          </p:cNvSpPr>
          <p:nvPr>
            <p:ph type="title"/>
          </p:nvPr>
        </p:nvSpPr>
        <p:spPr/>
        <p:txBody>
          <a:bodyPr/>
          <a:lstStyle/>
          <a:p>
            <a:pPr>
              <a:defRPr/>
            </a:pPr>
            <a:r>
              <a:rPr lang="en-US" smtClean="0"/>
              <a:t>CPU Clocking</a:t>
            </a:r>
            <a:endParaRPr lang="en-AU"/>
          </a:p>
        </p:txBody>
      </p:sp>
      <p:sp>
        <p:nvSpPr>
          <p:cNvPr id="309256" name="Rectangle 8"/>
          <p:cNvSpPr>
            <a:spLocks noGrp="1" noChangeArrowheads="1"/>
          </p:cNvSpPr>
          <p:nvPr>
            <p:ph idx="1"/>
          </p:nvPr>
        </p:nvSpPr>
        <p:spPr/>
        <p:txBody>
          <a:bodyPr/>
          <a:lstStyle/>
          <a:p>
            <a:pPr>
              <a:defRPr/>
            </a:pPr>
            <a:r>
              <a:rPr lang="en-US" smtClean="0"/>
              <a:t>Operation of digital hardware governed by a constant-rate clock</a:t>
            </a:r>
            <a:endParaRPr lang="en-AU" dirty="0"/>
          </a:p>
        </p:txBody>
      </p:sp>
      <p:sp>
        <p:nvSpPr>
          <p:cNvPr id="2" name="Content Placeholder 1"/>
          <p:cNvSpPr>
            <a:spLocks noGrp="1"/>
          </p:cNvSpPr>
          <p:nvPr>
            <p:ph idx="11"/>
          </p:nvPr>
        </p:nvSpPr>
        <p:spPr>
          <a:xfrm>
            <a:off x="-1588" y="3886200"/>
            <a:ext cx="9144001" cy="2971800"/>
          </a:xfrm>
        </p:spPr>
        <p:txBody>
          <a:bodyPr/>
          <a:lstStyle/>
          <a:p>
            <a:pPr>
              <a:defRPr/>
            </a:pPr>
            <a:r>
              <a:rPr lang="en-US" dirty="0" smtClean="0"/>
              <a:t>Clock period: duration of a clock cycle</a:t>
            </a:r>
          </a:p>
          <a:p>
            <a:pPr lvl="1">
              <a:defRPr/>
            </a:pPr>
            <a:r>
              <a:rPr lang="en-US" dirty="0" smtClean="0"/>
              <a:t>e.g., 250ps = 0.25ns = 250×10</a:t>
            </a:r>
            <a:r>
              <a:rPr lang="en-US" baseline="30000" dirty="0" smtClean="0"/>
              <a:t>–12</a:t>
            </a:r>
            <a:r>
              <a:rPr lang="en-US" dirty="0" smtClean="0"/>
              <a:t>s</a:t>
            </a:r>
          </a:p>
          <a:p>
            <a:pPr>
              <a:defRPr/>
            </a:pPr>
            <a:r>
              <a:rPr lang="en-US" dirty="0" smtClean="0"/>
              <a:t>Clock frequency (rate): cycles per second</a:t>
            </a:r>
          </a:p>
          <a:p>
            <a:pPr lvl="1">
              <a:defRPr/>
            </a:pPr>
            <a:r>
              <a:rPr lang="en-US" dirty="0" smtClean="0"/>
              <a:t>e.g., 1/(0.25ns) = 4GHz = 4000MHz = 4.0×10</a:t>
            </a:r>
            <a:r>
              <a:rPr lang="en-US" baseline="30000" dirty="0" smtClean="0"/>
              <a:t>9</a:t>
            </a:r>
            <a:r>
              <a:rPr lang="en-US" dirty="0" smtClean="0"/>
              <a:t>Hz</a:t>
            </a:r>
            <a:endParaRPr lang="en-AU" dirty="0" smtClean="0"/>
          </a:p>
          <a:p>
            <a:pPr>
              <a:defRPr/>
            </a:pPr>
            <a:endParaRPr lang="en-US" dirty="0"/>
          </a:p>
        </p:txBody>
      </p:sp>
      <p:sp>
        <p:nvSpPr>
          <p:cNvPr id="309250" name="Line 2"/>
          <p:cNvSpPr>
            <a:spLocks noChangeShapeType="1"/>
          </p:cNvSpPr>
          <p:nvPr/>
        </p:nvSpPr>
        <p:spPr bwMode="auto">
          <a:xfrm>
            <a:off x="2627313" y="2493963"/>
            <a:ext cx="172878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51" name="Line 3"/>
          <p:cNvSpPr>
            <a:spLocks noChangeShapeType="1"/>
          </p:cNvSpPr>
          <p:nvPr/>
        </p:nvSpPr>
        <p:spPr bwMode="auto">
          <a:xfrm>
            <a:off x="2627313" y="2565400"/>
            <a:ext cx="0" cy="1655763"/>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52" name="Line 4"/>
          <p:cNvSpPr>
            <a:spLocks noChangeShapeType="1"/>
          </p:cNvSpPr>
          <p:nvPr/>
        </p:nvSpPr>
        <p:spPr bwMode="auto">
          <a:xfrm>
            <a:off x="4356100" y="2565400"/>
            <a:ext cx="0" cy="1655763"/>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53" name="Line 5"/>
          <p:cNvSpPr>
            <a:spLocks noChangeShapeType="1"/>
          </p:cNvSpPr>
          <p:nvPr/>
        </p:nvSpPr>
        <p:spPr bwMode="auto">
          <a:xfrm>
            <a:off x="6083300" y="2565400"/>
            <a:ext cx="0" cy="1655763"/>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54" name="Line 6"/>
          <p:cNvSpPr>
            <a:spLocks noChangeShapeType="1"/>
          </p:cNvSpPr>
          <p:nvPr/>
        </p:nvSpPr>
        <p:spPr bwMode="auto">
          <a:xfrm>
            <a:off x="7812088" y="2565400"/>
            <a:ext cx="0" cy="1655763"/>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58" name="Line 10"/>
          <p:cNvSpPr>
            <a:spLocks noChangeShapeType="1"/>
          </p:cNvSpPr>
          <p:nvPr/>
        </p:nvSpPr>
        <p:spPr bwMode="auto">
          <a:xfrm>
            <a:off x="2627313" y="2709863"/>
            <a:ext cx="8636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59" name="Line 11"/>
          <p:cNvSpPr>
            <a:spLocks noChangeShapeType="1"/>
          </p:cNvSpPr>
          <p:nvPr/>
        </p:nvSpPr>
        <p:spPr bwMode="auto">
          <a:xfrm>
            <a:off x="2627313" y="2709863"/>
            <a:ext cx="0" cy="2873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0" name="Line 12"/>
          <p:cNvSpPr>
            <a:spLocks noChangeShapeType="1"/>
          </p:cNvSpPr>
          <p:nvPr/>
        </p:nvSpPr>
        <p:spPr bwMode="auto">
          <a:xfrm>
            <a:off x="3490913" y="2709863"/>
            <a:ext cx="0" cy="2873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1" name="Line 13"/>
          <p:cNvSpPr>
            <a:spLocks noChangeShapeType="1"/>
          </p:cNvSpPr>
          <p:nvPr/>
        </p:nvSpPr>
        <p:spPr bwMode="auto">
          <a:xfrm>
            <a:off x="3490913" y="2997200"/>
            <a:ext cx="8636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2" name="Line 14"/>
          <p:cNvSpPr>
            <a:spLocks noChangeShapeType="1"/>
          </p:cNvSpPr>
          <p:nvPr/>
        </p:nvSpPr>
        <p:spPr bwMode="auto">
          <a:xfrm>
            <a:off x="2339975" y="2997200"/>
            <a:ext cx="28733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3" name="Line 15"/>
          <p:cNvSpPr>
            <a:spLocks noChangeShapeType="1"/>
          </p:cNvSpPr>
          <p:nvPr/>
        </p:nvSpPr>
        <p:spPr bwMode="auto">
          <a:xfrm>
            <a:off x="4356100" y="2709863"/>
            <a:ext cx="8636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4" name="Line 16"/>
          <p:cNvSpPr>
            <a:spLocks noChangeShapeType="1"/>
          </p:cNvSpPr>
          <p:nvPr/>
        </p:nvSpPr>
        <p:spPr bwMode="auto">
          <a:xfrm>
            <a:off x="4356100" y="2709863"/>
            <a:ext cx="0" cy="2873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5" name="Line 17"/>
          <p:cNvSpPr>
            <a:spLocks noChangeShapeType="1"/>
          </p:cNvSpPr>
          <p:nvPr/>
        </p:nvSpPr>
        <p:spPr bwMode="auto">
          <a:xfrm>
            <a:off x="5219700" y="2709863"/>
            <a:ext cx="0" cy="2873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6" name="Line 18"/>
          <p:cNvSpPr>
            <a:spLocks noChangeShapeType="1"/>
          </p:cNvSpPr>
          <p:nvPr/>
        </p:nvSpPr>
        <p:spPr bwMode="auto">
          <a:xfrm>
            <a:off x="5219700" y="2997200"/>
            <a:ext cx="8636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7" name="Line 19"/>
          <p:cNvSpPr>
            <a:spLocks noChangeShapeType="1"/>
          </p:cNvSpPr>
          <p:nvPr/>
        </p:nvSpPr>
        <p:spPr bwMode="auto">
          <a:xfrm>
            <a:off x="6083300" y="2709863"/>
            <a:ext cx="8636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8" name="Line 20"/>
          <p:cNvSpPr>
            <a:spLocks noChangeShapeType="1"/>
          </p:cNvSpPr>
          <p:nvPr/>
        </p:nvSpPr>
        <p:spPr bwMode="auto">
          <a:xfrm>
            <a:off x="6083300" y="2709863"/>
            <a:ext cx="0" cy="2873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69" name="Line 21"/>
          <p:cNvSpPr>
            <a:spLocks noChangeShapeType="1"/>
          </p:cNvSpPr>
          <p:nvPr/>
        </p:nvSpPr>
        <p:spPr bwMode="auto">
          <a:xfrm>
            <a:off x="6946900" y="2709863"/>
            <a:ext cx="0" cy="2873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70" name="Line 22"/>
          <p:cNvSpPr>
            <a:spLocks noChangeShapeType="1"/>
          </p:cNvSpPr>
          <p:nvPr/>
        </p:nvSpPr>
        <p:spPr bwMode="auto">
          <a:xfrm>
            <a:off x="6946900" y="2997200"/>
            <a:ext cx="8636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71" name="Line 23"/>
          <p:cNvSpPr>
            <a:spLocks noChangeShapeType="1"/>
          </p:cNvSpPr>
          <p:nvPr/>
        </p:nvSpPr>
        <p:spPr bwMode="auto">
          <a:xfrm>
            <a:off x="7812088" y="2709863"/>
            <a:ext cx="0" cy="2873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72" name="Line 24"/>
          <p:cNvSpPr>
            <a:spLocks noChangeShapeType="1"/>
          </p:cNvSpPr>
          <p:nvPr/>
        </p:nvSpPr>
        <p:spPr bwMode="auto">
          <a:xfrm>
            <a:off x="7812088" y="2709863"/>
            <a:ext cx="2873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73" name="Freeform 25"/>
          <p:cNvSpPr>
            <a:spLocks/>
          </p:cNvSpPr>
          <p:nvPr/>
        </p:nvSpPr>
        <p:spPr bwMode="auto">
          <a:xfrm>
            <a:off x="4211638" y="3789363"/>
            <a:ext cx="288925" cy="287337"/>
          </a:xfrm>
          <a:custGeom>
            <a:avLst/>
            <a:gdLst>
              <a:gd name="T0" fmla="*/ 0 w 182"/>
              <a:gd name="T1" fmla="*/ 91 h 181"/>
              <a:gd name="T2" fmla="*/ 46 w 182"/>
              <a:gd name="T3" fmla="*/ 0 h 181"/>
              <a:gd name="T4" fmla="*/ 136 w 182"/>
              <a:gd name="T5" fmla="*/ 0 h 181"/>
              <a:gd name="T6" fmla="*/ 182 w 182"/>
              <a:gd name="T7" fmla="*/ 91 h 181"/>
              <a:gd name="T8" fmla="*/ 136 w 182"/>
              <a:gd name="T9" fmla="*/ 181 h 181"/>
              <a:gd name="T10" fmla="*/ 46 w 182"/>
              <a:gd name="T11" fmla="*/ 181 h 181"/>
              <a:gd name="T12" fmla="*/ 0 w 182"/>
              <a:gd name="T13" fmla="*/ 91 h 181"/>
            </a:gdLst>
            <a:ahLst/>
            <a:cxnLst>
              <a:cxn ang="0">
                <a:pos x="T0" y="T1"/>
              </a:cxn>
              <a:cxn ang="0">
                <a:pos x="T2" y="T3"/>
              </a:cxn>
              <a:cxn ang="0">
                <a:pos x="T4" y="T5"/>
              </a:cxn>
              <a:cxn ang="0">
                <a:pos x="T6" y="T7"/>
              </a:cxn>
              <a:cxn ang="0">
                <a:pos x="T8" y="T9"/>
              </a:cxn>
              <a:cxn ang="0">
                <a:pos x="T10" y="T11"/>
              </a:cxn>
              <a:cxn ang="0">
                <a:pos x="T12" y="T13"/>
              </a:cxn>
            </a:cxnLst>
            <a:rect l="0" t="0" r="r" b="b"/>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74" name="Freeform 26"/>
          <p:cNvSpPr>
            <a:spLocks/>
          </p:cNvSpPr>
          <p:nvPr/>
        </p:nvSpPr>
        <p:spPr bwMode="auto">
          <a:xfrm>
            <a:off x="5940425" y="3789363"/>
            <a:ext cx="288925" cy="287337"/>
          </a:xfrm>
          <a:custGeom>
            <a:avLst/>
            <a:gdLst>
              <a:gd name="T0" fmla="*/ 0 w 182"/>
              <a:gd name="T1" fmla="*/ 91 h 181"/>
              <a:gd name="T2" fmla="*/ 46 w 182"/>
              <a:gd name="T3" fmla="*/ 0 h 181"/>
              <a:gd name="T4" fmla="*/ 136 w 182"/>
              <a:gd name="T5" fmla="*/ 0 h 181"/>
              <a:gd name="T6" fmla="*/ 182 w 182"/>
              <a:gd name="T7" fmla="*/ 91 h 181"/>
              <a:gd name="T8" fmla="*/ 136 w 182"/>
              <a:gd name="T9" fmla="*/ 181 h 181"/>
              <a:gd name="T10" fmla="*/ 46 w 182"/>
              <a:gd name="T11" fmla="*/ 181 h 181"/>
              <a:gd name="T12" fmla="*/ 0 w 182"/>
              <a:gd name="T13" fmla="*/ 91 h 181"/>
            </a:gdLst>
            <a:ahLst/>
            <a:cxnLst>
              <a:cxn ang="0">
                <a:pos x="T0" y="T1"/>
              </a:cxn>
              <a:cxn ang="0">
                <a:pos x="T2" y="T3"/>
              </a:cxn>
              <a:cxn ang="0">
                <a:pos x="T4" y="T5"/>
              </a:cxn>
              <a:cxn ang="0">
                <a:pos x="T6" y="T7"/>
              </a:cxn>
              <a:cxn ang="0">
                <a:pos x="T8" y="T9"/>
              </a:cxn>
              <a:cxn ang="0">
                <a:pos x="T10" y="T11"/>
              </a:cxn>
              <a:cxn ang="0">
                <a:pos x="T12" y="T13"/>
              </a:cxn>
            </a:cxnLst>
            <a:rect l="0" t="0" r="r" b="b"/>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75" name="Freeform 27"/>
          <p:cNvSpPr>
            <a:spLocks/>
          </p:cNvSpPr>
          <p:nvPr/>
        </p:nvSpPr>
        <p:spPr bwMode="auto">
          <a:xfrm>
            <a:off x="7667625" y="3789363"/>
            <a:ext cx="288925" cy="287337"/>
          </a:xfrm>
          <a:custGeom>
            <a:avLst/>
            <a:gdLst>
              <a:gd name="T0" fmla="*/ 0 w 182"/>
              <a:gd name="T1" fmla="*/ 91 h 181"/>
              <a:gd name="T2" fmla="*/ 46 w 182"/>
              <a:gd name="T3" fmla="*/ 0 h 181"/>
              <a:gd name="T4" fmla="*/ 136 w 182"/>
              <a:gd name="T5" fmla="*/ 0 h 181"/>
              <a:gd name="T6" fmla="*/ 182 w 182"/>
              <a:gd name="T7" fmla="*/ 91 h 181"/>
              <a:gd name="T8" fmla="*/ 136 w 182"/>
              <a:gd name="T9" fmla="*/ 181 h 181"/>
              <a:gd name="T10" fmla="*/ 46 w 182"/>
              <a:gd name="T11" fmla="*/ 181 h 181"/>
              <a:gd name="T12" fmla="*/ 0 w 182"/>
              <a:gd name="T13" fmla="*/ 91 h 181"/>
            </a:gdLst>
            <a:ahLst/>
            <a:cxnLst>
              <a:cxn ang="0">
                <a:pos x="T0" y="T1"/>
              </a:cxn>
              <a:cxn ang="0">
                <a:pos x="T2" y="T3"/>
              </a:cxn>
              <a:cxn ang="0">
                <a:pos x="T4" y="T5"/>
              </a:cxn>
              <a:cxn ang="0">
                <a:pos x="T6" y="T7"/>
              </a:cxn>
              <a:cxn ang="0">
                <a:pos x="T8" y="T9"/>
              </a:cxn>
              <a:cxn ang="0">
                <a:pos x="T10" y="T11"/>
              </a:cxn>
              <a:cxn ang="0">
                <a:pos x="T12" y="T13"/>
              </a:cxn>
            </a:cxnLst>
            <a:rect l="0" t="0" r="r" b="b"/>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76" name="Line 28"/>
          <p:cNvSpPr>
            <a:spLocks noChangeShapeType="1"/>
          </p:cNvSpPr>
          <p:nvPr/>
        </p:nvSpPr>
        <p:spPr bwMode="auto">
          <a:xfrm>
            <a:off x="2339975" y="4221163"/>
            <a:ext cx="59039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77" name="Line 29"/>
          <p:cNvSpPr>
            <a:spLocks noChangeShapeType="1"/>
          </p:cNvSpPr>
          <p:nvPr/>
        </p:nvSpPr>
        <p:spPr bwMode="auto">
          <a:xfrm flipV="1">
            <a:off x="2339975" y="2565400"/>
            <a:ext cx="0" cy="1655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defRPr/>
            </a:pPr>
            <a:endParaRPr lang="en-US" b="0">
              <a:latin typeface="+mn-lt"/>
            </a:endParaRPr>
          </a:p>
        </p:txBody>
      </p:sp>
      <p:sp>
        <p:nvSpPr>
          <p:cNvPr id="309278" name="Text Box 30"/>
          <p:cNvSpPr txBox="1">
            <a:spLocks noChangeArrowheads="1"/>
          </p:cNvSpPr>
          <p:nvPr/>
        </p:nvSpPr>
        <p:spPr bwMode="auto">
          <a:xfrm>
            <a:off x="698500" y="2714625"/>
            <a:ext cx="143351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600" b="0">
                <a:latin typeface="+mn-lt"/>
              </a:rPr>
              <a:t>Clock (cycles)</a:t>
            </a:r>
            <a:endParaRPr lang="en-AU" sz="1600" b="0">
              <a:latin typeface="+mn-lt"/>
            </a:endParaRPr>
          </a:p>
        </p:txBody>
      </p:sp>
      <p:sp>
        <p:nvSpPr>
          <p:cNvPr id="309279" name="Text Box 31"/>
          <p:cNvSpPr txBox="1">
            <a:spLocks noChangeArrowheads="1"/>
          </p:cNvSpPr>
          <p:nvPr/>
        </p:nvSpPr>
        <p:spPr bwMode="auto">
          <a:xfrm>
            <a:off x="684213" y="3146425"/>
            <a:ext cx="170815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600" b="0" dirty="0">
                <a:latin typeface="+mn-lt"/>
              </a:rPr>
              <a:t>Data transfer</a:t>
            </a:r>
            <a:br>
              <a:rPr lang="en-US" sz="1600" b="0" dirty="0">
                <a:latin typeface="+mn-lt"/>
              </a:rPr>
            </a:br>
            <a:r>
              <a:rPr lang="en-US" sz="1600" b="0" dirty="0">
                <a:latin typeface="+mn-lt"/>
              </a:rPr>
              <a:t>and computation</a:t>
            </a:r>
            <a:endParaRPr lang="en-AU" sz="1600" b="0" dirty="0">
              <a:latin typeface="+mn-lt"/>
            </a:endParaRPr>
          </a:p>
        </p:txBody>
      </p:sp>
      <p:sp>
        <p:nvSpPr>
          <p:cNvPr id="309280" name="Text Box 32"/>
          <p:cNvSpPr txBox="1">
            <a:spLocks noChangeArrowheads="1"/>
          </p:cNvSpPr>
          <p:nvPr/>
        </p:nvSpPr>
        <p:spPr bwMode="auto">
          <a:xfrm>
            <a:off x="682625" y="3794125"/>
            <a:ext cx="133826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600" b="0" dirty="0">
                <a:latin typeface="+mn-lt"/>
              </a:rPr>
              <a:t>Update state</a:t>
            </a:r>
            <a:endParaRPr lang="en-AU" sz="1600" b="0" dirty="0">
              <a:latin typeface="+mn-lt"/>
            </a:endParaRPr>
          </a:p>
        </p:txBody>
      </p:sp>
      <p:sp>
        <p:nvSpPr>
          <p:cNvPr id="309281" name="Rectangle 33"/>
          <p:cNvSpPr>
            <a:spLocks noChangeArrowheads="1"/>
          </p:cNvSpPr>
          <p:nvPr/>
        </p:nvSpPr>
        <p:spPr bwMode="auto">
          <a:xfrm>
            <a:off x="2916238" y="2420938"/>
            <a:ext cx="1150937" cy="1444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09282" name="Text Box 34"/>
          <p:cNvSpPr txBox="1">
            <a:spLocks noChangeArrowheads="1"/>
          </p:cNvSpPr>
          <p:nvPr/>
        </p:nvSpPr>
        <p:spPr bwMode="auto">
          <a:xfrm>
            <a:off x="2836863" y="2281238"/>
            <a:ext cx="132397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0" dirty="0"/>
              <a:t>Clock period</a:t>
            </a:r>
            <a:endParaRPr lang="en-AU" sz="1600" b="0" dirty="0"/>
          </a:p>
        </p:txBody>
      </p:sp>
      <p:sp>
        <p:nvSpPr>
          <p:cNvPr id="309284" name="Freeform 36"/>
          <p:cNvSpPr>
            <a:spLocks/>
          </p:cNvSpPr>
          <p:nvPr/>
        </p:nvSpPr>
        <p:spPr bwMode="auto">
          <a:xfrm>
            <a:off x="4356100" y="3284538"/>
            <a:ext cx="1727200" cy="287337"/>
          </a:xfrm>
          <a:custGeom>
            <a:avLst/>
            <a:gdLst>
              <a:gd name="T0" fmla="*/ 0 w 1088"/>
              <a:gd name="T1" fmla="*/ 90 h 181"/>
              <a:gd name="T2" fmla="*/ 45 w 1088"/>
              <a:gd name="T3" fmla="*/ 0 h 181"/>
              <a:gd name="T4" fmla="*/ 1043 w 1088"/>
              <a:gd name="T5" fmla="*/ 0 h 181"/>
              <a:gd name="T6" fmla="*/ 1088 w 1088"/>
              <a:gd name="T7" fmla="*/ 90 h 181"/>
              <a:gd name="T8" fmla="*/ 1043 w 1088"/>
              <a:gd name="T9" fmla="*/ 181 h 181"/>
              <a:gd name="T10" fmla="*/ 45 w 1088"/>
              <a:gd name="T11" fmla="*/ 181 h 181"/>
              <a:gd name="T12" fmla="*/ 0 w 1088"/>
              <a:gd name="T13" fmla="*/ 90 h 181"/>
            </a:gdLst>
            <a:ahLst/>
            <a:cxnLst>
              <a:cxn ang="0">
                <a:pos x="T0" y="T1"/>
              </a:cxn>
              <a:cxn ang="0">
                <a:pos x="T2" y="T3"/>
              </a:cxn>
              <a:cxn ang="0">
                <a:pos x="T4" y="T5"/>
              </a:cxn>
              <a:cxn ang="0">
                <a:pos x="T6" y="T7"/>
              </a:cxn>
              <a:cxn ang="0">
                <a:pos x="T8" y="T9"/>
              </a:cxn>
              <a:cxn ang="0">
                <a:pos x="T10" y="T11"/>
              </a:cxn>
              <a:cxn ang="0">
                <a:pos x="T12" y="T13"/>
              </a:cxn>
            </a:cxnLst>
            <a:rect l="0" t="0" r="r" b="b"/>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85" name="Freeform 37"/>
          <p:cNvSpPr>
            <a:spLocks/>
          </p:cNvSpPr>
          <p:nvPr/>
        </p:nvSpPr>
        <p:spPr bwMode="auto">
          <a:xfrm>
            <a:off x="2627313" y="3284538"/>
            <a:ext cx="1727200" cy="287337"/>
          </a:xfrm>
          <a:custGeom>
            <a:avLst/>
            <a:gdLst>
              <a:gd name="T0" fmla="*/ 0 w 1088"/>
              <a:gd name="T1" fmla="*/ 90 h 181"/>
              <a:gd name="T2" fmla="*/ 45 w 1088"/>
              <a:gd name="T3" fmla="*/ 0 h 181"/>
              <a:gd name="T4" fmla="*/ 1043 w 1088"/>
              <a:gd name="T5" fmla="*/ 0 h 181"/>
              <a:gd name="T6" fmla="*/ 1088 w 1088"/>
              <a:gd name="T7" fmla="*/ 90 h 181"/>
              <a:gd name="T8" fmla="*/ 1043 w 1088"/>
              <a:gd name="T9" fmla="*/ 181 h 181"/>
              <a:gd name="T10" fmla="*/ 45 w 1088"/>
              <a:gd name="T11" fmla="*/ 181 h 181"/>
              <a:gd name="T12" fmla="*/ 0 w 1088"/>
              <a:gd name="T13" fmla="*/ 90 h 181"/>
            </a:gdLst>
            <a:ahLst/>
            <a:cxnLst>
              <a:cxn ang="0">
                <a:pos x="T0" y="T1"/>
              </a:cxn>
              <a:cxn ang="0">
                <a:pos x="T2" y="T3"/>
              </a:cxn>
              <a:cxn ang="0">
                <a:pos x="T4" y="T5"/>
              </a:cxn>
              <a:cxn ang="0">
                <a:pos x="T6" y="T7"/>
              </a:cxn>
              <a:cxn ang="0">
                <a:pos x="T8" y="T9"/>
              </a:cxn>
              <a:cxn ang="0">
                <a:pos x="T10" y="T11"/>
              </a:cxn>
              <a:cxn ang="0">
                <a:pos x="T12" y="T13"/>
              </a:cxn>
            </a:cxnLst>
            <a:rect l="0" t="0" r="r" b="b"/>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09286" name="Freeform 38"/>
          <p:cNvSpPr>
            <a:spLocks/>
          </p:cNvSpPr>
          <p:nvPr/>
        </p:nvSpPr>
        <p:spPr bwMode="auto">
          <a:xfrm>
            <a:off x="6083300" y="3284538"/>
            <a:ext cx="1727200" cy="287337"/>
          </a:xfrm>
          <a:custGeom>
            <a:avLst/>
            <a:gdLst>
              <a:gd name="T0" fmla="*/ 0 w 1088"/>
              <a:gd name="T1" fmla="*/ 90 h 181"/>
              <a:gd name="T2" fmla="*/ 45 w 1088"/>
              <a:gd name="T3" fmla="*/ 0 h 181"/>
              <a:gd name="T4" fmla="*/ 1043 w 1088"/>
              <a:gd name="T5" fmla="*/ 0 h 181"/>
              <a:gd name="T6" fmla="*/ 1088 w 1088"/>
              <a:gd name="T7" fmla="*/ 90 h 181"/>
              <a:gd name="T8" fmla="*/ 1043 w 1088"/>
              <a:gd name="T9" fmla="*/ 181 h 181"/>
              <a:gd name="T10" fmla="*/ 45 w 1088"/>
              <a:gd name="T11" fmla="*/ 181 h 181"/>
              <a:gd name="T12" fmla="*/ 0 w 1088"/>
              <a:gd name="T13" fmla="*/ 90 h 181"/>
            </a:gdLst>
            <a:ahLst/>
            <a:cxnLst>
              <a:cxn ang="0">
                <a:pos x="T0" y="T1"/>
              </a:cxn>
              <a:cxn ang="0">
                <a:pos x="T2" y="T3"/>
              </a:cxn>
              <a:cxn ang="0">
                <a:pos x="T4" y="T5"/>
              </a:cxn>
              <a:cxn ang="0">
                <a:pos x="T6" y="T7"/>
              </a:cxn>
              <a:cxn ang="0">
                <a:pos x="T8" y="T9"/>
              </a:cxn>
              <a:cxn ang="0">
                <a:pos x="T10" y="T11"/>
              </a:cxn>
              <a:cxn ang="0">
                <a:pos x="T12" y="T13"/>
              </a:cxn>
            </a:cxnLst>
            <a:rect l="0" t="0" r="r" b="b"/>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2805" name="Slide Number Placeholder 2"/>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6620E5A4-6EEB-9843-83B6-859778D57738}" type="slidenum">
              <a:rPr lang="en-US" sz="1400">
                <a:latin typeface="Arial Narrow" charset="0"/>
                <a:cs typeface="Tahoma" charset="0"/>
              </a:rPr>
              <a:pPr/>
              <a:t>12</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a:defRPr/>
            </a:pPr>
            <a:r>
              <a:rPr lang="en-US" dirty="0">
                <a:latin typeface="Tahoma" charset="0"/>
                <a:ea typeface="Tahoma"/>
              </a:rPr>
              <a:t>Program Clock Cycles</a:t>
            </a:r>
          </a:p>
        </p:txBody>
      </p:sp>
      <p:sp>
        <p:nvSpPr>
          <p:cNvPr id="2053" name="Rectangle 3"/>
          <p:cNvSpPr>
            <a:spLocks noGrp="1" noChangeArrowheads="1"/>
          </p:cNvSpPr>
          <p:nvPr>
            <p:ph idx="1"/>
          </p:nvPr>
        </p:nvSpPr>
        <p:spPr/>
        <p:txBody>
          <a:bodyPr/>
          <a:lstStyle/>
          <a:p>
            <a:pPr>
              <a:defRPr/>
            </a:pPr>
            <a:r>
              <a:rPr lang="en-US" dirty="0">
                <a:effectLst>
                  <a:outerShdw blurRad="38100" dist="38100" dir="2700000" algn="tl">
                    <a:srgbClr val="DDDDDD"/>
                  </a:outerShdw>
                </a:effectLst>
                <a:latin typeface="Tahoma" charset="0"/>
                <a:ea typeface="Tahoma"/>
              </a:rPr>
              <a:t>Instead of reporting execution time in seconds, we often use clock cycle </a:t>
            </a:r>
            <a:r>
              <a:rPr lang="en-US" dirty="0" smtClean="0">
                <a:effectLst>
                  <a:outerShdw blurRad="38100" dist="38100" dir="2700000" algn="tl">
                    <a:srgbClr val="DDDDDD"/>
                  </a:outerShdw>
                </a:effectLst>
                <a:latin typeface="Tahoma" charset="0"/>
                <a:ea typeface="Tahoma"/>
              </a:rPr>
              <a:t>counts</a:t>
            </a:r>
          </a:p>
          <a:p>
            <a:pPr lvl="1">
              <a:defRPr/>
            </a:pPr>
            <a:r>
              <a:rPr lang="en-US" dirty="0" smtClean="0">
                <a:effectLst>
                  <a:outerShdw blurRad="38100" dist="38100" dir="2700000" algn="tl">
                    <a:srgbClr val="DDDDDD"/>
                  </a:outerShdw>
                </a:effectLst>
                <a:latin typeface="Tahoma" charset="0"/>
              </a:rPr>
              <a:t>Why?  A newer generation of the same processor…</a:t>
            </a:r>
          </a:p>
          <a:p>
            <a:pPr lvl="2">
              <a:defRPr/>
            </a:pPr>
            <a:r>
              <a:rPr lang="en-US" dirty="0" smtClean="0">
                <a:effectLst>
                  <a:outerShdw blurRad="38100" dist="38100" dir="2700000" algn="tl">
                    <a:srgbClr val="DDDDDD"/>
                  </a:outerShdw>
                </a:effectLst>
                <a:latin typeface="Tahoma" charset="0"/>
              </a:rPr>
              <a:t>Often has the same cycle counts for the same program</a:t>
            </a:r>
          </a:p>
          <a:p>
            <a:pPr lvl="2">
              <a:defRPr/>
            </a:pPr>
            <a:r>
              <a:rPr lang="en-US" dirty="0" smtClean="0">
                <a:effectLst>
                  <a:outerShdw blurRad="38100" dist="38100" dir="2700000" algn="tl">
                    <a:srgbClr val="DDDDDD"/>
                  </a:outerShdw>
                </a:effectLst>
                <a:latin typeface="Tahoma" charset="0"/>
              </a:rPr>
              <a:t>But often has different clock speed (ex, 1 GHz changes to 1.5 GHz)</a:t>
            </a:r>
          </a:p>
          <a:p>
            <a:pPr>
              <a:defRPr/>
            </a:pPr>
            <a:r>
              <a:rPr lang="en-US" dirty="0" smtClean="0">
                <a:effectLst>
                  <a:outerShdw blurRad="38100" dist="38100" dir="2700000" algn="tl">
                    <a:srgbClr val="DDDDDD"/>
                  </a:outerShdw>
                </a:effectLst>
                <a:latin typeface="Tahoma" charset="0"/>
              </a:rPr>
              <a:t>Clock “ticks” </a:t>
            </a:r>
            <a:r>
              <a:rPr lang="en-US" dirty="0">
                <a:effectLst>
                  <a:outerShdw blurRad="38100" dist="38100" dir="2700000" algn="tl">
                    <a:srgbClr val="DDDDDD"/>
                  </a:outerShdw>
                </a:effectLst>
                <a:latin typeface="Tahoma" charset="0"/>
              </a:rPr>
              <a:t>indicate when machine state changes </a:t>
            </a:r>
            <a:endParaRPr lang="en-US" dirty="0" smtClean="0">
              <a:effectLst>
                <a:outerShdw blurRad="38100" dist="38100" dir="2700000" algn="tl">
                  <a:srgbClr val="DDDDDD"/>
                </a:outerShdw>
              </a:effectLst>
              <a:latin typeface="Tahoma" charset="0"/>
            </a:endParaRPr>
          </a:p>
          <a:p>
            <a:pPr lvl="1">
              <a:defRPr/>
            </a:pPr>
            <a:r>
              <a:rPr lang="en-US" dirty="0" smtClean="0">
                <a:effectLst>
                  <a:outerShdw blurRad="38100" dist="38100" dir="2700000" algn="tl">
                    <a:srgbClr val="DDDDDD"/>
                  </a:outerShdw>
                </a:effectLst>
                <a:latin typeface="Tahoma" charset="0"/>
              </a:rPr>
              <a:t>an abstraction:  allows time to be discrete instead of continuous</a:t>
            </a:r>
          </a:p>
          <a:p>
            <a:pPr lvl="1">
              <a:defRPr/>
            </a:pPr>
            <a:endParaRPr lang="en-US" dirty="0">
              <a:effectLst>
                <a:outerShdw blurRad="38100" dist="38100" dir="2700000" algn="tl">
                  <a:srgbClr val="DDDDDD"/>
                </a:outerShdw>
              </a:effectLst>
              <a:latin typeface="Tahoma" charset="0"/>
            </a:endParaRPr>
          </a:p>
          <a:p>
            <a:pPr>
              <a:defRPr/>
            </a:pPr>
            <a:r>
              <a:rPr lang="en-US" dirty="0" smtClean="0">
                <a:effectLst>
                  <a:outerShdw blurRad="38100" dist="38100" dir="2700000" algn="tl">
                    <a:srgbClr val="DDDDDD"/>
                  </a:outerShdw>
                </a:effectLst>
                <a:latin typeface="Tahoma" charset="0"/>
              </a:rPr>
              <a:t>Simple relation:</a:t>
            </a:r>
            <a:r>
              <a:rPr lang="en-US" dirty="0">
                <a:effectLst>
                  <a:outerShdw blurRad="38100" dist="38100" dir="2700000" algn="tl">
                    <a:srgbClr val="DDDDDD"/>
                  </a:outerShdw>
                </a:effectLst>
                <a:latin typeface="Tahoma" charset="0"/>
              </a:rPr>
              <a:t/>
            </a:r>
            <a:br>
              <a:rPr lang="en-US" dirty="0">
                <a:effectLst>
                  <a:outerShdw blurRad="38100" dist="38100" dir="2700000" algn="tl">
                    <a:srgbClr val="DDDDDD"/>
                  </a:outerShdw>
                </a:effectLst>
                <a:latin typeface="Tahoma" charset="0"/>
              </a:rPr>
            </a:br>
            <a:endParaRPr lang="en-US" dirty="0">
              <a:effectLst>
                <a:outerShdw blurRad="38100" dist="38100" dir="2700000" algn="tl">
                  <a:srgbClr val="DDDDDD"/>
                </a:outerShdw>
              </a:effectLst>
              <a:latin typeface="Tahoma" charset="0"/>
            </a:endParaRPr>
          </a:p>
          <a:p>
            <a:pPr lvl="2">
              <a:defRPr/>
            </a:pPr>
            <a:endParaRPr lang="en-US" dirty="0">
              <a:effectLst>
                <a:outerShdw blurRad="38100" dist="38100" dir="2700000" algn="tl">
                  <a:srgbClr val="DDDDDD"/>
                </a:outerShdw>
              </a:effectLst>
              <a:latin typeface="Tahoma" charset="0"/>
            </a:endParaRPr>
          </a:p>
        </p:txBody>
      </p:sp>
      <p:grpSp>
        <p:nvGrpSpPr>
          <p:cNvPr id="34819" name="Group 4"/>
          <p:cNvGrpSpPr>
            <a:grpSpLocks/>
          </p:cNvGrpSpPr>
          <p:nvPr/>
        </p:nvGrpSpPr>
        <p:grpSpPr bwMode="auto">
          <a:xfrm>
            <a:off x="3505200" y="3952875"/>
            <a:ext cx="4160838" cy="542925"/>
            <a:chOff x="1036" y="2117"/>
            <a:chExt cx="2621" cy="342"/>
          </a:xfrm>
        </p:grpSpPr>
        <p:grpSp>
          <p:nvGrpSpPr>
            <p:cNvPr id="34823" name="Group 5"/>
            <p:cNvGrpSpPr>
              <a:grpSpLocks/>
            </p:cNvGrpSpPr>
            <p:nvPr/>
          </p:nvGrpSpPr>
          <p:grpSpPr bwMode="auto">
            <a:xfrm>
              <a:off x="1036" y="2117"/>
              <a:ext cx="2621" cy="149"/>
              <a:chOff x="1036" y="2117"/>
              <a:chExt cx="2621" cy="149"/>
            </a:xfrm>
          </p:grpSpPr>
          <p:sp>
            <p:nvSpPr>
              <p:cNvPr id="34825" name="Line 6"/>
              <p:cNvSpPr>
                <a:spLocks noChangeShapeType="1"/>
              </p:cNvSpPr>
              <p:nvPr/>
            </p:nvSpPr>
            <p:spPr bwMode="auto">
              <a:xfrm>
                <a:off x="1036" y="2191"/>
                <a:ext cx="262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26" name="Line 7"/>
              <p:cNvSpPr>
                <a:spLocks noChangeShapeType="1"/>
              </p:cNvSpPr>
              <p:nvPr/>
            </p:nvSpPr>
            <p:spPr bwMode="auto">
              <a:xfrm flipV="1">
                <a:off x="1173" y="211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7" name="Line 8"/>
              <p:cNvSpPr>
                <a:spLocks noChangeShapeType="1"/>
              </p:cNvSpPr>
              <p:nvPr/>
            </p:nvSpPr>
            <p:spPr bwMode="auto">
              <a:xfrm flipV="1">
                <a:off x="1458" y="211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8" name="Line 9"/>
              <p:cNvSpPr>
                <a:spLocks noChangeShapeType="1"/>
              </p:cNvSpPr>
              <p:nvPr/>
            </p:nvSpPr>
            <p:spPr bwMode="auto">
              <a:xfrm flipV="1">
                <a:off x="1742" y="211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9" name="Line 10"/>
              <p:cNvSpPr>
                <a:spLocks noChangeShapeType="1"/>
              </p:cNvSpPr>
              <p:nvPr/>
            </p:nvSpPr>
            <p:spPr bwMode="auto">
              <a:xfrm flipV="1">
                <a:off x="2026" y="211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0" name="Line 11"/>
              <p:cNvSpPr>
                <a:spLocks noChangeShapeType="1"/>
              </p:cNvSpPr>
              <p:nvPr/>
            </p:nvSpPr>
            <p:spPr bwMode="auto">
              <a:xfrm flipV="1">
                <a:off x="2311" y="211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1" name="Line 12"/>
              <p:cNvSpPr>
                <a:spLocks noChangeShapeType="1"/>
              </p:cNvSpPr>
              <p:nvPr/>
            </p:nvSpPr>
            <p:spPr bwMode="auto">
              <a:xfrm flipV="1">
                <a:off x="2595" y="211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2" name="Line 13"/>
              <p:cNvSpPr>
                <a:spLocks noChangeShapeType="1"/>
              </p:cNvSpPr>
              <p:nvPr/>
            </p:nvSpPr>
            <p:spPr bwMode="auto">
              <a:xfrm flipV="1">
                <a:off x="2879" y="211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3" name="Line 14"/>
              <p:cNvSpPr>
                <a:spLocks noChangeShapeType="1"/>
              </p:cNvSpPr>
              <p:nvPr/>
            </p:nvSpPr>
            <p:spPr bwMode="auto">
              <a:xfrm flipV="1">
                <a:off x="3164" y="211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4824" name="Rectangle 15"/>
            <p:cNvSpPr>
              <a:spLocks noChangeArrowheads="1"/>
            </p:cNvSpPr>
            <p:nvPr/>
          </p:nvSpPr>
          <p:spPr bwMode="auto">
            <a:xfrm>
              <a:off x="3301" y="2286"/>
              <a:ext cx="29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200">
                  <a:latin typeface="Times New Roman" charset="0"/>
                  <a:cs typeface="Tahoma" charset="0"/>
                </a:rPr>
                <a:t>time</a:t>
              </a:r>
            </a:p>
          </p:txBody>
        </p:sp>
      </p:grpSp>
      <p:sp>
        <p:nvSpPr>
          <p:cNvPr id="34820" name="Rectangle 18"/>
          <p:cNvSpPr>
            <a:spLocks noChangeArrowheads="1"/>
          </p:cNvSpPr>
          <p:nvPr/>
        </p:nvSpPr>
        <p:spPr bwMode="auto">
          <a:xfrm>
            <a:off x="3489325" y="5789613"/>
            <a:ext cx="17129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graphicFrame>
        <p:nvGraphicFramePr>
          <p:cNvPr id="34821" name="Object 4"/>
          <p:cNvGraphicFramePr>
            <a:graphicFrameLocks noChangeAspect="1"/>
          </p:cNvGraphicFramePr>
          <p:nvPr/>
        </p:nvGraphicFramePr>
        <p:xfrm>
          <a:off x="1143000" y="5257800"/>
          <a:ext cx="7459663" cy="1452563"/>
        </p:xfrm>
        <a:graphic>
          <a:graphicData uri="http://schemas.openxmlformats.org/presentationml/2006/ole">
            <mc:AlternateContent xmlns:mc="http://schemas.openxmlformats.org/markup-compatibility/2006">
              <mc:Choice xmlns:v="urn:schemas-microsoft-com:vml" Requires="v">
                <p:oleObj spid="_x0000_s34854" name="Equation" r:id="rId4" imgW="3390900" imgH="660400" progId="Equation.3">
                  <p:embed/>
                </p:oleObj>
              </mc:Choice>
              <mc:Fallback>
                <p:oleObj name="Equation" r:id="rId4" imgW="3390900" imgH="660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257800"/>
                        <a:ext cx="7459663" cy="1452563"/>
                      </a:xfrm>
                      <a:prstGeom prst="rect">
                        <a:avLst/>
                      </a:prstGeom>
                      <a:solidFill>
                        <a:schemeClr val="folHlink"/>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2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6DE0AA19-9DE4-E640-83C3-1434D4DF4004}" type="slidenum">
              <a:rPr lang="en-US" sz="1400">
                <a:latin typeface="Arial Narrow" charset="0"/>
                <a:cs typeface="Tahoma" charset="0"/>
              </a:rPr>
              <a:pPr/>
              <a:t>13</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a:defRPr/>
            </a:pPr>
            <a:r>
              <a:rPr lang="en-US" smtClean="0"/>
              <a:t>Program Clock Cycles</a:t>
            </a:r>
            <a:endParaRPr lang="en-US" dirty="0"/>
          </a:p>
        </p:txBody>
      </p:sp>
      <p:sp>
        <p:nvSpPr>
          <p:cNvPr id="2053" name="Rectangle 3"/>
          <p:cNvSpPr>
            <a:spLocks noGrp="1" noChangeArrowheads="1"/>
          </p:cNvSpPr>
          <p:nvPr>
            <p:ph idx="1"/>
          </p:nvPr>
        </p:nvSpPr>
        <p:spPr/>
        <p:txBody>
          <a:bodyPr/>
          <a:lstStyle/>
          <a:p>
            <a:pPr>
              <a:defRPr/>
            </a:pPr>
            <a:r>
              <a:rPr lang="en-US" dirty="0" smtClean="0"/>
              <a:t>Relation:</a:t>
            </a:r>
          </a:p>
          <a:p>
            <a:pPr>
              <a:defRPr/>
            </a:pPr>
            <a:endParaRPr lang="en-US" dirty="0"/>
          </a:p>
          <a:p>
            <a:pPr>
              <a:defRPr/>
            </a:pPr>
            <a:endParaRPr lang="en-US" dirty="0" smtClean="0"/>
          </a:p>
          <a:p>
            <a:pPr>
              <a:defRPr/>
            </a:pPr>
            <a:endParaRPr lang="en-US" dirty="0"/>
          </a:p>
          <a:p>
            <a:pPr lvl="1">
              <a:defRPr/>
            </a:pPr>
            <a:r>
              <a:rPr lang="en-US" dirty="0"/>
              <a:t>o</a:t>
            </a:r>
            <a:r>
              <a:rPr lang="en-US" dirty="0" smtClean="0"/>
              <a:t>r:</a:t>
            </a:r>
            <a:endParaRPr lang="en-US" dirty="0"/>
          </a:p>
        </p:txBody>
      </p:sp>
      <p:sp>
        <p:nvSpPr>
          <p:cNvPr id="2" name="Content Placeholder 1"/>
          <p:cNvSpPr>
            <a:spLocks noGrp="1"/>
          </p:cNvSpPr>
          <p:nvPr>
            <p:ph idx="11"/>
          </p:nvPr>
        </p:nvSpPr>
        <p:spPr>
          <a:xfrm>
            <a:off x="-1588" y="3886200"/>
            <a:ext cx="9144001" cy="2971800"/>
          </a:xfrm>
        </p:spPr>
        <p:txBody>
          <a:bodyPr/>
          <a:lstStyle/>
          <a:p>
            <a:pPr lvl="2">
              <a:defRPr/>
            </a:pPr>
            <a:endParaRPr lang="en-US" dirty="0" smtClean="0"/>
          </a:p>
          <a:p>
            <a:pPr lvl="1">
              <a:defRPr/>
            </a:pPr>
            <a:r>
              <a:rPr lang="en-US" dirty="0" smtClean="0"/>
              <a:t>cycle time = time between ticks = seconds per cycle</a:t>
            </a:r>
          </a:p>
          <a:p>
            <a:pPr lvl="1">
              <a:defRPr/>
            </a:pPr>
            <a:r>
              <a:rPr lang="en-US" dirty="0" smtClean="0"/>
              <a:t>clock rate (frequency) = cycles per second  (1 Hz = 1 cycle/s)</a:t>
            </a:r>
            <a:br>
              <a:rPr lang="en-US" dirty="0" smtClean="0"/>
            </a:br>
            <a:r>
              <a:rPr lang="en-US" dirty="0" smtClean="0"/>
              <a:t/>
            </a:r>
            <a:br>
              <a:rPr lang="en-US" dirty="0" smtClean="0"/>
            </a:br>
            <a:endParaRPr lang="en-US" dirty="0" smtClean="0"/>
          </a:p>
          <a:p>
            <a:pPr lvl="1">
              <a:defRPr/>
            </a:pPr>
            <a:r>
              <a:rPr lang="en-US" dirty="0" smtClean="0"/>
              <a:t>A 200 MHz clock has a cycle time of:</a:t>
            </a:r>
          </a:p>
          <a:p>
            <a:pPr>
              <a:defRPr/>
            </a:pPr>
            <a:endParaRPr lang="en-US" dirty="0"/>
          </a:p>
        </p:txBody>
      </p:sp>
      <p:graphicFrame>
        <p:nvGraphicFramePr>
          <p:cNvPr id="36868" name="Object 16">
            <a:hlinkClick r:id="" action="ppaction://ole?verb=0"/>
          </p:cNvPr>
          <p:cNvGraphicFramePr>
            <a:graphicFrameLocks/>
          </p:cNvGraphicFramePr>
          <p:nvPr/>
        </p:nvGraphicFramePr>
        <p:xfrm>
          <a:off x="2565400" y="2743200"/>
          <a:ext cx="4062413" cy="838200"/>
        </p:xfrm>
        <a:graphic>
          <a:graphicData uri="http://schemas.openxmlformats.org/presentationml/2006/ole">
            <mc:AlternateContent xmlns:mc="http://schemas.openxmlformats.org/markup-compatibility/2006">
              <mc:Choice xmlns:v="urn:schemas-microsoft-com:vml" Requires="v">
                <p:oleObj spid="_x0000_s36917" name="Equation" r:id="rId4" imgW="1600200" imgH="330200" progId="Equation.3">
                  <p:embed/>
                </p:oleObj>
              </mc:Choice>
              <mc:Fallback>
                <p:oleObj name="Equation" r:id="rId4" imgW="1600200" imgH="330200" progId="Equation.3">
                  <p:embed/>
                  <p:pic>
                    <p:nvPicPr>
                      <p:cNvPr id="0" name="Object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5400" y="2743200"/>
                        <a:ext cx="4062413"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23985" name="Object 17">
            <a:hlinkClick r:id="" action="ppaction://ole?verb=0"/>
          </p:cNvPr>
          <p:cNvGraphicFramePr>
            <a:graphicFrameLocks/>
          </p:cNvGraphicFramePr>
          <p:nvPr/>
        </p:nvGraphicFramePr>
        <p:xfrm>
          <a:off x="5715000" y="5748338"/>
          <a:ext cx="3270250" cy="728662"/>
        </p:xfrm>
        <a:graphic>
          <a:graphicData uri="http://schemas.openxmlformats.org/presentationml/2006/ole">
            <mc:AlternateContent xmlns:mc="http://schemas.openxmlformats.org/markup-compatibility/2006">
              <mc:Choice xmlns:v="urn:schemas-microsoft-com:vml" Requires="v">
                <p:oleObj spid="_x0000_s36918" name="Equation" r:id="rId6" imgW="1549400" imgH="342900" progId="Equation.3">
                  <p:embed/>
                </p:oleObj>
              </mc:Choice>
              <mc:Fallback>
                <p:oleObj name="Equation" r:id="rId6" imgW="1549400" imgH="342900" progId="Equation.3">
                  <p:embed/>
                  <p:pic>
                    <p:nvPicPr>
                      <p:cNvPr id="0" name="Object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5748338"/>
                        <a:ext cx="3270250" cy="728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6870" name="Rectangle 18"/>
          <p:cNvSpPr>
            <a:spLocks noChangeArrowheads="1"/>
          </p:cNvSpPr>
          <p:nvPr/>
        </p:nvSpPr>
        <p:spPr bwMode="auto">
          <a:xfrm>
            <a:off x="3489325" y="5789613"/>
            <a:ext cx="17129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graphicFrame>
        <p:nvGraphicFramePr>
          <p:cNvPr id="36871" name="Object 4"/>
          <p:cNvGraphicFramePr>
            <a:graphicFrameLocks noChangeAspect="1"/>
          </p:cNvGraphicFramePr>
          <p:nvPr/>
        </p:nvGraphicFramePr>
        <p:xfrm>
          <a:off x="2565400" y="1066800"/>
          <a:ext cx="6299200" cy="1227138"/>
        </p:xfrm>
        <a:graphic>
          <a:graphicData uri="http://schemas.openxmlformats.org/presentationml/2006/ole">
            <mc:AlternateContent xmlns:mc="http://schemas.openxmlformats.org/markup-compatibility/2006">
              <mc:Choice xmlns:v="urn:schemas-microsoft-com:vml" Requires="v">
                <p:oleObj spid="_x0000_s36919" name="Equation" r:id="rId8" imgW="3390900" imgH="660400" progId="Equation.3">
                  <p:embed/>
                </p:oleObj>
              </mc:Choice>
              <mc:Fallback>
                <p:oleObj name="Equation" r:id="rId8" imgW="3390900" imgH="6604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5400" y="1066800"/>
                        <a:ext cx="6299200" cy="1227138"/>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6872" name="Slide Number Placeholder 2"/>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903D9654-9CA9-F34E-A7C4-C2D24D3C8AD6}" type="slidenum">
              <a:rPr lang="en-US" sz="1400">
                <a:latin typeface="Arial Narrow" charset="0"/>
                <a:cs typeface="Tahoma" charset="0"/>
              </a:rPr>
              <a:pPr/>
              <a:t>14</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3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smtClean="0"/>
              <a:t>Instruction Count and CPI</a:t>
            </a:r>
            <a:endParaRPr lang="en-AU"/>
          </a:p>
        </p:txBody>
      </p:sp>
      <p:sp>
        <p:nvSpPr>
          <p:cNvPr id="315395" name="Rectangle 3"/>
          <p:cNvSpPr>
            <a:spLocks noGrp="1" noChangeArrowheads="1"/>
          </p:cNvSpPr>
          <p:nvPr>
            <p:ph idx="1"/>
          </p:nvPr>
        </p:nvSpPr>
        <p:spPr>
          <a:xfrm>
            <a:off x="0" y="2819400"/>
            <a:ext cx="9144000" cy="4038600"/>
          </a:xfrm>
        </p:spPr>
        <p:txBody>
          <a:bodyPr/>
          <a:lstStyle/>
          <a:p>
            <a:pPr>
              <a:defRPr/>
            </a:pPr>
            <a:r>
              <a:rPr lang="en-US" dirty="0" smtClean="0"/>
              <a:t>Instruction Count for a program</a:t>
            </a:r>
          </a:p>
          <a:p>
            <a:pPr lvl="1">
              <a:defRPr/>
            </a:pPr>
            <a:r>
              <a:rPr lang="en-US" dirty="0" smtClean="0"/>
              <a:t>Determined by</a:t>
            </a:r>
          </a:p>
          <a:p>
            <a:pPr lvl="2">
              <a:defRPr/>
            </a:pPr>
            <a:r>
              <a:rPr lang="en-US" dirty="0" smtClean="0"/>
              <a:t>program</a:t>
            </a:r>
          </a:p>
          <a:p>
            <a:pPr lvl="2">
              <a:defRPr/>
            </a:pPr>
            <a:r>
              <a:rPr lang="en-US" dirty="0" smtClean="0"/>
              <a:t>Instruction set architecture (ISA)</a:t>
            </a:r>
          </a:p>
          <a:p>
            <a:pPr lvl="2">
              <a:defRPr/>
            </a:pPr>
            <a:r>
              <a:rPr lang="en-US" dirty="0" smtClean="0"/>
              <a:t>compiler</a:t>
            </a:r>
          </a:p>
          <a:p>
            <a:pPr>
              <a:defRPr/>
            </a:pPr>
            <a:r>
              <a:rPr lang="en-US" dirty="0" smtClean="0"/>
              <a:t>Average cycles per instruction (“CPI”)</a:t>
            </a:r>
          </a:p>
          <a:p>
            <a:pPr lvl="1">
              <a:defRPr/>
            </a:pPr>
            <a:r>
              <a:rPr lang="en-US" dirty="0" smtClean="0"/>
              <a:t>Determined by CPU hardware</a:t>
            </a:r>
          </a:p>
          <a:p>
            <a:pPr lvl="1">
              <a:defRPr/>
            </a:pPr>
            <a:r>
              <a:rPr lang="en-US" dirty="0" smtClean="0"/>
              <a:t>If different instructions have different CPI</a:t>
            </a:r>
          </a:p>
          <a:p>
            <a:pPr lvl="2">
              <a:defRPr/>
            </a:pPr>
            <a:r>
              <a:rPr lang="en-US" dirty="0" smtClean="0"/>
              <a:t>Average CPI affected by instruction mix</a:t>
            </a:r>
            <a:endParaRPr lang="en-AU" dirty="0"/>
          </a:p>
        </p:txBody>
      </p:sp>
      <p:graphicFrame>
        <p:nvGraphicFramePr>
          <p:cNvPr id="38915" name="Object 4"/>
          <p:cNvGraphicFramePr>
            <a:graphicFrameLocks noChangeAspect="1"/>
          </p:cNvGraphicFramePr>
          <p:nvPr/>
        </p:nvGraphicFramePr>
        <p:xfrm>
          <a:off x="706438" y="914400"/>
          <a:ext cx="7446962" cy="1890713"/>
        </p:xfrm>
        <a:graphic>
          <a:graphicData uri="http://schemas.openxmlformats.org/presentationml/2006/ole">
            <mc:AlternateContent xmlns:mc="http://schemas.openxmlformats.org/markup-compatibility/2006">
              <mc:Choice xmlns:v="urn:schemas-microsoft-com:vml" Requires="v">
                <p:oleObj spid="_x0000_s38937" name="Equation" r:id="rId4" imgW="3695700" imgH="939800" progId="Equation.3">
                  <p:embed/>
                </p:oleObj>
              </mc:Choice>
              <mc:Fallback>
                <p:oleObj name="Equation" r:id="rId4" imgW="3695700" imgH="93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914400"/>
                        <a:ext cx="7446962" cy="1890713"/>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891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69C9FAE3-B81B-3846-A0D6-525DE85CF4D5}" type="slidenum">
              <a:rPr lang="en-US" sz="1400">
                <a:latin typeface="Arial Narrow" charset="0"/>
                <a:cs typeface="Tahoma" charset="0"/>
              </a:rPr>
              <a:pPr/>
              <a:t>15</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defRPr/>
            </a:pPr>
            <a:r>
              <a:rPr lang="en-US" dirty="0">
                <a:latin typeface="Tahoma" charset="0"/>
                <a:ea typeface="Tahoma"/>
              </a:rPr>
              <a:t>Computer Performance Measure</a:t>
            </a:r>
          </a:p>
        </p:txBody>
      </p:sp>
      <p:sp>
        <p:nvSpPr>
          <p:cNvPr id="40962" name="Text Box 7"/>
          <p:cNvSpPr txBox="1">
            <a:spLocks noChangeArrowheads="1"/>
          </p:cNvSpPr>
          <p:nvPr/>
        </p:nvSpPr>
        <p:spPr bwMode="auto">
          <a:xfrm>
            <a:off x="1822450" y="1524000"/>
            <a:ext cx="36893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solidFill>
                  <a:srgbClr val="CC0000"/>
                </a:solidFill>
                <a:latin typeface="Tahoma" charset="0"/>
                <a:cs typeface="Tahoma" charset="0"/>
              </a:rPr>
              <a:t>Millions of Instructions per Second</a:t>
            </a:r>
          </a:p>
        </p:txBody>
      </p:sp>
      <p:sp>
        <p:nvSpPr>
          <p:cNvPr id="40963" name="Line 8"/>
          <p:cNvSpPr>
            <a:spLocks noChangeShapeType="1"/>
          </p:cNvSpPr>
          <p:nvPr/>
        </p:nvSpPr>
        <p:spPr bwMode="auto">
          <a:xfrm flipH="1">
            <a:off x="2946400" y="1879600"/>
            <a:ext cx="152400" cy="685800"/>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64" name="Text Box 9"/>
          <p:cNvSpPr txBox="1">
            <a:spLocks noChangeArrowheads="1"/>
          </p:cNvSpPr>
          <p:nvPr/>
        </p:nvSpPr>
        <p:spPr bwMode="auto">
          <a:xfrm>
            <a:off x="5957888" y="1524000"/>
            <a:ext cx="19986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solidFill>
                  <a:srgbClr val="CC0000"/>
                </a:solidFill>
                <a:latin typeface="Tahoma" charset="0"/>
                <a:cs typeface="Tahoma" charset="0"/>
              </a:rPr>
              <a:t>Frequency in MHz</a:t>
            </a:r>
          </a:p>
        </p:txBody>
      </p:sp>
      <p:sp>
        <p:nvSpPr>
          <p:cNvPr id="40965" name="Line 10"/>
          <p:cNvSpPr>
            <a:spLocks noChangeShapeType="1"/>
          </p:cNvSpPr>
          <p:nvPr/>
        </p:nvSpPr>
        <p:spPr bwMode="auto">
          <a:xfrm flipH="1">
            <a:off x="6680200" y="1879600"/>
            <a:ext cx="381000" cy="558800"/>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66" name="Rectangle 11"/>
          <p:cNvSpPr>
            <a:spLocks noChangeArrowheads="1"/>
          </p:cNvSpPr>
          <p:nvPr/>
        </p:nvSpPr>
        <p:spPr bwMode="auto">
          <a:xfrm>
            <a:off x="758825" y="4795838"/>
            <a:ext cx="6775450" cy="175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l">
              <a:lnSpc>
                <a:spcPct val="90000"/>
              </a:lnSpc>
            </a:pPr>
            <a:r>
              <a:rPr lang="en-US" b="0">
                <a:latin typeface="Tahoma" charset="0"/>
                <a:cs typeface="Tahoma" charset="0"/>
              </a:rPr>
              <a:t>Historically:</a:t>
            </a:r>
          </a:p>
          <a:p>
            <a:pPr algn="l">
              <a:lnSpc>
                <a:spcPct val="90000"/>
              </a:lnSpc>
            </a:pPr>
            <a:r>
              <a:rPr lang="en-US" b="0">
                <a:latin typeface="Tahoma" charset="0"/>
                <a:cs typeface="Tahoma" charset="0"/>
              </a:rPr>
              <a:t>     PDP-11, VAX, Intel 8086:		CPI &gt; 1</a:t>
            </a:r>
          </a:p>
          <a:p>
            <a:pPr lvl="1" algn="l">
              <a:lnSpc>
                <a:spcPct val="90000"/>
              </a:lnSpc>
            </a:pPr>
            <a:r>
              <a:rPr lang="en-US" b="0">
                <a:latin typeface="Tahoma" charset="0"/>
                <a:cs typeface="Tahoma" charset="0"/>
              </a:rPr>
              <a:t>Load/Store RISC machines</a:t>
            </a:r>
            <a:br>
              <a:rPr lang="en-US" b="0">
                <a:latin typeface="Tahoma" charset="0"/>
                <a:cs typeface="Tahoma" charset="0"/>
              </a:rPr>
            </a:br>
            <a:r>
              <a:rPr lang="en-US" b="0">
                <a:latin typeface="Tahoma" charset="0"/>
                <a:cs typeface="Tahoma" charset="0"/>
              </a:rPr>
              <a:t>MIPS, SPARC, PowerPC, miniMIPS:  	CPI = 1</a:t>
            </a:r>
          </a:p>
          <a:p>
            <a:pPr lvl="1" algn="l">
              <a:lnSpc>
                <a:spcPct val="90000"/>
              </a:lnSpc>
            </a:pPr>
            <a:r>
              <a:rPr lang="en-US" b="0">
                <a:latin typeface="Tahoma" charset="0"/>
                <a:cs typeface="Tahoma" charset="0"/>
              </a:rPr>
              <a:t>Modern CPUs, Pentium, Athlon	:	CPI &lt; 1</a:t>
            </a:r>
          </a:p>
        </p:txBody>
      </p:sp>
      <p:graphicFrame>
        <p:nvGraphicFramePr>
          <p:cNvPr id="40967" name="Object 12"/>
          <p:cNvGraphicFramePr>
            <a:graphicFrameLocks noChangeAspect="1"/>
          </p:cNvGraphicFramePr>
          <p:nvPr/>
        </p:nvGraphicFramePr>
        <p:xfrm>
          <a:off x="2501900" y="2366963"/>
          <a:ext cx="4972050" cy="973137"/>
        </p:xfrm>
        <a:graphic>
          <a:graphicData uri="http://schemas.openxmlformats.org/presentationml/2006/ole">
            <mc:AlternateContent xmlns:mc="http://schemas.openxmlformats.org/markup-compatibility/2006">
              <mc:Choice xmlns:v="urn:schemas-microsoft-com:vml" Requires="v">
                <p:oleObj spid="_x0000_s40993" name="Equation" r:id="rId3" imgW="1752600" imgH="342900" progId="Equation.3">
                  <p:embed/>
                </p:oleObj>
              </mc:Choice>
              <mc:Fallback>
                <p:oleObj name="Equation" r:id="rId3" imgW="1752600" imgH="3429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2366963"/>
                        <a:ext cx="4972050" cy="973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0968" name="Text Box 13"/>
          <p:cNvSpPr txBox="1">
            <a:spLocks noChangeArrowheads="1"/>
          </p:cNvSpPr>
          <p:nvPr/>
        </p:nvSpPr>
        <p:spPr bwMode="auto">
          <a:xfrm>
            <a:off x="3895725" y="3733800"/>
            <a:ext cx="3886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solidFill>
                  <a:srgbClr val="CC0000"/>
                </a:solidFill>
                <a:latin typeface="Tahoma" charset="0"/>
                <a:cs typeface="Tahoma" charset="0"/>
              </a:rPr>
              <a:t>CPI (Average Clocks Per Instruction)</a:t>
            </a:r>
          </a:p>
        </p:txBody>
      </p:sp>
      <p:sp>
        <p:nvSpPr>
          <p:cNvPr id="40969" name="Line 14"/>
          <p:cNvSpPr>
            <a:spLocks noChangeShapeType="1"/>
          </p:cNvSpPr>
          <p:nvPr/>
        </p:nvSpPr>
        <p:spPr bwMode="auto">
          <a:xfrm flipH="1" flipV="1">
            <a:off x="5689600" y="3352800"/>
            <a:ext cx="0" cy="381000"/>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0" name="Text Box 7"/>
          <p:cNvSpPr txBox="1">
            <a:spLocks noChangeArrowheads="1"/>
          </p:cNvSpPr>
          <p:nvPr/>
        </p:nvSpPr>
        <p:spPr bwMode="auto">
          <a:xfrm>
            <a:off x="134938" y="3271838"/>
            <a:ext cx="3557587"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800" b="0">
                <a:solidFill>
                  <a:srgbClr val="CC0000"/>
                </a:solidFill>
                <a:latin typeface="Tahoma" charset="0"/>
                <a:cs typeface="Tahoma" charset="0"/>
              </a:rPr>
              <a:t>Unfortunate coincidence:</a:t>
            </a:r>
          </a:p>
          <a:p>
            <a:pPr algn="l"/>
            <a:r>
              <a:rPr lang="en-US" sz="1800" b="0">
                <a:solidFill>
                  <a:srgbClr val="000000"/>
                </a:solidFill>
                <a:latin typeface="Tahoma" charset="0"/>
                <a:cs typeface="Tahoma" charset="0"/>
              </a:rPr>
              <a:t>This “</a:t>
            </a:r>
            <a:r>
              <a:rPr lang="en-US" altLang="ja-JP" sz="1800" b="0">
                <a:solidFill>
                  <a:srgbClr val="000000"/>
                </a:solidFill>
                <a:latin typeface="Tahoma" charset="0"/>
                <a:cs typeface="Tahoma" charset="0"/>
              </a:rPr>
              <a:t>MIPS” has nothing to do with the name of the MIPS processor we will be studying!</a:t>
            </a:r>
            <a:endParaRPr lang="en-US" sz="1800" b="0">
              <a:solidFill>
                <a:srgbClr val="000000"/>
              </a:solidFill>
              <a:latin typeface="Tahoma" charset="0"/>
              <a:cs typeface="Tahoma" charset="0"/>
            </a:endParaRPr>
          </a:p>
        </p:txBody>
      </p:sp>
      <p:sp>
        <p:nvSpPr>
          <p:cNvPr id="40971" name="Line 14"/>
          <p:cNvSpPr>
            <a:spLocks noChangeShapeType="1"/>
          </p:cNvSpPr>
          <p:nvPr/>
        </p:nvSpPr>
        <p:spPr bwMode="auto">
          <a:xfrm flipV="1">
            <a:off x="1600200" y="2959100"/>
            <a:ext cx="901700" cy="381000"/>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B7A5BC57-785E-F14A-99DB-7D9A9B9DAB7F}" type="slidenum">
              <a:rPr lang="en-US" sz="1400">
                <a:latin typeface="Arial Narrow" charset="0"/>
                <a:cs typeface="Tahoma" charset="0"/>
              </a:rPr>
              <a:pPr/>
              <a:t>16</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ChangeArrowheads="1"/>
          </p:cNvSpPr>
          <p:nvPr/>
        </p:nvSpPr>
        <p:spPr bwMode="auto">
          <a:xfrm>
            <a:off x="225425" y="312738"/>
            <a:ext cx="4295775"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4102" name="Rectangle 4"/>
          <p:cNvSpPr>
            <a:spLocks noGrp="1" noChangeArrowheads="1"/>
          </p:cNvSpPr>
          <p:nvPr>
            <p:ph type="title"/>
          </p:nvPr>
        </p:nvSpPr>
        <p:spPr/>
        <p:txBody>
          <a:bodyPr/>
          <a:lstStyle/>
          <a:p>
            <a:pPr>
              <a:defRPr/>
            </a:pPr>
            <a:r>
              <a:rPr lang="en-US" dirty="0">
                <a:latin typeface="Tahoma" charset="0"/>
                <a:ea typeface="Tahoma"/>
              </a:rPr>
              <a:t>How to Improve Performance?</a:t>
            </a:r>
          </a:p>
        </p:txBody>
      </p:sp>
      <p:sp>
        <p:nvSpPr>
          <p:cNvPr id="4101"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Many ways to write the same equations:</a:t>
            </a:r>
            <a:br>
              <a:rPr lang="en-US" dirty="0">
                <a:effectLst>
                  <a:outerShdw blurRad="38100" dist="38100" dir="2700000" algn="tl">
                    <a:srgbClr val="DDDDDD"/>
                  </a:outerShdw>
                </a:effectLst>
                <a:latin typeface="Tahoma" charset="0"/>
                <a:ea typeface="Tahoma"/>
              </a:rPr>
            </a:br>
            <a:r>
              <a:rPr lang="en-US" dirty="0">
                <a:effectLst>
                  <a:outerShdw blurRad="38100" dist="38100" dir="2700000" algn="tl">
                    <a:srgbClr val="DDDDDD"/>
                  </a:outerShdw>
                </a:effectLst>
                <a:latin typeface="Tahoma" charset="0"/>
                <a:ea typeface="Tahoma"/>
              </a:rPr>
              <a:t/>
            </a:r>
            <a:br>
              <a:rPr lang="en-US" dirty="0">
                <a:effectLst>
                  <a:outerShdw blurRad="38100" dist="38100" dir="2700000" algn="tl">
                    <a:srgbClr val="DDDDDD"/>
                  </a:outerShdw>
                </a:effectLst>
                <a:latin typeface="Tahoma" charset="0"/>
                <a:ea typeface="Tahoma"/>
              </a:rPr>
            </a:br>
            <a:r>
              <a:rPr lang="en-US" dirty="0">
                <a:effectLst>
                  <a:outerShdw blurRad="38100" dist="38100" dir="2700000" algn="tl">
                    <a:srgbClr val="DDDDDD"/>
                  </a:outerShdw>
                </a:effectLst>
                <a:latin typeface="Tahoma" charset="0"/>
                <a:ea typeface="Tahoma"/>
              </a:rPr>
              <a:t/>
            </a:r>
            <a:br>
              <a:rPr lang="en-US" dirty="0">
                <a:effectLst>
                  <a:outerShdw blurRad="38100" dist="38100" dir="2700000" algn="tl">
                    <a:srgbClr val="DDDDDD"/>
                  </a:outerShdw>
                </a:effectLst>
                <a:latin typeface="Tahoma" charset="0"/>
                <a:ea typeface="Tahoma"/>
              </a:rPr>
            </a:br>
            <a:endParaRPr lang="en-US" dirty="0">
              <a:effectLst>
                <a:outerShdw blurRad="38100" dist="38100" dir="2700000" algn="tl">
                  <a:srgbClr val="DDDDDD"/>
                </a:outerShdw>
              </a:effectLst>
              <a:latin typeface="Tahoma" charset="0"/>
              <a:ea typeface="Tahoma"/>
            </a:endParaRPr>
          </a:p>
          <a:p>
            <a:pPr>
              <a:defRPr/>
            </a:pPr>
            <a:r>
              <a:rPr lang="en-US" dirty="0">
                <a:effectLst>
                  <a:outerShdw blurRad="38100" dist="38100" dir="2700000" algn="tl">
                    <a:srgbClr val="DDDDDD"/>
                  </a:outerShdw>
                </a:effectLst>
                <a:latin typeface="Tahoma" charset="0"/>
                <a:ea typeface="Tahoma"/>
              </a:rPr>
              <a:t>So, to improve performance (everything else being equal) you can either</a:t>
            </a:r>
          </a:p>
          <a:p>
            <a:pPr lvl="1">
              <a:defRPr/>
            </a:pPr>
            <a:r>
              <a:rPr lang="en-US" sz="2000" dirty="0">
                <a:effectLst>
                  <a:outerShdw blurRad="38100" dist="38100" dir="2700000" algn="tl">
                    <a:srgbClr val="DDDDDD"/>
                  </a:outerShdw>
                </a:effectLst>
                <a:latin typeface="Tahoma" charset="0"/>
              </a:rPr>
              <a:t>________ the # of required cycles for a </a:t>
            </a:r>
            <a:r>
              <a:rPr lang="en-US" sz="2000" dirty="0" smtClean="0">
                <a:effectLst>
                  <a:outerShdw blurRad="38100" dist="38100" dir="2700000" algn="tl">
                    <a:srgbClr val="DDDDDD"/>
                  </a:outerShdw>
                </a:effectLst>
                <a:latin typeface="Tahoma" charset="0"/>
              </a:rPr>
              <a:t>program;</a:t>
            </a:r>
            <a:endParaRPr lang="en-US" sz="2000" dirty="0">
              <a:effectLst>
                <a:outerShdw blurRad="38100" dist="38100" dir="2700000" algn="tl">
                  <a:srgbClr val="DDDDDD"/>
                </a:outerShdw>
              </a:effectLst>
              <a:latin typeface="Tahoma" charset="0"/>
            </a:endParaRPr>
          </a:p>
          <a:p>
            <a:pPr lvl="1">
              <a:defRPr/>
            </a:pPr>
            <a:r>
              <a:rPr lang="en-US" sz="2000" dirty="0">
                <a:effectLst>
                  <a:outerShdw blurRad="38100" dist="38100" dir="2700000" algn="tl">
                    <a:srgbClr val="DDDDDD"/>
                  </a:outerShdw>
                </a:effectLst>
                <a:latin typeface="Tahoma" charset="0"/>
              </a:rPr>
              <a:t>________ the clock cycle time or, </a:t>
            </a:r>
            <a:r>
              <a:rPr lang="en-US" sz="2000" dirty="0" smtClean="0">
                <a:effectLst>
                  <a:outerShdw blurRad="38100" dist="38100" dir="2700000" algn="tl">
                    <a:srgbClr val="DDDDDD"/>
                  </a:outerShdw>
                </a:effectLst>
                <a:latin typeface="Tahoma" charset="0"/>
              </a:rPr>
              <a:t>said </a:t>
            </a:r>
            <a:r>
              <a:rPr lang="en-US" sz="2000" dirty="0">
                <a:effectLst>
                  <a:outerShdw blurRad="38100" dist="38100" dir="2700000" algn="tl">
                    <a:srgbClr val="DDDDDD"/>
                  </a:outerShdw>
                </a:effectLst>
                <a:latin typeface="Tahoma" charset="0"/>
              </a:rPr>
              <a:t>another way, </a:t>
            </a:r>
          </a:p>
          <a:p>
            <a:pPr lvl="1">
              <a:defRPr/>
            </a:pPr>
            <a:r>
              <a:rPr lang="en-US" sz="2000" dirty="0">
                <a:effectLst>
                  <a:outerShdw blurRad="38100" dist="38100" dir="2700000" algn="tl">
                    <a:srgbClr val="DDDDDD"/>
                  </a:outerShdw>
                </a:effectLst>
                <a:latin typeface="Tahoma" charset="0"/>
              </a:rPr>
              <a:t>________ the clock </a:t>
            </a:r>
            <a:r>
              <a:rPr lang="en-US" sz="2000" dirty="0" smtClean="0">
                <a:effectLst>
                  <a:outerShdw blurRad="38100" dist="38100" dir="2700000" algn="tl">
                    <a:srgbClr val="DDDDDD"/>
                  </a:outerShdw>
                </a:effectLst>
                <a:latin typeface="Tahoma" charset="0"/>
              </a:rPr>
              <a:t>rate;</a:t>
            </a:r>
            <a:endParaRPr lang="en-US" sz="2000" dirty="0">
              <a:effectLst>
                <a:outerShdw blurRad="38100" dist="38100" dir="2700000" algn="tl">
                  <a:srgbClr val="DDDDDD"/>
                </a:outerShdw>
              </a:effectLst>
              <a:latin typeface="Tahoma" charset="0"/>
            </a:endParaRPr>
          </a:p>
          <a:p>
            <a:pPr lvl="1">
              <a:defRPr/>
            </a:pPr>
            <a:r>
              <a:rPr lang="en-US" sz="2000" dirty="0">
                <a:effectLst>
                  <a:outerShdw blurRad="38100" dist="38100" dir="2700000" algn="tl">
                    <a:srgbClr val="DDDDDD"/>
                  </a:outerShdw>
                </a:effectLst>
                <a:latin typeface="Tahoma" charset="0"/>
              </a:rPr>
              <a:t>________ the CPI (average clocks per instruction</a:t>
            </a:r>
            <a:r>
              <a:rPr lang="en-US" sz="2000" dirty="0" smtClean="0">
                <a:effectLst>
                  <a:outerShdw blurRad="38100" dist="38100" dir="2700000" algn="tl">
                    <a:srgbClr val="DDDDDD"/>
                  </a:outerShdw>
                </a:effectLst>
                <a:latin typeface="Tahoma" charset="0"/>
              </a:rPr>
              <a:t>).</a:t>
            </a:r>
          </a:p>
          <a:p>
            <a:pPr lvl="1">
              <a:defRPr/>
            </a:pPr>
            <a:endParaRPr lang="en-US" sz="2000" dirty="0">
              <a:effectLst>
                <a:outerShdw blurRad="38100" dist="38100" dir="2700000" algn="tl">
                  <a:srgbClr val="DDDDDD"/>
                </a:outerShdw>
              </a:effectLst>
              <a:latin typeface="Tahoma" charset="0"/>
            </a:endParaRPr>
          </a:p>
          <a:p>
            <a:pPr>
              <a:defRPr/>
            </a:pPr>
            <a:r>
              <a:rPr lang="en-US" sz="2500" dirty="0" smtClean="0">
                <a:effectLst>
                  <a:outerShdw blurRad="38100" dist="38100" dir="2700000" algn="tl">
                    <a:srgbClr val="DDDDDD"/>
                  </a:outerShdw>
                </a:effectLst>
                <a:latin typeface="Tahoma" charset="0"/>
              </a:rPr>
              <a:t>MIPS Pitfall</a:t>
            </a:r>
          </a:p>
          <a:p>
            <a:pPr lvl="1">
              <a:defRPr/>
            </a:pPr>
            <a:r>
              <a:rPr lang="en-US" sz="2000" dirty="0" smtClean="0">
                <a:effectLst>
                  <a:outerShdw blurRad="38100" dist="38100" dir="2700000" algn="tl">
                    <a:srgbClr val="DDDDDD"/>
                  </a:outerShdw>
                </a:effectLst>
                <a:latin typeface="Tahoma" charset="0"/>
              </a:rPr>
              <a:t>Cannot compare MIPS of two different processors if they run different sets of instructions!</a:t>
            </a:r>
          </a:p>
          <a:p>
            <a:pPr marL="457200" lvl="1" indent="0">
              <a:buFont typeface="Wingdings" charset="0"/>
              <a:buNone/>
              <a:defRPr/>
            </a:pPr>
            <a:r>
              <a:rPr lang="en-US" sz="2000" dirty="0" smtClean="0">
                <a:effectLst>
                  <a:outerShdw blurRad="38100" dist="38100" dir="2700000" algn="tl">
                    <a:srgbClr val="DDDDDD"/>
                  </a:outerShdw>
                </a:effectLst>
                <a:latin typeface="Tahoma" charset="0"/>
                <a:sym typeface="Wingdings"/>
              </a:rPr>
              <a:t> </a:t>
            </a:r>
            <a:r>
              <a:rPr lang="en-US" sz="2000" b="1" dirty="0" smtClean="0">
                <a:effectLst>
                  <a:outerShdw blurRad="38100" dist="38100" dir="2700000" algn="tl">
                    <a:srgbClr val="DDDDDD"/>
                  </a:outerShdw>
                </a:effectLst>
                <a:latin typeface="Tahoma" charset="0"/>
                <a:sym typeface="Wingdings"/>
              </a:rPr>
              <a:t>M</a:t>
            </a:r>
            <a:r>
              <a:rPr lang="en-US" sz="2000" dirty="0" smtClean="0">
                <a:effectLst>
                  <a:outerShdw blurRad="38100" dist="38100" dir="2700000" algn="tl">
                    <a:srgbClr val="DDDDDD"/>
                  </a:outerShdw>
                </a:effectLst>
                <a:latin typeface="Tahoma" charset="0"/>
                <a:sym typeface="Wingdings"/>
              </a:rPr>
              <a:t>eaningless </a:t>
            </a:r>
            <a:r>
              <a:rPr lang="en-US" sz="2000" b="1" dirty="0" smtClean="0">
                <a:effectLst>
                  <a:outerShdw blurRad="38100" dist="38100" dir="2700000" algn="tl">
                    <a:srgbClr val="DDDDDD"/>
                  </a:outerShdw>
                </a:effectLst>
                <a:latin typeface="Tahoma" charset="0"/>
                <a:sym typeface="Wingdings"/>
              </a:rPr>
              <a:t>I</a:t>
            </a:r>
            <a:r>
              <a:rPr lang="en-US" sz="2000" dirty="0" smtClean="0">
                <a:effectLst>
                  <a:outerShdw blurRad="38100" dist="38100" dir="2700000" algn="tl">
                    <a:srgbClr val="DDDDDD"/>
                  </a:outerShdw>
                </a:effectLst>
                <a:latin typeface="Tahoma" charset="0"/>
                <a:sym typeface="Wingdings"/>
              </a:rPr>
              <a:t>ndicator of </a:t>
            </a:r>
            <a:r>
              <a:rPr lang="en-US" sz="2000" b="1" dirty="0" smtClean="0">
                <a:effectLst>
                  <a:outerShdw blurRad="38100" dist="38100" dir="2700000" algn="tl">
                    <a:srgbClr val="DDDDDD"/>
                  </a:outerShdw>
                </a:effectLst>
                <a:latin typeface="Tahoma" charset="0"/>
                <a:sym typeface="Wingdings"/>
              </a:rPr>
              <a:t>P</a:t>
            </a:r>
            <a:r>
              <a:rPr lang="en-US" sz="2000" dirty="0" smtClean="0">
                <a:effectLst>
                  <a:outerShdw blurRad="38100" dist="38100" dir="2700000" algn="tl">
                    <a:srgbClr val="DDDDDD"/>
                  </a:outerShdw>
                </a:effectLst>
                <a:latin typeface="Tahoma" charset="0"/>
                <a:sym typeface="Wingdings"/>
              </a:rPr>
              <a:t>rocessor </a:t>
            </a:r>
            <a:r>
              <a:rPr lang="en-US" sz="2000" b="1" dirty="0" smtClean="0">
                <a:effectLst>
                  <a:outerShdw blurRad="38100" dist="38100" dir="2700000" algn="tl">
                    <a:srgbClr val="DDDDDD"/>
                  </a:outerShdw>
                </a:effectLst>
                <a:latin typeface="Tahoma" charset="0"/>
                <a:sym typeface="Wingdings"/>
              </a:rPr>
              <a:t>S</a:t>
            </a:r>
            <a:r>
              <a:rPr lang="en-US" sz="2000" dirty="0" smtClean="0">
                <a:effectLst>
                  <a:outerShdw blurRad="38100" dist="38100" dir="2700000" algn="tl">
                    <a:srgbClr val="DDDDDD"/>
                  </a:outerShdw>
                </a:effectLst>
                <a:latin typeface="Tahoma" charset="0"/>
                <a:sym typeface="Wingdings"/>
              </a:rPr>
              <a:t>peed!</a:t>
            </a:r>
            <a:endParaRPr lang="en-US" sz="2000" dirty="0">
              <a:effectLst>
                <a:outerShdw blurRad="38100" dist="38100" dir="2700000" algn="tl">
                  <a:srgbClr val="DDDDDD"/>
                </a:outerShdw>
              </a:effectLst>
              <a:latin typeface="Tahoma" charset="0"/>
            </a:endParaRPr>
          </a:p>
        </p:txBody>
      </p:sp>
      <p:graphicFrame>
        <p:nvGraphicFramePr>
          <p:cNvPr id="41988" name="Object 5">
            <a:hlinkClick r:id="" action="ppaction://ole?verb=0"/>
          </p:cNvPr>
          <p:cNvGraphicFramePr>
            <a:graphicFrameLocks/>
          </p:cNvGraphicFramePr>
          <p:nvPr/>
        </p:nvGraphicFramePr>
        <p:xfrm>
          <a:off x="1196975" y="1435100"/>
          <a:ext cx="3324225" cy="685800"/>
        </p:xfrm>
        <a:graphic>
          <a:graphicData uri="http://schemas.openxmlformats.org/presentationml/2006/ole">
            <mc:AlternateContent xmlns:mc="http://schemas.openxmlformats.org/markup-compatibility/2006">
              <mc:Choice xmlns:v="urn:schemas-microsoft-com:vml" Requires="v">
                <p:oleObj spid="_x0000_s42035" name="Equation" r:id="rId4" imgW="1600200" imgH="330200" progId="Equation.3">
                  <p:embed/>
                </p:oleObj>
              </mc:Choice>
              <mc:Fallback>
                <p:oleObj name="Equation" r:id="rId4" imgW="1600200" imgH="33020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6975" y="1435100"/>
                        <a:ext cx="3324225"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41989" name="Object 6">
            <a:hlinkClick r:id="" action="ppaction://ole?verb=0"/>
          </p:cNvPr>
          <p:cNvGraphicFramePr>
            <a:graphicFrameLocks/>
          </p:cNvGraphicFramePr>
          <p:nvPr/>
        </p:nvGraphicFramePr>
        <p:xfrm>
          <a:off x="5889625" y="1554163"/>
          <a:ext cx="1782763" cy="728662"/>
        </p:xfrm>
        <a:graphic>
          <a:graphicData uri="http://schemas.openxmlformats.org/presentationml/2006/ole">
            <mc:AlternateContent xmlns:mc="http://schemas.openxmlformats.org/markup-compatibility/2006">
              <mc:Choice xmlns:v="urn:schemas-microsoft-com:vml" Requires="v">
                <p:oleObj spid="_x0000_s42036" name="Equation" r:id="rId6" imgW="711200" imgH="304800" progId="Equation.3">
                  <p:embed/>
                </p:oleObj>
              </mc:Choice>
              <mc:Fallback>
                <p:oleObj name="Equation" r:id="rId6" imgW="711200" imgH="3048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9625" y="1554163"/>
                        <a:ext cx="1782763" cy="728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2" name="Group 15"/>
          <p:cNvGrpSpPr>
            <a:grpSpLocks/>
          </p:cNvGrpSpPr>
          <p:nvPr/>
        </p:nvGrpSpPr>
        <p:grpSpPr bwMode="auto">
          <a:xfrm>
            <a:off x="889000" y="1454150"/>
            <a:ext cx="2540000" cy="2408238"/>
            <a:chOff x="485" y="1061"/>
            <a:chExt cx="1600" cy="1517"/>
          </a:xfrm>
        </p:grpSpPr>
        <p:sp>
          <p:nvSpPr>
            <p:cNvPr id="42001" name="Text Box 7"/>
            <p:cNvSpPr txBox="1">
              <a:spLocks noChangeArrowheads="1"/>
            </p:cNvSpPr>
            <p:nvPr/>
          </p:nvSpPr>
          <p:spPr bwMode="auto">
            <a:xfrm>
              <a:off x="485" y="2326"/>
              <a:ext cx="7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b="0">
                  <a:solidFill>
                    <a:srgbClr val="CC0000"/>
                  </a:solidFill>
                  <a:latin typeface="Tahoma" charset="0"/>
                  <a:cs typeface="Tahoma" charset="0"/>
                </a:rPr>
                <a:t>Decrease  </a:t>
              </a:r>
              <a:endParaRPr lang="en-US" sz="1600" b="0">
                <a:solidFill>
                  <a:srgbClr val="CC0000"/>
                </a:solidFill>
                <a:latin typeface="Tahoma" charset="0"/>
                <a:cs typeface="Tahoma" charset="0"/>
              </a:endParaRPr>
            </a:p>
          </p:txBody>
        </p:sp>
        <p:sp>
          <p:nvSpPr>
            <p:cNvPr id="42002" name="AutoShape 11"/>
            <p:cNvSpPr>
              <a:spLocks noChangeArrowheads="1"/>
            </p:cNvSpPr>
            <p:nvPr/>
          </p:nvSpPr>
          <p:spPr bwMode="auto">
            <a:xfrm>
              <a:off x="1440" y="1061"/>
              <a:ext cx="645" cy="476"/>
            </a:xfrm>
            <a:prstGeom prst="roundRect">
              <a:avLst>
                <a:gd name="adj" fmla="val 16667"/>
              </a:avLst>
            </a:prstGeom>
            <a:noFill/>
            <a:ln w="28575">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Tahoma" charset="0"/>
                <a:cs typeface="Tahoma" charset="0"/>
              </a:endParaRPr>
            </a:p>
          </p:txBody>
        </p:sp>
      </p:grpSp>
      <p:grpSp>
        <p:nvGrpSpPr>
          <p:cNvPr id="3" name="Group 16"/>
          <p:cNvGrpSpPr>
            <a:grpSpLocks/>
          </p:cNvGrpSpPr>
          <p:nvPr/>
        </p:nvGrpSpPr>
        <p:grpSpPr bwMode="auto">
          <a:xfrm>
            <a:off x="890588" y="1447800"/>
            <a:ext cx="3630612" cy="2778125"/>
            <a:chOff x="561" y="1060"/>
            <a:chExt cx="2287" cy="1750"/>
          </a:xfrm>
        </p:grpSpPr>
        <p:sp>
          <p:nvSpPr>
            <p:cNvPr id="41999" name="Text Box 8"/>
            <p:cNvSpPr txBox="1">
              <a:spLocks noChangeArrowheads="1"/>
            </p:cNvSpPr>
            <p:nvPr/>
          </p:nvSpPr>
          <p:spPr bwMode="auto">
            <a:xfrm>
              <a:off x="561" y="2558"/>
              <a:ext cx="7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solidFill>
                    <a:srgbClr val="CC0000"/>
                  </a:solidFill>
                  <a:latin typeface="Tahoma" charset="0"/>
                  <a:cs typeface="Tahoma" charset="0"/>
                </a:rPr>
                <a:t>Decrease</a:t>
              </a:r>
            </a:p>
          </p:txBody>
        </p:sp>
        <p:sp>
          <p:nvSpPr>
            <p:cNvPr id="42000" name="AutoShape 12"/>
            <p:cNvSpPr>
              <a:spLocks noChangeArrowheads="1"/>
            </p:cNvSpPr>
            <p:nvPr/>
          </p:nvSpPr>
          <p:spPr bwMode="auto">
            <a:xfrm>
              <a:off x="2270" y="1060"/>
              <a:ext cx="578" cy="479"/>
            </a:xfrm>
            <a:prstGeom prst="roundRect">
              <a:avLst>
                <a:gd name="adj" fmla="val 16667"/>
              </a:avLst>
            </a:prstGeom>
            <a:noFill/>
            <a:ln w="28575">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Tahoma" charset="0"/>
                <a:cs typeface="Tahoma" charset="0"/>
              </a:endParaRPr>
            </a:p>
          </p:txBody>
        </p:sp>
      </p:grpSp>
      <p:grpSp>
        <p:nvGrpSpPr>
          <p:cNvPr id="4" name="Group 17"/>
          <p:cNvGrpSpPr>
            <a:grpSpLocks/>
          </p:cNvGrpSpPr>
          <p:nvPr/>
        </p:nvGrpSpPr>
        <p:grpSpPr bwMode="auto">
          <a:xfrm>
            <a:off x="914400" y="1465263"/>
            <a:ext cx="6911975" cy="3138487"/>
            <a:chOff x="576" y="923"/>
            <a:chExt cx="4354" cy="1977"/>
          </a:xfrm>
        </p:grpSpPr>
        <p:sp>
          <p:nvSpPr>
            <p:cNvPr id="41997" name="Text Box 9"/>
            <p:cNvSpPr txBox="1">
              <a:spLocks noChangeArrowheads="1"/>
            </p:cNvSpPr>
            <p:nvPr/>
          </p:nvSpPr>
          <p:spPr bwMode="auto">
            <a:xfrm>
              <a:off x="576" y="2648"/>
              <a:ext cx="72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b="0">
                  <a:solidFill>
                    <a:srgbClr val="CC0000"/>
                  </a:solidFill>
                  <a:latin typeface="Tahoma" charset="0"/>
                  <a:cs typeface="Tahoma" charset="0"/>
                </a:rPr>
                <a:t>Increase  </a:t>
              </a:r>
              <a:endParaRPr lang="en-US" sz="1800" b="0">
                <a:solidFill>
                  <a:srgbClr val="CC0000"/>
                </a:solidFill>
                <a:latin typeface="Tahoma" charset="0"/>
                <a:cs typeface="Tahoma" charset="0"/>
              </a:endParaRPr>
            </a:p>
          </p:txBody>
        </p:sp>
        <p:sp>
          <p:nvSpPr>
            <p:cNvPr id="41998" name="AutoShape 13"/>
            <p:cNvSpPr>
              <a:spLocks noChangeArrowheads="1"/>
            </p:cNvSpPr>
            <p:nvPr/>
          </p:nvSpPr>
          <p:spPr bwMode="auto">
            <a:xfrm>
              <a:off x="4354" y="923"/>
              <a:ext cx="576" cy="322"/>
            </a:xfrm>
            <a:prstGeom prst="roundRect">
              <a:avLst>
                <a:gd name="adj" fmla="val 16667"/>
              </a:avLst>
            </a:prstGeom>
            <a:noFill/>
            <a:ln w="28575">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latin typeface="Tahoma" charset="0"/>
                <a:cs typeface="Tahoma" charset="0"/>
              </a:endParaRPr>
            </a:p>
          </p:txBody>
        </p:sp>
      </p:grpSp>
      <p:grpSp>
        <p:nvGrpSpPr>
          <p:cNvPr id="5" name="Group 18"/>
          <p:cNvGrpSpPr>
            <a:grpSpLocks/>
          </p:cNvGrpSpPr>
          <p:nvPr/>
        </p:nvGrpSpPr>
        <p:grpSpPr bwMode="auto">
          <a:xfrm>
            <a:off x="914400" y="1916113"/>
            <a:ext cx="6856413" cy="3062287"/>
            <a:chOff x="576" y="1207"/>
            <a:chExt cx="4319" cy="1929"/>
          </a:xfrm>
        </p:grpSpPr>
        <p:sp>
          <p:nvSpPr>
            <p:cNvPr id="41995" name="Text Box 10"/>
            <p:cNvSpPr txBox="1">
              <a:spLocks noChangeArrowheads="1"/>
            </p:cNvSpPr>
            <p:nvPr/>
          </p:nvSpPr>
          <p:spPr bwMode="auto">
            <a:xfrm>
              <a:off x="576" y="2884"/>
              <a:ext cx="7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b="0">
                  <a:solidFill>
                    <a:srgbClr val="CC0000"/>
                  </a:solidFill>
                  <a:latin typeface="Tahoma" charset="0"/>
                  <a:cs typeface="Tahoma" charset="0"/>
                </a:rPr>
                <a:t>Decrease </a:t>
              </a:r>
            </a:p>
          </p:txBody>
        </p:sp>
        <p:sp>
          <p:nvSpPr>
            <p:cNvPr id="41996" name="AutoShape 14"/>
            <p:cNvSpPr>
              <a:spLocks noChangeArrowheads="1"/>
            </p:cNvSpPr>
            <p:nvPr/>
          </p:nvSpPr>
          <p:spPr bwMode="auto">
            <a:xfrm>
              <a:off x="4368" y="1207"/>
              <a:ext cx="527" cy="322"/>
            </a:xfrm>
            <a:prstGeom prst="roundRect">
              <a:avLst>
                <a:gd name="adj" fmla="val 16667"/>
              </a:avLst>
            </a:prstGeom>
            <a:noFill/>
            <a:ln w="28575">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latin typeface="Tahoma" charset="0"/>
                <a:cs typeface="Tahoma" charset="0"/>
              </a:endParaRPr>
            </a:p>
          </p:txBody>
        </p:sp>
      </p:grpSp>
      <p:sp>
        <p:nvSpPr>
          <p:cNvPr id="41994"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0C95D25F-ABDA-FF4B-8D52-B63203318111}" type="slidenum">
              <a:rPr lang="en-US" sz="1400">
                <a:latin typeface="Arial Narrow" charset="0"/>
                <a:cs typeface="Tahoma" charset="0"/>
              </a:rPr>
              <a:pPr/>
              <a:t>17</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225425" y="312738"/>
            <a:ext cx="6664325"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16391" name="Rectangle 30"/>
          <p:cNvSpPr>
            <a:spLocks noGrp="1" noChangeArrowheads="1"/>
          </p:cNvSpPr>
          <p:nvPr>
            <p:ph type="title"/>
          </p:nvPr>
        </p:nvSpPr>
        <p:spPr/>
        <p:txBody>
          <a:bodyPr/>
          <a:lstStyle/>
          <a:p>
            <a:pPr>
              <a:defRPr/>
            </a:pPr>
            <a:r>
              <a:rPr lang="en-US" dirty="0">
                <a:latin typeface="Tahoma" charset="0"/>
                <a:ea typeface="Tahoma"/>
              </a:rPr>
              <a:t>How Many Cycles in a Program?</a:t>
            </a:r>
          </a:p>
        </p:txBody>
      </p:sp>
      <p:sp>
        <p:nvSpPr>
          <p:cNvPr id="16387" name="Rectangle 3"/>
          <p:cNvSpPr>
            <a:spLocks noGrp="1" noChangeArrowheads="1"/>
          </p:cNvSpPr>
          <p:nvPr>
            <p:ph type="body" idx="1"/>
          </p:nvPr>
        </p:nvSpPr>
        <p:spPr/>
        <p:txBody>
          <a:bodyPr/>
          <a:lstStyle/>
          <a:p>
            <a:pPr>
              <a:defRPr/>
            </a:pPr>
            <a:r>
              <a:rPr lang="en-US" dirty="0" smtClean="0">
                <a:effectLst>
                  <a:outerShdw blurRad="38100" dist="38100" dir="2700000" algn="tl">
                    <a:srgbClr val="DDDDDD"/>
                  </a:outerShdw>
                </a:effectLst>
                <a:latin typeface="Tahoma" charset="0"/>
                <a:ea typeface="Tahoma"/>
              </a:rPr>
              <a:t>For </a:t>
            </a:r>
            <a:r>
              <a:rPr lang="en-US" u="sng" dirty="0" smtClean="0">
                <a:effectLst>
                  <a:outerShdw blurRad="38100" dist="38100" dir="2700000" algn="tl">
                    <a:srgbClr val="DDDDDD"/>
                  </a:outerShdw>
                </a:effectLst>
                <a:latin typeface="Tahoma" charset="0"/>
                <a:ea typeface="Tahoma"/>
              </a:rPr>
              <a:t>some</a:t>
            </a:r>
            <a:r>
              <a:rPr lang="en-US" dirty="0" smtClean="0">
                <a:effectLst>
                  <a:outerShdw blurRad="38100" dist="38100" dir="2700000" algn="tl">
                    <a:srgbClr val="DDDDDD"/>
                  </a:outerShdw>
                </a:effectLst>
                <a:latin typeface="Tahoma" charset="0"/>
                <a:ea typeface="Tahoma"/>
              </a:rPr>
              <a:t> processors (e.g., MIPS processor)</a:t>
            </a:r>
          </a:p>
          <a:p>
            <a:pPr lvl="1">
              <a:defRPr/>
            </a:pPr>
            <a:r>
              <a:rPr lang="en-US" dirty="0" smtClean="0">
                <a:effectLst>
                  <a:outerShdw blurRad="38100" dist="38100" dir="2700000" algn="tl">
                    <a:srgbClr val="DDDDDD"/>
                  </a:outerShdw>
                </a:effectLst>
                <a:latin typeface="Tahoma" charset="0"/>
              </a:rPr>
              <a:t># </a:t>
            </a:r>
            <a:r>
              <a:rPr lang="en-US" dirty="0">
                <a:effectLst>
                  <a:outerShdw blurRad="38100" dist="38100" dir="2700000" algn="tl">
                    <a:srgbClr val="DDDDDD"/>
                  </a:outerShdw>
                </a:effectLst>
                <a:latin typeface="Tahoma" charset="0"/>
              </a:rPr>
              <a:t>of cycles = # of instructions</a:t>
            </a:r>
            <a:br>
              <a:rPr lang="en-US" dirty="0">
                <a:effectLst>
                  <a:outerShdw blurRad="38100" dist="38100" dir="2700000" algn="tl">
                    <a:srgbClr val="DDDDDD"/>
                  </a:outerShdw>
                </a:effectLst>
                <a:latin typeface="Tahoma" charset="0"/>
              </a:rPr>
            </a:br>
            <a:r>
              <a:rPr lang="en-US" dirty="0">
                <a:effectLst>
                  <a:outerShdw blurRad="38100" dist="38100" dir="2700000" algn="tl">
                    <a:srgbClr val="DDDDDD"/>
                  </a:outerShdw>
                </a:effectLst>
                <a:latin typeface="Tahoma" charset="0"/>
              </a:rPr>
              <a:t>	</a:t>
            </a:r>
          </a:p>
        </p:txBody>
      </p:sp>
      <p:sp>
        <p:nvSpPr>
          <p:cNvPr id="44036" name="Rectangle 4"/>
          <p:cNvSpPr>
            <a:spLocks noChangeArrowheads="1"/>
          </p:cNvSpPr>
          <p:nvPr/>
        </p:nvSpPr>
        <p:spPr bwMode="auto">
          <a:xfrm>
            <a:off x="706438" y="4560888"/>
            <a:ext cx="7751762" cy="191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algn="l" defTabSz="904875">
              <a:lnSpc>
                <a:spcPts val="2100"/>
              </a:lnSpc>
              <a:tabLst>
                <a:tab pos="452438" algn="l"/>
                <a:tab pos="904875" algn="l"/>
                <a:tab pos="1357313" algn="l"/>
              </a:tabLst>
            </a:pPr>
            <a:r>
              <a:rPr lang="en-US" sz="1800" b="0">
                <a:solidFill>
                  <a:srgbClr val="000000"/>
                </a:solidFill>
                <a:latin typeface="Tahoma" charset="0"/>
                <a:cs typeface="Tahoma" charset="0"/>
              </a:rPr>
              <a:t>This assumption can be incorrect,</a:t>
            </a:r>
            <a:br>
              <a:rPr lang="en-US" sz="1800" b="0">
                <a:solidFill>
                  <a:srgbClr val="000000"/>
                </a:solidFill>
                <a:latin typeface="Tahoma" charset="0"/>
                <a:cs typeface="Tahoma" charset="0"/>
              </a:rPr>
            </a:br>
            <a:r>
              <a:rPr lang="en-US" sz="1800" b="0">
                <a:solidFill>
                  <a:srgbClr val="000000"/>
                </a:solidFill>
                <a:latin typeface="Tahoma" charset="0"/>
                <a:cs typeface="Tahoma" charset="0"/>
              </a:rPr>
              <a:t>	Different instructions take different amounts of time on different machines.</a:t>
            </a:r>
          </a:p>
          <a:p>
            <a:pPr algn="l" defTabSz="904875">
              <a:lnSpc>
                <a:spcPts val="2100"/>
              </a:lnSpc>
              <a:tabLst>
                <a:tab pos="452438" algn="l"/>
                <a:tab pos="904875" algn="l"/>
                <a:tab pos="1357313" algn="l"/>
              </a:tabLst>
            </a:pPr>
            <a:r>
              <a:rPr lang="en-US" sz="1800" b="0">
                <a:solidFill>
                  <a:srgbClr val="000000"/>
                </a:solidFill>
                <a:latin typeface="Tahoma" charset="0"/>
                <a:cs typeface="Tahoma" charset="0"/>
              </a:rPr>
              <a:t>	Memory accesses might require more cycles than other instructions.</a:t>
            </a:r>
          </a:p>
          <a:p>
            <a:pPr algn="l" defTabSz="904875">
              <a:lnSpc>
                <a:spcPts val="2100"/>
              </a:lnSpc>
              <a:tabLst>
                <a:tab pos="452438" algn="l"/>
                <a:tab pos="904875" algn="l"/>
                <a:tab pos="1357313" algn="l"/>
              </a:tabLst>
            </a:pPr>
            <a:r>
              <a:rPr lang="en-US" sz="1800" b="0">
                <a:solidFill>
                  <a:srgbClr val="000000"/>
                </a:solidFill>
                <a:latin typeface="Tahoma" charset="0"/>
                <a:cs typeface="Tahoma" charset="0"/>
              </a:rPr>
              <a:t>	Floating-Point instructions might require multiple clock cycles to execute.</a:t>
            </a:r>
          </a:p>
          <a:p>
            <a:pPr algn="l" defTabSz="904875">
              <a:lnSpc>
                <a:spcPts val="2100"/>
              </a:lnSpc>
              <a:tabLst>
                <a:tab pos="452438" algn="l"/>
                <a:tab pos="904875" algn="l"/>
                <a:tab pos="1357313" algn="l"/>
              </a:tabLst>
            </a:pPr>
            <a:r>
              <a:rPr lang="en-US" sz="1800" b="0">
                <a:solidFill>
                  <a:srgbClr val="000000"/>
                </a:solidFill>
                <a:latin typeface="Tahoma" charset="0"/>
                <a:cs typeface="Tahoma" charset="0"/>
              </a:rPr>
              <a:t>	Branches might stall execution rate  </a:t>
            </a:r>
          </a:p>
        </p:txBody>
      </p:sp>
      <p:sp>
        <p:nvSpPr>
          <p:cNvPr id="44037" name="Rectangle 5"/>
          <p:cNvSpPr>
            <a:spLocks noChangeArrowheads="1"/>
          </p:cNvSpPr>
          <p:nvPr/>
        </p:nvSpPr>
        <p:spPr bwMode="auto">
          <a:xfrm>
            <a:off x="5357813" y="3956050"/>
            <a:ext cx="701675"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1400"/>
              </a:lnSpc>
              <a:tabLst>
                <a:tab pos="452438" algn="l"/>
                <a:tab pos="904875" algn="l"/>
                <a:tab pos="1357313" algn="l"/>
              </a:tabLst>
            </a:pPr>
            <a:r>
              <a:rPr lang="en-US" sz="1200" b="0">
                <a:solidFill>
                  <a:srgbClr val="000000"/>
                </a:solidFill>
                <a:latin typeface="Arial" charset="0"/>
                <a:cs typeface="Tahoma" charset="0"/>
              </a:rPr>
              <a:t>time</a:t>
            </a:r>
          </a:p>
        </p:txBody>
      </p:sp>
      <p:grpSp>
        <p:nvGrpSpPr>
          <p:cNvPr id="44038" name="Group 6"/>
          <p:cNvGrpSpPr>
            <a:grpSpLocks/>
          </p:cNvGrpSpPr>
          <p:nvPr/>
        </p:nvGrpSpPr>
        <p:grpSpPr bwMode="auto">
          <a:xfrm>
            <a:off x="1720850" y="1836738"/>
            <a:ext cx="4160838" cy="2522537"/>
            <a:chOff x="1084" y="1157"/>
            <a:chExt cx="2621" cy="1589"/>
          </a:xfrm>
        </p:grpSpPr>
        <p:sp>
          <p:nvSpPr>
            <p:cNvPr id="44040" name="Line 7"/>
            <p:cNvSpPr>
              <a:spLocks noChangeShapeType="1"/>
            </p:cNvSpPr>
            <p:nvPr/>
          </p:nvSpPr>
          <p:spPr bwMode="auto">
            <a:xfrm>
              <a:off x="1084" y="2671"/>
              <a:ext cx="262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4041" name="Line 8"/>
            <p:cNvSpPr>
              <a:spLocks noChangeShapeType="1"/>
            </p:cNvSpPr>
            <p:nvPr/>
          </p:nvSpPr>
          <p:spPr bwMode="auto">
            <a:xfrm flipV="1">
              <a:off x="1221" y="259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2" name="Line 9"/>
            <p:cNvSpPr>
              <a:spLocks noChangeShapeType="1"/>
            </p:cNvSpPr>
            <p:nvPr/>
          </p:nvSpPr>
          <p:spPr bwMode="auto">
            <a:xfrm flipV="1">
              <a:off x="1506" y="259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3" name="Line 10"/>
            <p:cNvSpPr>
              <a:spLocks noChangeShapeType="1"/>
            </p:cNvSpPr>
            <p:nvPr/>
          </p:nvSpPr>
          <p:spPr bwMode="auto">
            <a:xfrm flipV="1">
              <a:off x="1790" y="259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4" name="Line 11"/>
            <p:cNvSpPr>
              <a:spLocks noChangeShapeType="1"/>
            </p:cNvSpPr>
            <p:nvPr/>
          </p:nvSpPr>
          <p:spPr bwMode="auto">
            <a:xfrm flipV="1">
              <a:off x="2074" y="259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5" name="Line 12"/>
            <p:cNvSpPr>
              <a:spLocks noChangeShapeType="1"/>
            </p:cNvSpPr>
            <p:nvPr/>
          </p:nvSpPr>
          <p:spPr bwMode="auto">
            <a:xfrm flipV="1">
              <a:off x="2359" y="259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6" name="Line 13"/>
            <p:cNvSpPr>
              <a:spLocks noChangeShapeType="1"/>
            </p:cNvSpPr>
            <p:nvPr/>
          </p:nvSpPr>
          <p:spPr bwMode="auto">
            <a:xfrm flipV="1">
              <a:off x="2643" y="259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7" name="Line 14"/>
            <p:cNvSpPr>
              <a:spLocks noChangeShapeType="1"/>
            </p:cNvSpPr>
            <p:nvPr/>
          </p:nvSpPr>
          <p:spPr bwMode="auto">
            <a:xfrm flipV="1">
              <a:off x="2927" y="259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8" name="Line 15"/>
            <p:cNvSpPr>
              <a:spLocks noChangeShapeType="1"/>
            </p:cNvSpPr>
            <p:nvPr/>
          </p:nvSpPr>
          <p:spPr bwMode="auto">
            <a:xfrm flipV="1">
              <a:off x="3212" y="2597"/>
              <a:ext cx="0" cy="1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9" name="Rectangle 16"/>
            <p:cNvSpPr>
              <a:spLocks noChangeArrowheads="1"/>
            </p:cNvSpPr>
            <p:nvPr/>
          </p:nvSpPr>
          <p:spPr bwMode="auto">
            <a:xfrm rot="-5400000">
              <a:off x="874" y="1551"/>
              <a:ext cx="1034"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tabLst>
                  <a:tab pos="452438" algn="l"/>
                  <a:tab pos="904875" algn="l"/>
                  <a:tab pos="1357313" algn="l"/>
                </a:tabLst>
              </a:pPr>
              <a:r>
                <a:rPr lang="en-US" sz="1800" b="0">
                  <a:solidFill>
                    <a:srgbClr val="000000"/>
                  </a:solidFill>
                  <a:latin typeface="Arial" charset="0"/>
                  <a:cs typeface="Tahoma" charset="0"/>
                </a:rPr>
                <a:t>1st instruction</a:t>
              </a:r>
            </a:p>
          </p:txBody>
        </p:sp>
        <p:sp>
          <p:nvSpPr>
            <p:cNvPr id="44050" name="Rectangle 17"/>
            <p:cNvSpPr>
              <a:spLocks noChangeArrowheads="1"/>
            </p:cNvSpPr>
            <p:nvPr/>
          </p:nvSpPr>
          <p:spPr bwMode="auto">
            <a:xfrm rot="-5400000">
              <a:off x="1158" y="1551"/>
              <a:ext cx="1034"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tabLst>
                  <a:tab pos="452438" algn="l"/>
                  <a:tab pos="904875" algn="l"/>
                  <a:tab pos="1357313" algn="l"/>
                </a:tabLst>
              </a:pPr>
              <a:r>
                <a:rPr lang="en-US" sz="1800" b="0">
                  <a:solidFill>
                    <a:srgbClr val="000000"/>
                  </a:solidFill>
                  <a:latin typeface="Arial" charset="0"/>
                  <a:cs typeface="Tahoma" charset="0"/>
                </a:rPr>
                <a:t>2nd instruction</a:t>
              </a:r>
            </a:p>
          </p:txBody>
        </p:sp>
        <p:sp>
          <p:nvSpPr>
            <p:cNvPr id="44051" name="Rectangle 18"/>
            <p:cNvSpPr>
              <a:spLocks noChangeArrowheads="1"/>
            </p:cNvSpPr>
            <p:nvPr/>
          </p:nvSpPr>
          <p:spPr bwMode="auto">
            <a:xfrm rot="-5400000">
              <a:off x="1442" y="1551"/>
              <a:ext cx="1034"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tabLst>
                  <a:tab pos="452438" algn="l"/>
                  <a:tab pos="904875" algn="l"/>
                  <a:tab pos="1357313" algn="l"/>
                </a:tabLst>
              </a:pPr>
              <a:r>
                <a:rPr lang="en-US" sz="1800" b="0">
                  <a:solidFill>
                    <a:srgbClr val="000000"/>
                  </a:solidFill>
                  <a:latin typeface="Arial" charset="0"/>
                  <a:cs typeface="Tahoma" charset="0"/>
                </a:rPr>
                <a:t>3rd instruction</a:t>
              </a:r>
            </a:p>
          </p:txBody>
        </p:sp>
        <p:sp>
          <p:nvSpPr>
            <p:cNvPr id="44052" name="Rectangle 19"/>
            <p:cNvSpPr>
              <a:spLocks noChangeArrowheads="1"/>
            </p:cNvSpPr>
            <p:nvPr/>
          </p:nvSpPr>
          <p:spPr bwMode="auto">
            <a:xfrm rot="-5400000">
              <a:off x="2051" y="1875"/>
              <a:ext cx="387"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tabLst>
                  <a:tab pos="452438" algn="l"/>
                  <a:tab pos="904875" algn="l"/>
                  <a:tab pos="1357313" algn="l"/>
                </a:tabLst>
              </a:pPr>
              <a:r>
                <a:rPr lang="en-US" sz="1800" b="0">
                  <a:solidFill>
                    <a:srgbClr val="000000"/>
                  </a:solidFill>
                  <a:latin typeface="Arial" charset="0"/>
                  <a:cs typeface="Tahoma" charset="0"/>
                </a:rPr>
                <a:t>4th</a:t>
              </a:r>
            </a:p>
          </p:txBody>
        </p:sp>
        <p:sp>
          <p:nvSpPr>
            <p:cNvPr id="44053" name="Rectangle 20"/>
            <p:cNvSpPr>
              <a:spLocks noChangeArrowheads="1"/>
            </p:cNvSpPr>
            <p:nvPr/>
          </p:nvSpPr>
          <p:spPr bwMode="auto">
            <a:xfrm rot="-5400000">
              <a:off x="2335" y="1875"/>
              <a:ext cx="387"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tabLst>
                  <a:tab pos="452438" algn="l"/>
                  <a:tab pos="904875" algn="l"/>
                  <a:tab pos="1357313" algn="l"/>
                </a:tabLst>
              </a:pPr>
              <a:r>
                <a:rPr lang="en-US" sz="1800" b="0">
                  <a:solidFill>
                    <a:srgbClr val="000000"/>
                  </a:solidFill>
                  <a:latin typeface="Arial" charset="0"/>
                  <a:cs typeface="Tahoma" charset="0"/>
                </a:rPr>
                <a:t>5th</a:t>
              </a:r>
            </a:p>
          </p:txBody>
        </p:sp>
        <p:sp>
          <p:nvSpPr>
            <p:cNvPr id="44054" name="Rectangle 21"/>
            <p:cNvSpPr>
              <a:spLocks noChangeArrowheads="1"/>
            </p:cNvSpPr>
            <p:nvPr/>
          </p:nvSpPr>
          <p:spPr bwMode="auto">
            <a:xfrm rot="-5400000">
              <a:off x="2619" y="1875"/>
              <a:ext cx="387"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tabLst>
                  <a:tab pos="452438" algn="l"/>
                  <a:tab pos="904875" algn="l"/>
                  <a:tab pos="1357313" algn="l"/>
                </a:tabLst>
              </a:pPr>
              <a:r>
                <a:rPr lang="en-US" sz="1800" b="0">
                  <a:solidFill>
                    <a:srgbClr val="000000"/>
                  </a:solidFill>
                  <a:latin typeface="Arial" charset="0"/>
                  <a:cs typeface="Tahoma" charset="0"/>
                </a:rPr>
                <a:t>6th</a:t>
              </a:r>
            </a:p>
          </p:txBody>
        </p:sp>
        <p:sp>
          <p:nvSpPr>
            <p:cNvPr id="44055" name="Rectangle 22"/>
            <p:cNvSpPr>
              <a:spLocks noChangeArrowheads="1"/>
            </p:cNvSpPr>
            <p:nvPr/>
          </p:nvSpPr>
          <p:spPr bwMode="auto">
            <a:xfrm rot="-5400000">
              <a:off x="2904" y="1804"/>
              <a:ext cx="387"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tabLst>
                  <a:tab pos="452438" algn="l"/>
                  <a:tab pos="904875" algn="l"/>
                  <a:tab pos="1357313" algn="l"/>
                </a:tabLst>
              </a:pPr>
              <a:r>
                <a:rPr lang="en-US" sz="1800" b="0">
                  <a:solidFill>
                    <a:srgbClr val="000000"/>
                  </a:solidFill>
                  <a:latin typeface="Arial" charset="0"/>
                  <a:cs typeface="Tahoma" charset="0"/>
                </a:rPr>
                <a:t>...</a:t>
              </a:r>
            </a:p>
          </p:txBody>
        </p:sp>
        <p:sp>
          <p:nvSpPr>
            <p:cNvPr id="44056" name="Rectangle 23"/>
            <p:cNvSpPr>
              <a:spLocks noChangeArrowheads="1"/>
            </p:cNvSpPr>
            <p:nvPr/>
          </p:nvSpPr>
          <p:spPr bwMode="auto">
            <a:xfrm>
              <a:off x="1225" y="2241"/>
              <a:ext cx="285" cy="142"/>
            </a:xfrm>
            <a:prstGeom prst="rect">
              <a:avLst/>
            </a:prstGeom>
            <a:solidFill>
              <a:srgbClr val="FFFFFF"/>
            </a:solidFill>
            <a:ln w="12700">
              <a:solidFill>
                <a:srgbClr val="000000"/>
              </a:solidFill>
              <a:miter lim="800000"/>
              <a:headEnd/>
              <a:tailEnd/>
            </a:ln>
          </p:spPr>
          <p:txBody>
            <a:bodyPr wrap="none" anchor="ctr"/>
            <a:lstStyle/>
            <a:p>
              <a:endParaRPr lang="en-US">
                <a:latin typeface="Tahoma" charset="0"/>
                <a:cs typeface="Tahoma" charset="0"/>
              </a:endParaRPr>
            </a:p>
          </p:txBody>
        </p:sp>
        <p:sp>
          <p:nvSpPr>
            <p:cNvPr id="44057" name="Rectangle 24"/>
            <p:cNvSpPr>
              <a:spLocks noChangeArrowheads="1"/>
            </p:cNvSpPr>
            <p:nvPr/>
          </p:nvSpPr>
          <p:spPr bwMode="auto">
            <a:xfrm>
              <a:off x="1510" y="2241"/>
              <a:ext cx="284" cy="142"/>
            </a:xfrm>
            <a:prstGeom prst="rect">
              <a:avLst/>
            </a:prstGeom>
            <a:solidFill>
              <a:srgbClr val="FFFFFF"/>
            </a:solidFill>
            <a:ln w="12700">
              <a:solidFill>
                <a:srgbClr val="000000"/>
              </a:solidFill>
              <a:miter lim="800000"/>
              <a:headEnd/>
              <a:tailEnd/>
            </a:ln>
          </p:spPr>
          <p:txBody>
            <a:bodyPr wrap="none" anchor="ctr"/>
            <a:lstStyle/>
            <a:p>
              <a:endParaRPr lang="en-US">
                <a:latin typeface="Tahoma" charset="0"/>
                <a:cs typeface="Tahoma" charset="0"/>
              </a:endParaRPr>
            </a:p>
          </p:txBody>
        </p:sp>
        <p:sp>
          <p:nvSpPr>
            <p:cNvPr id="44058" name="Rectangle 25"/>
            <p:cNvSpPr>
              <a:spLocks noChangeArrowheads="1"/>
            </p:cNvSpPr>
            <p:nvPr/>
          </p:nvSpPr>
          <p:spPr bwMode="auto">
            <a:xfrm>
              <a:off x="1794" y="2241"/>
              <a:ext cx="284" cy="142"/>
            </a:xfrm>
            <a:prstGeom prst="rect">
              <a:avLst/>
            </a:prstGeom>
            <a:solidFill>
              <a:srgbClr val="FFFFFF"/>
            </a:solidFill>
            <a:ln w="12700">
              <a:solidFill>
                <a:srgbClr val="000000"/>
              </a:solidFill>
              <a:miter lim="800000"/>
              <a:headEnd/>
              <a:tailEnd/>
            </a:ln>
          </p:spPr>
          <p:txBody>
            <a:bodyPr wrap="none" anchor="ctr"/>
            <a:lstStyle/>
            <a:p>
              <a:endParaRPr lang="en-US">
                <a:latin typeface="Tahoma" charset="0"/>
                <a:cs typeface="Tahoma" charset="0"/>
              </a:endParaRPr>
            </a:p>
          </p:txBody>
        </p:sp>
        <p:sp>
          <p:nvSpPr>
            <p:cNvPr id="44059" name="Rectangle 26"/>
            <p:cNvSpPr>
              <a:spLocks noChangeArrowheads="1"/>
            </p:cNvSpPr>
            <p:nvPr/>
          </p:nvSpPr>
          <p:spPr bwMode="auto">
            <a:xfrm>
              <a:off x="2078" y="2241"/>
              <a:ext cx="284" cy="142"/>
            </a:xfrm>
            <a:prstGeom prst="rect">
              <a:avLst/>
            </a:prstGeom>
            <a:solidFill>
              <a:srgbClr val="FFFFFF"/>
            </a:solidFill>
            <a:ln w="12700">
              <a:solidFill>
                <a:srgbClr val="000000"/>
              </a:solidFill>
              <a:miter lim="800000"/>
              <a:headEnd/>
              <a:tailEnd/>
            </a:ln>
          </p:spPr>
          <p:txBody>
            <a:bodyPr wrap="none" anchor="ctr"/>
            <a:lstStyle/>
            <a:p>
              <a:endParaRPr lang="en-US">
                <a:latin typeface="Tahoma" charset="0"/>
                <a:cs typeface="Tahoma" charset="0"/>
              </a:endParaRPr>
            </a:p>
          </p:txBody>
        </p:sp>
        <p:sp>
          <p:nvSpPr>
            <p:cNvPr id="44060" name="Rectangle 27"/>
            <p:cNvSpPr>
              <a:spLocks noChangeArrowheads="1"/>
            </p:cNvSpPr>
            <p:nvPr/>
          </p:nvSpPr>
          <p:spPr bwMode="auto">
            <a:xfrm>
              <a:off x="2363" y="2241"/>
              <a:ext cx="284" cy="142"/>
            </a:xfrm>
            <a:prstGeom prst="rect">
              <a:avLst/>
            </a:prstGeom>
            <a:solidFill>
              <a:srgbClr val="FFFFFF"/>
            </a:solidFill>
            <a:ln w="12700">
              <a:solidFill>
                <a:srgbClr val="000000"/>
              </a:solidFill>
              <a:miter lim="800000"/>
              <a:headEnd/>
              <a:tailEnd/>
            </a:ln>
          </p:spPr>
          <p:txBody>
            <a:bodyPr wrap="none" anchor="ctr"/>
            <a:lstStyle/>
            <a:p>
              <a:endParaRPr lang="en-US">
                <a:latin typeface="Tahoma" charset="0"/>
                <a:cs typeface="Tahoma" charset="0"/>
              </a:endParaRPr>
            </a:p>
          </p:txBody>
        </p:sp>
        <p:sp>
          <p:nvSpPr>
            <p:cNvPr id="44061" name="Rectangle 28"/>
            <p:cNvSpPr>
              <a:spLocks noChangeArrowheads="1"/>
            </p:cNvSpPr>
            <p:nvPr/>
          </p:nvSpPr>
          <p:spPr bwMode="auto">
            <a:xfrm>
              <a:off x="2647" y="2241"/>
              <a:ext cx="284" cy="142"/>
            </a:xfrm>
            <a:prstGeom prst="rect">
              <a:avLst/>
            </a:prstGeom>
            <a:solidFill>
              <a:srgbClr val="FFFFFF"/>
            </a:solidFill>
            <a:ln w="12700">
              <a:solidFill>
                <a:srgbClr val="000000"/>
              </a:solidFill>
              <a:miter lim="800000"/>
              <a:headEnd/>
              <a:tailEnd/>
            </a:ln>
          </p:spPr>
          <p:txBody>
            <a:bodyPr wrap="none" anchor="ctr"/>
            <a:lstStyle/>
            <a:p>
              <a:endParaRPr lang="en-US">
                <a:latin typeface="Tahoma" charset="0"/>
                <a:cs typeface="Tahoma" charset="0"/>
              </a:endParaRPr>
            </a:p>
          </p:txBody>
        </p:sp>
        <p:sp>
          <p:nvSpPr>
            <p:cNvPr id="44062" name="Rectangle 29"/>
            <p:cNvSpPr>
              <a:spLocks noChangeArrowheads="1"/>
            </p:cNvSpPr>
            <p:nvPr/>
          </p:nvSpPr>
          <p:spPr bwMode="auto">
            <a:xfrm>
              <a:off x="2931" y="2241"/>
              <a:ext cx="284" cy="142"/>
            </a:xfrm>
            <a:prstGeom prst="rect">
              <a:avLst/>
            </a:prstGeom>
            <a:solidFill>
              <a:srgbClr val="FFFFFF"/>
            </a:solidFill>
            <a:ln w="12700">
              <a:solidFill>
                <a:srgbClr val="000000"/>
              </a:solidFill>
              <a:miter lim="800000"/>
              <a:headEnd/>
              <a:tailEnd/>
            </a:ln>
          </p:spPr>
          <p:txBody>
            <a:bodyPr wrap="none" anchor="ctr"/>
            <a:lstStyle/>
            <a:p>
              <a:endParaRPr lang="en-US">
                <a:latin typeface="Tahoma" charset="0"/>
                <a:cs typeface="Tahoma" charset="0"/>
              </a:endParaRPr>
            </a:p>
          </p:txBody>
        </p:sp>
      </p:grpSp>
      <p:sp>
        <p:nvSpPr>
          <p:cNvPr id="44039"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191E61EE-0090-B64D-AC6E-817BEA19F498}" type="slidenum">
              <a:rPr lang="en-US" sz="1400">
                <a:latin typeface="Arial Narrow" charset="0"/>
                <a:cs typeface="Tahoma" charset="0"/>
              </a:rPr>
              <a:pPr/>
              <a:t>18</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225425" y="312738"/>
            <a:ext cx="3644900"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5126" name="Rectangle 4"/>
          <p:cNvSpPr>
            <a:spLocks noGrp="1" noChangeArrowheads="1"/>
          </p:cNvSpPr>
          <p:nvPr>
            <p:ph type="title"/>
          </p:nvPr>
        </p:nvSpPr>
        <p:spPr/>
        <p:txBody>
          <a:bodyPr/>
          <a:lstStyle/>
          <a:p>
            <a:pPr>
              <a:defRPr/>
            </a:pPr>
            <a:r>
              <a:rPr lang="en-US" dirty="0">
                <a:latin typeface="Tahoma" charset="0"/>
                <a:ea typeface="Tahoma"/>
              </a:rPr>
              <a:t>Example</a:t>
            </a:r>
          </a:p>
        </p:txBody>
      </p:sp>
      <p:sp>
        <p:nvSpPr>
          <p:cNvPr id="5125" name="Rectangle 3"/>
          <p:cNvSpPr>
            <a:spLocks noGrp="1" noChangeArrowheads="1"/>
          </p:cNvSpPr>
          <p:nvPr>
            <p:ph type="body" idx="1"/>
          </p:nvPr>
        </p:nvSpPr>
        <p:spPr/>
        <p:txBody>
          <a:bodyPr/>
          <a:lstStyle/>
          <a:p>
            <a:pPr>
              <a:defRPr/>
            </a:pPr>
            <a:r>
              <a:rPr lang="en-US" sz="2400" dirty="0">
                <a:effectLst>
                  <a:outerShdw blurRad="38100" dist="38100" dir="2700000" algn="tl">
                    <a:srgbClr val="DDDDDD"/>
                  </a:outerShdw>
                </a:effectLst>
                <a:latin typeface="Tahoma" charset="0"/>
                <a:ea typeface="Tahoma"/>
              </a:rPr>
              <a:t>Our favorite program runs in 10 seconds on computer A, which has a </a:t>
            </a:r>
            <a:r>
              <a:rPr lang="en-US" sz="2400" dirty="0" smtClean="0">
                <a:effectLst>
                  <a:outerShdw blurRad="38100" dist="38100" dir="2700000" algn="tl">
                    <a:srgbClr val="DDDDDD"/>
                  </a:outerShdw>
                </a:effectLst>
                <a:latin typeface="Tahoma" charset="0"/>
                <a:ea typeface="Tahoma"/>
              </a:rPr>
              <a:t>2 GHz clock</a:t>
            </a:r>
            <a:r>
              <a:rPr lang="en-US" sz="2400" dirty="0">
                <a:effectLst>
                  <a:outerShdw blurRad="38100" dist="38100" dir="2700000" algn="tl">
                    <a:srgbClr val="DDDDDD"/>
                  </a:outerShdw>
                </a:effectLst>
                <a:latin typeface="Tahoma" charset="0"/>
                <a:ea typeface="Tahoma"/>
              </a:rPr>
              <a:t>.  We are trying to help a computer designer build a new machine B, to run this program in 6 seconds.  The designer can use new (or perhaps more expensive) technology to substantially increase the clock rate, but has informed us that this increase will affect the rest of the CPU design, causing machine B to require 1.2 times as many clock cycles as machine A for the same program.   What clock rate should we tell the designer to target?</a:t>
            </a:r>
          </a:p>
        </p:txBody>
      </p:sp>
      <p:graphicFrame>
        <p:nvGraphicFramePr>
          <p:cNvPr id="732166" name="Object 6"/>
          <p:cNvGraphicFramePr>
            <a:graphicFrameLocks noChangeAspect="1"/>
          </p:cNvGraphicFramePr>
          <p:nvPr/>
        </p:nvGraphicFramePr>
        <p:xfrm>
          <a:off x="922338" y="4313238"/>
          <a:ext cx="7148512" cy="738187"/>
        </p:xfrm>
        <a:graphic>
          <a:graphicData uri="http://schemas.openxmlformats.org/presentationml/2006/ole">
            <mc:AlternateContent xmlns:mc="http://schemas.openxmlformats.org/markup-compatibility/2006">
              <mc:Choice xmlns:v="urn:schemas-microsoft-com:vml" Requires="v">
                <p:oleObj spid="_x0000_s46119" name="Equation" r:id="rId4" imgW="2819400" imgH="292100" progId="Equation.3">
                  <p:embed/>
                </p:oleObj>
              </mc:Choice>
              <mc:Fallback>
                <p:oleObj name="Equation" r:id="rId4" imgW="2819400" imgH="292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4313238"/>
                        <a:ext cx="7148512" cy="7381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32167" name="Object 7"/>
          <p:cNvGraphicFramePr>
            <a:graphicFrameLocks noChangeAspect="1"/>
          </p:cNvGraphicFramePr>
          <p:nvPr/>
        </p:nvGraphicFramePr>
        <p:xfrm>
          <a:off x="757238" y="5395913"/>
          <a:ext cx="7504112" cy="741362"/>
        </p:xfrm>
        <a:graphic>
          <a:graphicData uri="http://schemas.openxmlformats.org/presentationml/2006/ole">
            <mc:AlternateContent xmlns:mc="http://schemas.openxmlformats.org/markup-compatibility/2006">
              <mc:Choice xmlns:v="urn:schemas-microsoft-com:vml" Requires="v">
                <p:oleObj spid="_x0000_s46120" name="Equation" r:id="rId6" imgW="2832100" imgH="279400" progId="Equation.3">
                  <p:embed/>
                </p:oleObj>
              </mc:Choice>
              <mc:Fallback>
                <p:oleObj name="Equation" r:id="rId6" imgW="2832100" imgH="279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38" y="5395913"/>
                        <a:ext cx="7504112" cy="7413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608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7632702E-00CE-7A4A-8D62-18582F1C9F10}" type="slidenum">
              <a:rPr lang="en-US" sz="1400">
                <a:latin typeface="Arial Narrow" charset="0"/>
                <a:cs typeface="Tahoma" charset="0"/>
              </a:rPr>
              <a:pPr/>
              <a:t>19</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321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32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Tahoma"/>
              </a:rPr>
              <a:t>Topics</a:t>
            </a:r>
            <a:endParaRPr lang="en-US" dirty="0">
              <a:ea typeface="Tahoma"/>
            </a:endParaRPr>
          </a:p>
        </p:txBody>
      </p:sp>
      <p:sp>
        <p:nvSpPr>
          <p:cNvPr id="3" name="Content Placeholder 2"/>
          <p:cNvSpPr>
            <a:spLocks noGrp="1"/>
          </p:cNvSpPr>
          <p:nvPr>
            <p:ph idx="1"/>
          </p:nvPr>
        </p:nvSpPr>
        <p:spPr/>
        <p:txBody>
          <a:bodyPr/>
          <a:lstStyle/>
          <a:p>
            <a:pPr>
              <a:defRPr/>
            </a:pPr>
            <a:r>
              <a:rPr lang="en-US" dirty="0" smtClean="0">
                <a:ea typeface="Tahoma"/>
              </a:rPr>
              <a:t>Defining “Performance”</a:t>
            </a:r>
          </a:p>
          <a:p>
            <a:pPr>
              <a:defRPr/>
            </a:pPr>
            <a:r>
              <a:rPr lang="en-US" dirty="0" smtClean="0">
                <a:ea typeface="Tahoma"/>
              </a:rPr>
              <a:t>Performance Measures</a:t>
            </a:r>
          </a:p>
          <a:p>
            <a:pPr>
              <a:defRPr/>
            </a:pPr>
            <a:r>
              <a:rPr lang="en-US" dirty="0" smtClean="0">
                <a:ea typeface="Tahoma"/>
              </a:rPr>
              <a:t>How to improve performance</a:t>
            </a:r>
          </a:p>
          <a:p>
            <a:pPr>
              <a:defRPr/>
            </a:pPr>
            <a:r>
              <a:rPr lang="en-US" dirty="0" smtClean="0">
                <a:ea typeface="Tahoma"/>
              </a:rPr>
              <a:t>Performance pitfalls</a:t>
            </a:r>
          </a:p>
          <a:p>
            <a:pPr>
              <a:defRPr/>
            </a:pPr>
            <a:r>
              <a:rPr lang="en-US" dirty="0" smtClean="0">
                <a:ea typeface="Tahoma"/>
              </a:rPr>
              <a:t>Examples</a:t>
            </a:r>
          </a:p>
          <a:p>
            <a:pPr>
              <a:defRPr/>
            </a:pPr>
            <a:endParaRPr lang="en-US" dirty="0">
              <a:ea typeface="Tahoma"/>
            </a:endParaRPr>
          </a:p>
        </p:txBody>
      </p:sp>
      <p:sp>
        <p:nvSpPr>
          <p:cNvPr id="17411"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8186FEA1-93D9-2949-9596-1A26718D2C57}" type="slidenum">
              <a:rPr lang="en-US" sz="1400">
                <a:latin typeface="Arial Narrow" charset="0"/>
                <a:cs typeface="Tahoma" charset="0"/>
              </a:rPr>
              <a:pPr/>
              <a:t>2</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p:cNvSpPr>
          <p:nvPr/>
        </p:nvSpPr>
        <p:spPr bwMode="auto">
          <a:xfrm>
            <a:off x="225425" y="312738"/>
            <a:ext cx="3544888"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17412" name="Rectangle 4"/>
          <p:cNvSpPr>
            <a:spLocks noGrp="1" noChangeArrowheads="1"/>
          </p:cNvSpPr>
          <p:nvPr>
            <p:ph type="title"/>
          </p:nvPr>
        </p:nvSpPr>
        <p:spPr/>
        <p:txBody>
          <a:bodyPr/>
          <a:lstStyle/>
          <a:p>
            <a:pPr>
              <a:defRPr/>
            </a:pPr>
            <a:r>
              <a:rPr lang="en-US" dirty="0">
                <a:latin typeface="Tahoma" charset="0"/>
                <a:ea typeface="Tahoma"/>
              </a:rPr>
              <a:t>Now that </a:t>
            </a:r>
            <a:r>
              <a:rPr lang="en-US" dirty="0" smtClean="0">
                <a:latin typeface="Tahoma" charset="0"/>
                <a:ea typeface="Tahoma"/>
              </a:rPr>
              <a:t>we understand cycles</a:t>
            </a:r>
            <a:endParaRPr lang="en-US" dirty="0">
              <a:latin typeface="Tahoma" charset="0"/>
              <a:ea typeface="Tahoma"/>
            </a:endParaRPr>
          </a:p>
        </p:txBody>
      </p:sp>
      <p:sp>
        <p:nvSpPr>
          <p:cNvPr id="17411"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A given program will require</a:t>
            </a:r>
          </a:p>
          <a:p>
            <a:pPr lvl="1">
              <a:defRPr/>
            </a:pPr>
            <a:r>
              <a:rPr lang="en-US" dirty="0">
                <a:effectLst>
                  <a:outerShdw blurRad="38100" dist="38100" dir="2700000" algn="tl">
                    <a:srgbClr val="DDDDDD"/>
                  </a:outerShdw>
                </a:effectLst>
                <a:latin typeface="Tahoma" charset="0"/>
              </a:rPr>
              <a:t>some number of instructions (machine instructions)</a:t>
            </a:r>
          </a:p>
          <a:p>
            <a:pPr lvl="1">
              <a:defRPr/>
            </a:pPr>
            <a:r>
              <a:rPr lang="en-US" dirty="0">
                <a:effectLst>
                  <a:outerShdw blurRad="38100" dist="38100" dir="2700000" algn="tl">
                    <a:srgbClr val="DDDDDD"/>
                  </a:outerShdw>
                </a:effectLst>
                <a:latin typeface="Tahoma" charset="0"/>
              </a:rPr>
              <a:t>some number of cycles</a:t>
            </a:r>
          </a:p>
          <a:p>
            <a:pPr lvl="1">
              <a:defRPr/>
            </a:pPr>
            <a:r>
              <a:rPr lang="en-US" dirty="0">
                <a:effectLst>
                  <a:outerShdw blurRad="38100" dist="38100" dir="2700000" algn="tl">
                    <a:srgbClr val="DDDDDD"/>
                  </a:outerShdw>
                </a:effectLst>
                <a:latin typeface="Tahoma" charset="0"/>
              </a:rPr>
              <a:t>some number of seconds</a:t>
            </a:r>
          </a:p>
          <a:p>
            <a:pPr>
              <a:defRPr/>
            </a:pPr>
            <a:r>
              <a:rPr lang="en-US" dirty="0">
                <a:effectLst>
                  <a:outerShdw blurRad="38100" dist="38100" dir="2700000" algn="tl">
                    <a:srgbClr val="DDDDDD"/>
                  </a:outerShdw>
                </a:effectLst>
                <a:latin typeface="Tahoma" charset="0"/>
                <a:ea typeface="Tahoma"/>
              </a:rPr>
              <a:t>We have a vocabulary that relates these quantities:</a:t>
            </a:r>
          </a:p>
          <a:p>
            <a:pPr lvl="1">
              <a:defRPr/>
            </a:pPr>
            <a:r>
              <a:rPr lang="en-US" dirty="0">
                <a:solidFill>
                  <a:schemeClr val="accent1"/>
                </a:solidFill>
                <a:effectLst>
                  <a:outerShdw blurRad="38100" dist="38100" dir="2700000" algn="tl">
                    <a:srgbClr val="DDDDDD"/>
                  </a:outerShdw>
                </a:effectLst>
                <a:latin typeface="Tahoma" charset="0"/>
              </a:rPr>
              <a:t>cycle time </a:t>
            </a:r>
            <a:r>
              <a:rPr lang="en-US" dirty="0">
                <a:effectLst>
                  <a:outerShdw blurRad="38100" dist="38100" dir="2700000" algn="tl">
                    <a:srgbClr val="DDDDDD"/>
                  </a:outerShdw>
                </a:effectLst>
                <a:latin typeface="Tahoma" charset="0"/>
              </a:rPr>
              <a:t>(seconds per cycle)</a:t>
            </a:r>
          </a:p>
          <a:p>
            <a:pPr lvl="1">
              <a:defRPr/>
            </a:pPr>
            <a:r>
              <a:rPr lang="en-US" dirty="0">
                <a:solidFill>
                  <a:srgbClr val="A50021"/>
                </a:solidFill>
                <a:effectLst>
                  <a:outerShdw blurRad="38100" dist="38100" dir="2700000" algn="tl">
                    <a:srgbClr val="DDDDDD"/>
                  </a:outerShdw>
                </a:effectLst>
                <a:latin typeface="Tahoma" charset="0"/>
              </a:rPr>
              <a:t>clock rate </a:t>
            </a:r>
            <a:r>
              <a:rPr lang="en-US" dirty="0">
                <a:effectLst>
                  <a:outerShdw blurRad="38100" dist="38100" dir="2700000" algn="tl">
                    <a:srgbClr val="DDDDDD"/>
                  </a:outerShdw>
                </a:effectLst>
                <a:latin typeface="Tahoma" charset="0"/>
              </a:rPr>
              <a:t>(cycles per second)</a:t>
            </a:r>
          </a:p>
          <a:p>
            <a:pPr lvl="1">
              <a:defRPr/>
            </a:pPr>
            <a:r>
              <a:rPr lang="en-US" dirty="0">
                <a:solidFill>
                  <a:srgbClr val="A50021"/>
                </a:solidFill>
                <a:effectLst>
                  <a:outerShdw blurRad="38100" dist="38100" dir="2700000" algn="tl">
                    <a:srgbClr val="DDDDDD"/>
                  </a:outerShdw>
                </a:effectLst>
                <a:latin typeface="Tahoma" charset="0"/>
              </a:rPr>
              <a:t>CPI</a:t>
            </a:r>
            <a:r>
              <a:rPr lang="en-US" dirty="0">
                <a:effectLst>
                  <a:outerShdw blurRad="38100" dist="38100" dir="2700000" algn="tl">
                    <a:srgbClr val="DDDDDD"/>
                  </a:outerShdw>
                </a:effectLst>
                <a:latin typeface="Tahoma" charset="0"/>
              </a:rPr>
              <a:t> (average clocks per instruction)</a:t>
            </a:r>
          </a:p>
          <a:p>
            <a:pPr lvl="2">
              <a:defRPr/>
            </a:pPr>
            <a:r>
              <a:rPr lang="en-US" dirty="0">
                <a:effectLst>
                  <a:outerShdw blurRad="38100" dist="38100" dir="2700000" algn="tl">
                    <a:srgbClr val="DDDDDD"/>
                  </a:outerShdw>
                </a:effectLst>
                <a:latin typeface="Tahoma" charset="0"/>
              </a:rPr>
              <a:t>a floating point intensive application might have a higher CPI</a:t>
            </a:r>
          </a:p>
          <a:p>
            <a:pPr lvl="1">
              <a:defRPr/>
            </a:pPr>
            <a:r>
              <a:rPr lang="en-US" dirty="0">
                <a:solidFill>
                  <a:srgbClr val="A50021"/>
                </a:solidFill>
                <a:effectLst>
                  <a:outerShdw blurRad="38100" dist="38100" dir="2700000" algn="tl">
                    <a:srgbClr val="DDDDDD"/>
                  </a:outerShdw>
                </a:effectLst>
                <a:latin typeface="Tahoma" charset="0"/>
              </a:rPr>
              <a:t>MIPS </a:t>
            </a:r>
            <a:r>
              <a:rPr lang="en-US" dirty="0">
                <a:effectLst>
                  <a:outerShdw blurRad="38100" dist="38100" dir="2700000" algn="tl">
                    <a:srgbClr val="DDDDDD"/>
                  </a:outerShdw>
                </a:effectLst>
                <a:latin typeface="Tahoma" charset="0"/>
              </a:rPr>
              <a:t>(millions of instructions per second)</a:t>
            </a:r>
          </a:p>
          <a:p>
            <a:pPr lvl="2">
              <a:defRPr/>
            </a:pPr>
            <a:r>
              <a:rPr lang="en-US" dirty="0">
                <a:effectLst>
                  <a:outerShdw blurRad="38100" dist="38100" dir="2700000" algn="tl">
                    <a:srgbClr val="DDDDDD"/>
                  </a:outerShdw>
                </a:effectLst>
                <a:latin typeface="Tahoma" charset="0"/>
              </a:rPr>
              <a:t>this would be higher for a program using simple instructions</a:t>
            </a:r>
          </a:p>
        </p:txBody>
      </p:sp>
      <p:sp>
        <p:nvSpPr>
          <p:cNvPr id="4813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8897CA80-3E91-C84A-9DF2-EF96E0456367}" type="slidenum">
              <a:rPr lang="en-US" sz="1400">
                <a:latin typeface="Arial Narrow" charset="0"/>
                <a:cs typeface="Tahoma" charset="0"/>
              </a:rPr>
              <a:pPr/>
              <a:t>20</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latin typeface="Tahoma" charset="0"/>
                <a:ea typeface="Tahoma"/>
              </a:rPr>
              <a:t>Performance Traps</a:t>
            </a:r>
          </a:p>
        </p:txBody>
      </p:sp>
      <p:sp>
        <p:nvSpPr>
          <p:cNvPr id="18435"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Performance is determined by the execution time of a program that you care about.</a:t>
            </a:r>
          </a:p>
          <a:p>
            <a:pPr>
              <a:defRPr/>
            </a:pPr>
            <a:endParaRPr lang="en-US" dirty="0">
              <a:effectLst>
                <a:outerShdw blurRad="38100" dist="38100" dir="2700000" algn="tl">
                  <a:srgbClr val="DDDDDD"/>
                </a:outerShdw>
              </a:effectLst>
              <a:latin typeface="Tahoma" charset="0"/>
              <a:ea typeface="Tahoma"/>
            </a:endParaRPr>
          </a:p>
          <a:p>
            <a:pPr>
              <a:defRPr/>
            </a:pPr>
            <a:r>
              <a:rPr lang="en-US" dirty="0">
                <a:effectLst>
                  <a:outerShdw blurRad="38100" dist="38100" dir="2700000" algn="tl">
                    <a:srgbClr val="DDDDDD"/>
                  </a:outerShdw>
                </a:effectLst>
                <a:latin typeface="Tahoma" charset="0"/>
                <a:ea typeface="Tahoma"/>
              </a:rPr>
              <a:t>Do any of the other variables equal performance?</a:t>
            </a:r>
          </a:p>
          <a:p>
            <a:pPr lvl="1">
              <a:defRPr/>
            </a:pPr>
            <a:r>
              <a:rPr lang="en-US" dirty="0">
                <a:effectLst>
                  <a:outerShdw blurRad="38100" dist="38100" dir="2700000" algn="tl">
                    <a:srgbClr val="DDDDDD"/>
                  </a:outerShdw>
                </a:effectLst>
                <a:latin typeface="Tahoma" charset="0"/>
              </a:rPr>
              <a:t># of cycles to execute program?</a:t>
            </a:r>
          </a:p>
          <a:p>
            <a:pPr lvl="1">
              <a:defRPr/>
            </a:pPr>
            <a:r>
              <a:rPr lang="en-US" dirty="0">
                <a:effectLst>
                  <a:outerShdw blurRad="38100" dist="38100" dir="2700000" algn="tl">
                    <a:srgbClr val="DDDDDD"/>
                  </a:outerShdw>
                </a:effectLst>
                <a:latin typeface="Tahoma" charset="0"/>
              </a:rPr>
              <a:t># of instructions in program?</a:t>
            </a:r>
          </a:p>
          <a:p>
            <a:pPr lvl="1">
              <a:defRPr/>
            </a:pPr>
            <a:r>
              <a:rPr lang="en-US" dirty="0">
                <a:effectLst>
                  <a:outerShdw blurRad="38100" dist="38100" dir="2700000" algn="tl">
                    <a:srgbClr val="DDDDDD"/>
                  </a:outerShdw>
                </a:effectLst>
                <a:latin typeface="Tahoma" charset="0"/>
              </a:rPr>
              <a:t># of cycles per second?</a:t>
            </a:r>
          </a:p>
          <a:p>
            <a:pPr lvl="1">
              <a:defRPr/>
            </a:pPr>
            <a:r>
              <a:rPr lang="en-US" dirty="0">
                <a:effectLst>
                  <a:outerShdw blurRad="38100" dist="38100" dir="2700000" algn="tl">
                    <a:srgbClr val="DDDDDD"/>
                  </a:outerShdw>
                </a:effectLst>
                <a:latin typeface="Tahoma" charset="0"/>
              </a:rPr>
              <a:t>average # of cycles per instruction?</a:t>
            </a:r>
          </a:p>
          <a:p>
            <a:pPr lvl="1">
              <a:defRPr/>
            </a:pPr>
            <a:r>
              <a:rPr lang="en-US" dirty="0">
                <a:effectLst>
                  <a:outerShdw blurRad="38100" dist="38100" dir="2700000" algn="tl">
                    <a:srgbClr val="DDDDDD"/>
                  </a:outerShdw>
                </a:effectLst>
                <a:latin typeface="Tahoma" charset="0"/>
              </a:rPr>
              <a:t>average # of instructions per second?</a:t>
            </a:r>
            <a:br>
              <a:rPr lang="en-US" dirty="0">
                <a:effectLst>
                  <a:outerShdw blurRad="38100" dist="38100" dir="2700000" algn="tl">
                    <a:srgbClr val="DDDDDD"/>
                  </a:outerShdw>
                </a:effectLst>
                <a:latin typeface="Tahoma" charset="0"/>
              </a:rPr>
            </a:br>
            <a:endParaRPr lang="en-US" dirty="0">
              <a:effectLst>
                <a:outerShdw blurRad="38100" dist="38100" dir="2700000" algn="tl">
                  <a:srgbClr val="DDDDDD"/>
                </a:outerShdw>
              </a:effectLst>
              <a:latin typeface="Tahoma" charset="0"/>
            </a:endParaRPr>
          </a:p>
          <a:p>
            <a:pPr>
              <a:defRPr/>
            </a:pPr>
            <a:r>
              <a:rPr lang="en-US" dirty="0">
                <a:effectLst>
                  <a:outerShdw blurRad="38100" dist="38100" dir="2700000" algn="tl">
                    <a:srgbClr val="DDDDDD"/>
                  </a:outerShdw>
                </a:effectLst>
                <a:latin typeface="Tahoma" charset="0"/>
                <a:ea typeface="Tahoma"/>
              </a:rPr>
              <a:t>Common pitfall:</a:t>
            </a:r>
          </a:p>
          <a:p>
            <a:pPr lvl="1">
              <a:defRPr/>
            </a:pPr>
            <a:r>
              <a:rPr lang="en-US" dirty="0">
                <a:effectLst>
                  <a:outerShdw blurRad="38100" dist="38100" dir="2700000" algn="tl">
                    <a:srgbClr val="DDDDDD"/>
                  </a:outerShdw>
                </a:effectLst>
                <a:latin typeface="Tahoma" charset="0"/>
              </a:rPr>
              <a:t>Thinking that only one of the variables is indicative of performance when it really </a:t>
            </a:r>
            <a:r>
              <a:rPr lang="en-US" dirty="0" smtClean="0">
                <a:effectLst>
                  <a:outerShdw blurRad="38100" dist="38100" dir="2700000" algn="tl">
                    <a:srgbClr val="DDDDDD"/>
                  </a:outerShdw>
                </a:effectLst>
                <a:latin typeface="Tahoma" charset="0"/>
              </a:rPr>
              <a:t>is not!</a:t>
            </a:r>
            <a:endParaRPr lang="en-US" dirty="0">
              <a:effectLst>
                <a:outerShdw blurRad="38100" dist="38100" dir="2700000" algn="tl">
                  <a:srgbClr val="DDDDDD"/>
                </a:outerShdw>
              </a:effectLst>
              <a:latin typeface="Tahoma" charset="0"/>
            </a:endParaRPr>
          </a:p>
        </p:txBody>
      </p:sp>
      <p:sp>
        <p:nvSpPr>
          <p:cNvPr id="50179"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4E4DB265-9893-B54E-8D83-17568ABB3960}" type="slidenum">
              <a:rPr lang="en-US" sz="1400">
                <a:latin typeface="Arial Narrow" charset="0"/>
                <a:cs typeface="Tahoma" charset="0"/>
              </a:rPr>
              <a:pPr/>
              <a:t>21</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ChangeArrowheads="1"/>
          </p:cNvSpPr>
          <p:nvPr/>
        </p:nvSpPr>
        <p:spPr bwMode="auto">
          <a:xfrm>
            <a:off x="225425" y="312738"/>
            <a:ext cx="3670300"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6151" name="Rectangle 4"/>
          <p:cNvSpPr>
            <a:spLocks noGrp="1" noChangeArrowheads="1"/>
          </p:cNvSpPr>
          <p:nvPr>
            <p:ph type="title"/>
          </p:nvPr>
        </p:nvSpPr>
        <p:spPr/>
        <p:txBody>
          <a:bodyPr/>
          <a:lstStyle/>
          <a:p>
            <a:pPr>
              <a:defRPr/>
            </a:pPr>
            <a:r>
              <a:rPr lang="en-US" dirty="0">
                <a:latin typeface="Tahoma" charset="0"/>
                <a:ea typeface="Tahoma"/>
              </a:rPr>
              <a:t>CPI Example</a:t>
            </a:r>
          </a:p>
        </p:txBody>
      </p:sp>
      <p:sp>
        <p:nvSpPr>
          <p:cNvPr id="6150"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Suppose we have two implementations of the same instruction set architecture (ISA</a:t>
            </a:r>
            <a:r>
              <a:rPr lang="en-US" dirty="0" smtClean="0">
                <a:effectLst>
                  <a:outerShdw blurRad="38100" dist="38100" dir="2700000" algn="tl">
                    <a:srgbClr val="DDDDDD"/>
                  </a:outerShdw>
                </a:effectLst>
                <a:latin typeface="Tahoma" charset="0"/>
                <a:ea typeface="Tahoma"/>
              </a:rPr>
              <a:t>)</a:t>
            </a:r>
          </a:p>
          <a:p>
            <a:pPr lvl="1">
              <a:defRPr/>
            </a:pPr>
            <a:r>
              <a:rPr lang="en-US" dirty="0">
                <a:effectLst>
                  <a:outerShdw blurRad="38100" dist="38100" dir="2700000" algn="tl">
                    <a:srgbClr val="DDDDDD"/>
                  </a:outerShdw>
                </a:effectLst>
                <a:latin typeface="Tahoma" charset="0"/>
              </a:rPr>
              <a:t>If two machines have the same ISA which quantity (e.g., clock rate, CPI) is the same</a:t>
            </a:r>
            <a:r>
              <a:rPr lang="en-US" dirty="0" smtClean="0">
                <a:effectLst>
                  <a:outerShdw blurRad="38100" dist="38100" dir="2700000" algn="tl">
                    <a:srgbClr val="DDDDDD"/>
                  </a:outerShdw>
                </a:effectLst>
                <a:latin typeface="Tahoma" charset="0"/>
              </a:rPr>
              <a:t>?</a:t>
            </a:r>
            <a:endParaRPr lang="en-US" dirty="0">
              <a:effectLst>
                <a:outerShdw blurRad="38100" dist="38100" dir="2700000" algn="tl">
                  <a:srgbClr val="DDDDDD"/>
                </a:outerShdw>
              </a:effectLst>
              <a:latin typeface="Tahoma" charset="0"/>
            </a:endParaRPr>
          </a:p>
          <a:p>
            <a:pPr lvl="1">
              <a:defRPr/>
            </a:pPr>
            <a:r>
              <a:rPr lang="en-US" dirty="0">
                <a:effectLst>
                  <a:outerShdw blurRad="38100" dist="38100" dir="2700000" algn="tl">
                    <a:srgbClr val="DDDDDD"/>
                  </a:outerShdw>
                </a:effectLst>
                <a:latin typeface="Tahoma" charset="0"/>
              </a:rPr>
              <a:t>For some </a:t>
            </a:r>
            <a:r>
              <a:rPr lang="en-US" dirty="0" smtClean="0">
                <a:effectLst>
                  <a:outerShdw blurRad="38100" dist="38100" dir="2700000" algn="tl">
                    <a:srgbClr val="DDDDDD"/>
                  </a:outerShdw>
                </a:effectLst>
                <a:latin typeface="Tahoma" charset="0"/>
              </a:rPr>
              <a:t>program:</a:t>
            </a:r>
            <a:endParaRPr lang="en-US" dirty="0">
              <a:effectLst>
                <a:outerShdw blurRad="38100" dist="38100" dir="2700000" algn="tl">
                  <a:srgbClr val="DDDDDD"/>
                </a:outerShdw>
              </a:effectLst>
              <a:latin typeface="Tahoma" charset="0"/>
            </a:endParaRPr>
          </a:p>
          <a:p>
            <a:pPr lvl="2">
              <a:defRPr/>
            </a:pPr>
            <a:r>
              <a:rPr lang="en-US" dirty="0" smtClean="0">
                <a:effectLst>
                  <a:outerShdw blurRad="38100" dist="38100" dir="2700000" algn="tl">
                    <a:srgbClr val="DDDDDD"/>
                  </a:outerShdw>
                </a:effectLst>
                <a:latin typeface="Tahoma" charset="0"/>
              </a:rPr>
              <a:t>Computer </a:t>
            </a:r>
            <a:r>
              <a:rPr lang="en-US" dirty="0">
                <a:effectLst>
                  <a:outerShdw blurRad="38100" dist="38100" dir="2700000" algn="tl">
                    <a:srgbClr val="DDDDDD"/>
                  </a:outerShdw>
                </a:effectLst>
                <a:latin typeface="Tahoma" charset="0"/>
              </a:rPr>
              <a:t>A has a clock cycle time of </a:t>
            </a:r>
            <a:r>
              <a:rPr lang="en-US" dirty="0" smtClean="0">
                <a:effectLst>
                  <a:outerShdw blurRad="38100" dist="38100" dir="2700000" algn="tl">
                    <a:srgbClr val="DDDDDD"/>
                  </a:outerShdw>
                </a:effectLst>
                <a:latin typeface="Tahoma" charset="0"/>
              </a:rPr>
              <a:t>250 </a:t>
            </a:r>
            <a:r>
              <a:rPr lang="en-US" dirty="0" err="1" smtClean="0">
                <a:effectLst>
                  <a:outerShdw blurRad="38100" dist="38100" dir="2700000" algn="tl">
                    <a:srgbClr val="DDDDDD"/>
                  </a:outerShdw>
                </a:effectLst>
                <a:latin typeface="Tahoma" charset="0"/>
              </a:rPr>
              <a:t>ps</a:t>
            </a:r>
            <a:r>
              <a:rPr lang="en-US" dirty="0" smtClean="0">
                <a:effectLst>
                  <a:outerShdw blurRad="38100" dist="38100" dir="2700000" algn="tl">
                    <a:srgbClr val="DDDDDD"/>
                  </a:outerShdw>
                </a:effectLst>
                <a:latin typeface="Tahoma" charset="0"/>
              </a:rPr>
              <a:t> </a:t>
            </a:r>
            <a:r>
              <a:rPr lang="en-US" dirty="0">
                <a:effectLst>
                  <a:outerShdw blurRad="38100" dist="38100" dir="2700000" algn="tl">
                    <a:srgbClr val="DDDDDD"/>
                  </a:outerShdw>
                </a:effectLst>
                <a:latin typeface="Tahoma" charset="0"/>
              </a:rPr>
              <a:t>and a CPI of </a:t>
            </a:r>
            <a:r>
              <a:rPr lang="en-US" dirty="0" smtClean="0">
                <a:effectLst>
                  <a:outerShdw blurRad="38100" dist="38100" dir="2700000" algn="tl">
                    <a:srgbClr val="DDDDDD"/>
                  </a:outerShdw>
                </a:effectLst>
                <a:latin typeface="Tahoma" charset="0"/>
              </a:rPr>
              <a:t>2.0</a:t>
            </a:r>
          </a:p>
          <a:p>
            <a:pPr lvl="2">
              <a:defRPr/>
            </a:pPr>
            <a:r>
              <a:rPr lang="en-US" dirty="0" smtClean="0">
                <a:effectLst>
                  <a:outerShdw blurRad="38100" dist="38100" dir="2700000" algn="tl">
                    <a:srgbClr val="DDDDDD"/>
                  </a:outerShdw>
                </a:effectLst>
                <a:latin typeface="Tahoma" charset="0"/>
              </a:rPr>
              <a:t>Computer </a:t>
            </a:r>
            <a:r>
              <a:rPr lang="en-US" dirty="0">
                <a:effectLst>
                  <a:outerShdw blurRad="38100" dist="38100" dir="2700000" algn="tl">
                    <a:srgbClr val="DDDDDD"/>
                  </a:outerShdw>
                </a:effectLst>
                <a:latin typeface="Tahoma" charset="0"/>
              </a:rPr>
              <a:t>B has a clock cycle time of </a:t>
            </a:r>
            <a:r>
              <a:rPr lang="en-US" dirty="0" smtClean="0">
                <a:effectLst>
                  <a:outerShdw blurRad="38100" dist="38100" dir="2700000" algn="tl">
                    <a:srgbClr val="DDDDDD"/>
                  </a:outerShdw>
                </a:effectLst>
                <a:latin typeface="Tahoma" charset="0"/>
              </a:rPr>
              <a:t>500 </a:t>
            </a:r>
            <a:r>
              <a:rPr lang="en-US" dirty="0" err="1" smtClean="0">
                <a:effectLst>
                  <a:outerShdw blurRad="38100" dist="38100" dir="2700000" algn="tl">
                    <a:srgbClr val="DDDDDD"/>
                  </a:outerShdw>
                </a:effectLst>
                <a:latin typeface="Tahoma" charset="0"/>
              </a:rPr>
              <a:t>ps</a:t>
            </a:r>
            <a:r>
              <a:rPr lang="en-US" dirty="0" smtClean="0">
                <a:effectLst>
                  <a:outerShdw blurRad="38100" dist="38100" dir="2700000" algn="tl">
                    <a:srgbClr val="DDDDDD"/>
                  </a:outerShdw>
                </a:effectLst>
                <a:latin typeface="Tahoma" charset="0"/>
              </a:rPr>
              <a:t> and </a:t>
            </a:r>
            <a:r>
              <a:rPr lang="en-US" dirty="0">
                <a:effectLst>
                  <a:outerShdw blurRad="38100" dist="38100" dir="2700000" algn="tl">
                    <a:srgbClr val="DDDDDD"/>
                  </a:outerShdw>
                </a:effectLst>
                <a:latin typeface="Tahoma" charset="0"/>
              </a:rPr>
              <a:t>a CPI of </a:t>
            </a:r>
            <a:r>
              <a:rPr lang="en-US" dirty="0" smtClean="0">
                <a:effectLst>
                  <a:outerShdw blurRad="38100" dist="38100" dir="2700000" algn="tl">
                    <a:srgbClr val="DDDDDD"/>
                  </a:outerShdw>
                </a:effectLst>
                <a:latin typeface="Tahoma" charset="0"/>
              </a:rPr>
              <a:t>1.2</a:t>
            </a:r>
          </a:p>
          <a:p>
            <a:pPr lvl="1">
              <a:defRPr/>
            </a:pPr>
            <a:r>
              <a:rPr lang="en-US" dirty="0" smtClean="0">
                <a:effectLst>
                  <a:outerShdw blurRad="38100" dist="38100" dir="2700000" algn="tl">
                    <a:srgbClr val="DDDDDD"/>
                  </a:outerShdw>
                </a:effectLst>
                <a:latin typeface="Tahoma" charset="0"/>
              </a:rPr>
              <a:t>What </a:t>
            </a:r>
            <a:r>
              <a:rPr lang="en-US" dirty="0">
                <a:effectLst>
                  <a:outerShdw blurRad="38100" dist="38100" dir="2700000" algn="tl">
                    <a:srgbClr val="DDDDDD"/>
                  </a:outerShdw>
                </a:effectLst>
                <a:latin typeface="Tahoma" charset="0"/>
              </a:rPr>
              <a:t>machine is faster for this program, and by how much?</a:t>
            </a:r>
            <a:br>
              <a:rPr lang="en-US" dirty="0">
                <a:effectLst>
                  <a:outerShdw blurRad="38100" dist="38100" dir="2700000" algn="tl">
                    <a:srgbClr val="DDDDDD"/>
                  </a:outerShdw>
                </a:effectLst>
                <a:latin typeface="Tahoma" charset="0"/>
              </a:rPr>
            </a:br>
            <a:r>
              <a:rPr lang="en-US" dirty="0">
                <a:effectLst>
                  <a:outerShdw blurRad="38100" dist="38100" dir="2700000" algn="tl">
                    <a:srgbClr val="DDDDDD"/>
                  </a:outerShdw>
                </a:effectLst>
                <a:latin typeface="Tahoma" charset="0"/>
              </a:rPr>
              <a:t/>
            </a:r>
            <a:br>
              <a:rPr lang="en-US" dirty="0">
                <a:effectLst>
                  <a:outerShdw blurRad="38100" dist="38100" dir="2700000" algn="tl">
                    <a:srgbClr val="DDDDDD"/>
                  </a:outerShdw>
                </a:effectLst>
                <a:latin typeface="Tahoma" charset="0"/>
              </a:rPr>
            </a:br>
            <a:r>
              <a:rPr lang="en-US" dirty="0">
                <a:effectLst>
                  <a:outerShdw blurRad="38100" dist="38100" dir="2700000" algn="tl">
                    <a:srgbClr val="DDDDDD"/>
                  </a:outerShdw>
                </a:effectLst>
                <a:latin typeface="Tahoma" charset="0"/>
              </a:rPr>
              <a:t/>
            </a:r>
            <a:br>
              <a:rPr lang="en-US" dirty="0">
                <a:effectLst>
                  <a:outerShdw blurRad="38100" dist="38100" dir="2700000" algn="tl">
                    <a:srgbClr val="DDDDDD"/>
                  </a:outerShdw>
                </a:effectLst>
                <a:latin typeface="Tahoma" charset="0"/>
              </a:rPr>
            </a:br>
            <a:r>
              <a:rPr lang="en-US" dirty="0">
                <a:effectLst>
                  <a:outerShdw blurRad="38100" dist="38100" dir="2700000" algn="tl">
                    <a:srgbClr val="DDDDDD"/>
                  </a:outerShdw>
                </a:effectLst>
                <a:latin typeface="Tahoma" charset="0"/>
              </a:rPr>
              <a:t/>
            </a:r>
            <a:br>
              <a:rPr lang="en-US" dirty="0">
                <a:effectLst>
                  <a:outerShdw blurRad="38100" dist="38100" dir="2700000" algn="tl">
                    <a:srgbClr val="DDDDDD"/>
                  </a:outerShdw>
                </a:effectLst>
                <a:latin typeface="Tahoma" charset="0"/>
              </a:rPr>
            </a:b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endParaRPr lang="en-US" dirty="0" smtClean="0">
              <a:effectLst>
                <a:outerShdw blurRad="38100" dist="38100" dir="2700000" algn="tl">
                  <a:srgbClr val="DDDDDD"/>
                </a:outerShdw>
              </a:effectLst>
              <a:latin typeface="Tahoma" charset="0"/>
            </a:endParaRPr>
          </a:p>
          <a:p>
            <a:pPr lvl="1">
              <a:defRPr/>
            </a:pPr>
            <a:endParaRPr lang="en-US" dirty="0" smtClean="0">
              <a:effectLst>
                <a:outerShdw blurRad="38100" dist="38100" dir="2700000" algn="tl">
                  <a:srgbClr val="DDDDDD"/>
                </a:outerShdw>
              </a:effectLst>
              <a:latin typeface="Tahoma" charset="0"/>
            </a:endParaRPr>
          </a:p>
        </p:txBody>
      </p:sp>
      <p:graphicFrame>
        <p:nvGraphicFramePr>
          <p:cNvPr id="738309" name="Object 5"/>
          <p:cNvGraphicFramePr>
            <a:graphicFrameLocks noChangeAspect="1"/>
          </p:cNvGraphicFramePr>
          <p:nvPr/>
        </p:nvGraphicFramePr>
        <p:xfrm>
          <a:off x="2286000" y="4419600"/>
          <a:ext cx="4495800" cy="660400"/>
        </p:xfrm>
        <a:graphic>
          <a:graphicData uri="http://schemas.openxmlformats.org/presentationml/2006/ole">
            <mc:AlternateContent xmlns:mc="http://schemas.openxmlformats.org/markup-compatibility/2006">
              <mc:Choice xmlns:v="urn:schemas-microsoft-com:vml" Requires="v">
                <p:oleObj spid="_x0000_s52277" name="Equation" r:id="rId4" imgW="2933700" imgH="431800" progId="Equation.3">
                  <p:embed/>
                </p:oleObj>
              </mc:Choice>
              <mc:Fallback>
                <p:oleObj name="Equation" r:id="rId4" imgW="29337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419600"/>
                        <a:ext cx="4495800"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738311" name="Object 7"/>
          <p:cNvGraphicFramePr>
            <a:graphicFrameLocks noChangeAspect="1"/>
          </p:cNvGraphicFramePr>
          <p:nvPr/>
        </p:nvGraphicFramePr>
        <p:xfrm>
          <a:off x="2257425" y="6108700"/>
          <a:ext cx="3914775" cy="406400"/>
        </p:xfrm>
        <a:graphic>
          <a:graphicData uri="http://schemas.openxmlformats.org/presentationml/2006/ole">
            <mc:AlternateContent xmlns:mc="http://schemas.openxmlformats.org/markup-compatibility/2006">
              <mc:Choice xmlns:v="urn:schemas-microsoft-com:vml" Requires="v">
                <p:oleObj spid="_x0000_s52278" name="Equation" r:id="rId6" imgW="2374900" imgH="254000" progId="Equation.3">
                  <p:embed/>
                </p:oleObj>
              </mc:Choice>
              <mc:Fallback>
                <p:oleObj name="Equation" r:id="rId6" imgW="2374900" imgH="2540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7425" y="6108700"/>
                        <a:ext cx="3914775"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 name="Object 5"/>
          <p:cNvGraphicFramePr>
            <a:graphicFrameLocks noChangeAspect="1"/>
          </p:cNvGraphicFramePr>
          <p:nvPr/>
        </p:nvGraphicFramePr>
        <p:xfrm>
          <a:off x="2259013" y="5297488"/>
          <a:ext cx="4522787" cy="666750"/>
        </p:xfrm>
        <a:graphic>
          <a:graphicData uri="http://schemas.openxmlformats.org/presentationml/2006/ole">
            <mc:AlternateContent xmlns:mc="http://schemas.openxmlformats.org/markup-compatibility/2006">
              <mc:Choice xmlns:v="urn:schemas-microsoft-com:vml" Requires="v">
                <p:oleObj spid="_x0000_s52279" name="Equation" r:id="rId8" imgW="2921000" imgH="431800" progId="Equation.3">
                  <p:embed/>
                </p:oleObj>
              </mc:Choice>
              <mc:Fallback>
                <p:oleObj name="Equation" r:id="rId8" imgW="2921000" imgH="4318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9013" y="5297488"/>
                        <a:ext cx="4522787"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 name="TextBox 2"/>
          <p:cNvSpPr txBox="1"/>
          <p:nvPr/>
        </p:nvSpPr>
        <p:spPr bwMode="auto">
          <a:xfrm>
            <a:off x="6858000" y="6138863"/>
            <a:ext cx="1912938"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600" b="0" dirty="0">
                <a:latin typeface="+mn-lt"/>
              </a:rPr>
              <a:t>A is faster by 1.2 X</a:t>
            </a:r>
          </a:p>
        </p:txBody>
      </p:sp>
      <p:sp>
        <p:nvSpPr>
          <p:cNvPr id="5223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FEB4E2E0-EF1A-724F-AFD9-5502529F99F6}" type="slidenum">
              <a:rPr lang="en-US" sz="1400">
                <a:latin typeface="Arial Narrow" charset="0"/>
                <a:cs typeface="Tahoma" charset="0"/>
              </a:rPr>
              <a:pPr/>
              <a:t>22</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383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38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mtClean="0"/>
              <a:t>CPI in More Detail</a:t>
            </a:r>
            <a:endParaRPr lang="en-AU"/>
          </a:p>
        </p:txBody>
      </p:sp>
      <p:sp>
        <p:nvSpPr>
          <p:cNvPr id="319491" name="Rectangle 3"/>
          <p:cNvSpPr>
            <a:spLocks noGrp="1" noChangeArrowheads="1"/>
          </p:cNvSpPr>
          <p:nvPr>
            <p:ph idx="1"/>
          </p:nvPr>
        </p:nvSpPr>
        <p:spPr/>
        <p:txBody>
          <a:bodyPr/>
          <a:lstStyle/>
          <a:p>
            <a:pPr>
              <a:defRPr/>
            </a:pPr>
            <a:r>
              <a:rPr lang="en-US" dirty="0" smtClean="0"/>
              <a:t>If different instruction classes take different numbers of cycles</a:t>
            </a:r>
          </a:p>
          <a:p>
            <a:pPr>
              <a:defRPr/>
            </a:pPr>
            <a:endParaRPr lang="en-US" dirty="0"/>
          </a:p>
          <a:p>
            <a:pPr>
              <a:defRPr/>
            </a:pPr>
            <a:endParaRPr lang="en-US" dirty="0" smtClean="0"/>
          </a:p>
          <a:p>
            <a:pPr>
              <a:defRPr/>
            </a:pPr>
            <a:endParaRPr lang="en-US" dirty="0"/>
          </a:p>
          <a:p>
            <a:pPr lvl="1">
              <a:defRPr/>
            </a:pPr>
            <a:endParaRPr lang="en-US" dirty="0" smtClean="0"/>
          </a:p>
          <a:p>
            <a:pPr lvl="1">
              <a:defRPr/>
            </a:pPr>
            <a:r>
              <a:rPr lang="en-US" dirty="0" smtClean="0"/>
              <a:t>Weighted average CPI:</a:t>
            </a:r>
            <a:endParaRPr lang="en-AU" dirty="0" smtClean="0"/>
          </a:p>
          <a:p>
            <a:pPr>
              <a:defRPr/>
            </a:pPr>
            <a:endParaRPr lang="en-AU" dirty="0"/>
          </a:p>
        </p:txBody>
      </p:sp>
      <p:graphicFrame>
        <p:nvGraphicFramePr>
          <p:cNvPr id="54275" name="Object 4"/>
          <p:cNvGraphicFramePr>
            <a:graphicFrameLocks noChangeAspect="1"/>
          </p:cNvGraphicFramePr>
          <p:nvPr/>
        </p:nvGraphicFramePr>
        <p:xfrm>
          <a:off x="1524000" y="2057400"/>
          <a:ext cx="6427788" cy="949325"/>
        </p:xfrm>
        <a:graphic>
          <a:graphicData uri="http://schemas.openxmlformats.org/presentationml/2006/ole">
            <mc:AlternateContent xmlns:mc="http://schemas.openxmlformats.org/markup-compatibility/2006">
              <mc:Choice xmlns:v="urn:schemas-microsoft-com:vml" Requires="v">
                <p:oleObj spid="_x0000_s54312" name="Equation" r:id="rId4" imgW="2921000" imgH="431800" progId="Equation.3">
                  <p:embed/>
                </p:oleObj>
              </mc:Choice>
              <mc:Fallback>
                <p:oleObj name="Equation" r:id="rId4" imgW="29210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057400"/>
                        <a:ext cx="6427788" cy="949325"/>
                      </a:xfrm>
                      <a:prstGeom prst="rect">
                        <a:avLst/>
                      </a:prstGeom>
                      <a:solidFill>
                        <a:schemeClr val="folHlink"/>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76" name="Object 6"/>
          <p:cNvGraphicFramePr>
            <a:graphicFrameLocks noChangeAspect="1"/>
          </p:cNvGraphicFramePr>
          <p:nvPr/>
        </p:nvGraphicFramePr>
        <p:xfrm>
          <a:off x="588963" y="4292600"/>
          <a:ext cx="8105775" cy="949325"/>
        </p:xfrm>
        <a:graphic>
          <a:graphicData uri="http://schemas.openxmlformats.org/presentationml/2006/ole">
            <mc:AlternateContent xmlns:mc="http://schemas.openxmlformats.org/markup-compatibility/2006">
              <mc:Choice xmlns:v="urn:schemas-microsoft-com:vml" Requires="v">
                <p:oleObj spid="_x0000_s54313" name="Equation" r:id="rId6" imgW="3683000" imgH="431800" progId="Equation.3">
                  <p:embed/>
                </p:oleObj>
              </mc:Choice>
              <mc:Fallback>
                <p:oleObj name="Equation" r:id="rId6" imgW="3683000" imgH="431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963" y="4292600"/>
                        <a:ext cx="8105775" cy="949325"/>
                      </a:xfrm>
                      <a:prstGeom prst="rect">
                        <a:avLst/>
                      </a:prstGeom>
                      <a:solidFill>
                        <a:schemeClr val="folHlink"/>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9495" name="AutoShape 7"/>
          <p:cNvSpPr>
            <a:spLocks/>
          </p:cNvSpPr>
          <p:nvPr/>
        </p:nvSpPr>
        <p:spPr bwMode="auto">
          <a:xfrm rot="5400000">
            <a:off x="6947694" y="4293394"/>
            <a:ext cx="215900" cy="2376488"/>
          </a:xfrm>
          <a:prstGeom prst="rightBrace">
            <a:avLst>
              <a:gd name="adj1" fmla="val 91728"/>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4278" name="Text Box 8"/>
          <p:cNvSpPr txBox="1">
            <a:spLocks noChangeArrowheads="1"/>
          </p:cNvSpPr>
          <p:nvPr/>
        </p:nvSpPr>
        <p:spPr bwMode="auto">
          <a:xfrm>
            <a:off x="5572125" y="5649913"/>
            <a:ext cx="2930525" cy="461962"/>
          </a:xfrm>
          <a:prstGeom prst="rect">
            <a:avLst/>
          </a:prstGeom>
          <a:solidFill>
            <a:srgbClr val="C0C0C0"/>
          </a:solidFill>
          <a:ln w="9525">
            <a:solidFill>
              <a:schemeClr val="tx1"/>
            </a:solidFill>
            <a:miter lim="800000"/>
            <a:headEnd/>
            <a:tailEnd/>
          </a:ln>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a:t>Relative frequency</a:t>
            </a:r>
            <a:endParaRPr lang="en-AU"/>
          </a:p>
        </p:txBody>
      </p:sp>
      <p:sp>
        <p:nvSpPr>
          <p:cNvPr id="54279"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B800387F-35FA-3343-9EA1-6271C5A60496}" type="slidenum">
              <a:rPr lang="en-US" sz="1400">
                <a:latin typeface="Arial Narrow" charset="0"/>
                <a:cs typeface="Tahoma" charset="0"/>
              </a:rPr>
              <a:pPr/>
              <a:t>23</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ChangeArrowheads="1"/>
          </p:cNvSpPr>
          <p:nvPr/>
        </p:nvSpPr>
        <p:spPr bwMode="auto">
          <a:xfrm>
            <a:off x="225425" y="312738"/>
            <a:ext cx="2141538"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19460" name="Rectangle 4"/>
          <p:cNvSpPr>
            <a:spLocks noGrp="1" noChangeArrowheads="1"/>
          </p:cNvSpPr>
          <p:nvPr>
            <p:ph type="title"/>
          </p:nvPr>
        </p:nvSpPr>
        <p:spPr>
          <a:xfrm>
            <a:off x="0" y="0"/>
            <a:ext cx="9144000" cy="708025"/>
          </a:xfrm>
        </p:spPr>
        <p:txBody>
          <a:bodyPr/>
          <a:lstStyle/>
          <a:p>
            <a:pPr>
              <a:defRPr/>
            </a:pPr>
            <a:r>
              <a:rPr lang="en-US" dirty="0" smtClean="0">
                <a:latin typeface="Tahoma" charset="0"/>
                <a:ea typeface="Tahoma"/>
              </a:rPr>
              <a:t>Example:  Compiler</a:t>
            </a:r>
            <a:r>
              <a:rPr lang="ja-JP" altLang="en-US" dirty="0" smtClean="0">
                <a:latin typeface="Tahoma" charset="0"/>
                <a:ea typeface="Tahoma"/>
              </a:rPr>
              <a:t>’</a:t>
            </a:r>
            <a:r>
              <a:rPr lang="en-US" dirty="0" smtClean="0">
                <a:latin typeface="Tahoma" charset="0"/>
                <a:ea typeface="Tahoma"/>
              </a:rPr>
              <a:t>s </a:t>
            </a:r>
            <a:r>
              <a:rPr lang="en-US" dirty="0">
                <a:latin typeface="Tahoma" charset="0"/>
                <a:ea typeface="Tahoma"/>
              </a:rPr>
              <a:t>Impact</a:t>
            </a:r>
          </a:p>
        </p:txBody>
      </p:sp>
      <p:sp>
        <p:nvSpPr>
          <p:cNvPr id="19459" name="Rectangle 3"/>
          <p:cNvSpPr>
            <a:spLocks noGrp="1" noChangeArrowheads="1"/>
          </p:cNvSpPr>
          <p:nvPr>
            <p:ph type="body" idx="1"/>
          </p:nvPr>
        </p:nvSpPr>
        <p:spPr/>
        <p:txBody>
          <a:bodyPr/>
          <a:lstStyle/>
          <a:p>
            <a:pPr>
              <a:defRPr/>
            </a:pPr>
            <a:r>
              <a:rPr lang="en-US" sz="2200" dirty="0">
                <a:effectLst>
                  <a:outerShdw blurRad="38100" dist="38100" dir="2700000" algn="tl">
                    <a:srgbClr val="DDDDDD"/>
                  </a:outerShdw>
                </a:effectLst>
                <a:latin typeface="Tahoma" charset="0"/>
                <a:cs typeface="Tahoma" charset="0"/>
              </a:rPr>
              <a:t>Two different compilers are being tested for a 500 MHz machine with three different classes of instructions:  Class A, Class B, and Class C, which require one, two, and three cycles (respectively).  Both compilers are used to produce code for a large piece of software. The first compiler's code uses 5 million Class A instructions, 1 million Class B instructions, and 2 million Class C instructions. The second compiler's code uses 7 million Class A instructions, 1 million Class B instructions, and 1 million Class C instructions.</a:t>
            </a:r>
            <a:r>
              <a:rPr lang="en-US" sz="2400" dirty="0">
                <a:effectLst>
                  <a:outerShdw blurRad="38100" dist="38100" dir="2700000" algn="tl">
                    <a:srgbClr val="DDDDDD"/>
                  </a:outerShdw>
                </a:effectLst>
                <a:latin typeface="Tahoma" charset="0"/>
                <a:cs typeface="Tahoma" charset="0"/>
              </a:rPr>
              <a:t/>
            </a:r>
            <a:br>
              <a:rPr lang="en-US" sz="2400" dirty="0">
                <a:effectLst>
                  <a:outerShdw blurRad="38100" dist="38100" dir="2700000" algn="tl">
                    <a:srgbClr val="DDDDDD"/>
                  </a:outerShdw>
                </a:effectLst>
                <a:latin typeface="Tahoma" charset="0"/>
                <a:cs typeface="Tahoma" charset="0"/>
              </a:rPr>
            </a:br>
            <a:endParaRPr lang="en-US" sz="2400" dirty="0">
              <a:effectLst>
                <a:outerShdw blurRad="38100" dist="38100" dir="2700000" algn="tl">
                  <a:srgbClr val="DDDDDD"/>
                </a:outerShdw>
              </a:effectLst>
              <a:latin typeface="Tahoma" charset="0"/>
              <a:cs typeface="Tahoma" charset="0"/>
            </a:endParaRPr>
          </a:p>
          <a:p>
            <a:pPr>
              <a:buFont typeface="Wingdings 2" charset="0"/>
              <a:buNone/>
              <a:defRPr/>
            </a:pPr>
            <a:r>
              <a:rPr lang="en-US" sz="2000" dirty="0">
                <a:effectLst>
                  <a:outerShdw blurRad="38100" dist="38100" dir="2700000" algn="tl">
                    <a:srgbClr val="DDDDDD"/>
                  </a:outerShdw>
                </a:effectLst>
                <a:latin typeface="Tahoma" charset="0"/>
                <a:cs typeface="Tahoma" charset="0"/>
              </a:rPr>
              <a:t>Which program uses fewer instructions?</a:t>
            </a:r>
          </a:p>
          <a:p>
            <a:pPr lvl="1">
              <a:defRPr/>
            </a:pPr>
            <a:r>
              <a:rPr lang="en-US" sz="1800" dirty="0">
                <a:solidFill>
                  <a:srgbClr val="0000FF"/>
                </a:solidFill>
                <a:effectLst>
                  <a:outerShdw blurRad="38100" dist="38100" dir="2700000" algn="tl">
                    <a:srgbClr val="DDDDDD"/>
                  </a:outerShdw>
                </a:effectLst>
                <a:latin typeface="Tahoma" charset="0"/>
                <a:ea typeface="Tahoma" charset="0"/>
              </a:rPr>
              <a:t>Instructions</a:t>
            </a:r>
            <a:r>
              <a:rPr lang="en-US" sz="1800" baseline="-25000" dirty="0">
                <a:solidFill>
                  <a:srgbClr val="0000FF"/>
                </a:solidFill>
                <a:effectLst>
                  <a:outerShdw blurRad="38100" dist="38100" dir="2700000" algn="tl">
                    <a:srgbClr val="DDDDDD"/>
                  </a:outerShdw>
                </a:effectLst>
                <a:latin typeface="Tahoma" charset="0"/>
                <a:ea typeface="Tahoma" charset="0"/>
              </a:rPr>
              <a:t>1</a:t>
            </a:r>
            <a:r>
              <a:rPr lang="en-US" sz="1800" dirty="0">
                <a:solidFill>
                  <a:srgbClr val="0000FF"/>
                </a:solidFill>
                <a:effectLst>
                  <a:outerShdw blurRad="38100" dist="38100" dir="2700000" algn="tl">
                    <a:srgbClr val="DDDDDD"/>
                  </a:outerShdw>
                </a:effectLst>
                <a:latin typeface="Tahoma" charset="0"/>
                <a:ea typeface="Tahoma" charset="0"/>
              </a:rPr>
              <a:t> = (5+1+2) x 10</a:t>
            </a:r>
            <a:r>
              <a:rPr lang="en-US" sz="1800" baseline="30000" dirty="0">
                <a:solidFill>
                  <a:srgbClr val="0000FF"/>
                </a:solidFill>
                <a:effectLst>
                  <a:outerShdw blurRad="38100" dist="38100" dir="2700000" algn="tl">
                    <a:srgbClr val="DDDDDD"/>
                  </a:outerShdw>
                </a:effectLst>
                <a:latin typeface="Tahoma" charset="0"/>
                <a:ea typeface="Tahoma" charset="0"/>
              </a:rPr>
              <a:t>6</a:t>
            </a:r>
            <a:r>
              <a:rPr lang="en-US" sz="1800" dirty="0">
                <a:solidFill>
                  <a:srgbClr val="0000FF"/>
                </a:solidFill>
                <a:effectLst>
                  <a:outerShdw blurRad="38100" dist="38100" dir="2700000" algn="tl">
                    <a:srgbClr val="DDDDDD"/>
                  </a:outerShdw>
                </a:effectLst>
                <a:latin typeface="Tahoma" charset="0"/>
                <a:ea typeface="Tahoma" charset="0"/>
              </a:rPr>
              <a:t> = 8 x 10</a:t>
            </a:r>
            <a:r>
              <a:rPr lang="en-US" sz="1800" baseline="30000" dirty="0">
                <a:solidFill>
                  <a:srgbClr val="0000FF"/>
                </a:solidFill>
                <a:effectLst>
                  <a:outerShdw blurRad="38100" dist="38100" dir="2700000" algn="tl">
                    <a:srgbClr val="DDDDDD"/>
                  </a:outerShdw>
                </a:effectLst>
                <a:latin typeface="Tahoma" charset="0"/>
                <a:ea typeface="Tahoma" charset="0"/>
              </a:rPr>
              <a:t>6</a:t>
            </a:r>
          </a:p>
          <a:p>
            <a:pPr lvl="1">
              <a:defRPr/>
            </a:pPr>
            <a:r>
              <a:rPr lang="en-US" sz="1800" dirty="0">
                <a:solidFill>
                  <a:srgbClr val="0000FF"/>
                </a:solidFill>
                <a:effectLst>
                  <a:outerShdw blurRad="38100" dist="38100" dir="2700000" algn="tl">
                    <a:srgbClr val="DDDDDD"/>
                  </a:outerShdw>
                </a:effectLst>
                <a:latin typeface="Tahoma" charset="0"/>
                <a:ea typeface="Tahoma" charset="0"/>
              </a:rPr>
              <a:t>Instructions</a:t>
            </a:r>
            <a:r>
              <a:rPr lang="en-US" sz="1800" baseline="-25000" dirty="0">
                <a:solidFill>
                  <a:srgbClr val="0000FF"/>
                </a:solidFill>
                <a:effectLst>
                  <a:outerShdw blurRad="38100" dist="38100" dir="2700000" algn="tl">
                    <a:srgbClr val="DDDDDD"/>
                  </a:outerShdw>
                </a:effectLst>
                <a:latin typeface="Tahoma" charset="0"/>
                <a:ea typeface="Tahoma" charset="0"/>
              </a:rPr>
              <a:t>2</a:t>
            </a:r>
            <a:r>
              <a:rPr lang="en-US" sz="1800" dirty="0">
                <a:solidFill>
                  <a:srgbClr val="0000FF"/>
                </a:solidFill>
                <a:effectLst>
                  <a:outerShdw blurRad="38100" dist="38100" dir="2700000" algn="tl">
                    <a:srgbClr val="DDDDDD"/>
                  </a:outerShdw>
                </a:effectLst>
                <a:latin typeface="Tahoma" charset="0"/>
                <a:ea typeface="Tahoma" charset="0"/>
              </a:rPr>
              <a:t> = (7+1+1) x 10</a:t>
            </a:r>
            <a:r>
              <a:rPr lang="en-US" sz="1800" baseline="30000" dirty="0">
                <a:solidFill>
                  <a:srgbClr val="0000FF"/>
                </a:solidFill>
                <a:effectLst>
                  <a:outerShdw blurRad="38100" dist="38100" dir="2700000" algn="tl">
                    <a:srgbClr val="DDDDDD"/>
                  </a:outerShdw>
                </a:effectLst>
                <a:latin typeface="Tahoma" charset="0"/>
                <a:ea typeface="Tahoma" charset="0"/>
              </a:rPr>
              <a:t>6</a:t>
            </a:r>
            <a:r>
              <a:rPr lang="en-US" sz="1800" dirty="0">
                <a:solidFill>
                  <a:srgbClr val="0000FF"/>
                </a:solidFill>
                <a:effectLst>
                  <a:outerShdw blurRad="38100" dist="38100" dir="2700000" algn="tl">
                    <a:srgbClr val="DDDDDD"/>
                  </a:outerShdw>
                </a:effectLst>
                <a:latin typeface="Tahoma" charset="0"/>
                <a:ea typeface="Tahoma" charset="0"/>
              </a:rPr>
              <a:t> = 9 x 10</a:t>
            </a:r>
            <a:r>
              <a:rPr lang="en-US" sz="1800" baseline="30000" dirty="0">
                <a:solidFill>
                  <a:srgbClr val="0000FF"/>
                </a:solidFill>
                <a:effectLst>
                  <a:outerShdw blurRad="38100" dist="38100" dir="2700000" algn="tl">
                    <a:srgbClr val="DDDDDD"/>
                  </a:outerShdw>
                </a:effectLst>
                <a:latin typeface="Tahoma" charset="0"/>
                <a:ea typeface="Tahoma" charset="0"/>
              </a:rPr>
              <a:t>6</a:t>
            </a:r>
            <a:endParaRPr lang="en-US" sz="2400" dirty="0">
              <a:solidFill>
                <a:srgbClr val="0000FF"/>
              </a:solidFill>
              <a:effectLst>
                <a:outerShdw blurRad="38100" dist="38100" dir="2700000" algn="tl">
                  <a:srgbClr val="DDDDDD"/>
                </a:outerShdw>
              </a:effectLst>
              <a:latin typeface="Tahoma" charset="0"/>
              <a:ea typeface="Tahoma" charset="0"/>
            </a:endParaRPr>
          </a:p>
          <a:p>
            <a:pPr>
              <a:defRPr/>
            </a:pPr>
            <a:endParaRPr lang="en-US" sz="2000" dirty="0">
              <a:effectLst>
                <a:outerShdw blurRad="38100" dist="38100" dir="2700000" algn="tl">
                  <a:srgbClr val="DDDDDD"/>
                </a:outerShdw>
              </a:effectLst>
              <a:latin typeface="Tahoma" charset="0"/>
              <a:cs typeface="Tahoma" charset="0"/>
            </a:endParaRPr>
          </a:p>
          <a:p>
            <a:pPr>
              <a:defRPr/>
            </a:pPr>
            <a:r>
              <a:rPr lang="en-US" sz="2000" dirty="0">
                <a:effectLst>
                  <a:outerShdw blurRad="38100" dist="38100" dir="2700000" algn="tl">
                    <a:srgbClr val="DDDDDD"/>
                  </a:outerShdw>
                </a:effectLst>
                <a:latin typeface="Tahoma" charset="0"/>
                <a:cs typeface="Tahoma" charset="0"/>
              </a:rPr>
              <a:t>Which sequence uses fewer clock cycles?</a:t>
            </a:r>
          </a:p>
          <a:p>
            <a:pPr lvl="1">
              <a:defRPr/>
            </a:pPr>
            <a:r>
              <a:rPr lang="en-US" sz="1800" dirty="0">
                <a:solidFill>
                  <a:srgbClr val="0000FF"/>
                </a:solidFill>
                <a:effectLst>
                  <a:outerShdw blurRad="38100" dist="38100" dir="2700000" algn="tl">
                    <a:srgbClr val="DDDDDD"/>
                  </a:outerShdw>
                </a:effectLst>
                <a:latin typeface="Tahoma" charset="0"/>
                <a:ea typeface="Tahoma" charset="0"/>
              </a:rPr>
              <a:t>Cycles</a:t>
            </a:r>
            <a:r>
              <a:rPr lang="en-US" sz="1800" baseline="-25000" dirty="0">
                <a:solidFill>
                  <a:srgbClr val="0000FF"/>
                </a:solidFill>
                <a:effectLst>
                  <a:outerShdw blurRad="38100" dist="38100" dir="2700000" algn="tl">
                    <a:srgbClr val="DDDDDD"/>
                  </a:outerShdw>
                </a:effectLst>
                <a:latin typeface="Tahoma" charset="0"/>
                <a:ea typeface="Tahoma" charset="0"/>
              </a:rPr>
              <a:t>1</a:t>
            </a:r>
            <a:r>
              <a:rPr lang="en-US" sz="1800" dirty="0">
                <a:solidFill>
                  <a:srgbClr val="0000FF"/>
                </a:solidFill>
                <a:effectLst>
                  <a:outerShdw blurRad="38100" dist="38100" dir="2700000" algn="tl">
                    <a:srgbClr val="DDDDDD"/>
                  </a:outerShdw>
                </a:effectLst>
                <a:latin typeface="Tahoma" charset="0"/>
                <a:ea typeface="Tahoma" charset="0"/>
              </a:rPr>
              <a:t> = (5(1)+1(2)+2(3)) x 10</a:t>
            </a:r>
            <a:r>
              <a:rPr lang="en-US" sz="1800" baseline="30000" dirty="0">
                <a:solidFill>
                  <a:srgbClr val="0000FF"/>
                </a:solidFill>
                <a:effectLst>
                  <a:outerShdw blurRad="38100" dist="38100" dir="2700000" algn="tl">
                    <a:srgbClr val="DDDDDD"/>
                  </a:outerShdw>
                </a:effectLst>
                <a:latin typeface="Tahoma" charset="0"/>
                <a:ea typeface="Tahoma" charset="0"/>
              </a:rPr>
              <a:t>6</a:t>
            </a:r>
            <a:r>
              <a:rPr lang="en-US" sz="1800" dirty="0">
                <a:solidFill>
                  <a:srgbClr val="0000FF"/>
                </a:solidFill>
                <a:effectLst>
                  <a:outerShdw blurRad="38100" dist="38100" dir="2700000" algn="tl">
                    <a:srgbClr val="DDDDDD"/>
                  </a:outerShdw>
                </a:effectLst>
                <a:latin typeface="Tahoma" charset="0"/>
                <a:ea typeface="Tahoma" charset="0"/>
              </a:rPr>
              <a:t> = 13 x 10</a:t>
            </a:r>
            <a:r>
              <a:rPr lang="en-US" sz="1800" baseline="30000" dirty="0">
                <a:solidFill>
                  <a:srgbClr val="0000FF"/>
                </a:solidFill>
                <a:effectLst>
                  <a:outerShdw blurRad="38100" dist="38100" dir="2700000" algn="tl">
                    <a:srgbClr val="DDDDDD"/>
                  </a:outerShdw>
                </a:effectLst>
                <a:latin typeface="Tahoma" charset="0"/>
                <a:ea typeface="Tahoma" charset="0"/>
              </a:rPr>
              <a:t>6</a:t>
            </a:r>
          </a:p>
          <a:p>
            <a:pPr lvl="1">
              <a:defRPr/>
            </a:pPr>
            <a:r>
              <a:rPr lang="en-US" sz="1800" dirty="0">
                <a:solidFill>
                  <a:srgbClr val="0000FF"/>
                </a:solidFill>
                <a:effectLst>
                  <a:outerShdw blurRad="38100" dist="38100" dir="2700000" algn="tl">
                    <a:srgbClr val="DDDDDD"/>
                  </a:outerShdw>
                </a:effectLst>
                <a:latin typeface="Tahoma" charset="0"/>
                <a:ea typeface="Tahoma" charset="0"/>
              </a:rPr>
              <a:t>Cycles</a:t>
            </a:r>
            <a:r>
              <a:rPr lang="en-US" sz="1800" baseline="-25000" dirty="0">
                <a:solidFill>
                  <a:srgbClr val="0000FF"/>
                </a:solidFill>
                <a:effectLst>
                  <a:outerShdw blurRad="38100" dist="38100" dir="2700000" algn="tl">
                    <a:srgbClr val="DDDDDD"/>
                  </a:outerShdw>
                </a:effectLst>
                <a:latin typeface="Tahoma" charset="0"/>
                <a:ea typeface="Tahoma" charset="0"/>
              </a:rPr>
              <a:t>2</a:t>
            </a:r>
            <a:r>
              <a:rPr lang="en-US" sz="1800" dirty="0">
                <a:solidFill>
                  <a:srgbClr val="0000FF"/>
                </a:solidFill>
                <a:effectLst>
                  <a:outerShdw blurRad="38100" dist="38100" dir="2700000" algn="tl">
                    <a:srgbClr val="DDDDDD"/>
                  </a:outerShdw>
                </a:effectLst>
                <a:latin typeface="Tahoma" charset="0"/>
                <a:ea typeface="Tahoma" charset="0"/>
              </a:rPr>
              <a:t> = (7(1)+1(2)+1(3)) x 10</a:t>
            </a:r>
            <a:r>
              <a:rPr lang="en-US" sz="1800" baseline="30000" dirty="0">
                <a:solidFill>
                  <a:srgbClr val="0000FF"/>
                </a:solidFill>
                <a:effectLst>
                  <a:outerShdw blurRad="38100" dist="38100" dir="2700000" algn="tl">
                    <a:srgbClr val="DDDDDD"/>
                  </a:outerShdw>
                </a:effectLst>
                <a:latin typeface="Tahoma" charset="0"/>
                <a:ea typeface="Tahoma" charset="0"/>
              </a:rPr>
              <a:t>6</a:t>
            </a:r>
            <a:r>
              <a:rPr lang="en-US" sz="1800" dirty="0">
                <a:solidFill>
                  <a:srgbClr val="0000FF"/>
                </a:solidFill>
                <a:effectLst>
                  <a:outerShdw blurRad="38100" dist="38100" dir="2700000" algn="tl">
                    <a:srgbClr val="DDDDDD"/>
                  </a:outerShdw>
                </a:effectLst>
                <a:latin typeface="Tahoma" charset="0"/>
                <a:ea typeface="Tahoma" charset="0"/>
              </a:rPr>
              <a:t> = 12 x 10</a:t>
            </a:r>
            <a:r>
              <a:rPr lang="en-US" sz="1800" baseline="30000" dirty="0">
                <a:solidFill>
                  <a:srgbClr val="0000FF"/>
                </a:solidFill>
                <a:effectLst>
                  <a:outerShdw blurRad="38100" dist="38100" dir="2700000" algn="tl">
                    <a:srgbClr val="DDDDDD"/>
                  </a:outerShdw>
                </a:effectLst>
                <a:latin typeface="Tahoma" charset="0"/>
                <a:ea typeface="Tahoma" charset="0"/>
              </a:rPr>
              <a:t>6</a:t>
            </a:r>
          </a:p>
          <a:p>
            <a:pPr lvl="1">
              <a:defRPr/>
            </a:pPr>
            <a:endParaRPr lang="en-US" sz="1500" dirty="0">
              <a:effectLst>
                <a:outerShdw blurRad="38100" dist="38100" dir="2700000" algn="tl">
                  <a:srgbClr val="DDDDDD"/>
                </a:outerShdw>
              </a:effectLst>
              <a:latin typeface="Tahoma" charset="0"/>
              <a:ea typeface="Tahoma" charset="0"/>
            </a:endParaRPr>
          </a:p>
        </p:txBody>
      </p:sp>
      <p:sp>
        <p:nvSpPr>
          <p:cNvPr id="2" name="TextBox 1"/>
          <p:cNvSpPr txBox="1"/>
          <p:nvPr/>
        </p:nvSpPr>
        <p:spPr bwMode="auto">
          <a:xfrm>
            <a:off x="5778500" y="4643438"/>
            <a:ext cx="1328738"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b="0" dirty="0">
                <a:latin typeface="+mn-lt"/>
              </a:rPr>
              <a:t>CPI</a:t>
            </a:r>
            <a:r>
              <a:rPr lang="en-US" b="0" baseline="-25000" dirty="0">
                <a:latin typeface="+mn-lt"/>
              </a:rPr>
              <a:t>1</a:t>
            </a:r>
            <a:r>
              <a:rPr lang="en-US" b="0" dirty="0">
                <a:latin typeface="+mn-lt"/>
              </a:rPr>
              <a:t> = ?</a:t>
            </a:r>
          </a:p>
        </p:txBody>
      </p:sp>
      <p:sp>
        <p:nvSpPr>
          <p:cNvPr id="6" name="TextBox 5"/>
          <p:cNvSpPr txBox="1"/>
          <p:nvPr/>
        </p:nvSpPr>
        <p:spPr bwMode="auto">
          <a:xfrm>
            <a:off x="7086600" y="4648200"/>
            <a:ext cx="198755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b="0" dirty="0">
                <a:latin typeface="+mn-lt"/>
              </a:rPr>
              <a:t>13/8 = 1.625</a:t>
            </a:r>
          </a:p>
        </p:txBody>
      </p:sp>
      <p:sp>
        <p:nvSpPr>
          <p:cNvPr id="7" name="TextBox 6"/>
          <p:cNvSpPr txBox="1"/>
          <p:nvPr/>
        </p:nvSpPr>
        <p:spPr bwMode="auto">
          <a:xfrm>
            <a:off x="5791200" y="5334000"/>
            <a:ext cx="132873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b="0" dirty="0">
                <a:latin typeface="+mn-lt"/>
              </a:rPr>
              <a:t>CPI</a:t>
            </a:r>
            <a:r>
              <a:rPr lang="en-US" b="0" baseline="-25000" dirty="0">
                <a:latin typeface="+mn-lt"/>
              </a:rPr>
              <a:t>2</a:t>
            </a:r>
            <a:r>
              <a:rPr lang="en-US" b="0" dirty="0">
                <a:latin typeface="+mn-lt"/>
              </a:rPr>
              <a:t> = ?</a:t>
            </a:r>
          </a:p>
        </p:txBody>
      </p:sp>
      <p:sp>
        <p:nvSpPr>
          <p:cNvPr id="8" name="TextBox 7"/>
          <p:cNvSpPr txBox="1"/>
          <p:nvPr/>
        </p:nvSpPr>
        <p:spPr bwMode="auto">
          <a:xfrm>
            <a:off x="7099300" y="5338763"/>
            <a:ext cx="1819275"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b="0" dirty="0">
                <a:latin typeface="+mn-lt"/>
              </a:rPr>
              <a:t>12/9 = 1.33</a:t>
            </a:r>
          </a:p>
        </p:txBody>
      </p:sp>
      <p:sp>
        <p:nvSpPr>
          <p:cNvPr id="56328"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B5C5BC42-8A74-D84E-8435-2A4F1A7CE26C}" type="slidenum">
              <a:rPr lang="en-US" sz="1400">
                <a:latin typeface="Arial Narrow" charset="0"/>
                <a:cs typeface="Tahoma" charset="0"/>
              </a:rPr>
              <a:pPr/>
              <a:t>24</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2"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defRPr/>
            </a:pPr>
            <a:r>
              <a:rPr lang="en-US" smtClean="0"/>
              <a:t>CPI Example</a:t>
            </a:r>
            <a:endParaRPr lang="en-AU"/>
          </a:p>
        </p:txBody>
      </p:sp>
      <p:sp>
        <p:nvSpPr>
          <p:cNvPr id="321539" name="Rectangle 3"/>
          <p:cNvSpPr>
            <a:spLocks noGrp="1" noChangeArrowheads="1"/>
          </p:cNvSpPr>
          <p:nvPr>
            <p:ph idx="1"/>
          </p:nvPr>
        </p:nvSpPr>
        <p:spPr/>
        <p:txBody>
          <a:bodyPr/>
          <a:lstStyle/>
          <a:p>
            <a:pPr>
              <a:defRPr/>
            </a:pPr>
            <a:r>
              <a:rPr lang="en-US" dirty="0" smtClean="0"/>
              <a:t>Alternative compiled code versions using instructions in classes A, B, C</a:t>
            </a:r>
            <a:endParaRPr lang="en-AU" dirty="0"/>
          </a:p>
        </p:txBody>
      </p:sp>
      <p:sp>
        <p:nvSpPr>
          <p:cNvPr id="5" name="Content Placeholder 4"/>
          <p:cNvSpPr>
            <a:spLocks noGrp="1"/>
          </p:cNvSpPr>
          <p:nvPr>
            <p:ph idx="11"/>
          </p:nvPr>
        </p:nvSpPr>
        <p:spPr>
          <a:xfrm>
            <a:off x="-1588" y="3810000"/>
            <a:ext cx="4573588" cy="2971800"/>
          </a:xfrm>
        </p:spPr>
        <p:txBody>
          <a:bodyPr/>
          <a:lstStyle/>
          <a:p>
            <a:pPr>
              <a:defRPr/>
            </a:pPr>
            <a:r>
              <a:rPr lang="en-US" dirty="0" smtClean="0"/>
              <a:t>Version 1: IC = 5</a:t>
            </a:r>
          </a:p>
          <a:p>
            <a:pPr lvl="1">
              <a:defRPr/>
            </a:pPr>
            <a:r>
              <a:rPr lang="en-US" dirty="0" smtClean="0"/>
              <a:t>Clock Cycles</a:t>
            </a:r>
            <a:br>
              <a:rPr lang="en-US" dirty="0" smtClean="0"/>
            </a:br>
            <a:r>
              <a:rPr lang="en-US" dirty="0" smtClean="0"/>
              <a:t>= 2×1 + 1×2 + 2×3</a:t>
            </a:r>
            <a:br>
              <a:rPr lang="en-US" dirty="0" smtClean="0"/>
            </a:br>
            <a:r>
              <a:rPr lang="en-US" dirty="0" smtClean="0"/>
              <a:t>= 10</a:t>
            </a:r>
          </a:p>
          <a:p>
            <a:pPr lvl="1">
              <a:defRPr/>
            </a:pPr>
            <a:r>
              <a:rPr lang="en-US" dirty="0" smtClean="0"/>
              <a:t>Avg. CPI = 10/5 = 2.0</a:t>
            </a:r>
          </a:p>
        </p:txBody>
      </p:sp>
      <p:graphicFrame>
        <p:nvGraphicFramePr>
          <p:cNvPr id="321576" name="Group 40"/>
          <p:cNvGraphicFramePr>
            <a:graphicFrameLocks noGrp="1"/>
          </p:cNvGraphicFramePr>
          <p:nvPr/>
        </p:nvGraphicFramePr>
        <p:xfrm>
          <a:off x="1619250" y="2276475"/>
          <a:ext cx="6600825" cy="1592263"/>
        </p:xfrm>
        <a:graphic>
          <a:graphicData uri="http://schemas.openxmlformats.org/drawingml/2006/table">
            <a:tbl>
              <a:tblPr/>
              <a:tblGrid>
                <a:gridCol w="2520950"/>
                <a:gridCol w="1368425"/>
                <a:gridCol w="1368425"/>
                <a:gridCol w="1343025"/>
              </a:tblGrid>
              <a:tr h="396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Class</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A</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B</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C</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CPI for class</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1</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2</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3</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IC </a:t>
                      </a:r>
                      <a:r>
                        <a:rPr kumimoji="0" lang="en-US" sz="2000" b="0" i="0" u="none" strike="noStrike" cap="none" normalizeH="0" baseline="0" dirty="0" smtClean="0">
                          <a:ln>
                            <a:noFill/>
                          </a:ln>
                          <a:solidFill>
                            <a:schemeClr val="tx1"/>
                          </a:solidFill>
                          <a:effectLst/>
                          <a:latin typeface="Arial" charset="0"/>
                          <a:ea typeface="ＭＳ Ｐゴシック" charset="0"/>
                        </a:rPr>
                        <a:t>for version 1</a:t>
                      </a:r>
                      <a:endParaRPr kumimoji="0" lang="en-US" sz="2000" b="0" i="0" u="none" strike="noStrike" cap="none" normalizeH="0" baseline="0" dirty="0">
                        <a:ln>
                          <a:noFill/>
                        </a:ln>
                        <a:solidFill>
                          <a:schemeClr val="tx1"/>
                        </a:solidFill>
                        <a:effectLst/>
                        <a:latin typeface="Arial" charset="0"/>
                        <a:ea typeface="ＭＳ Ｐゴシック"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2</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1</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2</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3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IC </a:t>
                      </a:r>
                      <a:r>
                        <a:rPr kumimoji="0" lang="en-US" sz="2000" b="0" i="0" u="none" strike="noStrike" cap="none" normalizeH="0" baseline="0" dirty="0" smtClean="0">
                          <a:ln>
                            <a:noFill/>
                          </a:ln>
                          <a:solidFill>
                            <a:schemeClr val="tx1"/>
                          </a:solidFill>
                          <a:effectLst/>
                          <a:latin typeface="Arial" charset="0"/>
                          <a:ea typeface="ＭＳ Ｐゴシック" charset="0"/>
                        </a:rPr>
                        <a:t>for version 2</a:t>
                      </a:r>
                      <a:endParaRPr kumimoji="0" lang="en-AU" sz="2000" b="0" i="0" u="none" strike="noStrike" cap="none" normalizeH="0" baseline="0" dirty="0">
                        <a:ln>
                          <a:noFill/>
                        </a:ln>
                        <a:solidFill>
                          <a:schemeClr val="tx1"/>
                        </a:solidFill>
                        <a:effectLst/>
                        <a:latin typeface="Arial" charset="0"/>
                        <a:ea typeface="ＭＳ Ｐゴシック"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4</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1</a:t>
                      </a:r>
                      <a:endParaRPr kumimoji="0" lang="en-AU" sz="2000" b="0" i="0" u="none" strike="noStrike" cap="none" normalizeH="0" baseline="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a:t>
                      </a:r>
                      <a:endParaRPr kumimoji="0" lang="en-AU" sz="2000" b="0" i="0" u="none" strike="noStrike" cap="none" normalizeH="0" baseline="0" dirty="0">
                        <a:ln>
                          <a:noFill/>
                        </a:ln>
                        <a:solidFill>
                          <a:schemeClr val="tx1"/>
                        </a:solidFill>
                        <a:effectLst/>
                        <a:latin typeface="Arial" charset="0"/>
                        <a:ea typeface="ＭＳ Ｐゴシック"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Content Placeholder 4"/>
          <p:cNvSpPr txBox="1">
            <a:spLocks/>
          </p:cNvSpPr>
          <p:nvPr/>
        </p:nvSpPr>
        <p:spPr bwMode="auto">
          <a:xfrm>
            <a:off x="4572000" y="3810000"/>
            <a:ext cx="4572000" cy="2971800"/>
          </a:xfrm>
          <a:prstGeom prst="rect">
            <a:avLst/>
          </a:prstGeom>
          <a:noFill/>
          <a:ln w="9525">
            <a:noFill/>
            <a:miter lim="800000"/>
            <a:headEnd/>
            <a:tailEnd/>
          </a:ln>
        </p:spPr>
        <p:txBody>
          <a:bodyPr lIns="182863" tIns="137148" rIns="182863" bIns="137148" anchor="b"/>
          <a:lstStyle>
            <a:lvl1pPr marL="342900" indent="-342900" algn="l" rtl="0" eaLnBrk="0" fontAlgn="base" hangingPunct="0">
              <a:spcBef>
                <a:spcPct val="20000"/>
              </a:spcBef>
              <a:spcAft>
                <a:spcPct val="0"/>
              </a:spcAft>
              <a:buClr>
                <a:schemeClr val="accent1"/>
              </a:buClr>
              <a:buSzPct val="85000"/>
              <a:buFont typeface="Wingdings 2" charset="0"/>
              <a:buChar char="ã"/>
              <a:defRPr kumimoji="1" sz="2800">
                <a:solidFill>
                  <a:schemeClr val="accent1"/>
                </a:solidFill>
                <a:effectLst>
                  <a:outerShdw blurRad="38100" dist="38100" dir="2700000" algn="tl">
                    <a:srgbClr val="C0C0C0"/>
                  </a:outerShdw>
                </a:effectLst>
                <a:latin typeface="+mn-lt"/>
                <a:ea typeface="ＭＳ Ｐゴシック" charset="0"/>
                <a:cs typeface="Tahoma"/>
              </a:defRPr>
            </a:lvl1pPr>
            <a:lvl2pPr marL="742950" indent="-285750" algn="l" rtl="0" eaLnBrk="0" fontAlgn="base" hangingPunct="0">
              <a:spcBef>
                <a:spcPct val="20000"/>
              </a:spcBef>
              <a:spcAft>
                <a:spcPct val="0"/>
              </a:spcAft>
              <a:buClr>
                <a:schemeClr val="hlink"/>
              </a:buClr>
              <a:buSzPct val="85000"/>
              <a:buFont typeface="Wingdings" charset="0"/>
              <a:buChar char="l"/>
              <a:defRPr kumimoji="1" sz="2300">
                <a:solidFill>
                  <a:schemeClr val="hlink"/>
                </a:solidFill>
                <a:effectLst>
                  <a:outerShdw blurRad="38100" dist="38100" dir="2700000" algn="tl">
                    <a:srgbClr val="C0C0C0"/>
                  </a:outerShdw>
                </a:effectLst>
                <a:latin typeface="+mn-lt"/>
                <a:ea typeface="Tahoma"/>
                <a:cs typeface="Tahoma" charset="0"/>
              </a:defRPr>
            </a:lvl2pPr>
            <a:lvl3pPr marL="1143000" indent="-228600" algn="l" rtl="0" eaLnBrk="0" fontAlgn="base" hangingPunct="0">
              <a:spcBef>
                <a:spcPct val="20000"/>
              </a:spcBef>
              <a:spcAft>
                <a:spcPct val="0"/>
              </a:spcAft>
              <a:buClr>
                <a:schemeClr val="tx1"/>
              </a:buClr>
              <a:buFont typeface="Wingdings" charset="0"/>
              <a:buChar char="Ø"/>
              <a:defRPr kumimoji="1" sz="2000">
                <a:solidFill>
                  <a:schemeClr val="tx1"/>
                </a:solidFill>
                <a:effectLst>
                  <a:outerShdw blurRad="38100" dist="38100" dir="2700000" algn="tl">
                    <a:srgbClr val="C0C0C0"/>
                  </a:outerShdw>
                </a:effectLst>
                <a:latin typeface="+mn-lt"/>
                <a:ea typeface="Tahoma"/>
                <a:cs typeface="Tahoma" charset="0"/>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a:lstStyle>
          <a:p>
            <a:pPr>
              <a:defRPr/>
            </a:pPr>
            <a:r>
              <a:rPr lang="en-US" b="0" dirty="0" smtClean="0"/>
              <a:t>Version 2: IC = 6</a:t>
            </a:r>
          </a:p>
          <a:p>
            <a:pPr lvl="1">
              <a:defRPr/>
            </a:pPr>
            <a:r>
              <a:rPr lang="en-US" b="0" dirty="0" smtClean="0"/>
              <a:t>Clock Cycles</a:t>
            </a:r>
            <a:br>
              <a:rPr lang="en-US" b="0" dirty="0" smtClean="0"/>
            </a:br>
            <a:r>
              <a:rPr lang="en-US" b="0" dirty="0" smtClean="0"/>
              <a:t>= 4×1 + 1×2 + 1×3</a:t>
            </a:r>
            <a:br>
              <a:rPr lang="en-US" b="0" dirty="0" smtClean="0"/>
            </a:br>
            <a:r>
              <a:rPr lang="en-US" b="0" dirty="0" smtClean="0"/>
              <a:t>= 9</a:t>
            </a:r>
          </a:p>
          <a:p>
            <a:pPr lvl="1">
              <a:defRPr/>
            </a:pPr>
            <a:r>
              <a:rPr lang="en-US" b="0" dirty="0" smtClean="0"/>
              <a:t>Avg. CPI = 9/6 = 1.5</a:t>
            </a:r>
          </a:p>
        </p:txBody>
      </p:sp>
      <p:sp>
        <p:nvSpPr>
          <p:cNvPr id="58400" name="Slide Number Placeholder 17"/>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50690630-C6F8-714D-8525-6F85F4B3EC83}" type="slidenum">
              <a:rPr lang="en-US" sz="1400">
                <a:latin typeface="Arial Narrow" charset="0"/>
                <a:cs typeface="Tahoma" charset="0"/>
              </a:rPr>
              <a:pPr/>
              <a:t>25</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AU" smtClean="0"/>
              <a:t>Performance Summary</a:t>
            </a:r>
            <a:endParaRPr lang="en-AU"/>
          </a:p>
        </p:txBody>
      </p:sp>
      <p:sp>
        <p:nvSpPr>
          <p:cNvPr id="325635" name="Rectangle 3"/>
          <p:cNvSpPr>
            <a:spLocks noGrp="1" noChangeArrowheads="1"/>
          </p:cNvSpPr>
          <p:nvPr>
            <p:ph idx="1"/>
          </p:nvPr>
        </p:nvSpPr>
        <p:spPr>
          <a:xfrm>
            <a:off x="0" y="3124200"/>
            <a:ext cx="9144000" cy="3733800"/>
          </a:xfrm>
        </p:spPr>
        <p:txBody>
          <a:bodyPr/>
          <a:lstStyle/>
          <a:p>
            <a:pPr>
              <a:defRPr/>
            </a:pPr>
            <a:r>
              <a:rPr lang="en-AU" dirty="0" smtClean="0"/>
              <a:t>Performance depends on</a:t>
            </a:r>
          </a:p>
          <a:p>
            <a:pPr lvl="1">
              <a:defRPr/>
            </a:pPr>
            <a:r>
              <a:rPr lang="en-AU" dirty="0" smtClean="0"/>
              <a:t>Algorithm: affects IC, possibly CPI</a:t>
            </a:r>
          </a:p>
          <a:p>
            <a:pPr lvl="1">
              <a:defRPr/>
            </a:pPr>
            <a:r>
              <a:rPr lang="en-AU" dirty="0" smtClean="0"/>
              <a:t>Programming language: affects IC, CPI</a:t>
            </a:r>
          </a:p>
          <a:p>
            <a:pPr lvl="1">
              <a:defRPr/>
            </a:pPr>
            <a:r>
              <a:rPr lang="en-AU" dirty="0" smtClean="0"/>
              <a:t>Compiler: affects IC, CPI</a:t>
            </a:r>
          </a:p>
          <a:p>
            <a:pPr lvl="1">
              <a:defRPr/>
            </a:pPr>
            <a:r>
              <a:rPr lang="en-AU" dirty="0" smtClean="0"/>
              <a:t>Instruction set architecture: affects IC, CPI, Cycle Time</a:t>
            </a:r>
            <a:endParaRPr lang="en-AU" dirty="0"/>
          </a:p>
        </p:txBody>
      </p:sp>
      <p:sp>
        <p:nvSpPr>
          <p:cNvPr id="325636" name="Text Box 4"/>
          <p:cNvSpPr txBox="1">
            <a:spLocks noChangeArrowheads="1"/>
          </p:cNvSpPr>
          <p:nvPr/>
        </p:nvSpPr>
        <p:spPr bwMode="auto">
          <a:xfrm>
            <a:off x="889000" y="792163"/>
            <a:ext cx="2620963" cy="461962"/>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chemeClr val="folHlink"/>
                </a:solidFill>
                <a:latin typeface="+mn-lt"/>
              </a:rPr>
              <a:t>The BIG Picture</a:t>
            </a:r>
          </a:p>
        </p:txBody>
      </p:sp>
      <p:graphicFrame>
        <p:nvGraphicFramePr>
          <p:cNvPr id="60420" name="Object 5"/>
          <p:cNvGraphicFramePr>
            <a:graphicFrameLocks noChangeAspect="1"/>
          </p:cNvGraphicFramePr>
          <p:nvPr/>
        </p:nvGraphicFramePr>
        <p:xfrm>
          <a:off x="854075" y="1579563"/>
          <a:ext cx="7793038" cy="949325"/>
        </p:xfrm>
        <a:graphic>
          <a:graphicData uri="http://schemas.openxmlformats.org/presentationml/2006/ole">
            <mc:AlternateContent xmlns:mc="http://schemas.openxmlformats.org/markup-compatibility/2006">
              <mc:Choice xmlns:v="urn:schemas-microsoft-com:vml" Requires="v">
                <p:oleObj spid="_x0000_s60442" name="Equation" r:id="rId4" imgW="3543300" imgH="431800" progId="Equation.3">
                  <p:embed/>
                </p:oleObj>
              </mc:Choice>
              <mc:Fallback>
                <p:oleObj name="Equation" r:id="rId4" imgW="35433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075" y="1579563"/>
                        <a:ext cx="7793038" cy="949325"/>
                      </a:xfrm>
                      <a:prstGeom prst="rect">
                        <a:avLst/>
                      </a:prstGeom>
                      <a:solidFill>
                        <a:schemeClr val="folHlink"/>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0421"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DD4B6817-CEC5-DE4E-BA8D-BD112F26052D}" type="slidenum">
              <a:rPr lang="en-US" sz="1400">
                <a:latin typeface="Arial Narrow" charset="0"/>
                <a:cs typeface="Tahoma" charset="0"/>
              </a:rPr>
              <a:pPr/>
              <a:t>26</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p:cNvSpPr>
          <p:nvPr/>
        </p:nvSpPr>
        <p:spPr bwMode="auto">
          <a:xfrm>
            <a:off x="225425" y="312738"/>
            <a:ext cx="1928813"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20484" name="Rectangle 4"/>
          <p:cNvSpPr>
            <a:spLocks noGrp="1" noChangeArrowheads="1"/>
          </p:cNvSpPr>
          <p:nvPr>
            <p:ph type="title"/>
          </p:nvPr>
        </p:nvSpPr>
        <p:spPr/>
        <p:txBody>
          <a:bodyPr/>
          <a:lstStyle/>
          <a:p>
            <a:pPr>
              <a:defRPr/>
            </a:pPr>
            <a:r>
              <a:rPr lang="en-US" dirty="0">
                <a:latin typeface="Tahoma" charset="0"/>
                <a:ea typeface="Tahoma"/>
              </a:rPr>
              <a:t>Benchmarks</a:t>
            </a:r>
          </a:p>
        </p:txBody>
      </p:sp>
      <p:sp>
        <p:nvSpPr>
          <p:cNvPr id="20483"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Performance best determined by running a real application</a:t>
            </a:r>
          </a:p>
          <a:p>
            <a:pPr lvl="1">
              <a:defRPr/>
            </a:pPr>
            <a:r>
              <a:rPr lang="en-US" dirty="0">
                <a:effectLst>
                  <a:outerShdw blurRad="38100" dist="38100" dir="2700000" algn="tl">
                    <a:srgbClr val="DDDDDD"/>
                  </a:outerShdw>
                </a:effectLst>
                <a:latin typeface="Tahoma" charset="0"/>
              </a:rPr>
              <a:t>Use programs typical of expected workload</a:t>
            </a:r>
          </a:p>
          <a:p>
            <a:pPr lvl="1">
              <a:defRPr/>
            </a:pPr>
            <a:r>
              <a:rPr lang="en-US" dirty="0">
                <a:effectLst>
                  <a:outerShdw blurRad="38100" dist="38100" dir="2700000" algn="tl">
                    <a:srgbClr val="DDDDDD"/>
                  </a:outerShdw>
                </a:effectLst>
                <a:latin typeface="Tahoma" charset="0"/>
              </a:rPr>
              <a:t>Or, typical of expected class of applications</a:t>
            </a:r>
          </a:p>
          <a:p>
            <a:pPr lvl="2">
              <a:defRPr/>
            </a:pPr>
            <a:r>
              <a:rPr lang="en-US" dirty="0">
                <a:effectLst>
                  <a:outerShdw blurRad="38100" dist="38100" dir="2700000" algn="tl">
                    <a:srgbClr val="DDDDDD"/>
                  </a:outerShdw>
                </a:effectLst>
                <a:latin typeface="Tahoma" charset="0"/>
              </a:rPr>
              <a:t>e.g., compilers/editors, scientific applications, graphics, etc.</a:t>
            </a:r>
          </a:p>
          <a:p>
            <a:pPr>
              <a:defRPr/>
            </a:pPr>
            <a:r>
              <a:rPr lang="en-US" dirty="0">
                <a:effectLst>
                  <a:outerShdw blurRad="38100" dist="38100" dir="2700000" algn="tl">
                    <a:srgbClr val="DDDDDD"/>
                  </a:outerShdw>
                </a:effectLst>
                <a:latin typeface="Tahoma" charset="0"/>
                <a:ea typeface="Tahoma"/>
              </a:rPr>
              <a:t>Small benchmarks</a:t>
            </a:r>
          </a:p>
          <a:p>
            <a:pPr lvl="1">
              <a:defRPr/>
            </a:pPr>
            <a:r>
              <a:rPr lang="en-US" dirty="0">
                <a:effectLst>
                  <a:outerShdw blurRad="38100" dist="38100" dir="2700000" algn="tl">
                    <a:srgbClr val="DDDDDD"/>
                  </a:outerShdw>
                </a:effectLst>
                <a:latin typeface="Tahoma" charset="0"/>
              </a:rPr>
              <a:t>nice for architects and designers</a:t>
            </a:r>
          </a:p>
          <a:p>
            <a:pPr lvl="1">
              <a:defRPr/>
            </a:pPr>
            <a:r>
              <a:rPr lang="en-US" dirty="0">
                <a:effectLst>
                  <a:outerShdw blurRad="38100" dist="38100" dir="2700000" algn="tl">
                    <a:srgbClr val="DDDDDD"/>
                  </a:outerShdw>
                </a:effectLst>
                <a:latin typeface="Tahoma" charset="0"/>
              </a:rPr>
              <a:t>easy to standardize</a:t>
            </a:r>
          </a:p>
          <a:p>
            <a:pPr lvl="1">
              <a:defRPr/>
            </a:pPr>
            <a:r>
              <a:rPr lang="en-US" dirty="0">
                <a:effectLst>
                  <a:outerShdw blurRad="38100" dist="38100" dir="2700000" algn="tl">
                    <a:srgbClr val="DDDDDD"/>
                  </a:outerShdw>
                </a:effectLst>
                <a:latin typeface="Tahoma" charset="0"/>
              </a:rPr>
              <a:t>can be abused</a:t>
            </a:r>
          </a:p>
          <a:p>
            <a:pPr>
              <a:defRPr/>
            </a:pPr>
            <a:r>
              <a:rPr lang="en-US" dirty="0">
                <a:effectLst>
                  <a:outerShdw blurRad="38100" dist="38100" dir="2700000" algn="tl">
                    <a:srgbClr val="DDDDDD"/>
                  </a:outerShdw>
                </a:effectLst>
                <a:latin typeface="Tahoma" charset="0"/>
                <a:ea typeface="Tahoma"/>
              </a:rPr>
              <a:t>SPEC (System Performance Evaluation Cooperative)</a:t>
            </a:r>
          </a:p>
          <a:p>
            <a:pPr lvl="1">
              <a:defRPr/>
            </a:pPr>
            <a:r>
              <a:rPr lang="en-US" dirty="0">
                <a:effectLst>
                  <a:outerShdw blurRad="38100" dist="38100" dir="2700000" algn="tl">
                    <a:srgbClr val="DDDDDD"/>
                  </a:outerShdw>
                </a:effectLst>
                <a:latin typeface="Tahoma" charset="0"/>
              </a:rPr>
              <a:t>companies have agreed on a set of real program and inputs</a:t>
            </a:r>
          </a:p>
          <a:p>
            <a:pPr lvl="1">
              <a:defRPr/>
            </a:pPr>
            <a:r>
              <a:rPr lang="en-US" dirty="0">
                <a:effectLst>
                  <a:outerShdw blurRad="38100" dist="38100" dir="2700000" algn="tl">
                    <a:srgbClr val="DDDDDD"/>
                  </a:outerShdw>
                </a:effectLst>
                <a:latin typeface="Tahoma" charset="0"/>
              </a:rPr>
              <a:t>can still be abused</a:t>
            </a:r>
          </a:p>
          <a:p>
            <a:pPr lvl="1">
              <a:defRPr/>
            </a:pPr>
            <a:r>
              <a:rPr lang="en-US" dirty="0">
                <a:effectLst>
                  <a:outerShdw blurRad="38100" dist="38100" dir="2700000" algn="tl">
                    <a:srgbClr val="DDDDDD"/>
                  </a:outerShdw>
                </a:effectLst>
                <a:latin typeface="Tahoma" charset="0"/>
              </a:rPr>
              <a:t>valuable indicator of  performance (and compiler technology)</a:t>
            </a:r>
          </a:p>
        </p:txBody>
      </p:sp>
      <p:sp>
        <p:nvSpPr>
          <p:cNvPr id="62468"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3549A787-6564-3F43-8B43-F49778BD09DB}" type="slidenum">
              <a:rPr lang="en-US" sz="1400">
                <a:latin typeface="Arial Narrow" charset="0"/>
                <a:cs typeface="Tahoma" charset="0"/>
              </a:rPr>
              <a:pPr/>
              <a:t>27</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a:defRPr/>
            </a:pPr>
            <a:r>
              <a:rPr lang="en-US" dirty="0">
                <a:latin typeface="Tahoma" charset="0"/>
                <a:ea typeface="Tahoma"/>
              </a:rPr>
              <a:t>SPEC </a:t>
            </a:r>
            <a:r>
              <a:rPr lang="en-US" dirty="0" smtClean="0">
                <a:latin typeface="Tahoma" charset="0"/>
                <a:ea typeface="Tahoma"/>
              </a:rPr>
              <a:t>’95</a:t>
            </a:r>
            <a:endParaRPr lang="en-US" dirty="0">
              <a:latin typeface="Tahoma" charset="0"/>
              <a:ea typeface="Tahoma"/>
            </a:endParaRPr>
          </a:p>
        </p:txBody>
      </p:sp>
      <p:sp>
        <p:nvSpPr>
          <p:cNvPr id="2" name="Content Placeholder 1"/>
          <p:cNvSpPr>
            <a:spLocks noGrp="1"/>
          </p:cNvSpPr>
          <p:nvPr>
            <p:ph idx="1"/>
          </p:nvPr>
        </p:nvSpPr>
        <p:spPr>
          <a:xfrm>
            <a:off x="0" y="5181600"/>
            <a:ext cx="9144000" cy="1676400"/>
          </a:xfrm>
        </p:spPr>
        <p:txBody>
          <a:bodyPr/>
          <a:lstStyle/>
          <a:p>
            <a:pPr>
              <a:defRPr/>
            </a:pPr>
            <a:r>
              <a:rPr lang="en-US" dirty="0" smtClean="0">
                <a:ea typeface="Tahoma"/>
              </a:rPr>
              <a:t>Periodically updated with newer benchmarks</a:t>
            </a:r>
          </a:p>
          <a:p>
            <a:pPr lvl="1">
              <a:defRPr/>
            </a:pPr>
            <a:r>
              <a:rPr lang="en-US" dirty="0" smtClean="0"/>
              <a:t>SPEC 2000, SPEC 2006</a:t>
            </a:r>
            <a:endParaRPr lang="en-US" dirty="0"/>
          </a:p>
        </p:txBody>
      </p:sp>
      <p:graphicFrame>
        <p:nvGraphicFramePr>
          <p:cNvPr id="64515" name="Object 3">
            <a:hlinkClick r:id="" action="ppaction://ole?verb=0"/>
          </p:cNvPr>
          <p:cNvGraphicFramePr>
            <a:graphicFrameLocks/>
          </p:cNvGraphicFramePr>
          <p:nvPr/>
        </p:nvGraphicFramePr>
        <p:xfrm>
          <a:off x="669925" y="914400"/>
          <a:ext cx="7864475" cy="4191000"/>
        </p:xfrm>
        <a:graphic>
          <a:graphicData uri="http://schemas.openxmlformats.org/presentationml/2006/ole">
            <mc:AlternateContent xmlns:mc="http://schemas.openxmlformats.org/markup-compatibility/2006">
              <mc:Choice xmlns:v="urn:schemas-microsoft-com:vml" Requires="v">
                <p:oleObj spid="_x0000_s64537" name="Worksheet" r:id="rId4" imgW="5803900" imgH="3175000" progId="Excel.Sheet.8">
                  <p:embed/>
                </p:oleObj>
              </mc:Choice>
              <mc:Fallback>
                <p:oleObj name="Worksheet" r:id="rId4" imgW="5803900" imgH="3175000" progId="Excel.Shee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25" y="914400"/>
                        <a:ext cx="7864475"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4516"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485CA71F-182E-D448-A728-2AE83DE66404}" type="slidenum">
              <a:rPr lang="en-US" sz="1400">
                <a:latin typeface="Arial Narrow" charset="0"/>
                <a:cs typeface="Tahoma" charset="0"/>
              </a:rPr>
              <a:pPr/>
              <a:t>28</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SPEC 2006</a:t>
            </a:r>
            <a:endParaRPr lang="en-US" dirty="0"/>
          </a:p>
        </p:txBody>
      </p:sp>
      <p:sp>
        <p:nvSpPr>
          <p:cNvPr id="5" name="Content Placeholder 4"/>
          <p:cNvSpPr>
            <a:spLocks noGrp="1"/>
          </p:cNvSpPr>
          <p:nvPr>
            <p:ph idx="1"/>
          </p:nvPr>
        </p:nvSpPr>
        <p:spPr/>
        <p:txBody>
          <a:bodyPr/>
          <a:lstStyle/>
          <a:p>
            <a:pPr>
              <a:defRPr/>
            </a:pPr>
            <a:r>
              <a:rPr lang="en-US" dirty="0" smtClean="0"/>
              <a:t>Interesting to see how the mix of applications has changed over the years…</a:t>
            </a:r>
          </a:p>
          <a:p>
            <a:pPr lvl="1">
              <a:defRPr/>
            </a:pPr>
            <a:r>
              <a:rPr lang="en-US" dirty="0" smtClean="0"/>
              <a:t>See http://www.spec.org/cpu2006/{CINT2006, CFP2006}</a:t>
            </a:r>
          </a:p>
          <a:p>
            <a:pPr marL="457200" lvl="1" indent="0">
              <a:buFont typeface="Wingdings" charset="0"/>
              <a:buNone/>
              <a:defRPr/>
            </a:pPr>
            <a:endParaRPr lang="en-US" dirty="0"/>
          </a:p>
        </p:txBody>
      </p:sp>
      <p:pic>
        <p:nvPicPr>
          <p:cNvPr id="66563" name="Picture 5" descr="Screen Shot 2013-08-28 at 9.19.13 AM.png"/>
          <p:cNvPicPr>
            <a:picLocks noChangeAspect="1"/>
          </p:cNvPicPr>
          <p:nvPr/>
        </p:nvPicPr>
        <p:blipFill>
          <a:blip r:embed="rId2">
            <a:extLst>
              <a:ext uri="{28A0092B-C50C-407E-A947-70E740481C1C}">
                <a14:useLocalDpi xmlns:a14="http://schemas.microsoft.com/office/drawing/2010/main" val="0"/>
              </a:ext>
            </a:extLst>
          </a:blip>
          <a:srcRect t="2" b="27789"/>
          <a:stretch>
            <a:fillRect/>
          </a:stretch>
        </p:blipFill>
        <p:spPr bwMode="auto">
          <a:xfrm>
            <a:off x="381000" y="2493963"/>
            <a:ext cx="8458200" cy="428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564" name="Slide Number Placeholder 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81A203F2-149F-9C46-B531-2422309F6FAA}" type="slidenum">
              <a:rPr lang="en-US" sz="1400">
                <a:latin typeface="Arial Narrow" charset="0"/>
                <a:cs typeface="Tahoma" charset="0"/>
              </a:rPr>
              <a:pPr/>
              <a:t>29</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ChangeArrowheads="1"/>
          </p:cNvSpPr>
          <p:nvPr/>
        </p:nvSpPr>
        <p:spPr bwMode="auto">
          <a:xfrm>
            <a:off x="4035425" y="4656138"/>
            <a:ext cx="1954213"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11268" name="Rectangle 4"/>
          <p:cNvSpPr>
            <a:spLocks noGrp="1" noChangeArrowheads="1"/>
          </p:cNvSpPr>
          <p:nvPr>
            <p:ph type="title"/>
          </p:nvPr>
        </p:nvSpPr>
        <p:spPr/>
        <p:txBody>
          <a:bodyPr/>
          <a:lstStyle/>
          <a:p>
            <a:pPr>
              <a:defRPr/>
            </a:pPr>
            <a:r>
              <a:rPr lang="en-US" dirty="0">
                <a:latin typeface="Tahoma" charset="0"/>
                <a:ea typeface="Tahoma"/>
              </a:rPr>
              <a:t>Why Study Performance?</a:t>
            </a:r>
          </a:p>
        </p:txBody>
      </p:sp>
      <p:sp>
        <p:nvSpPr>
          <p:cNvPr id="11267"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Helps us make intelligent design choices</a:t>
            </a:r>
          </a:p>
          <a:p>
            <a:pPr lvl="1">
              <a:defRPr/>
            </a:pPr>
            <a:r>
              <a:rPr lang="en-US" dirty="0">
                <a:effectLst>
                  <a:outerShdw blurRad="38100" dist="38100" dir="2700000" algn="tl">
                    <a:srgbClr val="DDDDDD"/>
                  </a:outerShdw>
                </a:effectLst>
                <a:latin typeface="Tahoma" charset="0"/>
              </a:rPr>
              <a:t>See through the marketing hype</a:t>
            </a:r>
          </a:p>
          <a:p>
            <a:pPr>
              <a:defRPr/>
            </a:pPr>
            <a:r>
              <a:rPr lang="en-US" dirty="0">
                <a:effectLst>
                  <a:outerShdw blurRad="38100" dist="38100" dir="2700000" algn="tl">
                    <a:srgbClr val="DDDDDD"/>
                  </a:outerShdw>
                </a:effectLst>
                <a:latin typeface="Tahoma" charset="0"/>
                <a:ea typeface="Tahoma"/>
              </a:rPr>
              <a:t>Key to understanding underlying computer organization</a:t>
            </a:r>
          </a:p>
          <a:p>
            <a:pPr lvl="1">
              <a:defRPr/>
            </a:pPr>
            <a:r>
              <a:rPr lang="en-US" dirty="0">
                <a:effectLst>
                  <a:outerShdw blurRad="38100" dist="38100" dir="2700000" algn="tl">
                    <a:srgbClr val="DDDDDD"/>
                  </a:outerShdw>
                </a:effectLst>
                <a:latin typeface="Tahoma" charset="0"/>
              </a:rPr>
              <a:t>Why is some hardware faster than others for different programs?</a:t>
            </a:r>
          </a:p>
          <a:p>
            <a:pPr lvl="1">
              <a:defRPr/>
            </a:pPr>
            <a:r>
              <a:rPr lang="en-US" dirty="0">
                <a:effectLst>
                  <a:outerShdw blurRad="38100" dist="38100" dir="2700000" algn="tl">
                    <a:srgbClr val="DDDDDD"/>
                  </a:outerShdw>
                </a:effectLst>
                <a:latin typeface="Tahoma" charset="0"/>
              </a:rPr>
              <a:t>What factors of system performance are hardware related?</a:t>
            </a:r>
          </a:p>
          <a:p>
            <a:pPr lvl="2">
              <a:defRPr/>
            </a:pPr>
            <a:r>
              <a:rPr lang="en-US" dirty="0">
                <a:effectLst>
                  <a:outerShdw blurRad="38100" dist="38100" dir="2700000" algn="tl">
                    <a:srgbClr val="DDDDDD"/>
                  </a:outerShdw>
                </a:effectLst>
                <a:latin typeface="Tahoma" charset="0"/>
              </a:rPr>
              <a:t>e.g., Do we need a new </a:t>
            </a:r>
            <a:r>
              <a:rPr lang="en-US" dirty="0" smtClean="0">
                <a:effectLst>
                  <a:outerShdw blurRad="38100" dist="38100" dir="2700000" algn="tl">
                    <a:srgbClr val="DDDDDD"/>
                  </a:outerShdw>
                </a:effectLst>
                <a:latin typeface="Tahoma" charset="0"/>
              </a:rPr>
              <a:t>machine</a:t>
            </a:r>
            <a:r>
              <a:rPr lang="en-US" dirty="0">
                <a:effectLst>
                  <a:outerShdw blurRad="38100" dist="38100" dir="2700000" algn="tl">
                    <a:srgbClr val="DDDDDD"/>
                  </a:outerShdw>
                </a:effectLst>
                <a:latin typeface="Tahoma" charset="0"/>
              </a:rPr>
              <a:t> </a:t>
            </a:r>
            <a:r>
              <a:rPr lang="en-US" dirty="0" smtClean="0">
                <a:effectLst>
                  <a:outerShdw blurRad="38100" dist="38100" dir="2700000" algn="tl">
                    <a:srgbClr val="DDDDDD"/>
                  </a:outerShdw>
                </a:effectLst>
                <a:latin typeface="Tahoma" charset="0"/>
              </a:rPr>
              <a:t>…</a:t>
            </a:r>
          </a:p>
          <a:p>
            <a:pPr lvl="2">
              <a:defRPr/>
            </a:pPr>
            <a:r>
              <a:rPr lang="en-US" dirty="0" smtClean="0">
                <a:effectLst>
                  <a:outerShdw blurRad="38100" dist="38100" dir="2700000" algn="tl">
                    <a:srgbClr val="DDDDDD"/>
                  </a:outerShdw>
                </a:effectLst>
                <a:latin typeface="Tahoma" charset="0"/>
              </a:rPr>
              <a:t>… or </a:t>
            </a:r>
            <a:r>
              <a:rPr lang="en-US" dirty="0">
                <a:effectLst>
                  <a:outerShdw blurRad="38100" dist="38100" dir="2700000" algn="tl">
                    <a:srgbClr val="DDDDDD"/>
                  </a:outerShdw>
                </a:effectLst>
                <a:latin typeface="Tahoma" charset="0"/>
              </a:rPr>
              <a:t>a new operating system?</a:t>
            </a:r>
          </a:p>
          <a:p>
            <a:pPr lvl="1">
              <a:defRPr/>
            </a:pPr>
            <a:r>
              <a:rPr lang="en-US" dirty="0">
                <a:effectLst>
                  <a:outerShdw blurRad="38100" dist="38100" dir="2700000" algn="tl">
                    <a:srgbClr val="DDDDDD"/>
                  </a:outerShdw>
                </a:effectLst>
                <a:latin typeface="Tahoma" charset="0"/>
              </a:rPr>
              <a:t>How does a machine</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 instruction set affect its performance?</a:t>
            </a:r>
          </a:p>
        </p:txBody>
      </p:sp>
      <p:sp>
        <p:nvSpPr>
          <p:cNvPr id="1843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932CE5A5-1A4B-B342-B3E8-18E52B5AD3F5}" type="slidenum">
              <a:rPr lang="en-US" sz="1400">
                <a:latin typeface="Arial Narrow" charset="0"/>
                <a:cs typeface="Tahoma" charset="0"/>
              </a:rPr>
              <a:pPr/>
              <a:t>3</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Tahoma"/>
              </a:rPr>
              <a:t>Other Popular Benchmarks</a:t>
            </a:r>
            <a:endParaRPr lang="en-US" dirty="0">
              <a:ea typeface="Tahoma"/>
            </a:endParaRPr>
          </a:p>
        </p:txBody>
      </p:sp>
      <p:sp>
        <p:nvSpPr>
          <p:cNvPr id="3" name="Content Placeholder 2"/>
          <p:cNvSpPr>
            <a:spLocks noGrp="1"/>
          </p:cNvSpPr>
          <p:nvPr>
            <p:ph idx="1"/>
          </p:nvPr>
        </p:nvSpPr>
        <p:spPr>
          <a:xfrm>
            <a:off x="0" y="708025"/>
            <a:ext cx="4495800" cy="6149975"/>
          </a:xfrm>
        </p:spPr>
        <p:txBody>
          <a:bodyPr/>
          <a:lstStyle/>
          <a:p>
            <a:pPr>
              <a:defRPr/>
            </a:pPr>
            <a:r>
              <a:rPr lang="en-US" dirty="0" smtClean="0">
                <a:ea typeface="Tahoma"/>
              </a:rPr>
              <a:t>Several others popular</a:t>
            </a:r>
          </a:p>
          <a:p>
            <a:pPr lvl="1">
              <a:defRPr/>
            </a:pPr>
            <a:r>
              <a:rPr lang="en-US" dirty="0" smtClean="0"/>
              <a:t>industry uses SPEC</a:t>
            </a:r>
          </a:p>
          <a:p>
            <a:pPr lvl="1">
              <a:defRPr/>
            </a:pPr>
            <a:r>
              <a:rPr lang="en-US" dirty="0" smtClean="0"/>
              <a:t>but ordinary consumers use others</a:t>
            </a:r>
          </a:p>
          <a:p>
            <a:pPr lvl="2">
              <a:defRPr/>
            </a:pPr>
            <a:r>
              <a:rPr lang="en-US" dirty="0" smtClean="0"/>
              <a:t>more representative of the work they do!</a:t>
            </a:r>
          </a:p>
          <a:p>
            <a:pPr lvl="3">
              <a:defRPr/>
            </a:pPr>
            <a:r>
              <a:rPr lang="en-US" dirty="0" smtClean="0"/>
              <a:t>e.g., gaming, Photoshop/Aperture, copying huge files, </a:t>
            </a:r>
            <a:br>
              <a:rPr lang="en-US" dirty="0" smtClean="0"/>
            </a:br>
            <a:r>
              <a:rPr lang="en-US" dirty="0" smtClean="0"/>
              <a:t>multimedia coding/decoding, etc.</a:t>
            </a:r>
          </a:p>
          <a:p>
            <a:pPr lvl="2">
              <a:defRPr/>
            </a:pPr>
            <a:r>
              <a:rPr lang="en-US" dirty="0" err="1" smtClean="0"/>
              <a:t>Geekbench</a:t>
            </a:r>
            <a:r>
              <a:rPr lang="en-US" dirty="0" smtClean="0"/>
              <a:t> is quite popular!</a:t>
            </a:r>
            <a:endParaRPr lang="en-US" dirty="0"/>
          </a:p>
        </p:txBody>
      </p:sp>
      <p:pic>
        <p:nvPicPr>
          <p:cNvPr id="67587" name="Picture 3" descr="geekbench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35463" y="1219200"/>
            <a:ext cx="4808537" cy="4802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5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44EC6D75-6C1C-9D46-84E2-D7E559B3D8CF}" type="slidenum">
              <a:rPr lang="en-US" sz="1400">
                <a:latin typeface="Arial Narrow" charset="0"/>
                <a:cs typeface="Tahoma" charset="0"/>
              </a:rPr>
              <a:pPr/>
              <a:t>30</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ChangeArrowheads="1"/>
          </p:cNvSpPr>
          <p:nvPr/>
        </p:nvSpPr>
        <p:spPr bwMode="auto">
          <a:xfrm>
            <a:off x="225425" y="312738"/>
            <a:ext cx="2128838"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8197" name="Rectangle 4"/>
          <p:cNvSpPr>
            <a:spLocks noGrp="1" noChangeArrowheads="1"/>
          </p:cNvSpPr>
          <p:nvPr>
            <p:ph type="title"/>
          </p:nvPr>
        </p:nvSpPr>
        <p:spPr/>
        <p:txBody>
          <a:bodyPr/>
          <a:lstStyle/>
          <a:p>
            <a:pPr>
              <a:defRPr/>
            </a:pPr>
            <a:r>
              <a:rPr lang="en-US" dirty="0" smtClean="0">
                <a:latin typeface="Tahoma" charset="0"/>
                <a:ea typeface="Tahoma"/>
              </a:rPr>
              <a:t>Amdahl’s </a:t>
            </a:r>
            <a:r>
              <a:rPr lang="en-US" dirty="0">
                <a:latin typeface="Tahoma" charset="0"/>
                <a:ea typeface="Tahoma"/>
              </a:rPr>
              <a:t>Law</a:t>
            </a:r>
          </a:p>
        </p:txBody>
      </p:sp>
      <p:sp>
        <p:nvSpPr>
          <p:cNvPr id="8196"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Possibly the most important law regarding computer performance:</a:t>
            </a:r>
          </a:p>
          <a:p>
            <a:pPr>
              <a:defRPr/>
            </a:pPr>
            <a:endParaRPr lang="en-US" dirty="0">
              <a:effectLst>
                <a:outerShdw blurRad="38100" dist="38100" dir="2700000" algn="tl">
                  <a:srgbClr val="DDDDDD"/>
                </a:outerShdw>
              </a:effectLst>
              <a:latin typeface="Tahoma" charset="0"/>
              <a:ea typeface="Tahoma"/>
            </a:endParaRPr>
          </a:p>
          <a:p>
            <a:pPr>
              <a:buFont typeface="Wingdings 2" charset="0"/>
              <a:buNone/>
              <a:defRPr/>
            </a:pPr>
            <a:endParaRPr lang="en-US" dirty="0">
              <a:effectLst>
                <a:outerShdw blurRad="38100" dist="38100" dir="2700000" algn="tl">
                  <a:srgbClr val="DDDDDD"/>
                </a:outerShdw>
              </a:effectLst>
              <a:latin typeface="Tahoma" charset="0"/>
              <a:ea typeface="Tahoma"/>
            </a:endParaRPr>
          </a:p>
          <a:p>
            <a:pPr lvl="1">
              <a:defRPr/>
            </a:pPr>
            <a:endParaRPr lang="en-US" dirty="0">
              <a:effectLst>
                <a:outerShdw blurRad="38100" dist="38100" dir="2700000" algn="tl">
                  <a:srgbClr val="DDDDDD"/>
                </a:outerShdw>
              </a:effectLst>
              <a:latin typeface="Tahoma" charset="0"/>
            </a:endParaRPr>
          </a:p>
          <a:p>
            <a:pPr lvl="1">
              <a:defRPr/>
            </a:pPr>
            <a:endParaRPr lang="en-US" dirty="0">
              <a:effectLst>
                <a:outerShdw blurRad="38100" dist="38100" dir="2700000" algn="tl">
                  <a:srgbClr val="DDDDDD"/>
                </a:outerShdw>
              </a:effectLst>
              <a:latin typeface="Tahoma" charset="0"/>
            </a:endParaRPr>
          </a:p>
          <a:p>
            <a:pPr lvl="1">
              <a:defRPr/>
            </a:pPr>
            <a:r>
              <a:rPr lang="en-US" dirty="0">
                <a:effectLst>
                  <a:outerShdw blurRad="38100" dist="38100" dir="2700000" algn="tl">
                    <a:srgbClr val="DDDDDD"/>
                  </a:outerShdw>
                </a:effectLst>
                <a:latin typeface="Tahoma" charset="0"/>
              </a:rPr>
              <a:t>Principle:  </a:t>
            </a:r>
            <a:r>
              <a:rPr lang="en-US" u="sng" dirty="0">
                <a:effectLst>
                  <a:outerShdw blurRad="38100" dist="38100" dir="2700000" algn="tl">
                    <a:srgbClr val="DDDDDD"/>
                  </a:outerShdw>
                </a:effectLst>
                <a:latin typeface="Tahoma" charset="0"/>
              </a:rPr>
              <a:t>Make the common case fast!</a:t>
            </a:r>
          </a:p>
          <a:p>
            <a:pPr lvl="1">
              <a:defRPr/>
            </a:pPr>
            <a:r>
              <a:rPr lang="en-US" dirty="0">
                <a:effectLst>
                  <a:outerShdw blurRad="38100" dist="38100" dir="2700000" algn="tl">
                    <a:srgbClr val="DDDDDD"/>
                  </a:outerShdw>
                </a:effectLst>
                <a:latin typeface="Tahoma" charset="0"/>
              </a:rPr>
              <a:t>Eventually, performance gains will be limited by what cannot be improved</a:t>
            </a:r>
          </a:p>
          <a:p>
            <a:pPr lvl="2">
              <a:defRPr/>
            </a:pPr>
            <a:r>
              <a:rPr lang="en-US" dirty="0">
                <a:effectLst>
                  <a:outerShdw blurRad="38100" dist="38100" dir="2700000" algn="tl">
                    <a:srgbClr val="DDDDDD"/>
                  </a:outerShdw>
                </a:effectLst>
                <a:latin typeface="Tahoma" charset="0"/>
              </a:rPr>
              <a:t>e.g., you can raise the </a:t>
            </a:r>
            <a:r>
              <a:rPr lang="en-US" dirty="0" smtClean="0">
                <a:effectLst>
                  <a:outerShdw blurRad="38100" dist="38100" dir="2700000" algn="tl">
                    <a:srgbClr val="DDDDDD"/>
                  </a:outerShdw>
                </a:effectLst>
                <a:latin typeface="Tahoma" charset="0"/>
              </a:rPr>
              <a:t>highway speed </a:t>
            </a:r>
            <a:r>
              <a:rPr lang="en-US" dirty="0">
                <a:effectLst>
                  <a:outerShdw blurRad="38100" dist="38100" dir="2700000" algn="tl">
                    <a:srgbClr val="DDDDDD"/>
                  </a:outerShdw>
                </a:effectLst>
                <a:latin typeface="Tahoma" charset="0"/>
              </a:rPr>
              <a:t>limit, </a:t>
            </a:r>
            <a:r>
              <a:rPr lang="en-US" dirty="0" smtClean="0">
                <a:effectLst>
                  <a:outerShdw blurRad="38100" dist="38100" dir="2700000" algn="tl">
                    <a:srgbClr val="DDDDDD"/>
                  </a:outerShdw>
                </a:effectLst>
                <a:latin typeface="Tahoma" charset="0"/>
              </a:rPr>
              <a:t/>
            </a:r>
            <a:br>
              <a:rPr lang="en-US" dirty="0" smtClean="0">
                <a:effectLst>
                  <a:outerShdw blurRad="38100" dist="38100" dir="2700000" algn="tl">
                    <a:srgbClr val="DDDDDD"/>
                  </a:outerShdw>
                </a:effectLst>
                <a:latin typeface="Tahoma" charset="0"/>
              </a:rPr>
            </a:br>
            <a:r>
              <a:rPr lang="en-US" dirty="0" smtClean="0">
                <a:effectLst>
                  <a:outerShdw blurRad="38100" dist="38100" dir="2700000" algn="tl">
                    <a:srgbClr val="DDDDDD"/>
                  </a:outerShdw>
                </a:effectLst>
                <a:latin typeface="Tahoma" charset="0"/>
              </a:rPr>
              <a:t>but the city speed limit stays the same</a:t>
            </a:r>
            <a:endParaRPr lang="en-US" dirty="0">
              <a:effectLst>
                <a:outerShdw blurRad="38100" dist="38100" dir="2700000" algn="tl">
                  <a:srgbClr val="DDDDDD"/>
                </a:outerShdw>
              </a:effectLst>
              <a:latin typeface="Tahoma" charset="0"/>
            </a:endParaRPr>
          </a:p>
        </p:txBody>
      </p:sp>
      <p:graphicFrame>
        <p:nvGraphicFramePr>
          <p:cNvPr id="68612" name="Object 5"/>
          <p:cNvGraphicFramePr>
            <a:graphicFrameLocks noChangeAspect="1"/>
          </p:cNvGraphicFramePr>
          <p:nvPr/>
        </p:nvGraphicFramePr>
        <p:xfrm>
          <a:off x="1746250" y="1708150"/>
          <a:ext cx="5645150" cy="1339850"/>
        </p:xfrm>
        <a:graphic>
          <a:graphicData uri="http://schemas.openxmlformats.org/presentationml/2006/ole">
            <mc:AlternateContent xmlns:mc="http://schemas.openxmlformats.org/markup-compatibility/2006">
              <mc:Choice xmlns:v="urn:schemas-microsoft-com:vml" Requires="v">
                <p:oleObj spid="_x0000_s68634" name="Equation" r:id="rId4" imgW="1485900" imgH="381000" progId="Equation.3">
                  <p:embed/>
                </p:oleObj>
              </mc:Choice>
              <mc:Fallback>
                <p:oleObj name="Equation" r:id="rId4" imgW="1485900" imgH="381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1708150"/>
                        <a:ext cx="5645150" cy="1339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8613"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14419B47-89A1-0342-B9D3-3ABF6F882407}" type="slidenum">
              <a:rPr lang="en-US" sz="1400">
                <a:latin typeface="Arial Narrow" charset="0"/>
                <a:cs typeface="Tahoma" charset="0"/>
              </a:rPr>
              <a:pPr/>
              <a:t>31</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6">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ChangeArrowheads="1"/>
          </p:cNvSpPr>
          <p:nvPr/>
        </p:nvSpPr>
        <p:spPr bwMode="auto">
          <a:xfrm>
            <a:off x="225425" y="312738"/>
            <a:ext cx="2128838"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8197" name="Rectangle 4"/>
          <p:cNvSpPr>
            <a:spLocks noGrp="1" noChangeArrowheads="1"/>
          </p:cNvSpPr>
          <p:nvPr>
            <p:ph type="title"/>
          </p:nvPr>
        </p:nvSpPr>
        <p:spPr/>
        <p:txBody>
          <a:bodyPr/>
          <a:lstStyle/>
          <a:p>
            <a:pPr>
              <a:defRPr/>
            </a:pPr>
            <a:r>
              <a:rPr lang="en-US" dirty="0" smtClean="0">
                <a:latin typeface="Tahoma" charset="0"/>
                <a:ea typeface="Tahoma"/>
              </a:rPr>
              <a:t>Amdahl’s </a:t>
            </a:r>
            <a:r>
              <a:rPr lang="en-US" dirty="0">
                <a:latin typeface="Tahoma" charset="0"/>
                <a:ea typeface="Tahoma"/>
              </a:rPr>
              <a:t>Law:  Example</a:t>
            </a:r>
          </a:p>
        </p:txBody>
      </p:sp>
      <p:sp>
        <p:nvSpPr>
          <p:cNvPr id="8196" name="Rectangle 3"/>
          <p:cNvSpPr>
            <a:spLocks noGrp="1" noChangeArrowheads="1"/>
          </p:cNvSpPr>
          <p:nvPr>
            <p:ph type="body" idx="1"/>
          </p:nvPr>
        </p:nvSpPr>
        <p:spPr>
          <a:xfrm>
            <a:off x="0" y="2309813"/>
            <a:ext cx="9144000" cy="4548187"/>
          </a:xfrm>
        </p:spPr>
        <p:txBody>
          <a:bodyPr/>
          <a:lstStyle/>
          <a:p>
            <a:pPr>
              <a:defRPr/>
            </a:pPr>
            <a:r>
              <a:rPr lang="en-US" dirty="0">
                <a:effectLst>
                  <a:outerShdw blurRad="38100" dist="38100" dir="2700000" algn="tl">
                    <a:srgbClr val="DDDDDD"/>
                  </a:outerShdw>
                </a:effectLst>
                <a:latin typeface="Tahoma" charset="0"/>
                <a:ea typeface="Tahoma"/>
              </a:rPr>
              <a:t>Example:  "Suppose a program runs in 100 seconds on a machine, where multiplies are executed 80% of the time. How much do we need to improve the speed of multiplication if we want the program to run 4 times faster?"</a:t>
            </a:r>
            <a:br>
              <a:rPr lang="en-US" dirty="0">
                <a:effectLst>
                  <a:outerShdw blurRad="38100" dist="38100" dir="2700000" algn="tl">
                    <a:srgbClr val="DDDDDD"/>
                  </a:outerShdw>
                </a:effectLst>
                <a:latin typeface="Tahoma" charset="0"/>
                <a:ea typeface="Tahoma"/>
              </a:rPr>
            </a:br>
            <a:r>
              <a:rPr lang="en-US" dirty="0">
                <a:effectLst>
                  <a:outerShdw blurRad="38100" dist="38100" dir="2700000" algn="tl">
                    <a:srgbClr val="DDDDDD"/>
                  </a:outerShdw>
                </a:effectLst>
                <a:latin typeface="Tahoma" charset="0"/>
                <a:ea typeface="Tahoma"/>
              </a:rPr>
              <a:t/>
            </a:r>
            <a:br>
              <a:rPr lang="en-US" dirty="0">
                <a:effectLst>
                  <a:outerShdw blurRad="38100" dist="38100" dir="2700000" algn="tl">
                    <a:srgbClr val="DDDDDD"/>
                  </a:outerShdw>
                </a:effectLst>
                <a:latin typeface="Tahoma" charset="0"/>
                <a:ea typeface="Tahoma"/>
              </a:rPr>
            </a:br>
            <a:r>
              <a:rPr lang="en-US" dirty="0">
                <a:effectLst>
                  <a:outerShdw blurRad="38100" dist="38100" dir="2700000" algn="tl">
                    <a:srgbClr val="DDDDDD"/>
                  </a:outerShdw>
                </a:effectLst>
                <a:latin typeface="Tahoma" charset="0"/>
                <a:ea typeface="Tahoma"/>
              </a:rPr>
              <a:t>How about making it 5 times faster?</a:t>
            </a:r>
          </a:p>
        </p:txBody>
      </p:sp>
      <p:graphicFrame>
        <p:nvGraphicFramePr>
          <p:cNvPr id="70660" name="Object 5"/>
          <p:cNvGraphicFramePr>
            <a:graphicFrameLocks noChangeAspect="1"/>
          </p:cNvGraphicFramePr>
          <p:nvPr/>
        </p:nvGraphicFramePr>
        <p:xfrm>
          <a:off x="1746250" y="793750"/>
          <a:ext cx="5645150" cy="1339850"/>
        </p:xfrm>
        <a:graphic>
          <a:graphicData uri="http://schemas.openxmlformats.org/presentationml/2006/ole">
            <mc:AlternateContent xmlns:mc="http://schemas.openxmlformats.org/markup-compatibility/2006">
              <mc:Choice xmlns:v="urn:schemas-microsoft-com:vml" Requires="v">
                <p:oleObj spid="_x0000_s70684" name="Equation" r:id="rId4" imgW="1485900" imgH="381000" progId="Equation.3">
                  <p:embed/>
                </p:oleObj>
              </mc:Choice>
              <mc:Fallback>
                <p:oleObj name="Equation" r:id="rId4" imgW="1485900" imgH="381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793750"/>
                        <a:ext cx="5645150" cy="1339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52646" name="Text Box 6"/>
          <p:cNvSpPr txBox="1">
            <a:spLocks noChangeArrowheads="1"/>
          </p:cNvSpPr>
          <p:nvPr/>
        </p:nvSpPr>
        <p:spPr bwMode="auto">
          <a:xfrm>
            <a:off x="4533900" y="4419600"/>
            <a:ext cx="41354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solidFill>
                  <a:srgbClr val="0000FF"/>
                </a:solidFill>
                <a:latin typeface="Tahoma" charset="0"/>
                <a:cs typeface="Tahoma" charset="0"/>
              </a:rPr>
              <a:t>25 = 80/r + 20         r = 16x </a:t>
            </a:r>
          </a:p>
        </p:txBody>
      </p:sp>
      <p:sp>
        <p:nvSpPr>
          <p:cNvPr id="752647" name="Text Box 7"/>
          <p:cNvSpPr txBox="1">
            <a:spLocks noChangeArrowheads="1"/>
          </p:cNvSpPr>
          <p:nvPr/>
        </p:nvSpPr>
        <p:spPr bwMode="auto">
          <a:xfrm>
            <a:off x="4533900" y="5634038"/>
            <a:ext cx="379253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solidFill>
                  <a:srgbClr val="0000FF"/>
                </a:solidFill>
                <a:latin typeface="Tahoma" charset="0"/>
                <a:cs typeface="Tahoma" charset="0"/>
              </a:rPr>
              <a:t>20 = 80/r + 20         r = ? </a:t>
            </a:r>
          </a:p>
        </p:txBody>
      </p:sp>
      <p:sp>
        <p:nvSpPr>
          <p:cNvPr id="70663"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7C4026B5-6509-B44F-9997-6EF3C370DCAD}" type="slidenum">
              <a:rPr lang="en-US" sz="1400">
                <a:latin typeface="Arial Narrow" charset="0"/>
                <a:cs typeface="Tahoma" charset="0"/>
              </a:rPr>
              <a:pPr/>
              <a:t>32</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26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2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P spid="752646" grpId="0" autoUpdateAnimBg="0"/>
      <p:bldP spid="75264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ChangeArrowheads="1"/>
          </p:cNvSpPr>
          <p:nvPr/>
        </p:nvSpPr>
        <p:spPr bwMode="auto">
          <a:xfrm>
            <a:off x="225425" y="312738"/>
            <a:ext cx="1352550"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22532" name="Rectangle 4"/>
          <p:cNvSpPr>
            <a:spLocks noGrp="1" noChangeArrowheads="1"/>
          </p:cNvSpPr>
          <p:nvPr>
            <p:ph type="title"/>
          </p:nvPr>
        </p:nvSpPr>
        <p:spPr/>
        <p:txBody>
          <a:bodyPr/>
          <a:lstStyle/>
          <a:p>
            <a:pPr>
              <a:defRPr/>
            </a:pPr>
            <a:r>
              <a:rPr lang="en-US" dirty="0">
                <a:latin typeface="Tahoma" charset="0"/>
                <a:ea typeface="Tahoma"/>
              </a:rPr>
              <a:t>Example</a:t>
            </a:r>
          </a:p>
        </p:txBody>
      </p:sp>
      <p:sp>
        <p:nvSpPr>
          <p:cNvPr id="22531" name="Rectangle 3"/>
          <p:cNvSpPr>
            <a:spLocks noGrp="1" noChangeArrowheads="1"/>
          </p:cNvSpPr>
          <p:nvPr>
            <p:ph type="body" idx="1"/>
          </p:nvPr>
        </p:nvSpPr>
        <p:spPr/>
        <p:txBody>
          <a:bodyPr/>
          <a:lstStyle/>
          <a:p>
            <a:pPr>
              <a:defRPr/>
            </a:pPr>
            <a:r>
              <a:rPr lang="en-US" sz="2400" dirty="0">
                <a:effectLst>
                  <a:outerShdw blurRad="38100" dist="38100" dir="2700000" algn="tl">
                    <a:srgbClr val="DDDDDD"/>
                  </a:outerShdw>
                </a:effectLst>
                <a:latin typeface="Tahoma" charset="0"/>
                <a:ea typeface="Tahoma"/>
              </a:rPr>
              <a:t>Suppose we enhance a machine making all floating-point instructions run FIVE times faster.  If the execution time of some benchmark before the floating-point enhancement is 10 seconds, what will the speedup be if only half of the 10 seconds is spent executing floating-point instructions?</a:t>
            </a: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a:p>
            <a:pPr>
              <a:defRPr/>
            </a:pPr>
            <a:r>
              <a:rPr lang="en-US" sz="2400" dirty="0">
                <a:effectLst>
                  <a:outerShdw blurRad="38100" dist="38100" dir="2700000" algn="tl">
                    <a:srgbClr val="DDDDDD"/>
                  </a:outerShdw>
                </a:effectLst>
                <a:latin typeface="Tahoma" charset="0"/>
                <a:ea typeface="Tahoma"/>
              </a:rPr>
              <a:t>We are looking for a benchmark to show off the new floating-point unit described above, and want the overall benchmark to show at least a speedup of 3. What percentage of the execution time would floating-point instructions have to account for in this program in order to yield our desired speedup on this benchmark?</a:t>
            </a:r>
          </a:p>
        </p:txBody>
      </p:sp>
      <p:sp>
        <p:nvSpPr>
          <p:cNvPr id="754693" name="Text Box 5"/>
          <p:cNvSpPr txBox="1">
            <a:spLocks noChangeArrowheads="1"/>
          </p:cNvSpPr>
          <p:nvPr/>
        </p:nvSpPr>
        <p:spPr bwMode="auto">
          <a:xfrm>
            <a:off x="1098550" y="3048000"/>
            <a:ext cx="66738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b="0">
                <a:solidFill>
                  <a:srgbClr val="0000FF"/>
                </a:solidFill>
                <a:latin typeface="Tahoma" charset="0"/>
                <a:cs typeface="Tahoma" charset="0"/>
              </a:rPr>
              <a:t>5/5 + 5 = 6         Relative Perf = 10/6 = 1.67 x </a:t>
            </a:r>
          </a:p>
        </p:txBody>
      </p:sp>
      <p:sp>
        <p:nvSpPr>
          <p:cNvPr id="754694" name="Text Box 6"/>
          <p:cNvSpPr txBox="1">
            <a:spLocks noChangeArrowheads="1"/>
          </p:cNvSpPr>
          <p:nvPr/>
        </p:nvSpPr>
        <p:spPr bwMode="auto">
          <a:xfrm>
            <a:off x="1104900" y="6167438"/>
            <a:ext cx="73818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solidFill>
                  <a:srgbClr val="0000FF"/>
                </a:solidFill>
                <a:latin typeface="Tahoma" charset="0"/>
                <a:cs typeface="Tahoma" charset="0"/>
              </a:rPr>
              <a:t>100/3 = f/5 + (100 – f) = 100 – 4f/5         f = 83.33 </a:t>
            </a:r>
          </a:p>
        </p:txBody>
      </p:sp>
      <p:sp>
        <p:nvSpPr>
          <p:cNvPr id="72710"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2186499C-1E35-DB4D-A8E4-56A41AB0FD3E}" type="slidenum">
              <a:rPr lang="en-US" sz="1400">
                <a:latin typeface="Arial Narrow" charset="0"/>
                <a:cs typeface="Tahoma" charset="0"/>
              </a:rPr>
              <a:pPr/>
              <a:t>33</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46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3" grpId="0" autoUpdateAnimBg="0"/>
      <p:bldP spid="75469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a:defRPr/>
            </a:pPr>
            <a:r>
              <a:rPr lang="en-US"/>
              <a:t>Power Trends</a:t>
            </a:r>
          </a:p>
        </p:txBody>
      </p:sp>
      <p:sp>
        <p:nvSpPr>
          <p:cNvPr id="260099" name="Rectangle 3"/>
          <p:cNvSpPr>
            <a:spLocks noGrp="1" noChangeArrowheads="1"/>
          </p:cNvSpPr>
          <p:nvPr>
            <p:ph type="body" idx="1"/>
          </p:nvPr>
        </p:nvSpPr>
        <p:spPr>
          <a:xfrm>
            <a:off x="684213" y="4149725"/>
            <a:ext cx="8270875" cy="647700"/>
          </a:xfrm>
        </p:spPr>
        <p:txBody>
          <a:bodyPr/>
          <a:lstStyle/>
          <a:p>
            <a:pPr>
              <a:defRPr/>
            </a:pPr>
            <a:r>
              <a:rPr lang="en-US"/>
              <a:t>In CMOS IC technology</a:t>
            </a:r>
          </a:p>
        </p:txBody>
      </p:sp>
      <p:graphicFrame>
        <p:nvGraphicFramePr>
          <p:cNvPr id="74755" name="Object 6"/>
          <p:cNvGraphicFramePr>
            <a:graphicFrameLocks noChangeAspect="1"/>
          </p:cNvGraphicFramePr>
          <p:nvPr/>
        </p:nvGraphicFramePr>
        <p:xfrm>
          <a:off x="1373188" y="4941888"/>
          <a:ext cx="6997700" cy="503237"/>
        </p:xfrm>
        <a:graphic>
          <a:graphicData uri="http://schemas.openxmlformats.org/presentationml/2006/ole">
            <mc:AlternateContent xmlns:mc="http://schemas.openxmlformats.org/markup-compatibility/2006">
              <mc:Choice xmlns:v="urn:schemas-microsoft-com:vml" Requires="v">
                <p:oleObj spid="_x0000_s74781" name="Equation" r:id="rId4" imgW="3175000" imgH="228600" progId="Equation.3">
                  <p:embed/>
                </p:oleObj>
              </mc:Choice>
              <mc:Fallback>
                <p:oleObj name="Equation" r:id="rId4" imgW="31750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3188" y="4941888"/>
                        <a:ext cx="6997700" cy="503237"/>
                      </a:xfrm>
                      <a:prstGeom prst="rect">
                        <a:avLst/>
                      </a:prstGeom>
                      <a:solidFill>
                        <a:schemeClr val="folHlink"/>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60103" name="AutoShape 7"/>
          <p:cNvSpPr>
            <a:spLocks/>
          </p:cNvSpPr>
          <p:nvPr/>
        </p:nvSpPr>
        <p:spPr bwMode="auto">
          <a:xfrm>
            <a:off x="7740650" y="5805488"/>
            <a:ext cx="1003300" cy="403225"/>
          </a:xfrm>
          <a:prstGeom prst="borderCallout1">
            <a:avLst>
              <a:gd name="adj1" fmla="val 28347"/>
              <a:gd name="adj2" fmla="val -7597"/>
              <a:gd name="adj3" fmla="val -83463"/>
              <a:gd name="adj4" fmla="val -25000"/>
            </a:avLst>
          </a:prstGeom>
          <a:solidFill>
            <a:schemeClr val="bg1">
              <a:lumMod val="85000"/>
            </a:schemeClr>
          </a:solidFill>
          <a:ln w="9525">
            <a:solidFill>
              <a:schemeClr val="tx1"/>
            </a:solidFill>
            <a:miter lim="800000"/>
            <a:headEnd/>
            <a:tailEnd type="triangle" w="med" len="med"/>
          </a:ln>
          <a:effectLst/>
        </p:spPr>
        <p:txBody>
          <a:bodyPr/>
          <a:lstStyle/>
          <a:p>
            <a:pPr algn="ctr">
              <a:defRPr/>
            </a:pPr>
            <a:r>
              <a:rPr lang="en-US" sz="1800" b="0" dirty="0"/>
              <a:t>×</a:t>
            </a:r>
            <a:r>
              <a:rPr lang="en-AU" sz="1800" b="0" dirty="0"/>
              <a:t>1000</a:t>
            </a:r>
          </a:p>
        </p:txBody>
      </p:sp>
      <p:sp>
        <p:nvSpPr>
          <p:cNvPr id="260104" name="AutoShape 8"/>
          <p:cNvSpPr>
            <a:spLocks/>
          </p:cNvSpPr>
          <p:nvPr/>
        </p:nvSpPr>
        <p:spPr bwMode="auto">
          <a:xfrm>
            <a:off x="2051050" y="5805488"/>
            <a:ext cx="1003300" cy="403225"/>
          </a:xfrm>
          <a:prstGeom prst="borderCallout1">
            <a:avLst>
              <a:gd name="adj1" fmla="val 28347"/>
              <a:gd name="adj2" fmla="val -7597"/>
              <a:gd name="adj3" fmla="val -84250"/>
              <a:gd name="adj4" fmla="val -29273"/>
            </a:avLst>
          </a:prstGeom>
          <a:solidFill>
            <a:schemeClr val="bg1">
              <a:lumMod val="85000"/>
            </a:schemeClr>
          </a:solidFill>
          <a:ln w="9525">
            <a:solidFill>
              <a:schemeClr val="tx1"/>
            </a:solidFill>
            <a:miter lim="800000"/>
            <a:headEnd/>
            <a:tailEnd type="triangle" w="med" len="med"/>
          </a:ln>
          <a:effectLst/>
        </p:spPr>
        <p:txBody>
          <a:bodyPr/>
          <a:lstStyle/>
          <a:p>
            <a:pPr algn="ctr">
              <a:defRPr/>
            </a:pPr>
            <a:r>
              <a:rPr lang="en-US" sz="1800" b="0"/>
              <a:t>×</a:t>
            </a:r>
            <a:r>
              <a:rPr lang="en-AU" sz="1800" b="0"/>
              <a:t>30</a:t>
            </a:r>
          </a:p>
        </p:txBody>
      </p:sp>
      <p:sp>
        <p:nvSpPr>
          <p:cNvPr id="260105" name="AutoShape 9"/>
          <p:cNvSpPr>
            <a:spLocks/>
          </p:cNvSpPr>
          <p:nvPr/>
        </p:nvSpPr>
        <p:spPr bwMode="auto">
          <a:xfrm>
            <a:off x="5867400" y="5805488"/>
            <a:ext cx="1223963" cy="403225"/>
          </a:xfrm>
          <a:prstGeom prst="borderCallout1">
            <a:avLst>
              <a:gd name="adj1" fmla="val 28347"/>
              <a:gd name="adj2" fmla="val -6227"/>
              <a:gd name="adj3" fmla="val -81495"/>
              <a:gd name="adj4" fmla="val -27755"/>
            </a:avLst>
          </a:prstGeom>
          <a:solidFill>
            <a:schemeClr val="bg1">
              <a:lumMod val="85000"/>
            </a:schemeClr>
          </a:solidFill>
          <a:ln w="9525">
            <a:solidFill>
              <a:schemeClr val="tx1"/>
            </a:solidFill>
            <a:miter lim="800000"/>
            <a:headEnd/>
            <a:tailEnd type="triangle" w="med" len="med"/>
          </a:ln>
          <a:effectLst/>
        </p:spPr>
        <p:txBody>
          <a:bodyPr/>
          <a:lstStyle/>
          <a:p>
            <a:pPr algn="ctr">
              <a:defRPr/>
            </a:pPr>
            <a:r>
              <a:rPr lang="en-US" sz="1800" b="0" dirty="0"/>
              <a:t>5V → 1V</a:t>
            </a:r>
            <a:endParaRPr lang="en-AU" sz="1800" b="0" dirty="0"/>
          </a:p>
        </p:txBody>
      </p:sp>
      <p:sp>
        <p:nvSpPr>
          <p:cNvPr id="74760"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9CF2B0E4-CAC6-F441-AE1A-A941F9954D7A}" type="slidenum">
              <a:rPr lang="en-US" sz="1400">
                <a:latin typeface="Arial Narrow" charset="0"/>
                <a:cs typeface="Tahoma" charset="0"/>
              </a:rPr>
              <a:pPr/>
              <a:t>34</a:t>
            </a:fld>
            <a:endParaRPr lang="en-US" sz="1400">
              <a:latin typeface="Arial Narrow" charset="0"/>
              <a:cs typeface="Tahoma" charset="0"/>
            </a:endParaRPr>
          </a:p>
        </p:txBody>
      </p:sp>
      <p:pic>
        <p:nvPicPr>
          <p:cNvPr id="10" name="Picture 6" descr="f01-16-97801240772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704" y="1066800"/>
            <a:ext cx="7332496" cy="2971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a:defRPr/>
            </a:pPr>
            <a:r>
              <a:rPr lang="en-AU" smtClean="0"/>
              <a:t>Reducing Power</a:t>
            </a:r>
            <a:endParaRPr lang="en-AU"/>
          </a:p>
        </p:txBody>
      </p:sp>
      <p:sp>
        <p:nvSpPr>
          <p:cNvPr id="327683" name="Rectangle 3"/>
          <p:cNvSpPr>
            <a:spLocks noGrp="1" noChangeArrowheads="1"/>
          </p:cNvSpPr>
          <p:nvPr>
            <p:ph idx="1"/>
          </p:nvPr>
        </p:nvSpPr>
        <p:spPr/>
        <p:txBody>
          <a:bodyPr/>
          <a:lstStyle/>
          <a:p>
            <a:pPr>
              <a:defRPr/>
            </a:pPr>
            <a:r>
              <a:rPr lang="en-AU" dirty="0" smtClean="0"/>
              <a:t>Suppose a new CPU has</a:t>
            </a:r>
          </a:p>
          <a:p>
            <a:pPr lvl="1">
              <a:defRPr/>
            </a:pPr>
            <a:r>
              <a:rPr lang="en-AU" dirty="0" smtClean="0"/>
              <a:t>85% of capacitive load of old CPU</a:t>
            </a:r>
          </a:p>
          <a:p>
            <a:pPr lvl="1">
              <a:defRPr/>
            </a:pPr>
            <a:r>
              <a:rPr lang="en-AU" dirty="0" smtClean="0"/>
              <a:t>15% voltage and 15% frequency reduction</a:t>
            </a:r>
          </a:p>
          <a:p>
            <a:pPr lvl="1">
              <a:defRPr/>
            </a:pPr>
            <a:endParaRPr lang="en-AU" dirty="0" smtClean="0"/>
          </a:p>
          <a:p>
            <a:pPr lvl="1">
              <a:defRPr/>
            </a:pPr>
            <a:endParaRPr lang="en-AU" dirty="0" smtClean="0"/>
          </a:p>
          <a:p>
            <a:pPr lvl="1">
              <a:defRPr/>
            </a:pPr>
            <a:endParaRPr lang="en-AU" dirty="0" smtClean="0"/>
          </a:p>
          <a:p>
            <a:pPr lvl="1">
              <a:defRPr/>
            </a:pPr>
            <a:endParaRPr lang="en-AU" dirty="0" smtClean="0"/>
          </a:p>
          <a:p>
            <a:pPr lvl="1">
              <a:defRPr/>
            </a:pPr>
            <a:endParaRPr lang="en-AU" dirty="0" smtClean="0"/>
          </a:p>
          <a:p>
            <a:pPr>
              <a:defRPr/>
            </a:pPr>
            <a:r>
              <a:rPr lang="en-AU" dirty="0" smtClean="0"/>
              <a:t>The power wall</a:t>
            </a:r>
          </a:p>
          <a:p>
            <a:pPr lvl="1">
              <a:defRPr/>
            </a:pPr>
            <a:r>
              <a:rPr lang="en-AU" dirty="0" smtClean="0"/>
              <a:t>We cannot reduce voltage further</a:t>
            </a:r>
          </a:p>
          <a:p>
            <a:pPr lvl="1">
              <a:defRPr/>
            </a:pPr>
            <a:r>
              <a:rPr lang="en-AU" dirty="0" smtClean="0"/>
              <a:t>We cannot remove more heat</a:t>
            </a:r>
          </a:p>
          <a:p>
            <a:pPr>
              <a:defRPr/>
            </a:pPr>
            <a:r>
              <a:rPr lang="en-AU" dirty="0" smtClean="0"/>
              <a:t>How else can we improve performance?</a:t>
            </a:r>
          </a:p>
          <a:p>
            <a:pPr lvl="1">
              <a:defRPr/>
            </a:pPr>
            <a:endParaRPr lang="en-AU" dirty="0"/>
          </a:p>
        </p:txBody>
      </p:sp>
      <p:graphicFrame>
        <p:nvGraphicFramePr>
          <p:cNvPr id="76803" name="Object 4"/>
          <p:cNvGraphicFramePr>
            <a:graphicFrameLocks noChangeAspect="1"/>
          </p:cNvGraphicFramePr>
          <p:nvPr/>
        </p:nvGraphicFramePr>
        <p:xfrm>
          <a:off x="1066800" y="2667000"/>
          <a:ext cx="7459663" cy="889000"/>
        </p:xfrm>
        <a:graphic>
          <a:graphicData uri="http://schemas.openxmlformats.org/presentationml/2006/ole">
            <mc:AlternateContent xmlns:mc="http://schemas.openxmlformats.org/markup-compatibility/2006">
              <mc:Choice xmlns:v="urn:schemas-microsoft-com:vml" Requires="v">
                <p:oleObj spid="_x0000_s76825" name="Equation" r:id="rId4" imgW="3733800" imgH="444500" progId="Equation.3">
                  <p:embed/>
                </p:oleObj>
              </mc:Choice>
              <mc:Fallback>
                <p:oleObj name="Equation" r:id="rId4" imgW="37338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667000"/>
                        <a:ext cx="7459663" cy="889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6804" name="Slide Number Placeholder 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3B28EA4A-A9E2-834A-91B3-3A54D523A700}" type="slidenum">
              <a:rPr lang="en-US" sz="1400">
                <a:latin typeface="Arial Narrow" charset="0"/>
                <a:cs typeface="Tahoma" charset="0"/>
              </a:rPr>
              <a:pPr/>
              <a:t>35</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0" y="0"/>
            <a:ext cx="9144000" cy="707878"/>
          </a:xfrm>
        </p:spPr>
        <p:txBody>
          <a:bodyPr/>
          <a:lstStyle/>
          <a:p>
            <a:pPr>
              <a:defRPr/>
            </a:pPr>
            <a:r>
              <a:rPr lang="en-US" dirty="0" smtClean="0"/>
              <a:t>Moore’s Law:  Uniprocessor </a:t>
            </a:r>
            <a:r>
              <a:rPr lang="en-US" dirty="0" err="1" smtClean="0"/>
              <a:t>Perf</a:t>
            </a:r>
            <a:r>
              <a:rPr lang="en-US" dirty="0" smtClean="0"/>
              <a:t>.</a:t>
            </a:r>
            <a:endParaRPr lang="en-US" dirty="0"/>
          </a:p>
        </p:txBody>
      </p:sp>
      <p:sp>
        <p:nvSpPr>
          <p:cNvPr id="7885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6F27060D-0FA2-D144-A9AB-D2559558F485}" type="slidenum">
              <a:rPr lang="en-US" sz="1400">
                <a:latin typeface="Arial Narrow" charset="0"/>
                <a:cs typeface="Tahoma" charset="0"/>
              </a:rPr>
              <a:pPr/>
              <a:t>36</a:t>
            </a:fld>
            <a:endParaRPr lang="en-US" sz="1400">
              <a:latin typeface="Arial Narrow" charset="0"/>
              <a:cs typeface="Tahoma" charset="0"/>
            </a:endParaRPr>
          </a:p>
        </p:txBody>
      </p:sp>
      <p:pic>
        <p:nvPicPr>
          <p:cNvPr id="6" name="Picture 6" descr="f01-17-97801240772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55" y="864066"/>
            <a:ext cx="8194137" cy="4622334"/>
          </a:xfrm>
          <a:prstGeom prst="rect">
            <a:avLst/>
          </a:prstGeom>
          <a:noFill/>
          <a:ln w="9525">
            <a:noFill/>
            <a:miter lim="800000"/>
            <a:headEnd/>
            <a:tailEnd/>
          </a:ln>
        </p:spPr>
      </p:pic>
      <p:sp>
        <p:nvSpPr>
          <p:cNvPr id="78851" name="AutoShape 7"/>
          <p:cNvSpPr>
            <a:spLocks/>
          </p:cNvSpPr>
          <p:nvPr/>
        </p:nvSpPr>
        <p:spPr bwMode="auto">
          <a:xfrm>
            <a:off x="735012" y="5943600"/>
            <a:ext cx="6961188" cy="649287"/>
          </a:xfrm>
          <a:prstGeom prst="borderCallout1">
            <a:avLst>
              <a:gd name="adj1" fmla="val -5319"/>
              <a:gd name="adj2" fmla="val 74190"/>
              <a:gd name="adj3" fmla="val -211606"/>
              <a:gd name="adj4" fmla="val 80213"/>
            </a:avLst>
          </a:prstGeom>
          <a:solidFill>
            <a:srgbClr val="D9D9D9"/>
          </a:solidFill>
          <a:ln w="9525">
            <a:solidFill>
              <a:schemeClr val="tx1"/>
            </a:solidFill>
            <a:miter lim="800000"/>
            <a:headEnd/>
            <a:tailEnd type="triangle" w="med" len="med"/>
          </a:ln>
        </p:spPr>
        <p:txBody>
          <a:bodyPr/>
          <a:lstStyle/>
          <a:p>
            <a:pPr algn="ctr">
              <a:spcBef>
                <a:spcPct val="50000"/>
              </a:spcBef>
            </a:pPr>
            <a:r>
              <a:rPr lang="en-AU" sz="1600"/>
              <a:t>Constrained by power, instruction-level parallelism, memory latency</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AU"/>
              <a:t>Multiprocessors</a:t>
            </a:r>
          </a:p>
        </p:txBody>
      </p:sp>
      <p:sp>
        <p:nvSpPr>
          <p:cNvPr id="331779" name="Rectangle 3"/>
          <p:cNvSpPr>
            <a:spLocks noGrp="1" noChangeArrowheads="1"/>
          </p:cNvSpPr>
          <p:nvPr>
            <p:ph type="body" idx="1"/>
          </p:nvPr>
        </p:nvSpPr>
        <p:spPr/>
        <p:txBody>
          <a:bodyPr/>
          <a:lstStyle/>
          <a:p>
            <a:pPr>
              <a:defRPr/>
            </a:pPr>
            <a:r>
              <a:rPr lang="en-AU" dirty="0" smtClean="0"/>
              <a:t>“Multicore” </a:t>
            </a:r>
            <a:r>
              <a:rPr lang="en-AU" dirty="0"/>
              <a:t>microprocessors</a:t>
            </a:r>
          </a:p>
          <a:p>
            <a:pPr lvl="1">
              <a:defRPr/>
            </a:pPr>
            <a:r>
              <a:rPr lang="en-AU" dirty="0"/>
              <a:t>More than one processor </a:t>
            </a:r>
            <a:r>
              <a:rPr lang="en-AU" dirty="0" smtClean="0"/>
              <a:t>core per chip</a:t>
            </a:r>
            <a:endParaRPr lang="en-AU" dirty="0"/>
          </a:p>
          <a:p>
            <a:pPr>
              <a:defRPr/>
            </a:pPr>
            <a:r>
              <a:rPr lang="en-AU" dirty="0"/>
              <a:t>Requires explicitly parallel programming</a:t>
            </a:r>
          </a:p>
          <a:p>
            <a:pPr lvl="1">
              <a:defRPr/>
            </a:pPr>
            <a:r>
              <a:rPr lang="en-AU" dirty="0" smtClean="0"/>
              <a:t>Hardware </a:t>
            </a:r>
            <a:r>
              <a:rPr lang="en-AU" dirty="0"/>
              <a:t>executes multiple instructions at once</a:t>
            </a:r>
          </a:p>
          <a:p>
            <a:pPr lvl="2">
              <a:defRPr/>
            </a:pPr>
            <a:r>
              <a:rPr lang="en-AU" dirty="0" smtClean="0"/>
              <a:t>Ideally, hidden </a:t>
            </a:r>
            <a:r>
              <a:rPr lang="en-AU" dirty="0"/>
              <a:t>from the programmer</a:t>
            </a:r>
          </a:p>
          <a:p>
            <a:pPr lvl="1">
              <a:defRPr/>
            </a:pPr>
            <a:r>
              <a:rPr lang="en-AU" dirty="0"/>
              <a:t>Hard to do</a:t>
            </a:r>
          </a:p>
          <a:p>
            <a:pPr lvl="2">
              <a:defRPr/>
            </a:pPr>
            <a:r>
              <a:rPr lang="en-AU" dirty="0"/>
              <a:t>Programming for performance</a:t>
            </a:r>
          </a:p>
          <a:p>
            <a:pPr lvl="2">
              <a:defRPr/>
            </a:pPr>
            <a:r>
              <a:rPr lang="en-AU" dirty="0"/>
              <a:t>Load balancing</a:t>
            </a:r>
          </a:p>
          <a:p>
            <a:pPr lvl="2">
              <a:defRPr/>
            </a:pPr>
            <a:r>
              <a:rPr lang="en-AU" dirty="0"/>
              <a:t>Optimizing communication and </a:t>
            </a:r>
            <a:r>
              <a:rPr lang="en-AU" dirty="0" smtClean="0"/>
              <a:t>synchronization</a:t>
            </a:r>
          </a:p>
          <a:p>
            <a:pPr lvl="2">
              <a:defRPr/>
            </a:pPr>
            <a:r>
              <a:rPr lang="en-AU" dirty="0" smtClean="0"/>
              <a:t>But, newer </a:t>
            </a:r>
            <a:r>
              <a:rPr lang="en-AU" dirty="0" err="1" smtClean="0"/>
              <a:t>OSes</a:t>
            </a:r>
            <a:r>
              <a:rPr lang="en-AU" dirty="0" smtClean="0"/>
              <a:t> and libraries have been designed for this</a:t>
            </a:r>
            <a:endParaRPr lang="en-AU" dirty="0"/>
          </a:p>
        </p:txBody>
      </p:sp>
      <p:sp>
        <p:nvSpPr>
          <p:cNvPr id="80899"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7C2C81DA-3FA6-694D-BF80-4363FB9226F7}" type="slidenum">
              <a:rPr lang="en-US" sz="1400">
                <a:latin typeface="Arial Narrow" charset="0"/>
                <a:cs typeface="Tahoma" charset="0"/>
              </a:rPr>
              <a:pPr/>
              <a:t>37</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type="title"/>
          </p:nvPr>
        </p:nvSpPr>
        <p:spPr/>
        <p:txBody>
          <a:bodyPr/>
          <a:lstStyle/>
          <a:p>
            <a:pPr>
              <a:defRPr/>
            </a:pPr>
            <a:r>
              <a:rPr lang="en-US" dirty="0"/>
              <a:t>Manufacturing I</a:t>
            </a:r>
            <a:r>
              <a:rPr lang="en-US" dirty="0" smtClean="0"/>
              <a:t>Cs</a:t>
            </a:r>
            <a:endParaRPr lang="en-AU" dirty="0"/>
          </a:p>
        </p:txBody>
      </p:sp>
      <p:sp>
        <p:nvSpPr>
          <p:cNvPr id="207891" name="Rectangle 19"/>
          <p:cNvSpPr>
            <a:spLocks noGrp="1" noChangeArrowheads="1"/>
          </p:cNvSpPr>
          <p:nvPr>
            <p:ph idx="1"/>
          </p:nvPr>
        </p:nvSpPr>
        <p:spPr/>
        <p:txBody>
          <a:bodyPr/>
          <a:lstStyle/>
          <a:p>
            <a:pPr>
              <a:defRPr/>
            </a:pPr>
            <a:r>
              <a:rPr lang="en-US" dirty="0" smtClean="0"/>
              <a:t>IC = Integrated Circuit (“chip”)</a:t>
            </a:r>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r>
              <a:rPr lang="en-US" dirty="0" smtClean="0"/>
              <a:t>Yield</a:t>
            </a:r>
            <a:r>
              <a:rPr lang="en-US" dirty="0"/>
              <a:t>: proportion of working dies per wafer</a:t>
            </a:r>
          </a:p>
        </p:txBody>
      </p:sp>
      <p:pic>
        <p:nvPicPr>
          <p:cNvPr id="82947" name="Picture 20" descr="f01-1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914525"/>
            <a:ext cx="6481762" cy="349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948"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69DE35A2-5EBC-B74A-81D2-20E80B6E5B65}" type="slidenum">
              <a:rPr lang="en-US" sz="1400">
                <a:latin typeface="Arial Narrow" charset="0"/>
                <a:cs typeface="Tahoma" charset="0"/>
              </a:rPr>
              <a:pPr/>
              <a:t>38</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AU" smtClean="0"/>
              <a:t>Integrated Circuit Cost</a:t>
            </a:r>
            <a:endParaRPr lang="en-AU"/>
          </a:p>
        </p:txBody>
      </p:sp>
      <p:sp>
        <p:nvSpPr>
          <p:cNvPr id="337923" name="Rectangle 3"/>
          <p:cNvSpPr>
            <a:spLocks noGrp="1" noChangeArrowheads="1"/>
          </p:cNvSpPr>
          <p:nvPr>
            <p:ph idx="1"/>
          </p:nvPr>
        </p:nvSpPr>
        <p:spPr>
          <a:xfrm>
            <a:off x="0" y="3962400"/>
            <a:ext cx="9144000" cy="2895600"/>
          </a:xfrm>
        </p:spPr>
        <p:txBody>
          <a:bodyPr/>
          <a:lstStyle/>
          <a:p>
            <a:pPr>
              <a:defRPr/>
            </a:pPr>
            <a:r>
              <a:rPr lang="en-AU" dirty="0" smtClean="0"/>
              <a:t>Nonlinear relation to area and defect rate</a:t>
            </a:r>
          </a:p>
          <a:p>
            <a:pPr lvl="1">
              <a:defRPr/>
            </a:pPr>
            <a:r>
              <a:rPr lang="en-AU" dirty="0" smtClean="0"/>
              <a:t>Wafer cost and area are fixed</a:t>
            </a:r>
          </a:p>
          <a:p>
            <a:pPr lvl="1">
              <a:defRPr/>
            </a:pPr>
            <a:r>
              <a:rPr lang="en-AU" dirty="0" smtClean="0"/>
              <a:t>Defect rate determined by manufacturing process</a:t>
            </a:r>
          </a:p>
          <a:p>
            <a:pPr lvl="1">
              <a:defRPr/>
            </a:pPr>
            <a:r>
              <a:rPr lang="en-AU" dirty="0" smtClean="0"/>
              <a:t>Die area determined by architecture and circuit design</a:t>
            </a:r>
            <a:endParaRPr lang="en-AU" dirty="0"/>
          </a:p>
        </p:txBody>
      </p:sp>
      <p:graphicFrame>
        <p:nvGraphicFramePr>
          <p:cNvPr id="84995" name="Object 4"/>
          <p:cNvGraphicFramePr>
            <a:graphicFrameLocks noChangeAspect="1"/>
          </p:cNvGraphicFramePr>
          <p:nvPr/>
        </p:nvGraphicFramePr>
        <p:xfrm>
          <a:off x="1679575" y="1444625"/>
          <a:ext cx="5888038" cy="2182813"/>
        </p:xfrm>
        <a:graphic>
          <a:graphicData uri="http://schemas.openxmlformats.org/presentationml/2006/ole">
            <mc:AlternateContent xmlns:mc="http://schemas.openxmlformats.org/markup-compatibility/2006">
              <mc:Choice xmlns:v="urn:schemas-microsoft-com:vml" Requires="v">
                <p:oleObj spid="_x0000_s85017" name="Equation" r:id="rId4" imgW="2946400" imgH="1092200" progId="Equation.3">
                  <p:embed/>
                </p:oleObj>
              </mc:Choice>
              <mc:Fallback>
                <p:oleObj name="Equation" r:id="rId4" imgW="2946400" imgH="1092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1444625"/>
                        <a:ext cx="5888038" cy="2182813"/>
                      </a:xfrm>
                      <a:prstGeom prst="rect">
                        <a:avLst/>
                      </a:prstGeom>
                      <a:solidFill>
                        <a:schemeClr val="folHlink"/>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99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69A5EA15-0F7E-4B47-AD39-6776B34F34D3}" type="slidenum">
              <a:rPr lang="en-US" sz="1400">
                <a:latin typeface="Arial Narrow" charset="0"/>
                <a:cs typeface="Tahoma" charset="0"/>
              </a:rPr>
              <a:pPr/>
              <a:t>39</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is Performance?</a:t>
            </a:r>
            <a:endParaRPr lang="en-US" dirty="0"/>
          </a:p>
        </p:txBody>
      </p:sp>
      <p:sp>
        <p:nvSpPr>
          <p:cNvPr id="3" name="Content Placeholder 2"/>
          <p:cNvSpPr>
            <a:spLocks noGrp="1"/>
          </p:cNvSpPr>
          <p:nvPr>
            <p:ph idx="1"/>
          </p:nvPr>
        </p:nvSpPr>
        <p:spPr/>
        <p:txBody>
          <a:bodyPr/>
          <a:lstStyle/>
          <a:p>
            <a:pPr>
              <a:defRPr/>
            </a:pPr>
            <a:r>
              <a:rPr lang="en-US" dirty="0" smtClean="0"/>
              <a:t>Loosely:</a:t>
            </a:r>
          </a:p>
          <a:p>
            <a:pPr lvl="1">
              <a:defRPr/>
            </a:pPr>
            <a:r>
              <a:rPr lang="en-US" dirty="0" smtClean="0"/>
              <a:t>How fast can a computer complete a task</a:t>
            </a:r>
          </a:p>
          <a:p>
            <a:pPr>
              <a:defRPr/>
            </a:pPr>
            <a:r>
              <a:rPr lang="en-US" dirty="0" smtClean="0"/>
              <a:t>Examples of “tasks”:</a:t>
            </a:r>
          </a:p>
          <a:p>
            <a:pPr lvl="1">
              <a:defRPr/>
            </a:pPr>
            <a:r>
              <a:rPr lang="en-US" dirty="0" smtClean="0"/>
              <a:t>Short tasks:</a:t>
            </a:r>
          </a:p>
          <a:p>
            <a:pPr lvl="2">
              <a:defRPr/>
            </a:pPr>
            <a:r>
              <a:rPr lang="en-US" dirty="0" smtClean="0"/>
              <a:t>Crunch a bunch of numbers (say calculate mean)</a:t>
            </a:r>
          </a:p>
          <a:p>
            <a:pPr lvl="2">
              <a:defRPr/>
            </a:pPr>
            <a:r>
              <a:rPr lang="en-US" dirty="0" smtClean="0"/>
              <a:t>Display a PDF document</a:t>
            </a:r>
          </a:p>
          <a:p>
            <a:pPr lvl="2">
              <a:defRPr/>
            </a:pPr>
            <a:r>
              <a:rPr lang="en-US" dirty="0" smtClean="0"/>
              <a:t>Respond to a game console button press</a:t>
            </a:r>
          </a:p>
          <a:p>
            <a:pPr lvl="1">
              <a:defRPr/>
            </a:pPr>
            <a:r>
              <a:rPr lang="en-US" dirty="0" smtClean="0"/>
              <a:t>Longer ones:</a:t>
            </a:r>
          </a:p>
          <a:p>
            <a:pPr lvl="2">
              <a:defRPr/>
            </a:pPr>
            <a:r>
              <a:rPr lang="en-US" dirty="0" smtClean="0"/>
              <a:t>Search for a document on hard drive</a:t>
            </a:r>
          </a:p>
          <a:p>
            <a:pPr lvl="2">
              <a:defRPr/>
            </a:pPr>
            <a:r>
              <a:rPr lang="en-US" dirty="0" smtClean="0"/>
              <a:t>Rip a CD track into an mp3 file</a:t>
            </a:r>
          </a:p>
          <a:p>
            <a:pPr lvl="2">
              <a:defRPr/>
            </a:pPr>
            <a:r>
              <a:rPr lang="en-US" dirty="0" smtClean="0"/>
              <a:t>Apply a Photoshop filter</a:t>
            </a:r>
          </a:p>
          <a:p>
            <a:pPr lvl="2">
              <a:defRPr/>
            </a:pPr>
            <a:r>
              <a:rPr lang="en-US" dirty="0" smtClean="0"/>
              <a:t>Transcode/recode a video</a:t>
            </a:r>
          </a:p>
          <a:p>
            <a:pPr lvl="1">
              <a:defRPr/>
            </a:pPr>
            <a:endParaRPr lang="en-US" dirty="0" smtClean="0"/>
          </a:p>
          <a:p>
            <a:pPr lvl="1">
              <a:defRPr/>
            </a:pPr>
            <a:endParaRPr lang="en-US" dirty="0"/>
          </a:p>
        </p:txBody>
      </p:sp>
      <p:sp>
        <p:nvSpPr>
          <p:cNvPr id="20483"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9D818F86-82E6-9248-AFD0-C0E8DDF17299}" type="slidenum">
              <a:rPr lang="en-US" sz="1400">
                <a:latin typeface="Arial Narrow" charset="0"/>
                <a:cs typeface="Tahoma" charset="0"/>
              </a:rPr>
              <a:pPr/>
              <a:t>4</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dissolv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a:defRPr/>
            </a:pPr>
            <a:r>
              <a:rPr lang="en-AU" smtClean="0"/>
              <a:t>Fallacy: Low Power at Idle</a:t>
            </a:r>
            <a:endParaRPr lang="en-AU"/>
          </a:p>
        </p:txBody>
      </p:sp>
      <p:sp>
        <p:nvSpPr>
          <p:cNvPr id="360451" name="Rectangle 3"/>
          <p:cNvSpPr>
            <a:spLocks noGrp="1" noChangeArrowheads="1"/>
          </p:cNvSpPr>
          <p:nvPr>
            <p:ph idx="1"/>
          </p:nvPr>
        </p:nvSpPr>
        <p:spPr/>
        <p:txBody>
          <a:bodyPr/>
          <a:lstStyle/>
          <a:p>
            <a:pPr>
              <a:defRPr/>
            </a:pPr>
            <a:r>
              <a:rPr lang="en-AU" dirty="0" smtClean="0"/>
              <a:t>AMD X4 power benchmark:</a:t>
            </a:r>
          </a:p>
          <a:p>
            <a:pPr lvl="1">
              <a:defRPr/>
            </a:pPr>
            <a:r>
              <a:rPr lang="en-AU" dirty="0" smtClean="0"/>
              <a:t>At 100% load: 295W (max power)</a:t>
            </a:r>
          </a:p>
          <a:p>
            <a:pPr lvl="1">
              <a:defRPr/>
            </a:pPr>
            <a:r>
              <a:rPr lang="en-AU" dirty="0" smtClean="0"/>
              <a:t>At 50% load: 246W (83% max power)</a:t>
            </a:r>
          </a:p>
          <a:p>
            <a:pPr lvl="1">
              <a:defRPr/>
            </a:pPr>
            <a:r>
              <a:rPr lang="en-AU" dirty="0" smtClean="0"/>
              <a:t>At 10% load: 180W (still consumes 61% of max power)</a:t>
            </a:r>
          </a:p>
          <a:p>
            <a:pPr>
              <a:defRPr/>
            </a:pPr>
            <a:r>
              <a:rPr lang="en-AU" dirty="0" smtClean="0"/>
              <a:t>Google data </a:t>
            </a:r>
            <a:r>
              <a:rPr lang="en-AU" dirty="0" err="1" smtClean="0"/>
              <a:t>center</a:t>
            </a:r>
            <a:endParaRPr lang="en-AU" dirty="0" smtClean="0"/>
          </a:p>
          <a:p>
            <a:pPr lvl="1">
              <a:defRPr/>
            </a:pPr>
            <a:r>
              <a:rPr lang="en-AU" dirty="0" smtClean="0"/>
              <a:t>Mostly operates at 10% - 50% load</a:t>
            </a:r>
          </a:p>
          <a:p>
            <a:pPr lvl="1">
              <a:defRPr/>
            </a:pPr>
            <a:r>
              <a:rPr lang="en-AU" dirty="0" smtClean="0"/>
              <a:t>At 100% load less than 1% of the time</a:t>
            </a:r>
          </a:p>
          <a:p>
            <a:pPr>
              <a:defRPr/>
            </a:pPr>
            <a:r>
              <a:rPr lang="en-AU" dirty="0" smtClean="0"/>
              <a:t>Industry challenge:  Design processors to make power proportional to load</a:t>
            </a:r>
            <a:endParaRPr lang="en-AU" dirty="0"/>
          </a:p>
        </p:txBody>
      </p:sp>
      <p:sp>
        <p:nvSpPr>
          <p:cNvPr id="87043" name="Slide Number Placeholder 7"/>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FB152D12-5C35-8648-BF9E-C6F550BF6DC4}" type="slidenum">
              <a:rPr lang="en-US" sz="1400">
                <a:latin typeface="Arial Narrow" charset="0"/>
                <a:cs typeface="Tahoma" charset="0"/>
              </a:rPr>
              <a:pPr/>
              <a:t>40</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pPr>
              <a:defRPr/>
            </a:pPr>
            <a:r>
              <a:rPr lang="en-US" dirty="0">
                <a:latin typeface="Tahoma" charset="0"/>
                <a:ea typeface="Tahoma"/>
              </a:rPr>
              <a:t>Remember</a:t>
            </a:r>
          </a:p>
        </p:txBody>
      </p:sp>
      <p:sp>
        <p:nvSpPr>
          <p:cNvPr id="23554" name="Rectangle 2"/>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Performance is specific to a particular program</a:t>
            </a:r>
          </a:p>
          <a:p>
            <a:pPr lvl="1">
              <a:defRPr/>
            </a:pPr>
            <a:r>
              <a:rPr lang="en-US" dirty="0">
                <a:effectLst>
                  <a:outerShdw blurRad="38100" dist="38100" dir="2700000" algn="tl">
                    <a:srgbClr val="DDDDDD"/>
                  </a:outerShdw>
                </a:effectLst>
                <a:latin typeface="Tahoma" charset="0"/>
              </a:rPr>
              <a:t>Total execution time is a consistent summary of performance</a:t>
            </a:r>
          </a:p>
          <a:p>
            <a:pPr>
              <a:defRPr/>
            </a:pPr>
            <a:r>
              <a:rPr lang="en-US" dirty="0">
                <a:effectLst>
                  <a:outerShdw blurRad="38100" dist="38100" dir="2700000" algn="tl">
                    <a:srgbClr val="DDDDDD"/>
                  </a:outerShdw>
                </a:effectLst>
                <a:latin typeface="Tahoma" charset="0"/>
                <a:ea typeface="Tahoma"/>
              </a:rPr>
              <a:t>For a given architecture performance comes from:</a:t>
            </a:r>
          </a:p>
          <a:p>
            <a:pPr lvl="1">
              <a:defRPr/>
            </a:pPr>
            <a:r>
              <a:rPr lang="en-US" dirty="0">
                <a:effectLst>
                  <a:outerShdw blurRad="38100" dist="38100" dir="2700000" algn="tl">
                    <a:srgbClr val="DDDDDD"/>
                  </a:outerShdw>
                </a:effectLst>
                <a:latin typeface="Tahoma" charset="0"/>
              </a:rPr>
              <a:t>increases in clock rate (without adverse CPI affects)</a:t>
            </a:r>
          </a:p>
          <a:p>
            <a:pPr lvl="1">
              <a:defRPr/>
            </a:pPr>
            <a:r>
              <a:rPr lang="en-US" dirty="0">
                <a:effectLst>
                  <a:outerShdw blurRad="38100" dist="38100" dir="2700000" algn="tl">
                    <a:srgbClr val="DDDDDD"/>
                  </a:outerShdw>
                </a:effectLst>
                <a:latin typeface="Tahoma" charset="0"/>
              </a:rPr>
              <a:t>improvements in processor organization that lower CPI</a:t>
            </a:r>
          </a:p>
          <a:p>
            <a:pPr lvl="1">
              <a:defRPr/>
            </a:pPr>
            <a:r>
              <a:rPr lang="en-US" dirty="0">
                <a:effectLst>
                  <a:outerShdw blurRad="38100" dist="38100" dir="2700000" algn="tl">
                    <a:srgbClr val="DDDDDD"/>
                  </a:outerShdw>
                </a:effectLst>
                <a:latin typeface="Tahoma" charset="0"/>
              </a:rPr>
              <a:t>compiler enhancements that lower CPI and/or instruction count</a:t>
            </a:r>
          </a:p>
          <a:p>
            <a:pPr>
              <a:defRPr/>
            </a:pPr>
            <a:r>
              <a:rPr lang="en-US" dirty="0">
                <a:effectLst>
                  <a:outerShdw blurRad="38100" dist="38100" dir="2700000" algn="tl">
                    <a:srgbClr val="DDDDDD"/>
                  </a:outerShdw>
                </a:effectLst>
                <a:latin typeface="Tahoma" charset="0"/>
                <a:ea typeface="Tahoma"/>
              </a:rPr>
              <a:t>Pitfall:  Expecting improvements in one aspect of a machine</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s performance to affect the total performance</a:t>
            </a:r>
          </a:p>
          <a:p>
            <a:pPr>
              <a:defRPr/>
            </a:pPr>
            <a:r>
              <a:rPr lang="en-US" dirty="0">
                <a:effectLst>
                  <a:outerShdw blurRad="38100" dist="38100" dir="2700000" algn="tl">
                    <a:srgbClr val="DDDDDD"/>
                  </a:outerShdw>
                </a:effectLst>
                <a:latin typeface="Tahoma" charset="0"/>
                <a:ea typeface="Tahoma"/>
              </a:rPr>
              <a:t>You should not always believe everything you read!  </a:t>
            </a:r>
          </a:p>
          <a:p>
            <a:pPr lvl="1">
              <a:defRPr/>
            </a:pPr>
            <a:r>
              <a:rPr lang="en-US" dirty="0">
                <a:effectLst>
                  <a:outerShdw blurRad="38100" dist="38100" dir="2700000" algn="tl">
                    <a:srgbClr val="DDDDDD"/>
                  </a:outerShdw>
                </a:effectLst>
                <a:latin typeface="Tahoma" charset="0"/>
              </a:rPr>
              <a:t>Read carefully!  Especially what the business guys say!</a:t>
            </a:r>
          </a:p>
        </p:txBody>
      </p:sp>
      <p:sp>
        <p:nvSpPr>
          <p:cNvPr id="89091"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EA7F86E1-5532-2948-9205-9FE19C8B2B04}" type="slidenum">
              <a:rPr lang="en-US" sz="1400">
                <a:latin typeface="Arial Narrow" charset="0"/>
                <a:cs typeface="Tahoma" charset="0"/>
              </a:rPr>
              <a:pPr/>
              <a:t>41</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Concluding Remarks</a:t>
            </a:r>
            <a:endParaRPr lang="en-US" dirty="0"/>
          </a:p>
        </p:txBody>
      </p:sp>
      <p:sp>
        <p:nvSpPr>
          <p:cNvPr id="3" name="Content Placeholder 2"/>
          <p:cNvSpPr>
            <a:spLocks noGrp="1"/>
          </p:cNvSpPr>
          <p:nvPr>
            <p:ph idx="1"/>
          </p:nvPr>
        </p:nvSpPr>
        <p:spPr/>
        <p:txBody>
          <a:bodyPr/>
          <a:lstStyle/>
          <a:p>
            <a:pPr>
              <a:defRPr/>
            </a:pPr>
            <a:r>
              <a:rPr lang="en-US" dirty="0" smtClean="0"/>
              <a:t>Cost/performance is improving</a:t>
            </a:r>
          </a:p>
          <a:p>
            <a:pPr lvl="1">
              <a:defRPr/>
            </a:pPr>
            <a:r>
              <a:rPr lang="en-US" dirty="0" smtClean="0"/>
              <a:t>Due to underlying technology development</a:t>
            </a:r>
          </a:p>
          <a:p>
            <a:pPr>
              <a:defRPr/>
            </a:pPr>
            <a:r>
              <a:rPr lang="en-US" dirty="0" smtClean="0"/>
              <a:t>Hierarchical layers of abstraction</a:t>
            </a:r>
          </a:p>
          <a:p>
            <a:pPr lvl="1">
              <a:defRPr/>
            </a:pPr>
            <a:r>
              <a:rPr lang="en-US" dirty="0" smtClean="0"/>
              <a:t>In both hardware and software</a:t>
            </a:r>
          </a:p>
          <a:p>
            <a:pPr>
              <a:defRPr/>
            </a:pPr>
            <a:r>
              <a:rPr lang="en-US" dirty="0" smtClean="0"/>
              <a:t>Instruction set architecture</a:t>
            </a:r>
          </a:p>
          <a:p>
            <a:pPr lvl="1">
              <a:defRPr/>
            </a:pPr>
            <a:r>
              <a:rPr lang="en-US" dirty="0" smtClean="0"/>
              <a:t>The hardware/software interface</a:t>
            </a:r>
          </a:p>
          <a:p>
            <a:pPr>
              <a:defRPr/>
            </a:pPr>
            <a:r>
              <a:rPr lang="en-US" dirty="0" smtClean="0"/>
              <a:t>Execution time: the best performance measure</a:t>
            </a:r>
          </a:p>
          <a:p>
            <a:pPr>
              <a:defRPr/>
            </a:pPr>
            <a:r>
              <a:rPr lang="en-US" dirty="0" smtClean="0"/>
              <a:t>Power is a limiting factor</a:t>
            </a:r>
          </a:p>
          <a:p>
            <a:pPr lvl="1">
              <a:defRPr/>
            </a:pPr>
            <a:r>
              <a:rPr lang="en-US" dirty="0" smtClean="0"/>
              <a:t>Use parallelism to improve performance</a:t>
            </a:r>
          </a:p>
        </p:txBody>
      </p:sp>
      <p:sp>
        <p:nvSpPr>
          <p:cNvPr id="91139"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04630982-7F69-0040-BA9D-A4C340D81AB1}" type="slidenum">
              <a:rPr lang="en-US" sz="1400">
                <a:latin typeface="Arial Narrow" charset="0"/>
                <a:cs typeface="Tahoma" charset="0"/>
              </a:rPr>
              <a:pPr/>
              <a:t>42</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0" y="0"/>
            <a:ext cx="9144000" cy="708025"/>
          </a:xfrm>
        </p:spPr>
        <p:txBody>
          <a:bodyPr/>
          <a:lstStyle/>
          <a:p>
            <a:pPr>
              <a:defRPr/>
            </a:pPr>
            <a:r>
              <a:rPr lang="en-US" sz="3600" dirty="0">
                <a:latin typeface="Tahoma" charset="0"/>
                <a:ea typeface="Tahoma"/>
              </a:rPr>
              <a:t>Which </a:t>
            </a:r>
            <a:r>
              <a:rPr lang="en-US" dirty="0" smtClean="0">
                <a:latin typeface="Tahoma" charset="0"/>
                <a:ea typeface="Tahoma"/>
              </a:rPr>
              <a:t>airplane</a:t>
            </a:r>
            <a:r>
              <a:rPr lang="en-US" sz="3600" dirty="0" smtClean="0">
                <a:latin typeface="Tahoma" charset="0"/>
                <a:ea typeface="Tahoma"/>
              </a:rPr>
              <a:t> </a:t>
            </a:r>
            <a:r>
              <a:rPr lang="en-US" sz="3600" dirty="0">
                <a:latin typeface="Tahoma" charset="0"/>
                <a:ea typeface="Tahoma"/>
              </a:rPr>
              <a:t>is </a:t>
            </a:r>
            <a:r>
              <a:rPr lang="ja-JP" altLang="en-US" sz="3600" dirty="0">
                <a:latin typeface="Tahoma" charset="0"/>
                <a:ea typeface="Tahoma"/>
              </a:rPr>
              <a:t>“</a:t>
            </a:r>
            <a:r>
              <a:rPr lang="en-US" sz="3600" dirty="0">
                <a:latin typeface="Tahoma" charset="0"/>
                <a:ea typeface="Tahoma"/>
              </a:rPr>
              <a:t>best</a:t>
            </a:r>
            <a:r>
              <a:rPr lang="ja-JP" altLang="en-US" sz="3600" dirty="0">
                <a:latin typeface="Tahoma" charset="0"/>
                <a:ea typeface="Tahoma"/>
              </a:rPr>
              <a:t>”</a:t>
            </a:r>
            <a:r>
              <a:rPr lang="en-US" sz="3600" dirty="0">
                <a:latin typeface="Tahoma" charset="0"/>
                <a:ea typeface="Tahoma"/>
              </a:rPr>
              <a:t>?</a:t>
            </a:r>
          </a:p>
        </p:txBody>
      </p:sp>
      <p:pic>
        <p:nvPicPr>
          <p:cNvPr id="21506" name="Picture 12" descr="TN00686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981200"/>
            <a:ext cx="1311275"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507" name="Group 2"/>
          <p:cNvGrpSpPr>
            <a:grpSpLocks/>
          </p:cNvGrpSpPr>
          <p:nvPr/>
        </p:nvGrpSpPr>
        <p:grpSpPr bwMode="auto">
          <a:xfrm>
            <a:off x="152400" y="781050"/>
            <a:ext cx="7983538" cy="1760538"/>
            <a:chOff x="152400" y="781677"/>
            <a:chExt cx="7983537" cy="1759383"/>
          </a:xfrm>
        </p:grpSpPr>
        <p:pic>
          <p:nvPicPr>
            <p:cNvPr id="21513" name="Picture 4" descr="f01-13-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83698"/>
              <a:ext cx="7983537" cy="175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4" name="TextBox 1"/>
            <p:cNvSpPr txBox="1">
              <a:spLocks noChangeArrowheads="1"/>
            </p:cNvSpPr>
            <p:nvPr/>
          </p:nvSpPr>
          <p:spPr bwMode="auto">
            <a:xfrm>
              <a:off x="152400" y="783698"/>
              <a:ext cx="1676400" cy="548278"/>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solidFill>
                    <a:schemeClr val="bg1"/>
                  </a:solidFill>
                  <a:latin typeface="Arial Narrow" charset="0"/>
                  <a:cs typeface="Tahoma" charset="0"/>
                </a:rPr>
                <a:t>Airplane</a:t>
              </a:r>
            </a:p>
          </p:txBody>
        </p:sp>
        <p:sp>
          <p:nvSpPr>
            <p:cNvPr id="21515" name="TextBox 9"/>
            <p:cNvSpPr txBox="1">
              <a:spLocks noChangeArrowheads="1"/>
            </p:cNvSpPr>
            <p:nvPr/>
          </p:nvSpPr>
          <p:spPr bwMode="auto">
            <a:xfrm>
              <a:off x="1828800" y="783698"/>
              <a:ext cx="1066800" cy="548278"/>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solidFill>
                    <a:schemeClr val="bg1"/>
                  </a:solidFill>
                  <a:latin typeface="Arial Narrow" charset="0"/>
                  <a:cs typeface="Tahoma" charset="0"/>
                </a:rPr>
                <a:t>Passenger capacity</a:t>
              </a:r>
            </a:p>
          </p:txBody>
        </p:sp>
        <p:sp>
          <p:nvSpPr>
            <p:cNvPr id="21516" name="TextBox 10"/>
            <p:cNvSpPr txBox="1">
              <a:spLocks noChangeArrowheads="1"/>
            </p:cNvSpPr>
            <p:nvPr/>
          </p:nvSpPr>
          <p:spPr bwMode="auto">
            <a:xfrm>
              <a:off x="2919750" y="781678"/>
              <a:ext cx="1483736" cy="548279"/>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solidFill>
                    <a:schemeClr val="bg1"/>
                  </a:solidFill>
                  <a:latin typeface="Arial Narrow" charset="0"/>
                  <a:cs typeface="Tahoma" charset="0"/>
                </a:rPr>
                <a:t>Cruising range (miles)</a:t>
              </a:r>
            </a:p>
          </p:txBody>
        </p:sp>
        <p:sp>
          <p:nvSpPr>
            <p:cNvPr id="21517" name="TextBox 11"/>
            <p:cNvSpPr txBox="1">
              <a:spLocks noChangeArrowheads="1"/>
            </p:cNvSpPr>
            <p:nvPr/>
          </p:nvSpPr>
          <p:spPr bwMode="auto">
            <a:xfrm>
              <a:off x="4409189" y="783698"/>
              <a:ext cx="1503765" cy="548279"/>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solidFill>
                    <a:schemeClr val="bg1"/>
                  </a:solidFill>
                  <a:latin typeface="Arial Narrow" charset="0"/>
                  <a:cs typeface="Tahoma" charset="0"/>
                </a:rPr>
                <a:t>Cruising speed (mph)</a:t>
              </a:r>
            </a:p>
          </p:txBody>
        </p:sp>
        <p:sp>
          <p:nvSpPr>
            <p:cNvPr id="21518" name="TextBox 12"/>
            <p:cNvSpPr txBox="1">
              <a:spLocks noChangeArrowheads="1"/>
            </p:cNvSpPr>
            <p:nvPr/>
          </p:nvSpPr>
          <p:spPr bwMode="auto">
            <a:xfrm>
              <a:off x="5943600" y="781677"/>
              <a:ext cx="2133600" cy="548279"/>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solidFill>
                    <a:schemeClr val="bg1"/>
                  </a:solidFill>
                  <a:latin typeface="Arial Narrow" charset="0"/>
                  <a:cs typeface="Tahoma" charset="0"/>
                </a:rPr>
                <a:t>Passenger throughput (passengers x mph)</a:t>
              </a:r>
            </a:p>
          </p:txBody>
        </p:sp>
      </p:grpSp>
      <p:graphicFrame>
        <p:nvGraphicFramePr>
          <p:cNvPr id="4" name="Object 3"/>
          <p:cNvGraphicFramePr>
            <a:graphicFrameLocks noChangeAspect="1"/>
          </p:cNvGraphicFramePr>
          <p:nvPr/>
        </p:nvGraphicFramePr>
        <p:xfrm>
          <a:off x="746125" y="2479675"/>
          <a:ext cx="3475038" cy="23971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Object 4"/>
          <p:cNvGraphicFramePr>
            <a:graphicFrameLocks noChangeAspect="1"/>
          </p:cNvGraphicFramePr>
          <p:nvPr/>
        </p:nvGraphicFramePr>
        <p:xfrm>
          <a:off x="4203700" y="2476500"/>
          <a:ext cx="3659188" cy="239712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 name="Object 5"/>
          <p:cNvGraphicFramePr>
            <a:graphicFrameLocks noChangeAspect="1"/>
          </p:cNvGraphicFramePr>
          <p:nvPr/>
        </p:nvGraphicFramePr>
        <p:xfrm>
          <a:off x="746125" y="4589463"/>
          <a:ext cx="3475038" cy="2398712"/>
        </p:xfrm>
        <a:graphic>
          <a:graphicData uri="http://schemas.openxmlformats.org/drawingml/2006/chart">
            <c:chart xmlns:c="http://schemas.openxmlformats.org/drawingml/2006/chart" xmlns:r="http://schemas.openxmlformats.org/officeDocument/2006/relationships" r:id="rId7"/>
          </a:graphicData>
        </a:graphic>
      </p:graphicFrame>
      <p:sp>
        <p:nvSpPr>
          <p:cNvPr id="21511"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90BD912B-7886-1F4F-A575-4EF96A12E649}" type="slidenum">
              <a:rPr lang="en-US" sz="1400">
                <a:latin typeface="Arial Narrow" charset="0"/>
                <a:cs typeface="Tahoma" charset="0"/>
              </a:rPr>
              <a:pPr/>
              <a:t>5</a:t>
            </a:fld>
            <a:endParaRPr lang="en-US" sz="1400">
              <a:latin typeface="Arial Narrow" charset="0"/>
              <a:cs typeface="Tahoma" charset="0"/>
            </a:endParaRPr>
          </a:p>
        </p:txBody>
      </p:sp>
      <p:graphicFrame>
        <p:nvGraphicFramePr>
          <p:cNvPr id="21512" name="Object 6"/>
          <p:cNvGraphicFramePr>
            <a:graphicFrameLocks noChangeAspect="1"/>
          </p:cNvGraphicFramePr>
          <p:nvPr/>
        </p:nvGraphicFramePr>
        <p:xfrm>
          <a:off x="4203700" y="4772025"/>
          <a:ext cx="3983038" cy="2109788"/>
        </p:xfrm>
        <a:graphic>
          <a:graphicData uri="http://schemas.openxmlformats.org/presentationml/2006/ole">
            <mc:AlternateContent xmlns:mc="http://schemas.openxmlformats.org/markup-compatibility/2006">
              <mc:Choice xmlns:v="urn:schemas-microsoft-com:vml" Requires="v">
                <p:oleObj spid="_x0000_s21539" r:id="rId8" imgW="3980359" imgH="2109042" progId="Excel.Chart.8">
                  <p:embed/>
                </p:oleObj>
              </mc:Choice>
              <mc:Fallback>
                <p:oleObj r:id="rId8" imgW="3980359" imgH="2109042" progId="Excel.Char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3700" y="4772025"/>
                        <a:ext cx="3983038" cy="21097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3" grpId="0">
        <p:bldAsOne/>
      </p:bldGraphic>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0" y="0"/>
            <a:ext cx="9144000" cy="708025"/>
          </a:xfrm>
        </p:spPr>
        <p:txBody>
          <a:bodyPr/>
          <a:lstStyle/>
          <a:p>
            <a:pPr>
              <a:defRPr/>
            </a:pPr>
            <a:r>
              <a:rPr lang="en-US" sz="3600" dirty="0">
                <a:latin typeface="Tahoma" charset="0"/>
                <a:ea typeface="Tahoma"/>
              </a:rPr>
              <a:t>Which </a:t>
            </a:r>
            <a:r>
              <a:rPr lang="en-US" dirty="0" smtClean="0">
                <a:latin typeface="Tahoma" charset="0"/>
                <a:ea typeface="Tahoma"/>
              </a:rPr>
              <a:t>airplane</a:t>
            </a:r>
            <a:r>
              <a:rPr lang="en-US" sz="3600" dirty="0" smtClean="0">
                <a:latin typeface="Tahoma" charset="0"/>
                <a:ea typeface="Tahoma"/>
              </a:rPr>
              <a:t> </a:t>
            </a:r>
            <a:r>
              <a:rPr lang="en-US" sz="3600" dirty="0">
                <a:latin typeface="Tahoma" charset="0"/>
                <a:ea typeface="Tahoma"/>
              </a:rPr>
              <a:t>is </a:t>
            </a:r>
            <a:r>
              <a:rPr lang="ja-JP" altLang="en-US" sz="3600" dirty="0">
                <a:latin typeface="Tahoma" charset="0"/>
                <a:ea typeface="Tahoma"/>
              </a:rPr>
              <a:t>“</a:t>
            </a:r>
            <a:r>
              <a:rPr lang="en-US" sz="3600" dirty="0">
                <a:latin typeface="Tahoma" charset="0"/>
                <a:ea typeface="Tahoma"/>
              </a:rPr>
              <a:t>best</a:t>
            </a:r>
            <a:r>
              <a:rPr lang="ja-JP" altLang="en-US" sz="3600" dirty="0">
                <a:latin typeface="Tahoma" charset="0"/>
                <a:ea typeface="Tahoma"/>
              </a:rPr>
              <a:t>”</a:t>
            </a:r>
            <a:r>
              <a:rPr lang="en-US" sz="3600" dirty="0">
                <a:latin typeface="Tahoma" charset="0"/>
                <a:ea typeface="Tahoma"/>
              </a:rPr>
              <a:t>?</a:t>
            </a:r>
          </a:p>
        </p:txBody>
      </p:sp>
      <p:sp>
        <p:nvSpPr>
          <p:cNvPr id="1029" name="Rectangle 5"/>
          <p:cNvSpPr>
            <a:spLocks noGrp="1" noChangeArrowheads="1"/>
          </p:cNvSpPr>
          <p:nvPr>
            <p:ph idx="1"/>
          </p:nvPr>
        </p:nvSpPr>
        <p:spPr>
          <a:xfrm>
            <a:off x="0" y="2514600"/>
            <a:ext cx="9144000" cy="4343400"/>
          </a:xfrm>
        </p:spPr>
        <p:txBody>
          <a:bodyPr/>
          <a:lstStyle/>
          <a:p>
            <a:pPr>
              <a:defRPr/>
            </a:pPr>
            <a:r>
              <a:rPr lang="en-US" sz="2400" dirty="0">
                <a:effectLst>
                  <a:outerShdw blurRad="38100" dist="38100" dir="2700000" algn="tl">
                    <a:srgbClr val="DDDDDD"/>
                  </a:outerShdw>
                </a:effectLst>
                <a:latin typeface="Tahoma" charset="0"/>
                <a:ea typeface="Tahoma"/>
              </a:rPr>
              <a:t>How much faster is the Concorde than the 747?</a:t>
            </a:r>
          </a:p>
          <a:p>
            <a:pPr lvl="1">
              <a:defRPr/>
            </a:pPr>
            <a:r>
              <a:rPr lang="en-US" sz="1900" dirty="0" smtClean="0">
                <a:effectLst>
                  <a:outerShdw blurRad="38100" dist="38100" dir="2700000" algn="tl">
                    <a:srgbClr val="DDDDDD"/>
                  </a:outerShdw>
                </a:effectLst>
                <a:latin typeface="Tahoma" charset="0"/>
              </a:rPr>
              <a:t>2.2 X     </a:t>
            </a:r>
            <a:r>
              <a:rPr lang="en-US" sz="1900" b="1" i="1" dirty="0" smtClean="0">
                <a:solidFill>
                  <a:schemeClr val="tx1"/>
                </a:solidFill>
                <a:effectLst>
                  <a:outerShdw blurRad="38100" dist="38100" dir="2700000" algn="tl">
                    <a:srgbClr val="DDDDDD"/>
                  </a:outerShdw>
                </a:effectLst>
                <a:latin typeface="Times New Roman"/>
                <a:cs typeface="Times New Roman"/>
              </a:rPr>
              <a:t>(“X” means “factor of”)</a:t>
            </a:r>
            <a:endParaRPr lang="en-US" sz="1900" b="1" i="1" dirty="0">
              <a:solidFill>
                <a:schemeClr val="tx1"/>
              </a:solidFill>
              <a:effectLst>
                <a:outerShdw blurRad="38100" dist="38100" dir="2700000" algn="tl">
                  <a:srgbClr val="DDDDDD"/>
                </a:outerShdw>
              </a:effectLst>
              <a:latin typeface="Times New Roman"/>
              <a:cs typeface="Times New Roman"/>
            </a:endParaRPr>
          </a:p>
          <a:p>
            <a:pPr>
              <a:defRPr/>
            </a:pPr>
            <a:r>
              <a:rPr lang="en-US" sz="2400" dirty="0">
                <a:effectLst>
                  <a:outerShdw blurRad="38100" dist="38100" dir="2700000" algn="tl">
                    <a:srgbClr val="DDDDDD"/>
                  </a:outerShdw>
                </a:effectLst>
                <a:latin typeface="Tahoma" charset="0"/>
                <a:ea typeface="Tahoma"/>
              </a:rPr>
              <a:t>How much larger is the 747</a:t>
            </a:r>
            <a:r>
              <a:rPr lang="ja-JP" altLang="en-US" sz="2400" dirty="0">
                <a:effectLst>
                  <a:outerShdw blurRad="38100" dist="38100" dir="2700000" algn="tl">
                    <a:srgbClr val="DDDDDD"/>
                  </a:outerShdw>
                </a:effectLst>
                <a:latin typeface="Tahoma" charset="0"/>
                <a:ea typeface="Tahoma"/>
              </a:rPr>
              <a:t>’</a:t>
            </a:r>
            <a:r>
              <a:rPr lang="en-US" sz="2400" dirty="0">
                <a:effectLst>
                  <a:outerShdw blurRad="38100" dist="38100" dir="2700000" algn="tl">
                    <a:srgbClr val="DDDDDD"/>
                  </a:outerShdw>
                </a:effectLst>
                <a:latin typeface="Tahoma" charset="0"/>
                <a:ea typeface="Tahoma"/>
              </a:rPr>
              <a:t>s capacity than the Concorde?</a:t>
            </a:r>
          </a:p>
          <a:p>
            <a:pPr lvl="1">
              <a:defRPr/>
            </a:pPr>
            <a:r>
              <a:rPr lang="en-US" sz="1900" dirty="0" smtClean="0">
                <a:effectLst>
                  <a:outerShdw blurRad="38100" dist="38100" dir="2700000" algn="tl">
                    <a:srgbClr val="DDDDDD"/>
                  </a:outerShdw>
                </a:effectLst>
                <a:latin typeface="Tahoma" charset="0"/>
              </a:rPr>
              <a:t>3.6 X</a:t>
            </a:r>
            <a:endParaRPr lang="en-US" sz="1900" dirty="0">
              <a:effectLst>
                <a:outerShdw blurRad="38100" dist="38100" dir="2700000" algn="tl">
                  <a:srgbClr val="DDDDDD"/>
                </a:outerShdw>
              </a:effectLst>
              <a:latin typeface="Tahoma" charset="0"/>
            </a:endParaRPr>
          </a:p>
          <a:p>
            <a:pPr>
              <a:defRPr/>
            </a:pPr>
            <a:r>
              <a:rPr lang="en-US" sz="2400" dirty="0">
                <a:effectLst>
                  <a:outerShdw blurRad="38100" dist="38100" dir="2700000" algn="tl">
                    <a:srgbClr val="DDDDDD"/>
                  </a:outerShdw>
                </a:effectLst>
                <a:latin typeface="Tahoma" charset="0"/>
                <a:ea typeface="Tahoma"/>
              </a:rPr>
              <a:t>It is roughly 4000 miles from Raleigh to Paris.  What is the </a:t>
            </a:r>
            <a:r>
              <a:rPr lang="en-US" sz="2400" u="sng" dirty="0">
                <a:effectLst>
                  <a:outerShdw blurRad="38100" dist="38100" dir="2700000" algn="tl">
                    <a:srgbClr val="DDDDDD"/>
                  </a:outerShdw>
                </a:effectLst>
                <a:latin typeface="Tahoma" charset="0"/>
                <a:ea typeface="Tahoma"/>
              </a:rPr>
              <a:t>throughput</a:t>
            </a:r>
            <a:r>
              <a:rPr lang="en-US" sz="2400" dirty="0">
                <a:effectLst>
                  <a:outerShdw blurRad="38100" dist="38100" dir="2700000" algn="tl">
                    <a:srgbClr val="DDDDDD"/>
                  </a:outerShdw>
                </a:effectLst>
                <a:latin typeface="Tahoma" charset="0"/>
                <a:ea typeface="Tahoma"/>
              </a:rPr>
              <a:t> of the 747 in passengers/</a:t>
            </a:r>
            <a:r>
              <a:rPr lang="en-US" sz="2400" dirty="0" err="1">
                <a:effectLst>
                  <a:outerShdw blurRad="38100" dist="38100" dir="2700000" algn="tl">
                    <a:srgbClr val="DDDDDD"/>
                  </a:outerShdw>
                </a:effectLst>
                <a:latin typeface="Tahoma" charset="0"/>
                <a:ea typeface="Tahoma"/>
              </a:rPr>
              <a:t>hr</a:t>
            </a:r>
            <a:r>
              <a:rPr lang="en-US" sz="2400" dirty="0">
                <a:effectLst>
                  <a:outerShdw blurRad="38100" dist="38100" dir="2700000" algn="tl">
                    <a:srgbClr val="DDDDDD"/>
                  </a:outerShdw>
                </a:effectLst>
                <a:latin typeface="Tahoma" charset="0"/>
                <a:ea typeface="Tahoma"/>
              </a:rPr>
              <a:t>? The Concorde?</a:t>
            </a:r>
          </a:p>
          <a:p>
            <a:pPr>
              <a:defRPr/>
            </a:pPr>
            <a:endParaRPr lang="en-US" sz="2400" dirty="0">
              <a:effectLst>
                <a:outerShdw blurRad="38100" dist="38100" dir="2700000" algn="tl">
                  <a:srgbClr val="DDDDDD"/>
                </a:outerShdw>
              </a:effectLst>
              <a:latin typeface="Tahoma" charset="0"/>
              <a:ea typeface="Tahoma"/>
            </a:endParaRPr>
          </a:p>
          <a:p>
            <a:pPr>
              <a:defRPr/>
            </a:pPr>
            <a:endParaRPr lang="en-US" sz="2400" dirty="0">
              <a:effectLst>
                <a:outerShdw blurRad="38100" dist="38100" dir="2700000" algn="tl">
                  <a:srgbClr val="DDDDDD"/>
                </a:outerShdw>
              </a:effectLst>
              <a:latin typeface="Tahoma" charset="0"/>
              <a:ea typeface="Tahoma"/>
            </a:endParaRPr>
          </a:p>
          <a:p>
            <a:pPr>
              <a:defRPr/>
            </a:pPr>
            <a:r>
              <a:rPr lang="en-US" sz="2400" dirty="0">
                <a:effectLst>
                  <a:outerShdw blurRad="38100" dist="38100" dir="2700000" algn="tl">
                    <a:srgbClr val="DDDDDD"/>
                  </a:outerShdw>
                </a:effectLst>
                <a:latin typeface="Tahoma" charset="0"/>
                <a:ea typeface="Tahoma"/>
              </a:rPr>
              <a:t>What is the </a:t>
            </a:r>
            <a:r>
              <a:rPr lang="en-US" sz="2400" u="sng" dirty="0" smtClean="0">
                <a:effectLst>
                  <a:outerShdw blurRad="38100" dist="38100" dir="2700000" algn="tl">
                    <a:srgbClr val="DDDDDD"/>
                  </a:outerShdw>
                </a:effectLst>
                <a:latin typeface="Tahoma" charset="0"/>
                <a:ea typeface="Tahoma"/>
              </a:rPr>
              <a:t>latency</a:t>
            </a:r>
            <a:r>
              <a:rPr lang="en-US" sz="2400" dirty="0" smtClean="0">
                <a:effectLst>
                  <a:outerShdw blurRad="38100" dist="38100" dir="2700000" algn="tl">
                    <a:srgbClr val="DDDDDD"/>
                  </a:outerShdw>
                </a:effectLst>
                <a:latin typeface="Tahoma" charset="0"/>
                <a:ea typeface="Tahoma"/>
              </a:rPr>
              <a:t> (trip time) of </a:t>
            </a:r>
            <a:r>
              <a:rPr lang="en-US" sz="2400" dirty="0">
                <a:effectLst>
                  <a:outerShdw blurRad="38100" dist="38100" dir="2700000" algn="tl">
                    <a:srgbClr val="DDDDDD"/>
                  </a:outerShdw>
                </a:effectLst>
                <a:latin typeface="Tahoma" charset="0"/>
                <a:ea typeface="Tahoma"/>
              </a:rPr>
              <a:t>the 747?  The Concorde?</a:t>
            </a:r>
          </a:p>
          <a:p>
            <a:pPr lvl="1">
              <a:defRPr/>
            </a:pPr>
            <a:r>
              <a:rPr lang="en-US" sz="1900" dirty="0">
                <a:effectLst>
                  <a:outerShdw blurRad="38100" dist="38100" dir="2700000" algn="tl">
                    <a:srgbClr val="DDDDDD"/>
                  </a:outerShdw>
                </a:effectLst>
                <a:latin typeface="Tahoma" charset="0"/>
              </a:rPr>
              <a:t>6.56 hours, 2.96 hours</a:t>
            </a:r>
          </a:p>
        </p:txBody>
      </p:sp>
      <p:graphicFrame>
        <p:nvGraphicFramePr>
          <p:cNvPr id="759817" name="Object 9"/>
          <p:cNvGraphicFramePr>
            <a:graphicFrameLocks noChangeAspect="1"/>
          </p:cNvGraphicFramePr>
          <p:nvPr/>
        </p:nvGraphicFramePr>
        <p:xfrm>
          <a:off x="547688" y="5060950"/>
          <a:ext cx="3856037" cy="747713"/>
        </p:xfrm>
        <a:graphic>
          <a:graphicData uri="http://schemas.openxmlformats.org/presentationml/2006/ole">
            <mc:AlternateContent xmlns:mc="http://schemas.openxmlformats.org/markup-compatibility/2006">
              <mc:Choice xmlns:v="urn:schemas-microsoft-com:vml" Requires="v">
                <p:oleObj spid="_x0000_s22574" name="Equation" r:id="rId3" imgW="2032000" imgH="393700" progId="Equation.3">
                  <p:embed/>
                </p:oleObj>
              </mc:Choice>
              <mc:Fallback>
                <p:oleObj name="Equation" r:id="rId3" imgW="2032000" imgH="393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5060950"/>
                        <a:ext cx="3856037" cy="747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759818" name="Object 10"/>
          <p:cNvGraphicFramePr>
            <a:graphicFrameLocks noChangeAspect="1"/>
          </p:cNvGraphicFramePr>
          <p:nvPr/>
        </p:nvGraphicFramePr>
        <p:xfrm>
          <a:off x="5014913" y="5102225"/>
          <a:ext cx="3614737" cy="706438"/>
        </p:xfrm>
        <a:graphic>
          <a:graphicData uri="http://schemas.openxmlformats.org/presentationml/2006/ole">
            <mc:AlternateContent xmlns:mc="http://schemas.openxmlformats.org/markup-compatibility/2006">
              <mc:Choice xmlns:v="urn:schemas-microsoft-com:vml" Requires="v">
                <p:oleObj spid="_x0000_s22575" name="Equation" r:id="rId5" imgW="2019300" imgH="393700" progId="Equation.3">
                  <p:embed/>
                </p:oleObj>
              </mc:Choice>
              <mc:Fallback>
                <p:oleObj name="Equation" r:id="rId5" imgW="2019300" imgH="3937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4913" y="5102225"/>
                        <a:ext cx="3614737" cy="70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pic>
        <p:nvPicPr>
          <p:cNvPr id="22533" name="Picture 12" descr="TN00686_"/>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1981200"/>
            <a:ext cx="1311275"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534" name="Group 2"/>
          <p:cNvGrpSpPr>
            <a:grpSpLocks/>
          </p:cNvGrpSpPr>
          <p:nvPr/>
        </p:nvGrpSpPr>
        <p:grpSpPr bwMode="auto">
          <a:xfrm>
            <a:off x="152400" y="781050"/>
            <a:ext cx="7983538" cy="1760538"/>
            <a:chOff x="152400" y="781677"/>
            <a:chExt cx="7983537" cy="1759383"/>
          </a:xfrm>
        </p:grpSpPr>
        <p:pic>
          <p:nvPicPr>
            <p:cNvPr id="22536" name="Picture 4" descr="f01-13-P3744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783698"/>
              <a:ext cx="7983537" cy="175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7" name="TextBox 1"/>
            <p:cNvSpPr txBox="1">
              <a:spLocks noChangeArrowheads="1"/>
            </p:cNvSpPr>
            <p:nvPr/>
          </p:nvSpPr>
          <p:spPr bwMode="auto">
            <a:xfrm>
              <a:off x="152400" y="783698"/>
              <a:ext cx="1676400" cy="548278"/>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solidFill>
                    <a:schemeClr val="bg1"/>
                  </a:solidFill>
                  <a:latin typeface="Arial Narrow" charset="0"/>
                  <a:cs typeface="Tahoma" charset="0"/>
                </a:rPr>
                <a:t>Airplane</a:t>
              </a:r>
            </a:p>
          </p:txBody>
        </p:sp>
        <p:sp>
          <p:nvSpPr>
            <p:cNvPr id="22538" name="TextBox 9"/>
            <p:cNvSpPr txBox="1">
              <a:spLocks noChangeArrowheads="1"/>
            </p:cNvSpPr>
            <p:nvPr/>
          </p:nvSpPr>
          <p:spPr bwMode="auto">
            <a:xfrm>
              <a:off x="1828800" y="783698"/>
              <a:ext cx="1066800" cy="548278"/>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solidFill>
                    <a:schemeClr val="bg1"/>
                  </a:solidFill>
                  <a:latin typeface="Arial Narrow" charset="0"/>
                  <a:cs typeface="Tahoma" charset="0"/>
                </a:rPr>
                <a:t>Passenger capacity</a:t>
              </a:r>
            </a:p>
          </p:txBody>
        </p:sp>
        <p:sp>
          <p:nvSpPr>
            <p:cNvPr id="22539" name="TextBox 10"/>
            <p:cNvSpPr txBox="1">
              <a:spLocks noChangeArrowheads="1"/>
            </p:cNvSpPr>
            <p:nvPr/>
          </p:nvSpPr>
          <p:spPr bwMode="auto">
            <a:xfrm>
              <a:off x="2919750" y="781678"/>
              <a:ext cx="1483736" cy="548279"/>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solidFill>
                    <a:schemeClr val="bg1"/>
                  </a:solidFill>
                  <a:latin typeface="Arial Narrow" charset="0"/>
                  <a:cs typeface="Tahoma" charset="0"/>
                </a:rPr>
                <a:t>Cruising range (miles)</a:t>
              </a:r>
            </a:p>
          </p:txBody>
        </p:sp>
        <p:sp>
          <p:nvSpPr>
            <p:cNvPr id="22540" name="TextBox 11"/>
            <p:cNvSpPr txBox="1">
              <a:spLocks noChangeArrowheads="1"/>
            </p:cNvSpPr>
            <p:nvPr/>
          </p:nvSpPr>
          <p:spPr bwMode="auto">
            <a:xfrm>
              <a:off x="4409189" y="783698"/>
              <a:ext cx="1503765" cy="548279"/>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solidFill>
                    <a:schemeClr val="bg1"/>
                  </a:solidFill>
                  <a:latin typeface="Arial Narrow" charset="0"/>
                  <a:cs typeface="Tahoma" charset="0"/>
                </a:rPr>
                <a:t>Cruising speed (mph)</a:t>
              </a:r>
            </a:p>
          </p:txBody>
        </p:sp>
        <p:sp>
          <p:nvSpPr>
            <p:cNvPr id="22541" name="TextBox 12"/>
            <p:cNvSpPr txBox="1">
              <a:spLocks noChangeArrowheads="1"/>
            </p:cNvSpPr>
            <p:nvPr/>
          </p:nvSpPr>
          <p:spPr bwMode="auto">
            <a:xfrm>
              <a:off x="5943600" y="781677"/>
              <a:ext cx="2133600" cy="548279"/>
            </a:xfrm>
            <a:prstGeom prst="rect">
              <a:avLst/>
            </a:prstGeom>
            <a:solidFill>
              <a:srgbClr val="336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a:solidFill>
                    <a:schemeClr val="bg1"/>
                  </a:solidFill>
                  <a:latin typeface="Arial Narrow" charset="0"/>
                  <a:cs typeface="Tahoma" charset="0"/>
                </a:rPr>
                <a:t>Passenger throughput (passengers x mph)</a:t>
              </a:r>
            </a:p>
          </p:txBody>
        </p:sp>
      </p:grpSp>
      <p:sp>
        <p:nvSpPr>
          <p:cNvPr id="22535"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656793AB-945F-1C49-AC8F-910B058FBA2B}" type="slidenum">
              <a:rPr lang="en-US" sz="1400">
                <a:latin typeface="Arial Narrow" charset="0"/>
                <a:cs typeface="Tahoma" charset="0"/>
              </a:rPr>
              <a:pPr/>
              <a:t>6</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598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598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225425" y="312738"/>
            <a:ext cx="5311775"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12292" name="Rectangle 4"/>
          <p:cNvSpPr>
            <a:spLocks noGrp="1" noChangeArrowheads="1"/>
          </p:cNvSpPr>
          <p:nvPr>
            <p:ph type="title"/>
          </p:nvPr>
        </p:nvSpPr>
        <p:spPr/>
        <p:txBody>
          <a:bodyPr/>
          <a:lstStyle/>
          <a:p>
            <a:pPr>
              <a:defRPr/>
            </a:pPr>
            <a:r>
              <a:rPr lang="en-US" dirty="0">
                <a:latin typeface="Tahoma" charset="0"/>
                <a:ea typeface="Tahoma"/>
              </a:rPr>
              <a:t>Performance Metrics</a:t>
            </a:r>
          </a:p>
        </p:txBody>
      </p:sp>
      <p:sp>
        <p:nvSpPr>
          <p:cNvPr id="12291"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Latency:  </a:t>
            </a:r>
            <a:r>
              <a:rPr lang="en-US" dirty="0" smtClean="0">
                <a:effectLst>
                  <a:outerShdw blurRad="38100" dist="38100" dir="2700000" algn="tl">
                    <a:srgbClr val="DDDDDD"/>
                  </a:outerShdw>
                </a:effectLst>
                <a:latin typeface="Tahoma" charset="0"/>
                <a:ea typeface="Tahoma"/>
              </a:rPr>
              <a:t>Time from </a:t>
            </a:r>
            <a:r>
              <a:rPr lang="en-US" dirty="0">
                <a:effectLst>
                  <a:outerShdw blurRad="38100" dist="38100" dir="2700000" algn="tl">
                    <a:srgbClr val="DDDDDD"/>
                  </a:outerShdw>
                </a:effectLst>
                <a:latin typeface="Tahoma" charset="0"/>
                <a:ea typeface="Tahoma"/>
              </a:rPr>
              <a:t>input to corresponding output</a:t>
            </a:r>
          </a:p>
          <a:p>
            <a:pPr lvl="1">
              <a:defRPr/>
            </a:pPr>
            <a:r>
              <a:rPr lang="en-US" dirty="0">
                <a:effectLst>
                  <a:outerShdw blurRad="38100" dist="38100" dir="2700000" algn="tl">
                    <a:srgbClr val="DDDDDD"/>
                  </a:outerShdw>
                </a:effectLst>
                <a:latin typeface="Tahoma" charset="0"/>
              </a:rPr>
              <a:t>How long does it take for my program to run?</a:t>
            </a:r>
          </a:p>
          <a:p>
            <a:pPr lvl="1">
              <a:defRPr/>
            </a:pPr>
            <a:r>
              <a:rPr lang="en-US" dirty="0">
                <a:effectLst>
                  <a:outerShdw blurRad="38100" dist="38100" dir="2700000" algn="tl">
                    <a:srgbClr val="DDDDDD"/>
                  </a:outerShdw>
                </a:effectLst>
                <a:latin typeface="Tahoma" charset="0"/>
              </a:rPr>
              <a:t>How long must I wait after typing return for the result</a:t>
            </a:r>
            <a:r>
              <a:rPr lang="en-US" dirty="0" smtClean="0">
                <a:effectLst>
                  <a:outerShdw blurRad="38100" dist="38100" dir="2700000" algn="tl">
                    <a:srgbClr val="DDDDDD"/>
                  </a:outerShdw>
                </a:effectLst>
                <a:latin typeface="Tahoma" charset="0"/>
              </a:rPr>
              <a:t>?</a:t>
            </a:r>
          </a:p>
          <a:p>
            <a:pPr lvl="1">
              <a:defRPr/>
            </a:pPr>
            <a:r>
              <a:rPr lang="en-US" dirty="0" smtClean="0">
                <a:effectLst>
                  <a:outerShdw blurRad="38100" dist="38100" dir="2700000" algn="tl">
                    <a:srgbClr val="DDDDDD"/>
                  </a:outerShdw>
                </a:effectLst>
                <a:latin typeface="Tahoma" charset="0"/>
              </a:rPr>
              <a:t>Other examples?</a:t>
            </a:r>
          </a:p>
          <a:p>
            <a:pPr>
              <a:defRPr/>
            </a:pPr>
            <a:endParaRPr lang="en-US" dirty="0">
              <a:effectLst>
                <a:outerShdw blurRad="38100" dist="38100" dir="2700000" algn="tl">
                  <a:srgbClr val="DDDDDD"/>
                </a:outerShdw>
              </a:effectLst>
              <a:latin typeface="Tahoma" charset="0"/>
              <a:ea typeface="Tahoma"/>
            </a:endParaRPr>
          </a:p>
          <a:p>
            <a:pPr>
              <a:defRPr/>
            </a:pPr>
            <a:r>
              <a:rPr lang="en-US" dirty="0" smtClean="0">
                <a:effectLst>
                  <a:outerShdw blurRad="38100" dist="38100" dir="2700000" algn="tl">
                    <a:srgbClr val="DDDDDD"/>
                  </a:outerShdw>
                </a:effectLst>
                <a:latin typeface="Tahoma" charset="0"/>
                <a:ea typeface="Tahoma"/>
              </a:rPr>
              <a:t>Throughput</a:t>
            </a:r>
            <a:r>
              <a:rPr lang="en-US" dirty="0">
                <a:effectLst>
                  <a:outerShdw blurRad="38100" dist="38100" dir="2700000" algn="tl">
                    <a:srgbClr val="DDDDDD"/>
                  </a:outerShdw>
                </a:effectLst>
                <a:latin typeface="Tahoma" charset="0"/>
                <a:ea typeface="Tahoma"/>
              </a:rPr>
              <a:t>:  </a:t>
            </a:r>
            <a:r>
              <a:rPr lang="en-US" dirty="0" smtClean="0">
                <a:effectLst>
                  <a:outerShdw blurRad="38100" dist="38100" dir="2700000" algn="tl">
                    <a:srgbClr val="DDDDDD"/>
                  </a:outerShdw>
                </a:effectLst>
                <a:latin typeface="Tahoma" charset="0"/>
                <a:ea typeface="Tahoma"/>
              </a:rPr>
              <a:t>Results produced </a:t>
            </a:r>
            <a:r>
              <a:rPr lang="en-US" dirty="0">
                <a:effectLst>
                  <a:outerShdw blurRad="38100" dist="38100" dir="2700000" algn="tl">
                    <a:srgbClr val="DDDDDD"/>
                  </a:outerShdw>
                </a:effectLst>
                <a:latin typeface="Tahoma" charset="0"/>
                <a:ea typeface="Tahoma"/>
              </a:rPr>
              <a:t>per </a:t>
            </a:r>
            <a:r>
              <a:rPr lang="en-US" dirty="0" smtClean="0">
                <a:effectLst>
                  <a:outerShdw blurRad="38100" dist="38100" dir="2700000" algn="tl">
                    <a:srgbClr val="DDDDDD"/>
                  </a:outerShdw>
                </a:effectLst>
                <a:latin typeface="Tahoma" charset="0"/>
                <a:ea typeface="Tahoma"/>
              </a:rPr>
              <a:t>unit time</a:t>
            </a:r>
            <a:endParaRPr lang="en-US" dirty="0">
              <a:effectLst>
                <a:outerShdw blurRad="38100" dist="38100" dir="2700000" algn="tl">
                  <a:srgbClr val="DDDDDD"/>
                </a:outerShdw>
              </a:effectLst>
              <a:latin typeface="Tahoma" charset="0"/>
              <a:ea typeface="Tahoma"/>
            </a:endParaRPr>
          </a:p>
          <a:p>
            <a:pPr lvl="1">
              <a:defRPr/>
            </a:pPr>
            <a:r>
              <a:rPr lang="en-US" dirty="0">
                <a:effectLst>
                  <a:outerShdw blurRad="38100" dist="38100" dir="2700000" algn="tl">
                    <a:srgbClr val="DDDDDD"/>
                  </a:outerShdw>
                </a:effectLst>
                <a:latin typeface="Tahoma" charset="0"/>
              </a:rPr>
              <a:t>How many results can be processed per second?</a:t>
            </a:r>
          </a:p>
          <a:p>
            <a:pPr lvl="1">
              <a:defRPr/>
            </a:pPr>
            <a:r>
              <a:rPr lang="en-US" dirty="0">
                <a:effectLst>
                  <a:outerShdw blurRad="38100" dist="38100" dir="2700000" algn="tl">
                    <a:srgbClr val="DDDDDD"/>
                  </a:outerShdw>
                </a:effectLst>
                <a:latin typeface="Tahoma" charset="0"/>
              </a:rPr>
              <a:t>What is the average execution rate of my program?</a:t>
            </a:r>
          </a:p>
          <a:p>
            <a:pPr lvl="1">
              <a:defRPr/>
            </a:pPr>
            <a:r>
              <a:rPr lang="en-US" dirty="0">
                <a:effectLst>
                  <a:outerShdw blurRad="38100" dist="38100" dir="2700000" algn="tl">
                    <a:srgbClr val="DDDDDD"/>
                  </a:outerShdw>
                </a:effectLst>
                <a:latin typeface="Tahoma" charset="0"/>
              </a:rPr>
              <a:t>How much work is getting </a:t>
            </a:r>
            <a:r>
              <a:rPr lang="en-US" dirty="0" smtClean="0">
                <a:effectLst>
                  <a:outerShdw blurRad="38100" dist="38100" dir="2700000" algn="tl">
                    <a:srgbClr val="DDDDDD"/>
                  </a:outerShdw>
                </a:effectLst>
                <a:latin typeface="Tahoma" charset="0"/>
              </a:rPr>
              <a:t>done each second?</a:t>
            </a:r>
          </a:p>
          <a:p>
            <a:pPr lvl="1">
              <a:defRPr/>
            </a:pPr>
            <a:r>
              <a:rPr lang="en-US" dirty="0" smtClean="0">
                <a:effectLst>
                  <a:outerShdw blurRad="38100" dist="38100" dir="2700000" algn="tl">
                    <a:srgbClr val="DDDDDD"/>
                  </a:outerShdw>
                </a:effectLst>
                <a:latin typeface="Tahoma" charset="0"/>
              </a:rPr>
              <a:t>Other examples?</a:t>
            </a:r>
            <a:endParaRPr lang="en-US" dirty="0">
              <a:effectLst>
                <a:outerShdw blurRad="38100" dist="38100" dir="2700000" algn="tl">
                  <a:srgbClr val="DDDDDD"/>
                </a:outerShdw>
              </a:effectLst>
              <a:latin typeface="Tahoma" charset="0"/>
            </a:endParaRPr>
          </a:p>
        </p:txBody>
      </p:sp>
      <p:sp>
        <p:nvSpPr>
          <p:cNvPr id="2355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A2B794A0-BC21-664C-8D01-D0E70C8F46B2}" type="slidenum">
              <a:rPr lang="en-US" sz="1400">
                <a:latin typeface="Arial Narrow" charset="0"/>
                <a:cs typeface="Tahoma" charset="0"/>
              </a:rPr>
              <a:pPr/>
              <a:t>7</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latin typeface="Tahoma" charset="0"/>
                <a:ea typeface="Tahoma"/>
              </a:rPr>
              <a:t>Design Tradeoffs</a:t>
            </a:r>
          </a:p>
        </p:txBody>
      </p:sp>
      <p:sp>
        <p:nvSpPr>
          <p:cNvPr id="3" name="Content Placeholder 2"/>
          <p:cNvSpPr>
            <a:spLocks noGrp="1"/>
          </p:cNvSpPr>
          <p:nvPr>
            <p:ph idx="1"/>
          </p:nvPr>
        </p:nvSpPr>
        <p:spPr/>
        <p:txBody>
          <a:bodyPr/>
          <a:lstStyle/>
          <a:p>
            <a:pPr>
              <a:defRPr/>
            </a:pPr>
            <a:r>
              <a:rPr lang="en-US" dirty="0" smtClean="0"/>
              <a:t>Performance is rarely the sole factor</a:t>
            </a:r>
          </a:p>
          <a:p>
            <a:pPr lvl="1">
              <a:defRPr/>
            </a:pPr>
            <a:r>
              <a:rPr lang="en-US" dirty="0" smtClean="0"/>
              <a:t>Cost is important too</a:t>
            </a:r>
          </a:p>
          <a:p>
            <a:pPr lvl="1">
              <a:defRPr/>
            </a:pPr>
            <a:r>
              <a:rPr lang="en-US" dirty="0" smtClean="0"/>
              <a:t>Energy/power consumption is often critical</a:t>
            </a:r>
          </a:p>
          <a:p>
            <a:pPr>
              <a:defRPr/>
            </a:pPr>
            <a:endParaRPr lang="en-US" dirty="0" smtClean="0"/>
          </a:p>
          <a:p>
            <a:pPr>
              <a:defRPr/>
            </a:pPr>
            <a:r>
              <a:rPr lang="en-US" dirty="0" smtClean="0"/>
              <a:t>Frequently used compound metrics</a:t>
            </a:r>
          </a:p>
          <a:p>
            <a:pPr lvl="1">
              <a:defRPr/>
            </a:pPr>
            <a:r>
              <a:rPr lang="en-US" dirty="0" smtClean="0"/>
              <a:t>Performance/Cost (throughput/$)</a:t>
            </a:r>
          </a:p>
          <a:p>
            <a:pPr lvl="1">
              <a:defRPr/>
            </a:pPr>
            <a:r>
              <a:rPr lang="en-US" dirty="0" smtClean="0"/>
              <a:t>Performance/Power (throughput/watt)</a:t>
            </a:r>
          </a:p>
          <a:p>
            <a:pPr lvl="1">
              <a:defRPr/>
            </a:pPr>
            <a:r>
              <a:rPr lang="en-US" dirty="0" smtClean="0"/>
              <a:t>Work/Energy (total work done per joule)</a:t>
            </a:r>
          </a:p>
          <a:p>
            <a:pPr lvl="2">
              <a:defRPr/>
            </a:pPr>
            <a:r>
              <a:rPr lang="en-US" dirty="0" smtClean="0"/>
              <a:t>for battery-powered devices</a:t>
            </a:r>
          </a:p>
        </p:txBody>
      </p:sp>
      <p:sp>
        <p:nvSpPr>
          <p:cNvPr id="25603"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FBCA7C84-6D07-8343-ACB5-2EFB88430436}" type="slidenum">
              <a:rPr lang="en-US" sz="1400">
                <a:latin typeface="Arial Narrow" charset="0"/>
                <a:cs typeface="Tahoma" charset="0"/>
              </a:rPr>
              <a:pPr/>
              <a:t>8</a:t>
            </a:fld>
            <a:endParaRPr lang="en-US" sz="1400">
              <a:latin typeface="Arial Narrow"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p:cNvSpPr>
          <p:nvPr/>
        </p:nvSpPr>
        <p:spPr bwMode="auto">
          <a:xfrm>
            <a:off x="225425" y="312738"/>
            <a:ext cx="3544888"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14341" name="Rectangle 5"/>
          <p:cNvSpPr>
            <a:spLocks noGrp="1" noChangeArrowheads="1"/>
          </p:cNvSpPr>
          <p:nvPr>
            <p:ph type="title"/>
          </p:nvPr>
        </p:nvSpPr>
        <p:spPr/>
        <p:txBody>
          <a:bodyPr/>
          <a:lstStyle/>
          <a:p>
            <a:pPr>
              <a:defRPr/>
            </a:pPr>
            <a:r>
              <a:rPr lang="en-US" dirty="0">
                <a:latin typeface="Tahoma" charset="0"/>
                <a:ea typeface="Tahoma"/>
              </a:rPr>
              <a:t>Execution Time</a:t>
            </a:r>
          </a:p>
        </p:txBody>
      </p:sp>
      <p:sp>
        <p:nvSpPr>
          <p:cNvPr id="14339"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Elapsed Time/Wall Clock Time</a:t>
            </a:r>
          </a:p>
          <a:p>
            <a:pPr lvl="1">
              <a:defRPr/>
            </a:pPr>
            <a:r>
              <a:rPr lang="en-US" dirty="0">
                <a:effectLst>
                  <a:outerShdw blurRad="38100" dist="38100" dir="2700000" algn="tl">
                    <a:srgbClr val="DDDDDD"/>
                  </a:outerShdw>
                </a:effectLst>
                <a:latin typeface="Tahoma" charset="0"/>
              </a:rPr>
              <a:t>counts everything </a:t>
            </a:r>
            <a:r>
              <a:rPr lang="en-US" dirty="0" smtClean="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disk and memory accesses, I/</a:t>
            </a:r>
            <a:r>
              <a:rPr lang="en-US" dirty="0" smtClean="0">
                <a:effectLst>
                  <a:outerShdw blurRad="38100" dist="38100" dir="2700000" algn="tl">
                    <a:srgbClr val="DDDDDD"/>
                  </a:outerShdw>
                </a:effectLst>
                <a:latin typeface="Tahoma" charset="0"/>
              </a:rPr>
              <a:t>O, </a:t>
            </a:r>
            <a:r>
              <a:rPr lang="en-US" dirty="0">
                <a:effectLst>
                  <a:outerShdw blurRad="38100" dist="38100" dir="2700000" algn="tl">
                    <a:srgbClr val="DDDDDD"/>
                  </a:outerShdw>
                </a:effectLst>
                <a:latin typeface="Tahoma" charset="0"/>
              </a:rPr>
              <a:t>etc.</a:t>
            </a:r>
            <a:r>
              <a:rPr lang="en-US" dirty="0" smtClean="0">
                <a:effectLst>
                  <a:outerShdw blurRad="38100" dist="38100" dir="2700000" algn="tl">
                    <a:srgbClr val="DDDDDD"/>
                  </a:outerShdw>
                </a:effectLst>
                <a:latin typeface="Tahoma" charset="0"/>
              </a:rPr>
              <a:t>)</a:t>
            </a:r>
          </a:p>
          <a:p>
            <a:pPr lvl="1">
              <a:defRPr/>
            </a:pPr>
            <a:r>
              <a:rPr lang="en-US" dirty="0" smtClean="0">
                <a:effectLst>
                  <a:outerShdw blurRad="38100" dist="38100" dir="2700000" algn="tl">
                    <a:srgbClr val="DDDDDD"/>
                  </a:outerShdw>
                </a:effectLst>
                <a:latin typeface="Tahoma" charset="0"/>
              </a:rPr>
              <a:t>includes the impact of other programs</a:t>
            </a:r>
            <a:endParaRPr lang="en-US" dirty="0">
              <a:effectLst>
                <a:outerShdw blurRad="38100" dist="38100" dir="2700000" algn="tl">
                  <a:srgbClr val="DDDDDD"/>
                </a:outerShdw>
              </a:effectLst>
              <a:latin typeface="Tahoma" charset="0"/>
            </a:endParaRPr>
          </a:p>
          <a:p>
            <a:pPr lvl="1">
              <a:defRPr/>
            </a:pPr>
            <a:r>
              <a:rPr lang="en-US" dirty="0">
                <a:effectLst>
                  <a:outerShdw blurRad="38100" dist="38100" dir="2700000" algn="tl">
                    <a:srgbClr val="DDDDDD"/>
                  </a:outerShdw>
                </a:effectLst>
                <a:latin typeface="Tahoma" charset="0"/>
              </a:rPr>
              <a:t>a useful number, but often not good for comparison purposes</a:t>
            </a:r>
          </a:p>
          <a:p>
            <a:pPr lvl="1">
              <a:defRPr/>
            </a:pPr>
            <a:endParaRPr lang="en-US" dirty="0">
              <a:effectLst>
                <a:outerShdw blurRad="38100" dist="38100" dir="2700000" algn="tl">
                  <a:srgbClr val="DDDDDD"/>
                </a:outerShdw>
              </a:effectLst>
              <a:latin typeface="Tahoma" charset="0"/>
            </a:endParaRPr>
          </a:p>
          <a:p>
            <a:pPr>
              <a:defRPr/>
            </a:pPr>
            <a:r>
              <a:rPr lang="en-US" dirty="0">
                <a:effectLst>
                  <a:outerShdw blurRad="38100" dist="38100" dir="2700000" algn="tl">
                    <a:srgbClr val="DDDDDD"/>
                  </a:outerShdw>
                </a:effectLst>
                <a:latin typeface="Tahoma" charset="0"/>
                <a:ea typeface="Tahoma"/>
              </a:rPr>
              <a:t>CPU time</a:t>
            </a:r>
          </a:p>
          <a:p>
            <a:pPr lvl="1">
              <a:defRPr/>
            </a:pPr>
            <a:r>
              <a:rPr lang="en-US" dirty="0">
                <a:effectLst>
                  <a:outerShdw blurRad="38100" dist="38100" dir="2700000" algn="tl">
                    <a:srgbClr val="DDDDDD"/>
                  </a:outerShdw>
                </a:effectLst>
                <a:latin typeface="Tahoma" charset="0"/>
              </a:rPr>
              <a:t>d</a:t>
            </a:r>
            <a:r>
              <a:rPr lang="en-US" dirty="0" smtClean="0">
                <a:effectLst>
                  <a:outerShdw blurRad="38100" dist="38100" dir="2700000" algn="tl">
                    <a:srgbClr val="DDDDDD"/>
                  </a:outerShdw>
                </a:effectLst>
                <a:latin typeface="Tahoma" charset="0"/>
              </a:rPr>
              <a:t>oes n</a:t>
            </a:r>
            <a:r>
              <a:rPr lang="en-US" dirty="0">
                <a:effectLst>
                  <a:outerShdw blurRad="38100" dist="38100" dir="2700000" algn="tl">
                    <a:srgbClr val="DDDDDD"/>
                  </a:outerShdw>
                </a:effectLst>
                <a:latin typeface="Tahoma" charset="0"/>
              </a:rPr>
              <a:t>o</a:t>
            </a:r>
            <a:r>
              <a:rPr lang="en-US" dirty="0" smtClean="0">
                <a:effectLst>
                  <a:outerShdw blurRad="38100" dist="38100" dir="2700000" algn="tl">
                    <a:srgbClr val="DDDDDD"/>
                  </a:outerShdw>
                </a:effectLst>
                <a:latin typeface="Tahoma" charset="0"/>
              </a:rPr>
              <a:t>t </a:t>
            </a:r>
            <a:r>
              <a:rPr lang="en-US" dirty="0">
                <a:effectLst>
                  <a:outerShdw blurRad="38100" dist="38100" dir="2700000" algn="tl">
                    <a:srgbClr val="DDDDDD"/>
                  </a:outerShdw>
                </a:effectLst>
                <a:latin typeface="Tahoma" charset="0"/>
              </a:rPr>
              <a:t>include I/O or time spent running other programs</a:t>
            </a:r>
          </a:p>
          <a:p>
            <a:pPr lvl="1">
              <a:defRPr/>
            </a:pPr>
            <a:r>
              <a:rPr lang="en-US" dirty="0">
                <a:effectLst>
                  <a:outerShdw blurRad="38100" dist="38100" dir="2700000" algn="tl">
                    <a:srgbClr val="DDDDDD"/>
                  </a:outerShdw>
                </a:effectLst>
                <a:latin typeface="Tahoma" charset="0"/>
              </a:rPr>
              <a:t>can be broken up into system time, and </a:t>
            </a:r>
            <a:r>
              <a:rPr lang="en-US" u="sng" dirty="0">
                <a:effectLst>
                  <a:outerShdw blurRad="38100" dist="38100" dir="2700000" algn="tl">
                    <a:srgbClr val="DDDDDD"/>
                  </a:outerShdw>
                </a:effectLst>
                <a:latin typeface="Tahoma" charset="0"/>
              </a:rPr>
              <a:t>user time</a:t>
            </a:r>
          </a:p>
          <a:p>
            <a:pPr lvl="1">
              <a:defRPr/>
            </a:pPr>
            <a:endParaRPr lang="en-US" dirty="0">
              <a:effectLst>
                <a:outerShdw blurRad="38100" dist="38100" dir="2700000" algn="tl">
                  <a:srgbClr val="DDDDDD"/>
                </a:outerShdw>
              </a:effectLst>
              <a:latin typeface="Tahoma" charset="0"/>
            </a:endParaRPr>
          </a:p>
          <a:p>
            <a:pPr>
              <a:defRPr/>
            </a:pPr>
            <a:r>
              <a:rPr lang="en-US" dirty="0">
                <a:effectLst>
                  <a:outerShdw blurRad="38100" dist="38100" dir="2700000" algn="tl">
                    <a:srgbClr val="DDDDDD"/>
                  </a:outerShdw>
                </a:effectLst>
                <a:latin typeface="Tahoma" charset="0"/>
                <a:ea typeface="Tahoma"/>
              </a:rPr>
              <a:t>Our focus:  user CPU time </a:t>
            </a:r>
          </a:p>
          <a:p>
            <a:pPr lvl="1">
              <a:defRPr/>
            </a:pPr>
            <a:r>
              <a:rPr lang="en-US" dirty="0" smtClean="0">
                <a:effectLst>
                  <a:outerShdw blurRad="38100" dist="38100" dir="2700000" algn="tl">
                    <a:srgbClr val="DDDDDD"/>
                  </a:outerShdw>
                </a:effectLst>
                <a:latin typeface="Tahoma" charset="0"/>
              </a:rPr>
              <a:t>time </a:t>
            </a:r>
            <a:r>
              <a:rPr lang="en-US" dirty="0">
                <a:effectLst>
                  <a:outerShdw blurRad="38100" dist="38100" dir="2700000" algn="tl">
                    <a:srgbClr val="DDDDDD"/>
                  </a:outerShdw>
                </a:effectLst>
                <a:latin typeface="Tahoma" charset="0"/>
              </a:rPr>
              <a:t>spent executing actual instructions of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our</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program</a:t>
            </a:r>
          </a:p>
        </p:txBody>
      </p:sp>
      <p:sp>
        <p:nvSpPr>
          <p:cNvPr id="26628" name="Rectangle 4"/>
          <p:cNvSpPr>
            <a:spLocks noChangeArrowheads="1"/>
          </p:cNvSpPr>
          <p:nvPr/>
        </p:nvSpPr>
        <p:spPr bwMode="auto">
          <a:xfrm>
            <a:off x="881063" y="4718050"/>
            <a:ext cx="7991475"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26629"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fld id="{BD350B27-BDD2-794F-A596-C74A711DDFA2}" type="slidenum">
              <a:rPr lang="en-US" sz="1400">
                <a:latin typeface="Arial Narrow" charset="0"/>
                <a:cs typeface="Tahoma" charset="0"/>
              </a:rPr>
              <a:pPr/>
              <a:t>9</a:t>
            </a:fld>
            <a:endParaRPr lang="en-US" sz="1400">
              <a:latin typeface="Arial Narrow" charset="0"/>
              <a:cs typeface="Tahoma" charset="0"/>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roposal">
  <a:themeElements>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propos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wrap="none">
        <a:spAutoFit/>
      </a:bodyPr>
      <a:lstStyle>
        <a:defPPr algn="l">
          <a:defRPr sz="1600" b="0" dirty="0">
            <a:latin typeface="+mn-lt"/>
          </a:defRPr>
        </a:defPPr>
      </a:lstStyle>
    </a:txDef>
  </a:objectDefaults>
  <a:extraClrSchemeLst>
    <a:extraClrScheme>
      <a:clrScheme name="proposal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proposal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proposa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posal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proposal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proposal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proposal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proposal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proposal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12761</TotalTime>
  <Words>2542</Words>
  <Application>Microsoft Macintosh PowerPoint</Application>
  <PresentationFormat>Letter Paper (8.5x11 in)</PresentationFormat>
  <Paragraphs>497</Paragraphs>
  <Slides>42</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42</vt:i4>
      </vt:variant>
    </vt:vector>
  </HeadingPairs>
  <TitlesOfParts>
    <vt:vector size="55" baseType="lpstr">
      <vt:lpstr>Arial Narrow</vt:lpstr>
      <vt:lpstr>Comic Sans MS</vt:lpstr>
      <vt:lpstr>ＭＳ Ｐゴシック</vt:lpstr>
      <vt:lpstr>Tahoma</vt:lpstr>
      <vt:lpstr>Tekton</vt:lpstr>
      <vt:lpstr>Times New Roman</vt:lpstr>
      <vt:lpstr>Wingdings</vt:lpstr>
      <vt:lpstr>Wingdings 2</vt:lpstr>
      <vt:lpstr>Arial</vt:lpstr>
      <vt:lpstr>proposal</vt:lpstr>
      <vt:lpstr>Excel.Chart.8</vt:lpstr>
      <vt:lpstr>Equation</vt:lpstr>
      <vt:lpstr>Worksheet</vt:lpstr>
      <vt:lpstr> Computer Organization and Design  Performance</vt:lpstr>
      <vt:lpstr>Topics</vt:lpstr>
      <vt:lpstr>Why Study Performance?</vt:lpstr>
      <vt:lpstr>What is Performance?</vt:lpstr>
      <vt:lpstr>Which airplane is “best”?</vt:lpstr>
      <vt:lpstr>Which airplane is “best”?</vt:lpstr>
      <vt:lpstr>Performance Metrics</vt:lpstr>
      <vt:lpstr>Design Tradeoffs</vt:lpstr>
      <vt:lpstr>Execution Time</vt:lpstr>
      <vt:lpstr>Performance</vt:lpstr>
      <vt:lpstr>Performance:  Pitfalls of using %</vt:lpstr>
      <vt:lpstr>CPU Clocking</vt:lpstr>
      <vt:lpstr>Program Clock Cycles</vt:lpstr>
      <vt:lpstr>Program Clock Cycles</vt:lpstr>
      <vt:lpstr>Instruction Count and CPI</vt:lpstr>
      <vt:lpstr>Computer Performance Measure</vt:lpstr>
      <vt:lpstr>How to Improve Performance?</vt:lpstr>
      <vt:lpstr>How Many Cycles in a Program?</vt:lpstr>
      <vt:lpstr>Example</vt:lpstr>
      <vt:lpstr>Now that we understand cycles</vt:lpstr>
      <vt:lpstr>Performance Traps</vt:lpstr>
      <vt:lpstr>CPI Example</vt:lpstr>
      <vt:lpstr>CPI in More Detail</vt:lpstr>
      <vt:lpstr>Example:  Compiler’s Impact</vt:lpstr>
      <vt:lpstr>CPI Example</vt:lpstr>
      <vt:lpstr>Performance Summary</vt:lpstr>
      <vt:lpstr>Benchmarks</vt:lpstr>
      <vt:lpstr>SPEC ’95</vt:lpstr>
      <vt:lpstr>SPEC 2006</vt:lpstr>
      <vt:lpstr>Other Popular Benchmarks</vt:lpstr>
      <vt:lpstr>Amdahl’s Law</vt:lpstr>
      <vt:lpstr>Amdahl’s Law:  Example</vt:lpstr>
      <vt:lpstr>Example</vt:lpstr>
      <vt:lpstr>Power Trends</vt:lpstr>
      <vt:lpstr>Reducing Power</vt:lpstr>
      <vt:lpstr>Moore’s Law:  Uniprocessor Perf.</vt:lpstr>
      <vt:lpstr>Multiprocessors</vt:lpstr>
      <vt:lpstr>Manufacturing ICs</vt:lpstr>
      <vt:lpstr>Integrated Circuit Cost</vt:lpstr>
      <vt:lpstr>Fallacy: Low Power at Idle</vt:lpstr>
      <vt:lpstr>Remember</vt:lpstr>
      <vt:lpstr>Concluding Remarks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dc:title>
  <dc:subject>Comp 411 -- Spring 2011</dc:subject>
  <dc:creator>Montek Singh</dc:creator>
  <cp:keywords/>
  <dc:description/>
  <cp:lastModifiedBy>hailey Huber</cp:lastModifiedBy>
  <cp:revision>416</cp:revision>
  <cp:lastPrinted>1999-09-10T12:56:53Z</cp:lastPrinted>
  <dcterms:created xsi:type="dcterms:W3CDTF">2011-04-04T15:00:14Z</dcterms:created>
  <dcterms:modified xsi:type="dcterms:W3CDTF">2016-01-25T20:10:15Z</dcterms:modified>
  <cp:category/>
</cp:coreProperties>
</file>