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355" r:id="rId2"/>
    <p:sldId id="391" r:id="rId3"/>
    <p:sldId id="358" r:id="rId4"/>
    <p:sldId id="392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93" r:id="rId14"/>
    <p:sldId id="367" r:id="rId15"/>
    <p:sldId id="395" r:id="rId16"/>
    <p:sldId id="368" r:id="rId17"/>
    <p:sldId id="369" r:id="rId18"/>
    <p:sldId id="370" r:id="rId19"/>
    <p:sldId id="371" r:id="rId20"/>
    <p:sldId id="372" r:id="rId21"/>
    <p:sldId id="396" r:id="rId22"/>
    <p:sldId id="390" r:id="rId23"/>
    <p:sldId id="374" r:id="rId24"/>
    <p:sldId id="375" r:id="rId25"/>
    <p:sldId id="377" r:id="rId26"/>
    <p:sldId id="380" r:id="rId27"/>
    <p:sldId id="389" r:id="rId2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2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33CCFF"/>
    <a:srgbClr val="FF7C80"/>
    <a:srgbClr val="FFFF00"/>
    <a:srgbClr val="FF3300"/>
    <a:srgbClr val="99CCFF"/>
    <a:srgbClr val="FF99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79258"/>
  </p:normalViewPr>
  <p:slideViewPr>
    <p:cSldViewPr snapToObjects="1">
      <p:cViewPr varScale="1">
        <p:scale>
          <a:sx n="99" d="100"/>
          <a:sy n="99" d="100"/>
        </p:scale>
        <p:origin x="1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612" y="-84"/>
      </p:cViewPr>
      <p:guideLst>
        <p:guide orient="horz" pos="2302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539750" y="233363"/>
            <a:ext cx="37084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97000"/>
              </a:lnSpc>
              <a:spcBef>
                <a:spcPct val="49000"/>
              </a:spcBef>
            </a:pPr>
            <a:r>
              <a:rPr lang="en-US" sz="1700">
                <a:latin typeface="Comic Sans MS" charset="0"/>
              </a:rPr>
              <a:t>Comp 411, Fall 2006</a:t>
            </a: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5508625" y="233363"/>
            <a:ext cx="34290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algn="r" defTabSz="857250">
              <a:lnSpc>
                <a:spcPct val="97000"/>
              </a:lnSpc>
              <a:spcBef>
                <a:spcPct val="49000"/>
              </a:spcBef>
            </a:pPr>
            <a:r>
              <a:rPr lang="en-US" sz="1700">
                <a:latin typeface="Comic Sans MS" charset="0"/>
              </a:rPr>
              <a:t> page </a:t>
            </a:r>
            <a:fld id="{C4B09AB9-4717-C14C-91B4-335DA6A3B8DA}" type="slidenum">
              <a:rPr lang="en-US" sz="1700">
                <a:latin typeface="Comic Sans MS" charset="0"/>
              </a:rPr>
              <a:pPr marL="214313" indent="-214313" algn="r" defTabSz="857250">
                <a:lnSpc>
                  <a:spcPct val="97000"/>
                </a:lnSpc>
                <a:spcBef>
                  <a:spcPct val="49000"/>
                </a:spcBef>
              </a:pPr>
              <a:t>‹#›</a:t>
            </a:fld>
            <a:endParaRPr lang="en-US" sz="1700">
              <a:latin typeface="Comic Sans MS" charset="0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3786188" y="225425"/>
            <a:ext cx="23241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97000"/>
              </a:lnSpc>
            </a:pPr>
            <a:r>
              <a:rPr lang="en-US" sz="1700">
                <a:latin typeface="Comic Sans MS" charset="0"/>
              </a:rPr>
              <a:t>Lecture Notes</a:t>
            </a: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750888" y="7008813"/>
            <a:ext cx="45481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118000"/>
              </a:lnSpc>
            </a:pPr>
            <a:r>
              <a:rPr lang="en-US" sz="1200">
                <a:latin typeface="Comic Sans MS" charset="0"/>
              </a:rPr>
              <a:t>Leonard McMillan  </a:t>
            </a:r>
            <a:fld id="{1C9373A4-A71F-D743-AD72-8151717DFC27}" type="datetime1">
              <a:rPr lang="en-US" sz="1200">
                <a:latin typeface="Comic Sans MS" charset="0"/>
              </a:rPr>
              <a:pPr marL="214313" indent="-214313" defTabSz="857250">
                <a:lnSpc>
                  <a:spcPct val="118000"/>
                </a:lnSpc>
              </a:pPr>
              <a:t>2/27/16</a:t>
            </a:fld>
            <a:r>
              <a:rPr lang="en-US" sz="1200">
                <a:latin typeface="Comic Sans MS" charset="0"/>
              </a:rPr>
              <a:t>  </a:t>
            </a:r>
            <a:fld id="{A9645366-680E-A142-9061-9CE8FF6C9B99}" type="datetime10">
              <a:rPr lang="en-US" sz="1200">
                <a:latin typeface="Comic Sans MS" charset="0"/>
              </a:rPr>
              <a:pPr marL="214313" indent="-214313" defTabSz="857250">
                <a:lnSpc>
                  <a:spcPct val="118000"/>
                </a:lnSpc>
              </a:pPr>
              <a:t>12:21</a:t>
            </a:fld>
            <a:endParaRPr lang="en-US" sz="120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94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914400"/>
            <a:ext cx="3662363" cy="27463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539750" y="525463"/>
            <a:ext cx="39544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97000"/>
              </a:lnSpc>
              <a:spcBef>
                <a:spcPct val="49000"/>
              </a:spcBef>
            </a:pPr>
            <a:r>
              <a:rPr lang="en-US" sz="1700" b="0">
                <a:latin typeface="Comic Sans MS" charset="0"/>
              </a:rPr>
              <a:t>Comp 411 Lectures, Fall ‘06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4494213" y="525463"/>
            <a:ext cx="34274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algn="r" defTabSz="857250">
              <a:lnSpc>
                <a:spcPct val="97000"/>
              </a:lnSpc>
              <a:spcBef>
                <a:spcPct val="49000"/>
              </a:spcBef>
            </a:pPr>
            <a:r>
              <a:rPr lang="en-US" sz="1700" b="0">
                <a:latin typeface="Comic Sans MS" charset="0"/>
              </a:rPr>
              <a:t>Notes for slide </a:t>
            </a:r>
            <a:fld id="{5DD8205C-9898-9B44-86A6-07C8F5376F73}" type="slidenum">
              <a:rPr lang="en-US" sz="1700" b="0">
                <a:latin typeface="Comic Sans MS" charset="0"/>
              </a:rPr>
              <a:pPr marL="214313" indent="-214313" algn="r" defTabSz="857250">
                <a:lnSpc>
                  <a:spcPct val="97000"/>
                </a:lnSpc>
                <a:spcBef>
                  <a:spcPct val="49000"/>
                </a:spcBef>
              </a:pPr>
              <a:t>‹#›</a:t>
            </a:fld>
            <a:endParaRPr lang="en-US" sz="1700" b="0">
              <a:latin typeface="Comic Sans MS" charset="0"/>
            </a:endParaRPr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533400" y="6889750"/>
            <a:ext cx="45545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118000"/>
              </a:lnSpc>
            </a:pPr>
            <a:r>
              <a:rPr lang="en-US" sz="1200" b="0">
                <a:latin typeface="Comic Sans MS" charset="0"/>
              </a:rPr>
              <a:t>Leonard McMillan  </a:t>
            </a:r>
            <a:fld id="{E508152E-4ECE-244D-BFA8-7E9DF1C559FC}" type="datetime1">
              <a:rPr lang="en-US" sz="1200" b="0">
                <a:latin typeface="Comic Sans MS" charset="0"/>
              </a:rPr>
              <a:pPr marL="214313" indent="-214313" defTabSz="857250">
                <a:lnSpc>
                  <a:spcPct val="118000"/>
                </a:lnSpc>
              </a:pPr>
              <a:t>2/27/16</a:t>
            </a:fld>
            <a:r>
              <a:rPr lang="en-US" sz="1200" b="0">
                <a:latin typeface="Comic Sans MS" charset="0"/>
              </a:rPr>
              <a:t>  </a:t>
            </a:r>
            <a:fld id="{A0E5EC4C-A53F-0C4E-A217-945551D253B1}" type="datetime10">
              <a:rPr lang="en-US" sz="1200" b="0">
                <a:latin typeface="Comic Sans MS" charset="0"/>
              </a:rPr>
              <a:pPr marL="214313" indent="-214313" defTabSz="857250">
                <a:lnSpc>
                  <a:spcPct val="118000"/>
                </a:lnSpc>
              </a:pPr>
              <a:t>12:21</a:t>
            </a:fld>
            <a:endParaRPr lang="en-US" sz="12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1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1113" y="3475038"/>
            <a:ext cx="7038975" cy="32893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11" tIns="48355" rIns="96711" bIns="4835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85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76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32 bits only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can be stored inside each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registar</a:t>
            </a:r>
            <a:endParaRPr lang="en-US" baseline="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baseline="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In main memory, first row is address 0 and there are 4 bytes inside of it. With address 0, 1, 2 ,3</a:t>
            </a: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Next row has addresses of 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9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Bytes can go everywhere.</a:t>
            </a:r>
          </a:p>
          <a:p>
            <a:r>
              <a:rPr lang="en-US" smtClean="0">
                <a:latin typeface="Times New Roman" charset="0"/>
                <a:ea typeface="ＭＳ Ｐゴシック" charset="0"/>
                <a:cs typeface="ＭＳ Ｐゴシック" charset="0"/>
              </a:rPr>
              <a:t>Shorts can go in either</a:t>
            </a:r>
            <a:r>
              <a:rPr lang="en-US" baseline="0" smtClean="0">
                <a:latin typeface="Times New Roman" charset="0"/>
                <a:ea typeface="ＭＳ Ｐゴシック" charset="0"/>
                <a:cs typeface="ＭＳ Ｐゴシック" charset="0"/>
              </a:rPr>
              <a:t> 0&amp;1 or 3&amp;2.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170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84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64 different operations because there are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6 bits, aka 2^6 different operations.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84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Register 10 gets the value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register 11 + register 9</a:t>
            </a: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At the binary level, 11 and 9 get added first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84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60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72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81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677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1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4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3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 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program is just a definite set of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intructions</a:t>
            </a:r>
            <a:endParaRPr lang="en-US" baseline="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One line at a time</a:t>
            </a: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Read from top to bottom, on the right you have variable values</a:t>
            </a:r>
            <a:endParaRPr lang="en-US" baseline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The first instruction, adds two t1’s and stores them into t0</a:t>
            </a:r>
            <a:r>
              <a:rPr lang="is-I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…. 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is-I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1 is 6 so t0 becomes 12</a:t>
            </a:r>
            <a:endParaRPr lang="en-US" baseline="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4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89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8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3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Any program done in machine language is one instruction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at a time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</a:endParaRPr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ahoma"/>
              <a:ea typeface="+mn-ea"/>
              <a:cs typeface="+mn-cs"/>
            </a:endParaRPr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1169FB-82AF-0541-87C5-36D285C4D8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946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6C3A6-3EB8-044D-AB1E-3C0B37B0C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54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3A531-1237-D340-BE93-DD9C2D3A7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638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D3F83-DD56-5142-86FD-9ADB54A4A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3694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61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143000"/>
            <a:ext cx="38481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143000"/>
            <a:ext cx="3848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61889-E135-564A-857A-F15D184E0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407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7F1AD-823B-374D-9D59-8DAD18230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472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88E16-939C-254C-9AE2-A99AA33E2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7362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41BDC-F549-1A4D-B960-A950326F1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7107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CCA80-82B0-5D4D-92AF-5B3F32343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3781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983BC-64B8-0643-97ED-9E6296923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4430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6AFCA-7B31-544A-BF08-47EE56402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281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A5827-9ED5-6841-A5B2-1411D4000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286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charset="0"/>
              </a:defRPr>
            </a:lvl1pPr>
          </a:lstStyle>
          <a:p>
            <a:pPr>
              <a:defRPr/>
            </a:pPr>
            <a:fld id="{0D8816F0-3018-B248-B321-6AB441441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3" r:id="rId13"/>
    <p:sldLayoutId id="2147483964" r:id="rId14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0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54013"/>
            <a:ext cx="8534400" cy="23701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Computer Organization and Design</a:t>
            </a:r>
            <a:b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360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Instruction </a:t>
            </a:r>
            <a:r>
              <a:rPr lang="en-US" sz="360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Sets - 1</a:t>
            </a:r>
            <a:endParaRPr lang="en-US" sz="3600" b="1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Montek Singh</a:t>
            </a: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Feb 1-3, 2016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4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Open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Questions in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our Simple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We will answer the following questions next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WHERE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are INSTRUCTIONS stored? 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HOW are instructions represented?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WHERE are VARIABLES stored?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How are labels associated with particular instructions?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How do you access more complicated variable types: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Arrays?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Structures?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Objects?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Where does a program start executing?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How does it stop?</a:t>
            </a: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5B271D78-1C08-0548-A241-22FD258D88D4}" type="slidenum">
              <a:rPr lang="en-US" sz="1400">
                <a:latin typeface="Arial Narrow" charset="0"/>
              </a:rPr>
              <a:pPr/>
              <a:t>10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Stored-Program Computer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8025"/>
            <a:ext cx="9144000" cy="1970088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The von Neumann model:</a:t>
            </a:r>
          </a:p>
          <a:p>
            <a:pPr lvl="1">
              <a:defRPr/>
            </a:pPr>
            <a:r>
              <a:rPr lang="en-US" sz="2000" dirty="0" smtClean="0"/>
              <a:t>Instructions and Data stored in a common memory (“main memory”)</a:t>
            </a:r>
          </a:p>
          <a:p>
            <a:pPr lvl="1">
              <a:defRPr/>
            </a:pPr>
            <a:r>
              <a:rPr lang="en-US" sz="2000" dirty="0" smtClean="0"/>
              <a:t>Sequential semantics:  All instructions execute sequentially (or at least appear sequential to the programmer)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30213" y="2220913"/>
            <a:ext cx="8334375" cy="3117850"/>
            <a:chOff x="271" y="1399"/>
            <a:chExt cx="5250" cy="1964"/>
          </a:xfrm>
        </p:grpSpPr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271" y="1857"/>
              <a:ext cx="2400" cy="5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33363" indent="-233363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latin typeface="Tahoma" charset="0"/>
                </a:rPr>
                <a:t>Key idea: Memory holds not only data, but </a:t>
              </a:r>
              <a:r>
                <a:rPr lang="en-US" sz="1800" b="0" i="1">
                  <a:latin typeface="Tahoma" charset="0"/>
                </a:rPr>
                <a:t>coded instructions</a:t>
              </a:r>
              <a:r>
                <a:rPr lang="en-US" sz="1800" b="0">
                  <a:latin typeface="Tahoma" charset="0"/>
                </a:rPr>
                <a:t> that make up a </a:t>
              </a:r>
              <a:r>
                <a:rPr lang="en-US" sz="1800" b="0" i="1">
                  <a:latin typeface="Tahoma" charset="0"/>
                </a:rPr>
                <a:t>program</a:t>
              </a:r>
              <a:r>
                <a:rPr lang="en-US" sz="1800" b="0">
                  <a:latin typeface="Tahoma" charset="0"/>
                </a:rPr>
                <a:t>.</a:t>
              </a:r>
            </a:p>
          </p:txBody>
        </p:sp>
        <p:grpSp>
          <p:nvGrpSpPr>
            <p:cNvPr id="34823" name="Group 7"/>
            <p:cNvGrpSpPr>
              <a:grpSpLocks/>
            </p:cNvGrpSpPr>
            <p:nvPr/>
          </p:nvGrpSpPr>
          <p:grpSpPr bwMode="auto">
            <a:xfrm>
              <a:off x="3014" y="2047"/>
              <a:ext cx="816" cy="305"/>
              <a:chOff x="2239" y="1767"/>
              <a:chExt cx="816" cy="305"/>
            </a:xfrm>
          </p:grpSpPr>
          <p:sp>
            <p:nvSpPr>
              <p:cNvPr id="34853" name="Rectangle 8"/>
              <p:cNvSpPr>
                <a:spLocks noChangeArrowheads="1"/>
              </p:cNvSpPr>
              <p:nvPr/>
            </p:nvSpPr>
            <p:spPr bwMode="auto">
              <a:xfrm>
                <a:off x="2239" y="1767"/>
                <a:ext cx="816" cy="291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34854" name="Text Box 9"/>
              <p:cNvSpPr txBox="1">
                <a:spLocks noChangeArrowheads="1"/>
              </p:cNvSpPr>
              <p:nvPr/>
            </p:nvSpPr>
            <p:spPr bwMode="auto">
              <a:xfrm>
                <a:off x="2239" y="1781"/>
                <a:ext cx="8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200" b="0">
                    <a:latin typeface="Tahoma" charset="0"/>
                  </a:rPr>
                  <a:t>Central</a:t>
                </a:r>
              </a:p>
              <a:p>
                <a:pPr algn="ctr"/>
                <a:r>
                  <a:rPr lang="en-US" sz="1200" b="0">
                    <a:latin typeface="Tahoma" charset="0"/>
                  </a:rPr>
                  <a:t>Processing Unit</a:t>
                </a:r>
              </a:p>
            </p:txBody>
          </p:sp>
        </p:grpSp>
        <p:sp>
          <p:nvSpPr>
            <p:cNvPr id="34824" name="Line 13"/>
            <p:cNvSpPr>
              <a:spLocks noChangeShapeType="1"/>
            </p:cNvSpPr>
            <p:nvPr/>
          </p:nvSpPr>
          <p:spPr bwMode="auto">
            <a:xfrm>
              <a:off x="3830" y="21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4825" name="Group 51"/>
            <p:cNvGrpSpPr>
              <a:grpSpLocks/>
            </p:cNvGrpSpPr>
            <p:nvPr/>
          </p:nvGrpSpPr>
          <p:grpSpPr bwMode="auto">
            <a:xfrm>
              <a:off x="4310" y="1399"/>
              <a:ext cx="1211" cy="1964"/>
              <a:chOff x="4310" y="1399"/>
              <a:chExt cx="1211" cy="1964"/>
            </a:xfrm>
          </p:grpSpPr>
          <p:grpSp>
            <p:nvGrpSpPr>
              <p:cNvPr id="34826" name="Group 48"/>
              <p:cNvGrpSpPr>
                <a:grpSpLocks/>
              </p:cNvGrpSpPr>
              <p:nvPr/>
            </p:nvGrpSpPr>
            <p:grpSpPr bwMode="auto">
              <a:xfrm>
                <a:off x="4310" y="1399"/>
                <a:ext cx="1211" cy="1473"/>
                <a:chOff x="4310" y="1399"/>
                <a:chExt cx="1211" cy="1473"/>
              </a:xfrm>
            </p:grpSpPr>
            <p:sp>
              <p:nvSpPr>
                <p:cNvPr id="34828" name="Rectangle 15"/>
                <p:cNvSpPr>
                  <a:spLocks noChangeArrowheads="1"/>
                </p:cNvSpPr>
                <p:nvPr/>
              </p:nvSpPr>
              <p:spPr bwMode="auto">
                <a:xfrm>
                  <a:off x="4310" y="1967"/>
                  <a:ext cx="1210" cy="291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Tahoma" charset="0"/>
                  </a:endParaRPr>
                </a:p>
              </p:txBody>
            </p:sp>
            <p:sp>
              <p:nvSpPr>
                <p:cNvPr id="3482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416" y="1399"/>
                  <a:ext cx="977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b="0">
                      <a:latin typeface="Tahoma" charset="0"/>
                    </a:rPr>
                    <a:t>Main Memory</a:t>
                  </a:r>
                </a:p>
              </p:txBody>
            </p:sp>
            <p:sp>
              <p:nvSpPr>
                <p:cNvPr id="34830" name="Line 30"/>
                <p:cNvSpPr>
                  <a:spLocks noChangeShapeType="1"/>
                </p:cNvSpPr>
                <p:nvPr/>
              </p:nvSpPr>
              <p:spPr bwMode="auto">
                <a:xfrm>
                  <a:off x="4416" y="219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4831" name="Group 46"/>
                <p:cNvGrpSpPr>
                  <a:grpSpLocks/>
                </p:cNvGrpSpPr>
                <p:nvPr/>
              </p:nvGrpSpPr>
              <p:grpSpPr bwMode="auto">
                <a:xfrm>
                  <a:off x="4310" y="1616"/>
                  <a:ext cx="1211" cy="482"/>
                  <a:chOff x="326" y="2976"/>
                  <a:chExt cx="1211" cy="482"/>
                </a:xfrm>
              </p:grpSpPr>
              <p:sp>
                <p:nvSpPr>
                  <p:cNvPr id="3484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6" y="3047"/>
                    <a:ext cx="1211" cy="29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CCECFF"/>
                      </a:gs>
                      <a:gs pos="50000">
                        <a:srgbClr val="FFFF00"/>
                      </a:gs>
                      <a:gs pos="100000">
                        <a:srgbClr val="CCECFF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>
                      <a:latin typeface="Tahoma" charset="0"/>
                    </a:endParaRPr>
                  </a:p>
                </p:txBody>
              </p:sp>
              <p:grpSp>
                <p:nvGrpSpPr>
                  <p:cNvPr id="34845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26" y="2976"/>
                    <a:ext cx="1210" cy="480"/>
                    <a:chOff x="4183" y="1536"/>
                    <a:chExt cx="1210" cy="480"/>
                  </a:xfrm>
                </p:grpSpPr>
                <p:sp>
                  <p:nvSpPr>
                    <p:cNvPr id="34849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3" y="1687"/>
                      <a:ext cx="12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0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3" y="2016"/>
                      <a:ext cx="12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1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3" y="1856"/>
                      <a:ext cx="12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2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3" y="1536"/>
                      <a:ext cx="12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846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976"/>
                    <a:ext cx="642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1400" b="0">
                        <a:latin typeface="Tahoma" charset="0"/>
                      </a:rPr>
                      <a:t>instruction</a:t>
                    </a:r>
                  </a:p>
                </p:txBody>
              </p:sp>
              <p:sp>
                <p:nvSpPr>
                  <p:cNvPr id="34847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104"/>
                    <a:ext cx="642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1400" b="0">
                        <a:latin typeface="Tahoma" charset="0"/>
                      </a:rPr>
                      <a:t>instruction</a:t>
                    </a:r>
                  </a:p>
                </p:txBody>
              </p:sp>
              <p:sp>
                <p:nvSpPr>
                  <p:cNvPr id="34848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264"/>
                    <a:ext cx="642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1400" b="0">
                        <a:latin typeface="Tahoma" charset="0"/>
                      </a:rPr>
                      <a:t>instruction</a:t>
                    </a:r>
                  </a:p>
                </p:txBody>
              </p:sp>
            </p:grpSp>
            <p:grpSp>
              <p:nvGrpSpPr>
                <p:cNvPr id="34832" name="Group 45"/>
                <p:cNvGrpSpPr>
                  <a:grpSpLocks/>
                </p:cNvGrpSpPr>
                <p:nvPr/>
              </p:nvGrpSpPr>
              <p:grpSpPr bwMode="auto">
                <a:xfrm>
                  <a:off x="4310" y="2352"/>
                  <a:ext cx="1211" cy="520"/>
                  <a:chOff x="1967" y="3168"/>
                  <a:chExt cx="1211" cy="520"/>
                </a:xfrm>
              </p:grpSpPr>
              <p:grpSp>
                <p:nvGrpSpPr>
                  <p:cNvPr id="34834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1967" y="3176"/>
                    <a:ext cx="1211" cy="480"/>
                    <a:chOff x="1968" y="3176"/>
                    <a:chExt cx="1211" cy="480"/>
                  </a:xfrm>
                </p:grpSpPr>
                <p:sp>
                  <p:nvSpPr>
                    <p:cNvPr id="34838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3287"/>
                      <a:ext cx="1211" cy="29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ECFF"/>
                        </a:gs>
                        <a:gs pos="50000">
                          <a:srgbClr val="FFCCFF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>
                        <a:latin typeface="Tahoma" charset="0"/>
                      </a:endParaRPr>
                    </a:p>
                  </p:txBody>
                </p:sp>
                <p:grpSp>
                  <p:nvGrpSpPr>
                    <p:cNvPr id="34839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68" y="3176"/>
                      <a:ext cx="1210" cy="480"/>
                      <a:chOff x="4183" y="1536"/>
                      <a:chExt cx="1210" cy="480"/>
                    </a:xfrm>
                  </p:grpSpPr>
                  <p:sp>
                    <p:nvSpPr>
                      <p:cNvPr id="34840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83" y="1687"/>
                        <a:ext cx="121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841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83" y="2016"/>
                        <a:ext cx="121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842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83" y="1856"/>
                        <a:ext cx="121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843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83" y="1536"/>
                        <a:ext cx="121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34835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8" y="3168"/>
                    <a:ext cx="64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1400" b="0">
                        <a:latin typeface="Tahoma" charset="0"/>
                      </a:rPr>
                      <a:t>data</a:t>
                    </a:r>
                  </a:p>
                </p:txBody>
              </p:sp>
              <p:sp>
                <p:nvSpPr>
                  <p:cNvPr id="34836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8" y="3327"/>
                    <a:ext cx="64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1400" b="0">
                        <a:latin typeface="Tahoma" charset="0"/>
                      </a:rPr>
                      <a:t>data</a:t>
                    </a:r>
                  </a:p>
                </p:txBody>
              </p:sp>
              <p:sp>
                <p:nvSpPr>
                  <p:cNvPr id="34837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8" y="3496"/>
                    <a:ext cx="64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1400" b="0">
                        <a:latin typeface="Tahoma" charset="0"/>
                      </a:rPr>
                      <a:t>data</a:t>
                    </a:r>
                  </a:p>
                </p:txBody>
              </p:sp>
            </p:grpSp>
            <p:sp>
              <p:nvSpPr>
                <p:cNvPr id="34833" name="Rectangle 47"/>
                <p:cNvSpPr>
                  <a:spLocks noChangeArrowheads="1"/>
                </p:cNvSpPr>
                <p:nvPr/>
              </p:nvSpPr>
              <p:spPr bwMode="auto">
                <a:xfrm>
                  <a:off x="4310" y="1967"/>
                  <a:ext cx="1210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Tahoma" charset="0"/>
                  </a:endParaRPr>
                </a:p>
              </p:txBody>
            </p:sp>
          </p:grpSp>
          <p:sp>
            <p:nvSpPr>
              <p:cNvPr id="34827" name="Freeform 50"/>
              <p:cNvSpPr>
                <a:spLocks/>
              </p:cNvSpPr>
              <p:nvPr/>
            </p:nvSpPr>
            <p:spPr bwMode="auto">
              <a:xfrm>
                <a:off x="4320" y="3072"/>
                <a:ext cx="1200" cy="291"/>
              </a:xfrm>
              <a:custGeom>
                <a:avLst/>
                <a:gdLst>
                  <a:gd name="T0" fmla="*/ 0 w 1200"/>
                  <a:gd name="T1" fmla="*/ 0 h 168"/>
                  <a:gd name="T2" fmla="*/ 86 w 1200"/>
                  <a:gd name="T3" fmla="*/ 481421 h 168"/>
                  <a:gd name="T4" fmla="*/ 355 w 1200"/>
                  <a:gd name="T5" fmla="*/ 269083 h 168"/>
                  <a:gd name="T6" fmla="*/ 625 w 1200"/>
                  <a:gd name="T7" fmla="*/ 616610 h 168"/>
                  <a:gd name="T8" fmla="*/ 901 w 1200"/>
                  <a:gd name="T9" fmla="*/ 155347 h 168"/>
                  <a:gd name="T10" fmla="*/ 1036 w 1200"/>
                  <a:gd name="T11" fmla="*/ 502361 h 168"/>
                  <a:gd name="T12" fmla="*/ 1200 w 1200"/>
                  <a:gd name="T13" fmla="*/ 0 h 1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0"/>
                  <a:gd name="T22" fmla="*/ 0 h 168"/>
                  <a:gd name="T23" fmla="*/ 1200 w 1200"/>
                  <a:gd name="T24" fmla="*/ 168 h 1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0" h="168">
                    <a:moveTo>
                      <a:pt x="0" y="0"/>
                    </a:moveTo>
                    <a:cubicBezTo>
                      <a:pt x="14" y="21"/>
                      <a:pt x="27" y="115"/>
                      <a:pt x="86" y="127"/>
                    </a:cubicBezTo>
                    <a:cubicBezTo>
                      <a:pt x="145" y="139"/>
                      <a:pt x="265" y="65"/>
                      <a:pt x="355" y="71"/>
                    </a:cubicBezTo>
                    <a:cubicBezTo>
                      <a:pt x="445" y="77"/>
                      <a:pt x="534" y="168"/>
                      <a:pt x="625" y="163"/>
                    </a:cubicBezTo>
                    <a:cubicBezTo>
                      <a:pt x="716" y="158"/>
                      <a:pt x="833" y="46"/>
                      <a:pt x="901" y="41"/>
                    </a:cubicBezTo>
                    <a:cubicBezTo>
                      <a:pt x="969" y="36"/>
                      <a:pt x="986" y="140"/>
                      <a:pt x="1036" y="133"/>
                    </a:cubicBezTo>
                    <a:cubicBezTo>
                      <a:pt x="1086" y="126"/>
                      <a:pt x="1166" y="28"/>
                      <a:pt x="1200" y="0"/>
                    </a:cubicBezTo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0" y="4191000"/>
            <a:ext cx="6858000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63" tIns="137148" rIns="182863" bIns="13714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ã"/>
              <a:defRPr kumimoji="1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charset="0"/>
              <a:buChar char="l"/>
              <a:defRPr kumimoji="1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Ø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b="0" dirty="0" smtClean="0">
                <a:latin typeface="Tahoma" charset="0"/>
              </a:rPr>
              <a:t>CPU fetches and executes instructions from memory ...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 smtClean="0">
                <a:latin typeface="Tahoma" charset="0"/>
              </a:rPr>
              <a:t>The CPU is a hardware interpreter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 smtClean="0">
                <a:latin typeface="Tahoma" charset="0"/>
              </a:rPr>
              <a:t>Program </a:t>
            </a:r>
            <a:r>
              <a:rPr lang="en-US" sz="1800" b="0" dirty="0" smtClean="0">
                <a:solidFill>
                  <a:srgbClr val="CC0000"/>
                </a:solidFill>
                <a:latin typeface="Tahoma" charset="0"/>
              </a:rPr>
              <a:t>IS</a:t>
            </a:r>
            <a:r>
              <a:rPr lang="en-US" sz="1800" b="0" dirty="0" smtClean="0">
                <a:latin typeface="Tahoma" charset="0"/>
              </a:rPr>
              <a:t> simply data for this interpreter 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 smtClean="0">
                <a:latin typeface="Tahoma" charset="0"/>
              </a:rPr>
              <a:t>Main memory: Single expandable resource pool</a:t>
            </a:r>
            <a:br>
              <a:rPr lang="en-US" sz="1800" b="0" dirty="0" smtClean="0">
                <a:latin typeface="Tahoma" charset="0"/>
              </a:rPr>
            </a:br>
            <a:r>
              <a:rPr lang="en-US" sz="1800" b="0" dirty="0" smtClean="0">
                <a:latin typeface="Tahoma" charset="0"/>
              </a:rPr>
              <a:t>- constrains both data and program size</a:t>
            </a:r>
            <a:br>
              <a:rPr lang="en-US" sz="1800" b="0" dirty="0" smtClean="0">
                <a:latin typeface="Tahoma" charset="0"/>
              </a:rPr>
            </a:br>
            <a:r>
              <a:rPr lang="en-US" sz="1800" b="0" dirty="0" smtClean="0">
                <a:latin typeface="Tahoma" charset="0"/>
              </a:rPr>
              <a:t>- don’</a:t>
            </a:r>
            <a:r>
              <a:rPr lang="en-US" altLang="ja-JP" sz="1800" b="0" dirty="0" smtClean="0">
                <a:latin typeface="Tahoma" charset="0"/>
              </a:rPr>
              <a:t>t need to make separate decisions of </a:t>
            </a:r>
            <a:br>
              <a:rPr lang="en-US" altLang="ja-JP" sz="1800" b="0" dirty="0" smtClean="0">
                <a:latin typeface="Tahoma" charset="0"/>
              </a:rPr>
            </a:br>
            <a:r>
              <a:rPr lang="en-US" altLang="ja-JP" sz="1800" b="0" dirty="0" smtClean="0">
                <a:latin typeface="Tahoma" charset="0"/>
              </a:rPr>
              <a:t>  how large of a program or data memory to buy</a:t>
            </a:r>
            <a:endParaRPr lang="en-US" sz="1800" b="0" dirty="0" smtClean="0">
              <a:latin typeface="Tahoma" charset="0"/>
            </a:endParaRPr>
          </a:p>
          <a:p>
            <a:pPr lvl="1">
              <a:defRPr/>
            </a:pPr>
            <a:endParaRPr lang="en-US" sz="2000" b="0" dirty="0" smtClean="0"/>
          </a:p>
          <a:p>
            <a:pPr>
              <a:defRPr/>
            </a:pPr>
            <a:endParaRPr lang="en-US" sz="2400" b="0" dirty="0"/>
          </a:p>
        </p:txBody>
      </p:sp>
      <p:sp>
        <p:nvSpPr>
          <p:cNvPr id="348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0538B289-AE52-3848-95BE-D3E73E5D00D4}" type="slidenum">
              <a:rPr lang="en-US" sz="1400">
                <a:latin typeface="Arial Narrow" charset="0"/>
              </a:rPr>
              <a:pPr/>
              <a:t>11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Anatomy of a von Neumann Computer</a:t>
            </a:r>
          </a:p>
        </p:txBody>
      </p:sp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4881563" y="1135063"/>
            <a:ext cx="1603375" cy="11398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Tahoma" charset="0"/>
              </a:rPr>
              <a:t>Control</a:t>
            </a:r>
            <a:br>
              <a:rPr lang="en-US" b="0">
                <a:latin typeface="Tahoma" charset="0"/>
              </a:rPr>
            </a:br>
            <a:r>
              <a:rPr lang="en-US" b="0">
                <a:latin typeface="Tahoma" charset="0"/>
              </a:rPr>
              <a:t>Unit</a:t>
            </a: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2647950" y="1135063"/>
            <a:ext cx="1317625" cy="11398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Tahoma" charset="0"/>
              </a:rPr>
              <a:t>Data</a:t>
            </a:r>
          </a:p>
          <a:p>
            <a:pPr algn="ctr"/>
            <a:r>
              <a:rPr lang="en-US" b="0">
                <a:latin typeface="Tahoma" charset="0"/>
              </a:rPr>
              <a:t>Path</a:t>
            </a: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 rot="-5400000">
            <a:off x="1935162" y="1562101"/>
            <a:ext cx="1139825" cy="2857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0">
                <a:latin typeface="Tahoma" charset="0"/>
              </a:rPr>
              <a:t>registers</a:t>
            </a:r>
          </a:p>
        </p:txBody>
      </p:sp>
      <p:sp>
        <p:nvSpPr>
          <p:cNvPr id="36869" name="Line 7"/>
          <p:cNvSpPr>
            <a:spLocks noChangeShapeType="1"/>
          </p:cNvSpPr>
          <p:nvPr/>
        </p:nvSpPr>
        <p:spPr bwMode="auto">
          <a:xfrm>
            <a:off x="3965575" y="1914525"/>
            <a:ext cx="915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8"/>
          <p:cNvSpPr>
            <a:spLocks noChangeShapeType="1"/>
          </p:cNvSpPr>
          <p:nvPr/>
        </p:nvSpPr>
        <p:spPr bwMode="auto">
          <a:xfrm flipH="1">
            <a:off x="3965575" y="1495425"/>
            <a:ext cx="915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auto">
          <a:xfrm>
            <a:off x="2362200" y="2754313"/>
            <a:ext cx="4179888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Tahoma" charset="0"/>
              </a:rPr>
              <a:t>MEMORY</a:t>
            </a:r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 flipV="1">
            <a:off x="5875338" y="2274888"/>
            <a:ext cx="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>
            <a:off x="3548063" y="2278063"/>
            <a:ext cx="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Text Box 12"/>
          <p:cNvSpPr txBox="1">
            <a:spLocks noChangeArrowheads="1"/>
          </p:cNvSpPr>
          <p:nvPr/>
        </p:nvSpPr>
        <p:spPr bwMode="auto">
          <a:xfrm>
            <a:off x="4075113" y="1236663"/>
            <a:ext cx="728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ahoma" charset="0"/>
              </a:rPr>
              <a:t>control</a:t>
            </a:r>
          </a:p>
        </p:txBody>
      </p:sp>
      <p:sp>
        <p:nvSpPr>
          <p:cNvPr id="36875" name="Text Box 13"/>
          <p:cNvSpPr txBox="1">
            <a:spLocks noChangeArrowheads="1"/>
          </p:cNvSpPr>
          <p:nvPr/>
        </p:nvSpPr>
        <p:spPr bwMode="auto">
          <a:xfrm>
            <a:off x="4079875" y="1651000"/>
            <a:ext cx="658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ahoma" charset="0"/>
              </a:rPr>
              <a:t>status</a:t>
            </a:r>
          </a:p>
        </p:txBody>
      </p:sp>
      <p:sp>
        <p:nvSpPr>
          <p:cNvPr id="36876" name="Text Box 14"/>
          <p:cNvSpPr txBox="1">
            <a:spLocks noChangeArrowheads="1"/>
          </p:cNvSpPr>
          <p:nvPr/>
        </p:nvSpPr>
        <p:spPr bwMode="auto">
          <a:xfrm>
            <a:off x="5899150" y="2395538"/>
            <a:ext cx="12557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400">
                <a:latin typeface="Tahoma" charset="0"/>
              </a:rPr>
              <a:t>instructions</a:t>
            </a:r>
          </a:p>
        </p:txBody>
      </p:sp>
      <p:sp>
        <p:nvSpPr>
          <p:cNvPr id="36877" name="Text Box 15"/>
          <p:cNvSpPr txBox="1">
            <a:spLocks noChangeArrowheads="1"/>
          </p:cNvSpPr>
          <p:nvPr/>
        </p:nvSpPr>
        <p:spPr bwMode="auto">
          <a:xfrm>
            <a:off x="3571875" y="2398713"/>
            <a:ext cx="587375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400">
                <a:latin typeface="Tahoma" charset="0"/>
              </a:rPr>
              <a:t>data</a:t>
            </a:r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4495800" y="1820863"/>
            <a:ext cx="4267200" cy="4532312"/>
            <a:chOff x="2832" y="1344"/>
            <a:chExt cx="2688" cy="2855"/>
          </a:xfrm>
        </p:grpSpPr>
        <p:sp>
          <p:nvSpPr>
            <p:cNvPr id="36890" name="Freeform 66"/>
            <p:cNvSpPr>
              <a:spLocks/>
            </p:cNvSpPr>
            <p:nvPr/>
          </p:nvSpPr>
          <p:spPr bwMode="auto">
            <a:xfrm flipH="1">
              <a:off x="4296" y="1344"/>
              <a:ext cx="456" cy="1056"/>
            </a:xfrm>
            <a:custGeom>
              <a:avLst/>
              <a:gdLst>
                <a:gd name="T0" fmla="*/ 456 w 456"/>
                <a:gd name="T1" fmla="*/ 0 h 1056"/>
                <a:gd name="T2" fmla="*/ 168 w 456"/>
                <a:gd name="T3" fmla="*/ 192 h 1056"/>
                <a:gd name="T4" fmla="*/ 24 w 456"/>
                <a:gd name="T5" fmla="*/ 528 h 1056"/>
                <a:gd name="T6" fmla="*/ 24 w 456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6"/>
                <a:gd name="T13" fmla="*/ 0 h 1056"/>
                <a:gd name="T14" fmla="*/ 456 w 45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6" h="1056">
                  <a:moveTo>
                    <a:pt x="456" y="0"/>
                  </a:moveTo>
                  <a:cubicBezTo>
                    <a:pt x="348" y="52"/>
                    <a:pt x="240" y="104"/>
                    <a:pt x="168" y="192"/>
                  </a:cubicBezTo>
                  <a:cubicBezTo>
                    <a:pt x="96" y="280"/>
                    <a:pt x="48" y="384"/>
                    <a:pt x="24" y="528"/>
                  </a:cubicBezTo>
                  <a:cubicBezTo>
                    <a:pt x="0" y="672"/>
                    <a:pt x="12" y="864"/>
                    <a:pt x="24" y="1056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Rectangle 67"/>
            <p:cNvSpPr>
              <a:spLocks noChangeArrowheads="1"/>
            </p:cNvSpPr>
            <p:nvPr/>
          </p:nvSpPr>
          <p:spPr bwMode="auto">
            <a:xfrm>
              <a:off x="3216" y="2496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Tahoma" charset="0"/>
                </a:rPr>
                <a:t>PC</a:t>
              </a:r>
            </a:p>
          </p:txBody>
        </p:sp>
        <p:sp>
          <p:nvSpPr>
            <p:cNvPr id="36892" name="Freeform 68"/>
            <p:cNvSpPr>
              <a:spLocks/>
            </p:cNvSpPr>
            <p:nvPr/>
          </p:nvSpPr>
          <p:spPr bwMode="auto">
            <a:xfrm>
              <a:off x="3216" y="2520"/>
              <a:ext cx="96" cy="96"/>
            </a:xfrm>
            <a:custGeom>
              <a:avLst/>
              <a:gdLst>
                <a:gd name="T0" fmla="*/ 0 w 96"/>
                <a:gd name="T1" fmla="*/ 0 h 96"/>
                <a:gd name="T2" fmla="*/ 96 w 96"/>
                <a:gd name="T3" fmla="*/ 48 h 96"/>
                <a:gd name="T4" fmla="*/ 0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Line 69"/>
            <p:cNvSpPr>
              <a:spLocks noChangeShapeType="1"/>
            </p:cNvSpPr>
            <p:nvPr/>
          </p:nvSpPr>
          <p:spPr bwMode="auto">
            <a:xfrm>
              <a:off x="4272" y="240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Rectangle 70"/>
            <p:cNvSpPr>
              <a:spLocks noChangeArrowheads="1"/>
            </p:cNvSpPr>
            <p:nvPr/>
          </p:nvSpPr>
          <p:spPr bwMode="auto">
            <a:xfrm>
              <a:off x="4272" y="2544"/>
              <a:ext cx="62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0">
                  <a:latin typeface="Tahoma" charset="0"/>
                </a:rPr>
                <a:t>1101000111011</a:t>
              </a:r>
            </a:p>
          </p:txBody>
        </p:sp>
        <p:sp>
          <p:nvSpPr>
            <p:cNvPr id="36895" name="Freeform 71"/>
            <p:cNvSpPr>
              <a:spLocks/>
            </p:cNvSpPr>
            <p:nvPr/>
          </p:nvSpPr>
          <p:spPr bwMode="auto">
            <a:xfrm>
              <a:off x="3784" y="2520"/>
              <a:ext cx="488" cy="184"/>
            </a:xfrm>
            <a:custGeom>
              <a:avLst/>
              <a:gdLst>
                <a:gd name="T0" fmla="*/ 8 w 488"/>
                <a:gd name="T1" fmla="*/ 24 h 184"/>
                <a:gd name="T2" fmla="*/ 152 w 488"/>
                <a:gd name="T3" fmla="*/ 24 h 184"/>
                <a:gd name="T4" fmla="*/ 56 w 488"/>
                <a:gd name="T5" fmla="*/ 168 h 184"/>
                <a:gd name="T6" fmla="*/ 488 w 488"/>
                <a:gd name="T7" fmla="*/ 120 h 1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8"/>
                <a:gd name="T13" fmla="*/ 0 h 184"/>
                <a:gd name="T14" fmla="*/ 488 w 488"/>
                <a:gd name="T15" fmla="*/ 184 h 1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8" h="184">
                  <a:moveTo>
                    <a:pt x="8" y="24"/>
                  </a:moveTo>
                  <a:cubicBezTo>
                    <a:pt x="76" y="12"/>
                    <a:pt x="144" y="0"/>
                    <a:pt x="152" y="24"/>
                  </a:cubicBezTo>
                  <a:cubicBezTo>
                    <a:pt x="160" y="48"/>
                    <a:pt x="0" y="152"/>
                    <a:pt x="56" y="168"/>
                  </a:cubicBezTo>
                  <a:cubicBezTo>
                    <a:pt x="112" y="184"/>
                    <a:pt x="300" y="152"/>
                    <a:pt x="488" y="1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72"/>
            <p:cNvSpPr>
              <a:spLocks noChangeArrowheads="1"/>
            </p:cNvSpPr>
            <p:nvPr/>
          </p:nvSpPr>
          <p:spPr bwMode="auto">
            <a:xfrm>
              <a:off x="2880" y="2976"/>
              <a:ext cx="2640" cy="1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>
                <a:lnSpc>
                  <a:spcPct val="85000"/>
                </a:lnSpc>
              </a:pPr>
              <a:r>
                <a:rPr lang="en-US" sz="1800" b="0">
                  <a:latin typeface="Tahoma" charset="0"/>
                </a:rPr>
                <a:t>• INSTRUCTIONS coded in binary</a:t>
              </a:r>
            </a:p>
            <a:p>
              <a:pPr marL="685800" lvl="1" indent="-228600">
                <a:lnSpc>
                  <a:spcPct val="85000"/>
                </a:lnSpc>
              </a:pPr>
              <a:endParaRPr lang="en-US" sz="1800" b="0">
                <a:latin typeface="Tahoma" charset="0"/>
              </a:endParaRPr>
            </a:p>
            <a:p>
              <a:pPr marL="228600" indent="-228600">
                <a:lnSpc>
                  <a:spcPct val="85000"/>
                </a:lnSpc>
              </a:pPr>
              <a:r>
                <a:rPr lang="en-US" sz="1800" b="0">
                  <a:latin typeface="Tahoma" charset="0"/>
                </a:rPr>
                <a:t>• PROGRAM COUNTER or PC: Address of next instruction to be executed</a:t>
              </a:r>
            </a:p>
            <a:p>
              <a:pPr marL="228600" indent="-228600">
                <a:lnSpc>
                  <a:spcPct val="85000"/>
                </a:lnSpc>
              </a:pPr>
              <a:endParaRPr lang="en-US" sz="1800" b="0">
                <a:latin typeface="Tahoma" charset="0"/>
              </a:endParaRPr>
            </a:p>
            <a:p>
              <a:pPr marL="228600" indent="-228600">
                <a:lnSpc>
                  <a:spcPct val="85000"/>
                </a:lnSpc>
              </a:pPr>
              <a:r>
                <a:rPr lang="en-US" sz="1800" b="0">
                  <a:latin typeface="Tahoma" charset="0"/>
                </a:rPr>
                <a:t>• Control Unit has circuitry inside to translate instructions into control signals for data path</a:t>
              </a:r>
            </a:p>
          </p:txBody>
        </p:sp>
        <p:sp>
          <p:nvSpPr>
            <p:cNvPr id="36897" name="Line 73"/>
            <p:cNvSpPr>
              <a:spLocks noChangeShapeType="1"/>
            </p:cNvSpPr>
            <p:nvPr/>
          </p:nvSpPr>
          <p:spPr bwMode="auto">
            <a:xfrm>
              <a:off x="4904" y="240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Oval 74"/>
            <p:cNvSpPr>
              <a:spLocks noChangeArrowheads="1"/>
            </p:cNvSpPr>
            <p:nvPr/>
          </p:nvSpPr>
          <p:spPr bwMode="auto">
            <a:xfrm>
              <a:off x="28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charset="0"/>
                </a:rPr>
                <a:t>+1</a:t>
              </a:r>
            </a:p>
          </p:txBody>
        </p:sp>
        <p:sp>
          <p:nvSpPr>
            <p:cNvPr id="36899" name="Freeform 75"/>
            <p:cNvSpPr>
              <a:spLocks/>
            </p:cNvSpPr>
            <p:nvPr/>
          </p:nvSpPr>
          <p:spPr bwMode="auto">
            <a:xfrm>
              <a:off x="2976" y="2640"/>
              <a:ext cx="528" cy="192"/>
            </a:xfrm>
            <a:custGeom>
              <a:avLst/>
              <a:gdLst>
                <a:gd name="T0" fmla="*/ 528 w 528"/>
                <a:gd name="T1" fmla="*/ 0 h 192"/>
                <a:gd name="T2" fmla="*/ 528 w 528"/>
                <a:gd name="T3" fmla="*/ 192 h 192"/>
                <a:gd name="T4" fmla="*/ 0 w 528"/>
                <a:gd name="T5" fmla="*/ 192 h 192"/>
                <a:gd name="T6" fmla="*/ 0 w 528"/>
                <a:gd name="T7" fmla="*/ 96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92"/>
                <a:gd name="T14" fmla="*/ 528 w 52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92">
                  <a:moveTo>
                    <a:pt x="528" y="0"/>
                  </a:moveTo>
                  <a:lnTo>
                    <a:pt x="528" y="192"/>
                  </a:lnTo>
                  <a:lnTo>
                    <a:pt x="0" y="192"/>
                  </a:ln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Freeform 76"/>
            <p:cNvSpPr>
              <a:spLocks/>
            </p:cNvSpPr>
            <p:nvPr/>
          </p:nvSpPr>
          <p:spPr bwMode="auto">
            <a:xfrm>
              <a:off x="2976" y="2352"/>
              <a:ext cx="528" cy="144"/>
            </a:xfrm>
            <a:custGeom>
              <a:avLst/>
              <a:gdLst>
                <a:gd name="T0" fmla="*/ 0 w 528"/>
                <a:gd name="T1" fmla="*/ 96 h 144"/>
                <a:gd name="T2" fmla="*/ 0 w 528"/>
                <a:gd name="T3" fmla="*/ 0 h 144"/>
                <a:gd name="T4" fmla="*/ 528 w 528"/>
                <a:gd name="T5" fmla="*/ 0 h 144"/>
                <a:gd name="T6" fmla="*/ 528 w 528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44"/>
                <a:gd name="T14" fmla="*/ 528 w 52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44">
                  <a:moveTo>
                    <a:pt x="0" y="96"/>
                  </a:moveTo>
                  <a:lnTo>
                    <a:pt x="0" y="0"/>
                  </a:lnTo>
                  <a:lnTo>
                    <a:pt x="528" y="0"/>
                  </a:lnTo>
                  <a:lnTo>
                    <a:pt x="528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1" name="Text Box 77"/>
            <p:cNvSpPr txBox="1">
              <a:spLocks noChangeArrowheads="1"/>
            </p:cNvSpPr>
            <p:nvPr/>
          </p:nvSpPr>
          <p:spPr bwMode="auto">
            <a:xfrm>
              <a:off x="4272" y="2688"/>
              <a:ext cx="6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200" b="0">
                  <a:latin typeface="Tahoma" charset="0"/>
                </a:rPr>
                <a:t>R1 </a:t>
              </a:r>
              <a:r>
                <a:rPr lang="en-US" sz="1200" b="0">
                  <a:latin typeface="Tahoma" charset="0"/>
                  <a:sym typeface="Symbol" charset="0"/>
                </a:rPr>
                <a:t>R2+R3</a:t>
              </a:r>
              <a:endParaRPr lang="en-US" sz="1200" b="0">
                <a:latin typeface="Tahoma" charset="0"/>
              </a:endParaRPr>
            </a:p>
          </p:txBody>
        </p:sp>
      </p:grpSp>
      <p:sp>
        <p:nvSpPr>
          <p:cNvPr id="36879" name="Line 78"/>
          <p:cNvSpPr>
            <a:spLocks noChangeShapeType="1"/>
          </p:cNvSpPr>
          <p:nvPr/>
        </p:nvSpPr>
        <p:spPr bwMode="auto">
          <a:xfrm>
            <a:off x="5526088" y="2278063"/>
            <a:ext cx="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Text Box 79"/>
          <p:cNvSpPr txBox="1">
            <a:spLocks noChangeArrowheads="1"/>
          </p:cNvSpPr>
          <p:nvPr/>
        </p:nvSpPr>
        <p:spPr bwMode="auto">
          <a:xfrm>
            <a:off x="4725988" y="2354263"/>
            <a:ext cx="887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400">
                <a:latin typeface="Tahoma" charset="0"/>
              </a:rPr>
              <a:t>address</a:t>
            </a:r>
          </a:p>
        </p:txBody>
      </p:sp>
      <p:sp>
        <p:nvSpPr>
          <p:cNvPr id="36881" name="Line 80"/>
          <p:cNvSpPr>
            <a:spLocks noChangeShapeType="1"/>
          </p:cNvSpPr>
          <p:nvPr/>
        </p:nvSpPr>
        <p:spPr bwMode="auto">
          <a:xfrm>
            <a:off x="3086100" y="2278063"/>
            <a:ext cx="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Text Box 81"/>
          <p:cNvSpPr txBox="1">
            <a:spLocks noChangeArrowheads="1"/>
          </p:cNvSpPr>
          <p:nvPr/>
        </p:nvSpPr>
        <p:spPr bwMode="auto">
          <a:xfrm>
            <a:off x="2286000" y="2354263"/>
            <a:ext cx="887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400">
                <a:latin typeface="Tahoma" charset="0"/>
              </a:rPr>
              <a:t>address</a:t>
            </a:r>
          </a:p>
        </p:txBody>
      </p:sp>
      <p:sp>
        <p:nvSpPr>
          <p:cNvPr id="3688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A06650EE-A3BE-5C47-9C31-F79B073A9DEA}" type="slidenum">
              <a:rPr lang="en-US" sz="1400">
                <a:latin typeface="Arial Narrow" charset="0"/>
              </a:rPr>
              <a:pPr/>
              <a:t>12</a:t>
            </a:fld>
            <a:endParaRPr lang="en-US" sz="1400">
              <a:latin typeface="Arial Narrow" charset="0"/>
            </a:endParaRPr>
          </a:p>
        </p:txBody>
      </p:sp>
      <p:sp>
        <p:nvSpPr>
          <p:cNvPr id="36884" name="Freeform 64"/>
          <p:cNvSpPr>
            <a:spLocks/>
          </p:cNvSpPr>
          <p:nvPr/>
        </p:nvSpPr>
        <p:spPr bwMode="auto">
          <a:xfrm>
            <a:off x="1562100" y="1973263"/>
            <a:ext cx="723900" cy="1676400"/>
          </a:xfrm>
          <a:custGeom>
            <a:avLst/>
            <a:gdLst>
              <a:gd name="T0" fmla="*/ 2147483647 w 456"/>
              <a:gd name="T1" fmla="*/ 0 h 1056"/>
              <a:gd name="T2" fmla="*/ 2147483647 w 456"/>
              <a:gd name="T3" fmla="*/ 2147483647 h 1056"/>
              <a:gd name="T4" fmla="*/ 2147483647 w 456"/>
              <a:gd name="T5" fmla="*/ 2147483647 h 1056"/>
              <a:gd name="T6" fmla="*/ 2147483647 w 456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1056"/>
              <a:gd name="T14" fmla="*/ 456 w 456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1056">
                <a:moveTo>
                  <a:pt x="456" y="0"/>
                </a:moveTo>
                <a:cubicBezTo>
                  <a:pt x="348" y="52"/>
                  <a:pt x="240" y="104"/>
                  <a:pt x="168" y="192"/>
                </a:cubicBezTo>
                <a:cubicBezTo>
                  <a:pt x="96" y="280"/>
                  <a:pt x="48" y="384"/>
                  <a:pt x="24" y="528"/>
                </a:cubicBezTo>
                <a:cubicBezTo>
                  <a:pt x="0" y="672"/>
                  <a:pt x="12" y="864"/>
                  <a:pt x="24" y="1056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15975" y="3684588"/>
            <a:ext cx="1524000" cy="14160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 sz="1800" b="0">
              <a:latin typeface="Arial" charset="0"/>
            </a:endParaRPr>
          </a:p>
        </p:txBody>
      </p:sp>
      <p:sp>
        <p:nvSpPr>
          <p:cNvPr id="36886" name="Rectangle 5"/>
          <p:cNvSpPr>
            <a:spLocks noChangeArrowheads="1"/>
          </p:cNvSpPr>
          <p:nvPr/>
        </p:nvSpPr>
        <p:spPr bwMode="auto">
          <a:xfrm>
            <a:off x="815975" y="5224463"/>
            <a:ext cx="1470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latin typeface="Tahoma" charset="0"/>
              </a:rPr>
              <a:t>“Register File”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815975" y="3684588"/>
            <a:ext cx="1524000" cy="307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tIns="91440" bIns="91440" anchor="ctr"/>
          <a:lstStyle/>
          <a:p>
            <a:pPr algn="ctr">
              <a:defRPr/>
            </a:pPr>
            <a:r>
              <a:rPr lang="en-US" sz="1400" b="0" dirty="0">
                <a:latin typeface="+mn-lt"/>
              </a:rPr>
              <a:t>Register 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0738" y="3998913"/>
            <a:ext cx="1524000" cy="307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tIns="91440" bIns="91440" anchor="ctr"/>
          <a:lstStyle/>
          <a:p>
            <a:pPr algn="ctr">
              <a:defRPr/>
            </a:pPr>
            <a:r>
              <a:rPr lang="en-US" sz="1400" b="0" dirty="0">
                <a:latin typeface="+mn-lt"/>
              </a:rPr>
              <a:t>Register 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20738" y="4797425"/>
            <a:ext cx="1524000" cy="307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tIns="91440" bIns="91440" anchor="ctr"/>
          <a:lstStyle/>
          <a:p>
            <a:pPr algn="ctr">
              <a:defRPr/>
            </a:pPr>
            <a:r>
              <a:rPr lang="en-US" sz="1400" b="0" dirty="0">
                <a:latin typeface="+mn-lt"/>
              </a:rPr>
              <a:t>Register 31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Instruction Set Architecture (ISA)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Definition:</a:t>
            </a:r>
          </a:p>
          <a:p>
            <a:pPr lvl="1">
              <a:defRPr/>
            </a:pPr>
            <a:r>
              <a:rPr lang="en-US" dirty="0" smtClean="0"/>
              <a:t>The part of the computer architecture related to programming, including the native data types, instructions, registers, addressing modes, memory architecture, interrupt and exception handling, and external I/O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An ISA includes a specification of the set of </a:t>
            </a:r>
            <a:r>
              <a:rPr lang="en-US" dirty="0" err="1" smtClean="0"/>
              <a:t>opcodes</a:t>
            </a:r>
            <a:r>
              <a:rPr lang="en-US" dirty="0" smtClean="0"/>
              <a:t> (machine language), and the native commands implemented by a particular processor</a:t>
            </a:r>
            <a:endParaRPr lang="en-US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985FB9AE-7257-9845-AE48-41CAB429E927}" type="slidenum">
              <a:rPr lang="en-US" sz="1400">
                <a:latin typeface="Arial Narrow" charset="0"/>
              </a:rPr>
              <a:pPr/>
              <a:t>13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Instruction Set Architecture (ISA)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Encoding of instructions raises interesting choices...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Tradeoffs: performance, compactness, programmability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Complexity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How many different instructions?  What level operations?</a:t>
            </a:r>
          </a:p>
          <a:p>
            <a:pPr lvl="3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Level of support for particular software operations: array indexing, procedure calls,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polynomial evaluate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, etc.</a:t>
            </a:r>
          </a:p>
          <a:p>
            <a:pPr lvl="2">
              <a:defRPr/>
            </a:pP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Reduced Instruction Set Computer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 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(RISC) philosophy:  simple instructions, optimized for speed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Uniformity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Should different instructions be same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size?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Take the same amount of time to execute?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Trend favors uniformity 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sym typeface="Wingdings"/>
              </a:rPr>
              <a:t>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  simplicity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, speed,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cost/power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Mix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of Engineering &amp; Art...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Trial (by simulation) is our best technique for making choices!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447800" y="6245225"/>
            <a:ext cx="7372350" cy="612775"/>
            <a:chOff x="1447800" y="6245225"/>
            <a:chExt cx="7372350" cy="612775"/>
          </a:xfrm>
        </p:grpSpPr>
        <p:sp>
          <p:nvSpPr>
            <p:cNvPr id="39941" name="AutoShape 2057"/>
            <p:cNvSpPr>
              <a:spLocks noChangeArrowheads="1"/>
            </p:cNvSpPr>
            <p:nvPr/>
          </p:nvSpPr>
          <p:spPr bwMode="auto">
            <a:xfrm>
              <a:off x="1447800" y="6245225"/>
              <a:ext cx="7372350" cy="612775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9942" name="Text Box 2053"/>
            <p:cNvSpPr txBox="1">
              <a:spLocks noChangeArrowheads="1"/>
            </p:cNvSpPr>
            <p:nvPr/>
          </p:nvSpPr>
          <p:spPr bwMode="auto">
            <a:xfrm>
              <a:off x="1676400" y="6257925"/>
              <a:ext cx="71437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Our representative example: the </a:t>
              </a:r>
              <a:r>
                <a:rPr lang="en-US" sz="2800">
                  <a:solidFill>
                    <a:srgbClr val="0000FF"/>
                  </a:solidFill>
                  <a:latin typeface="Tahoma" charset="0"/>
                  <a:sym typeface="Symbol" charset="0"/>
                </a:rPr>
                <a:t>MIPS</a:t>
              </a:r>
              <a:r>
                <a:rPr lang="en-US" sz="2000">
                  <a:solidFill>
                    <a:srgbClr val="0000FF"/>
                  </a:solidFill>
                  <a:latin typeface="Tahoma" charset="0"/>
                </a:rPr>
                <a:t> </a:t>
              </a:r>
              <a:r>
                <a:rPr lang="en-US" sz="2000">
                  <a:latin typeface="Tahoma" charset="0"/>
                </a:rPr>
                <a:t>architecture!</a:t>
              </a:r>
            </a:p>
          </p:txBody>
        </p:sp>
      </p:grpSp>
      <p:sp>
        <p:nvSpPr>
          <p:cNvPr id="3994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41BC7610-44D9-484F-8403-B439180A80AF}" type="slidenum">
              <a:rPr lang="en-US" sz="1400">
                <a:latin typeface="Arial Narrow" charset="0"/>
              </a:rPr>
              <a:pPr/>
              <a:t>14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0" y="708025"/>
            <a:ext cx="4351338" cy="6149975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A few things to note:</a:t>
            </a:r>
          </a:p>
          <a:p>
            <a:pPr lvl="1">
              <a:defRPr/>
            </a:pPr>
            <a:r>
              <a:rPr lang="en-US" sz="2000" dirty="0" smtClean="0"/>
              <a:t>Memory is distinct from data path</a:t>
            </a:r>
          </a:p>
          <a:p>
            <a:pPr lvl="1">
              <a:defRPr/>
            </a:pPr>
            <a:r>
              <a:rPr lang="en-US" sz="2000" dirty="0" smtClean="0"/>
              <a:t>Registers are in data path</a:t>
            </a:r>
          </a:p>
          <a:p>
            <a:pPr lvl="1">
              <a:defRPr/>
            </a:pPr>
            <a:r>
              <a:rPr lang="en-US" sz="2000" dirty="0" smtClean="0"/>
              <a:t>Program is stored in memory</a:t>
            </a:r>
          </a:p>
          <a:p>
            <a:pPr lvl="1">
              <a:defRPr/>
            </a:pPr>
            <a:r>
              <a:rPr lang="en-US" sz="2000" dirty="0" smtClean="0"/>
              <a:t>Control unit fetches instructions from memory</a:t>
            </a:r>
          </a:p>
          <a:p>
            <a:pPr lvl="1">
              <a:defRPr/>
            </a:pPr>
            <a:r>
              <a:rPr lang="en-US" sz="2000" dirty="0" smtClean="0"/>
              <a:t>Control unit tells data path what to do</a:t>
            </a:r>
          </a:p>
          <a:p>
            <a:pPr lvl="1">
              <a:defRPr/>
            </a:pPr>
            <a:r>
              <a:rPr lang="en-US" sz="2000" dirty="0" smtClean="0"/>
              <a:t>Data can be moved from memory to registers, or from registers to memory</a:t>
            </a:r>
            <a:endParaRPr lang="en-US" sz="2400" dirty="0" smtClean="0"/>
          </a:p>
          <a:p>
            <a:pPr lvl="1">
              <a:defRPr/>
            </a:pPr>
            <a:r>
              <a:rPr lang="en-US" sz="2000" dirty="0" smtClean="0"/>
              <a:t>All data processing (e.g., arithmetic) takes place within the data path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070B8723-9AA9-AD46-ACE2-93C20EE477A5}" type="slidenum">
              <a:rPr lang="en-US" sz="1400">
                <a:latin typeface="Arial Narrow" charset="0"/>
              </a:rPr>
              <a:pPr/>
              <a:t>15</a:t>
            </a:fld>
            <a:endParaRPr lang="en-US" sz="1400">
              <a:latin typeface="Arial Narrow" charset="0"/>
            </a:endParaRPr>
          </a:p>
        </p:txBody>
      </p:sp>
      <p:pic>
        <p:nvPicPr>
          <p:cNvPr id="41988" name="Content Placeholder 4" descr="f01-04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5" t="27605" r="-1814" b="-6531"/>
          <a:stretch>
            <a:fillRect/>
          </a:stretch>
        </p:blipFill>
        <p:spPr bwMode="auto">
          <a:xfrm>
            <a:off x="4419600" y="838200"/>
            <a:ext cx="4556125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9" name="Group 30"/>
          <p:cNvGrpSpPr>
            <a:grpSpLocks/>
          </p:cNvGrpSpPr>
          <p:nvPr/>
        </p:nvGrpSpPr>
        <p:grpSpPr bwMode="auto">
          <a:xfrm>
            <a:off x="4275138" y="4572000"/>
            <a:ext cx="4868862" cy="1979613"/>
            <a:chOff x="2286000" y="1135063"/>
            <a:chExt cx="4868863" cy="1979612"/>
          </a:xfrm>
        </p:grpSpPr>
        <p:sp>
          <p:nvSpPr>
            <p:cNvPr id="41990" name="Rectangle 31"/>
            <p:cNvSpPr>
              <a:spLocks noChangeArrowheads="1"/>
            </p:cNvSpPr>
            <p:nvPr/>
          </p:nvSpPr>
          <p:spPr bwMode="auto">
            <a:xfrm>
              <a:off x="4881563" y="1135063"/>
              <a:ext cx="1603375" cy="11398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Tahoma" charset="0"/>
                </a:rPr>
                <a:t>Control</a:t>
              </a:r>
              <a:br>
                <a:rPr lang="en-US" b="0">
                  <a:latin typeface="Tahoma" charset="0"/>
                </a:rPr>
              </a:br>
              <a:r>
                <a:rPr lang="en-US" b="0">
                  <a:latin typeface="Tahoma" charset="0"/>
                </a:rPr>
                <a:t>Unit</a:t>
              </a:r>
            </a:p>
          </p:txBody>
        </p:sp>
        <p:sp>
          <p:nvSpPr>
            <p:cNvPr id="41991" name="Rectangle 32"/>
            <p:cNvSpPr>
              <a:spLocks noChangeArrowheads="1"/>
            </p:cNvSpPr>
            <p:nvPr/>
          </p:nvSpPr>
          <p:spPr bwMode="auto">
            <a:xfrm>
              <a:off x="2647950" y="1135063"/>
              <a:ext cx="1317625" cy="11398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Tahoma" charset="0"/>
                </a:rPr>
                <a:t>Data</a:t>
              </a:r>
            </a:p>
            <a:p>
              <a:pPr algn="ctr"/>
              <a:r>
                <a:rPr lang="en-US" b="0">
                  <a:latin typeface="Tahoma" charset="0"/>
                </a:rPr>
                <a:t>Path</a:t>
              </a:r>
            </a:p>
          </p:txBody>
        </p:sp>
        <p:sp>
          <p:nvSpPr>
            <p:cNvPr id="41992" name="Rectangle 33"/>
            <p:cNvSpPr>
              <a:spLocks noChangeArrowheads="1"/>
            </p:cNvSpPr>
            <p:nvPr/>
          </p:nvSpPr>
          <p:spPr bwMode="auto">
            <a:xfrm rot="-5400000">
              <a:off x="1935162" y="1562101"/>
              <a:ext cx="1139825" cy="28575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0">
                  <a:latin typeface="Tahoma" charset="0"/>
                </a:rPr>
                <a:t>registers</a:t>
              </a:r>
            </a:p>
          </p:txBody>
        </p:sp>
        <p:sp>
          <p:nvSpPr>
            <p:cNvPr id="41993" name="Line 7"/>
            <p:cNvSpPr>
              <a:spLocks noChangeShapeType="1"/>
            </p:cNvSpPr>
            <p:nvPr/>
          </p:nvSpPr>
          <p:spPr bwMode="auto">
            <a:xfrm>
              <a:off x="3965575" y="1914525"/>
              <a:ext cx="915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Line 8"/>
            <p:cNvSpPr>
              <a:spLocks noChangeShapeType="1"/>
            </p:cNvSpPr>
            <p:nvPr/>
          </p:nvSpPr>
          <p:spPr bwMode="auto">
            <a:xfrm flipH="1">
              <a:off x="3965575" y="1495425"/>
              <a:ext cx="915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Rectangle 36"/>
            <p:cNvSpPr>
              <a:spLocks noChangeArrowheads="1"/>
            </p:cNvSpPr>
            <p:nvPr/>
          </p:nvSpPr>
          <p:spPr bwMode="auto">
            <a:xfrm>
              <a:off x="2362200" y="2754313"/>
              <a:ext cx="4179888" cy="3603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Tahoma" charset="0"/>
                </a:rPr>
                <a:t>MEMORY</a:t>
              </a:r>
            </a:p>
          </p:txBody>
        </p:sp>
        <p:sp>
          <p:nvSpPr>
            <p:cNvPr id="41996" name="Line 10"/>
            <p:cNvSpPr>
              <a:spLocks noChangeShapeType="1"/>
            </p:cNvSpPr>
            <p:nvPr/>
          </p:nvSpPr>
          <p:spPr bwMode="auto">
            <a:xfrm flipV="1">
              <a:off x="5875338" y="2274888"/>
              <a:ext cx="0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Line 11"/>
            <p:cNvSpPr>
              <a:spLocks noChangeShapeType="1"/>
            </p:cNvSpPr>
            <p:nvPr/>
          </p:nvSpPr>
          <p:spPr bwMode="auto">
            <a:xfrm>
              <a:off x="3548063" y="2278063"/>
              <a:ext cx="0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Text Box 12"/>
            <p:cNvSpPr txBox="1">
              <a:spLocks noChangeArrowheads="1"/>
            </p:cNvSpPr>
            <p:nvPr/>
          </p:nvSpPr>
          <p:spPr bwMode="auto">
            <a:xfrm>
              <a:off x="4075113" y="1236663"/>
              <a:ext cx="72866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Tahoma" charset="0"/>
                </a:rPr>
                <a:t>control</a:t>
              </a:r>
            </a:p>
          </p:txBody>
        </p:sp>
        <p:sp>
          <p:nvSpPr>
            <p:cNvPr id="41999" name="Text Box 13"/>
            <p:cNvSpPr txBox="1">
              <a:spLocks noChangeArrowheads="1"/>
            </p:cNvSpPr>
            <p:nvPr/>
          </p:nvSpPr>
          <p:spPr bwMode="auto">
            <a:xfrm>
              <a:off x="4079875" y="1651000"/>
              <a:ext cx="6588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b="0">
                  <a:latin typeface="Tahoma" charset="0"/>
                </a:rPr>
                <a:t>status</a:t>
              </a:r>
            </a:p>
          </p:txBody>
        </p:sp>
        <p:sp>
          <p:nvSpPr>
            <p:cNvPr id="42000" name="Text Box 14"/>
            <p:cNvSpPr txBox="1">
              <a:spLocks noChangeArrowheads="1"/>
            </p:cNvSpPr>
            <p:nvPr/>
          </p:nvSpPr>
          <p:spPr bwMode="auto">
            <a:xfrm>
              <a:off x="5899150" y="2395538"/>
              <a:ext cx="1255713" cy="307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Tahoma" charset="0"/>
                </a:rPr>
                <a:t>instructions</a:t>
              </a:r>
            </a:p>
          </p:txBody>
        </p:sp>
        <p:sp>
          <p:nvSpPr>
            <p:cNvPr id="42001" name="Text Box 15"/>
            <p:cNvSpPr txBox="1">
              <a:spLocks noChangeArrowheads="1"/>
            </p:cNvSpPr>
            <p:nvPr/>
          </p:nvSpPr>
          <p:spPr bwMode="auto">
            <a:xfrm>
              <a:off x="3571875" y="2398713"/>
              <a:ext cx="587375" cy="307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Tahoma" charset="0"/>
                </a:rPr>
                <a:t>data</a:t>
              </a:r>
            </a:p>
          </p:txBody>
        </p:sp>
        <p:sp>
          <p:nvSpPr>
            <p:cNvPr id="42002" name="Line 78"/>
            <p:cNvSpPr>
              <a:spLocks noChangeShapeType="1"/>
            </p:cNvSpPr>
            <p:nvPr/>
          </p:nvSpPr>
          <p:spPr bwMode="auto">
            <a:xfrm>
              <a:off x="5526088" y="2278063"/>
              <a:ext cx="0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Text Box 79"/>
            <p:cNvSpPr txBox="1">
              <a:spLocks noChangeArrowheads="1"/>
            </p:cNvSpPr>
            <p:nvPr/>
          </p:nvSpPr>
          <p:spPr bwMode="auto">
            <a:xfrm>
              <a:off x="4725988" y="2354263"/>
              <a:ext cx="8874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Tahoma" charset="0"/>
                </a:rPr>
                <a:t>address</a:t>
              </a:r>
            </a:p>
          </p:txBody>
        </p:sp>
        <p:sp>
          <p:nvSpPr>
            <p:cNvPr id="42004" name="Line 80"/>
            <p:cNvSpPr>
              <a:spLocks noChangeShapeType="1"/>
            </p:cNvSpPr>
            <p:nvPr/>
          </p:nvSpPr>
          <p:spPr bwMode="auto">
            <a:xfrm>
              <a:off x="3086100" y="2278063"/>
              <a:ext cx="0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Text Box 81"/>
            <p:cNvSpPr txBox="1">
              <a:spLocks noChangeArrowheads="1"/>
            </p:cNvSpPr>
            <p:nvPr/>
          </p:nvSpPr>
          <p:spPr bwMode="auto">
            <a:xfrm>
              <a:off x="2286000" y="2354263"/>
              <a:ext cx="8874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Tahoma" charset="0"/>
                </a:rPr>
                <a:t>address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MIPS Programming Model</a:t>
            </a:r>
            <a:br>
              <a:rPr lang="en-US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00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a representative simple RISC machine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0" name="Rectangle 24"/>
          <p:cNvSpPr>
            <a:spLocks noChangeArrowheads="1"/>
          </p:cNvSpPr>
          <p:nvPr/>
        </p:nvSpPr>
        <p:spPr bwMode="auto">
          <a:xfrm>
            <a:off x="509588" y="1317625"/>
            <a:ext cx="20716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>
                <a:latin typeface="Tahoma" charset="0"/>
              </a:rPr>
              <a:t>Processor State</a:t>
            </a:r>
            <a:br>
              <a:rPr lang="en-US" sz="1800">
                <a:latin typeface="Tahoma" charset="0"/>
              </a:rPr>
            </a:br>
            <a:r>
              <a:rPr lang="en-US" sz="1800">
                <a:latin typeface="Tahoma" charset="0"/>
              </a:rPr>
              <a:t>(inside the CPU)</a:t>
            </a:r>
          </a:p>
        </p:txBody>
      </p:sp>
      <p:sp>
        <p:nvSpPr>
          <p:cNvPr id="43011" name="Rectangle 51"/>
          <p:cNvSpPr>
            <a:spLocks noChangeArrowheads="1"/>
          </p:cNvSpPr>
          <p:nvPr/>
        </p:nvSpPr>
        <p:spPr bwMode="auto">
          <a:xfrm>
            <a:off x="3376613" y="1317625"/>
            <a:ext cx="17494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>
                <a:latin typeface="Tahoma" charset="0"/>
              </a:rPr>
              <a:t>Main Memory</a:t>
            </a:r>
          </a:p>
        </p:txBody>
      </p:sp>
      <p:sp>
        <p:nvSpPr>
          <p:cNvPr id="43012" name="Freeform 54"/>
          <p:cNvSpPr>
            <a:spLocks/>
          </p:cNvSpPr>
          <p:nvPr/>
        </p:nvSpPr>
        <p:spPr bwMode="auto">
          <a:xfrm>
            <a:off x="1214438" y="2265363"/>
            <a:ext cx="2217737" cy="2170112"/>
          </a:xfrm>
          <a:custGeom>
            <a:avLst/>
            <a:gdLst>
              <a:gd name="T0" fmla="*/ 2147483647 w 1327"/>
              <a:gd name="T1" fmla="*/ 0 h 1434"/>
              <a:gd name="T2" fmla="*/ 2147483647 w 1327"/>
              <a:gd name="T3" fmla="*/ 2147483647 h 1434"/>
              <a:gd name="T4" fmla="*/ 2147483647 w 1327"/>
              <a:gd name="T5" fmla="*/ 2147483647 h 1434"/>
              <a:gd name="T6" fmla="*/ 2147483647 w 1327"/>
              <a:gd name="T7" fmla="*/ 2147483647 h 1434"/>
              <a:gd name="T8" fmla="*/ 2147483647 w 1327"/>
              <a:gd name="T9" fmla="*/ 2147483647 h 1434"/>
              <a:gd name="T10" fmla="*/ 2147483647 w 1327"/>
              <a:gd name="T11" fmla="*/ 2147483647 h 14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27"/>
              <a:gd name="T19" fmla="*/ 0 h 1434"/>
              <a:gd name="T20" fmla="*/ 1327 w 1327"/>
              <a:gd name="T21" fmla="*/ 1434 h 14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27" h="1434">
                <a:moveTo>
                  <a:pt x="35" y="0"/>
                </a:moveTo>
                <a:cubicBezTo>
                  <a:pt x="55" y="29"/>
                  <a:pt x="0" y="116"/>
                  <a:pt x="156" y="181"/>
                </a:cubicBezTo>
                <a:cubicBezTo>
                  <a:pt x="312" y="246"/>
                  <a:pt x="859" y="251"/>
                  <a:pt x="974" y="390"/>
                </a:cubicBezTo>
                <a:cubicBezTo>
                  <a:pt x="1089" y="529"/>
                  <a:pt x="846" y="849"/>
                  <a:pt x="843" y="1012"/>
                </a:cubicBezTo>
                <a:cubicBezTo>
                  <a:pt x="840" y="1175"/>
                  <a:pt x="874" y="1298"/>
                  <a:pt x="955" y="1366"/>
                </a:cubicBezTo>
                <a:cubicBezTo>
                  <a:pt x="1036" y="1434"/>
                  <a:pt x="1250" y="1410"/>
                  <a:pt x="1327" y="1421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85" name="Text Box 57"/>
          <p:cNvSpPr txBox="1">
            <a:spLocks noChangeArrowheads="1"/>
          </p:cNvSpPr>
          <p:nvPr/>
        </p:nvSpPr>
        <p:spPr bwMode="auto">
          <a:xfrm>
            <a:off x="5621338" y="2489200"/>
            <a:ext cx="3416300" cy="22463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Tahoma"/>
                <a:ea typeface="+mn-ea"/>
                <a:cs typeface="+mn-cs"/>
              </a:rPr>
              <a:t>Fetch/Execute loop:</a:t>
            </a:r>
          </a:p>
          <a:p>
            <a:pPr>
              <a:defRPr/>
            </a:pPr>
            <a:endParaRPr lang="en-US" sz="2000" b="0" dirty="0">
              <a:latin typeface="Tahoma"/>
              <a:ea typeface="+mn-ea"/>
              <a:cs typeface="+mn-cs"/>
            </a:endParaRPr>
          </a:p>
          <a:p>
            <a:pPr>
              <a:buFontTx/>
              <a:buChar char="•"/>
              <a:defRPr/>
            </a:pPr>
            <a:r>
              <a:rPr lang="en-US" sz="2000" b="0" dirty="0">
                <a:latin typeface="Tahoma"/>
                <a:ea typeface="+mn-ea"/>
                <a:cs typeface="+mn-cs"/>
              </a:rPr>
              <a:t> fetch </a:t>
            </a:r>
            <a:r>
              <a:rPr lang="en-US" sz="2000" b="0" dirty="0" err="1">
                <a:latin typeface="Tahoma"/>
                <a:ea typeface="+mn-ea"/>
                <a:cs typeface="+mn-cs"/>
              </a:rPr>
              <a:t>Mem[PC</a:t>
            </a:r>
            <a:r>
              <a:rPr lang="en-US" sz="2000" b="0" dirty="0">
                <a:latin typeface="Tahoma"/>
                <a:ea typeface="+mn-ea"/>
                <a:cs typeface="+mn-cs"/>
              </a:rPr>
              <a:t>]</a:t>
            </a:r>
          </a:p>
          <a:p>
            <a:pPr>
              <a:buFontTx/>
              <a:buChar char="•"/>
              <a:defRPr/>
            </a:pPr>
            <a:r>
              <a:rPr lang="en-US" sz="2000" b="0" dirty="0">
                <a:latin typeface="Tahoma"/>
                <a:ea typeface="+mn-ea"/>
                <a:cs typeface="+mn-cs"/>
              </a:rPr>
              <a:t> PC = PC + </a:t>
            </a:r>
            <a:r>
              <a:rPr lang="en-US" sz="2000" b="0" dirty="0">
                <a:solidFill>
                  <a:srgbClr val="CC0000"/>
                </a:solidFill>
                <a:latin typeface="Tahoma"/>
                <a:ea typeface="+mn-ea"/>
                <a:cs typeface="+mn-cs"/>
              </a:rPr>
              <a:t>4</a:t>
            </a:r>
            <a:r>
              <a:rPr lang="en-US" sz="2000" b="0" baseline="30000" dirty="0">
                <a:solidFill>
                  <a:srgbClr val="CC0000"/>
                </a:solidFill>
                <a:latin typeface="Tahoma"/>
                <a:ea typeface="+mn-ea"/>
                <a:cs typeface="+mn-cs"/>
              </a:rPr>
              <a:t>†</a:t>
            </a:r>
            <a:endParaRPr lang="en-US" sz="2000" b="0" dirty="0">
              <a:solidFill>
                <a:srgbClr val="CC0000"/>
              </a:solidFill>
              <a:latin typeface="Tahoma"/>
              <a:ea typeface="+mn-ea"/>
              <a:cs typeface="+mn-cs"/>
            </a:endParaRPr>
          </a:p>
          <a:p>
            <a:pPr>
              <a:buFontTx/>
              <a:buChar char="•"/>
              <a:defRPr/>
            </a:pPr>
            <a:r>
              <a:rPr lang="en-US" sz="2000" b="0" dirty="0">
                <a:latin typeface="Tahoma"/>
                <a:ea typeface="+mn-ea"/>
                <a:cs typeface="+mn-cs"/>
              </a:rPr>
              <a:t> execute fetched instruction</a:t>
            </a:r>
            <a:br>
              <a:rPr lang="en-US" sz="2000" b="0" dirty="0">
                <a:latin typeface="Tahoma"/>
                <a:ea typeface="+mn-ea"/>
                <a:cs typeface="+mn-cs"/>
              </a:rPr>
            </a:br>
            <a:r>
              <a:rPr lang="en-US" sz="2000" b="0" dirty="0">
                <a:latin typeface="Tahoma"/>
                <a:ea typeface="+mn-ea"/>
                <a:cs typeface="+mn-cs"/>
              </a:rPr>
              <a:t>   (may change PC!)</a:t>
            </a:r>
          </a:p>
          <a:p>
            <a:pPr>
              <a:buFontTx/>
              <a:buChar char="•"/>
              <a:defRPr/>
            </a:pPr>
            <a:r>
              <a:rPr lang="en-US" sz="2000" b="0" dirty="0">
                <a:latin typeface="Tahoma"/>
                <a:ea typeface="+mn-ea"/>
                <a:cs typeface="+mn-cs"/>
              </a:rPr>
              <a:t> repeat!</a:t>
            </a:r>
          </a:p>
        </p:txBody>
      </p:sp>
      <p:sp>
        <p:nvSpPr>
          <p:cNvPr id="43014" name="Text Box 58"/>
          <p:cNvSpPr txBox="1">
            <a:spLocks noChangeArrowheads="1"/>
          </p:cNvSpPr>
          <p:nvPr/>
        </p:nvSpPr>
        <p:spPr bwMode="auto">
          <a:xfrm>
            <a:off x="5241925" y="4876800"/>
            <a:ext cx="38258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 b="0" i="1" baseline="30000">
                <a:latin typeface="Tahoma" charset="0"/>
              </a:rPr>
              <a:t>†</a:t>
            </a:r>
            <a:r>
              <a:rPr lang="en-US" sz="1600" b="0" i="1">
                <a:latin typeface="Tahoma" charset="0"/>
              </a:rPr>
              <a:t>MIPS</a:t>
            </a:r>
            <a:r>
              <a:rPr lang="en-US" sz="1600" b="0" i="1">
                <a:latin typeface="Tahoma" charset="0"/>
                <a:sym typeface="Symbol" charset="0"/>
              </a:rPr>
              <a:t> uses byte memory addresses. </a:t>
            </a:r>
            <a:r>
              <a:rPr lang="en-US" sz="1600" b="0" i="1">
                <a:latin typeface="Tahoma" charset="0"/>
              </a:rPr>
              <a:t>However, each instruction is 32-bits wide, and *must* be aligned on a multiple of 4 (word) address. </a:t>
            </a:r>
            <a:r>
              <a:rPr lang="en-US" sz="1600" b="0" i="1">
                <a:latin typeface="Tahoma" charset="0"/>
                <a:sym typeface="Symbol" charset="0"/>
              </a:rPr>
              <a:t>Each word contains four 8-bit bytes. Addresses of consecutive instructions (words) differ by 4.</a:t>
            </a:r>
          </a:p>
        </p:txBody>
      </p:sp>
      <p:grpSp>
        <p:nvGrpSpPr>
          <p:cNvPr id="43015" name="Group 67"/>
          <p:cNvGrpSpPr>
            <a:grpSpLocks/>
          </p:cNvGrpSpPr>
          <p:nvPr/>
        </p:nvGrpSpPr>
        <p:grpSpPr bwMode="auto">
          <a:xfrm>
            <a:off x="152400" y="1776413"/>
            <a:ext cx="2438400" cy="609600"/>
            <a:chOff x="3792" y="1008"/>
            <a:chExt cx="1536" cy="384"/>
          </a:xfrm>
        </p:grpSpPr>
        <p:sp>
          <p:nvSpPr>
            <p:cNvPr id="43067" name="Rectangle 68"/>
            <p:cNvSpPr>
              <a:spLocks noChangeArrowheads="1"/>
            </p:cNvSpPr>
            <p:nvPr/>
          </p:nvSpPr>
          <p:spPr bwMode="auto">
            <a:xfrm>
              <a:off x="4176" y="1104"/>
              <a:ext cx="1008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3068" name="Text Box 69"/>
            <p:cNvSpPr txBox="1">
              <a:spLocks noChangeArrowheads="1"/>
            </p:cNvSpPr>
            <p:nvPr/>
          </p:nvSpPr>
          <p:spPr bwMode="auto">
            <a:xfrm>
              <a:off x="4944" y="1104"/>
              <a:ext cx="28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Tahoma" charset="0"/>
                </a:rPr>
                <a:t>00</a:t>
              </a:r>
            </a:p>
          </p:txBody>
        </p:sp>
        <p:sp>
          <p:nvSpPr>
            <p:cNvPr id="43069" name="Line 70"/>
            <p:cNvSpPr>
              <a:spLocks noChangeShapeType="1"/>
            </p:cNvSpPr>
            <p:nvPr/>
          </p:nvSpPr>
          <p:spPr bwMode="auto">
            <a:xfrm>
              <a:off x="4944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0" name="Text Box 71"/>
            <p:cNvSpPr txBox="1">
              <a:spLocks noChangeArrowheads="1"/>
            </p:cNvSpPr>
            <p:nvPr/>
          </p:nvSpPr>
          <p:spPr bwMode="auto">
            <a:xfrm>
              <a:off x="3803" y="1104"/>
              <a:ext cx="3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Tahoma" charset="0"/>
                </a:rPr>
                <a:t>PC</a:t>
              </a:r>
            </a:p>
          </p:txBody>
        </p:sp>
        <p:sp>
          <p:nvSpPr>
            <p:cNvPr id="43071" name="Rectangle 72"/>
            <p:cNvSpPr>
              <a:spLocks noChangeArrowheads="1"/>
            </p:cNvSpPr>
            <p:nvPr/>
          </p:nvSpPr>
          <p:spPr bwMode="auto">
            <a:xfrm>
              <a:off x="3792" y="1008"/>
              <a:ext cx="15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</a:endParaRPr>
            </a:p>
          </p:txBody>
        </p:sp>
      </p:grpSp>
      <p:sp>
        <p:nvSpPr>
          <p:cNvPr id="43016" name="Rectangle 74"/>
          <p:cNvSpPr>
            <a:spLocks noChangeArrowheads="1"/>
          </p:cNvSpPr>
          <p:nvPr/>
        </p:nvSpPr>
        <p:spPr bwMode="auto">
          <a:xfrm>
            <a:off x="762000" y="3063875"/>
            <a:ext cx="16002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charset="0"/>
            </a:endParaRPr>
          </a:p>
        </p:txBody>
      </p:sp>
      <p:sp>
        <p:nvSpPr>
          <p:cNvPr id="43017" name="Text Box 75"/>
          <p:cNvSpPr txBox="1">
            <a:spLocks noChangeArrowheads="1"/>
          </p:cNvSpPr>
          <p:nvPr/>
        </p:nvSpPr>
        <p:spPr bwMode="auto">
          <a:xfrm>
            <a:off x="228600" y="3063875"/>
            <a:ext cx="43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latin typeface="Tahoma" charset="0"/>
              </a:rPr>
              <a:t>r0</a:t>
            </a:r>
          </a:p>
        </p:txBody>
      </p:sp>
      <p:sp>
        <p:nvSpPr>
          <p:cNvPr id="43018" name="Rectangle 76"/>
          <p:cNvSpPr>
            <a:spLocks noChangeArrowheads="1"/>
          </p:cNvSpPr>
          <p:nvPr/>
        </p:nvSpPr>
        <p:spPr bwMode="auto">
          <a:xfrm>
            <a:off x="152400" y="2911475"/>
            <a:ext cx="243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</a:endParaRPr>
          </a:p>
        </p:txBody>
      </p:sp>
      <p:sp>
        <p:nvSpPr>
          <p:cNvPr id="43019" name="Rectangle 77"/>
          <p:cNvSpPr>
            <a:spLocks noChangeArrowheads="1"/>
          </p:cNvSpPr>
          <p:nvPr/>
        </p:nvSpPr>
        <p:spPr bwMode="auto">
          <a:xfrm>
            <a:off x="762000" y="3368675"/>
            <a:ext cx="16002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charset="0"/>
            </a:endParaRPr>
          </a:p>
        </p:txBody>
      </p:sp>
      <p:sp>
        <p:nvSpPr>
          <p:cNvPr id="43020" name="Text Box 78"/>
          <p:cNvSpPr txBox="1">
            <a:spLocks noChangeArrowheads="1"/>
          </p:cNvSpPr>
          <p:nvPr/>
        </p:nvSpPr>
        <p:spPr bwMode="auto">
          <a:xfrm>
            <a:off x="228600" y="3368675"/>
            <a:ext cx="43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latin typeface="Tahoma" charset="0"/>
              </a:rPr>
              <a:t>r1</a:t>
            </a:r>
          </a:p>
        </p:txBody>
      </p:sp>
      <p:sp>
        <p:nvSpPr>
          <p:cNvPr id="43021" name="Rectangle 79"/>
          <p:cNvSpPr>
            <a:spLocks noChangeArrowheads="1"/>
          </p:cNvSpPr>
          <p:nvPr/>
        </p:nvSpPr>
        <p:spPr bwMode="auto">
          <a:xfrm>
            <a:off x="152400" y="3216275"/>
            <a:ext cx="243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</a:endParaRPr>
          </a:p>
        </p:txBody>
      </p:sp>
      <p:sp>
        <p:nvSpPr>
          <p:cNvPr id="43022" name="Rectangle 80"/>
          <p:cNvSpPr>
            <a:spLocks noChangeArrowheads="1"/>
          </p:cNvSpPr>
          <p:nvPr/>
        </p:nvSpPr>
        <p:spPr bwMode="auto">
          <a:xfrm>
            <a:off x="762000" y="3673475"/>
            <a:ext cx="16002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charset="0"/>
            </a:endParaRPr>
          </a:p>
        </p:txBody>
      </p:sp>
      <p:sp>
        <p:nvSpPr>
          <p:cNvPr id="43023" name="Text Box 81"/>
          <p:cNvSpPr txBox="1">
            <a:spLocks noChangeArrowheads="1"/>
          </p:cNvSpPr>
          <p:nvPr/>
        </p:nvSpPr>
        <p:spPr bwMode="auto">
          <a:xfrm>
            <a:off x="228600" y="3673475"/>
            <a:ext cx="43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latin typeface="Tahoma" charset="0"/>
              </a:rPr>
              <a:t>r2</a:t>
            </a:r>
          </a:p>
        </p:txBody>
      </p:sp>
      <p:sp>
        <p:nvSpPr>
          <p:cNvPr id="43024" name="Rectangle 82"/>
          <p:cNvSpPr>
            <a:spLocks noChangeArrowheads="1"/>
          </p:cNvSpPr>
          <p:nvPr/>
        </p:nvSpPr>
        <p:spPr bwMode="auto">
          <a:xfrm>
            <a:off x="152400" y="3521075"/>
            <a:ext cx="243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</a:endParaRPr>
          </a:p>
        </p:txBody>
      </p:sp>
      <p:sp>
        <p:nvSpPr>
          <p:cNvPr id="43025" name="Rectangle 83"/>
          <p:cNvSpPr>
            <a:spLocks noChangeArrowheads="1"/>
          </p:cNvSpPr>
          <p:nvPr/>
        </p:nvSpPr>
        <p:spPr bwMode="auto">
          <a:xfrm>
            <a:off x="762000" y="3978275"/>
            <a:ext cx="16002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charset="0"/>
            </a:endParaRPr>
          </a:p>
        </p:txBody>
      </p:sp>
      <p:sp>
        <p:nvSpPr>
          <p:cNvPr id="43026" name="Text Box 84"/>
          <p:cNvSpPr txBox="1">
            <a:spLocks noChangeArrowheads="1"/>
          </p:cNvSpPr>
          <p:nvPr/>
        </p:nvSpPr>
        <p:spPr bwMode="auto">
          <a:xfrm>
            <a:off x="244475" y="4206875"/>
            <a:ext cx="401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latin typeface="Tahoma" charset="0"/>
              </a:rPr>
              <a:t>...</a:t>
            </a:r>
          </a:p>
        </p:txBody>
      </p:sp>
      <p:sp>
        <p:nvSpPr>
          <p:cNvPr id="43027" name="Rectangle 85"/>
          <p:cNvSpPr>
            <a:spLocks noChangeArrowheads="1"/>
          </p:cNvSpPr>
          <p:nvPr/>
        </p:nvSpPr>
        <p:spPr bwMode="auto">
          <a:xfrm>
            <a:off x="152400" y="3825875"/>
            <a:ext cx="243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</a:endParaRPr>
          </a:p>
        </p:txBody>
      </p:sp>
      <p:sp>
        <p:nvSpPr>
          <p:cNvPr id="43028" name="Rectangle 86"/>
          <p:cNvSpPr>
            <a:spLocks noChangeArrowheads="1"/>
          </p:cNvSpPr>
          <p:nvPr/>
        </p:nvSpPr>
        <p:spPr bwMode="auto">
          <a:xfrm>
            <a:off x="762000" y="4892675"/>
            <a:ext cx="16002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charset="0"/>
            </a:endParaRPr>
          </a:p>
        </p:txBody>
      </p:sp>
      <p:sp>
        <p:nvSpPr>
          <p:cNvPr id="43029" name="Text Box 87"/>
          <p:cNvSpPr txBox="1">
            <a:spLocks noChangeArrowheads="1"/>
          </p:cNvSpPr>
          <p:nvPr/>
        </p:nvSpPr>
        <p:spPr bwMode="auto">
          <a:xfrm>
            <a:off x="80963" y="4892675"/>
            <a:ext cx="579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latin typeface="Tahoma" charset="0"/>
              </a:rPr>
              <a:t>r31</a:t>
            </a:r>
          </a:p>
        </p:txBody>
      </p:sp>
      <p:sp>
        <p:nvSpPr>
          <p:cNvPr id="43030" name="Rectangle 88"/>
          <p:cNvSpPr>
            <a:spLocks noChangeArrowheads="1"/>
          </p:cNvSpPr>
          <p:nvPr/>
        </p:nvSpPr>
        <p:spPr bwMode="auto">
          <a:xfrm>
            <a:off x="152400" y="4740275"/>
            <a:ext cx="243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</a:endParaRPr>
          </a:p>
        </p:txBody>
      </p:sp>
      <p:sp>
        <p:nvSpPr>
          <p:cNvPr id="43031" name="Rectangle 89"/>
          <p:cNvSpPr>
            <a:spLocks noChangeArrowheads="1"/>
          </p:cNvSpPr>
          <p:nvPr/>
        </p:nvSpPr>
        <p:spPr bwMode="auto">
          <a:xfrm>
            <a:off x="914400" y="3048000"/>
            <a:ext cx="1355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ahoma" charset="0"/>
              </a:rPr>
              <a:t>000000....0</a:t>
            </a:r>
          </a:p>
        </p:txBody>
      </p:sp>
      <p:grpSp>
        <p:nvGrpSpPr>
          <p:cNvPr id="43032" name="Group 90"/>
          <p:cNvGrpSpPr>
            <a:grpSpLocks/>
          </p:cNvGrpSpPr>
          <p:nvPr/>
        </p:nvGrpSpPr>
        <p:grpSpPr bwMode="auto">
          <a:xfrm>
            <a:off x="762000" y="4206875"/>
            <a:ext cx="1600200" cy="307975"/>
            <a:chOff x="4176" y="2400"/>
            <a:chExt cx="1008" cy="194"/>
          </a:xfrm>
        </p:grpSpPr>
        <p:sp>
          <p:nvSpPr>
            <p:cNvPr id="43065" name="Line 91"/>
            <p:cNvSpPr>
              <a:spLocks noChangeShapeType="1"/>
            </p:cNvSpPr>
            <p:nvPr/>
          </p:nvSpPr>
          <p:spPr bwMode="auto">
            <a:xfrm>
              <a:off x="4176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6" name="Text Box 92"/>
            <p:cNvSpPr txBox="1">
              <a:spLocks noChangeArrowheads="1"/>
            </p:cNvSpPr>
            <p:nvPr/>
          </p:nvSpPr>
          <p:spPr bwMode="auto">
            <a:xfrm>
              <a:off x="4320" y="2400"/>
              <a:ext cx="82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latin typeface="Tahoma" charset="0"/>
                </a:rPr>
                <a:t>32 bit </a:t>
              </a:r>
              <a:r>
                <a:rPr lang="ja-JP" altLang="en-US" sz="1400" b="0">
                  <a:latin typeface="Tahoma" charset="0"/>
                </a:rPr>
                <a:t>“</a:t>
              </a:r>
              <a:r>
                <a:rPr lang="en-US" altLang="ja-JP" sz="1400" b="0">
                  <a:latin typeface="Tahoma" charset="0"/>
                </a:rPr>
                <a:t>words</a:t>
              </a:r>
              <a:r>
                <a:rPr lang="ja-JP" altLang="en-US" sz="1400" b="0">
                  <a:latin typeface="Tahoma" charset="0"/>
                </a:rPr>
                <a:t>”</a:t>
              </a:r>
              <a:endParaRPr lang="en-US" sz="1400" b="0">
                <a:latin typeface="Tahoma" charset="0"/>
              </a:endParaRPr>
            </a:p>
          </p:txBody>
        </p:sp>
      </p:grpSp>
      <p:grpSp>
        <p:nvGrpSpPr>
          <p:cNvPr id="43033" name="Group 93"/>
          <p:cNvGrpSpPr>
            <a:grpSpLocks/>
          </p:cNvGrpSpPr>
          <p:nvPr/>
        </p:nvGrpSpPr>
        <p:grpSpPr bwMode="auto">
          <a:xfrm>
            <a:off x="3432175" y="1654175"/>
            <a:ext cx="1752600" cy="4162425"/>
            <a:chOff x="576" y="384"/>
            <a:chExt cx="1104" cy="2622"/>
          </a:xfrm>
        </p:grpSpPr>
        <p:grpSp>
          <p:nvGrpSpPr>
            <p:cNvPr id="43039" name="Group 94"/>
            <p:cNvGrpSpPr>
              <a:grpSpLocks/>
            </p:cNvGrpSpPr>
            <p:nvPr/>
          </p:nvGrpSpPr>
          <p:grpSpPr bwMode="auto">
            <a:xfrm>
              <a:off x="576" y="384"/>
              <a:ext cx="1104" cy="2622"/>
              <a:chOff x="576" y="384"/>
              <a:chExt cx="1104" cy="2622"/>
            </a:xfrm>
          </p:grpSpPr>
          <p:sp>
            <p:nvSpPr>
              <p:cNvPr id="43061" name="Rectangle 95"/>
              <p:cNvSpPr>
                <a:spLocks noChangeArrowheads="1"/>
              </p:cNvSpPr>
              <p:nvPr/>
            </p:nvSpPr>
            <p:spPr bwMode="auto">
              <a:xfrm>
                <a:off x="576" y="816"/>
                <a:ext cx="1008" cy="172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43062" name="Rectangle 96"/>
              <p:cNvSpPr>
                <a:spLocks noChangeArrowheads="1"/>
              </p:cNvSpPr>
              <p:nvPr/>
            </p:nvSpPr>
            <p:spPr bwMode="auto">
              <a:xfrm>
                <a:off x="672" y="384"/>
                <a:ext cx="100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43063" name="Freeform 97"/>
              <p:cNvSpPr>
                <a:spLocks/>
              </p:cNvSpPr>
              <p:nvPr/>
            </p:nvSpPr>
            <p:spPr bwMode="auto">
              <a:xfrm>
                <a:off x="576" y="384"/>
                <a:ext cx="1009" cy="462"/>
              </a:xfrm>
              <a:custGeom>
                <a:avLst/>
                <a:gdLst>
                  <a:gd name="T0" fmla="*/ 1 w 1009"/>
                  <a:gd name="T1" fmla="*/ 462 h 462"/>
                  <a:gd name="T2" fmla="*/ 1 w 1009"/>
                  <a:gd name="T3" fmla="*/ 411 h 462"/>
                  <a:gd name="T4" fmla="*/ 283 w 1009"/>
                  <a:gd name="T5" fmla="*/ 77 h 462"/>
                  <a:gd name="T6" fmla="*/ 658 w 1009"/>
                  <a:gd name="T7" fmla="*/ 294 h 462"/>
                  <a:gd name="T8" fmla="*/ 1009 w 1009"/>
                  <a:gd name="T9" fmla="*/ 28 h 462"/>
                  <a:gd name="T10" fmla="*/ 1009 w 1009"/>
                  <a:gd name="T11" fmla="*/ 462 h 4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9"/>
                  <a:gd name="T19" fmla="*/ 0 h 462"/>
                  <a:gd name="T20" fmla="*/ 1009 w 1009"/>
                  <a:gd name="T21" fmla="*/ 462 h 4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9" h="462">
                    <a:moveTo>
                      <a:pt x="1" y="462"/>
                    </a:moveTo>
                    <a:cubicBezTo>
                      <a:pt x="1" y="454"/>
                      <a:pt x="0" y="462"/>
                      <a:pt x="1" y="411"/>
                    </a:cubicBezTo>
                    <a:cubicBezTo>
                      <a:pt x="3" y="324"/>
                      <a:pt x="174" y="96"/>
                      <a:pt x="283" y="77"/>
                    </a:cubicBezTo>
                    <a:cubicBezTo>
                      <a:pt x="392" y="58"/>
                      <a:pt x="537" y="302"/>
                      <a:pt x="658" y="294"/>
                    </a:cubicBezTo>
                    <a:cubicBezTo>
                      <a:pt x="779" y="286"/>
                      <a:pt x="951" y="0"/>
                      <a:pt x="1009" y="28"/>
                    </a:cubicBezTo>
                    <a:cubicBezTo>
                      <a:pt x="1009" y="288"/>
                      <a:pt x="1009" y="372"/>
                      <a:pt x="1009" y="462"/>
                    </a:cubicBezTo>
                  </a:path>
                </a:pathLst>
              </a:cu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4" name="Freeform 98"/>
              <p:cNvSpPr>
                <a:spLocks/>
              </p:cNvSpPr>
              <p:nvPr/>
            </p:nvSpPr>
            <p:spPr bwMode="auto">
              <a:xfrm flipH="1" flipV="1">
                <a:off x="576" y="2544"/>
                <a:ext cx="1009" cy="462"/>
              </a:xfrm>
              <a:custGeom>
                <a:avLst/>
                <a:gdLst>
                  <a:gd name="T0" fmla="*/ 1 w 1009"/>
                  <a:gd name="T1" fmla="*/ 462 h 462"/>
                  <a:gd name="T2" fmla="*/ 1 w 1009"/>
                  <a:gd name="T3" fmla="*/ 411 h 462"/>
                  <a:gd name="T4" fmla="*/ 283 w 1009"/>
                  <a:gd name="T5" fmla="*/ 77 h 462"/>
                  <a:gd name="T6" fmla="*/ 658 w 1009"/>
                  <a:gd name="T7" fmla="*/ 294 h 462"/>
                  <a:gd name="T8" fmla="*/ 1009 w 1009"/>
                  <a:gd name="T9" fmla="*/ 28 h 462"/>
                  <a:gd name="T10" fmla="*/ 1009 w 1009"/>
                  <a:gd name="T11" fmla="*/ 462 h 4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09"/>
                  <a:gd name="T19" fmla="*/ 0 h 462"/>
                  <a:gd name="T20" fmla="*/ 1009 w 1009"/>
                  <a:gd name="T21" fmla="*/ 462 h 4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09" h="462">
                    <a:moveTo>
                      <a:pt x="1" y="462"/>
                    </a:moveTo>
                    <a:cubicBezTo>
                      <a:pt x="1" y="454"/>
                      <a:pt x="0" y="462"/>
                      <a:pt x="1" y="411"/>
                    </a:cubicBezTo>
                    <a:cubicBezTo>
                      <a:pt x="3" y="324"/>
                      <a:pt x="174" y="96"/>
                      <a:pt x="283" y="77"/>
                    </a:cubicBezTo>
                    <a:cubicBezTo>
                      <a:pt x="392" y="58"/>
                      <a:pt x="537" y="302"/>
                      <a:pt x="658" y="294"/>
                    </a:cubicBezTo>
                    <a:cubicBezTo>
                      <a:pt x="779" y="286"/>
                      <a:pt x="951" y="0"/>
                      <a:pt x="1009" y="28"/>
                    </a:cubicBezTo>
                    <a:cubicBezTo>
                      <a:pt x="1009" y="288"/>
                      <a:pt x="1009" y="372"/>
                      <a:pt x="1009" y="462"/>
                    </a:cubicBezTo>
                  </a:path>
                </a:pathLst>
              </a:cu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40" name="Group 99"/>
            <p:cNvGrpSpPr>
              <a:grpSpLocks/>
            </p:cNvGrpSpPr>
            <p:nvPr/>
          </p:nvGrpSpPr>
          <p:grpSpPr bwMode="auto">
            <a:xfrm>
              <a:off x="576" y="912"/>
              <a:ext cx="1008" cy="216"/>
              <a:chOff x="3172" y="2570"/>
              <a:chExt cx="954" cy="216"/>
            </a:xfrm>
          </p:grpSpPr>
          <p:sp>
            <p:nvSpPr>
              <p:cNvPr id="43052" name="Line 100"/>
              <p:cNvSpPr>
                <a:spLocks noChangeShapeType="1"/>
              </p:cNvSpPr>
              <p:nvPr/>
            </p:nvSpPr>
            <p:spPr bwMode="auto">
              <a:xfrm>
                <a:off x="3172" y="2570"/>
                <a:ext cx="9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3" name="Line 101"/>
              <p:cNvSpPr>
                <a:spLocks noChangeShapeType="1"/>
              </p:cNvSpPr>
              <p:nvPr/>
            </p:nvSpPr>
            <p:spPr bwMode="auto">
              <a:xfrm>
                <a:off x="3172" y="2763"/>
                <a:ext cx="9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4" name="Line 102"/>
              <p:cNvSpPr>
                <a:spLocks noChangeShapeType="1"/>
              </p:cNvSpPr>
              <p:nvPr/>
            </p:nvSpPr>
            <p:spPr bwMode="auto">
              <a:xfrm>
                <a:off x="3409" y="2574"/>
                <a:ext cx="0" cy="1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5" name="Line 103"/>
              <p:cNvSpPr>
                <a:spLocks noChangeShapeType="1"/>
              </p:cNvSpPr>
              <p:nvPr/>
            </p:nvSpPr>
            <p:spPr bwMode="auto">
              <a:xfrm>
                <a:off x="3649" y="2574"/>
                <a:ext cx="0" cy="1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6" name="Line 104"/>
              <p:cNvSpPr>
                <a:spLocks noChangeShapeType="1"/>
              </p:cNvSpPr>
              <p:nvPr/>
            </p:nvSpPr>
            <p:spPr bwMode="auto">
              <a:xfrm>
                <a:off x="3889" y="2574"/>
                <a:ext cx="0" cy="1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7" name="Rectangle 105"/>
              <p:cNvSpPr>
                <a:spLocks noChangeArrowheads="1"/>
              </p:cNvSpPr>
              <p:nvPr/>
            </p:nvSpPr>
            <p:spPr bwMode="auto">
              <a:xfrm>
                <a:off x="3887" y="2570"/>
                <a:ext cx="19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800">
                    <a:latin typeface="Tahoma" charset="0"/>
                  </a:rPr>
                  <a:t>0</a:t>
                </a:r>
              </a:p>
            </p:txBody>
          </p:sp>
          <p:sp>
            <p:nvSpPr>
              <p:cNvPr id="43058" name="Rectangle 106"/>
              <p:cNvSpPr>
                <a:spLocks noChangeArrowheads="1"/>
              </p:cNvSpPr>
              <p:nvPr/>
            </p:nvSpPr>
            <p:spPr bwMode="auto">
              <a:xfrm>
                <a:off x="3695" y="2570"/>
                <a:ext cx="19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800">
                    <a:latin typeface="Tahoma" charset="0"/>
                  </a:rPr>
                  <a:t>1</a:t>
                </a:r>
              </a:p>
            </p:txBody>
          </p:sp>
          <p:sp>
            <p:nvSpPr>
              <p:cNvPr id="43059" name="Rectangle 107"/>
              <p:cNvSpPr>
                <a:spLocks noChangeArrowheads="1"/>
              </p:cNvSpPr>
              <p:nvPr/>
            </p:nvSpPr>
            <p:spPr bwMode="auto">
              <a:xfrm>
                <a:off x="3454" y="2570"/>
                <a:ext cx="19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800">
                    <a:latin typeface="Tahoma" charset="0"/>
                  </a:rPr>
                  <a:t>2</a:t>
                </a:r>
              </a:p>
            </p:txBody>
          </p:sp>
          <p:sp>
            <p:nvSpPr>
              <p:cNvPr id="43060" name="Rectangle 108"/>
              <p:cNvSpPr>
                <a:spLocks noChangeArrowheads="1"/>
              </p:cNvSpPr>
              <p:nvPr/>
            </p:nvSpPr>
            <p:spPr bwMode="auto">
              <a:xfrm>
                <a:off x="3215" y="2570"/>
                <a:ext cx="197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800">
                    <a:latin typeface="Tahoma" charset="0"/>
                  </a:rPr>
                  <a:t>3</a:t>
                </a:r>
              </a:p>
            </p:txBody>
          </p:sp>
        </p:grpSp>
        <p:grpSp>
          <p:nvGrpSpPr>
            <p:cNvPr id="43041" name="Group 109"/>
            <p:cNvGrpSpPr>
              <a:grpSpLocks/>
            </p:cNvGrpSpPr>
            <p:nvPr/>
          </p:nvGrpSpPr>
          <p:grpSpPr bwMode="auto">
            <a:xfrm>
              <a:off x="576" y="1296"/>
              <a:ext cx="1008" cy="338"/>
              <a:chOff x="2304" y="1536"/>
              <a:chExt cx="1008" cy="338"/>
            </a:xfrm>
          </p:grpSpPr>
          <p:sp>
            <p:nvSpPr>
              <p:cNvPr id="43048" name="Rectangle 110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56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0">
                    <a:latin typeface="Tahoma" charset="0"/>
                  </a:rPr>
                  <a:t>(4 bytes)</a:t>
                </a:r>
              </a:p>
            </p:txBody>
          </p:sp>
          <p:grpSp>
            <p:nvGrpSpPr>
              <p:cNvPr id="43049" name="Group 111"/>
              <p:cNvGrpSpPr>
                <a:grpSpLocks/>
              </p:cNvGrpSpPr>
              <p:nvPr/>
            </p:nvGrpSpPr>
            <p:grpSpPr bwMode="auto">
              <a:xfrm>
                <a:off x="2304" y="1536"/>
                <a:ext cx="1008" cy="194"/>
                <a:chOff x="4176" y="2400"/>
                <a:chExt cx="1008" cy="194"/>
              </a:xfrm>
            </p:grpSpPr>
            <p:sp>
              <p:nvSpPr>
                <p:cNvPr id="43050" name="Line 112"/>
                <p:cNvSpPr>
                  <a:spLocks noChangeShapeType="1"/>
                </p:cNvSpPr>
                <p:nvPr/>
              </p:nvSpPr>
              <p:spPr bwMode="auto">
                <a:xfrm>
                  <a:off x="4176" y="2544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5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320" y="2400"/>
                  <a:ext cx="827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r>
                    <a:rPr lang="en-US" sz="1400" b="0">
                      <a:latin typeface="Tahoma" charset="0"/>
                    </a:rPr>
                    <a:t>32 bit </a:t>
                  </a:r>
                  <a:r>
                    <a:rPr lang="ja-JP" altLang="en-US" sz="1400" b="0">
                      <a:latin typeface="Tahoma" charset="0"/>
                    </a:rPr>
                    <a:t>“</a:t>
                  </a:r>
                  <a:r>
                    <a:rPr lang="en-US" altLang="ja-JP" sz="1400" b="0">
                      <a:latin typeface="Tahoma" charset="0"/>
                    </a:rPr>
                    <a:t>words</a:t>
                  </a:r>
                  <a:r>
                    <a:rPr lang="ja-JP" altLang="en-US" sz="1400" b="0">
                      <a:latin typeface="Tahoma" charset="0"/>
                    </a:rPr>
                    <a:t>”</a:t>
                  </a:r>
                  <a:endParaRPr lang="en-US" sz="1400" b="0">
                    <a:latin typeface="Tahoma" charset="0"/>
                  </a:endParaRPr>
                </a:p>
              </p:txBody>
            </p:sp>
          </p:grpSp>
        </p:grpSp>
        <p:sp>
          <p:nvSpPr>
            <p:cNvPr id="43042" name="Text Box 114"/>
            <p:cNvSpPr txBox="1">
              <a:spLocks noChangeArrowheads="1"/>
            </p:cNvSpPr>
            <p:nvPr/>
          </p:nvSpPr>
          <p:spPr bwMode="auto">
            <a:xfrm>
              <a:off x="1440" y="768"/>
              <a:ext cx="1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000" b="0">
                  <a:latin typeface="Tahoma" charset="0"/>
                </a:rPr>
                <a:t>0</a:t>
              </a:r>
            </a:p>
          </p:txBody>
        </p:sp>
        <p:sp>
          <p:nvSpPr>
            <p:cNvPr id="43043" name="Text Box 115"/>
            <p:cNvSpPr txBox="1">
              <a:spLocks noChangeArrowheads="1"/>
            </p:cNvSpPr>
            <p:nvPr/>
          </p:nvSpPr>
          <p:spPr bwMode="auto">
            <a:xfrm>
              <a:off x="576" y="768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000" b="0">
                  <a:latin typeface="Tahoma" charset="0"/>
                </a:rPr>
                <a:t>31</a:t>
              </a:r>
            </a:p>
          </p:txBody>
        </p:sp>
        <p:grpSp>
          <p:nvGrpSpPr>
            <p:cNvPr id="43044" name="Group 116"/>
            <p:cNvGrpSpPr>
              <a:grpSpLocks/>
            </p:cNvGrpSpPr>
            <p:nvPr/>
          </p:nvGrpSpPr>
          <p:grpSpPr bwMode="auto">
            <a:xfrm>
              <a:off x="576" y="1968"/>
              <a:ext cx="1008" cy="194"/>
              <a:chOff x="576" y="1968"/>
              <a:chExt cx="1008" cy="194"/>
            </a:xfrm>
          </p:grpSpPr>
          <p:sp>
            <p:nvSpPr>
              <p:cNvPr id="43045" name="Line 117"/>
              <p:cNvSpPr>
                <a:spLocks noChangeShapeType="1"/>
              </p:cNvSpPr>
              <p:nvPr/>
            </p:nvSpPr>
            <p:spPr bwMode="auto">
              <a:xfrm>
                <a:off x="576" y="196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6" name="Line 118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7" name="Text Box 119"/>
              <p:cNvSpPr txBox="1">
                <a:spLocks noChangeArrowheads="1"/>
              </p:cNvSpPr>
              <p:nvPr/>
            </p:nvSpPr>
            <p:spPr bwMode="auto">
              <a:xfrm>
                <a:off x="672" y="1968"/>
                <a:ext cx="88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1400" b="0">
                    <a:latin typeface="Tahoma" charset="0"/>
                  </a:rPr>
                  <a:t>next instruction</a:t>
                </a:r>
              </a:p>
            </p:txBody>
          </p:sp>
        </p:grpSp>
      </p:grpSp>
      <p:sp>
        <p:nvSpPr>
          <p:cNvPr id="43034" name="Rectangle 120"/>
          <p:cNvSpPr>
            <a:spLocks noChangeArrowheads="1"/>
          </p:cNvSpPr>
          <p:nvPr/>
        </p:nvSpPr>
        <p:spPr bwMode="auto">
          <a:xfrm>
            <a:off x="319088" y="5334000"/>
            <a:ext cx="2471737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0">
                <a:solidFill>
                  <a:srgbClr val="CC0000"/>
                </a:solidFill>
                <a:latin typeface="Tahoma" charset="0"/>
              </a:rPr>
              <a:t>General Registers:</a:t>
            </a:r>
          </a:p>
          <a:p>
            <a:pPr algn="ctr">
              <a:lnSpc>
                <a:spcPct val="90000"/>
              </a:lnSpc>
            </a:pPr>
            <a:r>
              <a:rPr lang="en-US" sz="1800" b="0">
                <a:latin typeface="Tahoma" charset="0"/>
              </a:rPr>
              <a:t>A small scratchpad</a:t>
            </a:r>
            <a:br>
              <a:rPr lang="en-US" sz="1800" b="0">
                <a:latin typeface="Tahoma" charset="0"/>
              </a:rPr>
            </a:br>
            <a:r>
              <a:rPr lang="en-US" sz="1800" b="0">
                <a:latin typeface="Tahoma" charset="0"/>
              </a:rPr>
              <a:t>of frequently used </a:t>
            </a:r>
            <a:br>
              <a:rPr lang="en-US" sz="1800" b="0">
                <a:latin typeface="Tahoma" charset="0"/>
              </a:rPr>
            </a:br>
            <a:r>
              <a:rPr lang="en-US" sz="1800" b="0">
                <a:latin typeface="Tahoma" charset="0"/>
              </a:rPr>
              <a:t>or temporary variables</a:t>
            </a:r>
          </a:p>
        </p:txBody>
      </p:sp>
      <p:sp>
        <p:nvSpPr>
          <p:cNvPr id="43035" name="Text Box 121"/>
          <p:cNvSpPr txBox="1">
            <a:spLocks noChangeArrowheads="1"/>
          </p:cNvSpPr>
          <p:nvPr/>
        </p:nvSpPr>
        <p:spPr bwMode="auto">
          <a:xfrm>
            <a:off x="5529263" y="1201738"/>
            <a:ext cx="33861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800" b="0">
                <a:latin typeface="Tahoma" charset="0"/>
              </a:rPr>
              <a:t>In Comp 411 we’</a:t>
            </a:r>
            <a:r>
              <a:rPr lang="en-US" altLang="ja-JP" sz="1800" b="0">
                <a:latin typeface="Tahoma" charset="0"/>
              </a:rPr>
              <a:t>ll use a clean and sufficient subset of the</a:t>
            </a:r>
          </a:p>
          <a:p>
            <a:r>
              <a:rPr lang="en-US" sz="1800" b="0">
                <a:latin typeface="Tahoma" charset="0"/>
              </a:rPr>
              <a:t>MIPS-32 core Instruction set.</a:t>
            </a:r>
          </a:p>
        </p:txBody>
      </p:sp>
      <p:sp>
        <p:nvSpPr>
          <p:cNvPr id="43036" name="Text Box 122"/>
          <p:cNvSpPr txBox="1">
            <a:spLocks noChangeArrowheads="1"/>
          </p:cNvSpPr>
          <p:nvPr/>
        </p:nvSpPr>
        <p:spPr bwMode="auto">
          <a:xfrm>
            <a:off x="2689225" y="2438400"/>
            <a:ext cx="7635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latin typeface="Tahoma" charset="0"/>
              </a:rPr>
              <a:t>0</a:t>
            </a:r>
            <a:br>
              <a:rPr lang="en-US" sz="2000">
                <a:latin typeface="Tahoma" charset="0"/>
              </a:rPr>
            </a:br>
            <a:r>
              <a:rPr lang="en-US" sz="2000">
                <a:latin typeface="Tahoma" charset="0"/>
              </a:rPr>
              <a:t>4</a:t>
            </a:r>
          </a:p>
          <a:p>
            <a:pPr algn="r"/>
            <a:r>
              <a:rPr lang="en-US" sz="2000">
                <a:latin typeface="Tahoma" charset="0"/>
              </a:rPr>
              <a:t>8</a:t>
            </a:r>
          </a:p>
          <a:p>
            <a:pPr algn="r"/>
            <a:r>
              <a:rPr lang="en-US" sz="2000">
                <a:latin typeface="Tahoma" charset="0"/>
              </a:rPr>
              <a:t>16</a:t>
            </a:r>
            <a:br>
              <a:rPr lang="en-US" sz="2000">
                <a:latin typeface="Tahoma" charset="0"/>
              </a:rPr>
            </a:br>
            <a:r>
              <a:rPr lang="en-US" sz="2000">
                <a:latin typeface="Tahoma" charset="0"/>
              </a:rPr>
              <a:t>20</a:t>
            </a:r>
          </a:p>
          <a:p>
            <a:pPr algn="r"/>
            <a:endParaRPr lang="en-US" sz="2000">
              <a:latin typeface="Tahoma" charset="0"/>
            </a:endParaRPr>
          </a:p>
          <a:p>
            <a:pPr algn="r"/>
            <a:endParaRPr lang="en-US" sz="2000">
              <a:latin typeface="Tahoma" charset="0"/>
            </a:endParaRPr>
          </a:p>
        </p:txBody>
      </p:sp>
      <p:sp>
        <p:nvSpPr>
          <p:cNvPr id="43037" name="Text Box 123"/>
          <p:cNvSpPr txBox="1">
            <a:spLocks noChangeArrowheads="1"/>
          </p:cNvSpPr>
          <p:nvPr/>
        </p:nvSpPr>
        <p:spPr bwMode="auto">
          <a:xfrm>
            <a:off x="2387600" y="2209800"/>
            <a:ext cx="1114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CC0000"/>
                </a:solidFill>
                <a:latin typeface="Tahoma" charset="0"/>
              </a:rPr>
              <a:t>Addresses</a:t>
            </a:r>
          </a:p>
        </p:txBody>
      </p:sp>
      <p:sp>
        <p:nvSpPr>
          <p:cNvPr id="430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60B62FD3-899A-3142-B1E7-F8E678D8DD64}" type="slidenum">
              <a:rPr lang="en-US" sz="1400">
                <a:latin typeface="Arial Narrow" charset="0"/>
              </a:rPr>
              <a:pPr/>
              <a:t>16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Some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MIPS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Memory Nits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4921250" cy="61499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Memory locations are 32 bits wide</a:t>
            </a:r>
          </a:p>
          <a:p>
            <a:pPr lvl="1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BUT, they are addressable in different-sized chunks</a:t>
            </a:r>
          </a:p>
          <a:p>
            <a:pPr lvl="1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8-bit chunks (bytes)</a:t>
            </a:r>
          </a:p>
          <a:p>
            <a:pPr lvl="1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16-bit chunks (shorts)</a:t>
            </a:r>
          </a:p>
          <a:p>
            <a:pPr lvl="1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32-bit chunks (words)</a:t>
            </a:r>
          </a:p>
          <a:p>
            <a:pPr lvl="1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64-bit chunks (longs/double)</a:t>
            </a:r>
          </a:p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We also frequently need </a:t>
            </a:r>
            <a:b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access to individual bits!</a:t>
            </a:r>
            <a:b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(Instructions help w/ this)</a:t>
            </a:r>
          </a:p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Every BYTE has a unique address (MIPS is a byte-addressable machine)</a:t>
            </a:r>
          </a:p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Every instruction is one word</a:t>
            </a:r>
          </a:p>
        </p:txBody>
      </p:sp>
      <p:grpSp>
        <p:nvGrpSpPr>
          <p:cNvPr id="43011" name="Group 23"/>
          <p:cNvGrpSpPr>
            <a:grpSpLocks/>
          </p:cNvGrpSpPr>
          <p:nvPr/>
        </p:nvGrpSpPr>
        <p:grpSpPr bwMode="auto">
          <a:xfrm>
            <a:off x="4968875" y="3273425"/>
            <a:ext cx="3352800" cy="346075"/>
            <a:chOff x="3360" y="1862"/>
            <a:chExt cx="2112" cy="21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3044" name="Rectangle 4"/>
            <p:cNvSpPr>
              <a:spLocks noChangeArrowheads="1"/>
            </p:cNvSpPr>
            <p:nvPr/>
          </p:nvSpPr>
          <p:spPr bwMode="auto">
            <a:xfrm>
              <a:off x="4944" y="1862"/>
              <a:ext cx="528" cy="2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ahoma" charset="0"/>
                </a:rPr>
                <a:t>0</a:t>
              </a:r>
            </a:p>
          </p:txBody>
        </p:sp>
        <p:sp>
          <p:nvSpPr>
            <p:cNvPr id="43045" name="Rectangle 15"/>
            <p:cNvSpPr>
              <a:spLocks noChangeArrowheads="1"/>
            </p:cNvSpPr>
            <p:nvPr/>
          </p:nvSpPr>
          <p:spPr bwMode="auto">
            <a:xfrm>
              <a:off x="4416" y="1862"/>
              <a:ext cx="528" cy="2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ahoma" charset="0"/>
                </a:rPr>
                <a:t>1</a:t>
              </a:r>
            </a:p>
          </p:txBody>
        </p:sp>
        <p:sp>
          <p:nvSpPr>
            <p:cNvPr id="43046" name="Rectangle 16"/>
            <p:cNvSpPr>
              <a:spLocks noChangeArrowheads="1"/>
            </p:cNvSpPr>
            <p:nvPr/>
          </p:nvSpPr>
          <p:spPr bwMode="auto">
            <a:xfrm>
              <a:off x="3888" y="1862"/>
              <a:ext cx="528" cy="2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ahoma" charset="0"/>
                </a:rPr>
                <a:t>2</a:t>
              </a:r>
            </a:p>
          </p:txBody>
        </p:sp>
        <p:sp>
          <p:nvSpPr>
            <p:cNvPr id="43047" name="Rectangle 17"/>
            <p:cNvSpPr>
              <a:spLocks noChangeArrowheads="1"/>
            </p:cNvSpPr>
            <p:nvPr/>
          </p:nvSpPr>
          <p:spPr bwMode="auto">
            <a:xfrm>
              <a:off x="3360" y="1862"/>
              <a:ext cx="528" cy="2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ahoma" charset="0"/>
                </a:rPr>
                <a:t>3</a:t>
              </a:r>
            </a:p>
          </p:txBody>
        </p:sp>
      </p:grpSp>
      <p:grpSp>
        <p:nvGrpSpPr>
          <p:cNvPr id="43012" name="Group 24"/>
          <p:cNvGrpSpPr>
            <a:grpSpLocks/>
          </p:cNvGrpSpPr>
          <p:nvPr/>
        </p:nvGrpSpPr>
        <p:grpSpPr bwMode="auto">
          <a:xfrm>
            <a:off x="4968875" y="3619500"/>
            <a:ext cx="3352800" cy="346075"/>
            <a:chOff x="3360" y="2080"/>
            <a:chExt cx="2112" cy="21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3040" name="Rectangle 18"/>
            <p:cNvSpPr>
              <a:spLocks noChangeArrowheads="1"/>
            </p:cNvSpPr>
            <p:nvPr/>
          </p:nvSpPr>
          <p:spPr bwMode="auto">
            <a:xfrm>
              <a:off x="4944" y="2080"/>
              <a:ext cx="528" cy="2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ahoma" charset="0"/>
                </a:rPr>
                <a:t>4</a:t>
              </a:r>
            </a:p>
          </p:txBody>
        </p:sp>
        <p:sp>
          <p:nvSpPr>
            <p:cNvPr id="43041" name="Rectangle 19"/>
            <p:cNvSpPr>
              <a:spLocks noChangeArrowheads="1"/>
            </p:cNvSpPr>
            <p:nvPr/>
          </p:nvSpPr>
          <p:spPr bwMode="auto">
            <a:xfrm>
              <a:off x="4416" y="2080"/>
              <a:ext cx="528" cy="2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ahoma" charset="0"/>
                </a:rPr>
                <a:t>5</a:t>
              </a:r>
            </a:p>
          </p:txBody>
        </p:sp>
        <p:sp>
          <p:nvSpPr>
            <p:cNvPr id="43042" name="Rectangle 20"/>
            <p:cNvSpPr>
              <a:spLocks noChangeArrowheads="1"/>
            </p:cNvSpPr>
            <p:nvPr/>
          </p:nvSpPr>
          <p:spPr bwMode="auto">
            <a:xfrm>
              <a:off x="3888" y="2080"/>
              <a:ext cx="528" cy="2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ahoma" charset="0"/>
                </a:rPr>
                <a:t>6</a:t>
              </a:r>
            </a:p>
          </p:txBody>
        </p:sp>
        <p:sp>
          <p:nvSpPr>
            <p:cNvPr id="43043" name="Rectangle 21"/>
            <p:cNvSpPr>
              <a:spLocks noChangeArrowheads="1"/>
            </p:cNvSpPr>
            <p:nvPr/>
          </p:nvSpPr>
          <p:spPr bwMode="auto">
            <a:xfrm>
              <a:off x="3360" y="2080"/>
              <a:ext cx="528" cy="2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ahoma" charset="0"/>
                </a:rPr>
                <a:t>7</a:t>
              </a:r>
            </a:p>
          </p:txBody>
        </p:sp>
      </p:grpSp>
      <p:sp>
        <p:nvSpPr>
          <p:cNvPr id="45061" name="Text Box 22"/>
          <p:cNvSpPr txBox="1">
            <a:spLocks noChangeArrowheads="1"/>
          </p:cNvSpPr>
          <p:nvPr/>
        </p:nvSpPr>
        <p:spPr bwMode="auto">
          <a:xfrm>
            <a:off x="4186238" y="2851150"/>
            <a:ext cx="8255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r"/>
            <a:r>
              <a:rPr lang="en-US" b="0">
                <a:latin typeface="Tahoma" charset="0"/>
              </a:rPr>
              <a:t>Addr</a:t>
            </a:r>
          </a:p>
          <a:p>
            <a:pPr algn="r"/>
            <a:r>
              <a:rPr lang="en-US" sz="2200" b="0">
                <a:latin typeface="Tahoma" charset="0"/>
              </a:rPr>
              <a:t>0:</a:t>
            </a:r>
          </a:p>
          <a:p>
            <a:pPr algn="r"/>
            <a:r>
              <a:rPr lang="en-US" sz="2200" b="0">
                <a:latin typeface="Tahoma" charset="0"/>
              </a:rPr>
              <a:t>4:</a:t>
            </a:r>
          </a:p>
          <a:p>
            <a:pPr algn="r"/>
            <a:r>
              <a:rPr lang="en-US" sz="2200" b="0">
                <a:latin typeface="Tahoma" charset="0"/>
              </a:rPr>
              <a:t>8:</a:t>
            </a:r>
          </a:p>
          <a:p>
            <a:pPr algn="r"/>
            <a:r>
              <a:rPr lang="en-US" sz="2200" b="0">
                <a:latin typeface="Tahoma" charset="0"/>
              </a:rPr>
              <a:t>12:</a:t>
            </a:r>
          </a:p>
        </p:txBody>
      </p:sp>
      <p:grpSp>
        <p:nvGrpSpPr>
          <p:cNvPr id="43014" name="Group 25"/>
          <p:cNvGrpSpPr>
            <a:grpSpLocks/>
          </p:cNvGrpSpPr>
          <p:nvPr/>
        </p:nvGrpSpPr>
        <p:grpSpPr bwMode="auto">
          <a:xfrm>
            <a:off x="4968875" y="3933825"/>
            <a:ext cx="3352800" cy="346075"/>
            <a:chOff x="3360" y="2080"/>
            <a:chExt cx="2112" cy="21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3036" name="Rectangle 26"/>
            <p:cNvSpPr>
              <a:spLocks noChangeArrowheads="1"/>
            </p:cNvSpPr>
            <p:nvPr/>
          </p:nvSpPr>
          <p:spPr bwMode="auto">
            <a:xfrm>
              <a:off x="4944" y="2080"/>
              <a:ext cx="528" cy="2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ahoma" charset="0"/>
                </a:rPr>
                <a:t>8</a:t>
              </a:r>
            </a:p>
          </p:txBody>
        </p:sp>
        <p:sp>
          <p:nvSpPr>
            <p:cNvPr id="43037" name="Rectangle 27"/>
            <p:cNvSpPr>
              <a:spLocks noChangeArrowheads="1"/>
            </p:cNvSpPr>
            <p:nvPr/>
          </p:nvSpPr>
          <p:spPr bwMode="auto">
            <a:xfrm>
              <a:off x="4416" y="2080"/>
              <a:ext cx="528" cy="2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ahoma" charset="0"/>
                </a:rPr>
                <a:t>9</a:t>
              </a:r>
            </a:p>
          </p:txBody>
        </p:sp>
        <p:sp>
          <p:nvSpPr>
            <p:cNvPr id="43038" name="Rectangle 28"/>
            <p:cNvSpPr>
              <a:spLocks noChangeArrowheads="1"/>
            </p:cNvSpPr>
            <p:nvPr/>
          </p:nvSpPr>
          <p:spPr bwMode="auto">
            <a:xfrm>
              <a:off x="3888" y="2080"/>
              <a:ext cx="528" cy="2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ahoma" charset="0"/>
                </a:rPr>
                <a:t>10</a:t>
              </a:r>
            </a:p>
          </p:txBody>
        </p:sp>
        <p:sp>
          <p:nvSpPr>
            <p:cNvPr id="43039" name="Rectangle 29"/>
            <p:cNvSpPr>
              <a:spLocks noChangeArrowheads="1"/>
            </p:cNvSpPr>
            <p:nvPr/>
          </p:nvSpPr>
          <p:spPr bwMode="auto">
            <a:xfrm>
              <a:off x="3360" y="2080"/>
              <a:ext cx="528" cy="2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ahoma" charset="0"/>
                </a:rPr>
                <a:t>12</a:t>
              </a:r>
            </a:p>
          </p:txBody>
        </p:sp>
      </p:grpSp>
      <p:grpSp>
        <p:nvGrpSpPr>
          <p:cNvPr id="43015" name="Group 30"/>
          <p:cNvGrpSpPr>
            <a:grpSpLocks/>
          </p:cNvGrpSpPr>
          <p:nvPr/>
        </p:nvGrpSpPr>
        <p:grpSpPr bwMode="auto">
          <a:xfrm>
            <a:off x="4968875" y="4279900"/>
            <a:ext cx="3352800" cy="346075"/>
            <a:chOff x="3360" y="2080"/>
            <a:chExt cx="2112" cy="21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3032" name="Rectangle 31"/>
            <p:cNvSpPr>
              <a:spLocks noChangeArrowheads="1"/>
            </p:cNvSpPr>
            <p:nvPr/>
          </p:nvSpPr>
          <p:spPr bwMode="auto">
            <a:xfrm>
              <a:off x="4944" y="2080"/>
              <a:ext cx="528" cy="2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ahoma" charset="0"/>
                </a:rPr>
                <a:t>12</a:t>
              </a:r>
            </a:p>
          </p:txBody>
        </p:sp>
        <p:sp>
          <p:nvSpPr>
            <p:cNvPr id="43033" name="Rectangle 32"/>
            <p:cNvSpPr>
              <a:spLocks noChangeArrowheads="1"/>
            </p:cNvSpPr>
            <p:nvPr/>
          </p:nvSpPr>
          <p:spPr bwMode="auto">
            <a:xfrm>
              <a:off x="4416" y="2080"/>
              <a:ext cx="528" cy="2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ahoma" charset="0"/>
                </a:rPr>
                <a:t>13</a:t>
              </a:r>
            </a:p>
          </p:txBody>
        </p:sp>
        <p:sp>
          <p:nvSpPr>
            <p:cNvPr id="43034" name="Rectangle 33"/>
            <p:cNvSpPr>
              <a:spLocks noChangeArrowheads="1"/>
            </p:cNvSpPr>
            <p:nvPr/>
          </p:nvSpPr>
          <p:spPr bwMode="auto">
            <a:xfrm>
              <a:off x="3888" y="2080"/>
              <a:ext cx="528" cy="2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ahoma" charset="0"/>
                </a:rPr>
                <a:t>14</a:t>
              </a:r>
            </a:p>
          </p:txBody>
        </p:sp>
        <p:sp>
          <p:nvSpPr>
            <p:cNvPr id="43035" name="Rectangle 34"/>
            <p:cNvSpPr>
              <a:spLocks noChangeArrowheads="1"/>
            </p:cNvSpPr>
            <p:nvPr/>
          </p:nvSpPr>
          <p:spPr bwMode="auto">
            <a:xfrm>
              <a:off x="3360" y="2080"/>
              <a:ext cx="528" cy="2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ahoma" charset="0"/>
                </a:rPr>
                <a:t>15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768850" y="2657475"/>
            <a:ext cx="3784600" cy="619125"/>
            <a:chOff x="3004" y="1674"/>
            <a:chExt cx="2384" cy="390"/>
          </a:xfrm>
        </p:grpSpPr>
        <p:sp>
          <p:nvSpPr>
            <p:cNvPr id="45075" name="AutoShape 35"/>
            <p:cNvSpPr>
              <a:spLocks/>
            </p:cNvSpPr>
            <p:nvPr/>
          </p:nvSpPr>
          <p:spPr bwMode="auto">
            <a:xfrm rot="-5400000">
              <a:off x="4906" y="1824"/>
              <a:ext cx="144" cy="316"/>
            </a:xfrm>
            <a:prstGeom prst="rightBrace">
              <a:avLst>
                <a:gd name="adj1" fmla="val 3056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5076" name="AutoShape 36"/>
            <p:cNvSpPr>
              <a:spLocks/>
            </p:cNvSpPr>
            <p:nvPr/>
          </p:nvSpPr>
          <p:spPr bwMode="auto">
            <a:xfrm rot="-5400000">
              <a:off x="4378" y="1834"/>
              <a:ext cx="144" cy="316"/>
            </a:xfrm>
            <a:prstGeom prst="rightBrace">
              <a:avLst>
                <a:gd name="adj1" fmla="val 3056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5077" name="AutoShape 37"/>
            <p:cNvSpPr>
              <a:spLocks/>
            </p:cNvSpPr>
            <p:nvPr/>
          </p:nvSpPr>
          <p:spPr bwMode="auto">
            <a:xfrm rot="-5400000">
              <a:off x="3850" y="1834"/>
              <a:ext cx="144" cy="316"/>
            </a:xfrm>
            <a:prstGeom prst="rightBrace">
              <a:avLst>
                <a:gd name="adj1" fmla="val 3056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5078" name="AutoShape 38"/>
            <p:cNvSpPr>
              <a:spLocks/>
            </p:cNvSpPr>
            <p:nvPr/>
          </p:nvSpPr>
          <p:spPr bwMode="auto">
            <a:xfrm rot="-5400000">
              <a:off x="3322" y="1834"/>
              <a:ext cx="144" cy="316"/>
            </a:xfrm>
            <a:prstGeom prst="rightBrace">
              <a:avLst>
                <a:gd name="adj1" fmla="val 3056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5079" name="Text Box 39"/>
            <p:cNvSpPr txBox="1">
              <a:spLocks noChangeArrowheads="1"/>
            </p:cNvSpPr>
            <p:nvPr/>
          </p:nvSpPr>
          <p:spPr bwMode="auto">
            <a:xfrm>
              <a:off x="3004" y="1674"/>
              <a:ext cx="2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>
                  <a:latin typeface="Tahoma" charset="0"/>
                </a:rPr>
                <a:t>byte3  byte2  byte1  byte0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5246688" y="2120900"/>
            <a:ext cx="2862262" cy="611188"/>
            <a:chOff x="3305" y="1336"/>
            <a:chExt cx="1803" cy="385"/>
          </a:xfrm>
        </p:grpSpPr>
        <p:sp>
          <p:nvSpPr>
            <p:cNvPr id="45072" name="AutoShape 42"/>
            <p:cNvSpPr>
              <a:spLocks/>
            </p:cNvSpPr>
            <p:nvPr/>
          </p:nvSpPr>
          <p:spPr bwMode="auto">
            <a:xfrm rot="-5400000">
              <a:off x="3592" y="1479"/>
              <a:ext cx="144" cy="339"/>
            </a:xfrm>
            <a:prstGeom prst="rightBrace">
              <a:avLst>
                <a:gd name="adj1" fmla="val 604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5073" name="AutoShape 41"/>
            <p:cNvSpPr>
              <a:spLocks/>
            </p:cNvSpPr>
            <p:nvPr/>
          </p:nvSpPr>
          <p:spPr bwMode="auto">
            <a:xfrm rot="-5400000">
              <a:off x="4648" y="1479"/>
              <a:ext cx="144" cy="339"/>
            </a:xfrm>
            <a:prstGeom prst="rightBrace">
              <a:avLst>
                <a:gd name="adj1" fmla="val 604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5074" name="Text Box 43"/>
            <p:cNvSpPr txBox="1">
              <a:spLocks noChangeArrowheads="1"/>
            </p:cNvSpPr>
            <p:nvPr/>
          </p:nvSpPr>
          <p:spPr bwMode="auto">
            <a:xfrm>
              <a:off x="3305" y="1336"/>
              <a:ext cx="18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>
                  <a:latin typeface="Tahoma" charset="0"/>
                </a:rPr>
                <a:t>short2          short0</a:t>
              </a:r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8315325" y="3352800"/>
            <a:ext cx="889000" cy="1173163"/>
            <a:chOff x="5238" y="2112"/>
            <a:chExt cx="560" cy="739"/>
          </a:xfrm>
        </p:grpSpPr>
        <p:sp>
          <p:nvSpPr>
            <p:cNvPr id="45069" name="AutoShape 44"/>
            <p:cNvSpPr>
              <a:spLocks/>
            </p:cNvSpPr>
            <p:nvPr/>
          </p:nvSpPr>
          <p:spPr bwMode="auto">
            <a:xfrm>
              <a:off x="5242" y="2120"/>
              <a:ext cx="182" cy="311"/>
            </a:xfrm>
            <a:prstGeom prst="rightBrace">
              <a:avLst>
                <a:gd name="adj1" fmla="val 185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5070" name="Text Box 45"/>
            <p:cNvSpPr txBox="1">
              <a:spLocks noChangeArrowheads="1"/>
            </p:cNvSpPr>
            <p:nvPr/>
          </p:nvSpPr>
          <p:spPr bwMode="auto">
            <a:xfrm>
              <a:off x="5368" y="2112"/>
              <a:ext cx="430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600" b="0">
                  <a:latin typeface="Tahoma" charset="0"/>
                </a:rPr>
                <a:t>long0</a:t>
              </a:r>
              <a:br>
                <a:rPr lang="en-US" sz="1600" b="0">
                  <a:latin typeface="Tahoma" charset="0"/>
                </a:rPr>
              </a:br>
              <a:r>
                <a:rPr lang="en-US" sz="1600" b="0">
                  <a:latin typeface="Tahoma" charset="0"/>
                </a:rPr>
                <a:t/>
              </a:r>
              <a:br>
                <a:rPr lang="en-US" sz="1600" b="0">
                  <a:latin typeface="Tahoma" charset="0"/>
                </a:rPr>
              </a:br>
              <a:endParaRPr lang="en-US" sz="1600" b="0">
                <a:latin typeface="Tahoma" charset="0"/>
              </a:endParaRPr>
            </a:p>
            <a:p>
              <a:r>
                <a:rPr lang="en-US" sz="1600" b="0">
                  <a:latin typeface="Tahoma" charset="0"/>
                </a:rPr>
                <a:t>long8</a:t>
              </a:r>
            </a:p>
          </p:txBody>
        </p:sp>
        <p:sp>
          <p:nvSpPr>
            <p:cNvPr id="45071" name="AutoShape 47"/>
            <p:cNvSpPr>
              <a:spLocks/>
            </p:cNvSpPr>
            <p:nvPr/>
          </p:nvSpPr>
          <p:spPr bwMode="auto">
            <a:xfrm>
              <a:off x="5238" y="2540"/>
              <a:ext cx="182" cy="311"/>
            </a:xfrm>
            <a:prstGeom prst="rightBrace">
              <a:avLst>
                <a:gd name="adj1" fmla="val 185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Tahoma" charset="0"/>
              </a:endParaRPr>
            </a:p>
          </p:txBody>
        </p:sp>
      </p:grpSp>
      <p:sp>
        <p:nvSpPr>
          <p:cNvPr id="690228" name="Text Box 52"/>
          <p:cNvSpPr txBox="1">
            <a:spLocks noChangeArrowheads="1"/>
          </p:cNvSpPr>
          <p:nvPr/>
        </p:nvSpPr>
        <p:spPr bwMode="auto">
          <a:xfrm>
            <a:off x="4921250" y="3219450"/>
            <a:ext cx="36004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700">
                <a:latin typeface="Tahoma" charset="0"/>
              </a:rPr>
              <a:t>31 30 29 …                                                                                        … 4 3 2 1 0</a:t>
            </a:r>
          </a:p>
        </p:txBody>
      </p:sp>
      <p:sp>
        <p:nvSpPr>
          <p:cNvPr id="4506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BFF48746-C16C-8B46-9BC8-BB1AFB4EAC87}" type="slidenum">
              <a:rPr lang="en-US" sz="1400">
                <a:latin typeface="Arial Narrow" charset="0"/>
              </a:rPr>
              <a:pPr/>
              <a:t>17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2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MIPS Register Nits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There are 32 named registers [$0, $1, …. $31]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The operands of </a:t>
            </a:r>
            <a:r>
              <a:rPr lang="en-US" b="1" i="1" u="sng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all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ALU instructions are registers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This means to operate on a variables in memory you must: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Load the value/values from memory into a register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Perform the instruction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Store the result back into memory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Going to and from memory can be expensive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(4x to 20x slower than operating on a register)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Net effect: Keep variables in registers as much as possible!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Special purpose and conventions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2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registers have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specific “side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-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effects”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</a:endParaRP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(ex: $0 always contains the value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‘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0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… more later)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4 registers dedicated to specific tasks by convention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26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available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for general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use, but constrained by convention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</a:endParaRPr>
          </a:p>
        </p:txBody>
      </p:sp>
      <p:sp>
        <p:nvSpPr>
          <p:cNvPr id="4710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9ED2F991-67FB-B246-A5BB-E028823586A6}" type="slidenum">
              <a:rPr lang="en-US" sz="1400">
                <a:latin typeface="Arial Narrow" charset="0"/>
              </a:rPr>
              <a:pPr/>
              <a:t>18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ym typeface="Symbol" charset="0"/>
              </a:rPr>
              <a:t>MIPS</a:t>
            </a:r>
            <a:r>
              <a:rPr lang="en-US" smtClean="0"/>
              <a:t> Instruction Formats</a:t>
            </a:r>
            <a:endParaRPr lang="en-US"/>
          </a:p>
        </p:txBody>
      </p:sp>
      <p:sp>
        <p:nvSpPr>
          <p:cNvPr id="169" name="Content Placeholder 16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smtClean="0"/>
              <a:t>All MIPS instructions fit into a single 32-bit word</a:t>
            </a:r>
          </a:p>
          <a:p>
            <a:pPr>
              <a:defRPr/>
            </a:pPr>
            <a:r>
              <a:rPr lang="en-US" sz="2000" dirty="0" smtClean="0"/>
              <a:t>Every instruction includes various </a:t>
            </a:r>
            <a:r>
              <a:rPr lang="ja-JP" altLang="en-US" sz="2000" dirty="0" smtClean="0"/>
              <a:t>“</a:t>
            </a:r>
            <a:r>
              <a:rPr lang="en-US" sz="2000" dirty="0" smtClean="0"/>
              <a:t>fields</a:t>
            </a:r>
            <a:r>
              <a:rPr lang="ja-JP" altLang="en-US" sz="2000" dirty="0" smtClean="0"/>
              <a:t>”</a:t>
            </a:r>
            <a:r>
              <a:rPr lang="en-US" altLang="ja-JP" sz="2000" dirty="0"/>
              <a:t>:</a:t>
            </a:r>
            <a:endParaRPr lang="en-US" sz="2000" dirty="0" smtClean="0"/>
          </a:p>
          <a:p>
            <a:pPr lvl="1">
              <a:defRPr/>
            </a:pPr>
            <a:r>
              <a:rPr lang="en-US" sz="1800" dirty="0" smtClean="0"/>
              <a:t>a 6-bit operation or </a:t>
            </a:r>
            <a:r>
              <a:rPr lang="ja-JP" altLang="en-US" sz="1800" dirty="0" smtClean="0"/>
              <a:t>“</a:t>
            </a:r>
            <a:r>
              <a:rPr lang="en-US" sz="1800" dirty="0" smtClean="0"/>
              <a:t>OPCODE</a:t>
            </a:r>
            <a:r>
              <a:rPr lang="ja-JP" altLang="en-US" sz="1800" dirty="0" smtClean="0"/>
              <a:t>”</a:t>
            </a:r>
            <a:endParaRPr lang="en-US" sz="1800" dirty="0" smtClean="0"/>
          </a:p>
          <a:p>
            <a:pPr lvl="2">
              <a:defRPr/>
            </a:pPr>
            <a:r>
              <a:rPr lang="en-US" sz="1600" dirty="0" smtClean="0"/>
              <a:t>specifies which operation to execute (fewer than 64)</a:t>
            </a:r>
          </a:p>
          <a:p>
            <a:pPr lvl="1">
              <a:defRPr/>
            </a:pPr>
            <a:r>
              <a:rPr lang="en-US" sz="1800" dirty="0" smtClean="0"/>
              <a:t>up to three 5-bit OPERAND fields</a:t>
            </a:r>
          </a:p>
          <a:p>
            <a:pPr lvl="2">
              <a:defRPr/>
            </a:pPr>
            <a:r>
              <a:rPr lang="en-US" sz="1600" dirty="0" smtClean="0"/>
              <a:t>each specifies a register (one of 32) as source/destination</a:t>
            </a:r>
          </a:p>
          <a:p>
            <a:pPr lvl="1">
              <a:defRPr/>
            </a:pPr>
            <a:r>
              <a:rPr lang="en-US" sz="1800" dirty="0" smtClean="0"/>
              <a:t>embedded constants</a:t>
            </a:r>
          </a:p>
          <a:p>
            <a:pPr lvl="2">
              <a:defRPr/>
            </a:pPr>
            <a:r>
              <a:rPr lang="en-US" sz="1600" dirty="0" smtClean="0"/>
              <a:t>also called “literals” or “</a:t>
            </a:r>
            <a:r>
              <a:rPr lang="en-US" sz="1600" dirty="0" err="1" smtClean="0"/>
              <a:t>immediates</a:t>
            </a:r>
            <a:r>
              <a:rPr lang="en-US" sz="1600" dirty="0" smtClean="0"/>
              <a:t>”</a:t>
            </a:r>
          </a:p>
          <a:p>
            <a:pPr lvl="2">
              <a:defRPr/>
            </a:pPr>
            <a:r>
              <a:rPr lang="en-US" sz="1600" dirty="0" smtClean="0"/>
              <a:t>16-bits, 5-bits or 26-bits long</a:t>
            </a:r>
          </a:p>
          <a:p>
            <a:pPr lvl="2">
              <a:defRPr/>
            </a:pPr>
            <a:r>
              <a:rPr lang="en-US" sz="1600" dirty="0" smtClean="0"/>
              <a:t>sometimes treated as signed values, sometimes unsigned</a:t>
            </a:r>
          </a:p>
          <a:p>
            <a:pPr>
              <a:defRPr/>
            </a:pPr>
            <a:r>
              <a:rPr lang="en-US" sz="2000" dirty="0" smtClean="0"/>
              <a:t>There are three basic instruction formats: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1143" name="Text Box 119"/>
          <p:cNvSpPr txBox="1">
            <a:spLocks noChangeArrowheads="1"/>
          </p:cNvSpPr>
          <p:nvPr/>
        </p:nvSpPr>
        <p:spPr bwMode="auto">
          <a:xfrm>
            <a:off x="152400" y="4648200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0">
                <a:solidFill>
                  <a:srgbClr val="CC0000"/>
                </a:solidFill>
                <a:latin typeface="Tahoma" charset="0"/>
              </a:rPr>
              <a:t>R-type</a:t>
            </a:r>
            <a:r>
              <a:rPr lang="en-US" sz="1800" b="0">
                <a:latin typeface="Tahoma" charset="0"/>
              </a:rPr>
              <a:t>, 3 register operands (2 sources, destination)</a:t>
            </a:r>
          </a:p>
        </p:txBody>
      </p:sp>
      <p:sp>
        <p:nvSpPr>
          <p:cNvPr id="1144" name="Text Box 120"/>
          <p:cNvSpPr txBox="1">
            <a:spLocks noChangeArrowheads="1"/>
          </p:cNvSpPr>
          <p:nvPr/>
        </p:nvSpPr>
        <p:spPr bwMode="auto">
          <a:xfrm>
            <a:off x="152400" y="5219700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0">
                <a:solidFill>
                  <a:srgbClr val="CC0000"/>
                </a:solidFill>
                <a:latin typeface="Tahoma" charset="0"/>
              </a:rPr>
              <a:t>I-type</a:t>
            </a:r>
            <a:r>
              <a:rPr lang="en-US" sz="1800" b="0">
                <a:latin typeface="Tahoma" charset="0"/>
              </a:rPr>
              <a:t>, 2 register operands, 16-bit constant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3733800" y="4664075"/>
            <a:ext cx="5181600" cy="609600"/>
            <a:chOff x="1632" y="1872"/>
            <a:chExt cx="3264" cy="384"/>
          </a:xfrm>
        </p:grpSpPr>
        <p:sp>
          <p:nvSpPr>
            <p:cNvPr id="49243" name="Rectangle 122"/>
            <p:cNvSpPr>
              <a:spLocks noChangeArrowheads="1"/>
            </p:cNvSpPr>
            <p:nvPr/>
          </p:nvSpPr>
          <p:spPr bwMode="auto">
            <a:xfrm>
              <a:off x="1632" y="1872"/>
              <a:ext cx="326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</a:endParaRPr>
            </a:p>
          </p:txBody>
        </p:sp>
        <p:grpSp>
          <p:nvGrpSpPr>
            <p:cNvPr id="49244" name="Group 123"/>
            <p:cNvGrpSpPr>
              <a:grpSpLocks/>
            </p:cNvGrpSpPr>
            <p:nvPr/>
          </p:nvGrpSpPr>
          <p:grpSpPr bwMode="auto">
            <a:xfrm>
              <a:off x="1728" y="1968"/>
              <a:ext cx="3072" cy="192"/>
              <a:chOff x="576" y="3984"/>
              <a:chExt cx="3072" cy="192"/>
            </a:xfrm>
          </p:grpSpPr>
          <p:grpSp>
            <p:nvGrpSpPr>
              <p:cNvPr id="49250" name="Group 124"/>
              <p:cNvGrpSpPr>
                <a:grpSpLocks/>
              </p:cNvGrpSpPr>
              <p:nvPr/>
            </p:nvGrpSpPr>
            <p:grpSpPr bwMode="auto">
              <a:xfrm>
                <a:off x="576" y="3984"/>
                <a:ext cx="3072" cy="192"/>
                <a:chOff x="1728" y="288"/>
                <a:chExt cx="3072" cy="192"/>
              </a:xfrm>
            </p:grpSpPr>
            <p:grpSp>
              <p:nvGrpSpPr>
                <p:cNvPr id="49255" name="Group 125"/>
                <p:cNvGrpSpPr>
                  <a:grpSpLocks/>
                </p:cNvGrpSpPr>
                <p:nvPr/>
              </p:nvGrpSpPr>
              <p:grpSpPr bwMode="auto">
                <a:xfrm>
                  <a:off x="1824" y="432"/>
                  <a:ext cx="2880" cy="48"/>
                  <a:chOff x="1968" y="1776"/>
                  <a:chExt cx="2880" cy="192"/>
                </a:xfrm>
              </p:grpSpPr>
              <p:sp>
                <p:nvSpPr>
                  <p:cNvPr id="49257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58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59" name="Line 1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60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61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62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63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64" name="Line 1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65" name="Line 1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66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67" name="Line 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68" name="Line 1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69" name="Line 1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70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71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72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73" name="Line 1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74" name="Line 1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75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76" name="Line 1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77" name="Line 1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78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79" name="Line 1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0" name="Line 1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1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2" name="Line 1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3" name="Line 1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4" name="Line 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5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6" name="Line 1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7" name="Line 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256" name="Rectangle 157"/>
                <p:cNvSpPr>
                  <a:spLocks noChangeArrowheads="1"/>
                </p:cNvSpPr>
                <p:nvPr/>
              </p:nvSpPr>
              <p:spPr bwMode="auto">
                <a:xfrm>
                  <a:off x="1728" y="288"/>
                  <a:ext cx="3072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Tahoma" charset="0"/>
                  </a:endParaRPr>
                </a:p>
              </p:txBody>
            </p:sp>
          </p:grpSp>
          <p:sp>
            <p:nvSpPr>
              <p:cNvPr id="49251" name="Line 158"/>
              <p:cNvSpPr>
                <a:spLocks noChangeShapeType="1"/>
              </p:cNvSpPr>
              <p:nvPr/>
            </p:nvSpPr>
            <p:spPr bwMode="auto">
              <a:xfrm>
                <a:off x="115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2" name="Line 159"/>
              <p:cNvSpPr>
                <a:spLocks noChangeShapeType="1"/>
              </p:cNvSpPr>
              <p:nvPr/>
            </p:nvSpPr>
            <p:spPr bwMode="auto">
              <a:xfrm>
                <a:off x="163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3" name="Line 160"/>
              <p:cNvSpPr>
                <a:spLocks noChangeShapeType="1"/>
              </p:cNvSpPr>
              <p:nvPr/>
            </p:nvSpPr>
            <p:spPr bwMode="auto">
              <a:xfrm>
                <a:off x="211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4" name="Line 161"/>
              <p:cNvSpPr>
                <a:spLocks noChangeShapeType="1"/>
              </p:cNvSpPr>
              <p:nvPr/>
            </p:nvSpPr>
            <p:spPr bwMode="auto">
              <a:xfrm>
                <a:off x="259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245" name="Text Box 162"/>
            <p:cNvSpPr txBox="1">
              <a:spLocks noChangeArrowheads="1"/>
            </p:cNvSpPr>
            <p:nvPr/>
          </p:nvSpPr>
          <p:spPr bwMode="auto">
            <a:xfrm>
              <a:off x="1870" y="1968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Tahoma" charset="0"/>
                </a:rPr>
                <a:t>OP</a:t>
              </a:r>
            </a:p>
          </p:txBody>
        </p:sp>
        <p:sp>
          <p:nvSpPr>
            <p:cNvPr id="49246" name="Text Box 163"/>
            <p:cNvSpPr txBox="1">
              <a:spLocks noChangeArrowheads="1"/>
            </p:cNvSpPr>
            <p:nvPr/>
          </p:nvSpPr>
          <p:spPr bwMode="auto">
            <a:xfrm>
              <a:off x="2400" y="1920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r</a:t>
              </a:r>
              <a:r>
                <a:rPr lang="en-US" sz="2000" baseline="-25000">
                  <a:latin typeface="Tahoma" charset="0"/>
                </a:rPr>
                <a:t>s</a:t>
              </a:r>
            </a:p>
          </p:txBody>
        </p:sp>
        <p:sp>
          <p:nvSpPr>
            <p:cNvPr id="49247" name="Text Box 164"/>
            <p:cNvSpPr txBox="1">
              <a:spLocks noChangeArrowheads="1"/>
            </p:cNvSpPr>
            <p:nvPr/>
          </p:nvSpPr>
          <p:spPr bwMode="auto">
            <a:xfrm>
              <a:off x="2832" y="192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latin typeface="Tahoma" charset="0"/>
                </a:rPr>
                <a:t>r</a:t>
              </a:r>
              <a:r>
                <a:rPr lang="en-US" sz="2000" baseline="-25000">
                  <a:latin typeface="Tahoma" charset="0"/>
                </a:rPr>
                <a:t>t</a:t>
              </a:r>
            </a:p>
          </p:txBody>
        </p:sp>
        <p:sp>
          <p:nvSpPr>
            <p:cNvPr id="49248" name="Text Box 165"/>
            <p:cNvSpPr txBox="1">
              <a:spLocks noChangeArrowheads="1"/>
            </p:cNvSpPr>
            <p:nvPr/>
          </p:nvSpPr>
          <p:spPr bwMode="auto">
            <a:xfrm>
              <a:off x="3312" y="192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latin typeface="Tahoma" charset="0"/>
                </a:rPr>
                <a:t>r</a:t>
              </a:r>
              <a:r>
                <a:rPr lang="en-US" sz="2000" baseline="-25000">
                  <a:latin typeface="Tahoma" charset="0"/>
                </a:rPr>
                <a:t>d</a:t>
              </a:r>
            </a:p>
          </p:txBody>
        </p:sp>
        <p:sp>
          <p:nvSpPr>
            <p:cNvPr id="49249" name="Text Box 166"/>
            <p:cNvSpPr txBox="1">
              <a:spLocks noChangeArrowheads="1"/>
            </p:cNvSpPr>
            <p:nvPr/>
          </p:nvSpPr>
          <p:spPr bwMode="auto">
            <a:xfrm>
              <a:off x="3744" y="1968"/>
              <a:ext cx="105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endParaRPr lang="en-US" sz="1600" i="1" baseline="-25000">
                <a:latin typeface="Tahoma" charset="0"/>
              </a:endParaRPr>
            </a:p>
          </p:txBody>
        </p:sp>
      </p:grpSp>
      <p:grpSp>
        <p:nvGrpSpPr>
          <p:cNvPr id="6" name="Group 167"/>
          <p:cNvGrpSpPr>
            <a:grpSpLocks/>
          </p:cNvGrpSpPr>
          <p:nvPr/>
        </p:nvGrpSpPr>
        <p:grpSpPr bwMode="auto">
          <a:xfrm>
            <a:off x="3733800" y="5235575"/>
            <a:ext cx="5181600" cy="609600"/>
            <a:chOff x="1680" y="2352"/>
            <a:chExt cx="3264" cy="384"/>
          </a:xfrm>
        </p:grpSpPr>
        <p:grpSp>
          <p:nvGrpSpPr>
            <p:cNvPr id="49201" name="Group 168"/>
            <p:cNvGrpSpPr>
              <a:grpSpLocks/>
            </p:cNvGrpSpPr>
            <p:nvPr/>
          </p:nvGrpSpPr>
          <p:grpSpPr bwMode="auto">
            <a:xfrm>
              <a:off x="1776" y="2448"/>
              <a:ext cx="3072" cy="192"/>
              <a:chOff x="1728" y="288"/>
              <a:chExt cx="3072" cy="192"/>
            </a:xfrm>
          </p:grpSpPr>
          <p:grpSp>
            <p:nvGrpSpPr>
              <p:cNvPr id="49210" name="Group 169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49212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13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14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15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16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17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18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19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20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21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22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23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24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25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26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27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28" name="Line 186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29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0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1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2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3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4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5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6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7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8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9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0" name="Line 198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1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2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211" name="Rectangle 201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charset="0"/>
                </a:endParaRPr>
              </a:p>
            </p:txBody>
          </p:sp>
        </p:grpSp>
        <p:sp>
          <p:nvSpPr>
            <p:cNvPr id="49202" name="Rectangle 202"/>
            <p:cNvSpPr>
              <a:spLocks noChangeArrowheads="1"/>
            </p:cNvSpPr>
            <p:nvPr/>
          </p:nvSpPr>
          <p:spPr bwMode="auto">
            <a:xfrm>
              <a:off x="1680" y="2352"/>
              <a:ext cx="326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9203" name="Line 203"/>
            <p:cNvSpPr>
              <a:spLocks noChangeShapeType="1"/>
            </p:cNvSpPr>
            <p:nvPr/>
          </p:nvSpPr>
          <p:spPr bwMode="auto">
            <a:xfrm>
              <a:off x="23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Line 204"/>
            <p:cNvSpPr>
              <a:spLocks noChangeShapeType="1"/>
            </p:cNvSpPr>
            <p:nvPr/>
          </p:nvSpPr>
          <p:spPr bwMode="auto">
            <a:xfrm>
              <a:off x="283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Line 205"/>
            <p:cNvSpPr>
              <a:spLocks noChangeShapeType="1"/>
            </p:cNvSpPr>
            <p:nvPr/>
          </p:nvSpPr>
          <p:spPr bwMode="auto">
            <a:xfrm>
              <a:off x="331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Text Box 206"/>
            <p:cNvSpPr txBox="1">
              <a:spLocks noChangeArrowheads="1"/>
            </p:cNvSpPr>
            <p:nvPr/>
          </p:nvSpPr>
          <p:spPr bwMode="auto">
            <a:xfrm>
              <a:off x="1918" y="2448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Tahoma" charset="0"/>
                </a:rPr>
                <a:t>OP</a:t>
              </a:r>
            </a:p>
          </p:txBody>
        </p:sp>
        <p:sp>
          <p:nvSpPr>
            <p:cNvPr id="49207" name="Text Box 207"/>
            <p:cNvSpPr txBox="1">
              <a:spLocks noChangeArrowheads="1"/>
            </p:cNvSpPr>
            <p:nvPr/>
          </p:nvSpPr>
          <p:spPr bwMode="auto">
            <a:xfrm>
              <a:off x="2448" y="2400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r</a:t>
              </a:r>
              <a:r>
                <a:rPr lang="en-US" sz="2000" baseline="-25000">
                  <a:latin typeface="Tahoma" charset="0"/>
                </a:rPr>
                <a:t>s</a:t>
              </a:r>
            </a:p>
          </p:txBody>
        </p:sp>
        <p:sp>
          <p:nvSpPr>
            <p:cNvPr id="49208" name="Text Box 208"/>
            <p:cNvSpPr txBox="1">
              <a:spLocks noChangeArrowheads="1"/>
            </p:cNvSpPr>
            <p:nvPr/>
          </p:nvSpPr>
          <p:spPr bwMode="auto">
            <a:xfrm>
              <a:off x="2832" y="240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latin typeface="Tahoma" charset="0"/>
                </a:rPr>
                <a:t>r</a:t>
              </a:r>
              <a:r>
                <a:rPr lang="en-US" sz="2000" baseline="-25000">
                  <a:latin typeface="Tahoma" charset="0"/>
                </a:rPr>
                <a:t>t</a:t>
              </a:r>
            </a:p>
          </p:txBody>
        </p:sp>
        <p:sp>
          <p:nvSpPr>
            <p:cNvPr id="49209" name="Text Box 209"/>
            <p:cNvSpPr txBox="1">
              <a:spLocks noChangeArrowheads="1"/>
            </p:cNvSpPr>
            <p:nvPr/>
          </p:nvSpPr>
          <p:spPr bwMode="auto">
            <a:xfrm>
              <a:off x="3312" y="2448"/>
              <a:ext cx="15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Tahoma" charset="0"/>
                </a:rPr>
                <a:t>16-bit constant </a:t>
              </a:r>
              <a:endParaRPr lang="en-US" sz="1600" baseline="-25000">
                <a:latin typeface="Tahoma" charset="0"/>
              </a:endParaRPr>
            </a:p>
          </p:txBody>
        </p:sp>
      </p:grpSp>
      <p:sp>
        <p:nvSpPr>
          <p:cNvPr id="1235" name="Rectangle 211"/>
          <p:cNvSpPr>
            <a:spLocks noChangeArrowheads="1"/>
          </p:cNvSpPr>
          <p:nvPr/>
        </p:nvSpPr>
        <p:spPr bwMode="auto">
          <a:xfrm>
            <a:off x="7848600" y="4816475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1400">
                <a:latin typeface="Tahoma" charset="0"/>
              </a:rPr>
              <a:t>func</a:t>
            </a:r>
          </a:p>
        </p:txBody>
      </p:sp>
      <p:sp>
        <p:nvSpPr>
          <p:cNvPr id="1237" name="Rectangle 213"/>
          <p:cNvSpPr>
            <a:spLocks noChangeArrowheads="1"/>
          </p:cNvSpPr>
          <p:nvPr/>
        </p:nvSpPr>
        <p:spPr bwMode="auto">
          <a:xfrm>
            <a:off x="7086600" y="4816475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1400">
                <a:latin typeface="Tahoma" charset="0"/>
              </a:rPr>
              <a:t>shamt</a:t>
            </a:r>
          </a:p>
        </p:txBody>
      </p:sp>
      <p:sp>
        <p:nvSpPr>
          <p:cNvPr id="1238" name="Text Box 214"/>
          <p:cNvSpPr txBox="1">
            <a:spLocks noChangeArrowheads="1"/>
          </p:cNvSpPr>
          <p:nvPr/>
        </p:nvSpPr>
        <p:spPr bwMode="auto">
          <a:xfrm>
            <a:off x="152400" y="5759450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0">
                <a:solidFill>
                  <a:srgbClr val="CC0000"/>
                </a:solidFill>
                <a:latin typeface="Tahoma" charset="0"/>
              </a:rPr>
              <a:t>J-type</a:t>
            </a:r>
            <a:r>
              <a:rPr lang="en-US" sz="1800" b="0">
                <a:latin typeface="Tahoma" charset="0"/>
              </a:rPr>
              <a:t>, no register operands, 26-bit constant</a:t>
            </a:r>
          </a:p>
        </p:txBody>
      </p:sp>
      <p:grpSp>
        <p:nvGrpSpPr>
          <p:cNvPr id="9" name="Group 216"/>
          <p:cNvGrpSpPr>
            <a:grpSpLocks/>
          </p:cNvGrpSpPr>
          <p:nvPr/>
        </p:nvGrpSpPr>
        <p:grpSpPr bwMode="auto">
          <a:xfrm>
            <a:off x="3886200" y="5927725"/>
            <a:ext cx="4876800" cy="304800"/>
            <a:chOff x="1728" y="288"/>
            <a:chExt cx="3072" cy="192"/>
          </a:xfrm>
        </p:grpSpPr>
        <p:grpSp>
          <p:nvGrpSpPr>
            <p:cNvPr id="49168" name="Group 217"/>
            <p:cNvGrpSpPr>
              <a:grpSpLocks/>
            </p:cNvGrpSpPr>
            <p:nvPr/>
          </p:nvGrpSpPr>
          <p:grpSpPr bwMode="auto">
            <a:xfrm>
              <a:off x="1824" y="432"/>
              <a:ext cx="2880" cy="48"/>
              <a:chOff x="1968" y="1776"/>
              <a:chExt cx="2880" cy="192"/>
            </a:xfrm>
          </p:grpSpPr>
          <p:sp>
            <p:nvSpPr>
              <p:cNvPr id="49170" name="Line 218"/>
              <p:cNvSpPr>
                <a:spLocks noChangeShapeType="1"/>
              </p:cNvSpPr>
              <p:nvPr/>
            </p:nvSpPr>
            <p:spPr bwMode="auto">
              <a:xfrm flipV="1">
                <a:off x="19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1" name="Line 219"/>
              <p:cNvSpPr>
                <a:spLocks noChangeShapeType="1"/>
              </p:cNvSpPr>
              <p:nvPr/>
            </p:nvSpPr>
            <p:spPr bwMode="auto">
              <a:xfrm flipV="1">
                <a:off x="20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2" name="Line 220"/>
              <p:cNvSpPr>
                <a:spLocks noChangeShapeType="1"/>
              </p:cNvSpPr>
              <p:nvPr/>
            </p:nvSpPr>
            <p:spPr bwMode="auto">
              <a:xfrm flipV="1">
                <a:off x="21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3" name="Line 221"/>
              <p:cNvSpPr>
                <a:spLocks noChangeShapeType="1"/>
              </p:cNvSpPr>
              <p:nvPr/>
            </p:nvSpPr>
            <p:spPr bwMode="auto">
              <a:xfrm flipV="1">
                <a:off x="22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4" name="Line 222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5" name="Line 223"/>
              <p:cNvSpPr>
                <a:spLocks noChangeShapeType="1"/>
              </p:cNvSpPr>
              <p:nvPr/>
            </p:nvSpPr>
            <p:spPr bwMode="auto">
              <a:xfrm flipV="1">
                <a:off x="24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6" name="Line 224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7" name="Line 225"/>
              <p:cNvSpPr>
                <a:spLocks noChangeShapeType="1"/>
              </p:cNvSpPr>
              <p:nvPr/>
            </p:nvSpPr>
            <p:spPr bwMode="auto">
              <a:xfrm flipV="1">
                <a:off x="264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8" name="Line 226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9" name="Line 227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0" name="Line 228"/>
              <p:cNvSpPr>
                <a:spLocks noChangeShapeType="1"/>
              </p:cNvSpPr>
              <p:nvPr/>
            </p:nvSpPr>
            <p:spPr bwMode="auto">
              <a:xfrm flipV="1">
                <a:off x="292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1" name="Line 229"/>
              <p:cNvSpPr>
                <a:spLocks noChangeShapeType="1"/>
              </p:cNvSpPr>
              <p:nvPr/>
            </p:nvSpPr>
            <p:spPr bwMode="auto">
              <a:xfrm flipV="1">
                <a:off x="302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2" name="Line 230"/>
              <p:cNvSpPr>
                <a:spLocks noChangeShapeType="1"/>
              </p:cNvSpPr>
              <p:nvPr/>
            </p:nvSpPr>
            <p:spPr bwMode="auto">
              <a:xfrm flipV="1">
                <a:off x="312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3" name="Line 231"/>
              <p:cNvSpPr>
                <a:spLocks noChangeShapeType="1"/>
              </p:cNvSpPr>
              <p:nvPr/>
            </p:nvSpPr>
            <p:spPr bwMode="auto">
              <a:xfrm flipV="1">
                <a:off x="321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4" name="Line 232"/>
              <p:cNvSpPr>
                <a:spLocks noChangeShapeType="1"/>
              </p:cNvSpPr>
              <p:nvPr/>
            </p:nvSpPr>
            <p:spPr bwMode="auto">
              <a:xfrm flipV="1">
                <a:off x="331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5" name="Line 233"/>
              <p:cNvSpPr>
                <a:spLocks noChangeShapeType="1"/>
              </p:cNvSpPr>
              <p:nvPr/>
            </p:nvSpPr>
            <p:spPr bwMode="auto">
              <a:xfrm flipV="1">
                <a:off x="340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6" name="Line 234"/>
              <p:cNvSpPr>
                <a:spLocks noChangeShapeType="1"/>
              </p:cNvSpPr>
              <p:nvPr/>
            </p:nvSpPr>
            <p:spPr bwMode="auto">
              <a:xfrm flipV="1">
                <a:off x="350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7" name="Line 235"/>
              <p:cNvSpPr>
                <a:spLocks noChangeShapeType="1"/>
              </p:cNvSpPr>
              <p:nvPr/>
            </p:nvSpPr>
            <p:spPr bwMode="auto">
              <a:xfrm flipV="1">
                <a:off x="360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8" name="Line 236"/>
              <p:cNvSpPr>
                <a:spLocks noChangeShapeType="1"/>
              </p:cNvSpPr>
              <p:nvPr/>
            </p:nvSpPr>
            <p:spPr bwMode="auto">
              <a:xfrm flipV="1">
                <a:off x="369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9" name="Line 237"/>
              <p:cNvSpPr>
                <a:spLocks noChangeShapeType="1"/>
              </p:cNvSpPr>
              <p:nvPr/>
            </p:nvSpPr>
            <p:spPr bwMode="auto">
              <a:xfrm flipV="1">
                <a:off x="379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0" name="Line 238"/>
              <p:cNvSpPr>
                <a:spLocks noChangeShapeType="1"/>
              </p:cNvSpPr>
              <p:nvPr/>
            </p:nvSpPr>
            <p:spPr bwMode="auto">
              <a:xfrm flipV="1">
                <a:off x="388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1" name="Line 239"/>
              <p:cNvSpPr>
                <a:spLocks noChangeShapeType="1"/>
              </p:cNvSpPr>
              <p:nvPr/>
            </p:nvSpPr>
            <p:spPr bwMode="auto">
              <a:xfrm flipV="1">
                <a:off x="398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2" name="Line 240"/>
              <p:cNvSpPr>
                <a:spLocks noChangeShapeType="1"/>
              </p:cNvSpPr>
              <p:nvPr/>
            </p:nvSpPr>
            <p:spPr bwMode="auto">
              <a:xfrm flipV="1">
                <a:off x="408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3" name="Line 241"/>
              <p:cNvSpPr>
                <a:spLocks noChangeShapeType="1"/>
              </p:cNvSpPr>
              <p:nvPr/>
            </p:nvSpPr>
            <p:spPr bwMode="auto">
              <a:xfrm flipV="1">
                <a:off x="417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4" name="Line 242"/>
              <p:cNvSpPr>
                <a:spLocks noChangeShapeType="1"/>
              </p:cNvSpPr>
              <p:nvPr/>
            </p:nvSpPr>
            <p:spPr bwMode="auto">
              <a:xfrm flipV="1">
                <a:off x="427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5" name="Line 243"/>
              <p:cNvSpPr>
                <a:spLocks noChangeShapeType="1"/>
              </p:cNvSpPr>
              <p:nvPr/>
            </p:nvSpPr>
            <p:spPr bwMode="auto">
              <a:xfrm flipV="1">
                <a:off x="43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6" name="Line 244"/>
              <p:cNvSpPr>
                <a:spLocks noChangeShapeType="1"/>
              </p:cNvSpPr>
              <p:nvPr/>
            </p:nvSpPr>
            <p:spPr bwMode="auto">
              <a:xfrm flipV="1">
                <a:off x="44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7" name="Line 245"/>
              <p:cNvSpPr>
                <a:spLocks noChangeShapeType="1"/>
              </p:cNvSpPr>
              <p:nvPr/>
            </p:nvSpPr>
            <p:spPr bwMode="auto">
              <a:xfrm flipV="1">
                <a:off x="45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8" name="Line 246"/>
              <p:cNvSpPr>
                <a:spLocks noChangeShapeType="1"/>
              </p:cNvSpPr>
              <p:nvPr/>
            </p:nvSpPr>
            <p:spPr bwMode="auto">
              <a:xfrm flipV="1">
                <a:off x="46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9" name="Line 247"/>
              <p:cNvSpPr>
                <a:spLocks noChangeShapeType="1"/>
              </p:cNvSpPr>
              <p:nvPr/>
            </p:nvSpPr>
            <p:spPr bwMode="auto">
              <a:xfrm flipV="1">
                <a:off x="47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0" name="Line 248"/>
              <p:cNvSpPr>
                <a:spLocks noChangeShapeType="1"/>
              </p:cNvSpPr>
              <p:nvPr/>
            </p:nvSpPr>
            <p:spPr bwMode="auto">
              <a:xfrm flipV="1">
                <a:off x="48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69" name="Rectangle 249"/>
            <p:cNvSpPr>
              <a:spLocks noChangeArrowheads="1"/>
            </p:cNvSpPr>
            <p:nvPr/>
          </p:nvSpPr>
          <p:spPr bwMode="auto">
            <a:xfrm>
              <a:off x="1728" y="288"/>
              <a:ext cx="307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</a:endParaRPr>
            </a:p>
          </p:txBody>
        </p:sp>
      </p:grpSp>
      <p:sp>
        <p:nvSpPr>
          <p:cNvPr id="49163" name="Rectangle 250"/>
          <p:cNvSpPr>
            <a:spLocks noChangeArrowheads="1"/>
          </p:cNvSpPr>
          <p:nvPr/>
        </p:nvSpPr>
        <p:spPr bwMode="auto">
          <a:xfrm>
            <a:off x="3733800" y="5775325"/>
            <a:ext cx="518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</a:endParaRPr>
          </a:p>
        </p:txBody>
      </p:sp>
      <p:sp>
        <p:nvSpPr>
          <p:cNvPr id="1275" name="Line 251"/>
          <p:cNvSpPr>
            <a:spLocks noChangeShapeType="1"/>
          </p:cNvSpPr>
          <p:nvPr/>
        </p:nvSpPr>
        <p:spPr bwMode="auto">
          <a:xfrm>
            <a:off x="4800600" y="59277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8" name="Text Box 254"/>
          <p:cNvSpPr txBox="1">
            <a:spLocks noChangeArrowheads="1"/>
          </p:cNvSpPr>
          <p:nvPr/>
        </p:nvSpPr>
        <p:spPr bwMode="auto">
          <a:xfrm>
            <a:off x="4111625" y="5927725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latin typeface="Tahoma" charset="0"/>
              </a:rPr>
              <a:t>OP</a:t>
            </a:r>
          </a:p>
        </p:txBody>
      </p:sp>
      <p:sp>
        <p:nvSpPr>
          <p:cNvPr id="1281" name="Text Box 257"/>
          <p:cNvSpPr txBox="1">
            <a:spLocks noChangeArrowheads="1"/>
          </p:cNvSpPr>
          <p:nvPr/>
        </p:nvSpPr>
        <p:spPr bwMode="auto">
          <a:xfrm>
            <a:off x="5410200" y="5927725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Tahoma" charset="0"/>
              </a:rPr>
              <a:t>26-bit constant </a:t>
            </a:r>
            <a:endParaRPr lang="en-US" sz="1600" baseline="-25000">
              <a:latin typeface="Tahoma" charset="0"/>
            </a:endParaRPr>
          </a:p>
        </p:txBody>
      </p:sp>
      <p:sp>
        <p:nvSpPr>
          <p:cNvPr id="4916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27DF08E1-CF37-9945-ACCF-CC9DD93331C2}" type="slidenum">
              <a:rPr lang="en-US" sz="1400">
                <a:latin typeface="Arial Narrow" charset="0"/>
              </a:rPr>
              <a:pPr/>
              <a:t>19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uild="p" bldLvl="2"/>
      <p:bldP spid="1143" grpId="0"/>
      <p:bldP spid="1144" grpId="0"/>
      <p:bldP spid="1235" grpId="0" animBg="1"/>
      <p:bldP spid="1237" grpId="0" animBg="1"/>
      <p:bldP spid="1238" grpId="0"/>
      <p:bldP spid="1275" grpId="0" animBg="1"/>
      <p:bldP spid="1278" grpId="0"/>
      <p:bldP spid="12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Representing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Today’s topics</a:t>
            </a:r>
          </a:p>
          <a:p>
            <a:pPr lvl="1">
              <a:defRPr/>
            </a:pPr>
            <a:r>
              <a:rPr lang="en-US" dirty="0" smtClean="0"/>
              <a:t>von Neumann model of a computer</a:t>
            </a:r>
          </a:p>
          <a:p>
            <a:pPr lvl="1">
              <a:defRPr/>
            </a:pPr>
            <a:r>
              <a:rPr lang="en-US" dirty="0" smtClean="0"/>
              <a:t>Instruction set architecture</a:t>
            </a:r>
          </a:p>
          <a:p>
            <a:pPr lvl="1">
              <a:defRPr/>
            </a:pPr>
            <a:r>
              <a:rPr lang="en-US" dirty="0" smtClean="0"/>
              <a:t>MIPS instruction formats</a:t>
            </a:r>
          </a:p>
          <a:p>
            <a:pPr lvl="1">
              <a:defRPr/>
            </a:pPr>
            <a:r>
              <a:rPr lang="en-US" dirty="0" smtClean="0"/>
              <a:t>Some MIPS instructions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Reading</a:t>
            </a:r>
          </a:p>
          <a:p>
            <a:pPr lvl="1">
              <a:defRPr/>
            </a:pPr>
            <a:r>
              <a:rPr lang="en-US" dirty="0" smtClean="0"/>
              <a:t>P&amp;H textbook Ch. 2.1-2.2, Ch. 2.5-2.6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2BF03E29-55A7-0046-BD87-D82DE7715EE1}" type="slidenum">
              <a:rPr lang="en-US" sz="1400">
                <a:latin typeface="Arial Narrow" charset="0"/>
              </a:rPr>
              <a:pPr/>
              <a:t>2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MIPS ALU Operations</a:t>
            </a:r>
          </a:p>
        </p:txBody>
      </p:sp>
      <p:sp>
        <p:nvSpPr>
          <p:cNvPr id="51202" name="Rectangle 21"/>
          <p:cNvSpPr>
            <a:spLocks noChangeArrowheads="1"/>
          </p:cNvSpPr>
          <p:nvPr/>
        </p:nvSpPr>
        <p:spPr bwMode="auto">
          <a:xfrm>
            <a:off x="304800" y="1109663"/>
            <a:ext cx="5567363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CC0000"/>
                </a:solidFill>
              </a:rPr>
              <a:t>Sample coded operation:  ADD instruction</a:t>
            </a:r>
          </a:p>
        </p:txBody>
      </p:sp>
      <p:sp>
        <p:nvSpPr>
          <p:cNvPr id="587798" name="Rectangle 22"/>
          <p:cNvSpPr>
            <a:spLocks noChangeArrowheads="1"/>
          </p:cNvSpPr>
          <p:nvPr/>
        </p:nvSpPr>
        <p:spPr bwMode="auto">
          <a:xfrm>
            <a:off x="366713" y="3917950"/>
            <a:ext cx="84105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What </a:t>
            </a:r>
            <a:r>
              <a:rPr lang="en-US" sz="2000" i="1"/>
              <a:t>we </a:t>
            </a:r>
            <a:r>
              <a:rPr lang="en-US" sz="2000"/>
              <a:t>prefer to write:  </a:t>
            </a:r>
            <a:r>
              <a:rPr lang="en-US" sz="1800">
                <a:latin typeface="Courier New" charset="0"/>
              </a:rPr>
              <a:t>add $10, $11, $9</a:t>
            </a:r>
            <a:r>
              <a:rPr lang="en-US" sz="2000"/>
              <a:t>     </a:t>
            </a:r>
            <a:r>
              <a:rPr lang="en-US" sz="1600"/>
              <a:t>(</a:t>
            </a:r>
            <a:r>
              <a:rPr lang="ja-JP" altLang="en-US" sz="1600"/>
              <a:t>“</a:t>
            </a:r>
            <a:r>
              <a:rPr lang="en-US" altLang="ja-JP" sz="1600"/>
              <a:t>assembly language</a:t>
            </a:r>
            <a:r>
              <a:rPr lang="ja-JP" altLang="en-US" sz="1600"/>
              <a:t>”</a:t>
            </a:r>
            <a:r>
              <a:rPr lang="en-US" altLang="ja-JP" sz="1600"/>
              <a:t>)</a:t>
            </a:r>
            <a:endParaRPr lang="en-US" sz="1600">
              <a:solidFill>
                <a:srgbClr val="CC0000"/>
              </a:solidFill>
            </a:endParaRPr>
          </a:p>
        </p:txBody>
      </p:sp>
      <p:grpSp>
        <p:nvGrpSpPr>
          <p:cNvPr id="2" name="Group 256"/>
          <p:cNvGrpSpPr>
            <a:grpSpLocks/>
          </p:cNvGrpSpPr>
          <p:nvPr/>
        </p:nvGrpSpPr>
        <p:grpSpPr bwMode="auto">
          <a:xfrm>
            <a:off x="422275" y="4953000"/>
            <a:ext cx="3817938" cy="1597025"/>
            <a:chOff x="266" y="2868"/>
            <a:chExt cx="2405" cy="1006"/>
          </a:xfrm>
        </p:grpSpPr>
        <p:sp>
          <p:nvSpPr>
            <p:cNvPr id="51318" name="Rectangle 20"/>
            <p:cNvSpPr>
              <a:spLocks noChangeArrowheads="1"/>
            </p:cNvSpPr>
            <p:nvPr/>
          </p:nvSpPr>
          <p:spPr bwMode="auto">
            <a:xfrm>
              <a:off x="266" y="2868"/>
              <a:ext cx="16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add rd, rs, rt</a:t>
              </a:r>
              <a:r>
                <a:rPr lang="en-US" sz="1800"/>
                <a:t>:</a:t>
              </a:r>
            </a:p>
          </p:txBody>
        </p:sp>
        <p:sp>
          <p:nvSpPr>
            <p:cNvPr id="51319" name="Rectangle 41"/>
            <p:cNvSpPr>
              <a:spLocks noChangeArrowheads="1"/>
            </p:cNvSpPr>
            <p:nvPr/>
          </p:nvSpPr>
          <p:spPr bwMode="auto">
            <a:xfrm>
              <a:off x="724" y="3396"/>
              <a:ext cx="1947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marL="174625" indent="-174625">
                <a:lnSpc>
                  <a:spcPct val="90000"/>
                </a:lnSpc>
              </a:pPr>
              <a:r>
                <a:rPr lang="ja-JP" altLang="en-US" sz="1600"/>
                <a:t>“</a:t>
              </a:r>
              <a:r>
                <a:rPr lang="en-US" altLang="ja-JP" sz="1600"/>
                <a:t>Add the contents of rs to the contents of rt; store the result in rd</a:t>
              </a:r>
              <a:r>
                <a:rPr lang="ja-JP" altLang="en-US" sz="1600"/>
                <a:t>”</a:t>
              </a:r>
              <a:endParaRPr lang="en-US" sz="1600"/>
            </a:p>
          </p:txBody>
        </p:sp>
        <p:sp>
          <p:nvSpPr>
            <p:cNvPr id="51320" name="Rectangle 138"/>
            <p:cNvSpPr>
              <a:spLocks noChangeArrowheads="1"/>
            </p:cNvSpPr>
            <p:nvPr/>
          </p:nvSpPr>
          <p:spPr bwMode="auto">
            <a:xfrm>
              <a:off x="691" y="3156"/>
              <a:ext cx="181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/>
                <a:t>Reg[rd] </a:t>
              </a:r>
              <a:r>
                <a:rPr lang="en-US" sz="1600">
                  <a:latin typeface="Symbol" charset="0"/>
                </a:rPr>
                <a:t>=</a:t>
              </a:r>
              <a:r>
                <a:rPr lang="en-US" sz="1600"/>
                <a:t>  Reg[rs] + Reg[rt]</a:t>
              </a:r>
            </a:p>
          </p:txBody>
        </p:sp>
      </p:grpSp>
      <p:grpSp>
        <p:nvGrpSpPr>
          <p:cNvPr id="3" name="Group 207"/>
          <p:cNvGrpSpPr>
            <a:grpSpLocks/>
          </p:cNvGrpSpPr>
          <p:nvPr/>
        </p:nvGrpSpPr>
        <p:grpSpPr bwMode="auto">
          <a:xfrm>
            <a:off x="4757738" y="4552950"/>
            <a:ext cx="4019550" cy="1582738"/>
            <a:chOff x="2997" y="2868"/>
            <a:chExt cx="2532" cy="997"/>
          </a:xfrm>
          <a:solidFill>
            <a:srgbClr val="FFFF66"/>
          </a:solidFill>
        </p:grpSpPr>
        <p:sp>
          <p:nvSpPr>
            <p:cNvPr id="19575" name="Rectangle 139"/>
            <p:cNvSpPr>
              <a:spLocks noChangeArrowheads="1"/>
            </p:cNvSpPr>
            <p:nvPr/>
          </p:nvSpPr>
          <p:spPr bwMode="auto">
            <a:xfrm>
              <a:off x="3289" y="3186"/>
              <a:ext cx="2240" cy="6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Tekton" pitchFamily="34" charset="0"/>
                  <a:ea typeface="+mn-ea"/>
                  <a:cs typeface="+mn-cs"/>
                </a:rPr>
                <a:t>arithmetic: add, sub, </a:t>
              </a:r>
              <a:r>
                <a:rPr lang="en-US" sz="1600" dirty="0" err="1">
                  <a:latin typeface="Tekton" pitchFamily="34" charset="0"/>
                  <a:ea typeface="+mn-ea"/>
                  <a:cs typeface="+mn-cs"/>
                </a:rPr>
                <a:t>addu</a:t>
              </a:r>
              <a:r>
                <a:rPr lang="en-US" sz="1600" dirty="0">
                  <a:latin typeface="Tekton" pitchFamily="34" charset="0"/>
                  <a:ea typeface="+mn-ea"/>
                  <a:cs typeface="+mn-cs"/>
                </a:rPr>
                <a:t>, </a:t>
              </a:r>
              <a:r>
                <a:rPr lang="en-US" sz="1600" dirty="0" err="1">
                  <a:latin typeface="Tekton" pitchFamily="34" charset="0"/>
                  <a:ea typeface="+mn-ea"/>
                  <a:cs typeface="+mn-cs"/>
                </a:rPr>
                <a:t>subu</a:t>
              </a:r>
              <a:endParaRPr lang="en-US" sz="1600" dirty="0">
                <a:latin typeface="Tekton" pitchFamily="34" charset="0"/>
                <a:ea typeface="+mn-ea"/>
                <a:cs typeface="+mn-cs"/>
              </a:endParaRPr>
            </a:p>
            <a:p>
              <a:pPr>
                <a:defRPr/>
              </a:pPr>
              <a:r>
                <a:rPr lang="en-US" sz="1600" dirty="0">
                  <a:latin typeface="Tekton" pitchFamily="34" charset="0"/>
                  <a:ea typeface="+mn-ea"/>
                  <a:cs typeface="+mn-cs"/>
                </a:rPr>
                <a:t>compare: </a:t>
              </a:r>
              <a:r>
                <a:rPr lang="en-US" sz="1600" dirty="0" err="1">
                  <a:latin typeface="Tekton" pitchFamily="34" charset="0"/>
                  <a:ea typeface="+mn-ea"/>
                  <a:cs typeface="+mn-cs"/>
                </a:rPr>
                <a:t>slt</a:t>
              </a:r>
              <a:r>
                <a:rPr lang="en-US" sz="1600" dirty="0">
                  <a:latin typeface="Tekton" pitchFamily="34" charset="0"/>
                  <a:ea typeface="+mn-ea"/>
                  <a:cs typeface="+mn-cs"/>
                </a:rPr>
                <a:t>, </a:t>
              </a:r>
              <a:r>
                <a:rPr lang="en-US" sz="1600" dirty="0" err="1">
                  <a:latin typeface="Tekton" pitchFamily="34" charset="0"/>
                  <a:ea typeface="+mn-ea"/>
                  <a:cs typeface="+mn-cs"/>
                </a:rPr>
                <a:t>sltu</a:t>
              </a:r>
              <a:endParaRPr lang="en-US" sz="1600" dirty="0">
                <a:latin typeface="Tekton" pitchFamily="34" charset="0"/>
                <a:ea typeface="+mn-ea"/>
                <a:cs typeface="+mn-cs"/>
              </a:endParaRPr>
            </a:p>
            <a:p>
              <a:pPr>
                <a:defRPr/>
              </a:pPr>
              <a:r>
                <a:rPr lang="en-US" sz="1600" dirty="0">
                  <a:latin typeface="Tekton" pitchFamily="34" charset="0"/>
                  <a:ea typeface="+mn-ea"/>
                  <a:cs typeface="+mn-cs"/>
                </a:rPr>
                <a:t>logical: and, or, </a:t>
              </a:r>
              <a:r>
                <a:rPr lang="en-US" sz="1600" dirty="0" err="1">
                  <a:latin typeface="Tekton" pitchFamily="34" charset="0"/>
                  <a:ea typeface="+mn-ea"/>
                  <a:cs typeface="+mn-cs"/>
                </a:rPr>
                <a:t>xor</a:t>
              </a:r>
              <a:r>
                <a:rPr lang="en-US" sz="1600" dirty="0">
                  <a:latin typeface="Tekton" pitchFamily="34" charset="0"/>
                  <a:ea typeface="+mn-ea"/>
                  <a:cs typeface="+mn-cs"/>
                </a:rPr>
                <a:t>, nor</a:t>
              </a:r>
            </a:p>
            <a:p>
              <a:pPr>
                <a:defRPr/>
              </a:pPr>
              <a:r>
                <a:rPr lang="en-US" sz="1600" dirty="0">
                  <a:latin typeface="Tekton" pitchFamily="34" charset="0"/>
                  <a:ea typeface="+mn-ea"/>
                  <a:cs typeface="+mn-cs"/>
                </a:rPr>
                <a:t>shift: </a:t>
              </a:r>
              <a:r>
                <a:rPr lang="en-US" sz="1600" dirty="0" err="1">
                  <a:latin typeface="Tekton" pitchFamily="34" charset="0"/>
                  <a:ea typeface="+mn-ea"/>
                  <a:cs typeface="+mn-cs"/>
                </a:rPr>
                <a:t>sll</a:t>
              </a:r>
              <a:r>
                <a:rPr lang="en-US" sz="1600" dirty="0">
                  <a:latin typeface="Tekton" pitchFamily="34" charset="0"/>
                  <a:ea typeface="+mn-ea"/>
                  <a:cs typeface="+mn-cs"/>
                </a:rPr>
                <a:t>, </a:t>
              </a:r>
              <a:r>
                <a:rPr lang="en-US" sz="1600" dirty="0" err="1">
                  <a:latin typeface="Tekton" pitchFamily="34" charset="0"/>
                  <a:ea typeface="+mn-ea"/>
                  <a:cs typeface="+mn-cs"/>
                </a:rPr>
                <a:t>srl</a:t>
              </a:r>
              <a:r>
                <a:rPr lang="en-US" sz="1600" dirty="0">
                  <a:latin typeface="Tekton" pitchFamily="34" charset="0"/>
                  <a:ea typeface="+mn-ea"/>
                  <a:cs typeface="+mn-cs"/>
                </a:rPr>
                <a:t>, </a:t>
              </a:r>
              <a:r>
                <a:rPr lang="en-US" sz="1600" dirty="0" err="1">
                  <a:latin typeface="Tekton" pitchFamily="34" charset="0"/>
                  <a:ea typeface="+mn-ea"/>
                  <a:cs typeface="+mn-cs"/>
                </a:rPr>
                <a:t>sra</a:t>
              </a:r>
              <a:r>
                <a:rPr lang="en-US" sz="1600" dirty="0">
                  <a:latin typeface="Tekton" pitchFamily="34" charset="0"/>
                  <a:ea typeface="+mn-ea"/>
                  <a:cs typeface="+mn-cs"/>
                </a:rPr>
                <a:t>, </a:t>
              </a:r>
              <a:r>
                <a:rPr lang="en-US" sz="1600" dirty="0" err="1">
                  <a:latin typeface="Tekton" pitchFamily="34" charset="0"/>
                  <a:ea typeface="+mn-ea"/>
                  <a:cs typeface="+mn-cs"/>
                </a:rPr>
                <a:t>sllv</a:t>
              </a:r>
              <a:r>
                <a:rPr lang="en-US" sz="1600" dirty="0">
                  <a:latin typeface="Tekton" pitchFamily="34" charset="0"/>
                  <a:ea typeface="+mn-ea"/>
                  <a:cs typeface="+mn-cs"/>
                </a:rPr>
                <a:t>, </a:t>
              </a:r>
              <a:r>
                <a:rPr lang="en-US" sz="1600" dirty="0" err="1">
                  <a:latin typeface="Tekton" pitchFamily="34" charset="0"/>
                  <a:ea typeface="+mn-ea"/>
                  <a:cs typeface="+mn-cs"/>
                </a:rPr>
                <a:t>srav</a:t>
              </a:r>
              <a:r>
                <a:rPr lang="en-US" sz="1600" dirty="0">
                  <a:latin typeface="Tekton" pitchFamily="34" charset="0"/>
                  <a:ea typeface="+mn-ea"/>
                  <a:cs typeface="+mn-cs"/>
                </a:rPr>
                <a:t>, </a:t>
              </a:r>
              <a:r>
                <a:rPr lang="en-US" sz="1600" dirty="0" err="1">
                  <a:latin typeface="Tekton" pitchFamily="34" charset="0"/>
                  <a:ea typeface="+mn-ea"/>
                  <a:cs typeface="+mn-cs"/>
                </a:rPr>
                <a:t>srlv</a:t>
              </a:r>
              <a:endParaRPr lang="en-US" sz="1600" dirty="0">
                <a:latin typeface="Tekton" pitchFamily="34" charset="0"/>
                <a:ea typeface="+mn-ea"/>
                <a:cs typeface="+mn-cs"/>
              </a:endParaRPr>
            </a:p>
          </p:txBody>
        </p:sp>
        <p:sp>
          <p:nvSpPr>
            <p:cNvPr id="19576" name="Text Box 140"/>
            <p:cNvSpPr txBox="1">
              <a:spLocks noChangeArrowheads="1"/>
            </p:cNvSpPr>
            <p:nvPr/>
          </p:nvSpPr>
          <p:spPr bwMode="auto">
            <a:xfrm>
              <a:off x="2997" y="2868"/>
              <a:ext cx="1914" cy="3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95288" indent="-395288">
                <a:defRPr/>
              </a:pPr>
              <a:r>
                <a:rPr lang="en-US" sz="1600" dirty="0">
                  <a:latin typeface="Tekton" pitchFamily="34" charset="0"/>
                  <a:ea typeface="+mn-ea"/>
                  <a:cs typeface="+mn-cs"/>
                </a:rPr>
                <a:t>Similar instructions for other ALU operations:</a:t>
              </a:r>
            </a:p>
          </p:txBody>
        </p:sp>
      </p:grpSp>
      <p:grpSp>
        <p:nvGrpSpPr>
          <p:cNvPr id="51206" name="Group 145"/>
          <p:cNvGrpSpPr>
            <a:grpSpLocks/>
          </p:cNvGrpSpPr>
          <p:nvPr/>
        </p:nvGrpSpPr>
        <p:grpSpPr bwMode="auto">
          <a:xfrm>
            <a:off x="1905000" y="1905000"/>
            <a:ext cx="4876800" cy="304800"/>
            <a:chOff x="1920" y="1728"/>
            <a:chExt cx="3072" cy="192"/>
          </a:xfrm>
        </p:grpSpPr>
        <p:grpSp>
          <p:nvGrpSpPr>
            <p:cNvPr id="51280" name="Group 146"/>
            <p:cNvGrpSpPr>
              <a:grpSpLocks/>
            </p:cNvGrpSpPr>
            <p:nvPr/>
          </p:nvGrpSpPr>
          <p:grpSpPr bwMode="auto">
            <a:xfrm>
              <a:off x="1920" y="1728"/>
              <a:ext cx="3072" cy="192"/>
              <a:chOff x="1728" y="288"/>
              <a:chExt cx="3072" cy="192"/>
            </a:xfrm>
          </p:grpSpPr>
          <p:grpSp>
            <p:nvGrpSpPr>
              <p:cNvPr id="51285" name="Group 147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51287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88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89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90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91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92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93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94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95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96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97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98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99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00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01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02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03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04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05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06" name="Line 167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07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08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09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10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11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12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13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14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15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16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17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1286" name="Rectangle 179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/>
              </a:p>
            </p:txBody>
          </p:sp>
        </p:grpSp>
        <p:sp>
          <p:nvSpPr>
            <p:cNvPr id="51281" name="Line 180"/>
            <p:cNvSpPr>
              <a:spLocks noChangeShapeType="1"/>
            </p:cNvSpPr>
            <p:nvPr/>
          </p:nvSpPr>
          <p:spPr bwMode="auto">
            <a:xfrm>
              <a:off x="2496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2" name="Line 181"/>
            <p:cNvSpPr>
              <a:spLocks noChangeShapeType="1"/>
            </p:cNvSpPr>
            <p:nvPr/>
          </p:nvSpPr>
          <p:spPr bwMode="auto">
            <a:xfrm>
              <a:off x="2976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3" name="Line 182"/>
            <p:cNvSpPr>
              <a:spLocks noChangeShapeType="1"/>
            </p:cNvSpPr>
            <p:nvPr/>
          </p:nvSpPr>
          <p:spPr bwMode="auto">
            <a:xfrm>
              <a:off x="3456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4" name="Line 183"/>
            <p:cNvSpPr>
              <a:spLocks noChangeShapeType="1"/>
            </p:cNvSpPr>
            <p:nvPr/>
          </p:nvSpPr>
          <p:spPr bwMode="auto">
            <a:xfrm>
              <a:off x="3936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07" name="Text Box 186"/>
          <p:cNvSpPr txBox="1">
            <a:spLocks noChangeArrowheads="1"/>
          </p:cNvSpPr>
          <p:nvPr/>
        </p:nvSpPr>
        <p:spPr bwMode="auto">
          <a:xfrm>
            <a:off x="1835150" y="1905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08" name="Text Box 187"/>
          <p:cNvSpPr txBox="1">
            <a:spLocks noChangeArrowheads="1"/>
          </p:cNvSpPr>
          <p:nvPr/>
        </p:nvSpPr>
        <p:spPr bwMode="auto">
          <a:xfrm>
            <a:off x="19812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09" name="Text Box 188"/>
          <p:cNvSpPr txBox="1">
            <a:spLocks noChangeArrowheads="1"/>
          </p:cNvSpPr>
          <p:nvPr/>
        </p:nvSpPr>
        <p:spPr bwMode="auto">
          <a:xfrm>
            <a:off x="21336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10" name="Text Box 189"/>
          <p:cNvSpPr txBox="1">
            <a:spLocks noChangeArrowheads="1"/>
          </p:cNvSpPr>
          <p:nvPr/>
        </p:nvSpPr>
        <p:spPr bwMode="auto">
          <a:xfrm>
            <a:off x="22860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11" name="Text Box 190"/>
          <p:cNvSpPr txBox="1">
            <a:spLocks noChangeArrowheads="1"/>
          </p:cNvSpPr>
          <p:nvPr/>
        </p:nvSpPr>
        <p:spPr bwMode="auto">
          <a:xfrm>
            <a:off x="24384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12" name="Text Box 191"/>
          <p:cNvSpPr txBox="1">
            <a:spLocks noChangeArrowheads="1"/>
          </p:cNvSpPr>
          <p:nvPr/>
        </p:nvSpPr>
        <p:spPr bwMode="auto">
          <a:xfrm>
            <a:off x="25908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13" name="Text Box 192"/>
          <p:cNvSpPr txBox="1">
            <a:spLocks noChangeArrowheads="1"/>
          </p:cNvSpPr>
          <p:nvPr/>
        </p:nvSpPr>
        <p:spPr bwMode="auto">
          <a:xfrm>
            <a:off x="27432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14" name="Text Box 193"/>
          <p:cNvSpPr txBox="1">
            <a:spLocks noChangeArrowheads="1"/>
          </p:cNvSpPr>
          <p:nvPr/>
        </p:nvSpPr>
        <p:spPr bwMode="auto">
          <a:xfrm>
            <a:off x="2900363" y="1905000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51215" name="Text Box 194"/>
          <p:cNvSpPr txBox="1">
            <a:spLocks noChangeArrowheads="1"/>
          </p:cNvSpPr>
          <p:nvPr/>
        </p:nvSpPr>
        <p:spPr bwMode="auto">
          <a:xfrm>
            <a:off x="30480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16" name="Text Box 195"/>
          <p:cNvSpPr txBox="1">
            <a:spLocks noChangeArrowheads="1"/>
          </p:cNvSpPr>
          <p:nvPr/>
        </p:nvSpPr>
        <p:spPr bwMode="auto">
          <a:xfrm>
            <a:off x="3205163" y="1905000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51217" name="Text Box 196"/>
          <p:cNvSpPr txBox="1">
            <a:spLocks noChangeArrowheads="1"/>
          </p:cNvSpPr>
          <p:nvPr/>
        </p:nvSpPr>
        <p:spPr bwMode="auto">
          <a:xfrm>
            <a:off x="3357563" y="1905000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51218" name="Text Box 197"/>
          <p:cNvSpPr txBox="1">
            <a:spLocks noChangeArrowheads="1"/>
          </p:cNvSpPr>
          <p:nvPr/>
        </p:nvSpPr>
        <p:spPr bwMode="auto">
          <a:xfrm>
            <a:off x="35052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19" name="Text Box 198"/>
          <p:cNvSpPr txBox="1">
            <a:spLocks noChangeArrowheads="1"/>
          </p:cNvSpPr>
          <p:nvPr/>
        </p:nvSpPr>
        <p:spPr bwMode="auto">
          <a:xfrm>
            <a:off x="3662363" y="1905000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51220" name="Text Box 199"/>
          <p:cNvSpPr txBox="1">
            <a:spLocks noChangeArrowheads="1"/>
          </p:cNvSpPr>
          <p:nvPr/>
        </p:nvSpPr>
        <p:spPr bwMode="auto">
          <a:xfrm>
            <a:off x="38100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21" name="Text Box 200"/>
          <p:cNvSpPr txBox="1">
            <a:spLocks noChangeArrowheads="1"/>
          </p:cNvSpPr>
          <p:nvPr/>
        </p:nvSpPr>
        <p:spPr bwMode="auto">
          <a:xfrm>
            <a:off x="39624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22" name="Text Box 201"/>
          <p:cNvSpPr txBox="1">
            <a:spLocks noChangeArrowheads="1"/>
          </p:cNvSpPr>
          <p:nvPr/>
        </p:nvSpPr>
        <p:spPr bwMode="auto">
          <a:xfrm>
            <a:off x="4119563" y="1905000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51223" name="Text Box 202"/>
          <p:cNvSpPr txBox="1">
            <a:spLocks noChangeArrowheads="1"/>
          </p:cNvSpPr>
          <p:nvPr/>
        </p:nvSpPr>
        <p:spPr bwMode="auto">
          <a:xfrm>
            <a:off x="42672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24" name="Text Box 203"/>
          <p:cNvSpPr txBox="1">
            <a:spLocks noChangeArrowheads="1"/>
          </p:cNvSpPr>
          <p:nvPr/>
        </p:nvSpPr>
        <p:spPr bwMode="auto">
          <a:xfrm>
            <a:off x="4424363" y="1905000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51225" name="Text Box 204"/>
          <p:cNvSpPr txBox="1">
            <a:spLocks noChangeArrowheads="1"/>
          </p:cNvSpPr>
          <p:nvPr/>
        </p:nvSpPr>
        <p:spPr bwMode="auto">
          <a:xfrm>
            <a:off x="45720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26" name="Text Box 205"/>
          <p:cNvSpPr txBox="1">
            <a:spLocks noChangeArrowheads="1"/>
          </p:cNvSpPr>
          <p:nvPr/>
        </p:nvSpPr>
        <p:spPr bwMode="auto">
          <a:xfrm>
            <a:off x="4729163" y="1905000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51227" name="Text Box 206"/>
          <p:cNvSpPr txBox="1">
            <a:spLocks noChangeArrowheads="1"/>
          </p:cNvSpPr>
          <p:nvPr/>
        </p:nvSpPr>
        <p:spPr bwMode="auto">
          <a:xfrm>
            <a:off x="48768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28" name="Text Box 210"/>
          <p:cNvSpPr txBox="1">
            <a:spLocks noChangeArrowheads="1"/>
          </p:cNvSpPr>
          <p:nvPr/>
        </p:nvSpPr>
        <p:spPr bwMode="auto">
          <a:xfrm>
            <a:off x="5805488" y="1905000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51229" name="Text Box 211"/>
          <p:cNvSpPr txBox="1">
            <a:spLocks noChangeArrowheads="1"/>
          </p:cNvSpPr>
          <p:nvPr/>
        </p:nvSpPr>
        <p:spPr bwMode="auto">
          <a:xfrm>
            <a:off x="5953125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30" name="Text Box 212"/>
          <p:cNvSpPr txBox="1">
            <a:spLocks noChangeArrowheads="1"/>
          </p:cNvSpPr>
          <p:nvPr/>
        </p:nvSpPr>
        <p:spPr bwMode="auto">
          <a:xfrm>
            <a:off x="6105525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31" name="Text Box 213"/>
          <p:cNvSpPr txBox="1">
            <a:spLocks noChangeArrowheads="1"/>
          </p:cNvSpPr>
          <p:nvPr/>
        </p:nvSpPr>
        <p:spPr bwMode="auto">
          <a:xfrm>
            <a:off x="6257925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32" name="Text Box 214"/>
          <p:cNvSpPr txBox="1">
            <a:spLocks noChangeArrowheads="1"/>
          </p:cNvSpPr>
          <p:nvPr/>
        </p:nvSpPr>
        <p:spPr bwMode="auto">
          <a:xfrm>
            <a:off x="6410325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33" name="Text Box 215"/>
          <p:cNvSpPr txBox="1">
            <a:spLocks noChangeArrowheads="1"/>
          </p:cNvSpPr>
          <p:nvPr/>
        </p:nvSpPr>
        <p:spPr bwMode="auto">
          <a:xfrm>
            <a:off x="6562725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34" name="Text Box 216"/>
          <p:cNvSpPr txBox="1">
            <a:spLocks noChangeArrowheads="1"/>
          </p:cNvSpPr>
          <p:nvPr/>
        </p:nvSpPr>
        <p:spPr bwMode="auto">
          <a:xfrm>
            <a:off x="50292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35" name="Text Box 217"/>
          <p:cNvSpPr txBox="1">
            <a:spLocks noChangeArrowheads="1"/>
          </p:cNvSpPr>
          <p:nvPr/>
        </p:nvSpPr>
        <p:spPr bwMode="auto">
          <a:xfrm>
            <a:off x="51816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36" name="Text Box 218"/>
          <p:cNvSpPr txBox="1">
            <a:spLocks noChangeArrowheads="1"/>
          </p:cNvSpPr>
          <p:nvPr/>
        </p:nvSpPr>
        <p:spPr bwMode="auto">
          <a:xfrm>
            <a:off x="5340350" y="1905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37" name="Text Box 219"/>
          <p:cNvSpPr txBox="1">
            <a:spLocks noChangeArrowheads="1"/>
          </p:cNvSpPr>
          <p:nvPr/>
        </p:nvSpPr>
        <p:spPr bwMode="auto">
          <a:xfrm>
            <a:off x="5492750" y="1905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1238" name="Text Box 220"/>
          <p:cNvSpPr txBox="1">
            <a:spLocks noChangeArrowheads="1"/>
          </p:cNvSpPr>
          <p:nvPr/>
        </p:nvSpPr>
        <p:spPr bwMode="auto">
          <a:xfrm>
            <a:off x="5645150" y="1905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grpSp>
        <p:nvGrpSpPr>
          <p:cNvPr id="7" name="Group 237"/>
          <p:cNvGrpSpPr>
            <a:grpSpLocks/>
          </p:cNvGrpSpPr>
          <p:nvPr/>
        </p:nvGrpSpPr>
        <p:grpSpPr bwMode="auto">
          <a:xfrm>
            <a:off x="923925" y="2228850"/>
            <a:ext cx="1666875" cy="1033463"/>
            <a:chOff x="582" y="1404"/>
            <a:chExt cx="1050" cy="651"/>
          </a:xfrm>
        </p:grpSpPr>
        <p:sp>
          <p:nvSpPr>
            <p:cNvPr id="51277" name="AutoShape 122"/>
            <p:cNvSpPr>
              <a:spLocks/>
            </p:cNvSpPr>
            <p:nvPr/>
          </p:nvSpPr>
          <p:spPr bwMode="auto">
            <a:xfrm rot="-5400000">
              <a:off x="1438" y="1282"/>
              <a:ext cx="72" cy="316"/>
            </a:xfrm>
            <a:prstGeom prst="leftBrace">
              <a:avLst>
                <a:gd name="adj1" fmla="val 6457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b="0"/>
            </a:p>
          </p:txBody>
        </p:sp>
        <p:sp>
          <p:nvSpPr>
            <p:cNvPr id="51278" name="Text Box 223"/>
            <p:cNvSpPr txBox="1">
              <a:spLocks noChangeArrowheads="1"/>
            </p:cNvSpPr>
            <p:nvPr/>
          </p:nvSpPr>
          <p:spPr bwMode="auto">
            <a:xfrm>
              <a:off x="582" y="1473"/>
              <a:ext cx="95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op = 0x00 </a:t>
              </a:r>
              <a:br>
                <a:rPr lang="en-US" sz="1800" b="0">
                  <a:solidFill>
                    <a:srgbClr val="CC0000"/>
                  </a:solidFill>
                </a:rPr>
              </a:br>
              <a:r>
                <a:rPr lang="en-US" sz="1800" b="0">
                  <a:solidFill>
                    <a:srgbClr val="CC0000"/>
                  </a:solidFill>
                </a:rPr>
                <a:t>dictating an </a:t>
              </a:r>
              <a:br>
                <a:rPr lang="en-US" sz="1800" b="0">
                  <a:solidFill>
                    <a:srgbClr val="CC0000"/>
                  </a:solidFill>
                </a:rPr>
              </a:br>
              <a:r>
                <a:rPr lang="en-US" sz="1800" b="0">
                  <a:solidFill>
                    <a:srgbClr val="CC0000"/>
                  </a:solidFill>
                </a:rPr>
                <a:t>ALU function</a:t>
              </a:r>
            </a:p>
          </p:txBody>
        </p:sp>
        <p:sp>
          <p:nvSpPr>
            <p:cNvPr id="51279" name="Line 229"/>
            <p:cNvSpPr>
              <a:spLocks noChangeShapeType="1"/>
            </p:cNvSpPr>
            <p:nvPr/>
          </p:nvSpPr>
          <p:spPr bwMode="auto">
            <a:xfrm flipV="1">
              <a:off x="1376" y="1476"/>
              <a:ext cx="96" cy="1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38"/>
          <p:cNvGrpSpPr>
            <a:grpSpLocks/>
          </p:cNvGrpSpPr>
          <p:nvPr/>
        </p:nvGrpSpPr>
        <p:grpSpPr bwMode="auto">
          <a:xfrm>
            <a:off x="2541588" y="2228850"/>
            <a:ext cx="976312" cy="1209675"/>
            <a:chOff x="1601" y="1404"/>
            <a:chExt cx="615" cy="762"/>
          </a:xfrm>
        </p:grpSpPr>
        <p:sp>
          <p:nvSpPr>
            <p:cNvPr id="51274" name="AutoShape 125"/>
            <p:cNvSpPr>
              <a:spLocks/>
            </p:cNvSpPr>
            <p:nvPr/>
          </p:nvSpPr>
          <p:spPr bwMode="auto">
            <a:xfrm rot="-5400000">
              <a:off x="1980" y="1283"/>
              <a:ext cx="72" cy="313"/>
            </a:xfrm>
            <a:prstGeom prst="leftBrace">
              <a:avLst>
                <a:gd name="adj1" fmla="val 5554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b="0"/>
            </a:p>
          </p:txBody>
        </p:sp>
        <p:sp>
          <p:nvSpPr>
            <p:cNvPr id="51275" name="Text Box 225"/>
            <p:cNvSpPr txBox="1">
              <a:spLocks noChangeArrowheads="1"/>
            </p:cNvSpPr>
            <p:nvPr/>
          </p:nvSpPr>
          <p:spPr bwMode="auto">
            <a:xfrm>
              <a:off x="1601" y="1584"/>
              <a:ext cx="615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rs = 11</a:t>
              </a:r>
              <a:br>
                <a:rPr lang="en-US" sz="1800" b="0">
                  <a:solidFill>
                    <a:srgbClr val="CC0000"/>
                  </a:solidFill>
                </a:rPr>
              </a:br>
              <a:r>
                <a:rPr lang="en-US" sz="1800" b="0">
                  <a:solidFill>
                    <a:srgbClr val="CC0000"/>
                  </a:solidFill>
                </a:rPr>
                <a:t>Reg[11]</a:t>
              </a:r>
            </a:p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source</a:t>
              </a:r>
            </a:p>
          </p:txBody>
        </p:sp>
        <p:sp>
          <p:nvSpPr>
            <p:cNvPr id="51276" name="Line 230"/>
            <p:cNvSpPr>
              <a:spLocks noChangeShapeType="1"/>
            </p:cNvSpPr>
            <p:nvPr/>
          </p:nvSpPr>
          <p:spPr bwMode="auto">
            <a:xfrm flipV="1">
              <a:off x="2016" y="1476"/>
              <a:ext cx="0" cy="1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240"/>
          <p:cNvGrpSpPr>
            <a:grpSpLocks/>
          </p:cNvGrpSpPr>
          <p:nvPr/>
        </p:nvGrpSpPr>
        <p:grpSpPr bwMode="auto">
          <a:xfrm>
            <a:off x="4243388" y="2228850"/>
            <a:ext cx="1301750" cy="1208088"/>
            <a:chOff x="2673" y="1404"/>
            <a:chExt cx="820" cy="761"/>
          </a:xfrm>
        </p:grpSpPr>
        <p:sp>
          <p:nvSpPr>
            <p:cNvPr id="51271" name="AutoShape 129"/>
            <p:cNvSpPr>
              <a:spLocks/>
            </p:cNvSpPr>
            <p:nvPr/>
          </p:nvSpPr>
          <p:spPr bwMode="auto">
            <a:xfrm rot="-5400000">
              <a:off x="2940" y="1283"/>
              <a:ext cx="72" cy="313"/>
            </a:xfrm>
            <a:prstGeom prst="leftBrace">
              <a:avLst>
                <a:gd name="adj1" fmla="val 5554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b="0"/>
            </a:p>
          </p:txBody>
        </p:sp>
        <p:sp>
          <p:nvSpPr>
            <p:cNvPr id="51272" name="Text Box 227"/>
            <p:cNvSpPr txBox="1">
              <a:spLocks noChangeArrowheads="1"/>
            </p:cNvSpPr>
            <p:nvPr/>
          </p:nvSpPr>
          <p:spPr bwMode="auto">
            <a:xfrm>
              <a:off x="2673" y="1583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rd = 10 </a:t>
              </a:r>
              <a:br>
                <a:rPr lang="en-US" sz="1800" b="0">
                  <a:solidFill>
                    <a:srgbClr val="CC0000"/>
                  </a:solidFill>
                </a:rPr>
              </a:br>
              <a:r>
                <a:rPr lang="en-US" sz="1800" b="0">
                  <a:solidFill>
                    <a:srgbClr val="CC0000"/>
                  </a:solidFill>
                </a:rPr>
                <a:t>Reg[10]</a:t>
              </a:r>
            </a:p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destination</a:t>
              </a:r>
            </a:p>
          </p:txBody>
        </p:sp>
        <p:sp>
          <p:nvSpPr>
            <p:cNvPr id="51273" name="Line 231"/>
            <p:cNvSpPr>
              <a:spLocks noChangeShapeType="1"/>
            </p:cNvSpPr>
            <p:nvPr/>
          </p:nvSpPr>
          <p:spPr bwMode="auto">
            <a:xfrm flipV="1">
              <a:off x="2976" y="1476"/>
              <a:ext cx="0" cy="1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239"/>
          <p:cNvGrpSpPr>
            <a:grpSpLocks/>
          </p:cNvGrpSpPr>
          <p:nvPr/>
        </p:nvGrpSpPr>
        <p:grpSpPr bwMode="auto">
          <a:xfrm>
            <a:off x="3506788" y="2228850"/>
            <a:ext cx="877887" cy="1743075"/>
            <a:chOff x="2209" y="1404"/>
            <a:chExt cx="553" cy="1098"/>
          </a:xfrm>
        </p:grpSpPr>
        <p:sp>
          <p:nvSpPr>
            <p:cNvPr id="51268" name="AutoShape 128"/>
            <p:cNvSpPr>
              <a:spLocks/>
            </p:cNvSpPr>
            <p:nvPr/>
          </p:nvSpPr>
          <p:spPr bwMode="auto">
            <a:xfrm rot="-5400000">
              <a:off x="2460" y="1283"/>
              <a:ext cx="72" cy="313"/>
            </a:xfrm>
            <a:prstGeom prst="leftBrace">
              <a:avLst>
                <a:gd name="adj1" fmla="val 5554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b="0"/>
            </a:p>
          </p:txBody>
        </p:sp>
        <p:sp>
          <p:nvSpPr>
            <p:cNvPr id="51269" name="Text Box 226"/>
            <p:cNvSpPr txBox="1">
              <a:spLocks noChangeArrowheads="1"/>
            </p:cNvSpPr>
            <p:nvPr/>
          </p:nvSpPr>
          <p:spPr bwMode="auto">
            <a:xfrm>
              <a:off x="2209" y="1920"/>
              <a:ext cx="55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rt = 9</a:t>
              </a:r>
              <a:br>
                <a:rPr lang="en-US" sz="1800" b="0">
                  <a:solidFill>
                    <a:srgbClr val="CC0000"/>
                  </a:solidFill>
                </a:rPr>
              </a:br>
              <a:r>
                <a:rPr lang="en-US" sz="1800" b="0">
                  <a:solidFill>
                    <a:srgbClr val="CC0000"/>
                  </a:solidFill>
                </a:rPr>
                <a:t>Reg[9]</a:t>
              </a:r>
            </a:p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source</a:t>
              </a:r>
            </a:p>
          </p:txBody>
        </p:sp>
        <p:sp>
          <p:nvSpPr>
            <p:cNvPr id="51270" name="Line 233"/>
            <p:cNvSpPr>
              <a:spLocks noChangeShapeType="1"/>
            </p:cNvSpPr>
            <p:nvPr/>
          </p:nvSpPr>
          <p:spPr bwMode="auto">
            <a:xfrm flipV="1">
              <a:off x="2496" y="1476"/>
              <a:ext cx="0" cy="4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241"/>
          <p:cNvGrpSpPr>
            <a:grpSpLocks/>
          </p:cNvGrpSpPr>
          <p:nvPr/>
        </p:nvGrpSpPr>
        <p:grpSpPr bwMode="auto">
          <a:xfrm>
            <a:off x="5237163" y="2209800"/>
            <a:ext cx="1531937" cy="1762125"/>
            <a:chOff x="3299" y="1392"/>
            <a:chExt cx="965" cy="1110"/>
          </a:xfrm>
        </p:grpSpPr>
        <p:sp>
          <p:nvSpPr>
            <p:cNvPr id="51265" name="AutoShape 221"/>
            <p:cNvSpPr>
              <a:spLocks/>
            </p:cNvSpPr>
            <p:nvPr/>
          </p:nvSpPr>
          <p:spPr bwMode="auto">
            <a:xfrm rot="-5400000">
              <a:off x="3420" y="1271"/>
              <a:ext cx="72" cy="313"/>
            </a:xfrm>
            <a:prstGeom prst="leftBrace">
              <a:avLst>
                <a:gd name="adj1" fmla="val 5554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b="0"/>
            </a:p>
          </p:txBody>
        </p:sp>
        <p:sp>
          <p:nvSpPr>
            <p:cNvPr id="51266" name="Text Box 228"/>
            <p:cNvSpPr txBox="1">
              <a:spLocks noChangeArrowheads="1"/>
            </p:cNvSpPr>
            <p:nvPr/>
          </p:nvSpPr>
          <p:spPr bwMode="auto">
            <a:xfrm>
              <a:off x="3558" y="1920"/>
              <a:ext cx="706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unused</a:t>
              </a:r>
              <a:br>
                <a:rPr lang="en-US" sz="1800" b="0">
                  <a:solidFill>
                    <a:srgbClr val="CC0000"/>
                  </a:solidFill>
                </a:rPr>
              </a:br>
              <a:r>
                <a:rPr lang="en-US" sz="1800" b="0">
                  <a:solidFill>
                    <a:srgbClr val="CC0000"/>
                  </a:solidFill>
                </a:rPr>
                <a:t>fields are</a:t>
              </a:r>
              <a:br>
                <a:rPr lang="en-US" sz="1800" b="0">
                  <a:solidFill>
                    <a:srgbClr val="CC0000"/>
                  </a:solidFill>
                </a:rPr>
              </a:br>
              <a:r>
                <a:rPr lang="en-US" sz="1800" b="0">
                  <a:solidFill>
                    <a:srgbClr val="CC0000"/>
                  </a:solidFill>
                </a:rPr>
                <a:t>set to </a:t>
              </a:r>
              <a:r>
                <a:rPr lang="ja-JP" altLang="en-US" sz="1800" b="0">
                  <a:solidFill>
                    <a:srgbClr val="CC0000"/>
                  </a:solidFill>
                </a:rPr>
                <a:t>‘</a:t>
              </a:r>
              <a:r>
                <a:rPr lang="en-US" altLang="ja-JP" sz="1800" b="0">
                  <a:solidFill>
                    <a:srgbClr val="CC0000"/>
                  </a:solidFill>
                </a:rPr>
                <a:t>0</a:t>
              </a:r>
              <a:r>
                <a:rPr lang="ja-JP" altLang="en-US" sz="1800" b="0">
                  <a:solidFill>
                    <a:srgbClr val="CC0000"/>
                  </a:solidFill>
                </a:rPr>
                <a:t>’</a:t>
              </a:r>
              <a:endParaRPr lang="en-US" sz="1800" b="0">
                <a:solidFill>
                  <a:srgbClr val="CC0000"/>
                </a:solidFill>
              </a:endParaRPr>
            </a:p>
          </p:txBody>
        </p:sp>
        <p:sp>
          <p:nvSpPr>
            <p:cNvPr id="51267" name="Line 234"/>
            <p:cNvSpPr>
              <a:spLocks noChangeShapeType="1"/>
            </p:cNvSpPr>
            <p:nvPr/>
          </p:nvSpPr>
          <p:spPr bwMode="auto">
            <a:xfrm flipH="1" flipV="1">
              <a:off x="3456" y="1476"/>
              <a:ext cx="336" cy="4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242"/>
          <p:cNvGrpSpPr>
            <a:grpSpLocks/>
          </p:cNvGrpSpPr>
          <p:nvPr/>
        </p:nvGrpSpPr>
        <p:grpSpPr bwMode="auto">
          <a:xfrm>
            <a:off x="6088063" y="2209800"/>
            <a:ext cx="1760537" cy="1044575"/>
            <a:chOff x="3835" y="1392"/>
            <a:chExt cx="1109" cy="658"/>
          </a:xfrm>
        </p:grpSpPr>
        <p:sp>
          <p:nvSpPr>
            <p:cNvPr id="51262" name="AutoShape 222"/>
            <p:cNvSpPr>
              <a:spLocks/>
            </p:cNvSpPr>
            <p:nvPr/>
          </p:nvSpPr>
          <p:spPr bwMode="auto">
            <a:xfrm rot="-5400000">
              <a:off x="3957" y="1270"/>
              <a:ext cx="72" cy="316"/>
            </a:xfrm>
            <a:prstGeom prst="leftBrace">
              <a:avLst>
                <a:gd name="adj1" fmla="val 6457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b="0"/>
            </a:p>
          </p:txBody>
        </p:sp>
        <p:sp>
          <p:nvSpPr>
            <p:cNvPr id="51263" name="Text Box 224"/>
            <p:cNvSpPr txBox="1">
              <a:spLocks noChangeArrowheads="1"/>
            </p:cNvSpPr>
            <p:nvPr/>
          </p:nvSpPr>
          <p:spPr bwMode="auto">
            <a:xfrm>
              <a:off x="4076" y="1473"/>
              <a:ext cx="86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func = 0x20 </a:t>
              </a:r>
              <a:br>
                <a:rPr lang="en-US" sz="1800" b="0">
                  <a:solidFill>
                    <a:srgbClr val="CC0000"/>
                  </a:solidFill>
                </a:rPr>
              </a:br>
              <a:r>
                <a:rPr lang="en-US" sz="1800" b="0">
                  <a:solidFill>
                    <a:srgbClr val="CC0000"/>
                  </a:solidFill>
                </a:rPr>
                <a:t>dictating an </a:t>
              </a:r>
              <a:br>
                <a:rPr lang="en-US" sz="1800" b="0">
                  <a:solidFill>
                    <a:srgbClr val="CC0000"/>
                  </a:solidFill>
                </a:rPr>
              </a:br>
              <a:r>
                <a:rPr lang="en-US" sz="1800" b="0">
                  <a:solidFill>
                    <a:srgbClr val="CC0000"/>
                  </a:solidFill>
                </a:rPr>
                <a:t>add</a:t>
              </a:r>
            </a:p>
          </p:txBody>
        </p:sp>
        <p:sp>
          <p:nvSpPr>
            <p:cNvPr id="51264" name="Line 235"/>
            <p:cNvSpPr>
              <a:spLocks noChangeShapeType="1"/>
            </p:cNvSpPr>
            <p:nvPr/>
          </p:nvSpPr>
          <p:spPr bwMode="auto">
            <a:xfrm flipH="1" flipV="1">
              <a:off x="3990" y="1476"/>
              <a:ext cx="96" cy="1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51245" name="Line 243"/>
          <p:cNvSpPr>
            <a:spLocks noChangeShapeType="1"/>
          </p:cNvSpPr>
          <p:nvPr/>
        </p:nvSpPr>
        <p:spPr bwMode="auto">
          <a:xfrm>
            <a:off x="5872163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3" name="Group 254"/>
          <p:cNvGrpSpPr>
            <a:grpSpLocks/>
          </p:cNvGrpSpPr>
          <p:nvPr/>
        </p:nvGrpSpPr>
        <p:grpSpPr bwMode="auto">
          <a:xfrm>
            <a:off x="7907338" y="1447800"/>
            <a:ext cx="1084262" cy="2459038"/>
            <a:chOff x="4981" y="998"/>
            <a:chExt cx="683" cy="1549"/>
          </a:xfrm>
        </p:grpSpPr>
        <p:grpSp>
          <p:nvGrpSpPr>
            <p:cNvPr id="51253" name="Group 245"/>
            <p:cNvGrpSpPr>
              <a:grpSpLocks/>
            </p:cNvGrpSpPr>
            <p:nvPr/>
          </p:nvGrpSpPr>
          <p:grpSpPr bwMode="auto">
            <a:xfrm>
              <a:off x="5194" y="1909"/>
              <a:ext cx="223" cy="638"/>
              <a:chOff x="5216" y="3448"/>
              <a:chExt cx="223" cy="638"/>
            </a:xfrm>
          </p:grpSpPr>
          <p:sp>
            <p:nvSpPr>
              <p:cNvPr id="51256" name="Freeform 246"/>
              <p:cNvSpPr>
                <a:spLocks/>
              </p:cNvSpPr>
              <p:nvPr/>
            </p:nvSpPr>
            <p:spPr bwMode="auto">
              <a:xfrm>
                <a:off x="5256" y="3553"/>
                <a:ext cx="112" cy="111"/>
              </a:xfrm>
              <a:custGeom>
                <a:avLst/>
                <a:gdLst>
                  <a:gd name="T0" fmla="*/ 0 w 448"/>
                  <a:gd name="T1" fmla="*/ 0 h 444"/>
                  <a:gd name="T2" fmla="*/ 0 w 448"/>
                  <a:gd name="T3" fmla="*/ 0 h 444"/>
                  <a:gd name="T4" fmla="*/ 0 w 448"/>
                  <a:gd name="T5" fmla="*/ 0 h 444"/>
                  <a:gd name="T6" fmla="*/ 0 w 448"/>
                  <a:gd name="T7" fmla="*/ 0 h 444"/>
                  <a:gd name="T8" fmla="*/ 0 w 448"/>
                  <a:gd name="T9" fmla="*/ 0 h 444"/>
                  <a:gd name="T10" fmla="*/ 0 w 448"/>
                  <a:gd name="T11" fmla="*/ 0 h 444"/>
                  <a:gd name="T12" fmla="*/ 0 w 448"/>
                  <a:gd name="T13" fmla="*/ 0 h 444"/>
                  <a:gd name="T14" fmla="*/ 0 w 448"/>
                  <a:gd name="T15" fmla="*/ 0 h 444"/>
                  <a:gd name="T16" fmla="*/ 0 w 448"/>
                  <a:gd name="T17" fmla="*/ 0 h 444"/>
                  <a:gd name="T18" fmla="*/ 0 w 448"/>
                  <a:gd name="T19" fmla="*/ 0 h 444"/>
                  <a:gd name="T20" fmla="*/ 0 w 448"/>
                  <a:gd name="T21" fmla="*/ 0 h 444"/>
                  <a:gd name="T22" fmla="*/ 0 w 448"/>
                  <a:gd name="T23" fmla="*/ 0 h 444"/>
                  <a:gd name="T24" fmla="*/ 0 w 448"/>
                  <a:gd name="T25" fmla="*/ 0 h 444"/>
                  <a:gd name="T26" fmla="*/ 0 w 448"/>
                  <a:gd name="T27" fmla="*/ 0 h 444"/>
                  <a:gd name="T28" fmla="*/ 0 w 448"/>
                  <a:gd name="T29" fmla="*/ 0 h 444"/>
                  <a:gd name="T30" fmla="*/ 0 w 448"/>
                  <a:gd name="T31" fmla="*/ 0 h 444"/>
                  <a:gd name="T32" fmla="*/ 0 w 448"/>
                  <a:gd name="T33" fmla="*/ 0 h 444"/>
                  <a:gd name="T34" fmla="*/ 0 w 448"/>
                  <a:gd name="T35" fmla="*/ 0 h 444"/>
                  <a:gd name="T36" fmla="*/ 0 w 448"/>
                  <a:gd name="T37" fmla="*/ 0 h 444"/>
                  <a:gd name="T38" fmla="*/ 0 w 448"/>
                  <a:gd name="T39" fmla="*/ 0 h 444"/>
                  <a:gd name="T40" fmla="*/ 0 w 448"/>
                  <a:gd name="T41" fmla="*/ 0 h 444"/>
                  <a:gd name="T42" fmla="*/ 0 w 448"/>
                  <a:gd name="T43" fmla="*/ 0 h 44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48"/>
                  <a:gd name="T67" fmla="*/ 0 h 444"/>
                  <a:gd name="T68" fmla="*/ 448 w 448"/>
                  <a:gd name="T69" fmla="*/ 444 h 44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48" h="444">
                    <a:moveTo>
                      <a:pt x="292" y="128"/>
                    </a:moveTo>
                    <a:lnTo>
                      <a:pt x="237" y="45"/>
                    </a:lnTo>
                    <a:lnTo>
                      <a:pt x="182" y="0"/>
                    </a:lnTo>
                    <a:lnTo>
                      <a:pt x="116" y="0"/>
                    </a:lnTo>
                    <a:lnTo>
                      <a:pt x="44" y="28"/>
                    </a:lnTo>
                    <a:lnTo>
                      <a:pt x="11" y="78"/>
                    </a:lnTo>
                    <a:lnTo>
                      <a:pt x="0" y="145"/>
                    </a:lnTo>
                    <a:lnTo>
                      <a:pt x="11" y="233"/>
                    </a:lnTo>
                    <a:lnTo>
                      <a:pt x="55" y="333"/>
                    </a:lnTo>
                    <a:lnTo>
                      <a:pt x="132" y="400"/>
                    </a:lnTo>
                    <a:lnTo>
                      <a:pt x="193" y="433"/>
                    </a:lnTo>
                    <a:lnTo>
                      <a:pt x="254" y="444"/>
                    </a:lnTo>
                    <a:lnTo>
                      <a:pt x="303" y="428"/>
                    </a:lnTo>
                    <a:lnTo>
                      <a:pt x="330" y="400"/>
                    </a:lnTo>
                    <a:lnTo>
                      <a:pt x="348" y="333"/>
                    </a:lnTo>
                    <a:lnTo>
                      <a:pt x="342" y="255"/>
                    </a:lnTo>
                    <a:lnTo>
                      <a:pt x="325" y="190"/>
                    </a:lnTo>
                    <a:lnTo>
                      <a:pt x="435" y="128"/>
                    </a:lnTo>
                    <a:lnTo>
                      <a:pt x="448" y="101"/>
                    </a:lnTo>
                    <a:lnTo>
                      <a:pt x="435" y="89"/>
                    </a:lnTo>
                    <a:lnTo>
                      <a:pt x="314" y="161"/>
                    </a:lnTo>
                    <a:lnTo>
                      <a:pt x="292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7" name="Freeform 247"/>
              <p:cNvSpPr>
                <a:spLocks/>
              </p:cNvSpPr>
              <p:nvPr/>
            </p:nvSpPr>
            <p:spPr bwMode="auto">
              <a:xfrm>
                <a:off x="5336" y="3448"/>
                <a:ext cx="100" cy="248"/>
              </a:xfrm>
              <a:custGeom>
                <a:avLst/>
                <a:gdLst>
                  <a:gd name="T0" fmla="*/ 0 w 398"/>
                  <a:gd name="T1" fmla="*/ 0 h 992"/>
                  <a:gd name="T2" fmla="*/ 0 w 398"/>
                  <a:gd name="T3" fmla="*/ 0 h 992"/>
                  <a:gd name="T4" fmla="*/ 0 w 398"/>
                  <a:gd name="T5" fmla="*/ 0 h 992"/>
                  <a:gd name="T6" fmla="*/ 0 w 398"/>
                  <a:gd name="T7" fmla="*/ 0 h 992"/>
                  <a:gd name="T8" fmla="*/ 0 w 398"/>
                  <a:gd name="T9" fmla="*/ 0 h 992"/>
                  <a:gd name="T10" fmla="*/ 0 w 398"/>
                  <a:gd name="T11" fmla="*/ 0 h 992"/>
                  <a:gd name="T12" fmla="*/ 0 w 398"/>
                  <a:gd name="T13" fmla="*/ 0 h 992"/>
                  <a:gd name="T14" fmla="*/ 0 w 398"/>
                  <a:gd name="T15" fmla="*/ 0 h 992"/>
                  <a:gd name="T16" fmla="*/ 0 w 398"/>
                  <a:gd name="T17" fmla="*/ 0 h 992"/>
                  <a:gd name="T18" fmla="*/ 0 w 398"/>
                  <a:gd name="T19" fmla="*/ 0 h 992"/>
                  <a:gd name="T20" fmla="*/ 0 w 398"/>
                  <a:gd name="T21" fmla="*/ 0 h 992"/>
                  <a:gd name="T22" fmla="*/ 0 w 398"/>
                  <a:gd name="T23" fmla="*/ 0 h 992"/>
                  <a:gd name="T24" fmla="*/ 0 w 398"/>
                  <a:gd name="T25" fmla="*/ 0 h 992"/>
                  <a:gd name="T26" fmla="*/ 0 w 398"/>
                  <a:gd name="T27" fmla="*/ 0 h 992"/>
                  <a:gd name="T28" fmla="*/ 0 w 398"/>
                  <a:gd name="T29" fmla="*/ 0 h 992"/>
                  <a:gd name="T30" fmla="*/ 0 w 398"/>
                  <a:gd name="T31" fmla="*/ 0 h 992"/>
                  <a:gd name="T32" fmla="*/ 0 w 398"/>
                  <a:gd name="T33" fmla="*/ 0 h 992"/>
                  <a:gd name="T34" fmla="*/ 0 w 398"/>
                  <a:gd name="T35" fmla="*/ 0 h 992"/>
                  <a:gd name="T36" fmla="*/ 0 w 398"/>
                  <a:gd name="T37" fmla="*/ 0 h 992"/>
                  <a:gd name="T38" fmla="*/ 0 w 398"/>
                  <a:gd name="T39" fmla="*/ 0 h 992"/>
                  <a:gd name="T40" fmla="*/ 0 w 398"/>
                  <a:gd name="T41" fmla="*/ 0 h 992"/>
                  <a:gd name="T42" fmla="*/ 0 w 398"/>
                  <a:gd name="T43" fmla="*/ 0 h 992"/>
                  <a:gd name="T44" fmla="*/ 0 w 398"/>
                  <a:gd name="T45" fmla="*/ 0 h 992"/>
                  <a:gd name="T46" fmla="*/ 0 w 398"/>
                  <a:gd name="T47" fmla="*/ 0 h 992"/>
                  <a:gd name="T48" fmla="*/ 0 w 398"/>
                  <a:gd name="T49" fmla="*/ 0 h 992"/>
                  <a:gd name="T50" fmla="*/ 0 w 398"/>
                  <a:gd name="T51" fmla="*/ 0 h 992"/>
                  <a:gd name="T52" fmla="*/ 0 w 398"/>
                  <a:gd name="T53" fmla="*/ 0 h 992"/>
                  <a:gd name="T54" fmla="*/ 0 w 398"/>
                  <a:gd name="T55" fmla="*/ 0 h 992"/>
                  <a:gd name="T56" fmla="*/ 0 w 398"/>
                  <a:gd name="T57" fmla="*/ 0 h 992"/>
                  <a:gd name="T58" fmla="*/ 0 w 398"/>
                  <a:gd name="T59" fmla="*/ 0 h 992"/>
                  <a:gd name="T60" fmla="*/ 0 w 398"/>
                  <a:gd name="T61" fmla="*/ 0 h 992"/>
                  <a:gd name="T62" fmla="*/ 0 w 398"/>
                  <a:gd name="T63" fmla="*/ 0 h 992"/>
                  <a:gd name="T64" fmla="*/ 0 w 398"/>
                  <a:gd name="T65" fmla="*/ 0 h 992"/>
                  <a:gd name="T66" fmla="*/ 0 w 398"/>
                  <a:gd name="T67" fmla="*/ 0 h 992"/>
                  <a:gd name="T68" fmla="*/ 0 w 398"/>
                  <a:gd name="T69" fmla="*/ 0 h 992"/>
                  <a:gd name="T70" fmla="*/ 0 w 398"/>
                  <a:gd name="T71" fmla="*/ 0 h 992"/>
                  <a:gd name="T72" fmla="*/ 0 w 398"/>
                  <a:gd name="T73" fmla="*/ 0 h 992"/>
                  <a:gd name="T74" fmla="*/ 0 w 398"/>
                  <a:gd name="T75" fmla="*/ 0 h 992"/>
                  <a:gd name="T76" fmla="*/ 0 w 398"/>
                  <a:gd name="T77" fmla="*/ 0 h 99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98"/>
                  <a:gd name="T118" fmla="*/ 0 h 992"/>
                  <a:gd name="T119" fmla="*/ 398 w 398"/>
                  <a:gd name="T120" fmla="*/ 992 h 99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98" h="992">
                    <a:moveTo>
                      <a:pt x="110" y="838"/>
                    </a:moveTo>
                    <a:lnTo>
                      <a:pt x="38" y="892"/>
                    </a:lnTo>
                    <a:lnTo>
                      <a:pt x="16" y="910"/>
                    </a:lnTo>
                    <a:lnTo>
                      <a:pt x="0" y="948"/>
                    </a:lnTo>
                    <a:lnTo>
                      <a:pt x="21" y="987"/>
                    </a:lnTo>
                    <a:lnTo>
                      <a:pt x="43" y="992"/>
                    </a:lnTo>
                    <a:lnTo>
                      <a:pt x="110" y="970"/>
                    </a:lnTo>
                    <a:lnTo>
                      <a:pt x="210" y="892"/>
                    </a:lnTo>
                    <a:lnTo>
                      <a:pt x="298" y="799"/>
                    </a:lnTo>
                    <a:lnTo>
                      <a:pt x="392" y="693"/>
                    </a:lnTo>
                    <a:lnTo>
                      <a:pt x="398" y="649"/>
                    </a:lnTo>
                    <a:lnTo>
                      <a:pt x="398" y="527"/>
                    </a:lnTo>
                    <a:lnTo>
                      <a:pt x="371" y="339"/>
                    </a:lnTo>
                    <a:lnTo>
                      <a:pt x="387" y="228"/>
                    </a:lnTo>
                    <a:lnTo>
                      <a:pt x="398" y="183"/>
                    </a:lnTo>
                    <a:lnTo>
                      <a:pt x="382" y="161"/>
                    </a:lnTo>
                    <a:lnTo>
                      <a:pt x="342" y="139"/>
                    </a:lnTo>
                    <a:lnTo>
                      <a:pt x="315" y="123"/>
                    </a:lnTo>
                    <a:lnTo>
                      <a:pt x="331" y="23"/>
                    </a:lnTo>
                    <a:lnTo>
                      <a:pt x="320" y="0"/>
                    </a:lnTo>
                    <a:lnTo>
                      <a:pt x="298" y="7"/>
                    </a:lnTo>
                    <a:lnTo>
                      <a:pt x="287" y="134"/>
                    </a:lnTo>
                    <a:lnTo>
                      <a:pt x="276" y="167"/>
                    </a:lnTo>
                    <a:lnTo>
                      <a:pt x="271" y="189"/>
                    </a:lnTo>
                    <a:lnTo>
                      <a:pt x="226" y="172"/>
                    </a:lnTo>
                    <a:lnTo>
                      <a:pt x="193" y="172"/>
                    </a:lnTo>
                    <a:lnTo>
                      <a:pt x="193" y="194"/>
                    </a:lnTo>
                    <a:lnTo>
                      <a:pt x="215" y="212"/>
                    </a:lnTo>
                    <a:lnTo>
                      <a:pt x="255" y="212"/>
                    </a:lnTo>
                    <a:lnTo>
                      <a:pt x="282" y="234"/>
                    </a:lnTo>
                    <a:lnTo>
                      <a:pt x="304" y="272"/>
                    </a:lnTo>
                    <a:lnTo>
                      <a:pt x="326" y="333"/>
                    </a:lnTo>
                    <a:lnTo>
                      <a:pt x="342" y="455"/>
                    </a:lnTo>
                    <a:lnTo>
                      <a:pt x="342" y="566"/>
                    </a:lnTo>
                    <a:lnTo>
                      <a:pt x="331" y="654"/>
                    </a:lnTo>
                    <a:lnTo>
                      <a:pt x="309" y="693"/>
                    </a:lnTo>
                    <a:lnTo>
                      <a:pt x="232" y="749"/>
                    </a:lnTo>
                    <a:lnTo>
                      <a:pt x="148" y="799"/>
                    </a:lnTo>
                    <a:lnTo>
                      <a:pt x="110" y="8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8" name="Freeform 248"/>
              <p:cNvSpPr>
                <a:spLocks/>
              </p:cNvSpPr>
              <p:nvPr/>
            </p:nvSpPr>
            <p:spPr bwMode="auto">
              <a:xfrm>
                <a:off x="5216" y="3677"/>
                <a:ext cx="90" cy="149"/>
              </a:xfrm>
              <a:custGeom>
                <a:avLst/>
                <a:gdLst>
                  <a:gd name="T0" fmla="*/ 0 w 360"/>
                  <a:gd name="T1" fmla="*/ 0 h 599"/>
                  <a:gd name="T2" fmla="*/ 0 w 360"/>
                  <a:gd name="T3" fmla="*/ 0 h 599"/>
                  <a:gd name="T4" fmla="*/ 0 w 360"/>
                  <a:gd name="T5" fmla="*/ 0 h 599"/>
                  <a:gd name="T6" fmla="*/ 0 w 360"/>
                  <a:gd name="T7" fmla="*/ 0 h 599"/>
                  <a:gd name="T8" fmla="*/ 0 w 360"/>
                  <a:gd name="T9" fmla="*/ 0 h 599"/>
                  <a:gd name="T10" fmla="*/ 0 w 360"/>
                  <a:gd name="T11" fmla="*/ 0 h 599"/>
                  <a:gd name="T12" fmla="*/ 0 w 360"/>
                  <a:gd name="T13" fmla="*/ 0 h 599"/>
                  <a:gd name="T14" fmla="*/ 0 w 360"/>
                  <a:gd name="T15" fmla="*/ 0 h 599"/>
                  <a:gd name="T16" fmla="*/ 0 w 360"/>
                  <a:gd name="T17" fmla="*/ 0 h 599"/>
                  <a:gd name="T18" fmla="*/ 0 w 360"/>
                  <a:gd name="T19" fmla="*/ 0 h 599"/>
                  <a:gd name="T20" fmla="*/ 0 w 360"/>
                  <a:gd name="T21" fmla="*/ 0 h 599"/>
                  <a:gd name="T22" fmla="*/ 0 w 360"/>
                  <a:gd name="T23" fmla="*/ 0 h 599"/>
                  <a:gd name="T24" fmla="*/ 0 w 360"/>
                  <a:gd name="T25" fmla="*/ 0 h 599"/>
                  <a:gd name="T26" fmla="*/ 0 w 360"/>
                  <a:gd name="T27" fmla="*/ 0 h 599"/>
                  <a:gd name="T28" fmla="*/ 0 w 360"/>
                  <a:gd name="T29" fmla="*/ 0 h 599"/>
                  <a:gd name="T30" fmla="*/ 0 w 360"/>
                  <a:gd name="T31" fmla="*/ 0 h 599"/>
                  <a:gd name="T32" fmla="*/ 0 w 360"/>
                  <a:gd name="T33" fmla="*/ 0 h 599"/>
                  <a:gd name="T34" fmla="*/ 0 w 360"/>
                  <a:gd name="T35" fmla="*/ 0 h 599"/>
                  <a:gd name="T36" fmla="*/ 0 w 360"/>
                  <a:gd name="T37" fmla="*/ 0 h 599"/>
                  <a:gd name="T38" fmla="*/ 0 w 360"/>
                  <a:gd name="T39" fmla="*/ 0 h 599"/>
                  <a:gd name="T40" fmla="*/ 0 w 360"/>
                  <a:gd name="T41" fmla="*/ 0 h 599"/>
                  <a:gd name="T42" fmla="*/ 0 w 360"/>
                  <a:gd name="T43" fmla="*/ 0 h 599"/>
                  <a:gd name="T44" fmla="*/ 0 w 360"/>
                  <a:gd name="T45" fmla="*/ 0 h 599"/>
                  <a:gd name="T46" fmla="*/ 0 w 360"/>
                  <a:gd name="T47" fmla="*/ 0 h 599"/>
                  <a:gd name="T48" fmla="*/ 0 w 360"/>
                  <a:gd name="T49" fmla="*/ 0 h 599"/>
                  <a:gd name="T50" fmla="*/ 0 w 360"/>
                  <a:gd name="T51" fmla="*/ 0 h 599"/>
                  <a:gd name="T52" fmla="*/ 0 w 360"/>
                  <a:gd name="T53" fmla="*/ 0 h 599"/>
                  <a:gd name="T54" fmla="*/ 0 w 360"/>
                  <a:gd name="T55" fmla="*/ 0 h 599"/>
                  <a:gd name="T56" fmla="*/ 0 w 360"/>
                  <a:gd name="T57" fmla="*/ 0 h 599"/>
                  <a:gd name="T58" fmla="*/ 0 w 360"/>
                  <a:gd name="T59" fmla="*/ 0 h 599"/>
                  <a:gd name="T60" fmla="*/ 0 w 360"/>
                  <a:gd name="T61" fmla="*/ 0 h 599"/>
                  <a:gd name="T62" fmla="*/ 0 w 360"/>
                  <a:gd name="T63" fmla="*/ 0 h 599"/>
                  <a:gd name="T64" fmla="*/ 0 w 360"/>
                  <a:gd name="T65" fmla="*/ 0 h 599"/>
                  <a:gd name="T66" fmla="*/ 0 w 360"/>
                  <a:gd name="T67" fmla="*/ 0 h 599"/>
                  <a:gd name="T68" fmla="*/ 0 w 360"/>
                  <a:gd name="T69" fmla="*/ 0 h 599"/>
                  <a:gd name="T70" fmla="*/ 0 w 360"/>
                  <a:gd name="T71" fmla="*/ 0 h 59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60"/>
                  <a:gd name="T109" fmla="*/ 0 h 599"/>
                  <a:gd name="T110" fmla="*/ 360 w 360"/>
                  <a:gd name="T111" fmla="*/ 599 h 59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60" h="599">
                    <a:moveTo>
                      <a:pt x="360" y="17"/>
                    </a:moveTo>
                    <a:lnTo>
                      <a:pt x="321" y="0"/>
                    </a:lnTo>
                    <a:lnTo>
                      <a:pt x="238" y="6"/>
                    </a:lnTo>
                    <a:lnTo>
                      <a:pt x="165" y="62"/>
                    </a:lnTo>
                    <a:lnTo>
                      <a:pt x="60" y="178"/>
                    </a:lnTo>
                    <a:lnTo>
                      <a:pt x="5" y="272"/>
                    </a:lnTo>
                    <a:lnTo>
                      <a:pt x="0" y="305"/>
                    </a:lnTo>
                    <a:lnTo>
                      <a:pt x="27" y="367"/>
                    </a:lnTo>
                    <a:lnTo>
                      <a:pt x="88" y="394"/>
                    </a:lnTo>
                    <a:lnTo>
                      <a:pt x="165" y="427"/>
                    </a:lnTo>
                    <a:lnTo>
                      <a:pt x="227" y="443"/>
                    </a:lnTo>
                    <a:lnTo>
                      <a:pt x="254" y="472"/>
                    </a:lnTo>
                    <a:lnTo>
                      <a:pt x="238" y="510"/>
                    </a:lnTo>
                    <a:lnTo>
                      <a:pt x="194" y="555"/>
                    </a:lnTo>
                    <a:lnTo>
                      <a:pt x="138" y="561"/>
                    </a:lnTo>
                    <a:lnTo>
                      <a:pt x="100" y="543"/>
                    </a:lnTo>
                    <a:lnTo>
                      <a:pt x="77" y="561"/>
                    </a:lnTo>
                    <a:lnTo>
                      <a:pt x="82" y="582"/>
                    </a:lnTo>
                    <a:lnTo>
                      <a:pt x="127" y="599"/>
                    </a:lnTo>
                    <a:lnTo>
                      <a:pt x="194" y="599"/>
                    </a:lnTo>
                    <a:lnTo>
                      <a:pt x="254" y="582"/>
                    </a:lnTo>
                    <a:lnTo>
                      <a:pt x="288" y="561"/>
                    </a:lnTo>
                    <a:lnTo>
                      <a:pt x="310" y="521"/>
                    </a:lnTo>
                    <a:lnTo>
                      <a:pt x="321" y="477"/>
                    </a:lnTo>
                    <a:lnTo>
                      <a:pt x="293" y="438"/>
                    </a:lnTo>
                    <a:lnTo>
                      <a:pt x="227" y="410"/>
                    </a:lnTo>
                    <a:lnTo>
                      <a:pt x="149" y="388"/>
                    </a:lnTo>
                    <a:lnTo>
                      <a:pt x="82" y="350"/>
                    </a:lnTo>
                    <a:lnTo>
                      <a:pt x="66" y="316"/>
                    </a:lnTo>
                    <a:lnTo>
                      <a:pt x="77" y="256"/>
                    </a:lnTo>
                    <a:lnTo>
                      <a:pt x="127" y="178"/>
                    </a:lnTo>
                    <a:lnTo>
                      <a:pt x="188" y="133"/>
                    </a:lnTo>
                    <a:lnTo>
                      <a:pt x="282" y="100"/>
                    </a:lnTo>
                    <a:lnTo>
                      <a:pt x="360" y="84"/>
                    </a:lnTo>
                    <a:lnTo>
                      <a:pt x="360" y="39"/>
                    </a:lnTo>
                    <a:lnTo>
                      <a:pt x="36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9" name="Freeform 249"/>
              <p:cNvSpPr>
                <a:spLocks/>
              </p:cNvSpPr>
              <p:nvPr/>
            </p:nvSpPr>
            <p:spPr bwMode="auto">
              <a:xfrm>
                <a:off x="5289" y="3670"/>
                <a:ext cx="85" cy="184"/>
              </a:xfrm>
              <a:custGeom>
                <a:avLst/>
                <a:gdLst>
                  <a:gd name="T0" fmla="*/ 0 w 337"/>
                  <a:gd name="T1" fmla="*/ 0 h 737"/>
                  <a:gd name="T2" fmla="*/ 0 w 337"/>
                  <a:gd name="T3" fmla="*/ 0 h 737"/>
                  <a:gd name="T4" fmla="*/ 0 w 337"/>
                  <a:gd name="T5" fmla="*/ 0 h 737"/>
                  <a:gd name="T6" fmla="*/ 0 w 337"/>
                  <a:gd name="T7" fmla="*/ 0 h 737"/>
                  <a:gd name="T8" fmla="*/ 0 w 337"/>
                  <a:gd name="T9" fmla="*/ 0 h 737"/>
                  <a:gd name="T10" fmla="*/ 0 w 337"/>
                  <a:gd name="T11" fmla="*/ 0 h 737"/>
                  <a:gd name="T12" fmla="*/ 0 w 337"/>
                  <a:gd name="T13" fmla="*/ 0 h 737"/>
                  <a:gd name="T14" fmla="*/ 0 w 337"/>
                  <a:gd name="T15" fmla="*/ 0 h 737"/>
                  <a:gd name="T16" fmla="*/ 0 w 337"/>
                  <a:gd name="T17" fmla="*/ 0 h 737"/>
                  <a:gd name="T18" fmla="*/ 0 w 337"/>
                  <a:gd name="T19" fmla="*/ 0 h 737"/>
                  <a:gd name="T20" fmla="*/ 0 w 337"/>
                  <a:gd name="T21" fmla="*/ 0 h 737"/>
                  <a:gd name="T22" fmla="*/ 0 w 337"/>
                  <a:gd name="T23" fmla="*/ 0 h 737"/>
                  <a:gd name="T24" fmla="*/ 0 w 337"/>
                  <a:gd name="T25" fmla="*/ 0 h 737"/>
                  <a:gd name="T26" fmla="*/ 0 w 337"/>
                  <a:gd name="T27" fmla="*/ 0 h 737"/>
                  <a:gd name="T28" fmla="*/ 0 w 337"/>
                  <a:gd name="T29" fmla="*/ 0 h 737"/>
                  <a:gd name="T30" fmla="*/ 0 w 337"/>
                  <a:gd name="T31" fmla="*/ 0 h 737"/>
                  <a:gd name="T32" fmla="*/ 0 w 337"/>
                  <a:gd name="T33" fmla="*/ 0 h 737"/>
                  <a:gd name="T34" fmla="*/ 0 w 337"/>
                  <a:gd name="T35" fmla="*/ 0 h 737"/>
                  <a:gd name="T36" fmla="*/ 0 w 337"/>
                  <a:gd name="T37" fmla="*/ 0 h 737"/>
                  <a:gd name="T38" fmla="*/ 0 w 337"/>
                  <a:gd name="T39" fmla="*/ 0 h 737"/>
                  <a:gd name="T40" fmla="*/ 0 w 337"/>
                  <a:gd name="T41" fmla="*/ 0 h 73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37"/>
                  <a:gd name="T64" fmla="*/ 0 h 737"/>
                  <a:gd name="T65" fmla="*/ 337 w 337"/>
                  <a:gd name="T66" fmla="*/ 737 h 73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37" h="737">
                    <a:moveTo>
                      <a:pt x="294" y="232"/>
                    </a:moveTo>
                    <a:lnTo>
                      <a:pt x="260" y="94"/>
                    </a:lnTo>
                    <a:lnTo>
                      <a:pt x="221" y="27"/>
                    </a:lnTo>
                    <a:lnTo>
                      <a:pt x="138" y="0"/>
                    </a:lnTo>
                    <a:lnTo>
                      <a:pt x="55" y="11"/>
                    </a:lnTo>
                    <a:lnTo>
                      <a:pt x="17" y="83"/>
                    </a:lnTo>
                    <a:lnTo>
                      <a:pt x="22" y="172"/>
                    </a:lnTo>
                    <a:lnTo>
                      <a:pt x="44" y="316"/>
                    </a:lnTo>
                    <a:lnTo>
                      <a:pt x="44" y="443"/>
                    </a:lnTo>
                    <a:lnTo>
                      <a:pt x="17" y="554"/>
                    </a:lnTo>
                    <a:lnTo>
                      <a:pt x="0" y="615"/>
                    </a:lnTo>
                    <a:lnTo>
                      <a:pt x="11" y="670"/>
                    </a:lnTo>
                    <a:lnTo>
                      <a:pt x="50" y="698"/>
                    </a:lnTo>
                    <a:lnTo>
                      <a:pt x="100" y="726"/>
                    </a:lnTo>
                    <a:lnTo>
                      <a:pt x="149" y="737"/>
                    </a:lnTo>
                    <a:lnTo>
                      <a:pt x="210" y="737"/>
                    </a:lnTo>
                    <a:lnTo>
                      <a:pt x="283" y="681"/>
                    </a:lnTo>
                    <a:lnTo>
                      <a:pt x="337" y="565"/>
                    </a:lnTo>
                    <a:lnTo>
                      <a:pt x="332" y="459"/>
                    </a:lnTo>
                    <a:lnTo>
                      <a:pt x="299" y="338"/>
                    </a:lnTo>
                    <a:lnTo>
                      <a:pt x="294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0" name="Freeform 250"/>
              <p:cNvSpPr>
                <a:spLocks/>
              </p:cNvSpPr>
              <p:nvPr/>
            </p:nvSpPr>
            <p:spPr bwMode="auto">
              <a:xfrm>
                <a:off x="5264" y="3820"/>
                <a:ext cx="64" cy="266"/>
              </a:xfrm>
              <a:custGeom>
                <a:avLst/>
                <a:gdLst>
                  <a:gd name="T0" fmla="*/ 0 w 256"/>
                  <a:gd name="T1" fmla="*/ 0 h 1065"/>
                  <a:gd name="T2" fmla="*/ 0 w 256"/>
                  <a:gd name="T3" fmla="*/ 0 h 1065"/>
                  <a:gd name="T4" fmla="*/ 0 w 256"/>
                  <a:gd name="T5" fmla="*/ 0 h 1065"/>
                  <a:gd name="T6" fmla="*/ 0 w 256"/>
                  <a:gd name="T7" fmla="*/ 0 h 1065"/>
                  <a:gd name="T8" fmla="*/ 0 w 256"/>
                  <a:gd name="T9" fmla="*/ 0 h 1065"/>
                  <a:gd name="T10" fmla="*/ 0 w 256"/>
                  <a:gd name="T11" fmla="*/ 0 h 1065"/>
                  <a:gd name="T12" fmla="*/ 0 w 256"/>
                  <a:gd name="T13" fmla="*/ 0 h 1065"/>
                  <a:gd name="T14" fmla="*/ 0 w 256"/>
                  <a:gd name="T15" fmla="*/ 0 h 1065"/>
                  <a:gd name="T16" fmla="*/ 0 w 256"/>
                  <a:gd name="T17" fmla="*/ 0 h 1065"/>
                  <a:gd name="T18" fmla="*/ 0 w 256"/>
                  <a:gd name="T19" fmla="*/ 0 h 1065"/>
                  <a:gd name="T20" fmla="*/ 0 w 256"/>
                  <a:gd name="T21" fmla="*/ 0 h 1065"/>
                  <a:gd name="T22" fmla="*/ 0 w 256"/>
                  <a:gd name="T23" fmla="*/ 0 h 1065"/>
                  <a:gd name="T24" fmla="*/ 0 w 256"/>
                  <a:gd name="T25" fmla="*/ 0 h 1065"/>
                  <a:gd name="T26" fmla="*/ 0 w 256"/>
                  <a:gd name="T27" fmla="*/ 0 h 1065"/>
                  <a:gd name="T28" fmla="*/ 0 w 256"/>
                  <a:gd name="T29" fmla="*/ 0 h 1065"/>
                  <a:gd name="T30" fmla="*/ 0 w 256"/>
                  <a:gd name="T31" fmla="*/ 0 h 1065"/>
                  <a:gd name="T32" fmla="*/ 0 w 256"/>
                  <a:gd name="T33" fmla="*/ 0 h 1065"/>
                  <a:gd name="T34" fmla="*/ 0 w 256"/>
                  <a:gd name="T35" fmla="*/ 0 h 1065"/>
                  <a:gd name="T36" fmla="*/ 0 w 256"/>
                  <a:gd name="T37" fmla="*/ 0 h 1065"/>
                  <a:gd name="T38" fmla="*/ 0 w 256"/>
                  <a:gd name="T39" fmla="*/ 0 h 1065"/>
                  <a:gd name="T40" fmla="*/ 0 w 256"/>
                  <a:gd name="T41" fmla="*/ 0 h 1065"/>
                  <a:gd name="T42" fmla="*/ 0 w 256"/>
                  <a:gd name="T43" fmla="*/ 0 h 1065"/>
                  <a:gd name="T44" fmla="*/ 0 w 256"/>
                  <a:gd name="T45" fmla="*/ 0 h 1065"/>
                  <a:gd name="T46" fmla="*/ 0 w 256"/>
                  <a:gd name="T47" fmla="*/ 0 h 1065"/>
                  <a:gd name="T48" fmla="*/ 0 w 256"/>
                  <a:gd name="T49" fmla="*/ 0 h 1065"/>
                  <a:gd name="T50" fmla="*/ 0 w 256"/>
                  <a:gd name="T51" fmla="*/ 0 h 1065"/>
                  <a:gd name="T52" fmla="*/ 0 w 256"/>
                  <a:gd name="T53" fmla="*/ 0 h 1065"/>
                  <a:gd name="T54" fmla="*/ 0 w 256"/>
                  <a:gd name="T55" fmla="*/ 0 h 1065"/>
                  <a:gd name="T56" fmla="*/ 0 w 256"/>
                  <a:gd name="T57" fmla="*/ 0 h 106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56"/>
                  <a:gd name="T88" fmla="*/ 0 h 1065"/>
                  <a:gd name="T89" fmla="*/ 256 w 256"/>
                  <a:gd name="T90" fmla="*/ 1065 h 106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56" h="1065">
                    <a:moveTo>
                      <a:pt x="244" y="17"/>
                    </a:moveTo>
                    <a:lnTo>
                      <a:pt x="178" y="0"/>
                    </a:lnTo>
                    <a:lnTo>
                      <a:pt x="139" y="17"/>
                    </a:lnTo>
                    <a:lnTo>
                      <a:pt x="122" y="72"/>
                    </a:lnTo>
                    <a:lnTo>
                      <a:pt x="139" y="376"/>
                    </a:lnTo>
                    <a:lnTo>
                      <a:pt x="139" y="449"/>
                    </a:lnTo>
                    <a:lnTo>
                      <a:pt x="117" y="583"/>
                    </a:lnTo>
                    <a:lnTo>
                      <a:pt x="111" y="737"/>
                    </a:lnTo>
                    <a:lnTo>
                      <a:pt x="122" y="815"/>
                    </a:lnTo>
                    <a:lnTo>
                      <a:pt x="111" y="859"/>
                    </a:lnTo>
                    <a:lnTo>
                      <a:pt x="34" y="926"/>
                    </a:lnTo>
                    <a:lnTo>
                      <a:pt x="0" y="1009"/>
                    </a:lnTo>
                    <a:lnTo>
                      <a:pt x="6" y="1036"/>
                    </a:lnTo>
                    <a:lnTo>
                      <a:pt x="66" y="1065"/>
                    </a:lnTo>
                    <a:lnTo>
                      <a:pt x="83" y="1053"/>
                    </a:lnTo>
                    <a:lnTo>
                      <a:pt x="89" y="1004"/>
                    </a:lnTo>
                    <a:lnTo>
                      <a:pt x="106" y="931"/>
                    </a:lnTo>
                    <a:lnTo>
                      <a:pt x="133" y="898"/>
                    </a:lnTo>
                    <a:lnTo>
                      <a:pt x="166" y="876"/>
                    </a:lnTo>
                    <a:lnTo>
                      <a:pt x="194" y="848"/>
                    </a:lnTo>
                    <a:lnTo>
                      <a:pt x="200" y="826"/>
                    </a:lnTo>
                    <a:lnTo>
                      <a:pt x="184" y="799"/>
                    </a:lnTo>
                    <a:lnTo>
                      <a:pt x="166" y="782"/>
                    </a:lnTo>
                    <a:lnTo>
                      <a:pt x="155" y="715"/>
                    </a:lnTo>
                    <a:lnTo>
                      <a:pt x="166" y="576"/>
                    </a:lnTo>
                    <a:lnTo>
                      <a:pt x="205" y="416"/>
                    </a:lnTo>
                    <a:lnTo>
                      <a:pt x="244" y="288"/>
                    </a:lnTo>
                    <a:lnTo>
                      <a:pt x="256" y="133"/>
                    </a:lnTo>
                    <a:lnTo>
                      <a:pt x="24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1" name="Freeform 251"/>
              <p:cNvSpPr>
                <a:spLocks/>
              </p:cNvSpPr>
              <p:nvPr/>
            </p:nvSpPr>
            <p:spPr bwMode="auto">
              <a:xfrm>
                <a:off x="5334" y="3820"/>
                <a:ext cx="105" cy="224"/>
              </a:xfrm>
              <a:custGeom>
                <a:avLst/>
                <a:gdLst>
                  <a:gd name="T0" fmla="*/ 0 w 420"/>
                  <a:gd name="T1" fmla="*/ 0 h 898"/>
                  <a:gd name="T2" fmla="*/ 0 w 420"/>
                  <a:gd name="T3" fmla="*/ 0 h 898"/>
                  <a:gd name="T4" fmla="*/ 0 w 420"/>
                  <a:gd name="T5" fmla="*/ 0 h 898"/>
                  <a:gd name="T6" fmla="*/ 0 w 420"/>
                  <a:gd name="T7" fmla="*/ 0 h 898"/>
                  <a:gd name="T8" fmla="*/ 0 w 420"/>
                  <a:gd name="T9" fmla="*/ 0 h 898"/>
                  <a:gd name="T10" fmla="*/ 0 w 420"/>
                  <a:gd name="T11" fmla="*/ 0 h 898"/>
                  <a:gd name="T12" fmla="*/ 0 w 420"/>
                  <a:gd name="T13" fmla="*/ 0 h 898"/>
                  <a:gd name="T14" fmla="*/ 0 w 420"/>
                  <a:gd name="T15" fmla="*/ 0 h 898"/>
                  <a:gd name="T16" fmla="*/ 0 w 420"/>
                  <a:gd name="T17" fmla="*/ 0 h 898"/>
                  <a:gd name="T18" fmla="*/ 0 w 420"/>
                  <a:gd name="T19" fmla="*/ 0 h 898"/>
                  <a:gd name="T20" fmla="*/ 0 w 420"/>
                  <a:gd name="T21" fmla="*/ 0 h 898"/>
                  <a:gd name="T22" fmla="*/ 0 w 420"/>
                  <a:gd name="T23" fmla="*/ 0 h 898"/>
                  <a:gd name="T24" fmla="*/ 0 w 420"/>
                  <a:gd name="T25" fmla="*/ 0 h 898"/>
                  <a:gd name="T26" fmla="*/ 0 w 420"/>
                  <a:gd name="T27" fmla="*/ 0 h 898"/>
                  <a:gd name="T28" fmla="*/ 0 w 420"/>
                  <a:gd name="T29" fmla="*/ 0 h 898"/>
                  <a:gd name="T30" fmla="*/ 0 w 420"/>
                  <a:gd name="T31" fmla="*/ 0 h 898"/>
                  <a:gd name="T32" fmla="*/ 0 w 420"/>
                  <a:gd name="T33" fmla="*/ 0 h 898"/>
                  <a:gd name="T34" fmla="*/ 0 w 420"/>
                  <a:gd name="T35" fmla="*/ 0 h 898"/>
                  <a:gd name="T36" fmla="*/ 0 w 420"/>
                  <a:gd name="T37" fmla="*/ 0 h 898"/>
                  <a:gd name="T38" fmla="*/ 0 w 420"/>
                  <a:gd name="T39" fmla="*/ 0 h 898"/>
                  <a:gd name="T40" fmla="*/ 0 w 420"/>
                  <a:gd name="T41" fmla="*/ 0 h 898"/>
                  <a:gd name="T42" fmla="*/ 0 w 420"/>
                  <a:gd name="T43" fmla="*/ 0 h 898"/>
                  <a:gd name="T44" fmla="*/ 0 w 420"/>
                  <a:gd name="T45" fmla="*/ 0 h 898"/>
                  <a:gd name="T46" fmla="*/ 0 w 420"/>
                  <a:gd name="T47" fmla="*/ 0 h 898"/>
                  <a:gd name="T48" fmla="*/ 0 w 420"/>
                  <a:gd name="T49" fmla="*/ 0 h 898"/>
                  <a:gd name="T50" fmla="*/ 0 w 420"/>
                  <a:gd name="T51" fmla="*/ 0 h 898"/>
                  <a:gd name="T52" fmla="*/ 0 w 420"/>
                  <a:gd name="T53" fmla="*/ 0 h 898"/>
                  <a:gd name="T54" fmla="*/ 0 w 420"/>
                  <a:gd name="T55" fmla="*/ 0 h 898"/>
                  <a:gd name="T56" fmla="*/ 0 w 420"/>
                  <a:gd name="T57" fmla="*/ 0 h 898"/>
                  <a:gd name="T58" fmla="*/ 0 w 420"/>
                  <a:gd name="T59" fmla="*/ 0 h 898"/>
                  <a:gd name="T60" fmla="*/ 0 w 420"/>
                  <a:gd name="T61" fmla="*/ 0 h 898"/>
                  <a:gd name="T62" fmla="*/ 0 w 420"/>
                  <a:gd name="T63" fmla="*/ 0 h 89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20"/>
                  <a:gd name="T97" fmla="*/ 0 h 898"/>
                  <a:gd name="T98" fmla="*/ 420 w 420"/>
                  <a:gd name="T99" fmla="*/ 898 h 89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20" h="898">
                    <a:moveTo>
                      <a:pt x="138" y="133"/>
                    </a:moveTo>
                    <a:lnTo>
                      <a:pt x="127" y="44"/>
                    </a:lnTo>
                    <a:lnTo>
                      <a:pt x="77" y="0"/>
                    </a:lnTo>
                    <a:lnTo>
                      <a:pt x="5" y="6"/>
                    </a:lnTo>
                    <a:lnTo>
                      <a:pt x="0" y="44"/>
                    </a:lnTo>
                    <a:lnTo>
                      <a:pt x="5" y="128"/>
                    </a:lnTo>
                    <a:lnTo>
                      <a:pt x="43" y="255"/>
                    </a:lnTo>
                    <a:lnTo>
                      <a:pt x="72" y="349"/>
                    </a:lnTo>
                    <a:lnTo>
                      <a:pt x="105" y="476"/>
                    </a:lnTo>
                    <a:lnTo>
                      <a:pt x="116" y="587"/>
                    </a:lnTo>
                    <a:lnTo>
                      <a:pt x="116" y="676"/>
                    </a:lnTo>
                    <a:lnTo>
                      <a:pt x="99" y="743"/>
                    </a:lnTo>
                    <a:lnTo>
                      <a:pt x="83" y="765"/>
                    </a:lnTo>
                    <a:lnTo>
                      <a:pt x="83" y="786"/>
                    </a:lnTo>
                    <a:lnTo>
                      <a:pt x="105" y="820"/>
                    </a:lnTo>
                    <a:lnTo>
                      <a:pt x="143" y="831"/>
                    </a:lnTo>
                    <a:lnTo>
                      <a:pt x="204" y="831"/>
                    </a:lnTo>
                    <a:lnTo>
                      <a:pt x="315" y="859"/>
                    </a:lnTo>
                    <a:lnTo>
                      <a:pt x="348" y="898"/>
                    </a:lnTo>
                    <a:lnTo>
                      <a:pt x="398" y="875"/>
                    </a:lnTo>
                    <a:lnTo>
                      <a:pt x="420" y="820"/>
                    </a:lnTo>
                    <a:lnTo>
                      <a:pt x="398" y="799"/>
                    </a:lnTo>
                    <a:lnTo>
                      <a:pt x="304" y="786"/>
                    </a:lnTo>
                    <a:lnTo>
                      <a:pt x="199" y="786"/>
                    </a:lnTo>
                    <a:lnTo>
                      <a:pt x="154" y="781"/>
                    </a:lnTo>
                    <a:lnTo>
                      <a:pt x="143" y="748"/>
                    </a:lnTo>
                    <a:lnTo>
                      <a:pt x="154" y="687"/>
                    </a:lnTo>
                    <a:lnTo>
                      <a:pt x="161" y="581"/>
                    </a:lnTo>
                    <a:lnTo>
                      <a:pt x="148" y="465"/>
                    </a:lnTo>
                    <a:lnTo>
                      <a:pt x="132" y="311"/>
                    </a:lnTo>
                    <a:lnTo>
                      <a:pt x="138" y="177"/>
                    </a:lnTo>
                    <a:lnTo>
                      <a:pt x="138" y="1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54" name="Text Box 252"/>
            <p:cNvSpPr txBox="1">
              <a:spLocks noChangeArrowheads="1"/>
            </p:cNvSpPr>
            <p:nvPr/>
          </p:nvSpPr>
          <p:spPr bwMode="auto">
            <a:xfrm>
              <a:off x="4981" y="998"/>
              <a:ext cx="683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000"/>
                <a:t>References to register contents are prefixed by a </a:t>
              </a:r>
              <a:r>
                <a:rPr lang="ja-JP" altLang="en-US" sz="1000"/>
                <a:t>“</a:t>
              </a:r>
              <a:r>
                <a:rPr lang="en-US" altLang="ja-JP" sz="1000"/>
                <a:t>$</a:t>
              </a:r>
              <a:r>
                <a:rPr lang="ja-JP" altLang="en-US" sz="1000"/>
                <a:t>”</a:t>
              </a:r>
              <a:r>
                <a:rPr lang="en-US" altLang="ja-JP" sz="1000"/>
                <a:t> to distinguish them from constants or memory addresses</a:t>
              </a:r>
              <a:endParaRPr lang="en-US" sz="1000"/>
            </a:p>
          </p:txBody>
        </p:sp>
        <p:sp>
          <p:nvSpPr>
            <p:cNvPr id="51255" name="Line 253"/>
            <p:cNvSpPr>
              <a:spLocks noChangeShapeType="1"/>
            </p:cNvSpPr>
            <p:nvPr/>
          </p:nvSpPr>
          <p:spPr bwMode="auto">
            <a:xfrm flipH="1" flipV="1">
              <a:off x="5242" y="1909"/>
              <a:ext cx="64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1247" name="Text Box 255"/>
          <p:cNvSpPr txBox="1">
            <a:spLocks noChangeArrowheads="1"/>
          </p:cNvSpPr>
          <p:nvPr/>
        </p:nvSpPr>
        <p:spPr bwMode="auto">
          <a:xfrm>
            <a:off x="977900" y="1857375"/>
            <a:ext cx="101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/>
              <a:t>R-type:</a:t>
            </a:r>
          </a:p>
        </p:txBody>
      </p:sp>
      <p:grpSp>
        <p:nvGrpSpPr>
          <p:cNvPr id="15" name="Group 260"/>
          <p:cNvGrpSpPr>
            <a:grpSpLocks/>
          </p:cNvGrpSpPr>
          <p:nvPr/>
        </p:nvGrpSpPr>
        <p:grpSpPr bwMode="auto">
          <a:xfrm>
            <a:off x="757238" y="4233863"/>
            <a:ext cx="3738562" cy="823912"/>
            <a:chOff x="480" y="2667"/>
            <a:chExt cx="2355" cy="519"/>
          </a:xfrm>
        </p:grpSpPr>
        <p:pic>
          <p:nvPicPr>
            <p:cNvPr id="51250" name="Picture 257" descr="j007873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1" y="2667"/>
              <a:ext cx="184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51" name="Text Box 258"/>
            <p:cNvSpPr txBox="1">
              <a:spLocks noChangeArrowheads="1"/>
            </p:cNvSpPr>
            <p:nvPr/>
          </p:nvSpPr>
          <p:spPr bwMode="auto">
            <a:xfrm>
              <a:off x="480" y="2688"/>
              <a:ext cx="21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000"/>
                <a:t>The convention with MIPS assembly language is to specify the destination operand first, followed by source operands.</a:t>
              </a:r>
            </a:p>
          </p:txBody>
        </p:sp>
        <p:sp>
          <p:nvSpPr>
            <p:cNvPr id="51252" name="Line 259"/>
            <p:cNvSpPr>
              <a:spLocks noChangeShapeType="1"/>
            </p:cNvSpPr>
            <p:nvPr/>
          </p:nvSpPr>
          <p:spPr bwMode="auto">
            <a:xfrm>
              <a:off x="2448" y="2832"/>
              <a:ext cx="156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12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13702C13-E629-4B40-872B-529D604A789A}" type="slidenum">
              <a:rPr lang="en-US" sz="1400">
                <a:latin typeface="Arial Narrow" charset="0"/>
              </a:rPr>
              <a:pPr/>
              <a:t>20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9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Shift operations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Shifting is a common operation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applied to groups of bits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used for alignment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used for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short cut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arithmetic operations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X &lt;&lt; 1   is often the same as  2*X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X &gt;&gt; 1   can be the same as  X/2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For example: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X = 20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00010100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Left Shift: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(X &lt;&lt; 1) = 0010100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40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Right Shift: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(X &gt;&gt; 1) = 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0001010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10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Signed or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Arithmetic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Right Shift:</a:t>
            </a:r>
          </a:p>
          <a:p>
            <a:pPr lvl="2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(-X &gt;&gt;&gt; 1) = (11101100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&gt;&gt;&gt; 1) = 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1110110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-10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2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MIPS Shift Operations</a:t>
            </a:r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304800" y="1109663"/>
            <a:ext cx="70119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CC0000"/>
                </a:solidFill>
              </a:rPr>
              <a:t>Sample coded operation:  SLLV (SLL Variable)</a:t>
            </a:r>
          </a:p>
        </p:txBody>
      </p:sp>
      <p:sp>
        <p:nvSpPr>
          <p:cNvPr id="56323" name="Rectangle 12"/>
          <p:cNvSpPr>
            <a:spLocks noChangeArrowheads="1"/>
          </p:cNvSpPr>
          <p:nvPr/>
        </p:nvSpPr>
        <p:spPr bwMode="auto">
          <a:xfrm>
            <a:off x="1752600" y="1752600"/>
            <a:ext cx="518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56324" name="Group 13"/>
          <p:cNvGrpSpPr>
            <a:grpSpLocks/>
          </p:cNvGrpSpPr>
          <p:nvPr/>
        </p:nvGrpSpPr>
        <p:grpSpPr bwMode="auto">
          <a:xfrm>
            <a:off x="1905000" y="1905000"/>
            <a:ext cx="4876800" cy="304800"/>
            <a:chOff x="1920" y="1728"/>
            <a:chExt cx="3072" cy="192"/>
          </a:xfrm>
        </p:grpSpPr>
        <p:grpSp>
          <p:nvGrpSpPr>
            <p:cNvPr id="56401" name="Group 14"/>
            <p:cNvGrpSpPr>
              <a:grpSpLocks/>
            </p:cNvGrpSpPr>
            <p:nvPr/>
          </p:nvGrpSpPr>
          <p:grpSpPr bwMode="auto">
            <a:xfrm>
              <a:off x="1920" y="1728"/>
              <a:ext cx="3072" cy="192"/>
              <a:chOff x="1728" y="288"/>
              <a:chExt cx="3072" cy="192"/>
            </a:xfrm>
          </p:grpSpPr>
          <p:grpSp>
            <p:nvGrpSpPr>
              <p:cNvPr id="56406" name="Group 15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5640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09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1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1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1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1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1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1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1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17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1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1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20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2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2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2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24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2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2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27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2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29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30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3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3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33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34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3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3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3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38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407" name="Rectangle 47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/>
              </a:p>
            </p:txBody>
          </p:sp>
        </p:grpSp>
        <p:sp>
          <p:nvSpPr>
            <p:cNvPr id="56402" name="Line 48"/>
            <p:cNvSpPr>
              <a:spLocks noChangeShapeType="1"/>
            </p:cNvSpPr>
            <p:nvPr/>
          </p:nvSpPr>
          <p:spPr bwMode="auto">
            <a:xfrm>
              <a:off x="2496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3" name="Line 49"/>
            <p:cNvSpPr>
              <a:spLocks noChangeShapeType="1"/>
            </p:cNvSpPr>
            <p:nvPr/>
          </p:nvSpPr>
          <p:spPr bwMode="auto">
            <a:xfrm>
              <a:off x="2976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4" name="Line 50"/>
            <p:cNvSpPr>
              <a:spLocks noChangeShapeType="1"/>
            </p:cNvSpPr>
            <p:nvPr/>
          </p:nvSpPr>
          <p:spPr bwMode="auto">
            <a:xfrm>
              <a:off x="3456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5" name="Line 51"/>
            <p:cNvSpPr>
              <a:spLocks noChangeShapeType="1"/>
            </p:cNvSpPr>
            <p:nvPr/>
          </p:nvSpPr>
          <p:spPr bwMode="auto">
            <a:xfrm>
              <a:off x="3936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5" name="Text Box 52"/>
          <p:cNvSpPr txBox="1">
            <a:spLocks noChangeArrowheads="1"/>
          </p:cNvSpPr>
          <p:nvPr/>
        </p:nvSpPr>
        <p:spPr bwMode="auto">
          <a:xfrm>
            <a:off x="1835150" y="1905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26" name="Text Box 53"/>
          <p:cNvSpPr txBox="1">
            <a:spLocks noChangeArrowheads="1"/>
          </p:cNvSpPr>
          <p:nvPr/>
        </p:nvSpPr>
        <p:spPr bwMode="auto">
          <a:xfrm>
            <a:off x="19812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27" name="Text Box 54"/>
          <p:cNvSpPr txBox="1">
            <a:spLocks noChangeArrowheads="1"/>
          </p:cNvSpPr>
          <p:nvPr/>
        </p:nvSpPr>
        <p:spPr bwMode="auto">
          <a:xfrm>
            <a:off x="21336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28" name="Text Box 55"/>
          <p:cNvSpPr txBox="1">
            <a:spLocks noChangeArrowheads="1"/>
          </p:cNvSpPr>
          <p:nvPr/>
        </p:nvSpPr>
        <p:spPr bwMode="auto">
          <a:xfrm>
            <a:off x="22860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29" name="Text Box 56"/>
          <p:cNvSpPr txBox="1">
            <a:spLocks noChangeArrowheads="1"/>
          </p:cNvSpPr>
          <p:nvPr/>
        </p:nvSpPr>
        <p:spPr bwMode="auto">
          <a:xfrm>
            <a:off x="24384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30" name="Text Box 57"/>
          <p:cNvSpPr txBox="1">
            <a:spLocks noChangeArrowheads="1"/>
          </p:cNvSpPr>
          <p:nvPr/>
        </p:nvSpPr>
        <p:spPr bwMode="auto">
          <a:xfrm>
            <a:off x="25908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31" name="Text Box 58"/>
          <p:cNvSpPr txBox="1">
            <a:spLocks noChangeArrowheads="1"/>
          </p:cNvSpPr>
          <p:nvPr/>
        </p:nvSpPr>
        <p:spPr bwMode="auto">
          <a:xfrm>
            <a:off x="27432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32" name="Text Box 59"/>
          <p:cNvSpPr txBox="1">
            <a:spLocks noChangeArrowheads="1"/>
          </p:cNvSpPr>
          <p:nvPr/>
        </p:nvSpPr>
        <p:spPr bwMode="auto">
          <a:xfrm>
            <a:off x="2901950" y="1905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33" name="Text Box 60"/>
          <p:cNvSpPr txBox="1">
            <a:spLocks noChangeArrowheads="1"/>
          </p:cNvSpPr>
          <p:nvPr/>
        </p:nvSpPr>
        <p:spPr bwMode="auto">
          <a:xfrm>
            <a:off x="30480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56334" name="Text Box 61"/>
          <p:cNvSpPr txBox="1">
            <a:spLocks noChangeArrowheads="1"/>
          </p:cNvSpPr>
          <p:nvPr/>
        </p:nvSpPr>
        <p:spPr bwMode="auto">
          <a:xfrm>
            <a:off x="3206750" y="1905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35" name="Text Box 62"/>
          <p:cNvSpPr txBox="1">
            <a:spLocks noChangeArrowheads="1"/>
          </p:cNvSpPr>
          <p:nvPr/>
        </p:nvSpPr>
        <p:spPr bwMode="auto">
          <a:xfrm>
            <a:off x="3359150" y="1905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36" name="Text Box 63"/>
          <p:cNvSpPr txBox="1">
            <a:spLocks noChangeArrowheads="1"/>
          </p:cNvSpPr>
          <p:nvPr/>
        </p:nvSpPr>
        <p:spPr bwMode="auto">
          <a:xfrm>
            <a:off x="35052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37" name="Text Box 64"/>
          <p:cNvSpPr txBox="1">
            <a:spLocks noChangeArrowheads="1"/>
          </p:cNvSpPr>
          <p:nvPr/>
        </p:nvSpPr>
        <p:spPr bwMode="auto">
          <a:xfrm>
            <a:off x="3663950" y="1905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38" name="Text Box 65"/>
          <p:cNvSpPr txBox="1">
            <a:spLocks noChangeArrowheads="1"/>
          </p:cNvSpPr>
          <p:nvPr/>
        </p:nvSpPr>
        <p:spPr bwMode="auto">
          <a:xfrm>
            <a:off x="38100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39" name="Text Box 66"/>
          <p:cNvSpPr txBox="1">
            <a:spLocks noChangeArrowheads="1"/>
          </p:cNvSpPr>
          <p:nvPr/>
        </p:nvSpPr>
        <p:spPr bwMode="auto">
          <a:xfrm>
            <a:off x="3967163" y="1905000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56340" name="Text Box 67"/>
          <p:cNvSpPr txBox="1">
            <a:spLocks noChangeArrowheads="1"/>
          </p:cNvSpPr>
          <p:nvPr/>
        </p:nvSpPr>
        <p:spPr bwMode="auto">
          <a:xfrm>
            <a:off x="4121150" y="1905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41" name="Text Box 68"/>
          <p:cNvSpPr txBox="1">
            <a:spLocks noChangeArrowheads="1"/>
          </p:cNvSpPr>
          <p:nvPr/>
        </p:nvSpPr>
        <p:spPr bwMode="auto">
          <a:xfrm>
            <a:off x="42672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42" name="Text Box 69"/>
          <p:cNvSpPr txBox="1">
            <a:spLocks noChangeArrowheads="1"/>
          </p:cNvSpPr>
          <p:nvPr/>
        </p:nvSpPr>
        <p:spPr bwMode="auto">
          <a:xfrm>
            <a:off x="4425950" y="1905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43" name="Text Box 70"/>
          <p:cNvSpPr txBox="1">
            <a:spLocks noChangeArrowheads="1"/>
          </p:cNvSpPr>
          <p:nvPr/>
        </p:nvSpPr>
        <p:spPr bwMode="auto">
          <a:xfrm>
            <a:off x="45720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44" name="Text Box 71"/>
          <p:cNvSpPr txBox="1">
            <a:spLocks noChangeArrowheads="1"/>
          </p:cNvSpPr>
          <p:nvPr/>
        </p:nvSpPr>
        <p:spPr bwMode="auto">
          <a:xfrm>
            <a:off x="4729163" y="1905000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56345" name="Text Box 72"/>
          <p:cNvSpPr txBox="1">
            <a:spLocks noChangeArrowheads="1"/>
          </p:cNvSpPr>
          <p:nvPr/>
        </p:nvSpPr>
        <p:spPr bwMode="auto">
          <a:xfrm>
            <a:off x="48768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46" name="Text Box 73"/>
          <p:cNvSpPr txBox="1">
            <a:spLocks noChangeArrowheads="1"/>
          </p:cNvSpPr>
          <p:nvPr/>
        </p:nvSpPr>
        <p:spPr bwMode="auto">
          <a:xfrm>
            <a:off x="5807075" y="1905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47" name="Text Box 74"/>
          <p:cNvSpPr txBox="1">
            <a:spLocks noChangeArrowheads="1"/>
          </p:cNvSpPr>
          <p:nvPr/>
        </p:nvSpPr>
        <p:spPr bwMode="auto">
          <a:xfrm>
            <a:off x="5953125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48" name="Text Box 75"/>
          <p:cNvSpPr txBox="1">
            <a:spLocks noChangeArrowheads="1"/>
          </p:cNvSpPr>
          <p:nvPr/>
        </p:nvSpPr>
        <p:spPr bwMode="auto">
          <a:xfrm>
            <a:off x="6105525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49" name="Text Box 76"/>
          <p:cNvSpPr txBox="1">
            <a:spLocks noChangeArrowheads="1"/>
          </p:cNvSpPr>
          <p:nvPr/>
        </p:nvSpPr>
        <p:spPr bwMode="auto">
          <a:xfrm>
            <a:off x="6257925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56350" name="Text Box 77"/>
          <p:cNvSpPr txBox="1">
            <a:spLocks noChangeArrowheads="1"/>
          </p:cNvSpPr>
          <p:nvPr/>
        </p:nvSpPr>
        <p:spPr bwMode="auto">
          <a:xfrm>
            <a:off x="6410325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51" name="Text Box 78"/>
          <p:cNvSpPr txBox="1">
            <a:spLocks noChangeArrowheads="1"/>
          </p:cNvSpPr>
          <p:nvPr/>
        </p:nvSpPr>
        <p:spPr bwMode="auto">
          <a:xfrm>
            <a:off x="6562725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52" name="Text Box 79"/>
          <p:cNvSpPr txBox="1">
            <a:spLocks noChangeArrowheads="1"/>
          </p:cNvSpPr>
          <p:nvPr/>
        </p:nvSpPr>
        <p:spPr bwMode="auto">
          <a:xfrm>
            <a:off x="50292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53" name="Text Box 80"/>
          <p:cNvSpPr txBox="1">
            <a:spLocks noChangeArrowheads="1"/>
          </p:cNvSpPr>
          <p:nvPr/>
        </p:nvSpPr>
        <p:spPr bwMode="auto">
          <a:xfrm>
            <a:off x="5181600" y="1905000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54" name="Text Box 81"/>
          <p:cNvSpPr txBox="1">
            <a:spLocks noChangeArrowheads="1"/>
          </p:cNvSpPr>
          <p:nvPr/>
        </p:nvSpPr>
        <p:spPr bwMode="auto">
          <a:xfrm>
            <a:off x="5338763" y="1905000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55" name="Text Box 82"/>
          <p:cNvSpPr txBox="1">
            <a:spLocks noChangeArrowheads="1"/>
          </p:cNvSpPr>
          <p:nvPr/>
        </p:nvSpPr>
        <p:spPr bwMode="auto">
          <a:xfrm>
            <a:off x="5492750" y="1905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sp>
        <p:nvSpPr>
          <p:cNvPr id="56356" name="Text Box 83"/>
          <p:cNvSpPr txBox="1">
            <a:spLocks noChangeArrowheads="1"/>
          </p:cNvSpPr>
          <p:nvPr/>
        </p:nvSpPr>
        <p:spPr bwMode="auto">
          <a:xfrm>
            <a:off x="5645150" y="1905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0</a:t>
            </a:r>
          </a:p>
        </p:txBody>
      </p: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923925" y="2228850"/>
            <a:ext cx="1666875" cy="1033463"/>
            <a:chOff x="582" y="1404"/>
            <a:chExt cx="1050" cy="651"/>
          </a:xfrm>
        </p:grpSpPr>
        <p:sp>
          <p:nvSpPr>
            <p:cNvPr id="56398" name="AutoShape 85"/>
            <p:cNvSpPr>
              <a:spLocks/>
            </p:cNvSpPr>
            <p:nvPr/>
          </p:nvSpPr>
          <p:spPr bwMode="auto">
            <a:xfrm rot="-5400000">
              <a:off x="1438" y="1282"/>
              <a:ext cx="72" cy="316"/>
            </a:xfrm>
            <a:prstGeom prst="leftBrace">
              <a:avLst>
                <a:gd name="adj1" fmla="val 6457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b="0"/>
            </a:p>
          </p:txBody>
        </p:sp>
        <p:sp>
          <p:nvSpPr>
            <p:cNvPr id="56399" name="Text Box 86"/>
            <p:cNvSpPr txBox="1">
              <a:spLocks noChangeArrowheads="1"/>
            </p:cNvSpPr>
            <p:nvPr/>
          </p:nvSpPr>
          <p:spPr bwMode="auto">
            <a:xfrm>
              <a:off x="582" y="1473"/>
              <a:ext cx="95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op = 0x00 </a:t>
              </a:r>
              <a:br>
                <a:rPr lang="en-US" sz="1800" b="0">
                  <a:solidFill>
                    <a:srgbClr val="CC0000"/>
                  </a:solidFill>
                </a:rPr>
              </a:br>
              <a:r>
                <a:rPr lang="en-US" sz="1800" b="0">
                  <a:solidFill>
                    <a:srgbClr val="CC0000"/>
                  </a:solidFill>
                </a:rPr>
                <a:t>dictating an </a:t>
              </a:r>
              <a:br>
                <a:rPr lang="en-US" sz="1800" b="0">
                  <a:solidFill>
                    <a:srgbClr val="CC0000"/>
                  </a:solidFill>
                </a:rPr>
              </a:br>
              <a:r>
                <a:rPr lang="en-US" sz="1800" b="0">
                  <a:solidFill>
                    <a:srgbClr val="CC0000"/>
                  </a:solidFill>
                </a:rPr>
                <a:t>ALU function</a:t>
              </a:r>
            </a:p>
          </p:txBody>
        </p:sp>
        <p:sp>
          <p:nvSpPr>
            <p:cNvPr id="56400" name="Line 87"/>
            <p:cNvSpPr>
              <a:spLocks noChangeShapeType="1"/>
            </p:cNvSpPr>
            <p:nvPr/>
          </p:nvSpPr>
          <p:spPr bwMode="auto">
            <a:xfrm flipV="1">
              <a:off x="1376" y="1476"/>
              <a:ext cx="96" cy="1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2549525" y="2228850"/>
            <a:ext cx="954088" cy="1209675"/>
            <a:chOff x="1606" y="1404"/>
            <a:chExt cx="601" cy="762"/>
          </a:xfrm>
        </p:grpSpPr>
        <p:sp>
          <p:nvSpPr>
            <p:cNvPr id="56395" name="AutoShape 89"/>
            <p:cNvSpPr>
              <a:spLocks/>
            </p:cNvSpPr>
            <p:nvPr/>
          </p:nvSpPr>
          <p:spPr bwMode="auto">
            <a:xfrm rot="-5400000">
              <a:off x="1980" y="1283"/>
              <a:ext cx="72" cy="313"/>
            </a:xfrm>
            <a:prstGeom prst="leftBrace">
              <a:avLst>
                <a:gd name="adj1" fmla="val 5554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b="0"/>
            </a:p>
          </p:txBody>
        </p:sp>
        <p:sp>
          <p:nvSpPr>
            <p:cNvPr id="56396" name="Text Box 90"/>
            <p:cNvSpPr txBox="1">
              <a:spLocks noChangeArrowheads="1"/>
            </p:cNvSpPr>
            <p:nvPr/>
          </p:nvSpPr>
          <p:spPr bwMode="auto">
            <a:xfrm>
              <a:off x="1606" y="1584"/>
              <a:ext cx="601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shift </a:t>
              </a:r>
            </a:p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amount </a:t>
              </a:r>
            </a:p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in rs</a:t>
              </a:r>
            </a:p>
          </p:txBody>
        </p:sp>
        <p:sp>
          <p:nvSpPr>
            <p:cNvPr id="56397" name="Line 91"/>
            <p:cNvSpPr>
              <a:spLocks noChangeShapeType="1"/>
            </p:cNvSpPr>
            <p:nvPr/>
          </p:nvSpPr>
          <p:spPr bwMode="auto">
            <a:xfrm flipV="1">
              <a:off x="2016" y="1476"/>
              <a:ext cx="0" cy="1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4243388" y="2228850"/>
            <a:ext cx="1301750" cy="1208088"/>
            <a:chOff x="2673" y="1404"/>
            <a:chExt cx="820" cy="761"/>
          </a:xfrm>
        </p:grpSpPr>
        <p:sp>
          <p:nvSpPr>
            <p:cNvPr id="56392" name="AutoShape 93"/>
            <p:cNvSpPr>
              <a:spLocks/>
            </p:cNvSpPr>
            <p:nvPr/>
          </p:nvSpPr>
          <p:spPr bwMode="auto">
            <a:xfrm rot="-5400000">
              <a:off x="2940" y="1283"/>
              <a:ext cx="72" cy="313"/>
            </a:xfrm>
            <a:prstGeom prst="leftBrace">
              <a:avLst>
                <a:gd name="adj1" fmla="val 5554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b="0"/>
            </a:p>
          </p:txBody>
        </p:sp>
        <p:sp>
          <p:nvSpPr>
            <p:cNvPr id="56393" name="Text Box 94"/>
            <p:cNvSpPr txBox="1">
              <a:spLocks noChangeArrowheads="1"/>
            </p:cNvSpPr>
            <p:nvPr/>
          </p:nvSpPr>
          <p:spPr bwMode="auto">
            <a:xfrm>
              <a:off x="2673" y="1583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rd = 2 </a:t>
              </a:r>
              <a:br>
                <a:rPr lang="en-US" sz="1800" b="0">
                  <a:solidFill>
                    <a:srgbClr val="CC0000"/>
                  </a:solidFill>
                </a:rPr>
              </a:br>
              <a:r>
                <a:rPr lang="en-US" sz="1800" b="0">
                  <a:solidFill>
                    <a:srgbClr val="CC0000"/>
                  </a:solidFill>
                </a:rPr>
                <a:t>Reg[2]</a:t>
              </a:r>
            </a:p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destination</a:t>
              </a:r>
            </a:p>
          </p:txBody>
        </p:sp>
        <p:sp>
          <p:nvSpPr>
            <p:cNvPr id="56394" name="Line 95"/>
            <p:cNvSpPr>
              <a:spLocks noChangeShapeType="1"/>
            </p:cNvSpPr>
            <p:nvPr/>
          </p:nvSpPr>
          <p:spPr bwMode="auto">
            <a:xfrm flipV="1">
              <a:off x="2976" y="1476"/>
              <a:ext cx="0" cy="1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3506788" y="2228850"/>
            <a:ext cx="877887" cy="1743075"/>
            <a:chOff x="2209" y="1404"/>
            <a:chExt cx="553" cy="1098"/>
          </a:xfrm>
        </p:grpSpPr>
        <p:sp>
          <p:nvSpPr>
            <p:cNvPr id="56389" name="AutoShape 97"/>
            <p:cNvSpPr>
              <a:spLocks/>
            </p:cNvSpPr>
            <p:nvPr/>
          </p:nvSpPr>
          <p:spPr bwMode="auto">
            <a:xfrm rot="-5400000">
              <a:off x="2460" y="1283"/>
              <a:ext cx="72" cy="313"/>
            </a:xfrm>
            <a:prstGeom prst="leftBrace">
              <a:avLst>
                <a:gd name="adj1" fmla="val 5554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b="0"/>
            </a:p>
          </p:txBody>
        </p:sp>
        <p:sp>
          <p:nvSpPr>
            <p:cNvPr id="56390" name="Text Box 98"/>
            <p:cNvSpPr txBox="1">
              <a:spLocks noChangeArrowheads="1"/>
            </p:cNvSpPr>
            <p:nvPr/>
          </p:nvSpPr>
          <p:spPr bwMode="auto">
            <a:xfrm>
              <a:off x="2209" y="1920"/>
              <a:ext cx="55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rt = 2</a:t>
              </a:r>
              <a:br>
                <a:rPr lang="en-US" sz="1800" b="0">
                  <a:solidFill>
                    <a:srgbClr val="CC0000"/>
                  </a:solidFill>
                </a:rPr>
              </a:br>
              <a:r>
                <a:rPr lang="en-US" sz="1800" b="0">
                  <a:solidFill>
                    <a:srgbClr val="CC0000"/>
                  </a:solidFill>
                </a:rPr>
                <a:t>Reg[2]</a:t>
              </a:r>
            </a:p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source</a:t>
              </a:r>
            </a:p>
          </p:txBody>
        </p:sp>
        <p:sp>
          <p:nvSpPr>
            <p:cNvPr id="56391" name="Line 99"/>
            <p:cNvSpPr>
              <a:spLocks noChangeShapeType="1"/>
            </p:cNvSpPr>
            <p:nvPr/>
          </p:nvSpPr>
          <p:spPr bwMode="auto">
            <a:xfrm flipV="1">
              <a:off x="2496" y="1476"/>
              <a:ext cx="0" cy="4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139"/>
          <p:cNvGrpSpPr>
            <a:grpSpLocks/>
          </p:cNvGrpSpPr>
          <p:nvPr/>
        </p:nvGrpSpPr>
        <p:grpSpPr bwMode="auto">
          <a:xfrm>
            <a:off x="5237163" y="2209800"/>
            <a:ext cx="1849437" cy="1484313"/>
            <a:chOff x="3299" y="1392"/>
            <a:chExt cx="1165" cy="935"/>
          </a:xfrm>
        </p:grpSpPr>
        <p:sp>
          <p:nvSpPr>
            <p:cNvPr id="56386" name="AutoShape 101"/>
            <p:cNvSpPr>
              <a:spLocks/>
            </p:cNvSpPr>
            <p:nvPr/>
          </p:nvSpPr>
          <p:spPr bwMode="auto">
            <a:xfrm rot="-5400000">
              <a:off x="3420" y="1271"/>
              <a:ext cx="72" cy="313"/>
            </a:xfrm>
            <a:prstGeom prst="leftBrace">
              <a:avLst>
                <a:gd name="adj1" fmla="val 5554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b="0"/>
            </a:p>
          </p:txBody>
        </p:sp>
        <p:sp>
          <p:nvSpPr>
            <p:cNvPr id="56387" name="Text Box 102"/>
            <p:cNvSpPr txBox="1">
              <a:spLocks noChangeArrowheads="1"/>
            </p:cNvSpPr>
            <p:nvPr/>
          </p:nvSpPr>
          <p:spPr bwMode="auto">
            <a:xfrm>
              <a:off x="3506" y="1920"/>
              <a:ext cx="95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unused set to ‘0’</a:t>
              </a:r>
            </a:p>
          </p:txBody>
        </p:sp>
        <p:sp>
          <p:nvSpPr>
            <p:cNvPr id="56388" name="Line 103"/>
            <p:cNvSpPr>
              <a:spLocks noChangeShapeType="1"/>
            </p:cNvSpPr>
            <p:nvPr/>
          </p:nvSpPr>
          <p:spPr bwMode="auto">
            <a:xfrm flipH="1" flipV="1">
              <a:off x="3456" y="1476"/>
              <a:ext cx="336" cy="4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104"/>
          <p:cNvGrpSpPr>
            <a:grpSpLocks/>
          </p:cNvGrpSpPr>
          <p:nvPr/>
        </p:nvGrpSpPr>
        <p:grpSpPr bwMode="auto">
          <a:xfrm>
            <a:off x="6088063" y="2209800"/>
            <a:ext cx="1771650" cy="1044575"/>
            <a:chOff x="3835" y="1392"/>
            <a:chExt cx="1116" cy="658"/>
          </a:xfrm>
        </p:grpSpPr>
        <p:sp>
          <p:nvSpPr>
            <p:cNvPr id="56383" name="AutoShape 105"/>
            <p:cNvSpPr>
              <a:spLocks/>
            </p:cNvSpPr>
            <p:nvPr/>
          </p:nvSpPr>
          <p:spPr bwMode="auto">
            <a:xfrm rot="-5400000">
              <a:off x="3957" y="1270"/>
              <a:ext cx="72" cy="316"/>
            </a:xfrm>
            <a:prstGeom prst="leftBrace">
              <a:avLst>
                <a:gd name="adj1" fmla="val 6457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b="0"/>
            </a:p>
          </p:txBody>
        </p:sp>
        <p:sp>
          <p:nvSpPr>
            <p:cNvPr id="56384" name="Text Box 106"/>
            <p:cNvSpPr txBox="1">
              <a:spLocks noChangeArrowheads="1"/>
            </p:cNvSpPr>
            <p:nvPr/>
          </p:nvSpPr>
          <p:spPr bwMode="auto">
            <a:xfrm>
              <a:off x="4069" y="1473"/>
              <a:ext cx="88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func = 0x04 </a:t>
              </a:r>
              <a:br>
                <a:rPr lang="en-US" sz="1800" b="0">
                  <a:solidFill>
                    <a:srgbClr val="CC0000"/>
                  </a:solidFill>
                </a:rPr>
              </a:br>
              <a:r>
                <a:rPr lang="en-US" sz="1800" b="0">
                  <a:solidFill>
                    <a:srgbClr val="CC0000"/>
                  </a:solidFill>
                </a:rPr>
                <a:t>dictating an </a:t>
              </a:r>
              <a:br>
                <a:rPr lang="en-US" sz="1800" b="0">
                  <a:solidFill>
                    <a:srgbClr val="CC0000"/>
                  </a:solidFill>
                </a:rPr>
              </a:br>
              <a:r>
                <a:rPr lang="en-US" sz="1800" b="0">
                  <a:solidFill>
                    <a:srgbClr val="CC0000"/>
                  </a:solidFill>
                </a:rPr>
                <a:t>sllv</a:t>
              </a:r>
            </a:p>
          </p:txBody>
        </p:sp>
        <p:sp>
          <p:nvSpPr>
            <p:cNvPr id="56385" name="Line 107"/>
            <p:cNvSpPr>
              <a:spLocks noChangeShapeType="1"/>
            </p:cNvSpPr>
            <p:nvPr/>
          </p:nvSpPr>
          <p:spPr bwMode="auto">
            <a:xfrm flipH="1" flipV="1">
              <a:off x="3990" y="1476"/>
              <a:ext cx="96" cy="1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56363" name="Line 108"/>
          <p:cNvSpPr>
            <a:spLocks noChangeShapeType="1"/>
          </p:cNvSpPr>
          <p:nvPr/>
        </p:nvSpPr>
        <p:spPr bwMode="auto">
          <a:xfrm>
            <a:off x="5872163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1" name="Group 138"/>
          <p:cNvGrpSpPr>
            <a:grpSpLocks/>
          </p:cNvGrpSpPr>
          <p:nvPr/>
        </p:nvGrpSpPr>
        <p:grpSpPr bwMode="auto">
          <a:xfrm>
            <a:off x="4389438" y="4341813"/>
            <a:ext cx="4297362" cy="2209800"/>
            <a:chOff x="2765" y="2619"/>
            <a:chExt cx="2707" cy="1392"/>
          </a:xfrm>
        </p:grpSpPr>
        <p:sp>
          <p:nvSpPr>
            <p:cNvPr id="56379" name="Rectangle 119"/>
            <p:cNvSpPr>
              <a:spLocks noChangeArrowheads="1"/>
            </p:cNvSpPr>
            <p:nvPr/>
          </p:nvSpPr>
          <p:spPr bwMode="auto">
            <a:xfrm>
              <a:off x="2765" y="2619"/>
              <a:ext cx="27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/>
                <a:t>Assembly:  </a:t>
              </a:r>
              <a:r>
                <a:rPr lang="en-US" sz="1600">
                  <a:latin typeface="Courier New" charset="0"/>
                </a:rPr>
                <a:t>sllv $2, $2, $8</a:t>
              </a:r>
              <a:endParaRPr lang="en-US" sz="1600">
                <a:solidFill>
                  <a:srgbClr val="CC0000"/>
                </a:solidFill>
                <a:latin typeface="Courier New" charset="0"/>
              </a:endParaRPr>
            </a:p>
          </p:txBody>
        </p:sp>
        <p:sp>
          <p:nvSpPr>
            <p:cNvPr id="56380" name="Rectangle 120"/>
            <p:cNvSpPr>
              <a:spLocks noChangeArrowheads="1"/>
            </p:cNvSpPr>
            <p:nvPr/>
          </p:nvSpPr>
          <p:spPr bwMode="auto">
            <a:xfrm>
              <a:off x="2800" y="2868"/>
              <a:ext cx="160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sllv rd, rt, rs</a:t>
              </a:r>
              <a:r>
                <a:rPr lang="en-US" sz="1800"/>
                <a:t>:</a:t>
              </a:r>
            </a:p>
          </p:txBody>
        </p:sp>
        <p:sp>
          <p:nvSpPr>
            <p:cNvPr id="56381" name="Rectangle 121"/>
            <p:cNvSpPr>
              <a:spLocks noChangeArrowheads="1"/>
            </p:cNvSpPr>
            <p:nvPr/>
          </p:nvSpPr>
          <p:spPr bwMode="auto">
            <a:xfrm>
              <a:off x="3258" y="3533"/>
              <a:ext cx="1947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marL="174625" indent="-174625">
                <a:lnSpc>
                  <a:spcPct val="90000"/>
                </a:lnSpc>
              </a:pPr>
              <a:r>
                <a:rPr lang="ja-JP" altLang="en-US" sz="1600"/>
                <a:t>“</a:t>
              </a:r>
              <a:r>
                <a:rPr lang="en-US" altLang="ja-JP" sz="1600"/>
                <a:t>Shift the contents of </a:t>
              </a:r>
              <a:r>
                <a:rPr lang="en-US" altLang="ja-JP" sz="1600" i="1"/>
                <a:t>rt</a:t>
              </a:r>
              <a:r>
                <a:rPr lang="en-US" altLang="ja-JP" sz="1600"/>
                <a:t> left by the contents of </a:t>
              </a:r>
              <a:r>
                <a:rPr lang="en-US" altLang="ja-JP" sz="1600" i="1"/>
                <a:t>rs</a:t>
              </a:r>
              <a:r>
                <a:rPr lang="en-US" altLang="ja-JP" sz="1600"/>
                <a:t>; store the result in </a:t>
              </a:r>
              <a:r>
                <a:rPr lang="en-US" altLang="ja-JP" sz="1600" i="1"/>
                <a:t>rd</a:t>
              </a:r>
              <a:r>
                <a:rPr lang="ja-JP" altLang="en-US" sz="1600"/>
                <a:t>”</a:t>
              </a:r>
              <a:endParaRPr lang="en-US" sz="1600"/>
            </a:p>
          </p:txBody>
        </p:sp>
        <p:sp>
          <p:nvSpPr>
            <p:cNvPr id="56382" name="Rectangle 122"/>
            <p:cNvSpPr>
              <a:spLocks noChangeArrowheads="1"/>
            </p:cNvSpPr>
            <p:nvPr/>
          </p:nvSpPr>
          <p:spPr bwMode="auto">
            <a:xfrm>
              <a:off x="3225" y="3156"/>
              <a:ext cx="188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/>
                <a:t>Reg[rd] </a:t>
              </a:r>
              <a:r>
                <a:rPr lang="en-US" sz="1600">
                  <a:latin typeface="Symbol" charset="0"/>
                </a:rPr>
                <a:t>=</a:t>
              </a:r>
              <a:r>
                <a:rPr lang="en-US" sz="1600"/>
                <a:t>  Reg[rt] &lt;&lt; Reg[rs]</a:t>
              </a:r>
            </a:p>
          </p:txBody>
        </p:sp>
      </p:grpSp>
      <p:grpSp>
        <p:nvGrpSpPr>
          <p:cNvPr id="12" name="Group 136"/>
          <p:cNvGrpSpPr>
            <a:grpSpLocks/>
          </p:cNvGrpSpPr>
          <p:nvPr/>
        </p:nvGrpSpPr>
        <p:grpSpPr bwMode="auto">
          <a:xfrm>
            <a:off x="7920038" y="1587500"/>
            <a:ext cx="995362" cy="3176588"/>
            <a:chOff x="4989" y="952"/>
            <a:chExt cx="627" cy="1922"/>
          </a:xfrm>
        </p:grpSpPr>
        <p:grpSp>
          <p:nvGrpSpPr>
            <p:cNvPr id="56369" name="Group 126"/>
            <p:cNvGrpSpPr>
              <a:grpSpLocks noChangeAspect="1"/>
            </p:cNvGrpSpPr>
            <p:nvPr/>
          </p:nvGrpSpPr>
          <p:grpSpPr bwMode="auto">
            <a:xfrm flipH="1">
              <a:off x="5189" y="2310"/>
              <a:ext cx="379" cy="564"/>
              <a:chOff x="5001" y="2310"/>
              <a:chExt cx="379" cy="564"/>
            </a:xfrm>
          </p:grpSpPr>
          <p:sp>
            <p:nvSpPr>
              <p:cNvPr id="56372" name="AutoShape 125"/>
              <p:cNvSpPr>
                <a:spLocks noChangeAspect="1" noChangeArrowheads="1" noTextEdit="1"/>
              </p:cNvSpPr>
              <p:nvPr/>
            </p:nvSpPr>
            <p:spPr bwMode="auto">
              <a:xfrm>
                <a:off x="5001" y="2310"/>
                <a:ext cx="379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3" name="Freeform 127"/>
              <p:cNvSpPr>
                <a:spLocks/>
              </p:cNvSpPr>
              <p:nvPr/>
            </p:nvSpPr>
            <p:spPr bwMode="auto">
              <a:xfrm>
                <a:off x="5123" y="2310"/>
                <a:ext cx="111" cy="118"/>
              </a:xfrm>
              <a:custGeom>
                <a:avLst/>
                <a:gdLst>
                  <a:gd name="T0" fmla="*/ 0 w 558"/>
                  <a:gd name="T1" fmla="*/ 0 h 587"/>
                  <a:gd name="T2" fmla="*/ 0 w 558"/>
                  <a:gd name="T3" fmla="*/ 0 h 587"/>
                  <a:gd name="T4" fmla="*/ 0 w 558"/>
                  <a:gd name="T5" fmla="*/ 0 h 587"/>
                  <a:gd name="T6" fmla="*/ 0 w 558"/>
                  <a:gd name="T7" fmla="*/ 0 h 587"/>
                  <a:gd name="T8" fmla="*/ 0 w 558"/>
                  <a:gd name="T9" fmla="*/ 0 h 587"/>
                  <a:gd name="T10" fmla="*/ 0 w 558"/>
                  <a:gd name="T11" fmla="*/ 0 h 587"/>
                  <a:gd name="T12" fmla="*/ 0 w 558"/>
                  <a:gd name="T13" fmla="*/ 0 h 587"/>
                  <a:gd name="T14" fmla="*/ 0 w 558"/>
                  <a:gd name="T15" fmla="*/ 0 h 587"/>
                  <a:gd name="T16" fmla="*/ 0 w 558"/>
                  <a:gd name="T17" fmla="*/ 0 h 587"/>
                  <a:gd name="T18" fmla="*/ 0 w 558"/>
                  <a:gd name="T19" fmla="*/ 0 h 587"/>
                  <a:gd name="T20" fmla="*/ 0 w 558"/>
                  <a:gd name="T21" fmla="*/ 0 h 587"/>
                  <a:gd name="T22" fmla="*/ 0 w 558"/>
                  <a:gd name="T23" fmla="*/ 0 h 587"/>
                  <a:gd name="T24" fmla="*/ 0 w 558"/>
                  <a:gd name="T25" fmla="*/ 0 h 587"/>
                  <a:gd name="T26" fmla="*/ 0 w 558"/>
                  <a:gd name="T27" fmla="*/ 0 h 587"/>
                  <a:gd name="T28" fmla="*/ 0 w 558"/>
                  <a:gd name="T29" fmla="*/ 0 h 587"/>
                  <a:gd name="T30" fmla="*/ 0 w 558"/>
                  <a:gd name="T31" fmla="*/ 0 h 587"/>
                  <a:gd name="T32" fmla="*/ 0 w 558"/>
                  <a:gd name="T33" fmla="*/ 0 h 587"/>
                  <a:gd name="T34" fmla="*/ 0 w 558"/>
                  <a:gd name="T35" fmla="*/ 0 h 587"/>
                  <a:gd name="T36" fmla="*/ 0 w 558"/>
                  <a:gd name="T37" fmla="*/ 0 h 587"/>
                  <a:gd name="T38" fmla="*/ 0 w 558"/>
                  <a:gd name="T39" fmla="*/ 0 h 587"/>
                  <a:gd name="T40" fmla="*/ 0 w 558"/>
                  <a:gd name="T41" fmla="*/ 0 h 587"/>
                  <a:gd name="T42" fmla="*/ 0 w 558"/>
                  <a:gd name="T43" fmla="*/ 0 h 587"/>
                  <a:gd name="T44" fmla="*/ 0 w 558"/>
                  <a:gd name="T45" fmla="*/ 0 h 587"/>
                  <a:gd name="T46" fmla="*/ 0 w 558"/>
                  <a:gd name="T47" fmla="*/ 0 h 587"/>
                  <a:gd name="T48" fmla="*/ 0 w 558"/>
                  <a:gd name="T49" fmla="*/ 0 h 5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58"/>
                  <a:gd name="T76" fmla="*/ 0 h 587"/>
                  <a:gd name="T77" fmla="*/ 558 w 558"/>
                  <a:gd name="T78" fmla="*/ 587 h 5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58" h="587">
                    <a:moveTo>
                      <a:pt x="275" y="0"/>
                    </a:moveTo>
                    <a:lnTo>
                      <a:pt x="344" y="9"/>
                    </a:lnTo>
                    <a:lnTo>
                      <a:pt x="378" y="54"/>
                    </a:lnTo>
                    <a:lnTo>
                      <a:pt x="394" y="143"/>
                    </a:lnTo>
                    <a:lnTo>
                      <a:pt x="383" y="251"/>
                    </a:lnTo>
                    <a:lnTo>
                      <a:pt x="356" y="318"/>
                    </a:lnTo>
                    <a:lnTo>
                      <a:pt x="325" y="403"/>
                    </a:lnTo>
                    <a:lnTo>
                      <a:pt x="511" y="510"/>
                    </a:lnTo>
                    <a:lnTo>
                      <a:pt x="558" y="550"/>
                    </a:lnTo>
                    <a:lnTo>
                      <a:pt x="530" y="587"/>
                    </a:lnTo>
                    <a:lnTo>
                      <a:pt x="437" y="510"/>
                    </a:lnTo>
                    <a:lnTo>
                      <a:pt x="297" y="457"/>
                    </a:lnTo>
                    <a:lnTo>
                      <a:pt x="232" y="524"/>
                    </a:lnTo>
                    <a:lnTo>
                      <a:pt x="162" y="573"/>
                    </a:lnTo>
                    <a:lnTo>
                      <a:pt x="103" y="577"/>
                    </a:lnTo>
                    <a:lnTo>
                      <a:pt x="46" y="573"/>
                    </a:lnTo>
                    <a:lnTo>
                      <a:pt x="19" y="533"/>
                    </a:lnTo>
                    <a:lnTo>
                      <a:pt x="0" y="443"/>
                    </a:lnTo>
                    <a:lnTo>
                      <a:pt x="0" y="344"/>
                    </a:lnTo>
                    <a:lnTo>
                      <a:pt x="22" y="269"/>
                    </a:lnTo>
                    <a:lnTo>
                      <a:pt x="100" y="147"/>
                    </a:lnTo>
                    <a:lnTo>
                      <a:pt x="186" y="67"/>
                    </a:lnTo>
                    <a:lnTo>
                      <a:pt x="244" y="23"/>
                    </a:lnTo>
                    <a:lnTo>
                      <a:pt x="297" y="9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4" name="Freeform 128"/>
              <p:cNvSpPr>
                <a:spLocks/>
              </p:cNvSpPr>
              <p:nvPr/>
            </p:nvSpPr>
            <p:spPr bwMode="auto">
              <a:xfrm>
                <a:off x="5150" y="2450"/>
                <a:ext cx="230" cy="102"/>
              </a:xfrm>
              <a:custGeom>
                <a:avLst/>
                <a:gdLst>
                  <a:gd name="T0" fmla="*/ 0 w 1150"/>
                  <a:gd name="T1" fmla="*/ 0 h 513"/>
                  <a:gd name="T2" fmla="*/ 0 w 1150"/>
                  <a:gd name="T3" fmla="*/ 0 h 513"/>
                  <a:gd name="T4" fmla="*/ 0 w 1150"/>
                  <a:gd name="T5" fmla="*/ 0 h 513"/>
                  <a:gd name="T6" fmla="*/ 0 w 1150"/>
                  <a:gd name="T7" fmla="*/ 0 h 513"/>
                  <a:gd name="T8" fmla="*/ 0 w 1150"/>
                  <a:gd name="T9" fmla="*/ 0 h 513"/>
                  <a:gd name="T10" fmla="*/ 0 w 1150"/>
                  <a:gd name="T11" fmla="*/ 0 h 513"/>
                  <a:gd name="T12" fmla="*/ 0 w 1150"/>
                  <a:gd name="T13" fmla="*/ 0 h 513"/>
                  <a:gd name="T14" fmla="*/ 0 w 1150"/>
                  <a:gd name="T15" fmla="*/ 0 h 513"/>
                  <a:gd name="T16" fmla="*/ 0 w 1150"/>
                  <a:gd name="T17" fmla="*/ 0 h 513"/>
                  <a:gd name="T18" fmla="*/ 0 w 1150"/>
                  <a:gd name="T19" fmla="*/ 0 h 513"/>
                  <a:gd name="T20" fmla="*/ 0 w 1150"/>
                  <a:gd name="T21" fmla="*/ 0 h 513"/>
                  <a:gd name="T22" fmla="*/ 0 w 1150"/>
                  <a:gd name="T23" fmla="*/ 0 h 513"/>
                  <a:gd name="T24" fmla="*/ 0 w 1150"/>
                  <a:gd name="T25" fmla="*/ 0 h 513"/>
                  <a:gd name="T26" fmla="*/ 0 w 1150"/>
                  <a:gd name="T27" fmla="*/ 0 h 513"/>
                  <a:gd name="T28" fmla="*/ 0 w 1150"/>
                  <a:gd name="T29" fmla="*/ 0 h 513"/>
                  <a:gd name="T30" fmla="*/ 0 w 1150"/>
                  <a:gd name="T31" fmla="*/ 0 h 513"/>
                  <a:gd name="T32" fmla="*/ 0 w 1150"/>
                  <a:gd name="T33" fmla="*/ 0 h 513"/>
                  <a:gd name="T34" fmla="*/ 0 w 1150"/>
                  <a:gd name="T35" fmla="*/ 0 h 513"/>
                  <a:gd name="T36" fmla="*/ 0 w 1150"/>
                  <a:gd name="T37" fmla="*/ 0 h 513"/>
                  <a:gd name="T38" fmla="*/ 0 w 1150"/>
                  <a:gd name="T39" fmla="*/ 0 h 513"/>
                  <a:gd name="T40" fmla="*/ 0 w 1150"/>
                  <a:gd name="T41" fmla="*/ 0 h 513"/>
                  <a:gd name="T42" fmla="*/ 0 w 1150"/>
                  <a:gd name="T43" fmla="*/ 0 h 513"/>
                  <a:gd name="T44" fmla="*/ 0 w 1150"/>
                  <a:gd name="T45" fmla="*/ 0 h 513"/>
                  <a:gd name="T46" fmla="*/ 0 w 1150"/>
                  <a:gd name="T47" fmla="*/ 0 h 513"/>
                  <a:gd name="T48" fmla="*/ 0 w 1150"/>
                  <a:gd name="T49" fmla="*/ 0 h 513"/>
                  <a:gd name="T50" fmla="*/ 0 w 1150"/>
                  <a:gd name="T51" fmla="*/ 0 h 513"/>
                  <a:gd name="T52" fmla="*/ 0 w 1150"/>
                  <a:gd name="T53" fmla="*/ 0 h 513"/>
                  <a:gd name="T54" fmla="*/ 0 w 1150"/>
                  <a:gd name="T55" fmla="*/ 0 h 513"/>
                  <a:gd name="T56" fmla="*/ 0 w 1150"/>
                  <a:gd name="T57" fmla="*/ 0 h 51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150"/>
                  <a:gd name="T88" fmla="*/ 0 h 513"/>
                  <a:gd name="T89" fmla="*/ 1150 w 1150"/>
                  <a:gd name="T90" fmla="*/ 513 h 51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150" h="513">
                    <a:moveTo>
                      <a:pt x="12" y="0"/>
                    </a:moveTo>
                    <a:lnTo>
                      <a:pt x="120" y="15"/>
                    </a:lnTo>
                    <a:lnTo>
                      <a:pt x="317" y="104"/>
                    </a:lnTo>
                    <a:lnTo>
                      <a:pt x="488" y="176"/>
                    </a:lnTo>
                    <a:lnTo>
                      <a:pt x="678" y="239"/>
                    </a:lnTo>
                    <a:lnTo>
                      <a:pt x="814" y="305"/>
                    </a:lnTo>
                    <a:lnTo>
                      <a:pt x="1000" y="378"/>
                    </a:lnTo>
                    <a:lnTo>
                      <a:pt x="1150" y="445"/>
                    </a:lnTo>
                    <a:lnTo>
                      <a:pt x="1142" y="471"/>
                    </a:lnTo>
                    <a:lnTo>
                      <a:pt x="1097" y="485"/>
                    </a:lnTo>
                    <a:lnTo>
                      <a:pt x="964" y="414"/>
                    </a:lnTo>
                    <a:lnTo>
                      <a:pt x="956" y="458"/>
                    </a:lnTo>
                    <a:lnTo>
                      <a:pt x="922" y="498"/>
                    </a:lnTo>
                    <a:lnTo>
                      <a:pt x="872" y="513"/>
                    </a:lnTo>
                    <a:lnTo>
                      <a:pt x="817" y="480"/>
                    </a:lnTo>
                    <a:lnTo>
                      <a:pt x="778" y="440"/>
                    </a:lnTo>
                    <a:lnTo>
                      <a:pt x="783" y="378"/>
                    </a:lnTo>
                    <a:lnTo>
                      <a:pt x="794" y="347"/>
                    </a:lnTo>
                    <a:lnTo>
                      <a:pt x="666" y="283"/>
                    </a:lnTo>
                    <a:lnTo>
                      <a:pt x="604" y="270"/>
                    </a:lnTo>
                    <a:lnTo>
                      <a:pt x="488" y="243"/>
                    </a:lnTo>
                    <a:lnTo>
                      <a:pt x="329" y="185"/>
                    </a:lnTo>
                    <a:lnTo>
                      <a:pt x="201" y="122"/>
                    </a:lnTo>
                    <a:lnTo>
                      <a:pt x="109" y="95"/>
                    </a:lnTo>
                    <a:lnTo>
                      <a:pt x="12" y="104"/>
                    </a:lnTo>
                    <a:lnTo>
                      <a:pt x="0" y="37"/>
                    </a:lnTo>
                    <a:lnTo>
                      <a:pt x="39" y="0"/>
                    </a:lnTo>
                    <a:lnTo>
                      <a:pt x="6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5" name="Freeform 129"/>
              <p:cNvSpPr>
                <a:spLocks/>
              </p:cNvSpPr>
              <p:nvPr/>
            </p:nvSpPr>
            <p:spPr bwMode="auto">
              <a:xfrm>
                <a:off x="5088" y="2448"/>
                <a:ext cx="76" cy="219"/>
              </a:xfrm>
              <a:custGeom>
                <a:avLst/>
                <a:gdLst>
                  <a:gd name="T0" fmla="*/ 0 w 379"/>
                  <a:gd name="T1" fmla="*/ 0 h 1098"/>
                  <a:gd name="T2" fmla="*/ 0 w 379"/>
                  <a:gd name="T3" fmla="*/ 0 h 1098"/>
                  <a:gd name="T4" fmla="*/ 0 w 379"/>
                  <a:gd name="T5" fmla="*/ 0 h 1098"/>
                  <a:gd name="T6" fmla="*/ 0 w 379"/>
                  <a:gd name="T7" fmla="*/ 0 h 1098"/>
                  <a:gd name="T8" fmla="*/ 0 w 379"/>
                  <a:gd name="T9" fmla="*/ 0 h 1098"/>
                  <a:gd name="T10" fmla="*/ 0 w 379"/>
                  <a:gd name="T11" fmla="*/ 0 h 1098"/>
                  <a:gd name="T12" fmla="*/ 0 w 379"/>
                  <a:gd name="T13" fmla="*/ 0 h 1098"/>
                  <a:gd name="T14" fmla="*/ 0 w 379"/>
                  <a:gd name="T15" fmla="*/ 0 h 1098"/>
                  <a:gd name="T16" fmla="*/ 0 w 379"/>
                  <a:gd name="T17" fmla="*/ 0 h 1098"/>
                  <a:gd name="T18" fmla="*/ 0 w 379"/>
                  <a:gd name="T19" fmla="*/ 0 h 1098"/>
                  <a:gd name="T20" fmla="*/ 0 w 379"/>
                  <a:gd name="T21" fmla="*/ 0 h 1098"/>
                  <a:gd name="T22" fmla="*/ 0 w 379"/>
                  <a:gd name="T23" fmla="*/ 0 h 1098"/>
                  <a:gd name="T24" fmla="*/ 0 w 379"/>
                  <a:gd name="T25" fmla="*/ 0 h 1098"/>
                  <a:gd name="T26" fmla="*/ 0 w 379"/>
                  <a:gd name="T27" fmla="*/ 0 h 1098"/>
                  <a:gd name="T28" fmla="*/ 0 w 379"/>
                  <a:gd name="T29" fmla="*/ 0 h 1098"/>
                  <a:gd name="T30" fmla="*/ 0 w 379"/>
                  <a:gd name="T31" fmla="*/ 0 h 1098"/>
                  <a:gd name="T32" fmla="*/ 0 w 379"/>
                  <a:gd name="T33" fmla="*/ 0 h 1098"/>
                  <a:gd name="T34" fmla="*/ 0 w 379"/>
                  <a:gd name="T35" fmla="*/ 0 h 1098"/>
                  <a:gd name="T36" fmla="*/ 0 w 379"/>
                  <a:gd name="T37" fmla="*/ 0 h 1098"/>
                  <a:gd name="T38" fmla="*/ 0 w 379"/>
                  <a:gd name="T39" fmla="*/ 0 h 1098"/>
                  <a:gd name="T40" fmla="*/ 0 w 379"/>
                  <a:gd name="T41" fmla="*/ 0 h 109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79"/>
                  <a:gd name="T64" fmla="*/ 0 h 1098"/>
                  <a:gd name="T65" fmla="*/ 379 w 379"/>
                  <a:gd name="T66" fmla="*/ 1098 h 109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79" h="1098">
                    <a:moveTo>
                      <a:pt x="216" y="0"/>
                    </a:moveTo>
                    <a:lnTo>
                      <a:pt x="266" y="0"/>
                    </a:lnTo>
                    <a:lnTo>
                      <a:pt x="310" y="23"/>
                    </a:lnTo>
                    <a:lnTo>
                      <a:pt x="355" y="91"/>
                    </a:lnTo>
                    <a:lnTo>
                      <a:pt x="371" y="175"/>
                    </a:lnTo>
                    <a:lnTo>
                      <a:pt x="379" y="386"/>
                    </a:lnTo>
                    <a:lnTo>
                      <a:pt x="368" y="565"/>
                    </a:lnTo>
                    <a:lnTo>
                      <a:pt x="332" y="749"/>
                    </a:lnTo>
                    <a:lnTo>
                      <a:pt x="286" y="937"/>
                    </a:lnTo>
                    <a:lnTo>
                      <a:pt x="232" y="1049"/>
                    </a:lnTo>
                    <a:lnTo>
                      <a:pt x="163" y="1098"/>
                    </a:lnTo>
                    <a:lnTo>
                      <a:pt x="105" y="1098"/>
                    </a:lnTo>
                    <a:lnTo>
                      <a:pt x="35" y="1049"/>
                    </a:lnTo>
                    <a:lnTo>
                      <a:pt x="8" y="977"/>
                    </a:lnTo>
                    <a:lnTo>
                      <a:pt x="0" y="848"/>
                    </a:lnTo>
                    <a:lnTo>
                      <a:pt x="8" y="686"/>
                    </a:lnTo>
                    <a:lnTo>
                      <a:pt x="43" y="485"/>
                    </a:lnTo>
                    <a:lnTo>
                      <a:pt x="89" y="238"/>
                    </a:lnTo>
                    <a:lnTo>
                      <a:pt x="147" y="49"/>
                    </a:lnTo>
                    <a:lnTo>
                      <a:pt x="182" y="23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6" name="Freeform 130"/>
              <p:cNvSpPr>
                <a:spLocks/>
              </p:cNvSpPr>
              <p:nvPr/>
            </p:nvSpPr>
            <p:spPr bwMode="auto">
              <a:xfrm>
                <a:off x="5009" y="2436"/>
                <a:ext cx="107" cy="202"/>
              </a:xfrm>
              <a:custGeom>
                <a:avLst/>
                <a:gdLst>
                  <a:gd name="T0" fmla="*/ 0 w 535"/>
                  <a:gd name="T1" fmla="*/ 0 h 1008"/>
                  <a:gd name="T2" fmla="*/ 0 w 535"/>
                  <a:gd name="T3" fmla="*/ 0 h 1008"/>
                  <a:gd name="T4" fmla="*/ 0 w 535"/>
                  <a:gd name="T5" fmla="*/ 0 h 1008"/>
                  <a:gd name="T6" fmla="*/ 0 w 535"/>
                  <a:gd name="T7" fmla="*/ 0 h 1008"/>
                  <a:gd name="T8" fmla="*/ 0 w 535"/>
                  <a:gd name="T9" fmla="*/ 0 h 1008"/>
                  <a:gd name="T10" fmla="*/ 0 w 535"/>
                  <a:gd name="T11" fmla="*/ 0 h 1008"/>
                  <a:gd name="T12" fmla="*/ 0 w 535"/>
                  <a:gd name="T13" fmla="*/ 0 h 1008"/>
                  <a:gd name="T14" fmla="*/ 0 w 535"/>
                  <a:gd name="T15" fmla="*/ 0 h 1008"/>
                  <a:gd name="T16" fmla="*/ 0 w 535"/>
                  <a:gd name="T17" fmla="*/ 0 h 1008"/>
                  <a:gd name="T18" fmla="*/ 0 w 535"/>
                  <a:gd name="T19" fmla="*/ 0 h 1008"/>
                  <a:gd name="T20" fmla="*/ 0 w 535"/>
                  <a:gd name="T21" fmla="*/ 0 h 1008"/>
                  <a:gd name="T22" fmla="*/ 0 w 535"/>
                  <a:gd name="T23" fmla="*/ 0 h 1008"/>
                  <a:gd name="T24" fmla="*/ 0 w 535"/>
                  <a:gd name="T25" fmla="*/ 0 h 1008"/>
                  <a:gd name="T26" fmla="*/ 0 w 535"/>
                  <a:gd name="T27" fmla="*/ 0 h 1008"/>
                  <a:gd name="T28" fmla="*/ 0 w 535"/>
                  <a:gd name="T29" fmla="*/ 0 h 1008"/>
                  <a:gd name="T30" fmla="*/ 0 w 535"/>
                  <a:gd name="T31" fmla="*/ 0 h 1008"/>
                  <a:gd name="T32" fmla="*/ 0 w 535"/>
                  <a:gd name="T33" fmla="*/ 0 h 1008"/>
                  <a:gd name="T34" fmla="*/ 0 w 535"/>
                  <a:gd name="T35" fmla="*/ 0 h 1008"/>
                  <a:gd name="T36" fmla="*/ 0 w 535"/>
                  <a:gd name="T37" fmla="*/ 0 h 1008"/>
                  <a:gd name="T38" fmla="*/ 0 w 535"/>
                  <a:gd name="T39" fmla="*/ 0 h 1008"/>
                  <a:gd name="T40" fmla="*/ 0 w 535"/>
                  <a:gd name="T41" fmla="*/ 0 h 1008"/>
                  <a:gd name="T42" fmla="*/ 0 w 535"/>
                  <a:gd name="T43" fmla="*/ 0 h 1008"/>
                  <a:gd name="T44" fmla="*/ 0 w 535"/>
                  <a:gd name="T45" fmla="*/ 0 h 1008"/>
                  <a:gd name="T46" fmla="*/ 0 w 535"/>
                  <a:gd name="T47" fmla="*/ 0 h 1008"/>
                  <a:gd name="T48" fmla="*/ 0 w 535"/>
                  <a:gd name="T49" fmla="*/ 0 h 1008"/>
                  <a:gd name="T50" fmla="*/ 0 w 535"/>
                  <a:gd name="T51" fmla="*/ 0 h 1008"/>
                  <a:gd name="T52" fmla="*/ 0 w 535"/>
                  <a:gd name="T53" fmla="*/ 0 h 1008"/>
                  <a:gd name="T54" fmla="*/ 0 w 535"/>
                  <a:gd name="T55" fmla="*/ 0 h 1008"/>
                  <a:gd name="T56" fmla="*/ 0 w 535"/>
                  <a:gd name="T57" fmla="*/ 0 h 1008"/>
                  <a:gd name="T58" fmla="*/ 0 w 535"/>
                  <a:gd name="T59" fmla="*/ 0 h 1008"/>
                  <a:gd name="T60" fmla="*/ 0 w 535"/>
                  <a:gd name="T61" fmla="*/ 0 h 1008"/>
                  <a:gd name="T62" fmla="*/ 0 w 535"/>
                  <a:gd name="T63" fmla="*/ 0 h 1008"/>
                  <a:gd name="T64" fmla="*/ 0 w 535"/>
                  <a:gd name="T65" fmla="*/ 0 h 1008"/>
                  <a:gd name="T66" fmla="*/ 0 w 535"/>
                  <a:gd name="T67" fmla="*/ 0 h 1008"/>
                  <a:gd name="T68" fmla="*/ 0 w 535"/>
                  <a:gd name="T69" fmla="*/ 0 h 1008"/>
                  <a:gd name="T70" fmla="*/ 0 w 535"/>
                  <a:gd name="T71" fmla="*/ 0 h 1008"/>
                  <a:gd name="T72" fmla="*/ 0 w 535"/>
                  <a:gd name="T73" fmla="*/ 0 h 1008"/>
                  <a:gd name="T74" fmla="*/ 0 w 535"/>
                  <a:gd name="T75" fmla="*/ 0 h 100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35"/>
                  <a:gd name="T115" fmla="*/ 0 h 1008"/>
                  <a:gd name="T116" fmla="*/ 535 w 535"/>
                  <a:gd name="T117" fmla="*/ 1008 h 100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35" h="1008">
                    <a:moveTo>
                      <a:pt x="406" y="40"/>
                    </a:moveTo>
                    <a:lnTo>
                      <a:pt x="465" y="0"/>
                    </a:lnTo>
                    <a:lnTo>
                      <a:pt x="508" y="0"/>
                    </a:lnTo>
                    <a:lnTo>
                      <a:pt x="535" y="32"/>
                    </a:lnTo>
                    <a:lnTo>
                      <a:pt x="520" y="94"/>
                    </a:lnTo>
                    <a:lnTo>
                      <a:pt x="484" y="134"/>
                    </a:lnTo>
                    <a:lnTo>
                      <a:pt x="418" y="174"/>
                    </a:lnTo>
                    <a:lnTo>
                      <a:pt x="290" y="233"/>
                    </a:lnTo>
                    <a:lnTo>
                      <a:pt x="128" y="336"/>
                    </a:lnTo>
                    <a:lnTo>
                      <a:pt x="66" y="340"/>
                    </a:lnTo>
                    <a:lnTo>
                      <a:pt x="100" y="435"/>
                    </a:lnTo>
                    <a:lnTo>
                      <a:pt x="170" y="537"/>
                    </a:lnTo>
                    <a:lnTo>
                      <a:pt x="228" y="663"/>
                    </a:lnTo>
                    <a:lnTo>
                      <a:pt x="251" y="792"/>
                    </a:lnTo>
                    <a:lnTo>
                      <a:pt x="240" y="833"/>
                    </a:lnTo>
                    <a:lnTo>
                      <a:pt x="205" y="860"/>
                    </a:lnTo>
                    <a:lnTo>
                      <a:pt x="158" y="878"/>
                    </a:lnTo>
                    <a:lnTo>
                      <a:pt x="112" y="918"/>
                    </a:lnTo>
                    <a:lnTo>
                      <a:pt x="92" y="958"/>
                    </a:lnTo>
                    <a:lnTo>
                      <a:pt x="81" y="1008"/>
                    </a:lnTo>
                    <a:lnTo>
                      <a:pt x="46" y="1008"/>
                    </a:lnTo>
                    <a:lnTo>
                      <a:pt x="34" y="972"/>
                    </a:lnTo>
                    <a:lnTo>
                      <a:pt x="58" y="914"/>
                    </a:lnTo>
                    <a:lnTo>
                      <a:pt x="123" y="874"/>
                    </a:lnTo>
                    <a:lnTo>
                      <a:pt x="162" y="833"/>
                    </a:lnTo>
                    <a:lnTo>
                      <a:pt x="197" y="811"/>
                    </a:lnTo>
                    <a:lnTo>
                      <a:pt x="209" y="770"/>
                    </a:lnTo>
                    <a:lnTo>
                      <a:pt x="194" y="663"/>
                    </a:lnTo>
                    <a:lnTo>
                      <a:pt x="139" y="582"/>
                    </a:lnTo>
                    <a:lnTo>
                      <a:pt x="92" y="510"/>
                    </a:lnTo>
                    <a:lnTo>
                      <a:pt x="34" y="430"/>
                    </a:lnTo>
                    <a:lnTo>
                      <a:pt x="0" y="353"/>
                    </a:lnTo>
                    <a:lnTo>
                      <a:pt x="0" y="309"/>
                    </a:lnTo>
                    <a:lnTo>
                      <a:pt x="30" y="287"/>
                    </a:lnTo>
                    <a:lnTo>
                      <a:pt x="150" y="206"/>
                    </a:lnTo>
                    <a:lnTo>
                      <a:pt x="267" y="134"/>
                    </a:lnTo>
                    <a:lnTo>
                      <a:pt x="384" y="67"/>
                    </a:lnTo>
                    <a:lnTo>
                      <a:pt x="406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7" name="Freeform 131"/>
              <p:cNvSpPr>
                <a:spLocks/>
              </p:cNvSpPr>
              <p:nvPr/>
            </p:nvSpPr>
            <p:spPr bwMode="auto">
              <a:xfrm>
                <a:off x="5111" y="2648"/>
                <a:ext cx="71" cy="219"/>
              </a:xfrm>
              <a:custGeom>
                <a:avLst/>
                <a:gdLst>
                  <a:gd name="T0" fmla="*/ 0 w 356"/>
                  <a:gd name="T1" fmla="*/ 0 h 1093"/>
                  <a:gd name="T2" fmla="*/ 0 w 356"/>
                  <a:gd name="T3" fmla="*/ 0 h 1093"/>
                  <a:gd name="T4" fmla="*/ 0 w 356"/>
                  <a:gd name="T5" fmla="*/ 0 h 1093"/>
                  <a:gd name="T6" fmla="*/ 0 w 356"/>
                  <a:gd name="T7" fmla="*/ 0 h 1093"/>
                  <a:gd name="T8" fmla="*/ 0 w 356"/>
                  <a:gd name="T9" fmla="*/ 0 h 1093"/>
                  <a:gd name="T10" fmla="*/ 0 w 356"/>
                  <a:gd name="T11" fmla="*/ 0 h 1093"/>
                  <a:gd name="T12" fmla="*/ 0 w 356"/>
                  <a:gd name="T13" fmla="*/ 0 h 1093"/>
                  <a:gd name="T14" fmla="*/ 0 w 356"/>
                  <a:gd name="T15" fmla="*/ 0 h 1093"/>
                  <a:gd name="T16" fmla="*/ 0 w 356"/>
                  <a:gd name="T17" fmla="*/ 0 h 1093"/>
                  <a:gd name="T18" fmla="*/ 0 w 356"/>
                  <a:gd name="T19" fmla="*/ 0 h 1093"/>
                  <a:gd name="T20" fmla="*/ 0 w 356"/>
                  <a:gd name="T21" fmla="*/ 0 h 1093"/>
                  <a:gd name="T22" fmla="*/ 0 w 356"/>
                  <a:gd name="T23" fmla="*/ 0 h 1093"/>
                  <a:gd name="T24" fmla="*/ 0 w 356"/>
                  <a:gd name="T25" fmla="*/ 0 h 1093"/>
                  <a:gd name="T26" fmla="*/ 0 w 356"/>
                  <a:gd name="T27" fmla="*/ 0 h 1093"/>
                  <a:gd name="T28" fmla="*/ 0 w 356"/>
                  <a:gd name="T29" fmla="*/ 0 h 1093"/>
                  <a:gd name="T30" fmla="*/ 0 w 356"/>
                  <a:gd name="T31" fmla="*/ 0 h 1093"/>
                  <a:gd name="T32" fmla="*/ 0 w 356"/>
                  <a:gd name="T33" fmla="*/ 0 h 1093"/>
                  <a:gd name="T34" fmla="*/ 0 w 356"/>
                  <a:gd name="T35" fmla="*/ 0 h 1093"/>
                  <a:gd name="T36" fmla="*/ 0 w 356"/>
                  <a:gd name="T37" fmla="*/ 0 h 1093"/>
                  <a:gd name="T38" fmla="*/ 0 w 356"/>
                  <a:gd name="T39" fmla="*/ 0 h 1093"/>
                  <a:gd name="T40" fmla="*/ 0 w 356"/>
                  <a:gd name="T41" fmla="*/ 0 h 1093"/>
                  <a:gd name="T42" fmla="*/ 0 w 356"/>
                  <a:gd name="T43" fmla="*/ 0 h 1093"/>
                  <a:gd name="T44" fmla="*/ 0 w 356"/>
                  <a:gd name="T45" fmla="*/ 0 h 1093"/>
                  <a:gd name="T46" fmla="*/ 0 w 356"/>
                  <a:gd name="T47" fmla="*/ 0 h 1093"/>
                  <a:gd name="T48" fmla="*/ 0 w 356"/>
                  <a:gd name="T49" fmla="*/ 0 h 1093"/>
                  <a:gd name="T50" fmla="*/ 0 w 356"/>
                  <a:gd name="T51" fmla="*/ 0 h 1093"/>
                  <a:gd name="T52" fmla="*/ 0 w 356"/>
                  <a:gd name="T53" fmla="*/ 0 h 1093"/>
                  <a:gd name="T54" fmla="*/ 0 w 356"/>
                  <a:gd name="T55" fmla="*/ 0 h 1093"/>
                  <a:gd name="T56" fmla="*/ 0 w 356"/>
                  <a:gd name="T57" fmla="*/ 0 h 1093"/>
                  <a:gd name="T58" fmla="*/ 0 w 356"/>
                  <a:gd name="T59" fmla="*/ 0 h 1093"/>
                  <a:gd name="T60" fmla="*/ 0 w 356"/>
                  <a:gd name="T61" fmla="*/ 0 h 1093"/>
                  <a:gd name="T62" fmla="*/ 0 w 356"/>
                  <a:gd name="T63" fmla="*/ 0 h 1093"/>
                  <a:gd name="T64" fmla="*/ 0 w 356"/>
                  <a:gd name="T65" fmla="*/ 0 h 1093"/>
                  <a:gd name="T66" fmla="*/ 0 w 356"/>
                  <a:gd name="T67" fmla="*/ 0 h 1093"/>
                  <a:gd name="T68" fmla="*/ 0 w 356"/>
                  <a:gd name="T69" fmla="*/ 0 h 1093"/>
                  <a:gd name="T70" fmla="*/ 0 w 356"/>
                  <a:gd name="T71" fmla="*/ 0 h 10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56"/>
                  <a:gd name="T109" fmla="*/ 0 h 1093"/>
                  <a:gd name="T110" fmla="*/ 356 w 356"/>
                  <a:gd name="T111" fmla="*/ 1093 h 109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56" h="1093">
                    <a:moveTo>
                      <a:pt x="66" y="125"/>
                    </a:moveTo>
                    <a:lnTo>
                      <a:pt x="19" y="53"/>
                    </a:lnTo>
                    <a:lnTo>
                      <a:pt x="35" y="0"/>
                    </a:lnTo>
                    <a:lnTo>
                      <a:pt x="81" y="0"/>
                    </a:lnTo>
                    <a:lnTo>
                      <a:pt x="136" y="57"/>
                    </a:lnTo>
                    <a:lnTo>
                      <a:pt x="205" y="179"/>
                    </a:lnTo>
                    <a:lnTo>
                      <a:pt x="244" y="296"/>
                    </a:lnTo>
                    <a:lnTo>
                      <a:pt x="278" y="407"/>
                    </a:lnTo>
                    <a:lnTo>
                      <a:pt x="291" y="511"/>
                    </a:lnTo>
                    <a:lnTo>
                      <a:pt x="286" y="564"/>
                    </a:lnTo>
                    <a:lnTo>
                      <a:pt x="252" y="631"/>
                    </a:lnTo>
                    <a:lnTo>
                      <a:pt x="194" y="810"/>
                    </a:lnTo>
                    <a:lnTo>
                      <a:pt x="128" y="914"/>
                    </a:lnTo>
                    <a:lnTo>
                      <a:pt x="112" y="958"/>
                    </a:lnTo>
                    <a:lnTo>
                      <a:pt x="175" y="967"/>
                    </a:lnTo>
                    <a:lnTo>
                      <a:pt x="256" y="967"/>
                    </a:lnTo>
                    <a:lnTo>
                      <a:pt x="356" y="1009"/>
                    </a:lnTo>
                    <a:lnTo>
                      <a:pt x="349" y="1040"/>
                    </a:lnTo>
                    <a:lnTo>
                      <a:pt x="333" y="1075"/>
                    </a:lnTo>
                    <a:lnTo>
                      <a:pt x="302" y="1093"/>
                    </a:lnTo>
                    <a:lnTo>
                      <a:pt x="241" y="1067"/>
                    </a:lnTo>
                    <a:lnTo>
                      <a:pt x="175" y="1026"/>
                    </a:lnTo>
                    <a:lnTo>
                      <a:pt x="81" y="1022"/>
                    </a:lnTo>
                    <a:lnTo>
                      <a:pt x="23" y="1035"/>
                    </a:lnTo>
                    <a:lnTo>
                      <a:pt x="0" y="1013"/>
                    </a:lnTo>
                    <a:lnTo>
                      <a:pt x="0" y="981"/>
                    </a:lnTo>
                    <a:lnTo>
                      <a:pt x="31" y="945"/>
                    </a:lnTo>
                    <a:lnTo>
                      <a:pt x="81" y="887"/>
                    </a:lnTo>
                    <a:lnTo>
                      <a:pt x="170" y="739"/>
                    </a:lnTo>
                    <a:lnTo>
                      <a:pt x="209" y="609"/>
                    </a:lnTo>
                    <a:lnTo>
                      <a:pt x="220" y="484"/>
                    </a:lnTo>
                    <a:lnTo>
                      <a:pt x="217" y="416"/>
                    </a:lnTo>
                    <a:lnTo>
                      <a:pt x="186" y="296"/>
                    </a:lnTo>
                    <a:lnTo>
                      <a:pt x="105" y="165"/>
                    </a:lnTo>
                    <a:lnTo>
                      <a:pt x="47" y="99"/>
                    </a:lnTo>
                    <a:lnTo>
                      <a:pt x="66" y="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8" name="Freeform 132"/>
              <p:cNvSpPr>
                <a:spLocks/>
              </p:cNvSpPr>
              <p:nvPr/>
            </p:nvSpPr>
            <p:spPr bwMode="auto">
              <a:xfrm>
                <a:off x="5001" y="2633"/>
                <a:ext cx="105" cy="241"/>
              </a:xfrm>
              <a:custGeom>
                <a:avLst/>
                <a:gdLst>
                  <a:gd name="T0" fmla="*/ 0 w 524"/>
                  <a:gd name="T1" fmla="*/ 0 h 1205"/>
                  <a:gd name="T2" fmla="*/ 0 w 524"/>
                  <a:gd name="T3" fmla="*/ 0 h 1205"/>
                  <a:gd name="T4" fmla="*/ 0 w 524"/>
                  <a:gd name="T5" fmla="*/ 0 h 1205"/>
                  <a:gd name="T6" fmla="*/ 0 w 524"/>
                  <a:gd name="T7" fmla="*/ 0 h 1205"/>
                  <a:gd name="T8" fmla="*/ 0 w 524"/>
                  <a:gd name="T9" fmla="*/ 0 h 1205"/>
                  <a:gd name="T10" fmla="*/ 0 w 524"/>
                  <a:gd name="T11" fmla="*/ 0 h 1205"/>
                  <a:gd name="T12" fmla="*/ 0 w 524"/>
                  <a:gd name="T13" fmla="*/ 0 h 1205"/>
                  <a:gd name="T14" fmla="*/ 0 w 524"/>
                  <a:gd name="T15" fmla="*/ 0 h 1205"/>
                  <a:gd name="T16" fmla="*/ 0 w 524"/>
                  <a:gd name="T17" fmla="*/ 0 h 1205"/>
                  <a:gd name="T18" fmla="*/ 0 w 524"/>
                  <a:gd name="T19" fmla="*/ 0 h 1205"/>
                  <a:gd name="T20" fmla="*/ 0 w 524"/>
                  <a:gd name="T21" fmla="*/ 0 h 1205"/>
                  <a:gd name="T22" fmla="*/ 0 w 524"/>
                  <a:gd name="T23" fmla="*/ 0 h 1205"/>
                  <a:gd name="T24" fmla="*/ 0 w 524"/>
                  <a:gd name="T25" fmla="*/ 0 h 1205"/>
                  <a:gd name="T26" fmla="*/ 0 w 524"/>
                  <a:gd name="T27" fmla="*/ 0 h 1205"/>
                  <a:gd name="T28" fmla="*/ 0 w 524"/>
                  <a:gd name="T29" fmla="*/ 0 h 1205"/>
                  <a:gd name="T30" fmla="*/ 0 w 524"/>
                  <a:gd name="T31" fmla="*/ 0 h 1205"/>
                  <a:gd name="T32" fmla="*/ 0 w 524"/>
                  <a:gd name="T33" fmla="*/ 0 h 1205"/>
                  <a:gd name="T34" fmla="*/ 0 w 524"/>
                  <a:gd name="T35" fmla="*/ 0 h 1205"/>
                  <a:gd name="T36" fmla="*/ 0 w 524"/>
                  <a:gd name="T37" fmla="*/ 0 h 1205"/>
                  <a:gd name="T38" fmla="*/ 0 w 524"/>
                  <a:gd name="T39" fmla="*/ 0 h 1205"/>
                  <a:gd name="T40" fmla="*/ 0 w 524"/>
                  <a:gd name="T41" fmla="*/ 0 h 1205"/>
                  <a:gd name="T42" fmla="*/ 0 w 524"/>
                  <a:gd name="T43" fmla="*/ 0 h 1205"/>
                  <a:gd name="T44" fmla="*/ 0 w 524"/>
                  <a:gd name="T45" fmla="*/ 0 h 1205"/>
                  <a:gd name="T46" fmla="*/ 0 w 524"/>
                  <a:gd name="T47" fmla="*/ 0 h 1205"/>
                  <a:gd name="T48" fmla="*/ 0 w 524"/>
                  <a:gd name="T49" fmla="*/ 0 h 1205"/>
                  <a:gd name="T50" fmla="*/ 0 w 524"/>
                  <a:gd name="T51" fmla="*/ 0 h 1205"/>
                  <a:gd name="T52" fmla="*/ 0 w 524"/>
                  <a:gd name="T53" fmla="*/ 0 h 1205"/>
                  <a:gd name="T54" fmla="*/ 0 w 524"/>
                  <a:gd name="T55" fmla="*/ 0 h 1205"/>
                  <a:gd name="T56" fmla="*/ 0 w 524"/>
                  <a:gd name="T57" fmla="*/ 0 h 1205"/>
                  <a:gd name="T58" fmla="*/ 0 w 524"/>
                  <a:gd name="T59" fmla="*/ 0 h 1205"/>
                  <a:gd name="T60" fmla="*/ 0 w 524"/>
                  <a:gd name="T61" fmla="*/ 0 h 1205"/>
                  <a:gd name="T62" fmla="*/ 0 w 524"/>
                  <a:gd name="T63" fmla="*/ 0 h 1205"/>
                  <a:gd name="T64" fmla="*/ 0 w 524"/>
                  <a:gd name="T65" fmla="*/ 0 h 1205"/>
                  <a:gd name="T66" fmla="*/ 0 w 524"/>
                  <a:gd name="T67" fmla="*/ 0 h 1205"/>
                  <a:gd name="T68" fmla="*/ 0 w 524"/>
                  <a:gd name="T69" fmla="*/ 0 h 1205"/>
                  <a:gd name="T70" fmla="*/ 0 w 524"/>
                  <a:gd name="T71" fmla="*/ 0 h 1205"/>
                  <a:gd name="T72" fmla="*/ 0 w 524"/>
                  <a:gd name="T73" fmla="*/ 0 h 1205"/>
                  <a:gd name="T74" fmla="*/ 0 w 524"/>
                  <a:gd name="T75" fmla="*/ 0 h 1205"/>
                  <a:gd name="T76" fmla="*/ 0 w 524"/>
                  <a:gd name="T77" fmla="*/ 0 h 12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4"/>
                  <a:gd name="T118" fmla="*/ 0 h 1205"/>
                  <a:gd name="T119" fmla="*/ 524 w 524"/>
                  <a:gd name="T120" fmla="*/ 1205 h 120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4" h="1205">
                    <a:moveTo>
                      <a:pt x="306" y="211"/>
                    </a:moveTo>
                    <a:lnTo>
                      <a:pt x="383" y="94"/>
                    </a:lnTo>
                    <a:lnTo>
                      <a:pt x="453" y="0"/>
                    </a:lnTo>
                    <a:lnTo>
                      <a:pt x="500" y="9"/>
                    </a:lnTo>
                    <a:lnTo>
                      <a:pt x="524" y="49"/>
                    </a:lnTo>
                    <a:lnTo>
                      <a:pt x="524" y="121"/>
                    </a:lnTo>
                    <a:lnTo>
                      <a:pt x="480" y="162"/>
                    </a:lnTo>
                    <a:lnTo>
                      <a:pt x="407" y="215"/>
                    </a:lnTo>
                    <a:lnTo>
                      <a:pt x="349" y="282"/>
                    </a:lnTo>
                    <a:lnTo>
                      <a:pt x="283" y="372"/>
                    </a:lnTo>
                    <a:lnTo>
                      <a:pt x="256" y="439"/>
                    </a:lnTo>
                    <a:lnTo>
                      <a:pt x="225" y="520"/>
                    </a:lnTo>
                    <a:lnTo>
                      <a:pt x="210" y="627"/>
                    </a:lnTo>
                    <a:lnTo>
                      <a:pt x="210" y="726"/>
                    </a:lnTo>
                    <a:lnTo>
                      <a:pt x="225" y="846"/>
                    </a:lnTo>
                    <a:lnTo>
                      <a:pt x="267" y="963"/>
                    </a:lnTo>
                    <a:lnTo>
                      <a:pt x="302" y="1030"/>
                    </a:lnTo>
                    <a:lnTo>
                      <a:pt x="325" y="1075"/>
                    </a:lnTo>
                    <a:lnTo>
                      <a:pt x="325" y="1112"/>
                    </a:lnTo>
                    <a:lnTo>
                      <a:pt x="302" y="1125"/>
                    </a:lnTo>
                    <a:lnTo>
                      <a:pt x="249" y="1125"/>
                    </a:lnTo>
                    <a:lnTo>
                      <a:pt x="163" y="1143"/>
                    </a:lnTo>
                    <a:lnTo>
                      <a:pt x="97" y="1169"/>
                    </a:lnTo>
                    <a:lnTo>
                      <a:pt x="58" y="1205"/>
                    </a:lnTo>
                    <a:lnTo>
                      <a:pt x="24" y="1192"/>
                    </a:lnTo>
                    <a:lnTo>
                      <a:pt x="0" y="1143"/>
                    </a:lnTo>
                    <a:lnTo>
                      <a:pt x="4" y="1102"/>
                    </a:lnTo>
                    <a:lnTo>
                      <a:pt x="69" y="1070"/>
                    </a:lnTo>
                    <a:lnTo>
                      <a:pt x="174" y="1061"/>
                    </a:lnTo>
                    <a:lnTo>
                      <a:pt x="271" y="1061"/>
                    </a:lnTo>
                    <a:lnTo>
                      <a:pt x="233" y="1008"/>
                    </a:lnTo>
                    <a:lnTo>
                      <a:pt x="213" y="941"/>
                    </a:lnTo>
                    <a:lnTo>
                      <a:pt x="186" y="846"/>
                    </a:lnTo>
                    <a:lnTo>
                      <a:pt x="155" y="748"/>
                    </a:lnTo>
                    <a:lnTo>
                      <a:pt x="155" y="632"/>
                    </a:lnTo>
                    <a:lnTo>
                      <a:pt x="163" y="520"/>
                    </a:lnTo>
                    <a:lnTo>
                      <a:pt x="197" y="417"/>
                    </a:lnTo>
                    <a:lnTo>
                      <a:pt x="260" y="282"/>
                    </a:lnTo>
                    <a:lnTo>
                      <a:pt x="306" y="2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70" name="Text Box 133"/>
            <p:cNvSpPr txBox="1">
              <a:spLocks noChangeArrowheads="1"/>
            </p:cNvSpPr>
            <p:nvPr/>
          </p:nvSpPr>
          <p:spPr bwMode="auto">
            <a:xfrm>
              <a:off x="4989" y="952"/>
              <a:ext cx="627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000"/>
                <a:t>This is peculiar syntax for MIPS, in this ALU instruction the rt operand precedes the rs operand. Usually, it</a:t>
              </a:r>
              <a:r>
                <a:rPr lang="ja-JP" altLang="en-US" sz="1000"/>
                <a:t>’</a:t>
              </a:r>
              <a:r>
                <a:rPr lang="en-US" altLang="ja-JP" sz="1000"/>
                <a:t>s the other way around </a:t>
              </a:r>
              <a:endParaRPr lang="en-US" sz="1000"/>
            </a:p>
          </p:txBody>
        </p:sp>
        <p:sp>
          <p:nvSpPr>
            <p:cNvPr id="56371" name="Line 134"/>
            <p:cNvSpPr>
              <a:spLocks noChangeShapeType="1"/>
            </p:cNvSpPr>
            <p:nvPr/>
          </p:nvSpPr>
          <p:spPr bwMode="auto">
            <a:xfrm>
              <a:off x="5206" y="2208"/>
              <a:ext cx="122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6366" name="Text Box 137"/>
          <p:cNvSpPr txBox="1">
            <a:spLocks noChangeArrowheads="1"/>
          </p:cNvSpPr>
          <p:nvPr/>
        </p:nvSpPr>
        <p:spPr bwMode="auto">
          <a:xfrm>
            <a:off x="977900" y="1857375"/>
            <a:ext cx="101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/>
              <a:t>R-type:</a:t>
            </a:r>
          </a:p>
        </p:txBody>
      </p:sp>
      <p:sp>
        <p:nvSpPr>
          <p:cNvPr id="56367" name="Rectangle 3"/>
          <p:cNvSpPr>
            <a:spLocks noChangeArrowheads="1"/>
          </p:cNvSpPr>
          <p:nvPr/>
        </p:nvSpPr>
        <p:spPr bwMode="auto">
          <a:xfrm>
            <a:off x="403225" y="4418013"/>
            <a:ext cx="339725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CC0000"/>
                </a:solidFill>
              </a:rPr>
              <a:t>Different flavor:</a:t>
            </a:r>
          </a:p>
          <a:p>
            <a:pPr>
              <a:lnSpc>
                <a:spcPct val="90000"/>
              </a:lnSpc>
            </a:pPr>
            <a:r>
              <a:rPr lang="en-US" b="0">
                <a:solidFill>
                  <a:srgbClr val="CC0000"/>
                </a:solidFill>
              </a:rPr>
              <a:t>Shift amount is not in instruction, but in a register</a:t>
            </a:r>
          </a:p>
        </p:txBody>
      </p:sp>
      <p:sp>
        <p:nvSpPr>
          <p:cNvPr id="5636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6E24C993-1D24-F343-A782-E61500D5EB0B}" type="slidenum">
              <a:rPr lang="en-US" sz="1400">
                <a:latin typeface="Arial Narrow" charset="0"/>
              </a:rPr>
              <a:pPr/>
              <a:t>22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MIPS ALU Operations with Immediate</a:t>
            </a:r>
          </a:p>
        </p:txBody>
      </p:sp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304800" y="1109663"/>
            <a:ext cx="742315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CC0000"/>
                </a:solidFill>
              </a:rPr>
              <a:t>addi instruction: adds register contents, signed-constant:</a:t>
            </a: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663575" y="3952875"/>
            <a:ext cx="77946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Symbolic version:  </a:t>
            </a:r>
            <a:r>
              <a:rPr lang="en-US" sz="2000">
                <a:latin typeface="Courier New" charset="0"/>
              </a:rPr>
              <a:t>addi $9, $11, -3</a:t>
            </a:r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1143000" y="5638800"/>
            <a:ext cx="342106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233363" indent="-233363">
              <a:lnSpc>
                <a:spcPct val="90000"/>
              </a:lnSpc>
            </a:pPr>
            <a:r>
              <a:rPr lang="ja-JP" altLang="en-US" sz="1800"/>
              <a:t>“</a:t>
            </a:r>
            <a:r>
              <a:rPr lang="en-US" altLang="ja-JP" sz="1800"/>
              <a:t>Add the contents of rs to const; store result in rt</a:t>
            </a:r>
            <a:r>
              <a:rPr lang="ja-JP" altLang="en-US" sz="1800"/>
              <a:t>”</a:t>
            </a:r>
            <a:endParaRPr lang="en-US" sz="1800"/>
          </a:p>
        </p:txBody>
      </p:sp>
      <p:grpSp>
        <p:nvGrpSpPr>
          <p:cNvPr id="58373" name="Group 71"/>
          <p:cNvGrpSpPr>
            <a:grpSpLocks/>
          </p:cNvGrpSpPr>
          <p:nvPr/>
        </p:nvGrpSpPr>
        <p:grpSpPr bwMode="auto">
          <a:xfrm>
            <a:off x="501650" y="2209800"/>
            <a:ext cx="2292350" cy="876300"/>
            <a:chOff x="309" y="1404"/>
            <a:chExt cx="1444" cy="552"/>
          </a:xfrm>
        </p:grpSpPr>
        <p:grpSp>
          <p:nvGrpSpPr>
            <p:cNvPr id="58474" name="Group 72"/>
            <p:cNvGrpSpPr>
              <a:grpSpLocks/>
            </p:cNvGrpSpPr>
            <p:nvPr/>
          </p:nvGrpSpPr>
          <p:grpSpPr bwMode="auto">
            <a:xfrm>
              <a:off x="309" y="1476"/>
              <a:ext cx="1108" cy="480"/>
              <a:chOff x="237" y="1556"/>
              <a:chExt cx="1108" cy="480"/>
            </a:xfrm>
          </p:grpSpPr>
          <p:sp>
            <p:nvSpPr>
              <p:cNvPr id="58476" name="Freeform 73"/>
              <p:cNvSpPr>
                <a:spLocks/>
              </p:cNvSpPr>
              <p:nvPr/>
            </p:nvSpPr>
            <p:spPr bwMode="auto">
              <a:xfrm flipH="1">
                <a:off x="1009" y="1556"/>
                <a:ext cx="336" cy="152"/>
              </a:xfrm>
              <a:custGeom>
                <a:avLst/>
                <a:gdLst>
                  <a:gd name="T0" fmla="*/ 336 w 336"/>
                  <a:gd name="T1" fmla="*/ 144 h 152"/>
                  <a:gd name="T2" fmla="*/ 192 w 336"/>
                  <a:gd name="T3" fmla="*/ 48 h 152"/>
                  <a:gd name="T4" fmla="*/ 192 w 336"/>
                  <a:gd name="T5" fmla="*/ 144 h 152"/>
                  <a:gd name="T6" fmla="*/ 0 w 336"/>
                  <a:gd name="T7" fmla="*/ 0 h 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6"/>
                  <a:gd name="T13" fmla="*/ 0 h 152"/>
                  <a:gd name="T14" fmla="*/ 336 w 336"/>
                  <a:gd name="T15" fmla="*/ 152 h 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6" h="152">
                    <a:moveTo>
                      <a:pt x="336" y="144"/>
                    </a:moveTo>
                    <a:cubicBezTo>
                      <a:pt x="276" y="96"/>
                      <a:pt x="216" y="48"/>
                      <a:pt x="192" y="48"/>
                    </a:cubicBezTo>
                    <a:cubicBezTo>
                      <a:pt x="168" y="48"/>
                      <a:pt x="224" y="152"/>
                      <a:pt x="192" y="144"/>
                    </a:cubicBezTo>
                    <a:cubicBezTo>
                      <a:pt x="160" y="136"/>
                      <a:pt x="80" y="6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77" name="Text Box 74"/>
              <p:cNvSpPr txBox="1">
                <a:spLocks noChangeArrowheads="1"/>
              </p:cNvSpPr>
              <p:nvPr/>
            </p:nvSpPr>
            <p:spPr bwMode="auto">
              <a:xfrm>
                <a:off x="237" y="1632"/>
                <a:ext cx="101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solidFill>
                      <a:srgbClr val="CC0000"/>
                    </a:solidFill>
                  </a:rPr>
                  <a:t>OP = 0x08, dictating addi</a:t>
                </a:r>
              </a:p>
            </p:txBody>
          </p:sp>
        </p:grpSp>
        <p:sp>
          <p:nvSpPr>
            <p:cNvPr id="58475" name="AutoShape 75"/>
            <p:cNvSpPr>
              <a:spLocks/>
            </p:cNvSpPr>
            <p:nvPr/>
          </p:nvSpPr>
          <p:spPr bwMode="auto">
            <a:xfrm rot="-5400000">
              <a:off x="1438" y="1161"/>
              <a:ext cx="72" cy="558"/>
            </a:xfrm>
            <a:prstGeom prst="leftBrace">
              <a:avLst>
                <a:gd name="adj1" fmla="val 645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374" name="AutoShape 77"/>
          <p:cNvSpPr>
            <a:spLocks/>
          </p:cNvSpPr>
          <p:nvPr/>
        </p:nvSpPr>
        <p:spPr bwMode="auto">
          <a:xfrm rot="-5400000">
            <a:off x="3106738" y="1905000"/>
            <a:ext cx="114300" cy="762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8375" name="Group 382"/>
          <p:cNvGrpSpPr>
            <a:grpSpLocks/>
          </p:cNvGrpSpPr>
          <p:nvPr/>
        </p:nvGrpSpPr>
        <p:grpSpPr bwMode="auto">
          <a:xfrm>
            <a:off x="2325688" y="2343150"/>
            <a:ext cx="1779587" cy="1036638"/>
            <a:chOff x="1465" y="1476"/>
            <a:chExt cx="1121" cy="653"/>
          </a:xfrm>
        </p:grpSpPr>
        <p:sp>
          <p:nvSpPr>
            <p:cNvPr id="58472" name="Rectangle 78"/>
            <p:cNvSpPr>
              <a:spLocks noChangeArrowheads="1"/>
            </p:cNvSpPr>
            <p:nvPr/>
          </p:nvSpPr>
          <p:spPr bwMode="auto">
            <a:xfrm>
              <a:off x="1465" y="1725"/>
              <a:ext cx="112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rs = 11, Reg[11]</a:t>
              </a:r>
              <a:br>
                <a:rPr lang="en-US" sz="1800" b="0">
                  <a:solidFill>
                    <a:srgbClr val="CC0000"/>
                  </a:solidFill>
                </a:rPr>
              </a:br>
              <a:r>
                <a:rPr lang="en-US" sz="1800" b="0">
                  <a:solidFill>
                    <a:srgbClr val="CC0000"/>
                  </a:solidFill>
                </a:rPr>
                <a:t>source </a:t>
              </a:r>
            </a:p>
          </p:txBody>
        </p:sp>
        <p:sp>
          <p:nvSpPr>
            <p:cNvPr id="58473" name="Line 79"/>
            <p:cNvSpPr>
              <a:spLocks noChangeShapeType="1"/>
            </p:cNvSpPr>
            <p:nvPr/>
          </p:nvSpPr>
          <p:spPr bwMode="auto">
            <a:xfrm flipV="1">
              <a:off x="1948" y="1476"/>
              <a:ext cx="42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8376" name="Group 384"/>
          <p:cNvGrpSpPr>
            <a:grpSpLocks/>
          </p:cNvGrpSpPr>
          <p:nvPr/>
        </p:nvGrpSpPr>
        <p:grpSpPr bwMode="auto">
          <a:xfrm>
            <a:off x="3556000" y="2228850"/>
            <a:ext cx="2452688" cy="1123950"/>
            <a:chOff x="2240" y="1404"/>
            <a:chExt cx="1545" cy="708"/>
          </a:xfrm>
        </p:grpSpPr>
        <p:sp>
          <p:nvSpPr>
            <p:cNvPr id="58469" name="Freeform 81"/>
            <p:cNvSpPr>
              <a:spLocks/>
            </p:cNvSpPr>
            <p:nvPr/>
          </p:nvSpPr>
          <p:spPr bwMode="auto">
            <a:xfrm>
              <a:off x="2473" y="1480"/>
              <a:ext cx="711" cy="248"/>
            </a:xfrm>
            <a:custGeom>
              <a:avLst/>
              <a:gdLst>
                <a:gd name="T0" fmla="*/ 98950388 w 265"/>
                <a:gd name="T1" fmla="*/ 41 h 288"/>
                <a:gd name="T2" fmla="*/ 56369475 w 265"/>
                <a:gd name="T3" fmla="*/ 14 h 288"/>
                <a:gd name="T4" fmla="*/ 41014515 w 265"/>
                <a:gd name="T5" fmla="*/ 34 h 288"/>
                <a:gd name="T6" fmla="*/ 0 w 265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5"/>
                <a:gd name="T13" fmla="*/ 0 h 288"/>
                <a:gd name="T14" fmla="*/ 265 w 265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5" h="288">
                  <a:moveTo>
                    <a:pt x="265" y="288"/>
                  </a:moveTo>
                  <a:cubicBezTo>
                    <a:pt x="218" y="192"/>
                    <a:pt x="177" y="105"/>
                    <a:pt x="151" y="96"/>
                  </a:cubicBezTo>
                  <a:cubicBezTo>
                    <a:pt x="125" y="87"/>
                    <a:pt x="135" y="252"/>
                    <a:pt x="110" y="236"/>
                  </a:cubicBezTo>
                  <a:cubicBezTo>
                    <a:pt x="85" y="220"/>
                    <a:pt x="23" y="49"/>
                    <a:pt x="0" y="0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470" name="AutoShape 82"/>
            <p:cNvSpPr>
              <a:spLocks/>
            </p:cNvSpPr>
            <p:nvPr/>
          </p:nvSpPr>
          <p:spPr bwMode="auto">
            <a:xfrm rot="-5400000">
              <a:off x="2444" y="1200"/>
              <a:ext cx="72" cy="48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471" name="Rectangle 85"/>
            <p:cNvSpPr>
              <a:spLocks noChangeArrowheads="1"/>
            </p:cNvSpPr>
            <p:nvPr/>
          </p:nvSpPr>
          <p:spPr bwMode="auto">
            <a:xfrm>
              <a:off x="2738" y="1708"/>
              <a:ext cx="104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rt = 9, Reg[9] destination</a:t>
              </a:r>
            </a:p>
          </p:txBody>
        </p:sp>
      </p:grpSp>
      <p:sp>
        <p:nvSpPr>
          <p:cNvPr id="58377" name="Rectangle 86"/>
          <p:cNvSpPr>
            <a:spLocks noChangeArrowheads="1"/>
          </p:cNvSpPr>
          <p:nvPr/>
        </p:nvSpPr>
        <p:spPr bwMode="auto">
          <a:xfrm>
            <a:off x="990600" y="5181600"/>
            <a:ext cx="3351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Reg[rt] </a:t>
            </a:r>
            <a:r>
              <a:rPr lang="en-US" sz="1800">
                <a:latin typeface="Symbol" charset="0"/>
              </a:rPr>
              <a:t>=</a:t>
            </a:r>
            <a:r>
              <a:rPr lang="en-US" sz="1800"/>
              <a:t>  Reg[rs] + sxt(imm)</a:t>
            </a:r>
          </a:p>
        </p:txBody>
      </p:sp>
      <p:sp>
        <p:nvSpPr>
          <p:cNvPr id="58378" name="Rectangle 89"/>
          <p:cNvSpPr>
            <a:spLocks noChangeArrowheads="1"/>
          </p:cNvSpPr>
          <p:nvPr/>
        </p:nvSpPr>
        <p:spPr bwMode="auto">
          <a:xfrm>
            <a:off x="5076825" y="5287963"/>
            <a:ext cx="2451100" cy="107791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/>
              <a:t>arithmetic:  addi, addiu</a:t>
            </a:r>
          </a:p>
          <a:p>
            <a:r>
              <a:rPr lang="en-US" sz="1600"/>
              <a:t>compare: slti, sltiu</a:t>
            </a:r>
          </a:p>
          <a:p>
            <a:r>
              <a:rPr lang="en-US" sz="1600"/>
              <a:t>logical: andi, ori, xori, lui</a:t>
            </a:r>
          </a:p>
        </p:txBody>
      </p:sp>
      <p:sp>
        <p:nvSpPr>
          <p:cNvPr id="58379" name="Text Box 90"/>
          <p:cNvSpPr txBox="1">
            <a:spLocks noChangeArrowheads="1"/>
          </p:cNvSpPr>
          <p:nvPr/>
        </p:nvSpPr>
        <p:spPr bwMode="auto">
          <a:xfrm>
            <a:off x="4581525" y="4648200"/>
            <a:ext cx="3252788" cy="584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95288" indent="-395288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/>
              <a:t>Similar instructions for other ALU operations:</a:t>
            </a:r>
          </a:p>
        </p:txBody>
      </p:sp>
      <p:grpSp>
        <p:nvGrpSpPr>
          <p:cNvPr id="58380" name="Group 383"/>
          <p:cNvGrpSpPr>
            <a:grpSpLocks/>
          </p:cNvGrpSpPr>
          <p:nvPr/>
        </p:nvGrpSpPr>
        <p:grpSpPr bwMode="auto">
          <a:xfrm>
            <a:off x="4346575" y="2235200"/>
            <a:ext cx="4111625" cy="1693863"/>
            <a:chOff x="2738" y="1408"/>
            <a:chExt cx="2590" cy="1067"/>
          </a:xfrm>
        </p:grpSpPr>
        <p:sp>
          <p:nvSpPr>
            <p:cNvPr id="58466" name="AutoShape 83"/>
            <p:cNvSpPr>
              <a:spLocks/>
            </p:cNvSpPr>
            <p:nvPr/>
          </p:nvSpPr>
          <p:spPr bwMode="auto">
            <a:xfrm rot="-5400000">
              <a:off x="3472" y="674"/>
              <a:ext cx="68" cy="1536"/>
            </a:xfrm>
            <a:prstGeom prst="leftBrace">
              <a:avLst>
                <a:gd name="adj1" fmla="val 1882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467" name="Freeform 84"/>
            <p:cNvSpPr>
              <a:spLocks/>
            </p:cNvSpPr>
            <p:nvPr/>
          </p:nvSpPr>
          <p:spPr bwMode="auto">
            <a:xfrm>
              <a:off x="3548" y="1496"/>
              <a:ext cx="726" cy="288"/>
            </a:xfrm>
            <a:custGeom>
              <a:avLst/>
              <a:gdLst>
                <a:gd name="T0" fmla="*/ 312112 w 438"/>
                <a:gd name="T1" fmla="*/ 288 h 288"/>
                <a:gd name="T2" fmla="*/ 178006 w 438"/>
                <a:gd name="T3" fmla="*/ 96 h 288"/>
                <a:gd name="T4" fmla="*/ 125530 w 438"/>
                <a:gd name="T5" fmla="*/ 161 h 288"/>
                <a:gd name="T6" fmla="*/ 0 w 43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8"/>
                <a:gd name="T13" fmla="*/ 0 h 288"/>
                <a:gd name="T14" fmla="*/ 438 w 43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8" h="288">
                  <a:moveTo>
                    <a:pt x="438" y="288"/>
                  </a:moveTo>
                  <a:cubicBezTo>
                    <a:pt x="360" y="192"/>
                    <a:pt x="294" y="117"/>
                    <a:pt x="250" y="96"/>
                  </a:cubicBezTo>
                  <a:cubicBezTo>
                    <a:pt x="206" y="75"/>
                    <a:pt x="218" y="177"/>
                    <a:pt x="176" y="161"/>
                  </a:cubicBezTo>
                  <a:cubicBezTo>
                    <a:pt x="134" y="145"/>
                    <a:pt x="37" y="34"/>
                    <a:pt x="0" y="0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468" name="Rectangle 236"/>
            <p:cNvSpPr>
              <a:spLocks noChangeArrowheads="1"/>
            </p:cNvSpPr>
            <p:nvPr/>
          </p:nvSpPr>
          <p:spPr bwMode="auto">
            <a:xfrm>
              <a:off x="4028" y="1725"/>
              <a:ext cx="1300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constant field, indicating -3 as second operand</a:t>
              </a:r>
            </a:p>
            <a:p>
              <a:pPr algn="ctr"/>
              <a:r>
                <a:rPr lang="en-US" sz="1800" b="0">
                  <a:solidFill>
                    <a:srgbClr val="CC0000"/>
                  </a:solidFill>
                </a:rPr>
                <a:t>(sign-extended!)</a:t>
              </a:r>
            </a:p>
          </p:txBody>
        </p:sp>
      </p:grpSp>
      <p:sp>
        <p:nvSpPr>
          <p:cNvPr id="58381" name="Rectangle 309"/>
          <p:cNvSpPr>
            <a:spLocks noChangeArrowheads="1"/>
          </p:cNvSpPr>
          <p:nvPr/>
        </p:nvSpPr>
        <p:spPr bwMode="auto">
          <a:xfrm>
            <a:off x="685800" y="4775200"/>
            <a:ext cx="24844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Courier New" charset="0"/>
              </a:rPr>
              <a:t>addi rt, rs, imm</a:t>
            </a:r>
            <a:r>
              <a:rPr lang="en-US" sz="2000"/>
              <a:t>:</a:t>
            </a:r>
          </a:p>
        </p:txBody>
      </p:sp>
      <p:grpSp>
        <p:nvGrpSpPr>
          <p:cNvPr id="58382" name="Group 310"/>
          <p:cNvGrpSpPr>
            <a:grpSpLocks/>
          </p:cNvGrpSpPr>
          <p:nvPr/>
        </p:nvGrpSpPr>
        <p:grpSpPr bwMode="auto">
          <a:xfrm>
            <a:off x="1752600" y="1752600"/>
            <a:ext cx="5181600" cy="609600"/>
            <a:chOff x="1632" y="3600"/>
            <a:chExt cx="3264" cy="384"/>
          </a:xfrm>
        </p:grpSpPr>
        <p:sp>
          <p:nvSpPr>
            <p:cNvPr id="58395" name="Rectangle 311"/>
            <p:cNvSpPr>
              <a:spLocks noChangeArrowheads="1"/>
            </p:cNvSpPr>
            <p:nvPr/>
          </p:nvSpPr>
          <p:spPr bwMode="auto">
            <a:xfrm>
              <a:off x="1632" y="3600"/>
              <a:ext cx="326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396" name="Group 312"/>
            <p:cNvGrpSpPr>
              <a:grpSpLocks/>
            </p:cNvGrpSpPr>
            <p:nvPr/>
          </p:nvGrpSpPr>
          <p:grpSpPr bwMode="auto">
            <a:xfrm>
              <a:off x="1728" y="3696"/>
              <a:ext cx="3072" cy="192"/>
              <a:chOff x="1728" y="1728"/>
              <a:chExt cx="3072" cy="192"/>
            </a:xfrm>
          </p:grpSpPr>
          <p:grpSp>
            <p:nvGrpSpPr>
              <p:cNvPr id="58429" name="Group 313"/>
              <p:cNvGrpSpPr>
                <a:grpSpLocks/>
              </p:cNvGrpSpPr>
              <p:nvPr/>
            </p:nvGrpSpPr>
            <p:grpSpPr bwMode="auto">
              <a:xfrm>
                <a:off x="1728" y="1728"/>
                <a:ext cx="3072" cy="192"/>
                <a:chOff x="1728" y="288"/>
                <a:chExt cx="3072" cy="192"/>
              </a:xfrm>
            </p:grpSpPr>
            <p:grpSp>
              <p:nvGrpSpPr>
                <p:cNvPr id="58433" name="Group 314"/>
                <p:cNvGrpSpPr>
                  <a:grpSpLocks/>
                </p:cNvGrpSpPr>
                <p:nvPr/>
              </p:nvGrpSpPr>
              <p:grpSpPr bwMode="auto">
                <a:xfrm>
                  <a:off x="1824" y="432"/>
                  <a:ext cx="2880" cy="48"/>
                  <a:chOff x="1968" y="1776"/>
                  <a:chExt cx="2880" cy="192"/>
                </a:xfrm>
              </p:grpSpPr>
              <p:sp>
                <p:nvSpPr>
                  <p:cNvPr id="58435" name="Line 3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36" name="Line 3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37" name="Line 3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38" name="Line 3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39" name="Line 3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40" name="Line 3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41" name="Line 3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42" name="Line 3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43" name="Line 3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44" name="Line 3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45" name="Line 3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46" name="Line 3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47" name="Line 3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48" name="Line 3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49" name="Line 3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50" name="Line 3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51" name="Line 3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52" name="Line 3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53" name="Line 3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54" name="Line 3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55" name="Line 3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56" name="Line 3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57" name="Line 3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58" name="Line 3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59" name="Line 3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60" name="Line 3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61" name="Line 3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62" name="Line 3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63" name="Line 3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64" name="Line 3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65" name="Line 3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434" name="Rectangle 346"/>
                <p:cNvSpPr>
                  <a:spLocks noChangeArrowheads="1"/>
                </p:cNvSpPr>
                <p:nvPr/>
              </p:nvSpPr>
              <p:spPr bwMode="auto">
                <a:xfrm>
                  <a:off x="1728" y="288"/>
                  <a:ext cx="3072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430" name="Line 347"/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31" name="Line 348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32" name="Line 349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397" name="Text Box 350"/>
            <p:cNvSpPr txBox="1">
              <a:spLocks noChangeArrowheads="1"/>
            </p:cNvSpPr>
            <p:nvPr/>
          </p:nvSpPr>
          <p:spPr bwMode="auto">
            <a:xfrm>
              <a:off x="1680" y="3696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58398" name="Text Box 351"/>
            <p:cNvSpPr txBox="1">
              <a:spLocks noChangeArrowheads="1"/>
            </p:cNvSpPr>
            <p:nvPr/>
          </p:nvSpPr>
          <p:spPr bwMode="auto">
            <a:xfrm>
              <a:off x="1776" y="3696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58399" name="Text Box 352"/>
            <p:cNvSpPr txBox="1">
              <a:spLocks noChangeArrowheads="1"/>
            </p:cNvSpPr>
            <p:nvPr/>
          </p:nvSpPr>
          <p:spPr bwMode="auto">
            <a:xfrm>
              <a:off x="1890" y="3696"/>
              <a:ext cx="1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00" name="Text Box 353"/>
            <p:cNvSpPr txBox="1">
              <a:spLocks noChangeArrowheads="1"/>
            </p:cNvSpPr>
            <p:nvPr/>
          </p:nvSpPr>
          <p:spPr bwMode="auto">
            <a:xfrm>
              <a:off x="1968" y="3696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58401" name="Text Box 354"/>
            <p:cNvSpPr txBox="1">
              <a:spLocks noChangeArrowheads="1"/>
            </p:cNvSpPr>
            <p:nvPr/>
          </p:nvSpPr>
          <p:spPr bwMode="auto">
            <a:xfrm>
              <a:off x="2064" y="3696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58402" name="Text Box 355"/>
            <p:cNvSpPr txBox="1">
              <a:spLocks noChangeArrowheads="1"/>
            </p:cNvSpPr>
            <p:nvPr/>
          </p:nvSpPr>
          <p:spPr bwMode="auto">
            <a:xfrm>
              <a:off x="2160" y="3696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58403" name="Text Box 356"/>
            <p:cNvSpPr txBox="1">
              <a:spLocks noChangeArrowheads="1"/>
            </p:cNvSpPr>
            <p:nvPr/>
          </p:nvSpPr>
          <p:spPr bwMode="auto">
            <a:xfrm>
              <a:off x="2256" y="3696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58404" name="Text Box 357"/>
            <p:cNvSpPr txBox="1">
              <a:spLocks noChangeArrowheads="1"/>
            </p:cNvSpPr>
            <p:nvPr/>
          </p:nvSpPr>
          <p:spPr bwMode="auto">
            <a:xfrm>
              <a:off x="2370" y="3696"/>
              <a:ext cx="1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05" name="Text Box 358"/>
            <p:cNvSpPr txBox="1">
              <a:spLocks noChangeArrowheads="1"/>
            </p:cNvSpPr>
            <p:nvPr/>
          </p:nvSpPr>
          <p:spPr bwMode="auto">
            <a:xfrm>
              <a:off x="2448" y="3696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58406" name="Text Box 359"/>
            <p:cNvSpPr txBox="1">
              <a:spLocks noChangeArrowheads="1"/>
            </p:cNvSpPr>
            <p:nvPr/>
          </p:nvSpPr>
          <p:spPr bwMode="auto">
            <a:xfrm>
              <a:off x="2561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07" name="Text Box 360"/>
            <p:cNvSpPr txBox="1">
              <a:spLocks noChangeArrowheads="1"/>
            </p:cNvSpPr>
            <p:nvPr/>
          </p:nvSpPr>
          <p:spPr bwMode="auto">
            <a:xfrm>
              <a:off x="2657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08" name="Text Box 361"/>
            <p:cNvSpPr txBox="1">
              <a:spLocks noChangeArrowheads="1"/>
            </p:cNvSpPr>
            <p:nvPr/>
          </p:nvSpPr>
          <p:spPr bwMode="auto">
            <a:xfrm>
              <a:off x="2736" y="3696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58409" name="Text Box 362"/>
            <p:cNvSpPr txBox="1">
              <a:spLocks noChangeArrowheads="1"/>
            </p:cNvSpPr>
            <p:nvPr/>
          </p:nvSpPr>
          <p:spPr bwMode="auto">
            <a:xfrm>
              <a:off x="2850" y="3696"/>
              <a:ext cx="1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10" name="Text Box 363"/>
            <p:cNvSpPr txBox="1">
              <a:spLocks noChangeArrowheads="1"/>
            </p:cNvSpPr>
            <p:nvPr/>
          </p:nvSpPr>
          <p:spPr bwMode="auto">
            <a:xfrm>
              <a:off x="2928" y="3696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58411" name="Text Box 364"/>
            <p:cNvSpPr txBox="1">
              <a:spLocks noChangeArrowheads="1"/>
            </p:cNvSpPr>
            <p:nvPr/>
          </p:nvSpPr>
          <p:spPr bwMode="auto">
            <a:xfrm>
              <a:off x="3024" y="3696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58412" name="Text Box 365"/>
            <p:cNvSpPr txBox="1">
              <a:spLocks noChangeArrowheads="1"/>
            </p:cNvSpPr>
            <p:nvPr/>
          </p:nvSpPr>
          <p:spPr bwMode="auto">
            <a:xfrm>
              <a:off x="3137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13" name="Text Box 366"/>
            <p:cNvSpPr txBox="1">
              <a:spLocks noChangeArrowheads="1"/>
            </p:cNvSpPr>
            <p:nvPr/>
          </p:nvSpPr>
          <p:spPr bwMode="auto">
            <a:xfrm>
              <a:off x="3233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14" name="Text Box 367"/>
            <p:cNvSpPr txBox="1">
              <a:spLocks noChangeArrowheads="1"/>
            </p:cNvSpPr>
            <p:nvPr/>
          </p:nvSpPr>
          <p:spPr bwMode="auto">
            <a:xfrm>
              <a:off x="3329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15" name="Text Box 368"/>
            <p:cNvSpPr txBox="1">
              <a:spLocks noChangeArrowheads="1"/>
            </p:cNvSpPr>
            <p:nvPr/>
          </p:nvSpPr>
          <p:spPr bwMode="auto">
            <a:xfrm>
              <a:off x="3425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16" name="Text Box 369"/>
            <p:cNvSpPr txBox="1">
              <a:spLocks noChangeArrowheads="1"/>
            </p:cNvSpPr>
            <p:nvPr/>
          </p:nvSpPr>
          <p:spPr bwMode="auto">
            <a:xfrm>
              <a:off x="3521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17" name="Text Box 370"/>
            <p:cNvSpPr txBox="1">
              <a:spLocks noChangeArrowheads="1"/>
            </p:cNvSpPr>
            <p:nvPr/>
          </p:nvSpPr>
          <p:spPr bwMode="auto">
            <a:xfrm>
              <a:off x="3617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18" name="Text Box 371"/>
            <p:cNvSpPr txBox="1">
              <a:spLocks noChangeArrowheads="1"/>
            </p:cNvSpPr>
            <p:nvPr/>
          </p:nvSpPr>
          <p:spPr bwMode="auto">
            <a:xfrm>
              <a:off x="3713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19" name="Text Box 372"/>
            <p:cNvSpPr txBox="1">
              <a:spLocks noChangeArrowheads="1"/>
            </p:cNvSpPr>
            <p:nvPr/>
          </p:nvSpPr>
          <p:spPr bwMode="auto">
            <a:xfrm>
              <a:off x="3809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20" name="Text Box 373"/>
            <p:cNvSpPr txBox="1">
              <a:spLocks noChangeArrowheads="1"/>
            </p:cNvSpPr>
            <p:nvPr/>
          </p:nvSpPr>
          <p:spPr bwMode="auto">
            <a:xfrm>
              <a:off x="3905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21" name="Text Box 374"/>
            <p:cNvSpPr txBox="1">
              <a:spLocks noChangeArrowheads="1"/>
            </p:cNvSpPr>
            <p:nvPr/>
          </p:nvSpPr>
          <p:spPr bwMode="auto">
            <a:xfrm>
              <a:off x="4001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22" name="Text Box 375"/>
            <p:cNvSpPr txBox="1">
              <a:spLocks noChangeArrowheads="1"/>
            </p:cNvSpPr>
            <p:nvPr/>
          </p:nvSpPr>
          <p:spPr bwMode="auto">
            <a:xfrm>
              <a:off x="4097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23" name="Text Box 376"/>
            <p:cNvSpPr txBox="1">
              <a:spLocks noChangeArrowheads="1"/>
            </p:cNvSpPr>
            <p:nvPr/>
          </p:nvSpPr>
          <p:spPr bwMode="auto">
            <a:xfrm>
              <a:off x="4193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24" name="Text Box 377"/>
            <p:cNvSpPr txBox="1">
              <a:spLocks noChangeArrowheads="1"/>
            </p:cNvSpPr>
            <p:nvPr/>
          </p:nvSpPr>
          <p:spPr bwMode="auto">
            <a:xfrm>
              <a:off x="4289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25" name="Text Box 378"/>
            <p:cNvSpPr txBox="1">
              <a:spLocks noChangeArrowheads="1"/>
            </p:cNvSpPr>
            <p:nvPr/>
          </p:nvSpPr>
          <p:spPr bwMode="auto">
            <a:xfrm>
              <a:off x="4385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26" name="Text Box 379"/>
            <p:cNvSpPr txBox="1">
              <a:spLocks noChangeArrowheads="1"/>
            </p:cNvSpPr>
            <p:nvPr/>
          </p:nvSpPr>
          <p:spPr bwMode="auto">
            <a:xfrm>
              <a:off x="4481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58427" name="Text Box 380"/>
            <p:cNvSpPr txBox="1">
              <a:spLocks noChangeArrowheads="1"/>
            </p:cNvSpPr>
            <p:nvPr/>
          </p:nvSpPr>
          <p:spPr bwMode="auto">
            <a:xfrm>
              <a:off x="4560" y="3696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58428" name="Text Box 381"/>
            <p:cNvSpPr txBox="1">
              <a:spLocks noChangeArrowheads="1"/>
            </p:cNvSpPr>
            <p:nvPr/>
          </p:nvSpPr>
          <p:spPr bwMode="auto">
            <a:xfrm>
              <a:off x="4673" y="3696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</p:grpSp>
      <p:grpSp>
        <p:nvGrpSpPr>
          <p:cNvPr id="58383" name="Group 401"/>
          <p:cNvGrpSpPr>
            <a:grpSpLocks/>
          </p:cNvGrpSpPr>
          <p:nvPr/>
        </p:nvGrpSpPr>
        <p:grpSpPr bwMode="auto">
          <a:xfrm>
            <a:off x="7527925" y="4648200"/>
            <a:ext cx="1539875" cy="1838325"/>
            <a:chOff x="4742" y="2928"/>
            <a:chExt cx="970" cy="1158"/>
          </a:xfrm>
        </p:grpSpPr>
        <p:grpSp>
          <p:nvGrpSpPr>
            <p:cNvPr id="58386" name="Group 398"/>
            <p:cNvGrpSpPr>
              <a:grpSpLocks/>
            </p:cNvGrpSpPr>
            <p:nvPr/>
          </p:nvGrpSpPr>
          <p:grpSpPr bwMode="auto">
            <a:xfrm>
              <a:off x="5216" y="3448"/>
              <a:ext cx="223" cy="638"/>
              <a:chOff x="5216" y="3448"/>
              <a:chExt cx="223" cy="638"/>
            </a:xfrm>
          </p:grpSpPr>
          <p:sp>
            <p:nvSpPr>
              <p:cNvPr id="58389" name="Freeform 392"/>
              <p:cNvSpPr>
                <a:spLocks/>
              </p:cNvSpPr>
              <p:nvPr/>
            </p:nvSpPr>
            <p:spPr bwMode="auto">
              <a:xfrm>
                <a:off x="5256" y="3553"/>
                <a:ext cx="112" cy="111"/>
              </a:xfrm>
              <a:custGeom>
                <a:avLst/>
                <a:gdLst>
                  <a:gd name="T0" fmla="*/ 0 w 448"/>
                  <a:gd name="T1" fmla="*/ 0 h 444"/>
                  <a:gd name="T2" fmla="*/ 0 w 448"/>
                  <a:gd name="T3" fmla="*/ 0 h 444"/>
                  <a:gd name="T4" fmla="*/ 0 w 448"/>
                  <a:gd name="T5" fmla="*/ 0 h 444"/>
                  <a:gd name="T6" fmla="*/ 0 w 448"/>
                  <a:gd name="T7" fmla="*/ 0 h 444"/>
                  <a:gd name="T8" fmla="*/ 0 w 448"/>
                  <a:gd name="T9" fmla="*/ 0 h 444"/>
                  <a:gd name="T10" fmla="*/ 0 w 448"/>
                  <a:gd name="T11" fmla="*/ 0 h 444"/>
                  <a:gd name="T12" fmla="*/ 0 w 448"/>
                  <a:gd name="T13" fmla="*/ 0 h 444"/>
                  <a:gd name="T14" fmla="*/ 0 w 448"/>
                  <a:gd name="T15" fmla="*/ 0 h 444"/>
                  <a:gd name="T16" fmla="*/ 0 w 448"/>
                  <a:gd name="T17" fmla="*/ 0 h 444"/>
                  <a:gd name="T18" fmla="*/ 0 w 448"/>
                  <a:gd name="T19" fmla="*/ 0 h 444"/>
                  <a:gd name="T20" fmla="*/ 0 w 448"/>
                  <a:gd name="T21" fmla="*/ 0 h 444"/>
                  <a:gd name="T22" fmla="*/ 0 w 448"/>
                  <a:gd name="T23" fmla="*/ 0 h 444"/>
                  <a:gd name="T24" fmla="*/ 0 w 448"/>
                  <a:gd name="T25" fmla="*/ 0 h 444"/>
                  <a:gd name="T26" fmla="*/ 0 w 448"/>
                  <a:gd name="T27" fmla="*/ 0 h 444"/>
                  <a:gd name="T28" fmla="*/ 0 w 448"/>
                  <a:gd name="T29" fmla="*/ 0 h 444"/>
                  <a:gd name="T30" fmla="*/ 0 w 448"/>
                  <a:gd name="T31" fmla="*/ 0 h 444"/>
                  <a:gd name="T32" fmla="*/ 0 w 448"/>
                  <a:gd name="T33" fmla="*/ 0 h 444"/>
                  <a:gd name="T34" fmla="*/ 0 w 448"/>
                  <a:gd name="T35" fmla="*/ 0 h 444"/>
                  <a:gd name="T36" fmla="*/ 0 w 448"/>
                  <a:gd name="T37" fmla="*/ 0 h 444"/>
                  <a:gd name="T38" fmla="*/ 0 w 448"/>
                  <a:gd name="T39" fmla="*/ 0 h 444"/>
                  <a:gd name="T40" fmla="*/ 0 w 448"/>
                  <a:gd name="T41" fmla="*/ 0 h 444"/>
                  <a:gd name="T42" fmla="*/ 0 w 448"/>
                  <a:gd name="T43" fmla="*/ 0 h 44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48"/>
                  <a:gd name="T67" fmla="*/ 0 h 444"/>
                  <a:gd name="T68" fmla="*/ 448 w 448"/>
                  <a:gd name="T69" fmla="*/ 444 h 44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48" h="444">
                    <a:moveTo>
                      <a:pt x="292" y="128"/>
                    </a:moveTo>
                    <a:lnTo>
                      <a:pt x="237" y="45"/>
                    </a:lnTo>
                    <a:lnTo>
                      <a:pt x="182" y="0"/>
                    </a:lnTo>
                    <a:lnTo>
                      <a:pt x="116" y="0"/>
                    </a:lnTo>
                    <a:lnTo>
                      <a:pt x="44" y="28"/>
                    </a:lnTo>
                    <a:lnTo>
                      <a:pt x="11" y="78"/>
                    </a:lnTo>
                    <a:lnTo>
                      <a:pt x="0" y="145"/>
                    </a:lnTo>
                    <a:lnTo>
                      <a:pt x="11" y="233"/>
                    </a:lnTo>
                    <a:lnTo>
                      <a:pt x="55" y="333"/>
                    </a:lnTo>
                    <a:lnTo>
                      <a:pt x="132" y="400"/>
                    </a:lnTo>
                    <a:lnTo>
                      <a:pt x="193" y="433"/>
                    </a:lnTo>
                    <a:lnTo>
                      <a:pt x="254" y="444"/>
                    </a:lnTo>
                    <a:lnTo>
                      <a:pt x="303" y="428"/>
                    </a:lnTo>
                    <a:lnTo>
                      <a:pt x="330" y="400"/>
                    </a:lnTo>
                    <a:lnTo>
                      <a:pt x="348" y="333"/>
                    </a:lnTo>
                    <a:lnTo>
                      <a:pt x="342" y="255"/>
                    </a:lnTo>
                    <a:lnTo>
                      <a:pt x="325" y="190"/>
                    </a:lnTo>
                    <a:lnTo>
                      <a:pt x="435" y="128"/>
                    </a:lnTo>
                    <a:lnTo>
                      <a:pt x="448" y="101"/>
                    </a:lnTo>
                    <a:lnTo>
                      <a:pt x="435" y="89"/>
                    </a:lnTo>
                    <a:lnTo>
                      <a:pt x="314" y="161"/>
                    </a:lnTo>
                    <a:lnTo>
                      <a:pt x="292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0" name="Freeform 393"/>
              <p:cNvSpPr>
                <a:spLocks/>
              </p:cNvSpPr>
              <p:nvPr/>
            </p:nvSpPr>
            <p:spPr bwMode="auto">
              <a:xfrm>
                <a:off x="5336" y="3448"/>
                <a:ext cx="100" cy="248"/>
              </a:xfrm>
              <a:custGeom>
                <a:avLst/>
                <a:gdLst>
                  <a:gd name="T0" fmla="*/ 0 w 398"/>
                  <a:gd name="T1" fmla="*/ 0 h 992"/>
                  <a:gd name="T2" fmla="*/ 0 w 398"/>
                  <a:gd name="T3" fmla="*/ 0 h 992"/>
                  <a:gd name="T4" fmla="*/ 0 w 398"/>
                  <a:gd name="T5" fmla="*/ 0 h 992"/>
                  <a:gd name="T6" fmla="*/ 0 w 398"/>
                  <a:gd name="T7" fmla="*/ 0 h 992"/>
                  <a:gd name="T8" fmla="*/ 0 w 398"/>
                  <a:gd name="T9" fmla="*/ 0 h 992"/>
                  <a:gd name="T10" fmla="*/ 0 w 398"/>
                  <a:gd name="T11" fmla="*/ 0 h 992"/>
                  <a:gd name="T12" fmla="*/ 0 w 398"/>
                  <a:gd name="T13" fmla="*/ 0 h 992"/>
                  <a:gd name="T14" fmla="*/ 0 w 398"/>
                  <a:gd name="T15" fmla="*/ 0 h 992"/>
                  <a:gd name="T16" fmla="*/ 0 w 398"/>
                  <a:gd name="T17" fmla="*/ 0 h 992"/>
                  <a:gd name="T18" fmla="*/ 0 w 398"/>
                  <a:gd name="T19" fmla="*/ 0 h 992"/>
                  <a:gd name="T20" fmla="*/ 0 w 398"/>
                  <a:gd name="T21" fmla="*/ 0 h 992"/>
                  <a:gd name="T22" fmla="*/ 0 w 398"/>
                  <a:gd name="T23" fmla="*/ 0 h 992"/>
                  <a:gd name="T24" fmla="*/ 0 w 398"/>
                  <a:gd name="T25" fmla="*/ 0 h 992"/>
                  <a:gd name="T26" fmla="*/ 0 w 398"/>
                  <a:gd name="T27" fmla="*/ 0 h 992"/>
                  <a:gd name="T28" fmla="*/ 0 w 398"/>
                  <a:gd name="T29" fmla="*/ 0 h 992"/>
                  <a:gd name="T30" fmla="*/ 0 w 398"/>
                  <a:gd name="T31" fmla="*/ 0 h 992"/>
                  <a:gd name="T32" fmla="*/ 0 w 398"/>
                  <a:gd name="T33" fmla="*/ 0 h 992"/>
                  <a:gd name="T34" fmla="*/ 0 w 398"/>
                  <a:gd name="T35" fmla="*/ 0 h 992"/>
                  <a:gd name="T36" fmla="*/ 0 w 398"/>
                  <a:gd name="T37" fmla="*/ 0 h 992"/>
                  <a:gd name="T38" fmla="*/ 0 w 398"/>
                  <a:gd name="T39" fmla="*/ 0 h 992"/>
                  <a:gd name="T40" fmla="*/ 0 w 398"/>
                  <a:gd name="T41" fmla="*/ 0 h 992"/>
                  <a:gd name="T42" fmla="*/ 0 w 398"/>
                  <a:gd name="T43" fmla="*/ 0 h 992"/>
                  <a:gd name="T44" fmla="*/ 0 w 398"/>
                  <a:gd name="T45" fmla="*/ 0 h 992"/>
                  <a:gd name="T46" fmla="*/ 0 w 398"/>
                  <a:gd name="T47" fmla="*/ 0 h 992"/>
                  <a:gd name="T48" fmla="*/ 0 w 398"/>
                  <a:gd name="T49" fmla="*/ 0 h 992"/>
                  <a:gd name="T50" fmla="*/ 0 w 398"/>
                  <a:gd name="T51" fmla="*/ 0 h 992"/>
                  <a:gd name="T52" fmla="*/ 0 w 398"/>
                  <a:gd name="T53" fmla="*/ 0 h 992"/>
                  <a:gd name="T54" fmla="*/ 0 w 398"/>
                  <a:gd name="T55" fmla="*/ 0 h 992"/>
                  <a:gd name="T56" fmla="*/ 0 w 398"/>
                  <a:gd name="T57" fmla="*/ 0 h 992"/>
                  <a:gd name="T58" fmla="*/ 0 w 398"/>
                  <a:gd name="T59" fmla="*/ 0 h 992"/>
                  <a:gd name="T60" fmla="*/ 0 w 398"/>
                  <a:gd name="T61" fmla="*/ 0 h 992"/>
                  <a:gd name="T62" fmla="*/ 0 w 398"/>
                  <a:gd name="T63" fmla="*/ 0 h 992"/>
                  <a:gd name="T64" fmla="*/ 0 w 398"/>
                  <a:gd name="T65" fmla="*/ 0 h 992"/>
                  <a:gd name="T66" fmla="*/ 0 w 398"/>
                  <a:gd name="T67" fmla="*/ 0 h 992"/>
                  <a:gd name="T68" fmla="*/ 0 w 398"/>
                  <a:gd name="T69" fmla="*/ 0 h 992"/>
                  <a:gd name="T70" fmla="*/ 0 w 398"/>
                  <a:gd name="T71" fmla="*/ 0 h 992"/>
                  <a:gd name="T72" fmla="*/ 0 w 398"/>
                  <a:gd name="T73" fmla="*/ 0 h 992"/>
                  <a:gd name="T74" fmla="*/ 0 w 398"/>
                  <a:gd name="T75" fmla="*/ 0 h 992"/>
                  <a:gd name="T76" fmla="*/ 0 w 398"/>
                  <a:gd name="T77" fmla="*/ 0 h 99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98"/>
                  <a:gd name="T118" fmla="*/ 0 h 992"/>
                  <a:gd name="T119" fmla="*/ 398 w 398"/>
                  <a:gd name="T120" fmla="*/ 992 h 99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98" h="992">
                    <a:moveTo>
                      <a:pt x="110" y="838"/>
                    </a:moveTo>
                    <a:lnTo>
                      <a:pt x="38" y="892"/>
                    </a:lnTo>
                    <a:lnTo>
                      <a:pt x="16" y="910"/>
                    </a:lnTo>
                    <a:lnTo>
                      <a:pt x="0" y="948"/>
                    </a:lnTo>
                    <a:lnTo>
                      <a:pt x="21" y="987"/>
                    </a:lnTo>
                    <a:lnTo>
                      <a:pt x="43" y="992"/>
                    </a:lnTo>
                    <a:lnTo>
                      <a:pt x="110" y="970"/>
                    </a:lnTo>
                    <a:lnTo>
                      <a:pt x="210" y="892"/>
                    </a:lnTo>
                    <a:lnTo>
                      <a:pt x="298" y="799"/>
                    </a:lnTo>
                    <a:lnTo>
                      <a:pt x="392" y="693"/>
                    </a:lnTo>
                    <a:lnTo>
                      <a:pt x="398" y="649"/>
                    </a:lnTo>
                    <a:lnTo>
                      <a:pt x="398" y="527"/>
                    </a:lnTo>
                    <a:lnTo>
                      <a:pt x="371" y="339"/>
                    </a:lnTo>
                    <a:lnTo>
                      <a:pt x="387" y="228"/>
                    </a:lnTo>
                    <a:lnTo>
                      <a:pt x="398" y="183"/>
                    </a:lnTo>
                    <a:lnTo>
                      <a:pt x="382" y="161"/>
                    </a:lnTo>
                    <a:lnTo>
                      <a:pt x="342" y="139"/>
                    </a:lnTo>
                    <a:lnTo>
                      <a:pt x="315" y="123"/>
                    </a:lnTo>
                    <a:lnTo>
                      <a:pt x="331" y="23"/>
                    </a:lnTo>
                    <a:lnTo>
                      <a:pt x="320" y="0"/>
                    </a:lnTo>
                    <a:lnTo>
                      <a:pt x="298" y="7"/>
                    </a:lnTo>
                    <a:lnTo>
                      <a:pt x="287" y="134"/>
                    </a:lnTo>
                    <a:lnTo>
                      <a:pt x="276" y="167"/>
                    </a:lnTo>
                    <a:lnTo>
                      <a:pt x="271" y="189"/>
                    </a:lnTo>
                    <a:lnTo>
                      <a:pt x="226" y="172"/>
                    </a:lnTo>
                    <a:lnTo>
                      <a:pt x="193" y="172"/>
                    </a:lnTo>
                    <a:lnTo>
                      <a:pt x="193" y="194"/>
                    </a:lnTo>
                    <a:lnTo>
                      <a:pt x="215" y="212"/>
                    </a:lnTo>
                    <a:lnTo>
                      <a:pt x="255" y="212"/>
                    </a:lnTo>
                    <a:lnTo>
                      <a:pt x="282" y="234"/>
                    </a:lnTo>
                    <a:lnTo>
                      <a:pt x="304" y="272"/>
                    </a:lnTo>
                    <a:lnTo>
                      <a:pt x="326" y="333"/>
                    </a:lnTo>
                    <a:lnTo>
                      <a:pt x="342" y="455"/>
                    </a:lnTo>
                    <a:lnTo>
                      <a:pt x="342" y="566"/>
                    </a:lnTo>
                    <a:lnTo>
                      <a:pt x="331" y="654"/>
                    </a:lnTo>
                    <a:lnTo>
                      <a:pt x="309" y="693"/>
                    </a:lnTo>
                    <a:lnTo>
                      <a:pt x="232" y="749"/>
                    </a:lnTo>
                    <a:lnTo>
                      <a:pt x="148" y="799"/>
                    </a:lnTo>
                    <a:lnTo>
                      <a:pt x="110" y="8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1" name="Freeform 394"/>
              <p:cNvSpPr>
                <a:spLocks/>
              </p:cNvSpPr>
              <p:nvPr/>
            </p:nvSpPr>
            <p:spPr bwMode="auto">
              <a:xfrm>
                <a:off x="5216" y="3677"/>
                <a:ext cx="90" cy="149"/>
              </a:xfrm>
              <a:custGeom>
                <a:avLst/>
                <a:gdLst>
                  <a:gd name="T0" fmla="*/ 0 w 360"/>
                  <a:gd name="T1" fmla="*/ 0 h 599"/>
                  <a:gd name="T2" fmla="*/ 0 w 360"/>
                  <a:gd name="T3" fmla="*/ 0 h 599"/>
                  <a:gd name="T4" fmla="*/ 0 w 360"/>
                  <a:gd name="T5" fmla="*/ 0 h 599"/>
                  <a:gd name="T6" fmla="*/ 0 w 360"/>
                  <a:gd name="T7" fmla="*/ 0 h 599"/>
                  <a:gd name="T8" fmla="*/ 0 w 360"/>
                  <a:gd name="T9" fmla="*/ 0 h 599"/>
                  <a:gd name="T10" fmla="*/ 0 w 360"/>
                  <a:gd name="T11" fmla="*/ 0 h 599"/>
                  <a:gd name="T12" fmla="*/ 0 w 360"/>
                  <a:gd name="T13" fmla="*/ 0 h 599"/>
                  <a:gd name="T14" fmla="*/ 0 w 360"/>
                  <a:gd name="T15" fmla="*/ 0 h 599"/>
                  <a:gd name="T16" fmla="*/ 0 w 360"/>
                  <a:gd name="T17" fmla="*/ 0 h 599"/>
                  <a:gd name="T18" fmla="*/ 0 w 360"/>
                  <a:gd name="T19" fmla="*/ 0 h 599"/>
                  <a:gd name="T20" fmla="*/ 0 w 360"/>
                  <a:gd name="T21" fmla="*/ 0 h 599"/>
                  <a:gd name="T22" fmla="*/ 0 w 360"/>
                  <a:gd name="T23" fmla="*/ 0 h 599"/>
                  <a:gd name="T24" fmla="*/ 0 w 360"/>
                  <a:gd name="T25" fmla="*/ 0 h 599"/>
                  <a:gd name="T26" fmla="*/ 0 w 360"/>
                  <a:gd name="T27" fmla="*/ 0 h 599"/>
                  <a:gd name="T28" fmla="*/ 0 w 360"/>
                  <a:gd name="T29" fmla="*/ 0 h 599"/>
                  <a:gd name="T30" fmla="*/ 0 w 360"/>
                  <a:gd name="T31" fmla="*/ 0 h 599"/>
                  <a:gd name="T32" fmla="*/ 0 w 360"/>
                  <a:gd name="T33" fmla="*/ 0 h 599"/>
                  <a:gd name="T34" fmla="*/ 0 w 360"/>
                  <a:gd name="T35" fmla="*/ 0 h 599"/>
                  <a:gd name="T36" fmla="*/ 0 w 360"/>
                  <a:gd name="T37" fmla="*/ 0 h 599"/>
                  <a:gd name="T38" fmla="*/ 0 w 360"/>
                  <a:gd name="T39" fmla="*/ 0 h 599"/>
                  <a:gd name="T40" fmla="*/ 0 w 360"/>
                  <a:gd name="T41" fmla="*/ 0 h 599"/>
                  <a:gd name="T42" fmla="*/ 0 w 360"/>
                  <a:gd name="T43" fmla="*/ 0 h 599"/>
                  <a:gd name="T44" fmla="*/ 0 w 360"/>
                  <a:gd name="T45" fmla="*/ 0 h 599"/>
                  <a:gd name="T46" fmla="*/ 0 w 360"/>
                  <a:gd name="T47" fmla="*/ 0 h 599"/>
                  <a:gd name="T48" fmla="*/ 0 w 360"/>
                  <a:gd name="T49" fmla="*/ 0 h 599"/>
                  <a:gd name="T50" fmla="*/ 0 w 360"/>
                  <a:gd name="T51" fmla="*/ 0 h 599"/>
                  <a:gd name="T52" fmla="*/ 0 w 360"/>
                  <a:gd name="T53" fmla="*/ 0 h 599"/>
                  <a:gd name="T54" fmla="*/ 0 w 360"/>
                  <a:gd name="T55" fmla="*/ 0 h 599"/>
                  <a:gd name="T56" fmla="*/ 0 w 360"/>
                  <a:gd name="T57" fmla="*/ 0 h 599"/>
                  <a:gd name="T58" fmla="*/ 0 w 360"/>
                  <a:gd name="T59" fmla="*/ 0 h 599"/>
                  <a:gd name="T60" fmla="*/ 0 w 360"/>
                  <a:gd name="T61" fmla="*/ 0 h 599"/>
                  <a:gd name="T62" fmla="*/ 0 w 360"/>
                  <a:gd name="T63" fmla="*/ 0 h 599"/>
                  <a:gd name="T64" fmla="*/ 0 w 360"/>
                  <a:gd name="T65" fmla="*/ 0 h 599"/>
                  <a:gd name="T66" fmla="*/ 0 w 360"/>
                  <a:gd name="T67" fmla="*/ 0 h 599"/>
                  <a:gd name="T68" fmla="*/ 0 w 360"/>
                  <a:gd name="T69" fmla="*/ 0 h 599"/>
                  <a:gd name="T70" fmla="*/ 0 w 360"/>
                  <a:gd name="T71" fmla="*/ 0 h 59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60"/>
                  <a:gd name="T109" fmla="*/ 0 h 599"/>
                  <a:gd name="T110" fmla="*/ 360 w 360"/>
                  <a:gd name="T111" fmla="*/ 599 h 59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60" h="599">
                    <a:moveTo>
                      <a:pt x="360" y="17"/>
                    </a:moveTo>
                    <a:lnTo>
                      <a:pt x="321" y="0"/>
                    </a:lnTo>
                    <a:lnTo>
                      <a:pt x="238" y="6"/>
                    </a:lnTo>
                    <a:lnTo>
                      <a:pt x="165" y="62"/>
                    </a:lnTo>
                    <a:lnTo>
                      <a:pt x="60" y="178"/>
                    </a:lnTo>
                    <a:lnTo>
                      <a:pt x="5" y="272"/>
                    </a:lnTo>
                    <a:lnTo>
                      <a:pt x="0" y="305"/>
                    </a:lnTo>
                    <a:lnTo>
                      <a:pt x="27" y="367"/>
                    </a:lnTo>
                    <a:lnTo>
                      <a:pt x="88" y="394"/>
                    </a:lnTo>
                    <a:lnTo>
                      <a:pt x="165" y="427"/>
                    </a:lnTo>
                    <a:lnTo>
                      <a:pt x="227" y="443"/>
                    </a:lnTo>
                    <a:lnTo>
                      <a:pt x="254" y="472"/>
                    </a:lnTo>
                    <a:lnTo>
                      <a:pt x="238" y="510"/>
                    </a:lnTo>
                    <a:lnTo>
                      <a:pt x="194" y="555"/>
                    </a:lnTo>
                    <a:lnTo>
                      <a:pt x="138" y="561"/>
                    </a:lnTo>
                    <a:lnTo>
                      <a:pt x="100" y="543"/>
                    </a:lnTo>
                    <a:lnTo>
                      <a:pt x="77" y="561"/>
                    </a:lnTo>
                    <a:lnTo>
                      <a:pt x="82" y="582"/>
                    </a:lnTo>
                    <a:lnTo>
                      <a:pt x="127" y="599"/>
                    </a:lnTo>
                    <a:lnTo>
                      <a:pt x="194" y="599"/>
                    </a:lnTo>
                    <a:lnTo>
                      <a:pt x="254" y="582"/>
                    </a:lnTo>
                    <a:lnTo>
                      <a:pt x="288" y="561"/>
                    </a:lnTo>
                    <a:lnTo>
                      <a:pt x="310" y="521"/>
                    </a:lnTo>
                    <a:lnTo>
                      <a:pt x="321" y="477"/>
                    </a:lnTo>
                    <a:lnTo>
                      <a:pt x="293" y="438"/>
                    </a:lnTo>
                    <a:lnTo>
                      <a:pt x="227" y="410"/>
                    </a:lnTo>
                    <a:lnTo>
                      <a:pt x="149" y="388"/>
                    </a:lnTo>
                    <a:lnTo>
                      <a:pt x="82" y="350"/>
                    </a:lnTo>
                    <a:lnTo>
                      <a:pt x="66" y="316"/>
                    </a:lnTo>
                    <a:lnTo>
                      <a:pt x="77" y="256"/>
                    </a:lnTo>
                    <a:lnTo>
                      <a:pt x="127" y="178"/>
                    </a:lnTo>
                    <a:lnTo>
                      <a:pt x="188" y="133"/>
                    </a:lnTo>
                    <a:lnTo>
                      <a:pt x="282" y="100"/>
                    </a:lnTo>
                    <a:lnTo>
                      <a:pt x="360" y="84"/>
                    </a:lnTo>
                    <a:lnTo>
                      <a:pt x="360" y="39"/>
                    </a:lnTo>
                    <a:lnTo>
                      <a:pt x="36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2" name="Freeform 395"/>
              <p:cNvSpPr>
                <a:spLocks/>
              </p:cNvSpPr>
              <p:nvPr/>
            </p:nvSpPr>
            <p:spPr bwMode="auto">
              <a:xfrm>
                <a:off x="5289" y="3670"/>
                <a:ext cx="85" cy="184"/>
              </a:xfrm>
              <a:custGeom>
                <a:avLst/>
                <a:gdLst>
                  <a:gd name="T0" fmla="*/ 0 w 337"/>
                  <a:gd name="T1" fmla="*/ 0 h 737"/>
                  <a:gd name="T2" fmla="*/ 0 w 337"/>
                  <a:gd name="T3" fmla="*/ 0 h 737"/>
                  <a:gd name="T4" fmla="*/ 0 w 337"/>
                  <a:gd name="T5" fmla="*/ 0 h 737"/>
                  <a:gd name="T6" fmla="*/ 0 w 337"/>
                  <a:gd name="T7" fmla="*/ 0 h 737"/>
                  <a:gd name="T8" fmla="*/ 0 w 337"/>
                  <a:gd name="T9" fmla="*/ 0 h 737"/>
                  <a:gd name="T10" fmla="*/ 0 w 337"/>
                  <a:gd name="T11" fmla="*/ 0 h 737"/>
                  <a:gd name="T12" fmla="*/ 0 w 337"/>
                  <a:gd name="T13" fmla="*/ 0 h 737"/>
                  <a:gd name="T14" fmla="*/ 0 w 337"/>
                  <a:gd name="T15" fmla="*/ 0 h 737"/>
                  <a:gd name="T16" fmla="*/ 0 w 337"/>
                  <a:gd name="T17" fmla="*/ 0 h 737"/>
                  <a:gd name="T18" fmla="*/ 0 w 337"/>
                  <a:gd name="T19" fmla="*/ 0 h 737"/>
                  <a:gd name="T20" fmla="*/ 0 w 337"/>
                  <a:gd name="T21" fmla="*/ 0 h 737"/>
                  <a:gd name="T22" fmla="*/ 0 w 337"/>
                  <a:gd name="T23" fmla="*/ 0 h 737"/>
                  <a:gd name="T24" fmla="*/ 0 w 337"/>
                  <a:gd name="T25" fmla="*/ 0 h 737"/>
                  <a:gd name="T26" fmla="*/ 0 w 337"/>
                  <a:gd name="T27" fmla="*/ 0 h 737"/>
                  <a:gd name="T28" fmla="*/ 0 w 337"/>
                  <a:gd name="T29" fmla="*/ 0 h 737"/>
                  <a:gd name="T30" fmla="*/ 0 w 337"/>
                  <a:gd name="T31" fmla="*/ 0 h 737"/>
                  <a:gd name="T32" fmla="*/ 0 w 337"/>
                  <a:gd name="T33" fmla="*/ 0 h 737"/>
                  <a:gd name="T34" fmla="*/ 0 w 337"/>
                  <a:gd name="T35" fmla="*/ 0 h 737"/>
                  <a:gd name="T36" fmla="*/ 0 w 337"/>
                  <a:gd name="T37" fmla="*/ 0 h 737"/>
                  <a:gd name="T38" fmla="*/ 0 w 337"/>
                  <a:gd name="T39" fmla="*/ 0 h 737"/>
                  <a:gd name="T40" fmla="*/ 0 w 337"/>
                  <a:gd name="T41" fmla="*/ 0 h 73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37"/>
                  <a:gd name="T64" fmla="*/ 0 h 737"/>
                  <a:gd name="T65" fmla="*/ 337 w 337"/>
                  <a:gd name="T66" fmla="*/ 737 h 73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37" h="737">
                    <a:moveTo>
                      <a:pt x="294" y="232"/>
                    </a:moveTo>
                    <a:lnTo>
                      <a:pt x="260" y="94"/>
                    </a:lnTo>
                    <a:lnTo>
                      <a:pt x="221" y="27"/>
                    </a:lnTo>
                    <a:lnTo>
                      <a:pt x="138" y="0"/>
                    </a:lnTo>
                    <a:lnTo>
                      <a:pt x="55" y="11"/>
                    </a:lnTo>
                    <a:lnTo>
                      <a:pt x="17" y="83"/>
                    </a:lnTo>
                    <a:lnTo>
                      <a:pt x="22" y="172"/>
                    </a:lnTo>
                    <a:lnTo>
                      <a:pt x="44" y="316"/>
                    </a:lnTo>
                    <a:lnTo>
                      <a:pt x="44" y="443"/>
                    </a:lnTo>
                    <a:lnTo>
                      <a:pt x="17" y="554"/>
                    </a:lnTo>
                    <a:lnTo>
                      <a:pt x="0" y="615"/>
                    </a:lnTo>
                    <a:lnTo>
                      <a:pt x="11" y="670"/>
                    </a:lnTo>
                    <a:lnTo>
                      <a:pt x="50" y="698"/>
                    </a:lnTo>
                    <a:lnTo>
                      <a:pt x="100" y="726"/>
                    </a:lnTo>
                    <a:lnTo>
                      <a:pt x="149" y="737"/>
                    </a:lnTo>
                    <a:lnTo>
                      <a:pt x="210" y="737"/>
                    </a:lnTo>
                    <a:lnTo>
                      <a:pt x="283" y="681"/>
                    </a:lnTo>
                    <a:lnTo>
                      <a:pt x="337" y="565"/>
                    </a:lnTo>
                    <a:lnTo>
                      <a:pt x="332" y="459"/>
                    </a:lnTo>
                    <a:lnTo>
                      <a:pt x="299" y="338"/>
                    </a:lnTo>
                    <a:lnTo>
                      <a:pt x="294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3" name="Freeform 396"/>
              <p:cNvSpPr>
                <a:spLocks/>
              </p:cNvSpPr>
              <p:nvPr/>
            </p:nvSpPr>
            <p:spPr bwMode="auto">
              <a:xfrm>
                <a:off x="5264" y="3820"/>
                <a:ext cx="64" cy="266"/>
              </a:xfrm>
              <a:custGeom>
                <a:avLst/>
                <a:gdLst>
                  <a:gd name="T0" fmla="*/ 0 w 256"/>
                  <a:gd name="T1" fmla="*/ 0 h 1065"/>
                  <a:gd name="T2" fmla="*/ 0 w 256"/>
                  <a:gd name="T3" fmla="*/ 0 h 1065"/>
                  <a:gd name="T4" fmla="*/ 0 w 256"/>
                  <a:gd name="T5" fmla="*/ 0 h 1065"/>
                  <a:gd name="T6" fmla="*/ 0 w 256"/>
                  <a:gd name="T7" fmla="*/ 0 h 1065"/>
                  <a:gd name="T8" fmla="*/ 0 w 256"/>
                  <a:gd name="T9" fmla="*/ 0 h 1065"/>
                  <a:gd name="T10" fmla="*/ 0 w 256"/>
                  <a:gd name="T11" fmla="*/ 0 h 1065"/>
                  <a:gd name="T12" fmla="*/ 0 w 256"/>
                  <a:gd name="T13" fmla="*/ 0 h 1065"/>
                  <a:gd name="T14" fmla="*/ 0 w 256"/>
                  <a:gd name="T15" fmla="*/ 0 h 1065"/>
                  <a:gd name="T16" fmla="*/ 0 w 256"/>
                  <a:gd name="T17" fmla="*/ 0 h 1065"/>
                  <a:gd name="T18" fmla="*/ 0 w 256"/>
                  <a:gd name="T19" fmla="*/ 0 h 1065"/>
                  <a:gd name="T20" fmla="*/ 0 w 256"/>
                  <a:gd name="T21" fmla="*/ 0 h 1065"/>
                  <a:gd name="T22" fmla="*/ 0 w 256"/>
                  <a:gd name="T23" fmla="*/ 0 h 1065"/>
                  <a:gd name="T24" fmla="*/ 0 w 256"/>
                  <a:gd name="T25" fmla="*/ 0 h 1065"/>
                  <a:gd name="T26" fmla="*/ 0 w 256"/>
                  <a:gd name="T27" fmla="*/ 0 h 1065"/>
                  <a:gd name="T28" fmla="*/ 0 w 256"/>
                  <a:gd name="T29" fmla="*/ 0 h 1065"/>
                  <a:gd name="T30" fmla="*/ 0 w 256"/>
                  <a:gd name="T31" fmla="*/ 0 h 1065"/>
                  <a:gd name="T32" fmla="*/ 0 w 256"/>
                  <a:gd name="T33" fmla="*/ 0 h 1065"/>
                  <a:gd name="T34" fmla="*/ 0 w 256"/>
                  <a:gd name="T35" fmla="*/ 0 h 1065"/>
                  <a:gd name="T36" fmla="*/ 0 w 256"/>
                  <a:gd name="T37" fmla="*/ 0 h 1065"/>
                  <a:gd name="T38" fmla="*/ 0 w 256"/>
                  <a:gd name="T39" fmla="*/ 0 h 1065"/>
                  <a:gd name="T40" fmla="*/ 0 w 256"/>
                  <a:gd name="T41" fmla="*/ 0 h 1065"/>
                  <a:gd name="T42" fmla="*/ 0 w 256"/>
                  <a:gd name="T43" fmla="*/ 0 h 1065"/>
                  <a:gd name="T44" fmla="*/ 0 w 256"/>
                  <a:gd name="T45" fmla="*/ 0 h 1065"/>
                  <a:gd name="T46" fmla="*/ 0 w 256"/>
                  <a:gd name="T47" fmla="*/ 0 h 1065"/>
                  <a:gd name="T48" fmla="*/ 0 w 256"/>
                  <a:gd name="T49" fmla="*/ 0 h 1065"/>
                  <a:gd name="T50" fmla="*/ 0 w 256"/>
                  <a:gd name="T51" fmla="*/ 0 h 1065"/>
                  <a:gd name="T52" fmla="*/ 0 w 256"/>
                  <a:gd name="T53" fmla="*/ 0 h 1065"/>
                  <a:gd name="T54" fmla="*/ 0 w 256"/>
                  <a:gd name="T55" fmla="*/ 0 h 1065"/>
                  <a:gd name="T56" fmla="*/ 0 w 256"/>
                  <a:gd name="T57" fmla="*/ 0 h 106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56"/>
                  <a:gd name="T88" fmla="*/ 0 h 1065"/>
                  <a:gd name="T89" fmla="*/ 256 w 256"/>
                  <a:gd name="T90" fmla="*/ 1065 h 106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56" h="1065">
                    <a:moveTo>
                      <a:pt x="244" y="17"/>
                    </a:moveTo>
                    <a:lnTo>
                      <a:pt x="178" y="0"/>
                    </a:lnTo>
                    <a:lnTo>
                      <a:pt x="139" y="17"/>
                    </a:lnTo>
                    <a:lnTo>
                      <a:pt x="122" y="72"/>
                    </a:lnTo>
                    <a:lnTo>
                      <a:pt x="139" y="376"/>
                    </a:lnTo>
                    <a:lnTo>
                      <a:pt x="139" y="449"/>
                    </a:lnTo>
                    <a:lnTo>
                      <a:pt x="117" y="583"/>
                    </a:lnTo>
                    <a:lnTo>
                      <a:pt x="111" y="737"/>
                    </a:lnTo>
                    <a:lnTo>
                      <a:pt x="122" y="815"/>
                    </a:lnTo>
                    <a:lnTo>
                      <a:pt x="111" y="859"/>
                    </a:lnTo>
                    <a:lnTo>
                      <a:pt x="34" y="926"/>
                    </a:lnTo>
                    <a:lnTo>
                      <a:pt x="0" y="1009"/>
                    </a:lnTo>
                    <a:lnTo>
                      <a:pt x="6" y="1036"/>
                    </a:lnTo>
                    <a:lnTo>
                      <a:pt x="66" y="1065"/>
                    </a:lnTo>
                    <a:lnTo>
                      <a:pt x="83" y="1053"/>
                    </a:lnTo>
                    <a:lnTo>
                      <a:pt x="89" y="1004"/>
                    </a:lnTo>
                    <a:lnTo>
                      <a:pt x="106" y="931"/>
                    </a:lnTo>
                    <a:lnTo>
                      <a:pt x="133" y="898"/>
                    </a:lnTo>
                    <a:lnTo>
                      <a:pt x="166" y="876"/>
                    </a:lnTo>
                    <a:lnTo>
                      <a:pt x="194" y="848"/>
                    </a:lnTo>
                    <a:lnTo>
                      <a:pt x="200" y="826"/>
                    </a:lnTo>
                    <a:lnTo>
                      <a:pt x="184" y="799"/>
                    </a:lnTo>
                    <a:lnTo>
                      <a:pt x="166" y="782"/>
                    </a:lnTo>
                    <a:lnTo>
                      <a:pt x="155" y="715"/>
                    </a:lnTo>
                    <a:lnTo>
                      <a:pt x="166" y="576"/>
                    </a:lnTo>
                    <a:lnTo>
                      <a:pt x="205" y="416"/>
                    </a:lnTo>
                    <a:lnTo>
                      <a:pt x="244" y="288"/>
                    </a:lnTo>
                    <a:lnTo>
                      <a:pt x="256" y="133"/>
                    </a:lnTo>
                    <a:lnTo>
                      <a:pt x="24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4" name="Freeform 397"/>
              <p:cNvSpPr>
                <a:spLocks/>
              </p:cNvSpPr>
              <p:nvPr/>
            </p:nvSpPr>
            <p:spPr bwMode="auto">
              <a:xfrm>
                <a:off x="5334" y="3820"/>
                <a:ext cx="105" cy="224"/>
              </a:xfrm>
              <a:custGeom>
                <a:avLst/>
                <a:gdLst>
                  <a:gd name="T0" fmla="*/ 0 w 420"/>
                  <a:gd name="T1" fmla="*/ 0 h 898"/>
                  <a:gd name="T2" fmla="*/ 0 w 420"/>
                  <a:gd name="T3" fmla="*/ 0 h 898"/>
                  <a:gd name="T4" fmla="*/ 0 w 420"/>
                  <a:gd name="T5" fmla="*/ 0 h 898"/>
                  <a:gd name="T6" fmla="*/ 0 w 420"/>
                  <a:gd name="T7" fmla="*/ 0 h 898"/>
                  <a:gd name="T8" fmla="*/ 0 w 420"/>
                  <a:gd name="T9" fmla="*/ 0 h 898"/>
                  <a:gd name="T10" fmla="*/ 0 w 420"/>
                  <a:gd name="T11" fmla="*/ 0 h 898"/>
                  <a:gd name="T12" fmla="*/ 0 w 420"/>
                  <a:gd name="T13" fmla="*/ 0 h 898"/>
                  <a:gd name="T14" fmla="*/ 0 w 420"/>
                  <a:gd name="T15" fmla="*/ 0 h 898"/>
                  <a:gd name="T16" fmla="*/ 0 w 420"/>
                  <a:gd name="T17" fmla="*/ 0 h 898"/>
                  <a:gd name="T18" fmla="*/ 0 w 420"/>
                  <a:gd name="T19" fmla="*/ 0 h 898"/>
                  <a:gd name="T20" fmla="*/ 0 w 420"/>
                  <a:gd name="T21" fmla="*/ 0 h 898"/>
                  <a:gd name="T22" fmla="*/ 0 w 420"/>
                  <a:gd name="T23" fmla="*/ 0 h 898"/>
                  <a:gd name="T24" fmla="*/ 0 w 420"/>
                  <a:gd name="T25" fmla="*/ 0 h 898"/>
                  <a:gd name="T26" fmla="*/ 0 w 420"/>
                  <a:gd name="T27" fmla="*/ 0 h 898"/>
                  <a:gd name="T28" fmla="*/ 0 w 420"/>
                  <a:gd name="T29" fmla="*/ 0 h 898"/>
                  <a:gd name="T30" fmla="*/ 0 w 420"/>
                  <a:gd name="T31" fmla="*/ 0 h 898"/>
                  <a:gd name="T32" fmla="*/ 0 w 420"/>
                  <a:gd name="T33" fmla="*/ 0 h 898"/>
                  <a:gd name="T34" fmla="*/ 0 w 420"/>
                  <a:gd name="T35" fmla="*/ 0 h 898"/>
                  <a:gd name="T36" fmla="*/ 0 w 420"/>
                  <a:gd name="T37" fmla="*/ 0 h 898"/>
                  <a:gd name="T38" fmla="*/ 0 w 420"/>
                  <a:gd name="T39" fmla="*/ 0 h 898"/>
                  <a:gd name="T40" fmla="*/ 0 w 420"/>
                  <a:gd name="T41" fmla="*/ 0 h 898"/>
                  <a:gd name="T42" fmla="*/ 0 w 420"/>
                  <a:gd name="T43" fmla="*/ 0 h 898"/>
                  <a:gd name="T44" fmla="*/ 0 w 420"/>
                  <a:gd name="T45" fmla="*/ 0 h 898"/>
                  <a:gd name="T46" fmla="*/ 0 w 420"/>
                  <a:gd name="T47" fmla="*/ 0 h 898"/>
                  <a:gd name="T48" fmla="*/ 0 w 420"/>
                  <a:gd name="T49" fmla="*/ 0 h 898"/>
                  <a:gd name="T50" fmla="*/ 0 w 420"/>
                  <a:gd name="T51" fmla="*/ 0 h 898"/>
                  <a:gd name="T52" fmla="*/ 0 w 420"/>
                  <a:gd name="T53" fmla="*/ 0 h 898"/>
                  <a:gd name="T54" fmla="*/ 0 w 420"/>
                  <a:gd name="T55" fmla="*/ 0 h 898"/>
                  <a:gd name="T56" fmla="*/ 0 w 420"/>
                  <a:gd name="T57" fmla="*/ 0 h 898"/>
                  <a:gd name="T58" fmla="*/ 0 w 420"/>
                  <a:gd name="T59" fmla="*/ 0 h 898"/>
                  <a:gd name="T60" fmla="*/ 0 w 420"/>
                  <a:gd name="T61" fmla="*/ 0 h 898"/>
                  <a:gd name="T62" fmla="*/ 0 w 420"/>
                  <a:gd name="T63" fmla="*/ 0 h 89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20"/>
                  <a:gd name="T97" fmla="*/ 0 h 898"/>
                  <a:gd name="T98" fmla="*/ 420 w 420"/>
                  <a:gd name="T99" fmla="*/ 898 h 89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20" h="898">
                    <a:moveTo>
                      <a:pt x="138" y="133"/>
                    </a:moveTo>
                    <a:lnTo>
                      <a:pt x="127" y="44"/>
                    </a:lnTo>
                    <a:lnTo>
                      <a:pt x="77" y="0"/>
                    </a:lnTo>
                    <a:lnTo>
                      <a:pt x="5" y="6"/>
                    </a:lnTo>
                    <a:lnTo>
                      <a:pt x="0" y="44"/>
                    </a:lnTo>
                    <a:lnTo>
                      <a:pt x="5" y="128"/>
                    </a:lnTo>
                    <a:lnTo>
                      <a:pt x="43" y="255"/>
                    </a:lnTo>
                    <a:lnTo>
                      <a:pt x="72" y="349"/>
                    </a:lnTo>
                    <a:lnTo>
                      <a:pt x="105" y="476"/>
                    </a:lnTo>
                    <a:lnTo>
                      <a:pt x="116" y="587"/>
                    </a:lnTo>
                    <a:lnTo>
                      <a:pt x="116" y="676"/>
                    </a:lnTo>
                    <a:lnTo>
                      <a:pt x="99" y="743"/>
                    </a:lnTo>
                    <a:lnTo>
                      <a:pt x="83" y="765"/>
                    </a:lnTo>
                    <a:lnTo>
                      <a:pt x="83" y="786"/>
                    </a:lnTo>
                    <a:lnTo>
                      <a:pt x="105" y="820"/>
                    </a:lnTo>
                    <a:lnTo>
                      <a:pt x="143" y="831"/>
                    </a:lnTo>
                    <a:lnTo>
                      <a:pt x="204" y="831"/>
                    </a:lnTo>
                    <a:lnTo>
                      <a:pt x="315" y="859"/>
                    </a:lnTo>
                    <a:lnTo>
                      <a:pt x="348" y="898"/>
                    </a:lnTo>
                    <a:lnTo>
                      <a:pt x="398" y="875"/>
                    </a:lnTo>
                    <a:lnTo>
                      <a:pt x="420" y="820"/>
                    </a:lnTo>
                    <a:lnTo>
                      <a:pt x="398" y="799"/>
                    </a:lnTo>
                    <a:lnTo>
                      <a:pt x="304" y="786"/>
                    </a:lnTo>
                    <a:lnTo>
                      <a:pt x="199" y="786"/>
                    </a:lnTo>
                    <a:lnTo>
                      <a:pt x="154" y="781"/>
                    </a:lnTo>
                    <a:lnTo>
                      <a:pt x="143" y="748"/>
                    </a:lnTo>
                    <a:lnTo>
                      <a:pt x="154" y="687"/>
                    </a:lnTo>
                    <a:lnTo>
                      <a:pt x="161" y="581"/>
                    </a:lnTo>
                    <a:lnTo>
                      <a:pt x="148" y="465"/>
                    </a:lnTo>
                    <a:lnTo>
                      <a:pt x="132" y="311"/>
                    </a:lnTo>
                    <a:lnTo>
                      <a:pt x="138" y="177"/>
                    </a:lnTo>
                    <a:lnTo>
                      <a:pt x="138" y="1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387" name="Text Box 399"/>
            <p:cNvSpPr txBox="1">
              <a:spLocks noChangeArrowheads="1"/>
            </p:cNvSpPr>
            <p:nvPr/>
          </p:nvSpPr>
          <p:spPr bwMode="auto">
            <a:xfrm>
              <a:off x="4742" y="2928"/>
              <a:ext cx="97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000"/>
                <a:t>Immediate values are sign-extended for arithmetic and compare operations, but not for logical operations.</a:t>
              </a:r>
            </a:p>
          </p:txBody>
        </p:sp>
        <p:sp>
          <p:nvSpPr>
            <p:cNvPr id="58388" name="Line 400"/>
            <p:cNvSpPr>
              <a:spLocks noChangeShapeType="1"/>
            </p:cNvSpPr>
            <p:nvPr/>
          </p:nvSpPr>
          <p:spPr bwMode="auto">
            <a:xfrm flipH="1" flipV="1">
              <a:off x="5264" y="3448"/>
              <a:ext cx="64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8384" name="Text Box 403"/>
          <p:cNvSpPr txBox="1">
            <a:spLocks noChangeArrowheads="1"/>
          </p:cNvSpPr>
          <p:nvPr/>
        </p:nvSpPr>
        <p:spPr bwMode="auto">
          <a:xfrm>
            <a:off x="1068388" y="1857375"/>
            <a:ext cx="836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/>
              <a:t>I-type:</a:t>
            </a:r>
          </a:p>
        </p:txBody>
      </p:sp>
      <p:sp>
        <p:nvSpPr>
          <p:cNvPr id="5838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CB2ED1BC-A2D1-AA49-979A-1D8CB1A16895}" type="slidenum">
              <a:rPr lang="en-US" sz="1400">
                <a:latin typeface="Arial Narrow" charset="0"/>
              </a:rPr>
              <a:pPr/>
              <a:t>23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Why Built-in Constants? (Immediate)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Where are constants/</a:t>
            </a:r>
            <a:r>
              <a:rPr lang="en-US" dirty="0" err="1" smtClean="0"/>
              <a:t>immediates</a:t>
            </a:r>
            <a:r>
              <a:rPr lang="en-US" dirty="0" smtClean="0"/>
              <a:t> useful?</a:t>
            </a:r>
          </a:p>
          <a:p>
            <a:pPr lvl="1">
              <a:defRPr/>
            </a:pPr>
            <a:r>
              <a:rPr lang="en-US" dirty="0" smtClean="0"/>
              <a:t>SMALL constants used frequently (50% of operands)</a:t>
            </a:r>
          </a:p>
          <a:p>
            <a:pPr lvl="2">
              <a:defRPr/>
            </a:pPr>
            <a:r>
              <a:rPr lang="en-US" dirty="0" smtClean="0"/>
              <a:t>In a C compiler (</a:t>
            </a:r>
            <a:r>
              <a:rPr lang="en-US" dirty="0" err="1" smtClean="0"/>
              <a:t>gcc</a:t>
            </a:r>
            <a:r>
              <a:rPr lang="en-US" dirty="0" smtClean="0"/>
              <a:t>) 52% of ALU operations use a constant</a:t>
            </a:r>
          </a:p>
          <a:p>
            <a:pPr lvl="2">
              <a:defRPr/>
            </a:pPr>
            <a:r>
              <a:rPr lang="en-US" dirty="0" smtClean="0"/>
              <a:t>In a circuit simulator (spice) 69% involve constants</a:t>
            </a:r>
          </a:p>
          <a:p>
            <a:pPr lvl="2">
              <a:defRPr/>
            </a:pPr>
            <a:r>
              <a:rPr lang="en-US" dirty="0" smtClean="0"/>
              <a:t>e.g., B = B + 1; C = W &amp; 0x00ff; A = B + 0;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addi</a:t>
            </a:r>
            <a:r>
              <a:rPr lang="en-US" sz="2400" b="1" dirty="0" smtClean="0">
                <a:solidFill>
                  <a:schemeClr val="tx1"/>
                </a:solidFill>
                <a:latin typeface="Courier New"/>
                <a:cs typeface="Courier New"/>
              </a:rPr>
              <a:t> 	$29, $29,  4	</a:t>
            </a:r>
            <a:br>
              <a:rPr lang="en-US" sz="2400" b="1" dirty="0" smtClean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2400" b="1" dirty="0" smtClean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slti</a:t>
            </a:r>
            <a:r>
              <a:rPr lang="en-US" sz="2400" b="1" dirty="0" smtClean="0">
                <a:solidFill>
                  <a:schemeClr val="tx1"/>
                </a:solidFill>
                <a:latin typeface="Courier New"/>
                <a:cs typeface="Courier New"/>
              </a:rPr>
              <a:t> 	 $8, $18, 10	</a:t>
            </a:r>
            <a:br>
              <a:rPr lang="en-US" sz="2400" b="1" dirty="0" smtClean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2400" b="1" dirty="0" smtClean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andi</a:t>
            </a:r>
            <a:r>
              <a:rPr lang="en-US" sz="2400" b="1" dirty="0" smtClean="0">
                <a:solidFill>
                  <a:schemeClr val="tx1"/>
                </a:solidFill>
                <a:latin typeface="Courier New"/>
                <a:cs typeface="Courier New"/>
              </a:rPr>
              <a:t> 	$29, $29,  6</a:t>
            </a:r>
            <a:br>
              <a:rPr lang="en-US" sz="2400" b="1" dirty="0" smtClean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2400" b="1" dirty="0" smtClean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ori</a:t>
            </a:r>
            <a:r>
              <a:rPr lang="en-US" sz="2400" b="1" dirty="0" smtClean="0">
                <a:solidFill>
                  <a:schemeClr val="tx1"/>
                </a:solidFill>
                <a:latin typeface="Courier New"/>
                <a:cs typeface="Courier New"/>
              </a:rPr>
              <a:t> 		$29, $29,  4</a:t>
            </a:r>
          </a:p>
        </p:txBody>
      </p:sp>
      <p:sp>
        <p:nvSpPr>
          <p:cNvPr id="6041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0E69A4DE-8524-A04E-87E9-FA36A58D9C34}" type="slidenum">
              <a:rPr lang="en-US" sz="1400">
                <a:latin typeface="Arial Narrow" charset="0"/>
              </a:rPr>
              <a:pPr/>
              <a:t>24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First MIPS Program (fragment)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Suppose you want to compute the expression: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	f = (g + h) – (</a:t>
            </a:r>
            <a:r>
              <a:rPr lang="en-US" dirty="0" err="1" smtClean="0"/>
              <a:t>i</a:t>
            </a:r>
            <a:r>
              <a:rPr lang="en-US" dirty="0" smtClean="0"/>
              <a:t> + j)</a:t>
            </a:r>
          </a:p>
          <a:p>
            <a:pPr lvl="2">
              <a:defRPr/>
            </a:pPr>
            <a:r>
              <a:rPr lang="en-US" dirty="0" smtClean="0"/>
              <a:t>where variables f, g, h, </a:t>
            </a:r>
            <a:r>
              <a:rPr lang="en-US" dirty="0" err="1" smtClean="0"/>
              <a:t>i</a:t>
            </a:r>
            <a:r>
              <a:rPr lang="en-US" dirty="0" smtClean="0"/>
              <a:t>, and j are assigned to registers $16, $17, $18, $19, and $20 respectively</a:t>
            </a:r>
          </a:p>
          <a:p>
            <a:pPr lvl="2">
              <a:defRPr/>
            </a:pPr>
            <a:r>
              <a:rPr lang="en-US" dirty="0" smtClean="0"/>
              <a:t>what is the MIPS assembly code?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US" dirty="0" smtClean="0"/>
              <a:t>Questions to answer:</a:t>
            </a:r>
          </a:p>
          <a:p>
            <a:pPr lvl="2">
              <a:defRPr/>
            </a:pPr>
            <a:r>
              <a:rPr lang="en-US" dirty="0" smtClean="0"/>
              <a:t>How did these variables come to reside in registers?</a:t>
            </a:r>
          </a:p>
          <a:p>
            <a:pPr lvl="2">
              <a:defRPr/>
            </a:pPr>
            <a:r>
              <a:rPr lang="en-US" dirty="0" smtClean="0"/>
              <a:t>Answer:  We need more instructions which allow data to be explicitly </a:t>
            </a:r>
            <a:r>
              <a:rPr lang="en-US" b="1" i="1" u="sng" dirty="0" smtClean="0"/>
              <a:t>loaded</a:t>
            </a:r>
            <a:r>
              <a:rPr lang="en-US" b="1" i="1" dirty="0" smtClean="0"/>
              <a:t>  </a:t>
            </a:r>
            <a:r>
              <a:rPr lang="en-US" dirty="0" smtClean="0"/>
              <a:t>from memory to registers, and </a:t>
            </a:r>
            <a:r>
              <a:rPr lang="en-US" b="1" i="1" u="sng" dirty="0" smtClean="0"/>
              <a:t>stored</a:t>
            </a:r>
            <a:r>
              <a:rPr lang="en-US" b="1" i="1" dirty="0" smtClean="0"/>
              <a:t>  </a:t>
            </a:r>
            <a:r>
              <a:rPr lang="en-US" dirty="0" smtClean="0"/>
              <a:t>from registers to memory</a:t>
            </a:r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1219200" y="2819400"/>
            <a:ext cx="6705600" cy="1431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762000" y="3063875"/>
            <a:ext cx="76200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add $8,$17,$18		# (g + h)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add $9,$19,$20		# (i + j)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sub $16,$8,$9		# f = (g + h) – (i + j)</a:t>
            </a:r>
          </a:p>
        </p:txBody>
      </p:sp>
      <p:sp>
        <p:nvSpPr>
          <p:cNvPr id="6246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E792B206-2AC1-E742-81B1-82148C1BF708}" type="slidenum">
              <a:rPr lang="en-US" sz="1400">
                <a:latin typeface="Arial Narrow" charset="0"/>
              </a:rPr>
              <a:pPr/>
              <a:t>25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MIPS Register Usage Conventions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Some MIPS registers assigned to specific uses</a:t>
            </a:r>
          </a:p>
          <a:p>
            <a:pPr lvl="1">
              <a:defRPr/>
            </a:pPr>
            <a:r>
              <a:rPr lang="en-US" dirty="0" smtClean="0"/>
              <a:t>by convention, so programmers can combine code pieces</a:t>
            </a:r>
          </a:p>
          <a:p>
            <a:pPr lvl="2">
              <a:defRPr/>
            </a:pPr>
            <a:r>
              <a:rPr lang="en-US" dirty="0" smtClean="0"/>
              <a:t>will cover the convention later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$0 is hard-wired to the value 0</a:t>
            </a:r>
          </a:p>
        </p:txBody>
      </p:sp>
      <p:graphicFrame>
        <p:nvGraphicFramePr>
          <p:cNvPr id="6451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998232"/>
              </p:ext>
            </p:extLst>
          </p:nvPr>
        </p:nvGraphicFramePr>
        <p:xfrm>
          <a:off x="152400" y="2819400"/>
          <a:ext cx="8858250" cy="363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4" name="Worksheet" r:id="rId4" imgW="7607300" imgH="3086100" progId="Excel.Sheet.8">
                  <p:embed/>
                </p:oleObj>
              </mc:Choice>
              <mc:Fallback>
                <p:oleObj name="Worksheet" r:id="rId4" imgW="7607300" imgH="308610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19400"/>
                        <a:ext cx="8858250" cy="363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DB476DAE-64A5-8648-804A-77C89B0E5A84}" type="slidenum">
              <a:rPr lang="en-US" sz="1400">
                <a:latin typeface="Arial Narrow" charset="0"/>
              </a:rPr>
              <a:pPr/>
              <a:t>26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Continue next lecture…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More instructions</a:t>
            </a:r>
          </a:p>
          <a:p>
            <a:pPr lvl="1">
              <a:defRPr/>
            </a:pPr>
            <a:r>
              <a:rPr lang="en-US" dirty="0" smtClean="0"/>
              <a:t>accessing memory</a:t>
            </a:r>
          </a:p>
          <a:p>
            <a:pPr lvl="1">
              <a:defRPr/>
            </a:pPr>
            <a:r>
              <a:rPr lang="en-US" dirty="0" smtClean="0"/>
              <a:t>branches and jumps</a:t>
            </a:r>
          </a:p>
          <a:p>
            <a:pPr lvl="1">
              <a:defRPr/>
            </a:pPr>
            <a:r>
              <a:rPr lang="en-US" dirty="0" smtClean="0"/>
              <a:t>larger constants</a:t>
            </a:r>
          </a:p>
          <a:p>
            <a:pPr lvl="1">
              <a:defRPr/>
            </a:pPr>
            <a:r>
              <a:rPr lang="en-US" dirty="0" smtClean="0"/>
              <a:t>multiply, divide</a:t>
            </a:r>
          </a:p>
          <a:p>
            <a:pPr lvl="1">
              <a:defRPr/>
            </a:pPr>
            <a:r>
              <a:rPr lang="en-US" smtClean="0"/>
              <a:t>etc.</a:t>
            </a:r>
            <a:endParaRPr lang="en-US" dirty="0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7EDACB3A-E88B-DF40-B650-3FB9781AEFCD}" type="slidenum">
              <a:rPr lang="en-US" sz="1400">
                <a:latin typeface="Arial Narrow" charset="0"/>
              </a:rPr>
              <a:pPr/>
              <a:t>27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 General-Purpose Computer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0" y="708025"/>
            <a:ext cx="9144000" cy="228917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The von Neumann Model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Many architectural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models for a general-purpose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computer have been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explored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Most of today’s computers based on the model proposed by John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von Neumann in the late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1940s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Its major components are:</a:t>
            </a:r>
          </a:p>
        </p:txBody>
      </p:sp>
      <p:grpSp>
        <p:nvGrpSpPr>
          <p:cNvPr id="2" name="Group 1066"/>
          <p:cNvGrpSpPr>
            <a:grpSpLocks/>
          </p:cNvGrpSpPr>
          <p:nvPr/>
        </p:nvGrpSpPr>
        <p:grpSpPr bwMode="auto">
          <a:xfrm>
            <a:off x="1143000" y="3630613"/>
            <a:ext cx="7696200" cy="1824037"/>
            <a:chOff x="720" y="1753"/>
            <a:chExt cx="4848" cy="1149"/>
          </a:xfrm>
        </p:grpSpPr>
        <p:grpSp>
          <p:nvGrpSpPr>
            <p:cNvPr id="19475" name="Group 1065"/>
            <p:cNvGrpSpPr>
              <a:grpSpLocks/>
            </p:cNvGrpSpPr>
            <p:nvPr/>
          </p:nvGrpSpPr>
          <p:grpSpPr bwMode="auto">
            <a:xfrm>
              <a:off x="2239" y="1753"/>
              <a:ext cx="833" cy="305"/>
              <a:chOff x="2239" y="1753"/>
              <a:chExt cx="833" cy="305"/>
            </a:xfrm>
          </p:grpSpPr>
          <p:sp>
            <p:nvSpPr>
              <p:cNvPr id="19477" name="Rectangle 1030"/>
              <p:cNvSpPr>
                <a:spLocks noChangeArrowheads="1"/>
              </p:cNvSpPr>
              <p:nvPr/>
            </p:nvSpPr>
            <p:spPr bwMode="auto">
              <a:xfrm>
                <a:off x="2256" y="1767"/>
                <a:ext cx="816" cy="291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19478" name="Text Box 1035"/>
              <p:cNvSpPr txBox="1">
                <a:spLocks noChangeArrowheads="1"/>
              </p:cNvSpPr>
              <p:nvPr/>
            </p:nvSpPr>
            <p:spPr bwMode="auto">
              <a:xfrm>
                <a:off x="2239" y="1753"/>
                <a:ext cx="8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200" b="0">
                    <a:latin typeface="Tahoma" charset="0"/>
                  </a:rPr>
                  <a:t>Central</a:t>
                </a:r>
              </a:p>
              <a:p>
                <a:pPr algn="ctr"/>
                <a:r>
                  <a:rPr lang="en-US" sz="1200" b="0">
                    <a:latin typeface="Tahoma" charset="0"/>
                  </a:rPr>
                  <a:t>Processing Unit</a:t>
                </a:r>
              </a:p>
            </p:txBody>
          </p:sp>
        </p:grpSp>
        <p:sp>
          <p:nvSpPr>
            <p:cNvPr id="19476" name="Text Box 1057"/>
            <p:cNvSpPr txBox="1">
              <a:spLocks noChangeArrowheads="1"/>
            </p:cNvSpPr>
            <p:nvPr/>
          </p:nvSpPr>
          <p:spPr bwMode="auto">
            <a:xfrm>
              <a:off x="720" y="2495"/>
              <a:ext cx="484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914400" indent="-9144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0">
                  <a:latin typeface="Tahoma" charset="0"/>
                </a:rPr>
                <a:t>Central Processing Unit (CPU):  Fetches, interprets, and executes a specified set of operations called </a:t>
              </a:r>
              <a:r>
                <a:rPr lang="en-US" sz="1800" b="0">
                  <a:solidFill>
                    <a:srgbClr val="CC0000"/>
                  </a:solidFill>
                  <a:latin typeface="Tahoma" charset="0"/>
                </a:rPr>
                <a:t>Instructions</a:t>
              </a:r>
              <a:r>
                <a:rPr lang="en-US" sz="1800" b="0">
                  <a:latin typeface="Tahoma" charset="0"/>
                </a:rPr>
                <a:t>.</a:t>
              </a:r>
            </a:p>
          </p:txBody>
        </p:sp>
      </p:grpSp>
      <p:grpSp>
        <p:nvGrpSpPr>
          <p:cNvPr id="4" name="Group 1063"/>
          <p:cNvGrpSpPr>
            <a:grpSpLocks/>
          </p:cNvGrpSpPr>
          <p:nvPr/>
        </p:nvGrpSpPr>
        <p:grpSpPr bwMode="auto">
          <a:xfrm>
            <a:off x="685800" y="3643313"/>
            <a:ext cx="8153400" cy="2727325"/>
            <a:chOff x="720" y="1767"/>
            <a:chExt cx="4486" cy="1718"/>
          </a:xfrm>
        </p:grpSpPr>
        <p:grpSp>
          <p:nvGrpSpPr>
            <p:cNvPr id="19469" name="Group 1056"/>
            <p:cNvGrpSpPr>
              <a:grpSpLocks/>
            </p:cNvGrpSpPr>
            <p:nvPr/>
          </p:nvGrpSpPr>
          <p:grpSpPr bwMode="auto">
            <a:xfrm>
              <a:off x="3055" y="1767"/>
              <a:ext cx="1296" cy="297"/>
              <a:chOff x="3775" y="1723"/>
              <a:chExt cx="1296" cy="297"/>
            </a:xfrm>
          </p:grpSpPr>
          <p:sp>
            <p:nvSpPr>
              <p:cNvPr id="19471" name="Line 1031"/>
              <p:cNvSpPr>
                <a:spLocks noChangeShapeType="1"/>
              </p:cNvSpPr>
              <p:nvPr/>
            </p:nvSpPr>
            <p:spPr bwMode="auto">
              <a:xfrm>
                <a:off x="3775" y="1844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9472" name="Group 1039"/>
              <p:cNvGrpSpPr>
                <a:grpSpLocks/>
              </p:cNvGrpSpPr>
              <p:nvPr/>
            </p:nvGrpSpPr>
            <p:grpSpPr bwMode="auto">
              <a:xfrm>
                <a:off x="4255" y="1723"/>
                <a:ext cx="816" cy="297"/>
                <a:chOff x="2016" y="1367"/>
                <a:chExt cx="816" cy="297"/>
              </a:xfrm>
            </p:grpSpPr>
            <p:sp>
              <p:nvSpPr>
                <p:cNvPr id="19473" name="Rectangle 1029"/>
                <p:cNvSpPr>
                  <a:spLocks noChangeArrowheads="1"/>
                </p:cNvSpPr>
                <p:nvPr/>
              </p:nvSpPr>
              <p:spPr bwMode="auto">
                <a:xfrm>
                  <a:off x="2016" y="1367"/>
                  <a:ext cx="816" cy="291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Tahoma" charset="0"/>
                  </a:endParaRPr>
                </a:p>
              </p:txBody>
            </p:sp>
            <p:sp>
              <p:nvSpPr>
                <p:cNvPr id="19474" name="Text Box 1038"/>
                <p:cNvSpPr txBox="1">
                  <a:spLocks noChangeArrowheads="1"/>
                </p:cNvSpPr>
                <p:nvPr/>
              </p:nvSpPr>
              <p:spPr bwMode="auto">
                <a:xfrm>
                  <a:off x="2180" y="1373"/>
                  <a:ext cx="459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latin typeface="Tahoma" charset="0"/>
                    </a:rPr>
                    <a:t>Main</a:t>
                  </a:r>
                </a:p>
                <a:p>
                  <a:pPr algn="ctr"/>
                  <a:r>
                    <a:rPr lang="en-US" sz="1200" b="0">
                      <a:latin typeface="Tahoma" charset="0"/>
                    </a:rPr>
                    <a:t>Memory</a:t>
                  </a:r>
                </a:p>
              </p:txBody>
            </p:sp>
          </p:grpSp>
        </p:grpSp>
        <p:sp>
          <p:nvSpPr>
            <p:cNvPr id="19470" name="Text Box 1058"/>
            <p:cNvSpPr txBox="1">
              <a:spLocks noChangeArrowheads="1"/>
            </p:cNvSpPr>
            <p:nvPr/>
          </p:nvSpPr>
          <p:spPr bwMode="auto">
            <a:xfrm>
              <a:off x="720" y="2908"/>
              <a:ext cx="448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914400" indent="-9144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0">
                  <a:latin typeface="Tahoma" charset="0"/>
                </a:rPr>
                <a:t>Memory: storage of N </a:t>
              </a:r>
              <a:r>
                <a:rPr lang="en-US" sz="1800" b="0" i="1">
                  <a:latin typeface="Tahoma" charset="0"/>
                </a:rPr>
                <a:t>words</a:t>
              </a:r>
              <a:r>
                <a:rPr lang="en-US" sz="1800" b="0">
                  <a:latin typeface="Tahoma" charset="0"/>
                </a:rPr>
                <a:t> of W bits each, where W is a fixed architectural parameter, and N can be expanded to meet needs.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143000" y="3576638"/>
            <a:ext cx="7696200" cy="3084512"/>
            <a:chOff x="1143000" y="3576640"/>
            <a:chExt cx="7696200" cy="3083717"/>
          </a:xfrm>
        </p:grpSpPr>
        <p:grpSp>
          <p:nvGrpSpPr>
            <p:cNvPr id="19463" name="Group 1055"/>
            <p:cNvGrpSpPr>
              <a:grpSpLocks/>
            </p:cNvGrpSpPr>
            <p:nvPr/>
          </p:nvGrpSpPr>
          <p:grpSpPr bwMode="auto">
            <a:xfrm>
              <a:off x="1801813" y="3576640"/>
              <a:ext cx="1752600" cy="490538"/>
              <a:chOff x="1855" y="1681"/>
              <a:chExt cx="1104" cy="309"/>
            </a:xfrm>
          </p:grpSpPr>
          <p:sp>
            <p:nvSpPr>
              <p:cNvPr id="19465" name="Line 1040"/>
              <p:cNvSpPr>
                <a:spLocks noChangeShapeType="1"/>
              </p:cNvSpPr>
              <p:nvPr/>
            </p:nvSpPr>
            <p:spPr bwMode="auto">
              <a:xfrm>
                <a:off x="2479" y="1844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9466" name="Group 1045"/>
              <p:cNvGrpSpPr>
                <a:grpSpLocks/>
              </p:cNvGrpSpPr>
              <p:nvPr/>
            </p:nvGrpSpPr>
            <p:grpSpPr bwMode="auto">
              <a:xfrm>
                <a:off x="1855" y="1681"/>
                <a:ext cx="624" cy="309"/>
                <a:chOff x="1776" y="2967"/>
                <a:chExt cx="624" cy="309"/>
              </a:xfrm>
            </p:grpSpPr>
            <p:sp>
              <p:nvSpPr>
                <p:cNvPr id="20491" name="Rectangle 1043"/>
                <p:cNvSpPr>
                  <a:spLocks noChangeArrowheads="1"/>
                </p:cNvSpPr>
                <p:nvPr/>
              </p:nvSpPr>
              <p:spPr bwMode="auto">
                <a:xfrm>
                  <a:off x="1776" y="2985"/>
                  <a:ext cx="624" cy="2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en-US">
                    <a:latin typeface="Tahoma" charset="0"/>
                  </a:endParaRPr>
                </a:p>
              </p:txBody>
            </p:sp>
            <p:sp>
              <p:nvSpPr>
                <p:cNvPr id="19468" name="Text Box 1044"/>
                <p:cNvSpPr txBox="1">
                  <a:spLocks noChangeArrowheads="1"/>
                </p:cNvSpPr>
                <p:nvPr/>
              </p:nvSpPr>
              <p:spPr bwMode="auto">
                <a:xfrm>
                  <a:off x="1846" y="2967"/>
                  <a:ext cx="415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latin typeface="Tahoma" charset="0"/>
                    </a:rPr>
                    <a:t>Input/</a:t>
                  </a:r>
                </a:p>
                <a:p>
                  <a:pPr algn="ctr"/>
                  <a:r>
                    <a:rPr lang="en-US" sz="1200" b="0">
                      <a:latin typeface="Tahoma" charset="0"/>
                    </a:rPr>
                    <a:t>Output</a:t>
                  </a:r>
                </a:p>
              </p:txBody>
            </p:sp>
          </p:grpSp>
        </p:grpSp>
        <p:sp>
          <p:nvSpPr>
            <p:cNvPr id="19464" name="Text Box 1061"/>
            <p:cNvSpPr txBox="1">
              <a:spLocks noChangeArrowheads="1"/>
            </p:cNvSpPr>
            <p:nvPr/>
          </p:nvSpPr>
          <p:spPr bwMode="auto">
            <a:xfrm>
              <a:off x="1143000" y="6293644"/>
              <a:ext cx="769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914400" indent="-9144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0">
                  <a:latin typeface="Tahoma" charset="0"/>
                </a:rPr>
                <a:t>I/O:  Devices for communicating with the outside world.</a:t>
              </a:r>
            </a:p>
          </p:txBody>
        </p:sp>
      </p:grpSp>
      <p:sp>
        <p:nvSpPr>
          <p:cNvPr id="194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1F45A093-5675-4249-B2D7-5E28EB746165}" type="slidenum">
              <a:rPr lang="en-US" sz="1400">
                <a:latin typeface="Arial Narrow" charset="0"/>
              </a:rPr>
              <a:pPr/>
              <a:t>3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Instructions and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are </a:t>
            </a:r>
            <a:r>
              <a:rPr lang="en-US" i="1" dirty="0" smtClean="0"/>
              <a:t>instructions?</a:t>
            </a:r>
          </a:p>
          <a:p>
            <a:pPr lvl="1">
              <a:defRPr/>
            </a:pPr>
            <a:r>
              <a:rPr lang="en-US" dirty="0" smtClean="0"/>
              <a:t>the words of a computer’s language</a:t>
            </a:r>
          </a:p>
          <a:p>
            <a:pPr>
              <a:defRPr/>
            </a:pPr>
            <a:r>
              <a:rPr lang="en-US" dirty="0" smtClean="0"/>
              <a:t>Instruction Set</a:t>
            </a:r>
          </a:p>
          <a:p>
            <a:pPr lvl="1">
              <a:defRPr/>
            </a:pPr>
            <a:r>
              <a:rPr lang="en-US" dirty="0" smtClean="0"/>
              <a:t>the full vocabulary</a:t>
            </a:r>
          </a:p>
          <a:p>
            <a:pPr>
              <a:defRPr/>
            </a:pPr>
            <a:r>
              <a:rPr lang="en-US" dirty="0" smtClean="0"/>
              <a:t>Stored Program Concept</a:t>
            </a:r>
          </a:p>
          <a:p>
            <a:pPr lvl="1">
              <a:defRPr/>
            </a:pPr>
            <a:r>
              <a:rPr lang="en-US" dirty="0" smtClean="0"/>
              <a:t>The idea that instructions and data of many types can be stored in memory as numbers, leading to the stored program computer</a:t>
            </a:r>
          </a:p>
          <a:p>
            <a:pPr lvl="2">
              <a:defRPr/>
            </a:pPr>
            <a:r>
              <a:rPr lang="en-US" dirty="0" smtClean="0"/>
              <a:t>Distinct from “application-specific” hardware, which is “hardwired” to perform “fixed-function” processing on inputs</a:t>
            </a:r>
          </a:p>
          <a:p>
            <a:pPr lvl="2">
              <a:defRPr/>
            </a:pPr>
            <a:r>
              <a:rPr lang="en-US" dirty="0" smtClean="0"/>
              <a:t>Distinct from punched tape computers (e.g., looms) where instructions were not stored, but streamed in one at a time</a:t>
            </a:r>
            <a:endParaRPr 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810B67B3-46AC-A94B-BD14-1690D208B5D6}" type="slidenum">
              <a:rPr lang="en-US" sz="1400">
                <a:latin typeface="Arial Narrow" charset="0"/>
              </a:rPr>
              <a:pPr/>
              <a:t>4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Anatomy of an Instruction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An instruction is a </a:t>
            </a:r>
            <a:r>
              <a:rPr lang="en-US" u="sng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primitive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 operation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Instructions specify an operation and its operands 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(the necessary variables to perform the operation)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Types of operands: immediate, source, and destination</a:t>
            </a:r>
          </a:p>
        </p:txBody>
      </p:sp>
      <p:sp>
        <p:nvSpPr>
          <p:cNvPr id="677906" name="Text Box 18"/>
          <p:cNvSpPr txBox="1">
            <a:spLocks noChangeArrowheads="1"/>
          </p:cNvSpPr>
          <p:nvPr/>
        </p:nvSpPr>
        <p:spPr bwMode="auto">
          <a:xfrm>
            <a:off x="1447800" y="4033838"/>
            <a:ext cx="3421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800" b="0">
                <a:latin typeface="Tahoma" charset="0"/>
              </a:rPr>
              <a:t>add    $t0,  $t1,  $t2 </a:t>
            </a:r>
          </a:p>
        </p:txBody>
      </p:sp>
      <p:sp>
        <p:nvSpPr>
          <p:cNvPr id="677907" name="Text Box 19"/>
          <p:cNvSpPr txBox="1">
            <a:spLocks noChangeArrowheads="1"/>
          </p:cNvSpPr>
          <p:nvPr/>
        </p:nvSpPr>
        <p:spPr bwMode="auto">
          <a:xfrm>
            <a:off x="1681163" y="5835650"/>
            <a:ext cx="2738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800" b="0">
                <a:latin typeface="Tahoma" charset="0"/>
              </a:rPr>
              <a:t>addi  $t0, $t1, 1 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822325" y="3411538"/>
            <a:ext cx="1724025" cy="779462"/>
            <a:chOff x="518" y="2149"/>
            <a:chExt cx="1086" cy="491"/>
          </a:xfrm>
        </p:grpSpPr>
        <p:sp>
          <p:nvSpPr>
            <p:cNvPr id="22564" name="Text Box 20"/>
            <p:cNvSpPr txBox="1">
              <a:spLocks noChangeArrowheads="1"/>
            </p:cNvSpPr>
            <p:nvPr/>
          </p:nvSpPr>
          <p:spPr bwMode="auto">
            <a:xfrm>
              <a:off x="518" y="2149"/>
              <a:ext cx="10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CC0000"/>
                  </a:solidFill>
                  <a:latin typeface="Tahoma" charset="0"/>
                </a:rPr>
                <a:t>Operation</a:t>
              </a:r>
            </a:p>
          </p:txBody>
        </p:sp>
        <p:sp>
          <p:nvSpPr>
            <p:cNvPr id="22565" name="Line 21"/>
            <p:cNvSpPr>
              <a:spLocks noChangeShapeType="1"/>
            </p:cNvSpPr>
            <p:nvPr/>
          </p:nvSpPr>
          <p:spPr bwMode="auto">
            <a:xfrm>
              <a:off x="1152" y="2403"/>
              <a:ext cx="0" cy="23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819400" y="3581400"/>
            <a:ext cx="5972175" cy="708025"/>
            <a:chOff x="1776" y="2256"/>
            <a:chExt cx="3762" cy="446"/>
          </a:xfrm>
        </p:grpSpPr>
        <p:sp>
          <p:nvSpPr>
            <p:cNvPr id="22559" name="Text Box 22"/>
            <p:cNvSpPr txBox="1">
              <a:spLocks noChangeArrowheads="1"/>
            </p:cNvSpPr>
            <p:nvPr/>
          </p:nvSpPr>
          <p:spPr bwMode="auto">
            <a:xfrm>
              <a:off x="3460" y="2256"/>
              <a:ext cx="207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solidFill>
                    <a:srgbClr val="CC0000"/>
                  </a:solidFill>
                  <a:latin typeface="Tahoma" charset="0"/>
                </a:rPr>
                <a:t>Operands</a:t>
              </a:r>
              <a:br>
                <a:rPr lang="en-US" sz="2000" b="0">
                  <a:solidFill>
                    <a:srgbClr val="CC0000"/>
                  </a:solidFill>
                  <a:latin typeface="Tahoma" charset="0"/>
                </a:rPr>
              </a:br>
              <a:r>
                <a:rPr lang="en-US" sz="2000" b="0">
                  <a:solidFill>
                    <a:srgbClr val="CC0000"/>
                  </a:solidFill>
                  <a:latin typeface="Tahoma" charset="0"/>
                </a:rPr>
                <a:t>(variables, arguments, etc.) </a:t>
              </a:r>
            </a:p>
          </p:txBody>
        </p:sp>
        <p:sp>
          <p:nvSpPr>
            <p:cNvPr id="22560" name="Line 23"/>
            <p:cNvSpPr>
              <a:spLocks noChangeShapeType="1"/>
            </p:cNvSpPr>
            <p:nvPr/>
          </p:nvSpPr>
          <p:spPr bwMode="auto">
            <a:xfrm>
              <a:off x="1776" y="2403"/>
              <a:ext cx="0" cy="23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61" name="Line 24"/>
            <p:cNvSpPr>
              <a:spLocks noChangeShapeType="1"/>
            </p:cNvSpPr>
            <p:nvPr/>
          </p:nvSpPr>
          <p:spPr bwMode="auto">
            <a:xfrm>
              <a:off x="2352" y="2403"/>
              <a:ext cx="0" cy="23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62" name="Line 25"/>
            <p:cNvSpPr>
              <a:spLocks noChangeShapeType="1"/>
            </p:cNvSpPr>
            <p:nvPr/>
          </p:nvSpPr>
          <p:spPr bwMode="auto">
            <a:xfrm>
              <a:off x="2832" y="2400"/>
              <a:ext cx="0" cy="23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63" name="Line 26"/>
            <p:cNvSpPr>
              <a:spLocks noChangeShapeType="1"/>
            </p:cNvSpPr>
            <p:nvPr/>
          </p:nvSpPr>
          <p:spPr bwMode="auto">
            <a:xfrm>
              <a:off x="1776" y="2409"/>
              <a:ext cx="168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733800" y="4495800"/>
            <a:ext cx="3867150" cy="552450"/>
            <a:chOff x="2352" y="2832"/>
            <a:chExt cx="2436" cy="348"/>
          </a:xfrm>
        </p:grpSpPr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2352" y="2832"/>
              <a:ext cx="0" cy="25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>
              <a:off x="2832" y="2832"/>
              <a:ext cx="0" cy="25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>
              <a:off x="2352" y="3083"/>
              <a:ext cx="110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558" name="Text Box 30"/>
            <p:cNvSpPr txBox="1">
              <a:spLocks noChangeArrowheads="1"/>
            </p:cNvSpPr>
            <p:nvPr/>
          </p:nvSpPr>
          <p:spPr bwMode="auto">
            <a:xfrm>
              <a:off x="3456" y="2928"/>
              <a:ext cx="13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solidFill>
                    <a:srgbClr val="CC0000"/>
                  </a:solidFill>
                  <a:latin typeface="Tahoma" charset="0"/>
                </a:rPr>
                <a:t>Source Operands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819400" y="4495800"/>
            <a:ext cx="5168900" cy="933450"/>
            <a:chOff x="1776" y="2832"/>
            <a:chExt cx="3256" cy="588"/>
          </a:xfrm>
        </p:grpSpPr>
        <p:sp>
          <p:nvSpPr>
            <p:cNvPr id="22552" name="Line 31"/>
            <p:cNvSpPr>
              <a:spLocks noChangeShapeType="1"/>
            </p:cNvSpPr>
            <p:nvPr/>
          </p:nvSpPr>
          <p:spPr bwMode="auto">
            <a:xfrm>
              <a:off x="1776" y="2832"/>
              <a:ext cx="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53" name="Line 32"/>
            <p:cNvSpPr>
              <a:spLocks noChangeShapeType="1"/>
            </p:cNvSpPr>
            <p:nvPr/>
          </p:nvSpPr>
          <p:spPr bwMode="auto">
            <a:xfrm>
              <a:off x="1776" y="3312"/>
              <a:ext cx="168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554" name="Text Box 33"/>
            <p:cNvSpPr txBox="1">
              <a:spLocks noChangeArrowheads="1"/>
            </p:cNvSpPr>
            <p:nvPr/>
          </p:nvSpPr>
          <p:spPr bwMode="auto">
            <a:xfrm>
              <a:off x="3456" y="3168"/>
              <a:ext cx="1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solidFill>
                    <a:srgbClr val="CC0000"/>
                  </a:solidFill>
                  <a:latin typeface="Tahoma" charset="0"/>
                </a:rPr>
                <a:t>Destination Operand</a:t>
              </a: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4191000" y="5562600"/>
            <a:ext cx="3756025" cy="400050"/>
            <a:chOff x="2640" y="3504"/>
            <a:chExt cx="2366" cy="252"/>
          </a:xfrm>
        </p:grpSpPr>
        <p:sp>
          <p:nvSpPr>
            <p:cNvPr id="22549" name="Text Box 34"/>
            <p:cNvSpPr txBox="1">
              <a:spLocks noChangeArrowheads="1"/>
            </p:cNvSpPr>
            <p:nvPr/>
          </p:nvSpPr>
          <p:spPr bwMode="auto">
            <a:xfrm>
              <a:off x="3465" y="3504"/>
              <a:ext cx="15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solidFill>
                    <a:srgbClr val="CC0000"/>
                  </a:solidFill>
                  <a:latin typeface="Tahoma" charset="0"/>
                </a:rPr>
                <a:t>Immediate Operand</a:t>
              </a:r>
            </a:p>
          </p:txBody>
        </p:sp>
        <p:sp>
          <p:nvSpPr>
            <p:cNvPr id="22550" name="Line 35"/>
            <p:cNvSpPr>
              <a:spLocks noChangeShapeType="1"/>
            </p:cNvSpPr>
            <p:nvPr/>
          </p:nvSpPr>
          <p:spPr bwMode="auto">
            <a:xfrm>
              <a:off x="2640" y="3631"/>
              <a:ext cx="0" cy="113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51" name="Line 36"/>
            <p:cNvSpPr>
              <a:spLocks noChangeShapeType="1"/>
            </p:cNvSpPr>
            <p:nvPr/>
          </p:nvSpPr>
          <p:spPr bwMode="auto">
            <a:xfrm>
              <a:off x="2640" y="3631"/>
              <a:ext cx="816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212725" y="4335463"/>
            <a:ext cx="1616075" cy="2092325"/>
            <a:chOff x="134" y="2731"/>
            <a:chExt cx="1018" cy="1318"/>
          </a:xfrm>
        </p:grpSpPr>
        <p:grpSp>
          <p:nvGrpSpPr>
            <p:cNvPr id="22540" name="Group 51"/>
            <p:cNvGrpSpPr>
              <a:grpSpLocks/>
            </p:cNvGrpSpPr>
            <p:nvPr/>
          </p:nvGrpSpPr>
          <p:grpSpPr bwMode="auto">
            <a:xfrm flipH="1">
              <a:off x="953" y="3024"/>
              <a:ext cx="199" cy="432"/>
              <a:chOff x="687" y="2949"/>
              <a:chExt cx="317" cy="795"/>
            </a:xfrm>
          </p:grpSpPr>
          <p:sp>
            <p:nvSpPr>
              <p:cNvPr id="22543" name="Freeform 45"/>
              <p:cNvSpPr>
                <a:spLocks/>
              </p:cNvSpPr>
              <p:nvPr/>
            </p:nvSpPr>
            <p:spPr bwMode="auto">
              <a:xfrm>
                <a:off x="768" y="2980"/>
                <a:ext cx="186" cy="182"/>
              </a:xfrm>
              <a:custGeom>
                <a:avLst/>
                <a:gdLst>
                  <a:gd name="T0" fmla="*/ 0 w 558"/>
                  <a:gd name="T1" fmla="*/ 0 h 545"/>
                  <a:gd name="T2" fmla="*/ 0 w 558"/>
                  <a:gd name="T3" fmla="*/ 0 h 545"/>
                  <a:gd name="T4" fmla="*/ 0 w 558"/>
                  <a:gd name="T5" fmla="*/ 0 h 545"/>
                  <a:gd name="T6" fmla="*/ 0 w 558"/>
                  <a:gd name="T7" fmla="*/ 0 h 545"/>
                  <a:gd name="T8" fmla="*/ 0 w 558"/>
                  <a:gd name="T9" fmla="*/ 0 h 545"/>
                  <a:gd name="T10" fmla="*/ 0 w 558"/>
                  <a:gd name="T11" fmla="*/ 0 h 545"/>
                  <a:gd name="T12" fmla="*/ 0 w 558"/>
                  <a:gd name="T13" fmla="*/ 0 h 545"/>
                  <a:gd name="T14" fmla="*/ 0 w 558"/>
                  <a:gd name="T15" fmla="*/ 0 h 545"/>
                  <a:gd name="T16" fmla="*/ 0 w 558"/>
                  <a:gd name="T17" fmla="*/ 0 h 545"/>
                  <a:gd name="T18" fmla="*/ 0 w 558"/>
                  <a:gd name="T19" fmla="*/ 0 h 545"/>
                  <a:gd name="T20" fmla="*/ 0 w 558"/>
                  <a:gd name="T21" fmla="*/ 0 h 545"/>
                  <a:gd name="T22" fmla="*/ 0 w 558"/>
                  <a:gd name="T23" fmla="*/ 0 h 545"/>
                  <a:gd name="T24" fmla="*/ 0 w 558"/>
                  <a:gd name="T25" fmla="*/ 0 h 545"/>
                  <a:gd name="T26" fmla="*/ 0 w 558"/>
                  <a:gd name="T27" fmla="*/ 0 h 545"/>
                  <a:gd name="T28" fmla="*/ 0 w 558"/>
                  <a:gd name="T29" fmla="*/ 0 h 545"/>
                  <a:gd name="T30" fmla="*/ 0 w 558"/>
                  <a:gd name="T31" fmla="*/ 0 h 545"/>
                  <a:gd name="T32" fmla="*/ 0 w 558"/>
                  <a:gd name="T33" fmla="*/ 0 h 545"/>
                  <a:gd name="T34" fmla="*/ 0 w 558"/>
                  <a:gd name="T35" fmla="*/ 0 h 545"/>
                  <a:gd name="T36" fmla="*/ 0 w 558"/>
                  <a:gd name="T37" fmla="*/ 0 h 545"/>
                  <a:gd name="T38" fmla="*/ 0 w 558"/>
                  <a:gd name="T39" fmla="*/ 0 h 545"/>
                  <a:gd name="T40" fmla="*/ 0 w 558"/>
                  <a:gd name="T41" fmla="*/ 0 h 545"/>
                  <a:gd name="T42" fmla="*/ 0 w 558"/>
                  <a:gd name="T43" fmla="*/ 0 h 545"/>
                  <a:gd name="T44" fmla="*/ 0 w 558"/>
                  <a:gd name="T45" fmla="*/ 0 h 545"/>
                  <a:gd name="T46" fmla="*/ 0 w 558"/>
                  <a:gd name="T47" fmla="*/ 0 h 54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58"/>
                  <a:gd name="T73" fmla="*/ 0 h 545"/>
                  <a:gd name="T74" fmla="*/ 558 w 558"/>
                  <a:gd name="T75" fmla="*/ 545 h 54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58" h="545">
                    <a:moveTo>
                      <a:pt x="169" y="230"/>
                    </a:moveTo>
                    <a:lnTo>
                      <a:pt x="218" y="157"/>
                    </a:lnTo>
                    <a:lnTo>
                      <a:pt x="272" y="103"/>
                    </a:lnTo>
                    <a:lnTo>
                      <a:pt x="328" y="36"/>
                    </a:lnTo>
                    <a:lnTo>
                      <a:pt x="394" y="6"/>
                    </a:lnTo>
                    <a:lnTo>
                      <a:pt x="448" y="0"/>
                    </a:lnTo>
                    <a:lnTo>
                      <a:pt x="504" y="18"/>
                    </a:lnTo>
                    <a:lnTo>
                      <a:pt x="534" y="60"/>
                    </a:lnTo>
                    <a:lnTo>
                      <a:pt x="558" y="139"/>
                    </a:lnTo>
                    <a:lnTo>
                      <a:pt x="551" y="224"/>
                    </a:lnTo>
                    <a:lnTo>
                      <a:pt x="527" y="296"/>
                    </a:lnTo>
                    <a:lnTo>
                      <a:pt x="467" y="382"/>
                    </a:lnTo>
                    <a:lnTo>
                      <a:pt x="400" y="442"/>
                    </a:lnTo>
                    <a:lnTo>
                      <a:pt x="328" y="496"/>
                    </a:lnTo>
                    <a:lnTo>
                      <a:pt x="248" y="533"/>
                    </a:lnTo>
                    <a:lnTo>
                      <a:pt x="182" y="545"/>
                    </a:lnTo>
                    <a:lnTo>
                      <a:pt x="152" y="527"/>
                    </a:lnTo>
                    <a:lnTo>
                      <a:pt x="127" y="455"/>
                    </a:lnTo>
                    <a:lnTo>
                      <a:pt x="133" y="358"/>
                    </a:lnTo>
                    <a:lnTo>
                      <a:pt x="17" y="363"/>
                    </a:lnTo>
                    <a:lnTo>
                      <a:pt x="0" y="345"/>
                    </a:lnTo>
                    <a:lnTo>
                      <a:pt x="17" y="309"/>
                    </a:lnTo>
                    <a:lnTo>
                      <a:pt x="139" y="303"/>
                    </a:lnTo>
                    <a:lnTo>
                      <a:pt x="169" y="2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Freeform 46"/>
              <p:cNvSpPr>
                <a:spLocks/>
              </p:cNvSpPr>
              <p:nvPr/>
            </p:nvSpPr>
            <p:spPr bwMode="auto">
              <a:xfrm>
                <a:off x="758" y="3171"/>
                <a:ext cx="129" cy="267"/>
              </a:xfrm>
              <a:custGeom>
                <a:avLst/>
                <a:gdLst>
                  <a:gd name="T0" fmla="*/ 0 w 388"/>
                  <a:gd name="T1" fmla="*/ 0 h 801"/>
                  <a:gd name="T2" fmla="*/ 0 w 388"/>
                  <a:gd name="T3" fmla="*/ 0 h 801"/>
                  <a:gd name="T4" fmla="*/ 0 w 388"/>
                  <a:gd name="T5" fmla="*/ 0 h 801"/>
                  <a:gd name="T6" fmla="*/ 0 w 388"/>
                  <a:gd name="T7" fmla="*/ 0 h 801"/>
                  <a:gd name="T8" fmla="*/ 0 w 388"/>
                  <a:gd name="T9" fmla="*/ 0 h 801"/>
                  <a:gd name="T10" fmla="*/ 0 w 388"/>
                  <a:gd name="T11" fmla="*/ 0 h 801"/>
                  <a:gd name="T12" fmla="*/ 0 w 388"/>
                  <a:gd name="T13" fmla="*/ 0 h 801"/>
                  <a:gd name="T14" fmla="*/ 0 w 388"/>
                  <a:gd name="T15" fmla="*/ 0 h 801"/>
                  <a:gd name="T16" fmla="*/ 0 w 388"/>
                  <a:gd name="T17" fmla="*/ 0 h 801"/>
                  <a:gd name="T18" fmla="*/ 0 w 388"/>
                  <a:gd name="T19" fmla="*/ 0 h 801"/>
                  <a:gd name="T20" fmla="*/ 0 w 388"/>
                  <a:gd name="T21" fmla="*/ 0 h 801"/>
                  <a:gd name="T22" fmla="*/ 0 w 388"/>
                  <a:gd name="T23" fmla="*/ 0 h 801"/>
                  <a:gd name="T24" fmla="*/ 0 w 388"/>
                  <a:gd name="T25" fmla="*/ 0 h 801"/>
                  <a:gd name="T26" fmla="*/ 0 w 388"/>
                  <a:gd name="T27" fmla="*/ 0 h 801"/>
                  <a:gd name="T28" fmla="*/ 0 w 388"/>
                  <a:gd name="T29" fmla="*/ 0 h 801"/>
                  <a:gd name="T30" fmla="*/ 0 w 388"/>
                  <a:gd name="T31" fmla="*/ 0 h 801"/>
                  <a:gd name="T32" fmla="*/ 0 w 388"/>
                  <a:gd name="T33" fmla="*/ 0 h 801"/>
                  <a:gd name="T34" fmla="*/ 0 w 388"/>
                  <a:gd name="T35" fmla="*/ 0 h 801"/>
                  <a:gd name="T36" fmla="*/ 0 w 388"/>
                  <a:gd name="T37" fmla="*/ 0 h 801"/>
                  <a:gd name="T38" fmla="*/ 0 w 388"/>
                  <a:gd name="T39" fmla="*/ 0 h 801"/>
                  <a:gd name="T40" fmla="*/ 0 w 388"/>
                  <a:gd name="T41" fmla="*/ 0 h 801"/>
                  <a:gd name="T42" fmla="*/ 0 w 388"/>
                  <a:gd name="T43" fmla="*/ 0 h 801"/>
                  <a:gd name="T44" fmla="*/ 0 w 388"/>
                  <a:gd name="T45" fmla="*/ 0 h 801"/>
                  <a:gd name="T46" fmla="*/ 0 w 388"/>
                  <a:gd name="T47" fmla="*/ 0 h 801"/>
                  <a:gd name="T48" fmla="*/ 0 w 388"/>
                  <a:gd name="T49" fmla="*/ 0 h 801"/>
                  <a:gd name="T50" fmla="*/ 0 w 388"/>
                  <a:gd name="T51" fmla="*/ 0 h 801"/>
                  <a:gd name="T52" fmla="*/ 0 w 388"/>
                  <a:gd name="T53" fmla="*/ 0 h 80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88"/>
                  <a:gd name="T82" fmla="*/ 0 h 801"/>
                  <a:gd name="T83" fmla="*/ 388 w 388"/>
                  <a:gd name="T84" fmla="*/ 801 h 80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88" h="801">
                    <a:moveTo>
                      <a:pt x="110" y="68"/>
                    </a:moveTo>
                    <a:lnTo>
                      <a:pt x="164" y="19"/>
                    </a:lnTo>
                    <a:lnTo>
                      <a:pt x="248" y="0"/>
                    </a:lnTo>
                    <a:lnTo>
                      <a:pt x="321" y="13"/>
                    </a:lnTo>
                    <a:lnTo>
                      <a:pt x="375" y="62"/>
                    </a:lnTo>
                    <a:lnTo>
                      <a:pt x="388" y="98"/>
                    </a:lnTo>
                    <a:lnTo>
                      <a:pt x="388" y="146"/>
                    </a:lnTo>
                    <a:lnTo>
                      <a:pt x="364" y="189"/>
                    </a:lnTo>
                    <a:lnTo>
                      <a:pt x="321" y="261"/>
                    </a:lnTo>
                    <a:lnTo>
                      <a:pt x="303" y="347"/>
                    </a:lnTo>
                    <a:lnTo>
                      <a:pt x="297" y="419"/>
                    </a:lnTo>
                    <a:lnTo>
                      <a:pt x="315" y="498"/>
                    </a:lnTo>
                    <a:lnTo>
                      <a:pt x="364" y="570"/>
                    </a:lnTo>
                    <a:lnTo>
                      <a:pt x="381" y="643"/>
                    </a:lnTo>
                    <a:lnTo>
                      <a:pt x="375" y="710"/>
                    </a:lnTo>
                    <a:lnTo>
                      <a:pt x="340" y="765"/>
                    </a:lnTo>
                    <a:lnTo>
                      <a:pt x="291" y="795"/>
                    </a:lnTo>
                    <a:lnTo>
                      <a:pt x="231" y="801"/>
                    </a:lnTo>
                    <a:lnTo>
                      <a:pt x="158" y="801"/>
                    </a:lnTo>
                    <a:lnTo>
                      <a:pt x="103" y="770"/>
                    </a:lnTo>
                    <a:lnTo>
                      <a:pt x="48" y="680"/>
                    </a:lnTo>
                    <a:lnTo>
                      <a:pt x="13" y="601"/>
                    </a:lnTo>
                    <a:lnTo>
                      <a:pt x="0" y="480"/>
                    </a:lnTo>
                    <a:lnTo>
                      <a:pt x="13" y="371"/>
                    </a:lnTo>
                    <a:lnTo>
                      <a:pt x="37" y="255"/>
                    </a:lnTo>
                    <a:lnTo>
                      <a:pt x="73" y="140"/>
                    </a:lnTo>
                    <a:lnTo>
                      <a:pt x="110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5" name="Freeform 47"/>
              <p:cNvSpPr>
                <a:spLocks/>
              </p:cNvSpPr>
              <p:nvPr/>
            </p:nvSpPr>
            <p:spPr bwMode="auto">
              <a:xfrm>
                <a:off x="861" y="3180"/>
                <a:ext cx="143" cy="240"/>
              </a:xfrm>
              <a:custGeom>
                <a:avLst/>
                <a:gdLst>
                  <a:gd name="T0" fmla="*/ 0 w 430"/>
                  <a:gd name="T1" fmla="*/ 0 h 721"/>
                  <a:gd name="T2" fmla="*/ 0 w 430"/>
                  <a:gd name="T3" fmla="*/ 0 h 721"/>
                  <a:gd name="T4" fmla="*/ 0 w 430"/>
                  <a:gd name="T5" fmla="*/ 0 h 721"/>
                  <a:gd name="T6" fmla="*/ 0 w 430"/>
                  <a:gd name="T7" fmla="*/ 0 h 721"/>
                  <a:gd name="T8" fmla="*/ 0 w 430"/>
                  <a:gd name="T9" fmla="*/ 0 h 721"/>
                  <a:gd name="T10" fmla="*/ 0 w 430"/>
                  <a:gd name="T11" fmla="*/ 0 h 721"/>
                  <a:gd name="T12" fmla="*/ 0 w 430"/>
                  <a:gd name="T13" fmla="*/ 0 h 721"/>
                  <a:gd name="T14" fmla="*/ 0 w 430"/>
                  <a:gd name="T15" fmla="*/ 0 h 721"/>
                  <a:gd name="T16" fmla="*/ 0 w 430"/>
                  <a:gd name="T17" fmla="*/ 0 h 721"/>
                  <a:gd name="T18" fmla="*/ 0 w 430"/>
                  <a:gd name="T19" fmla="*/ 0 h 721"/>
                  <a:gd name="T20" fmla="*/ 0 w 430"/>
                  <a:gd name="T21" fmla="*/ 0 h 721"/>
                  <a:gd name="T22" fmla="*/ 0 w 430"/>
                  <a:gd name="T23" fmla="*/ 0 h 721"/>
                  <a:gd name="T24" fmla="*/ 0 w 430"/>
                  <a:gd name="T25" fmla="*/ 0 h 721"/>
                  <a:gd name="T26" fmla="*/ 0 w 430"/>
                  <a:gd name="T27" fmla="*/ 0 h 721"/>
                  <a:gd name="T28" fmla="*/ 0 w 430"/>
                  <a:gd name="T29" fmla="*/ 0 h 721"/>
                  <a:gd name="T30" fmla="*/ 0 w 430"/>
                  <a:gd name="T31" fmla="*/ 0 h 721"/>
                  <a:gd name="T32" fmla="*/ 0 w 430"/>
                  <a:gd name="T33" fmla="*/ 0 h 721"/>
                  <a:gd name="T34" fmla="*/ 0 w 430"/>
                  <a:gd name="T35" fmla="*/ 0 h 721"/>
                  <a:gd name="T36" fmla="*/ 0 w 430"/>
                  <a:gd name="T37" fmla="*/ 0 h 721"/>
                  <a:gd name="T38" fmla="*/ 0 w 430"/>
                  <a:gd name="T39" fmla="*/ 0 h 721"/>
                  <a:gd name="T40" fmla="*/ 0 w 430"/>
                  <a:gd name="T41" fmla="*/ 0 h 721"/>
                  <a:gd name="T42" fmla="*/ 0 w 430"/>
                  <a:gd name="T43" fmla="*/ 0 h 721"/>
                  <a:gd name="T44" fmla="*/ 0 w 430"/>
                  <a:gd name="T45" fmla="*/ 0 h 721"/>
                  <a:gd name="T46" fmla="*/ 0 w 430"/>
                  <a:gd name="T47" fmla="*/ 0 h 721"/>
                  <a:gd name="T48" fmla="*/ 0 w 430"/>
                  <a:gd name="T49" fmla="*/ 0 h 721"/>
                  <a:gd name="T50" fmla="*/ 0 w 430"/>
                  <a:gd name="T51" fmla="*/ 0 h 721"/>
                  <a:gd name="T52" fmla="*/ 0 w 430"/>
                  <a:gd name="T53" fmla="*/ 0 h 721"/>
                  <a:gd name="T54" fmla="*/ 0 w 430"/>
                  <a:gd name="T55" fmla="*/ 0 h 721"/>
                  <a:gd name="T56" fmla="*/ 0 w 430"/>
                  <a:gd name="T57" fmla="*/ 0 h 721"/>
                  <a:gd name="T58" fmla="*/ 0 w 430"/>
                  <a:gd name="T59" fmla="*/ 0 h 721"/>
                  <a:gd name="T60" fmla="*/ 0 w 430"/>
                  <a:gd name="T61" fmla="*/ 0 h 721"/>
                  <a:gd name="T62" fmla="*/ 0 w 430"/>
                  <a:gd name="T63" fmla="*/ 0 h 721"/>
                  <a:gd name="T64" fmla="*/ 0 w 430"/>
                  <a:gd name="T65" fmla="*/ 0 h 721"/>
                  <a:gd name="T66" fmla="*/ 0 w 430"/>
                  <a:gd name="T67" fmla="*/ 0 h 721"/>
                  <a:gd name="T68" fmla="*/ 0 w 430"/>
                  <a:gd name="T69" fmla="*/ 0 h 721"/>
                  <a:gd name="T70" fmla="*/ 0 w 430"/>
                  <a:gd name="T71" fmla="*/ 0 h 721"/>
                  <a:gd name="T72" fmla="*/ 0 w 430"/>
                  <a:gd name="T73" fmla="*/ 0 h 721"/>
                  <a:gd name="T74" fmla="*/ 0 w 430"/>
                  <a:gd name="T75" fmla="*/ 0 h 721"/>
                  <a:gd name="T76" fmla="*/ 0 w 430"/>
                  <a:gd name="T77" fmla="*/ 0 h 72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30"/>
                  <a:gd name="T118" fmla="*/ 0 h 721"/>
                  <a:gd name="T119" fmla="*/ 430 w 430"/>
                  <a:gd name="T120" fmla="*/ 721 h 72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30" h="721">
                    <a:moveTo>
                      <a:pt x="0" y="36"/>
                    </a:moveTo>
                    <a:lnTo>
                      <a:pt x="5" y="5"/>
                    </a:lnTo>
                    <a:lnTo>
                      <a:pt x="71" y="0"/>
                    </a:lnTo>
                    <a:lnTo>
                      <a:pt x="108" y="30"/>
                    </a:lnTo>
                    <a:lnTo>
                      <a:pt x="163" y="108"/>
                    </a:lnTo>
                    <a:lnTo>
                      <a:pt x="235" y="211"/>
                    </a:lnTo>
                    <a:lnTo>
                      <a:pt x="302" y="284"/>
                    </a:lnTo>
                    <a:lnTo>
                      <a:pt x="423" y="417"/>
                    </a:lnTo>
                    <a:lnTo>
                      <a:pt x="430" y="448"/>
                    </a:lnTo>
                    <a:lnTo>
                      <a:pt x="405" y="466"/>
                    </a:lnTo>
                    <a:lnTo>
                      <a:pt x="344" y="490"/>
                    </a:lnTo>
                    <a:lnTo>
                      <a:pt x="260" y="509"/>
                    </a:lnTo>
                    <a:lnTo>
                      <a:pt x="157" y="515"/>
                    </a:lnTo>
                    <a:lnTo>
                      <a:pt x="120" y="520"/>
                    </a:lnTo>
                    <a:lnTo>
                      <a:pt x="108" y="545"/>
                    </a:lnTo>
                    <a:lnTo>
                      <a:pt x="132" y="587"/>
                    </a:lnTo>
                    <a:lnTo>
                      <a:pt x="217" y="660"/>
                    </a:lnTo>
                    <a:lnTo>
                      <a:pt x="278" y="679"/>
                    </a:lnTo>
                    <a:lnTo>
                      <a:pt x="290" y="703"/>
                    </a:lnTo>
                    <a:lnTo>
                      <a:pt x="265" y="721"/>
                    </a:lnTo>
                    <a:lnTo>
                      <a:pt x="211" y="721"/>
                    </a:lnTo>
                    <a:lnTo>
                      <a:pt x="138" y="679"/>
                    </a:lnTo>
                    <a:lnTo>
                      <a:pt x="78" y="618"/>
                    </a:lnTo>
                    <a:lnTo>
                      <a:pt x="41" y="563"/>
                    </a:lnTo>
                    <a:lnTo>
                      <a:pt x="41" y="520"/>
                    </a:lnTo>
                    <a:lnTo>
                      <a:pt x="65" y="490"/>
                    </a:lnTo>
                    <a:lnTo>
                      <a:pt x="102" y="479"/>
                    </a:lnTo>
                    <a:lnTo>
                      <a:pt x="157" y="473"/>
                    </a:lnTo>
                    <a:lnTo>
                      <a:pt x="217" y="473"/>
                    </a:lnTo>
                    <a:lnTo>
                      <a:pt x="290" y="460"/>
                    </a:lnTo>
                    <a:lnTo>
                      <a:pt x="327" y="448"/>
                    </a:lnTo>
                    <a:lnTo>
                      <a:pt x="344" y="430"/>
                    </a:lnTo>
                    <a:lnTo>
                      <a:pt x="338" y="412"/>
                    </a:lnTo>
                    <a:lnTo>
                      <a:pt x="284" y="363"/>
                    </a:lnTo>
                    <a:lnTo>
                      <a:pt x="198" y="278"/>
                    </a:lnTo>
                    <a:lnTo>
                      <a:pt x="120" y="206"/>
                    </a:lnTo>
                    <a:lnTo>
                      <a:pt x="35" y="127"/>
                    </a:lnTo>
                    <a:lnTo>
                      <a:pt x="5" y="7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6" name="Freeform 48"/>
              <p:cNvSpPr>
                <a:spLocks/>
              </p:cNvSpPr>
              <p:nvPr/>
            </p:nvSpPr>
            <p:spPr bwMode="auto">
              <a:xfrm>
                <a:off x="768" y="3382"/>
                <a:ext cx="155" cy="362"/>
              </a:xfrm>
              <a:custGeom>
                <a:avLst/>
                <a:gdLst>
                  <a:gd name="T0" fmla="*/ 0 w 466"/>
                  <a:gd name="T1" fmla="*/ 0 h 1086"/>
                  <a:gd name="T2" fmla="*/ 0 w 466"/>
                  <a:gd name="T3" fmla="*/ 0 h 1086"/>
                  <a:gd name="T4" fmla="*/ 0 w 466"/>
                  <a:gd name="T5" fmla="*/ 0 h 1086"/>
                  <a:gd name="T6" fmla="*/ 0 w 466"/>
                  <a:gd name="T7" fmla="*/ 0 h 1086"/>
                  <a:gd name="T8" fmla="*/ 0 w 466"/>
                  <a:gd name="T9" fmla="*/ 0 h 1086"/>
                  <a:gd name="T10" fmla="*/ 0 w 466"/>
                  <a:gd name="T11" fmla="*/ 0 h 1086"/>
                  <a:gd name="T12" fmla="*/ 0 w 466"/>
                  <a:gd name="T13" fmla="*/ 0 h 1086"/>
                  <a:gd name="T14" fmla="*/ 0 w 466"/>
                  <a:gd name="T15" fmla="*/ 0 h 1086"/>
                  <a:gd name="T16" fmla="*/ 0 w 466"/>
                  <a:gd name="T17" fmla="*/ 0 h 1086"/>
                  <a:gd name="T18" fmla="*/ 0 w 466"/>
                  <a:gd name="T19" fmla="*/ 0 h 1086"/>
                  <a:gd name="T20" fmla="*/ 0 w 466"/>
                  <a:gd name="T21" fmla="*/ 0 h 1086"/>
                  <a:gd name="T22" fmla="*/ 0 w 466"/>
                  <a:gd name="T23" fmla="*/ 0 h 1086"/>
                  <a:gd name="T24" fmla="*/ 0 w 466"/>
                  <a:gd name="T25" fmla="*/ 0 h 1086"/>
                  <a:gd name="T26" fmla="*/ 0 w 466"/>
                  <a:gd name="T27" fmla="*/ 0 h 1086"/>
                  <a:gd name="T28" fmla="*/ 0 w 466"/>
                  <a:gd name="T29" fmla="*/ 0 h 1086"/>
                  <a:gd name="T30" fmla="*/ 0 w 466"/>
                  <a:gd name="T31" fmla="*/ 0 h 1086"/>
                  <a:gd name="T32" fmla="*/ 0 w 466"/>
                  <a:gd name="T33" fmla="*/ 0 h 1086"/>
                  <a:gd name="T34" fmla="*/ 0 w 466"/>
                  <a:gd name="T35" fmla="*/ 0 h 1086"/>
                  <a:gd name="T36" fmla="*/ 0 w 466"/>
                  <a:gd name="T37" fmla="*/ 0 h 1086"/>
                  <a:gd name="T38" fmla="*/ 0 w 466"/>
                  <a:gd name="T39" fmla="*/ 0 h 1086"/>
                  <a:gd name="T40" fmla="*/ 0 w 466"/>
                  <a:gd name="T41" fmla="*/ 0 h 1086"/>
                  <a:gd name="T42" fmla="*/ 0 w 466"/>
                  <a:gd name="T43" fmla="*/ 0 h 1086"/>
                  <a:gd name="T44" fmla="*/ 0 w 466"/>
                  <a:gd name="T45" fmla="*/ 0 h 1086"/>
                  <a:gd name="T46" fmla="*/ 0 w 466"/>
                  <a:gd name="T47" fmla="*/ 0 h 1086"/>
                  <a:gd name="T48" fmla="*/ 0 w 466"/>
                  <a:gd name="T49" fmla="*/ 0 h 1086"/>
                  <a:gd name="T50" fmla="*/ 0 w 466"/>
                  <a:gd name="T51" fmla="*/ 0 h 1086"/>
                  <a:gd name="T52" fmla="*/ 0 w 466"/>
                  <a:gd name="T53" fmla="*/ 0 h 1086"/>
                  <a:gd name="T54" fmla="*/ 0 w 466"/>
                  <a:gd name="T55" fmla="*/ 0 h 1086"/>
                  <a:gd name="T56" fmla="*/ 0 w 466"/>
                  <a:gd name="T57" fmla="*/ 0 h 1086"/>
                  <a:gd name="T58" fmla="*/ 0 w 466"/>
                  <a:gd name="T59" fmla="*/ 0 h 1086"/>
                  <a:gd name="T60" fmla="*/ 0 w 466"/>
                  <a:gd name="T61" fmla="*/ 0 h 1086"/>
                  <a:gd name="T62" fmla="*/ 0 w 466"/>
                  <a:gd name="T63" fmla="*/ 0 h 1086"/>
                  <a:gd name="T64" fmla="*/ 0 w 466"/>
                  <a:gd name="T65" fmla="*/ 0 h 1086"/>
                  <a:gd name="T66" fmla="*/ 0 w 466"/>
                  <a:gd name="T67" fmla="*/ 0 h 1086"/>
                  <a:gd name="T68" fmla="*/ 0 w 466"/>
                  <a:gd name="T69" fmla="*/ 0 h 1086"/>
                  <a:gd name="T70" fmla="*/ 0 w 466"/>
                  <a:gd name="T71" fmla="*/ 0 h 108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66"/>
                  <a:gd name="T109" fmla="*/ 0 h 1086"/>
                  <a:gd name="T110" fmla="*/ 466 w 466"/>
                  <a:gd name="T111" fmla="*/ 1086 h 108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66" h="1086">
                    <a:moveTo>
                      <a:pt x="230" y="0"/>
                    </a:moveTo>
                    <a:lnTo>
                      <a:pt x="296" y="12"/>
                    </a:lnTo>
                    <a:lnTo>
                      <a:pt x="327" y="61"/>
                    </a:lnTo>
                    <a:lnTo>
                      <a:pt x="320" y="176"/>
                    </a:lnTo>
                    <a:lnTo>
                      <a:pt x="309" y="297"/>
                    </a:lnTo>
                    <a:lnTo>
                      <a:pt x="309" y="424"/>
                    </a:lnTo>
                    <a:lnTo>
                      <a:pt x="369" y="576"/>
                    </a:lnTo>
                    <a:lnTo>
                      <a:pt x="417" y="685"/>
                    </a:lnTo>
                    <a:lnTo>
                      <a:pt x="442" y="795"/>
                    </a:lnTo>
                    <a:lnTo>
                      <a:pt x="436" y="891"/>
                    </a:lnTo>
                    <a:lnTo>
                      <a:pt x="436" y="928"/>
                    </a:lnTo>
                    <a:lnTo>
                      <a:pt x="460" y="964"/>
                    </a:lnTo>
                    <a:lnTo>
                      <a:pt x="466" y="1001"/>
                    </a:lnTo>
                    <a:lnTo>
                      <a:pt x="448" y="1018"/>
                    </a:lnTo>
                    <a:lnTo>
                      <a:pt x="399" y="1007"/>
                    </a:lnTo>
                    <a:lnTo>
                      <a:pt x="309" y="994"/>
                    </a:lnTo>
                    <a:lnTo>
                      <a:pt x="200" y="1018"/>
                    </a:lnTo>
                    <a:lnTo>
                      <a:pt x="127" y="1061"/>
                    </a:lnTo>
                    <a:lnTo>
                      <a:pt x="90" y="1086"/>
                    </a:lnTo>
                    <a:lnTo>
                      <a:pt x="54" y="1086"/>
                    </a:lnTo>
                    <a:lnTo>
                      <a:pt x="0" y="1007"/>
                    </a:lnTo>
                    <a:lnTo>
                      <a:pt x="6" y="994"/>
                    </a:lnTo>
                    <a:lnTo>
                      <a:pt x="115" y="958"/>
                    </a:lnTo>
                    <a:lnTo>
                      <a:pt x="242" y="940"/>
                    </a:lnTo>
                    <a:lnTo>
                      <a:pt x="333" y="934"/>
                    </a:lnTo>
                    <a:lnTo>
                      <a:pt x="387" y="934"/>
                    </a:lnTo>
                    <a:lnTo>
                      <a:pt x="399" y="898"/>
                    </a:lnTo>
                    <a:lnTo>
                      <a:pt x="382" y="795"/>
                    </a:lnTo>
                    <a:lnTo>
                      <a:pt x="339" y="685"/>
                    </a:lnTo>
                    <a:lnTo>
                      <a:pt x="272" y="546"/>
                    </a:lnTo>
                    <a:lnTo>
                      <a:pt x="217" y="424"/>
                    </a:lnTo>
                    <a:lnTo>
                      <a:pt x="193" y="315"/>
                    </a:lnTo>
                    <a:lnTo>
                      <a:pt x="187" y="194"/>
                    </a:lnTo>
                    <a:lnTo>
                      <a:pt x="187" y="79"/>
                    </a:lnTo>
                    <a:lnTo>
                      <a:pt x="212" y="3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7" name="Freeform 49"/>
              <p:cNvSpPr>
                <a:spLocks/>
              </p:cNvSpPr>
              <p:nvPr/>
            </p:nvSpPr>
            <p:spPr bwMode="auto">
              <a:xfrm>
                <a:off x="691" y="3392"/>
                <a:ext cx="129" cy="301"/>
              </a:xfrm>
              <a:custGeom>
                <a:avLst/>
                <a:gdLst>
                  <a:gd name="T0" fmla="*/ 0 w 388"/>
                  <a:gd name="T1" fmla="*/ 0 h 903"/>
                  <a:gd name="T2" fmla="*/ 0 w 388"/>
                  <a:gd name="T3" fmla="*/ 0 h 903"/>
                  <a:gd name="T4" fmla="*/ 0 w 388"/>
                  <a:gd name="T5" fmla="*/ 0 h 903"/>
                  <a:gd name="T6" fmla="*/ 0 w 388"/>
                  <a:gd name="T7" fmla="*/ 0 h 903"/>
                  <a:gd name="T8" fmla="*/ 0 w 388"/>
                  <a:gd name="T9" fmla="*/ 0 h 903"/>
                  <a:gd name="T10" fmla="*/ 0 w 388"/>
                  <a:gd name="T11" fmla="*/ 0 h 903"/>
                  <a:gd name="T12" fmla="*/ 0 w 388"/>
                  <a:gd name="T13" fmla="*/ 0 h 903"/>
                  <a:gd name="T14" fmla="*/ 0 w 388"/>
                  <a:gd name="T15" fmla="*/ 0 h 903"/>
                  <a:gd name="T16" fmla="*/ 0 w 388"/>
                  <a:gd name="T17" fmla="*/ 0 h 903"/>
                  <a:gd name="T18" fmla="*/ 0 w 388"/>
                  <a:gd name="T19" fmla="*/ 0 h 903"/>
                  <a:gd name="T20" fmla="*/ 0 w 388"/>
                  <a:gd name="T21" fmla="*/ 0 h 903"/>
                  <a:gd name="T22" fmla="*/ 0 w 388"/>
                  <a:gd name="T23" fmla="*/ 0 h 903"/>
                  <a:gd name="T24" fmla="*/ 0 w 388"/>
                  <a:gd name="T25" fmla="*/ 0 h 903"/>
                  <a:gd name="T26" fmla="*/ 0 w 388"/>
                  <a:gd name="T27" fmla="*/ 0 h 903"/>
                  <a:gd name="T28" fmla="*/ 0 w 388"/>
                  <a:gd name="T29" fmla="*/ 0 h 903"/>
                  <a:gd name="T30" fmla="*/ 0 w 388"/>
                  <a:gd name="T31" fmla="*/ 0 h 903"/>
                  <a:gd name="T32" fmla="*/ 0 w 388"/>
                  <a:gd name="T33" fmla="*/ 0 h 903"/>
                  <a:gd name="T34" fmla="*/ 0 w 388"/>
                  <a:gd name="T35" fmla="*/ 0 h 903"/>
                  <a:gd name="T36" fmla="*/ 0 w 388"/>
                  <a:gd name="T37" fmla="*/ 0 h 903"/>
                  <a:gd name="T38" fmla="*/ 0 w 388"/>
                  <a:gd name="T39" fmla="*/ 0 h 903"/>
                  <a:gd name="T40" fmla="*/ 0 w 388"/>
                  <a:gd name="T41" fmla="*/ 0 h 903"/>
                  <a:gd name="T42" fmla="*/ 0 w 388"/>
                  <a:gd name="T43" fmla="*/ 0 h 903"/>
                  <a:gd name="T44" fmla="*/ 0 w 388"/>
                  <a:gd name="T45" fmla="*/ 0 h 903"/>
                  <a:gd name="T46" fmla="*/ 0 w 388"/>
                  <a:gd name="T47" fmla="*/ 0 h 903"/>
                  <a:gd name="T48" fmla="*/ 0 w 388"/>
                  <a:gd name="T49" fmla="*/ 0 h 903"/>
                  <a:gd name="T50" fmla="*/ 0 w 388"/>
                  <a:gd name="T51" fmla="*/ 0 h 903"/>
                  <a:gd name="T52" fmla="*/ 0 w 388"/>
                  <a:gd name="T53" fmla="*/ 0 h 903"/>
                  <a:gd name="T54" fmla="*/ 0 w 388"/>
                  <a:gd name="T55" fmla="*/ 0 h 903"/>
                  <a:gd name="T56" fmla="*/ 0 w 388"/>
                  <a:gd name="T57" fmla="*/ 0 h 90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88"/>
                  <a:gd name="T88" fmla="*/ 0 h 903"/>
                  <a:gd name="T89" fmla="*/ 388 w 388"/>
                  <a:gd name="T90" fmla="*/ 903 h 90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88" h="903">
                    <a:moveTo>
                      <a:pt x="291" y="0"/>
                    </a:moveTo>
                    <a:lnTo>
                      <a:pt x="345" y="0"/>
                    </a:lnTo>
                    <a:lnTo>
                      <a:pt x="364" y="36"/>
                    </a:lnTo>
                    <a:lnTo>
                      <a:pt x="375" y="115"/>
                    </a:lnTo>
                    <a:lnTo>
                      <a:pt x="364" y="200"/>
                    </a:lnTo>
                    <a:lnTo>
                      <a:pt x="334" y="369"/>
                    </a:lnTo>
                    <a:lnTo>
                      <a:pt x="339" y="442"/>
                    </a:lnTo>
                    <a:lnTo>
                      <a:pt x="375" y="588"/>
                    </a:lnTo>
                    <a:lnTo>
                      <a:pt x="388" y="691"/>
                    </a:lnTo>
                    <a:lnTo>
                      <a:pt x="388" y="770"/>
                    </a:lnTo>
                    <a:lnTo>
                      <a:pt x="370" y="788"/>
                    </a:lnTo>
                    <a:lnTo>
                      <a:pt x="315" y="800"/>
                    </a:lnTo>
                    <a:lnTo>
                      <a:pt x="242" y="818"/>
                    </a:lnTo>
                    <a:lnTo>
                      <a:pt x="170" y="854"/>
                    </a:lnTo>
                    <a:lnTo>
                      <a:pt x="97" y="903"/>
                    </a:lnTo>
                    <a:lnTo>
                      <a:pt x="67" y="903"/>
                    </a:lnTo>
                    <a:lnTo>
                      <a:pt x="0" y="849"/>
                    </a:lnTo>
                    <a:lnTo>
                      <a:pt x="7" y="824"/>
                    </a:lnTo>
                    <a:lnTo>
                      <a:pt x="91" y="788"/>
                    </a:lnTo>
                    <a:lnTo>
                      <a:pt x="237" y="751"/>
                    </a:lnTo>
                    <a:lnTo>
                      <a:pt x="303" y="727"/>
                    </a:lnTo>
                    <a:lnTo>
                      <a:pt x="315" y="703"/>
                    </a:lnTo>
                    <a:lnTo>
                      <a:pt x="315" y="600"/>
                    </a:lnTo>
                    <a:lnTo>
                      <a:pt x="291" y="467"/>
                    </a:lnTo>
                    <a:lnTo>
                      <a:pt x="278" y="382"/>
                    </a:lnTo>
                    <a:lnTo>
                      <a:pt x="267" y="249"/>
                    </a:lnTo>
                    <a:lnTo>
                      <a:pt x="261" y="103"/>
                    </a:lnTo>
                    <a:lnTo>
                      <a:pt x="267" y="36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8" name="Freeform 50"/>
              <p:cNvSpPr>
                <a:spLocks/>
              </p:cNvSpPr>
              <p:nvPr/>
            </p:nvSpPr>
            <p:spPr bwMode="auto">
              <a:xfrm>
                <a:off x="687" y="2949"/>
                <a:ext cx="212" cy="268"/>
              </a:xfrm>
              <a:custGeom>
                <a:avLst/>
                <a:gdLst>
                  <a:gd name="T0" fmla="*/ 0 w 636"/>
                  <a:gd name="T1" fmla="*/ 0 h 806"/>
                  <a:gd name="T2" fmla="*/ 0 w 636"/>
                  <a:gd name="T3" fmla="*/ 0 h 806"/>
                  <a:gd name="T4" fmla="*/ 0 w 636"/>
                  <a:gd name="T5" fmla="*/ 0 h 806"/>
                  <a:gd name="T6" fmla="*/ 0 w 636"/>
                  <a:gd name="T7" fmla="*/ 0 h 806"/>
                  <a:gd name="T8" fmla="*/ 0 w 636"/>
                  <a:gd name="T9" fmla="*/ 0 h 806"/>
                  <a:gd name="T10" fmla="*/ 0 w 636"/>
                  <a:gd name="T11" fmla="*/ 0 h 806"/>
                  <a:gd name="T12" fmla="*/ 0 w 636"/>
                  <a:gd name="T13" fmla="*/ 0 h 806"/>
                  <a:gd name="T14" fmla="*/ 0 w 636"/>
                  <a:gd name="T15" fmla="*/ 0 h 806"/>
                  <a:gd name="T16" fmla="*/ 0 w 636"/>
                  <a:gd name="T17" fmla="*/ 0 h 806"/>
                  <a:gd name="T18" fmla="*/ 0 w 636"/>
                  <a:gd name="T19" fmla="*/ 0 h 806"/>
                  <a:gd name="T20" fmla="*/ 0 w 636"/>
                  <a:gd name="T21" fmla="*/ 0 h 806"/>
                  <a:gd name="T22" fmla="*/ 0 w 636"/>
                  <a:gd name="T23" fmla="*/ 0 h 806"/>
                  <a:gd name="T24" fmla="*/ 0 w 636"/>
                  <a:gd name="T25" fmla="*/ 0 h 806"/>
                  <a:gd name="T26" fmla="*/ 0 w 636"/>
                  <a:gd name="T27" fmla="*/ 0 h 806"/>
                  <a:gd name="T28" fmla="*/ 0 w 636"/>
                  <a:gd name="T29" fmla="*/ 0 h 806"/>
                  <a:gd name="T30" fmla="*/ 0 w 636"/>
                  <a:gd name="T31" fmla="*/ 0 h 806"/>
                  <a:gd name="T32" fmla="*/ 0 w 636"/>
                  <a:gd name="T33" fmla="*/ 0 h 806"/>
                  <a:gd name="T34" fmla="*/ 0 w 636"/>
                  <a:gd name="T35" fmla="*/ 0 h 806"/>
                  <a:gd name="T36" fmla="*/ 0 w 636"/>
                  <a:gd name="T37" fmla="*/ 0 h 806"/>
                  <a:gd name="T38" fmla="*/ 0 w 636"/>
                  <a:gd name="T39" fmla="*/ 0 h 806"/>
                  <a:gd name="T40" fmla="*/ 0 w 636"/>
                  <a:gd name="T41" fmla="*/ 0 h 806"/>
                  <a:gd name="T42" fmla="*/ 0 w 636"/>
                  <a:gd name="T43" fmla="*/ 0 h 806"/>
                  <a:gd name="T44" fmla="*/ 0 w 636"/>
                  <a:gd name="T45" fmla="*/ 0 h 806"/>
                  <a:gd name="T46" fmla="*/ 0 w 636"/>
                  <a:gd name="T47" fmla="*/ 0 h 806"/>
                  <a:gd name="T48" fmla="*/ 0 w 636"/>
                  <a:gd name="T49" fmla="*/ 0 h 806"/>
                  <a:gd name="T50" fmla="*/ 0 w 636"/>
                  <a:gd name="T51" fmla="*/ 0 h 806"/>
                  <a:gd name="T52" fmla="*/ 0 w 636"/>
                  <a:gd name="T53" fmla="*/ 0 h 806"/>
                  <a:gd name="T54" fmla="*/ 0 w 636"/>
                  <a:gd name="T55" fmla="*/ 0 h 806"/>
                  <a:gd name="T56" fmla="*/ 0 w 636"/>
                  <a:gd name="T57" fmla="*/ 0 h 806"/>
                  <a:gd name="T58" fmla="*/ 0 w 636"/>
                  <a:gd name="T59" fmla="*/ 0 h 806"/>
                  <a:gd name="T60" fmla="*/ 0 w 636"/>
                  <a:gd name="T61" fmla="*/ 0 h 806"/>
                  <a:gd name="T62" fmla="*/ 0 w 636"/>
                  <a:gd name="T63" fmla="*/ 0 h 806"/>
                  <a:gd name="T64" fmla="*/ 0 w 636"/>
                  <a:gd name="T65" fmla="*/ 0 h 806"/>
                  <a:gd name="T66" fmla="*/ 0 w 636"/>
                  <a:gd name="T67" fmla="*/ 0 h 806"/>
                  <a:gd name="T68" fmla="*/ 0 w 636"/>
                  <a:gd name="T69" fmla="*/ 0 h 80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6"/>
                  <a:gd name="T106" fmla="*/ 0 h 806"/>
                  <a:gd name="T107" fmla="*/ 636 w 636"/>
                  <a:gd name="T108" fmla="*/ 806 h 80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6" h="806">
                    <a:moveTo>
                      <a:pt x="338" y="806"/>
                    </a:moveTo>
                    <a:lnTo>
                      <a:pt x="369" y="769"/>
                    </a:lnTo>
                    <a:lnTo>
                      <a:pt x="357" y="715"/>
                    </a:lnTo>
                    <a:lnTo>
                      <a:pt x="333" y="642"/>
                    </a:lnTo>
                    <a:lnTo>
                      <a:pt x="242" y="557"/>
                    </a:lnTo>
                    <a:lnTo>
                      <a:pt x="151" y="479"/>
                    </a:lnTo>
                    <a:lnTo>
                      <a:pt x="108" y="394"/>
                    </a:lnTo>
                    <a:lnTo>
                      <a:pt x="91" y="260"/>
                    </a:lnTo>
                    <a:lnTo>
                      <a:pt x="194" y="224"/>
                    </a:lnTo>
                    <a:lnTo>
                      <a:pt x="357" y="206"/>
                    </a:lnTo>
                    <a:lnTo>
                      <a:pt x="424" y="213"/>
                    </a:lnTo>
                    <a:lnTo>
                      <a:pt x="441" y="230"/>
                    </a:lnTo>
                    <a:lnTo>
                      <a:pt x="472" y="200"/>
                    </a:lnTo>
                    <a:lnTo>
                      <a:pt x="460" y="170"/>
                    </a:lnTo>
                    <a:lnTo>
                      <a:pt x="478" y="116"/>
                    </a:lnTo>
                    <a:lnTo>
                      <a:pt x="527" y="67"/>
                    </a:lnTo>
                    <a:lnTo>
                      <a:pt x="563" y="54"/>
                    </a:lnTo>
                    <a:lnTo>
                      <a:pt x="611" y="85"/>
                    </a:lnTo>
                    <a:lnTo>
                      <a:pt x="636" y="54"/>
                    </a:lnTo>
                    <a:lnTo>
                      <a:pt x="593" y="0"/>
                    </a:lnTo>
                    <a:lnTo>
                      <a:pt x="538" y="0"/>
                    </a:lnTo>
                    <a:lnTo>
                      <a:pt x="472" y="30"/>
                    </a:lnTo>
                    <a:lnTo>
                      <a:pt x="430" y="110"/>
                    </a:lnTo>
                    <a:lnTo>
                      <a:pt x="375" y="146"/>
                    </a:lnTo>
                    <a:lnTo>
                      <a:pt x="290" y="157"/>
                    </a:lnTo>
                    <a:lnTo>
                      <a:pt x="138" y="176"/>
                    </a:lnTo>
                    <a:lnTo>
                      <a:pt x="18" y="213"/>
                    </a:lnTo>
                    <a:lnTo>
                      <a:pt x="0" y="243"/>
                    </a:lnTo>
                    <a:lnTo>
                      <a:pt x="11" y="339"/>
                    </a:lnTo>
                    <a:lnTo>
                      <a:pt x="54" y="473"/>
                    </a:lnTo>
                    <a:lnTo>
                      <a:pt x="115" y="582"/>
                    </a:lnTo>
                    <a:lnTo>
                      <a:pt x="175" y="679"/>
                    </a:lnTo>
                    <a:lnTo>
                      <a:pt x="230" y="745"/>
                    </a:lnTo>
                    <a:lnTo>
                      <a:pt x="284" y="793"/>
                    </a:lnTo>
                    <a:lnTo>
                      <a:pt x="338" y="8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1" name="Text Box 55"/>
            <p:cNvSpPr txBox="1">
              <a:spLocks noChangeArrowheads="1"/>
            </p:cNvSpPr>
            <p:nvPr/>
          </p:nvSpPr>
          <p:spPr bwMode="auto">
            <a:xfrm>
              <a:off x="134" y="2731"/>
              <a:ext cx="730" cy="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altLang="ja-JP" sz="1000">
                  <a:latin typeface="Tahoma" charset="0"/>
                </a:rPr>
                <a:t>$X is a convention to denote the contents of a “register”, which is a location inside the CPU.  In contrast, immediate operands indicate the value itself </a:t>
              </a:r>
              <a:endParaRPr lang="en-US" sz="1000">
                <a:latin typeface="Tahoma" charset="0"/>
              </a:endParaRPr>
            </a:p>
          </p:txBody>
        </p:sp>
        <p:sp>
          <p:nvSpPr>
            <p:cNvPr id="22542" name="Line 56"/>
            <p:cNvSpPr>
              <a:spLocks noChangeShapeType="1"/>
            </p:cNvSpPr>
            <p:nvPr/>
          </p:nvSpPr>
          <p:spPr bwMode="auto">
            <a:xfrm>
              <a:off x="816" y="3041"/>
              <a:ext cx="13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2539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26AC3834-4659-C644-B6E7-6DB51EB644B9}" type="slidenum">
              <a:rPr lang="en-US" sz="1400">
                <a:latin typeface="Arial Narrow" charset="0"/>
              </a:rPr>
              <a:pPr/>
              <a:t>5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06" grpId="0"/>
      <p:bldP spid="6779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Meaning of an Instruction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Operations are abbreviated into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opcodes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 (1-4 letters)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Instructions are specified with a very regular syntax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First an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opcode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 followed by arguments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Usually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(but not always) the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destination is next, then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source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Why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this order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?  Arbitrary…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</a:endParaRP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… but analogous to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high-level language like Java or C</a:t>
            </a: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1355725" y="4033838"/>
            <a:ext cx="3768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3600" b="0">
                <a:latin typeface="Tahoma" charset="0"/>
              </a:rPr>
              <a:t>add  $t0, $t1, $t2 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371600" y="4706938"/>
            <a:ext cx="2652713" cy="1751012"/>
            <a:chOff x="864" y="2965"/>
            <a:chExt cx="1671" cy="1103"/>
          </a:xfrm>
        </p:grpSpPr>
        <p:sp>
          <p:nvSpPr>
            <p:cNvPr id="24593" name="Text Box 5"/>
            <p:cNvSpPr txBox="1">
              <a:spLocks noChangeArrowheads="1"/>
            </p:cNvSpPr>
            <p:nvPr/>
          </p:nvSpPr>
          <p:spPr bwMode="auto">
            <a:xfrm>
              <a:off x="864" y="3312"/>
              <a:ext cx="167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3600" b="0">
                  <a:latin typeface="Tahoma" charset="0"/>
                </a:rPr>
                <a:t>int t0, t1, t2</a:t>
              </a:r>
            </a:p>
            <a:p>
              <a:r>
                <a:rPr lang="en-US" sz="3600" b="0">
                  <a:latin typeface="Tahoma" charset="0"/>
                </a:rPr>
                <a:t>t0 = t1 + t2</a:t>
              </a:r>
            </a:p>
          </p:txBody>
        </p:sp>
        <p:sp>
          <p:nvSpPr>
            <p:cNvPr id="24594" name="Line 38"/>
            <p:cNvSpPr>
              <a:spLocks noChangeShapeType="1"/>
            </p:cNvSpPr>
            <p:nvPr/>
          </p:nvSpPr>
          <p:spPr bwMode="auto">
            <a:xfrm>
              <a:off x="1632" y="3024"/>
              <a:ext cx="0" cy="27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5" name="Text Box 39"/>
            <p:cNvSpPr txBox="1">
              <a:spLocks noChangeArrowheads="1"/>
            </p:cNvSpPr>
            <p:nvPr/>
          </p:nvSpPr>
          <p:spPr bwMode="auto">
            <a:xfrm>
              <a:off x="1718" y="2965"/>
              <a:ext cx="8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implies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038600" y="4675188"/>
            <a:ext cx="2649538" cy="1573212"/>
            <a:chOff x="2702" y="2945"/>
            <a:chExt cx="1669" cy="991"/>
          </a:xfrm>
        </p:grpSpPr>
        <p:grpSp>
          <p:nvGrpSpPr>
            <p:cNvPr id="24583" name="Group 42"/>
            <p:cNvGrpSpPr>
              <a:grpSpLocks noChangeAspect="1"/>
            </p:cNvGrpSpPr>
            <p:nvPr/>
          </p:nvGrpSpPr>
          <p:grpSpPr bwMode="auto">
            <a:xfrm flipH="1">
              <a:off x="2702" y="3372"/>
              <a:ext cx="379" cy="564"/>
              <a:chOff x="5001" y="2310"/>
              <a:chExt cx="379" cy="564"/>
            </a:xfrm>
          </p:grpSpPr>
          <p:sp>
            <p:nvSpPr>
              <p:cNvPr id="24586" name="AutoShape 43"/>
              <p:cNvSpPr>
                <a:spLocks noChangeAspect="1" noChangeArrowheads="1" noTextEdit="1"/>
              </p:cNvSpPr>
              <p:nvPr/>
            </p:nvSpPr>
            <p:spPr bwMode="auto">
              <a:xfrm>
                <a:off x="5001" y="2310"/>
                <a:ext cx="379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" name="Freeform 44"/>
              <p:cNvSpPr>
                <a:spLocks/>
              </p:cNvSpPr>
              <p:nvPr/>
            </p:nvSpPr>
            <p:spPr bwMode="auto">
              <a:xfrm>
                <a:off x="5123" y="2310"/>
                <a:ext cx="111" cy="118"/>
              </a:xfrm>
              <a:custGeom>
                <a:avLst/>
                <a:gdLst>
                  <a:gd name="T0" fmla="*/ 0 w 558"/>
                  <a:gd name="T1" fmla="*/ 0 h 587"/>
                  <a:gd name="T2" fmla="*/ 0 w 558"/>
                  <a:gd name="T3" fmla="*/ 0 h 587"/>
                  <a:gd name="T4" fmla="*/ 0 w 558"/>
                  <a:gd name="T5" fmla="*/ 0 h 587"/>
                  <a:gd name="T6" fmla="*/ 0 w 558"/>
                  <a:gd name="T7" fmla="*/ 0 h 587"/>
                  <a:gd name="T8" fmla="*/ 0 w 558"/>
                  <a:gd name="T9" fmla="*/ 0 h 587"/>
                  <a:gd name="T10" fmla="*/ 0 w 558"/>
                  <a:gd name="T11" fmla="*/ 0 h 587"/>
                  <a:gd name="T12" fmla="*/ 0 w 558"/>
                  <a:gd name="T13" fmla="*/ 0 h 587"/>
                  <a:gd name="T14" fmla="*/ 0 w 558"/>
                  <a:gd name="T15" fmla="*/ 0 h 587"/>
                  <a:gd name="T16" fmla="*/ 0 w 558"/>
                  <a:gd name="T17" fmla="*/ 0 h 587"/>
                  <a:gd name="T18" fmla="*/ 0 w 558"/>
                  <a:gd name="T19" fmla="*/ 0 h 587"/>
                  <a:gd name="T20" fmla="*/ 0 w 558"/>
                  <a:gd name="T21" fmla="*/ 0 h 587"/>
                  <a:gd name="T22" fmla="*/ 0 w 558"/>
                  <a:gd name="T23" fmla="*/ 0 h 587"/>
                  <a:gd name="T24" fmla="*/ 0 w 558"/>
                  <a:gd name="T25" fmla="*/ 0 h 587"/>
                  <a:gd name="T26" fmla="*/ 0 w 558"/>
                  <a:gd name="T27" fmla="*/ 0 h 587"/>
                  <a:gd name="T28" fmla="*/ 0 w 558"/>
                  <a:gd name="T29" fmla="*/ 0 h 587"/>
                  <a:gd name="T30" fmla="*/ 0 w 558"/>
                  <a:gd name="T31" fmla="*/ 0 h 587"/>
                  <a:gd name="T32" fmla="*/ 0 w 558"/>
                  <a:gd name="T33" fmla="*/ 0 h 587"/>
                  <a:gd name="T34" fmla="*/ 0 w 558"/>
                  <a:gd name="T35" fmla="*/ 0 h 587"/>
                  <a:gd name="T36" fmla="*/ 0 w 558"/>
                  <a:gd name="T37" fmla="*/ 0 h 587"/>
                  <a:gd name="T38" fmla="*/ 0 w 558"/>
                  <a:gd name="T39" fmla="*/ 0 h 587"/>
                  <a:gd name="T40" fmla="*/ 0 w 558"/>
                  <a:gd name="T41" fmla="*/ 0 h 587"/>
                  <a:gd name="T42" fmla="*/ 0 w 558"/>
                  <a:gd name="T43" fmla="*/ 0 h 587"/>
                  <a:gd name="T44" fmla="*/ 0 w 558"/>
                  <a:gd name="T45" fmla="*/ 0 h 587"/>
                  <a:gd name="T46" fmla="*/ 0 w 558"/>
                  <a:gd name="T47" fmla="*/ 0 h 587"/>
                  <a:gd name="T48" fmla="*/ 0 w 558"/>
                  <a:gd name="T49" fmla="*/ 0 h 5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58"/>
                  <a:gd name="T76" fmla="*/ 0 h 587"/>
                  <a:gd name="T77" fmla="*/ 558 w 558"/>
                  <a:gd name="T78" fmla="*/ 587 h 5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58" h="587">
                    <a:moveTo>
                      <a:pt x="275" y="0"/>
                    </a:moveTo>
                    <a:lnTo>
                      <a:pt x="344" y="9"/>
                    </a:lnTo>
                    <a:lnTo>
                      <a:pt x="378" y="54"/>
                    </a:lnTo>
                    <a:lnTo>
                      <a:pt x="394" y="143"/>
                    </a:lnTo>
                    <a:lnTo>
                      <a:pt x="383" y="251"/>
                    </a:lnTo>
                    <a:lnTo>
                      <a:pt x="356" y="318"/>
                    </a:lnTo>
                    <a:lnTo>
                      <a:pt x="325" y="403"/>
                    </a:lnTo>
                    <a:lnTo>
                      <a:pt x="511" y="510"/>
                    </a:lnTo>
                    <a:lnTo>
                      <a:pt x="558" y="550"/>
                    </a:lnTo>
                    <a:lnTo>
                      <a:pt x="530" y="587"/>
                    </a:lnTo>
                    <a:lnTo>
                      <a:pt x="437" y="510"/>
                    </a:lnTo>
                    <a:lnTo>
                      <a:pt x="297" y="457"/>
                    </a:lnTo>
                    <a:lnTo>
                      <a:pt x="232" y="524"/>
                    </a:lnTo>
                    <a:lnTo>
                      <a:pt x="162" y="573"/>
                    </a:lnTo>
                    <a:lnTo>
                      <a:pt x="103" y="577"/>
                    </a:lnTo>
                    <a:lnTo>
                      <a:pt x="46" y="573"/>
                    </a:lnTo>
                    <a:lnTo>
                      <a:pt x="19" y="533"/>
                    </a:lnTo>
                    <a:lnTo>
                      <a:pt x="0" y="443"/>
                    </a:lnTo>
                    <a:lnTo>
                      <a:pt x="0" y="344"/>
                    </a:lnTo>
                    <a:lnTo>
                      <a:pt x="22" y="269"/>
                    </a:lnTo>
                    <a:lnTo>
                      <a:pt x="100" y="147"/>
                    </a:lnTo>
                    <a:lnTo>
                      <a:pt x="186" y="67"/>
                    </a:lnTo>
                    <a:lnTo>
                      <a:pt x="244" y="23"/>
                    </a:lnTo>
                    <a:lnTo>
                      <a:pt x="297" y="9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Freeform 45"/>
              <p:cNvSpPr>
                <a:spLocks/>
              </p:cNvSpPr>
              <p:nvPr/>
            </p:nvSpPr>
            <p:spPr bwMode="auto">
              <a:xfrm>
                <a:off x="5150" y="2450"/>
                <a:ext cx="230" cy="102"/>
              </a:xfrm>
              <a:custGeom>
                <a:avLst/>
                <a:gdLst>
                  <a:gd name="T0" fmla="*/ 0 w 1150"/>
                  <a:gd name="T1" fmla="*/ 0 h 513"/>
                  <a:gd name="T2" fmla="*/ 0 w 1150"/>
                  <a:gd name="T3" fmla="*/ 0 h 513"/>
                  <a:gd name="T4" fmla="*/ 0 w 1150"/>
                  <a:gd name="T5" fmla="*/ 0 h 513"/>
                  <a:gd name="T6" fmla="*/ 0 w 1150"/>
                  <a:gd name="T7" fmla="*/ 0 h 513"/>
                  <a:gd name="T8" fmla="*/ 0 w 1150"/>
                  <a:gd name="T9" fmla="*/ 0 h 513"/>
                  <a:gd name="T10" fmla="*/ 0 w 1150"/>
                  <a:gd name="T11" fmla="*/ 0 h 513"/>
                  <a:gd name="T12" fmla="*/ 0 w 1150"/>
                  <a:gd name="T13" fmla="*/ 0 h 513"/>
                  <a:gd name="T14" fmla="*/ 0 w 1150"/>
                  <a:gd name="T15" fmla="*/ 0 h 513"/>
                  <a:gd name="T16" fmla="*/ 0 w 1150"/>
                  <a:gd name="T17" fmla="*/ 0 h 513"/>
                  <a:gd name="T18" fmla="*/ 0 w 1150"/>
                  <a:gd name="T19" fmla="*/ 0 h 513"/>
                  <a:gd name="T20" fmla="*/ 0 w 1150"/>
                  <a:gd name="T21" fmla="*/ 0 h 513"/>
                  <a:gd name="T22" fmla="*/ 0 w 1150"/>
                  <a:gd name="T23" fmla="*/ 0 h 513"/>
                  <a:gd name="T24" fmla="*/ 0 w 1150"/>
                  <a:gd name="T25" fmla="*/ 0 h 513"/>
                  <a:gd name="T26" fmla="*/ 0 w 1150"/>
                  <a:gd name="T27" fmla="*/ 0 h 513"/>
                  <a:gd name="T28" fmla="*/ 0 w 1150"/>
                  <a:gd name="T29" fmla="*/ 0 h 513"/>
                  <a:gd name="T30" fmla="*/ 0 w 1150"/>
                  <a:gd name="T31" fmla="*/ 0 h 513"/>
                  <a:gd name="T32" fmla="*/ 0 w 1150"/>
                  <a:gd name="T33" fmla="*/ 0 h 513"/>
                  <a:gd name="T34" fmla="*/ 0 w 1150"/>
                  <a:gd name="T35" fmla="*/ 0 h 513"/>
                  <a:gd name="T36" fmla="*/ 0 w 1150"/>
                  <a:gd name="T37" fmla="*/ 0 h 513"/>
                  <a:gd name="T38" fmla="*/ 0 w 1150"/>
                  <a:gd name="T39" fmla="*/ 0 h 513"/>
                  <a:gd name="T40" fmla="*/ 0 w 1150"/>
                  <a:gd name="T41" fmla="*/ 0 h 513"/>
                  <a:gd name="T42" fmla="*/ 0 w 1150"/>
                  <a:gd name="T43" fmla="*/ 0 h 513"/>
                  <a:gd name="T44" fmla="*/ 0 w 1150"/>
                  <a:gd name="T45" fmla="*/ 0 h 513"/>
                  <a:gd name="T46" fmla="*/ 0 w 1150"/>
                  <a:gd name="T47" fmla="*/ 0 h 513"/>
                  <a:gd name="T48" fmla="*/ 0 w 1150"/>
                  <a:gd name="T49" fmla="*/ 0 h 513"/>
                  <a:gd name="T50" fmla="*/ 0 w 1150"/>
                  <a:gd name="T51" fmla="*/ 0 h 513"/>
                  <a:gd name="T52" fmla="*/ 0 w 1150"/>
                  <a:gd name="T53" fmla="*/ 0 h 513"/>
                  <a:gd name="T54" fmla="*/ 0 w 1150"/>
                  <a:gd name="T55" fmla="*/ 0 h 513"/>
                  <a:gd name="T56" fmla="*/ 0 w 1150"/>
                  <a:gd name="T57" fmla="*/ 0 h 51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150"/>
                  <a:gd name="T88" fmla="*/ 0 h 513"/>
                  <a:gd name="T89" fmla="*/ 1150 w 1150"/>
                  <a:gd name="T90" fmla="*/ 513 h 51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150" h="513">
                    <a:moveTo>
                      <a:pt x="12" y="0"/>
                    </a:moveTo>
                    <a:lnTo>
                      <a:pt x="120" y="15"/>
                    </a:lnTo>
                    <a:lnTo>
                      <a:pt x="317" y="104"/>
                    </a:lnTo>
                    <a:lnTo>
                      <a:pt x="488" y="176"/>
                    </a:lnTo>
                    <a:lnTo>
                      <a:pt x="678" y="239"/>
                    </a:lnTo>
                    <a:lnTo>
                      <a:pt x="814" y="305"/>
                    </a:lnTo>
                    <a:lnTo>
                      <a:pt x="1000" y="378"/>
                    </a:lnTo>
                    <a:lnTo>
                      <a:pt x="1150" y="445"/>
                    </a:lnTo>
                    <a:lnTo>
                      <a:pt x="1142" y="471"/>
                    </a:lnTo>
                    <a:lnTo>
                      <a:pt x="1097" y="485"/>
                    </a:lnTo>
                    <a:lnTo>
                      <a:pt x="964" y="414"/>
                    </a:lnTo>
                    <a:lnTo>
                      <a:pt x="956" y="458"/>
                    </a:lnTo>
                    <a:lnTo>
                      <a:pt x="922" y="498"/>
                    </a:lnTo>
                    <a:lnTo>
                      <a:pt x="872" y="513"/>
                    </a:lnTo>
                    <a:lnTo>
                      <a:pt x="817" y="480"/>
                    </a:lnTo>
                    <a:lnTo>
                      <a:pt x="778" y="440"/>
                    </a:lnTo>
                    <a:lnTo>
                      <a:pt x="783" y="378"/>
                    </a:lnTo>
                    <a:lnTo>
                      <a:pt x="794" y="347"/>
                    </a:lnTo>
                    <a:lnTo>
                      <a:pt x="666" y="283"/>
                    </a:lnTo>
                    <a:lnTo>
                      <a:pt x="604" y="270"/>
                    </a:lnTo>
                    <a:lnTo>
                      <a:pt x="488" y="243"/>
                    </a:lnTo>
                    <a:lnTo>
                      <a:pt x="329" y="185"/>
                    </a:lnTo>
                    <a:lnTo>
                      <a:pt x="201" y="122"/>
                    </a:lnTo>
                    <a:lnTo>
                      <a:pt x="109" y="95"/>
                    </a:lnTo>
                    <a:lnTo>
                      <a:pt x="12" y="104"/>
                    </a:lnTo>
                    <a:lnTo>
                      <a:pt x="0" y="37"/>
                    </a:lnTo>
                    <a:lnTo>
                      <a:pt x="39" y="0"/>
                    </a:lnTo>
                    <a:lnTo>
                      <a:pt x="6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9" name="Freeform 46"/>
              <p:cNvSpPr>
                <a:spLocks/>
              </p:cNvSpPr>
              <p:nvPr/>
            </p:nvSpPr>
            <p:spPr bwMode="auto">
              <a:xfrm>
                <a:off x="5088" y="2448"/>
                <a:ext cx="76" cy="219"/>
              </a:xfrm>
              <a:custGeom>
                <a:avLst/>
                <a:gdLst>
                  <a:gd name="T0" fmla="*/ 0 w 379"/>
                  <a:gd name="T1" fmla="*/ 0 h 1098"/>
                  <a:gd name="T2" fmla="*/ 0 w 379"/>
                  <a:gd name="T3" fmla="*/ 0 h 1098"/>
                  <a:gd name="T4" fmla="*/ 0 w 379"/>
                  <a:gd name="T5" fmla="*/ 0 h 1098"/>
                  <a:gd name="T6" fmla="*/ 0 w 379"/>
                  <a:gd name="T7" fmla="*/ 0 h 1098"/>
                  <a:gd name="T8" fmla="*/ 0 w 379"/>
                  <a:gd name="T9" fmla="*/ 0 h 1098"/>
                  <a:gd name="T10" fmla="*/ 0 w 379"/>
                  <a:gd name="T11" fmla="*/ 0 h 1098"/>
                  <a:gd name="T12" fmla="*/ 0 w 379"/>
                  <a:gd name="T13" fmla="*/ 0 h 1098"/>
                  <a:gd name="T14" fmla="*/ 0 w 379"/>
                  <a:gd name="T15" fmla="*/ 0 h 1098"/>
                  <a:gd name="T16" fmla="*/ 0 w 379"/>
                  <a:gd name="T17" fmla="*/ 0 h 1098"/>
                  <a:gd name="T18" fmla="*/ 0 w 379"/>
                  <a:gd name="T19" fmla="*/ 0 h 1098"/>
                  <a:gd name="T20" fmla="*/ 0 w 379"/>
                  <a:gd name="T21" fmla="*/ 0 h 1098"/>
                  <a:gd name="T22" fmla="*/ 0 w 379"/>
                  <a:gd name="T23" fmla="*/ 0 h 1098"/>
                  <a:gd name="T24" fmla="*/ 0 w 379"/>
                  <a:gd name="T25" fmla="*/ 0 h 1098"/>
                  <a:gd name="T26" fmla="*/ 0 w 379"/>
                  <a:gd name="T27" fmla="*/ 0 h 1098"/>
                  <a:gd name="T28" fmla="*/ 0 w 379"/>
                  <a:gd name="T29" fmla="*/ 0 h 1098"/>
                  <a:gd name="T30" fmla="*/ 0 w 379"/>
                  <a:gd name="T31" fmla="*/ 0 h 1098"/>
                  <a:gd name="T32" fmla="*/ 0 w 379"/>
                  <a:gd name="T33" fmla="*/ 0 h 1098"/>
                  <a:gd name="T34" fmla="*/ 0 w 379"/>
                  <a:gd name="T35" fmla="*/ 0 h 1098"/>
                  <a:gd name="T36" fmla="*/ 0 w 379"/>
                  <a:gd name="T37" fmla="*/ 0 h 1098"/>
                  <a:gd name="T38" fmla="*/ 0 w 379"/>
                  <a:gd name="T39" fmla="*/ 0 h 1098"/>
                  <a:gd name="T40" fmla="*/ 0 w 379"/>
                  <a:gd name="T41" fmla="*/ 0 h 109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79"/>
                  <a:gd name="T64" fmla="*/ 0 h 1098"/>
                  <a:gd name="T65" fmla="*/ 379 w 379"/>
                  <a:gd name="T66" fmla="*/ 1098 h 109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79" h="1098">
                    <a:moveTo>
                      <a:pt x="216" y="0"/>
                    </a:moveTo>
                    <a:lnTo>
                      <a:pt x="266" y="0"/>
                    </a:lnTo>
                    <a:lnTo>
                      <a:pt x="310" y="23"/>
                    </a:lnTo>
                    <a:lnTo>
                      <a:pt x="355" y="91"/>
                    </a:lnTo>
                    <a:lnTo>
                      <a:pt x="371" y="175"/>
                    </a:lnTo>
                    <a:lnTo>
                      <a:pt x="379" y="386"/>
                    </a:lnTo>
                    <a:lnTo>
                      <a:pt x="368" y="565"/>
                    </a:lnTo>
                    <a:lnTo>
                      <a:pt x="332" y="749"/>
                    </a:lnTo>
                    <a:lnTo>
                      <a:pt x="286" y="937"/>
                    </a:lnTo>
                    <a:lnTo>
                      <a:pt x="232" y="1049"/>
                    </a:lnTo>
                    <a:lnTo>
                      <a:pt x="163" y="1098"/>
                    </a:lnTo>
                    <a:lnTo>
                      <a:pt x="105" y="1098"/>
                    </a:lnTo>
                    <a:lnTo>
                      <a:pt x="35" y="1049"/>
                    </a:lnTo>
                    <a:lnTo>
                      <a:pt x="8" y="977"/>
                    </a:lnTo>
                    <a:lnTo>
                      <a:pt x="0" y="848"/>
                    </a:lnTo>
                    <a:lnTo>
                      <a:pt x="8" y="686"/>
                    </a:lnTo>
                    <a:lnTo>
                      <a:pt x="43" y="485"/>
                    </a:lnTo>
                    <a:lnTo>
                      <a:pt x="89" y="238"/>
                    </a:lnTo>
                    <a:lnTo>
                      <a:pt x="147" y="49"/>
                    </a:lnTo>
                    <a:lnTo>
                      <a:pt x="182" y="23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" name="Freeform 47"/>
              <p:cNvSpPr>
                <a:spLocks/>
              </p:cNvSpPr>
              <p:nvPr/>
            </p:nvSpPr>
            <p:spPr bwMode="auto">
              <a:xfrm>
                <a:off x="5009" y="2436"/>
                <a:ext cx="107" cy="202"/>
              </a:xfrm>
              <a:custGeom>
                <a:avLst/>
                <a:gdLst>
                  <a:gd name="T0" fmla="*/ 0 w 535"/>
                  <a:gd name="T1" fmla="*/ 0 h 1008"/>
                  <a:gd name="T2" fmla="*/ 0 w 535"/>
                  <a:gd name="T3" fmla="*/ 0 h 1008"/>
                  <a:gd name="T4" fmla="*/ 0 w 535"/>
                  <a:gd name="T5" fmla="*/ 0 h 1008"/>
                  <a:gd name="T6" fmla="*/ 0 w 535"/>
                  <a:gd name="T7" fmla="*/ 0 h 1008"/>
                  <a:gd name="T8" fmla="*/ 0 w 535"/>
                  <a:gd name="T9" fmla="*/ 0 h 1008"/>
                  <a:gd name="T10" fmla="*/ 0 w 535"/>
                  <a:gd name="T11" fmla="*/ 0 h 1008"/>
                  <a:gd name="T12" fmla="*/ 0 w 535"/>
                  <a:gd name="T13" fmla="*/ 0 h 1008"/>
                  <a:gd name="T14" fmla="*/ 0 w 535"/>
                  <a:gd name="T15" fmla="*/ 0 h 1008"/>
                  <a:gd name="T16" fmla="*/ 0 w 535"/>
                  <a:gd name="T17" fmla="*/ 0 h 1008"/>
                  <a:gd name="T18" fmla="*/ 0 w 535"/>
                  <a:gd name="T19" fmla="*/ 0 h 1008"/>
                  <a:gd name="T20" fmla="*/ 0 w 535"/>
                  <a:gd name="T21" fmla="*/ 0 h 1008"/>
                  <a:gd name="T22" fmla="*/ 0 w 535"/>
                  <a:gd name="T23" fmla="*/ 0 h 1008"/>
                  <a:gd name="T24" fmla="*/ 0 w 535"/>
                  <a:gd name="T25" fmla="*/ 0 h 1008"/>
                  <a:gd name="T26" fmla="*/ 0 w 535"/>
                  <a:gd name="T27" fmla="*/ 0 h 1008"/>
                  <a:gd name="T28" fmla="*/ 0 w 535"/>
                  <a:gd name="T29" fmla="*/ 0 h 1008"/>
                  <a:gd name="T30" fmla="*/ 0 w 535"/>
                  <a:gd name="T31" fmla="*/ 0 h 1008"/>
                  <a:gd name="T32" fmla="*/ 0 w 535"/>
                  <a:gd name="T33" fmla="*/ 0 h 1008"/>
                  <a:gd name="T34" fmla="*/ 0 w 535"/>
                  <a:gd name="T35" fmla="*/ 0 h 1008"/>
                  <a:gd name="T36" fmla="*/ 0 w 535"/>
                  <a:gd name="T37" fmla="*/ 0 h 1008"/>
                  <a:gd name="T38" fmla="*/ 0 w 535"/>
                  <a:gd name="T39" fmla="*/ 0 h 1008"/>
                  <a:gd name="T40" fmla="*/ 0 w 535"/>
                  <a:gd name="T41" fmla="*/ 0 h 1008"/>
                  <a:gd name="T42" fmla="*/ 0 w 535"/>
                  <a:gd name="T43" fmla="*/ 0 h 1008"/>
                  <a:gd name="T44" fmla="*/ 0 w 535"/>
                  <a:gd name="T45" fmla="*/ 0 h 1008"/>
                  <a:gd name="T46" fmla="*/ 0 w 535"/>
                  <a:gd name="T47" fmla="*/ 0 h 1008"/>
                  <a:gd name="T48" fmla="*/ 0 w 535"/>
                  <a:gd name="T49" fmla="*/ 0 h 1008"/>
                  <a:gd name="T50" fmla="*/ 0 w 535"/>
                  <a:gd name="T51" fmla="*/ 0 h 1008"/>
                  <a:gd name="T52" fmla="*/ 0 w 535"/>
                  <a:gd name="T53" fmla="*/ 0 h 1008"/>
                  <a:gd name="T54" fmla="*/ 0 w 535"/>
                  <a:gd name="T55" fmla="*/ 0 h 1008"/>
                  <a:gd name="T56" fmla="*/ 0 w 535"/>
                  <a:gd name="T57" fmla="*/ 0 h 1008"/>
                  <a:gd name="T58" fmla="*/ 0 w 535"/>
                  <a:gd name="T59" fmla="*/ 0 h 1008"/>
                  <a:gd name="T60" fmla="*/ 0 w 535"/>
                  <a:gd name="T61" fmla="*/ 0 h 1008"/>
                  <a:gd name="T62" fmla="*/ 0 w 535"/>
                  <a:gd name="T63" fmla="*/ 0 h 1008"/>
                  <a:gd name="T64" fmla="*/ 0 w 535"/>
                  <a:gd name="T65" fmla="*/ 0 h 1008"/>
                  <a:gd name="T66" fmla="*/ 0 w 535"/>
                  <a:gd name="T67" fmla="*/ 0 h 1008"/>
                  <a:gd name="T68" fmla="*/ 0 w 535"/>
                  <a:gd name="T69" fmla="*/ 0 h 1008"/>
                  <a:gd name="T70" fmla="*/ 0 w 535"/>
                  <a:gd name="T71" fmla="*/ 0 h 1008"/>
                  <a:gd name="T72" fmla="*/ 0 w 535"/>
                  <a:gd name="T73" fmla="*/ 0 h 1008"/>
                  <a:gd name="T74" fmla="*/ 0 w 535"/>
                  <a:gd name="T75" fmla="*/ 0 h 100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35"/>
                  <a:gd name="T115" fmla="*/ 0 h 1008"/>
                  <a:gd name="T116" fmla="*/ 535 w 535"/>
                  <a:gd name="T117" fmla="*/ 1008 h 100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35" h="1008">
                    <a:moveTo>
                      <a:pt x="406" y="40"/>
                    </a:moveTo>
                    <a:lnTo>
                      <a:pt x="465" y="0"/>
                    </a:lnTo>
                    <a:lnTo>
                      <a:pt x="508" y="0"/>
                    </a:lnTo>
                    <a:lnTo>
                      <a:pt x="535" y="32"/>
                    </a:lnTo>
                    <a:lnTo>
                      <a:pt x="520" y="94"/>
                    </a:lnTo>
                    <a:lnTo>
                      <a:pt x="484" y="134"/>
                    </a:lnTo>
                    <a:lnTo>
                      <a:pt x="418" y="174"/>
                    </a:lnTo>
                    <a:lnTo>
                      <a:pt x="290" y="233"/>
                    </a:lnTo>
                    <a:lnTo>
                      <a:pt x="128" y="336"/>
                    </a:lnTo>
                    <a:lnTo>
                      <a:pt x="66" y="340"/>
                    </a:lnTo>
                    <a:lnTo>
                      <a:pt x="100" y="435"/>
                    </a:lnTo>
                    <a:lnTo>
                      <a:pt x="170" y="537"/>
                    </a:lnTo>
                    <a:lnTo>
                      <a:pt x="228" y="663"/>
                    </a:lnTo>
                    <a:lnTo>
                      <a:pt x="251" y="792"/>
                    </a:lnTo>
                    <a:lnTo>
                      <a:pt x="240" y="833"/>
                    </a:lnTo>
                    <a:lnTo>
                      <a:pt x="205" y="860"/>
                    </a:lnTo>
                    <a:lnTo>
                      <a:pt x="158" y="878"/>
                    </a:lnTo>
                    <a:lnTo>
                      <a:pt x="112" y="918"/>
                    </a:lnTo>
                    <a:lnTo>
                      <a:pt x="92" y="958"/>
                    </a:lnTo>
                    <a:lnTo>
                      <a:pt x="81" y="1008"/>
                    </a:lnTo>
                    <a:lnTo>
                      <a:pt x="46" y="1008"/>
                    </a:lnTo>
                    <a:lnTo>
                      <a:pt x="34" y="972"/>
                    </a:lnTo>
                    <a:lnTo>
                      <a:pt x="58" y="914"/>
                    </a:lnTo>
                    <a:lnTo>
                      <a:pt x="123" y="874"/>
                    </a:lnTo>
                    <a:lnTo>
                      <a:pt x="162" y="833"/>
                    </a:lnTo>
                    <a:lnTo>
                      <a:pt x="197" y="811"/>
                    </a:lnTo>
                    <a:lnTo>
                      <a:pt x="209" y="770"/>
                    </a:lnTo>
                    <a:lnTo>
                      <a:pt x="194" y="663"/>
                    </a:lnTo>
                    <a:lnTo>
                      <a:pt x="139" y="582"/>
                    </a:lnTo>
                    <a:lnTo>
                      <a:pt x="92" y="510"/>
                    </a:lnTo>
                    <a:lnTo>
                      <a:pt x="34" y="430"/>
                    </a:lnTo>
                    <a:lnTo>
                      <a:pt x="0" y="353"/>
                    </a:lnTo>
                    <a:lnTo>
                      <a:pt x="0" y="309"/>
                    </a:lnTo>
                    <a:lnTo>
                      <a:pt x="30" y="287"/>
                    </a:lnTo>
                    <a:lnTo>
                      <a:pt x="150" y="206"/>
                    </a:lnTo>
                    <a:lnTo>
                      <a:pt x="267" y="134"/>
                    </a:lnTo>
                    <a:lnTo>
                      <a:pt x="384" y="67"/>
                    </a:lnTo>
                    <a:lnTo>
                      <a:pt x="406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Freeform 48"/>
              <p:cNvSpPr>
                <a:spLocks/>
              </p:cNvSpPr>
              <p:nvPr/>
            </p:nvSpPr>
            <p:spPr bwMode="auto">
              <a:xfrm>
                <a:off x="5111" y="2648"/>
                <a:ext cx="71" cy="219"/>
              </a:xfrm>
              <a:custGeom>
                <a:avLst/>
                <a:gdLst>
                  <a:gd name="T0" fmla="*/ 0 w 356"/>
                  <a:gd name="T1" fmla="*/ 0 h 1093"/>
                  <a:gd name="T2" fmla="*/ 0 w 356"/>
                  <a:gd name="T3" fmla="*/ 0 h 1093"/>
                  <a:gd name="T4" fmla="*/ 0 w 356"/>
                  <a:gd name="T5" fmla="*/ 0 h 1093"/>
                  <a:gd name="T6" fmla="*/ 0 w 356"/>
                  <a:gd name="T7" fmla="*/ 0 h 1093"/>
                  <a:gd name="T8" fmla="*/ 0 w 356"/>
                  <a:gd name="T9" fmla="*/ 0 h 1093"/>
                  <a:gd name="T10" fmla="*/ 0 w 356"/>
                  <a:gd name="T11" fmla="*/ 0 h 1093"/>
                  <a:gd name="T12" fmla="*/ 0 w 356"/>
                  <a:gd name="T13" fmla="*/ 0 h 1093"/>
                  <a:gd name="T14" fmla="*/ 0 w 356"/>
                  <a:gd name="T15" fmla="*/ 0 h 1093"/>
                  <a:gd name="T16" fmla="*/ 0 w 356"/>
                  <a:gd name="T17" fmla="*/ 0 h 1093"/>
                  <a:gd name="T18" fmla="*/ 0 w 356"/>
                  <a:gd name="T19" fmla="*/ 0 h 1093"/>
                  <a:gd name="T20" fmla="*/ 0 w 356"/>
                  <a:gd name="T21" fmla="*/ 0 h 1093"/>
                  <a:gd name="T22" fmla="*/ 0 w 356"/>
                  <a:gd name="T23" fmla="*/ 0 h 1093"/>
                  <a:gd name="T24" fmla="*/ 0 w 356"/>
                  <a:gd name="T25" fmla="*/ 0 h 1093"/>
                  <a:gd name="T26" fmla="*/ 0 w 356"/>
                  <a:gd name="T27" fmla="*/ 0 h 1093"/>
                  <a:gd name="T28" fmla="*/ 0 w 356"/>
                  <a:gd name="T29" fmla="*/ 0 h 1093"/>
                  <a:gd name="T30" fmla="*/ 0 w 356"/>
                  <a:gd name="T31" fmla="*/ 0 h 1093"/>
                  <a:gd name="T32" fmla="*/ 0 w 356"/>
                  <a:gd name="T33" fmla="*/ 0 h 1093"/>
                  <a:gd name="T34" fmla="*/ 0 w 356"/>
                  <a:gd name="T35" fmla="*/ 0 h 1093"/>
                  <a:gd name="T36" fmla="*/ 0 w 356"/>
                  <a:gd name="T37" fmla="*/ 0 h 1093"/>
                  <a:gd name="T38" fmla="*/ 0 w 356"/>
                  <a:gd name="T39" fmla="*/ 0 h 1093"/>
                  <a:gd name="T40" fmla="*/ 0 w 356"/>
                  <a:gd name="T41" fmla="*/ 0 h 1093"/>
                  <a:gd name="T42" fmla="*/ 0 w 356"/>
                  <a:gd name="T43" fmla="*/ 0 h 1093"/>
                  <a:gd name="T44" fmla="*/ 0 w 356"/>
                  <a:gd name="T45" fmla="*/ 0 h 1093"/>
                  <a:gd name="T46" fmla="*/ 0 w 356"/>
                  <a:gd name="T47" fmla="*/ 0 h 1093"/>
                  <a:gd name="T48" fmla="*/ 0 w 356"/>
                  <a:gd name="T49" fmla="*/ 0 h 1093"/>
                  <a:gd name="T50" fmla="*/ 0 w 356"/>
                  <a:gd name="T51" fmla="*/ 0 h 1093"/>
                  <a:gd name="T52" fmla="*/ 0 w 356"/>
                  <a:gd name="T53" fmla="*/ 0 h 1093"/>
                  <a:gd name="T54" fmla="*/ 0 w 356"/>
                  <a:gd name="T55" fmla="*/ 0 h 1093"/>
                  <a:gd name="T56" fmla="*/ 0 w 356"/>
                  <a:gd name="T57" fmla="*/ 0 h 1093"/>
                  <a:gd name="T58" fmla="*/ 0 w 356"/>
                  <a:gd name="T59" fmla="*/ 0 h 1093"/>
                  <a:gd name="T60" fmla="*/ 0 w 356"/>
                  <a:gd name="T61" fmla="*/ 0 h 1093"/>
                  <a:gd name="T62" fmla="*/ 0 w 356"/>
                  <a:gd name="T63" fmla="*/ 0 h 1093"/>
                  <a:gd name="T64" fmla="*/ 0 w 356"/>
                  <a:gd name="T65" fmla="*/ 0 h 1093"/>
                  <a:gd name="T66" fmla="*/ 0 w 356"/>
                  <a:gd name="T67" fmla="*/ 0 h 1093"/>
                  <a:gd name="T68" fmla="*/ 0 w 356"/>
                  <a:gd name="T69" fmla="*/ 0 h 1093"/>
                  <a:gd name="T70" fmla="*/ 0 w 356"/>
                  <a:gd name="T71" fmla="*/ 0 h 10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56"/>
                  <a:gd name="T109" fmla="*/ 0 h 1093"/>
                  <a:gd name="T110" fmla="*/ 356 w 356"/>
                  <a:gd name="T111" fmla="*/ 1093 h 109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56" h="1093">
                    <a:moveTo>
                      <a:pt x="66" y="125"/>
                    </a:moveTo>
                    <a:lnTo>
                      <a:pt x="19" y="53"/>
                    </a:lnTo>
                    <a:lnTo>
                      <a:pt x="35" y="0"/>
                    </a:lnTo>
                    <a:lnTo>
                      <a:pt x="81" y="0"/>
                    </a:lnTo>
                    <a:lnTo>
                      <a:pt x="136" y="57"/>
                    </a:lnTo>
                    <a:lnTo>
                      <a:pt x="205" y="179"/>
                    </a:lnTo>
                    <a:lnTo>
                      <a:pt x="244" y="296"/>
                    </a:lnTo>
                    <a:lnTo>
                      <a:pt x="278" y="407"/>
                    </a:lnTo>
                    <a:lnTo>
                      <a:pt x="291" y="511"/>
                    </a:lnTo>
                    <a:lnTo>
                      <a:pt x="286" y="564"/>
                    </a:lnTo>
                    <a:lnTo>
                      <a:pt x="252" y="631"/>
                    </a:lnTo>
                    <a:lnTo>
                      <a:pt x="194" y="810"/>
                    </a:lnTo>
                    <a:lnTo>
                      <a:pt x="128" y="914"/>
                    </a:lnTo>
                    <a:lnTo>
                      <a:pt x="112" y="958"/>
                    </a:lnTo>
                    <a:lnTo>
                      <a:pt x="175" y="967"/>
                    </a:lnTo>
                    <a:lnTo>
                      <a:pt x="256" y="967"/>
                    </a:lnTo>
                    <a:lnTo>
                      <a:pt x="356" y="1009"/>
                    </a:lnTo>
                    <a:lnTo>
                      <a:pt x="349" y="1040"/>
                    </a:lnTo>
                    <a:lnTo>
                      <a:pt x="333" y="1075"/>
                    </a:lnTo>
                    <a:lnTo>
                      <a:pt x="302" y="1093"/>
                    </a:lnTo>
                    <a:lnTo>
                      <a:pt x="241" y="1067"/>
                    </a:lnTo>
                    <a:lnTo>
                      <a:pt x="175" y="1026"/>
                    </a:lnTo>
                    <a:lnTo>
                      <a:pt x="81" y="1022"/>
                    </a:lnTo>
                    <a:lnTo>
                      <a:pt x="23" y="1035"/>
                    </a:lnTo>
                    <a:lnTo>
                      <a:pt x="0" y="1013"/>
                    </a:lnTo>
                    <a:lnTo>
                      <a:pt x="0" y="981"/>
                    </a:lnTo>
                    <a:lnTo>
                      <a:pt x="31" y="945"/>
                    </a:lnTo>
                    <a:lnTo>
                      <a:pt x="81" y="887"/>
                    </a:lnTo>
                    <a:lnTo>
                      <a:pt x="170" y="739"/>
                    </a:lnTo>
                    <a:lnTo>
                      <a:pt x="209" y="609"/>
                    </a:lnTo>
                    <a:lnTo>
                      <a:pt x="220" y="484"/>
                    </a:lnTo>
                    <a:lnTo>
                      <a:pt x="217" y="416"/>
                    </a:lnTo>
                    <a:lnTo>
                      <a:pt x="186" y="296"/>
                    </a:lnTo>
                    <a:lnTo>
                      <a:pt x="105" y="165"/>
                    </a:lnTo>
                    <a:lnTo>
                      <a:pt x="47" y="99"/>
                    </a:lnTo>
                    <a:lnTo>
                      <a:pt x="66" y="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" name="Freeform 49"/>
              <p:cNvSpPr>
                <a:spLocks/>
              </p:cNvSpPr>
              <p:nvPr/>
            </p:nvSpPr>
            <p:spPr bwMode="auto">
              <a:xfrm>
                <a:off x="5001" y="2633"/>
                <a:ext cx="105" cy="241"/>
              </a:xfrm>
              <a:custGeom>
                <a:avLst/>
                <a:gdLst>
                  <a:gd name="T0" fmla="*/ 0 w 524"/>
                  <a:gd name="T1" fmla="*/ 0 h 1205"/>
                  <a:gd name="T2" fmla="*/ 0 w 524"/>
                  <a:gd name="T3" fmla="*/ 0 h 1205"/>
                  <a:gd name="T4" fmla="*/ 0 w 524"/>
                  <a:gd name="T5" fmla="*/ 0 h 1205"/>
                  <a:gd name="T6" fmla="*/ 0 w 524"/>
                  <a:gd name="T7" fmla="*/ 0 h 1205"/>
                  <a:gd name="T8" fmla="*/ 0 w 524"/>
                  <a:gd name="T9" fmla="*/ 0 h 1205"/>
                  <a:gd name="T10" fmla="*/ 0 w 524"/>
                  <a:gd name="T11" fmla="*/ 0 h 1205"/>
                  <a:gd name="T12" fmla="*/ 0 w 524"/>
                  <a:gd name="T13" fmla="*/ 0 h 1205"/>
                  <a:gd name="T14" fmla="*/ 0 w 524"/>
                  <a:gd name="T15" fmla="*/ 0 h 1205"/>
                  <a:gd name="T16" fmla="*/ 0 w 524"/>
                  <a:gd name="T17" fmla="*/ 0 h 1205"/>
                  <a:gd name="T18" fmla="*/ 0 w 524"/>
                  <a:gd name="T19" fmla="*/ 0 h 1205"/>
                  <a:gd name="T20" fmla="*/ 0 w 524"/>
                  <a:gd name="T21" fmla="*/ 0 h 1205"/>
                  <a:gd name="T22" fmla="*/ 0 w 524"/>
                  <a:gd name="T23" fmla="*/ 0 h 1205"/>
                  <a:gd name="T24" fmla="*/ 0 w 524"/>
                  <a:gd name="T25" fmla="*/ 0 h 1205"/>
                  <a:gd name="T26" fmla="*/ 0 w 524"/>
                  <a:gd name="T27" fmla="*/ 0 h 1205"/>
                  <a:gd name="T28" fmla="*/ 0 w 524"/>
                  <a:gd name="T29" fmla="*/ 0 h 1205"/>
                  <a:gd name="T30" fmla="*/ 0 w 524"/>
                  <a:gd name="T31" fmla="*/ 0 h 1205"/>
                  <a:gd name="T32" fmla="*/ 0 w 524"/>
                  <a:gd name="T33" fmla="*/ 0 h 1205"/>
                  <a:gd name="T34" fmla="*/ 0 w 524"/>
                  <a:gd name="T35" fmla="*/ 0 h 1205"/>
                  <a:gd name="T36" fmla="*/ 0 w 524"/>
                  <a:gd name="T37" fmla="*/ 0 h 1205"/>
                  <a:gd name="T38" fmla="*/ 0 w 524"/>
                  <a:gd name="T39" fmla="*/ 0 h 1205"/>
                  <a:gd name="T40" fmla="*/ 0 w 524"/>
                  <a:gd name="T41" fmla="*/ 0 h 1205"/>
                  <a:gd name="T42" fmla="*/ 0 w 524"/>
                  <a:gd name="T43" fmla="*/ 0 h 1205"/>
                  <a:gd name="T44" fmla="*/ 0 w 524"/>
                  <a:gd name="T45" fmla="*/ 0 h 1205"/>
                  <a:gd name="T46" fmla="*/ 0 w 524"/>
                  <a:gd name="T47" fmla="*/ 0 h 1205"/>
                  <a:gd name="T48" fmla="*/ 0 w 524"/>
                  <a:gd name="T49" fmla="*/ 0 h 1205"/>
                  <a:gd name="T50" fmla="*/ 0 w 524"/>
                  <a:gd name="T51" fmla="*/ 0 h 1205"/>
                  <a:gd name="T52" fmla="*/ 0 w 524"/>
                  <a:gd name="T53" fmla="*/ 0 h 1205"/>
                  <a:gd name="T54" fmla="*/ 0 w 524"/>
                  <a:gd name="T55" fmla="*/ 0 h 1205"/>
                  <a:gd name="T56" fmla="*/ 0 w 524"/>
                  <a:gd name="T57" fmla="*/ 0 h 1205"/>
                  <a:gd name="T58" fmla="*/ 0 w 524"/>
                  <a:gd name="T59" fmla="*/ 0 h 1205"/>
                  <a:gd name="T60" fmla="*/ 0 w 524"/>
                  <a:gd name="T61" fmla="*/ 0 h 1205"/>
                  <a:gd name="T62" fmla="*/ 0 w 524"/>
                  <a:gd name="T63" fmla="*/ 0 h 1205"/>
                  <a:gd name="T64" fmla="*/ 0 w 524"/>
                  <a:gd name="T65" fmla="*/ 0 h 1205"/>
                  <a:gd name="T66" fmla="*/ 0 w 524"/>
                  <a:gd name="T67" fmla="*/ 0 h 1205"/>
                  <a:gd name="T68" fmla="*/ 0 w 524"/>
                  <a:gd name="T69" fmla="*/ 0 h 1205"/>
                  <a:gd name="T70" fmla="*/ 0 w 524"/>
                  <a:gd name="T71" fmla="*/ 0 h 1205"/>
                  <a:gd name="T72" fmla="*/ 0 w 524"/>
                  <a:gd name="T73" fmla="*/ 0 h 1205"/>
                  <a:gd name="T74" fmla="*/ 0 w 524"/>
                  <a:gd name="T75" fmla="*/ 0 h 1205"/>
                  <a:gd name="T76" fmla="*/ 0 w 524"/>
                  <a:gd name="T77" fmla="*/ 0 h 120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24"/>
                  <a:gd name="T118" fmla="*/ 0 h 1205"/>
                  <a:gd name="T119" fmla="*/ 524 w 524"/>
                  <a:gd name="T120" fmla="*/ 1205 h 120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24" h="1205">
                    <a:moveTo>
                      <a:pt x="306" y="211"/>
                    </a:moveTo>
                    <a:lnTo>
                      <a:pt x="383" y="94"/>
                    </a:lnTo>
                    <a:lnTo>
                      <a:pt x="453" y="0"/>
                    </a:lnTo>
                    <a:lnTo>
                      <a:pt x="500" y="9"/>
                    </a:lnTo>
                    <a:lnTo>
                      <a:pt x="524" y="49"/>
                    </a:lnTo>
                    <a:lnTo>
                      <a:pt x="524" y="121"/>
                    </a:lnTo>
                    <a:lnTo>
                      <a:pt x="480" y="162"/>
                    </a:lnTo>
                    <a:lnTo>
                      <a:pt x="407" y="215"/>
                    </a:lnTo>
                    <a:lnTo>
                      <a:pt x="349" y="282"/>
                    </a:lnTo>
                    <a:lnTo>
                      <a:pt x="283" y="372"/>
                    </a:lnTo>
                    <a:lnTo>
                      <a:pt x="256" y="439"/>
                    </a:lnTo>
                    <a:lnTo>
                      <a:pt x="225" y="520"/>
                    </a:lnTo>
                    <a:lnTo>
                      <a:pt x="210" y="627"/>
                    </a:lnTo>
                    <a:lnTo>
                      <a:pt x="210" y="726"/>
                    </a:lnTo>
                    <a:lnTo>
                      <a:pt x="225" y="846"/>
                    </a:lnTo>
                    <a:lnTo>
                      <a:pt x="267" y="963"/>
                    </a:lnTo>
                    <a:lnTo>
                      <a:pt x="302" y="1030"/>
                    </a:lnTo>
                    <a:lnTo>
                      <a:pt x="325" y="1075"/>
                    </a:lnTo>
                    <a:lnTo>
                      <a:pt x="325" y="1112"/>
                    </a:lnTo>
                    <a:lnTo>
                      <a:pt x="302" y="1125"/>
                    </a:lnTo>
                    <a:lnTo>
                      <a:pt x="249" y="1125"/>
                    </a:lnTo>
                    <a:lnTo>
                      <a:pt x="163" y="1143"/>
                    </a:lnTo>
                    <a:lnTo>
                      <a:pt x="97" y="1169"/>
                    </a:lnTo>
                    <a:lnTo>
                      <a:pt x="58" y="1205"/>
                    </a:lnTo>
                    <a:lnTo>
                      <a:pt x="24" y="1192"/>
                    </a:lnTo>
                    <a:lnTo>
                      <a:pt x="0" y="1143"/>
                    </a:lnTo>
                    <a:lnTo>
                      <a:pt x="4" y="1102"/>
                    </a:lnTo>
                    <a:lnTo>
                      <a:pt x="69" y="1070"/>
                    </a:lnTo>
                    <a:lnTo>
                      <a:pt x="174" y="1061"/>
                    </a:lnTo>
                    <a:lnTo>
                      <a:pt x="271" y="1061"/>
                    </a:lnTo>
                    <a:lnTo>
                      <a:pt x="233" y="1008"/>
                    </a:lnTo>
                    <a:lnTo>
                      <a:pt x="213" y="941"/>
                    </a:lnTo>
                    <a:lnTo>
                      <a:pt x="186" y="846"/>
                    </a:lnTo>
                    <a:lnTo>
                      <a:pt x="155" y="748"/>
                    </a:lnTo>
                    <a:lnTo>
                      <a:pt x="155" y="632"/>
                    </a:lnTo>
                    <a:lnTo>
                      <a:pt x="163" y="520"/>
                    </a:lnTo>
                    <a:lnTo>
                      <a:pt x="197" y="417"/>
                    </a:lnTo>
                    <a:lnTo>
                      <a:pt x="260" y="282"/>
                    </a:lnTo>
                    <a:lnTo>
                      <a:pt x="306" y="2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84" name="Text Box 50"/>
            <p:cNvSpPr txBox="1">
              <a:spLocks noChangeArrowheads="1"/>
            </p:cNvSpPr>
            <p:nvPr/>
          </p:nvSpPr>
          <p:spPr bwMode="auto">
            <a:xfrm>
              <a:off x="3216" y="2945"/>
              <a:ext cx="1155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000">
                  <a:latin typeface="Tahoma" charset="0"/>
                </a:rPr>
                <a:t>The instruction syntax provides operands in the same order as you would expect in a statement from a high level language.</a:t>
              </a:r>
            </a:p>
          </p:txBody>
        </p:sp>
        <p:sp>
          <p:nvSpPr>
            <p:cNvPr id="24585" name="Line 51"/>
            <p:cNvSpPr>
              <a:spLocks noChangeShapeType="1"/>
            </p:cNvSpPr>
            <p:nvPr/>
          </p:nvSpPr>
          <p:spPr bwMode="auto">
            <a:xfrm flipV="1">
              <a:off x="3020" y="3312"/>
              <a:ext cx="122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C4CD7BD9-2E14-D74A-A4FD-62372E2C5534}" type="slidenum">
              <a:rPr lang="en-US" sz="1400">
                <a:latin typeface="Arial Narrow" charset="0"/>
              </a:rPr>
              <a:pPr/>
              <a:t>6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Being the Machine!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Instruction sequence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Instructions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are executed sequentially from a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list …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… unless some special instructions alter this flow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Instructions execute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one after another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therefore, results of all previous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instructions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have been computed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</a:endParaRPr>
          </a:p>
          <a:p>
            <a:pPr marL="457200" lvl="1" indent="0">
              <a:buFont typeface="Wingdings" charset="0"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5715000" y="3352800"/>
            <a:ext cx="2743200" cy="2238375"/>
            <a:chOff x="816" y="2352"/>
            <a:chExt cx="1728" cy="1410"/>
          </a:xfrm>
        </p:grpSpPr>
        <p:sp>
          <p:nvSpPr>
            <p:cNvPr id="26659" name="Text Box 5"/>
            <p:cNvSpPr txBox="1">
              <a:spLocks noChangeArrowheads="1"/>
            </p:cNvSpPr>
            <p:nvPr/>
          </p:nvSpPr>
          <p:spPr bwMode="auto">
            <a:xfrm>
              <a:off x="816" y="2640"/>
              <a:ext cx="1728" cy="25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$t0:	0 </a:t>
              </a:r>
            </a:p>
          </p:txBody>
        </p:sp>
        <p:sp>
          <p:nvSpPr>
            <p:cNvPr id="26660" name="Text Box 6"/>
            <p:cNvSpPr txBox="1">
              <a:spLocks noChangeArrowheads="1"/>
            </p:cNvSpPr>
            <p:nvPr/>
          </p:nvSpPr>
          <p:spPr bwMode="auto">
            <a:xfrm>
              <a:off x="816" y="2934"/>
              <a:ext cx="1728" cy="25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$t1:	6 </a:t>
              </a:r>
            </a:p>
          </p:txBody>
        </p:sp>
        <p:sp>
          <p:nvSpPr>
            <p:cNvPr id="26661" name="Text Box 7"/>
            <p:cNvSpPr txBox="1">
              <a:spLocks noChangeArrowheads="1"/>
            </p:cNvSpPr>
            <p:nvPr/>
          </p:nvSpPr>
          <p:spPr bwMode="auto">
            <a:xfrm>
              <a:off x="816" y="3222"/>
              <a:ext cx="1728" cy="25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$t2:	8 </a:t>
              </a:r>
            </a:p>
          </p:txBody>
        </p:sp>
        <p:sp>
          <p:nvSpPr>
            <p:cNvPr id="26662" name="Text Box 8"/>
            <p:cNvSpPr txBox="1">
              <a:spLocks noChangeArrowheads="1"/>
            </p:cNvSpPr>
            <p:nvPr/>
          </p:nvSpPr>
          <p:spPr bwMode="auto">
            <a:xfrm>
              <a:off x="816" y="3510"/>
              <a:ext cx="1728" cy="25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$t3:	10 </a:t>
              </a:r>
            </a:p>
          </p:txBody>
        </p:sp>
        <p:sp>
          <p:nvSpPr>
            <p:cNvPr id="26663" name="Text Box 9"/>
            <p:cNvSpPr txBox="1">
              <a:spLocks noChangeArrowheads="1"/>
            </p:cNvSpPr>
            <p:nvPr/>
          </p:nvSpPr>
          <p:spPr bwMode="auto">
            <a:xfrm>
              <a:off x="1269" y="2352"/>
              <a:ext cx="8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Variables</a:t>
              </a:r>
            </a:p>
          </p:txBody>
        </p:sp>
      </p:grpSp>
      <p:grpSp>
        <p:nvGrpSpPr>
          <p:cNvPr id="26628" name="Group 10"/>
          <p:cNvGrpSpPr>
            <a:grpSpLocks/>
          </p:cNvGrpSpPr>
          <p:nvPr/>
        </p:nvGrpSpPr>
        <p:grpSpPr bwMode="auto">
          <a:xfrm>
            <a:off x="990600" y="3352800"/>
            <a:ext cx="2743200" cy="2238375"/>
            <a:chOff x="576" y="960"/>
            <a:chExt cx="1728" cy="1410"/>
          </a:xfrm>
        </p:grpSpPr>
        <p:sp>
          <p:nvSpPr>
            <p:cNvPr id="26654" name="Text Box 11"/>
            <p:cNvSpPr txBox="1">
              <a:spLocks noChangeArrowheads="1"/>
            </p:cNvSpPr>
            <p:nvPr/>
          </p:nvSpPr>
          <p:spPr bwMode="auto">
            <a:xfrm>
              <a:off x="576" y="1231"/>
              <a:ext cx="1728" cy="25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add $t0, $t1, $t1 </a:t>
              </a:r>
            </a:p>
          </p:txBody>
        </p:sp>
        <p:sp>
          <p:nvSpPr>
            <p:cNvPr id="26655" name="Text Box 12"/>
            <p:cNvSpPr txBox="1">
              <a:spLocks noChangeArrowheads="1"/>
            </p:cNvSpPr>
            <p:nvPr/>
          </p:nvSpPr>
          <p:spPr bwMode="auto">
            <a:xfrm>
              <a:off x="576" y="1530"/>
              <a:ext cx="1728" cy="25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add $t0, $t0, $t0 </a:t>
              </a:r>
            </a:p>
          </p:txBody>
        </p:sp>
        <p:sp>
          <p:nvSpPr>
            <p:cNvPr id="26656" name="Text Box 13"/>
            <p:cNvSpPr txBox="1">
              <a:spLocks noChangeArrowheads="1"/>
            </p:cNvSpPr>
            <p:nvPr/>
          </p:nvSpPr>
          <p:spPr bwMode="auto">
            <a:xfrm>
              <a:off x="576" y="1828"/>
              <a:ext cx="1728" cy="25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add $t0, $t0, $t0 </a:t>
              </a:r>
            </a:p>
          </p:txBody>
        </p:sp>
        <p:sp>
          <p:nvSpPr>
            <p:cNvPr id="26657" name="Text Box 14"/>
            <p:cNvSpPr txBox="1">
              <a:spLocks noChangeArrowheads="1"/>
            </p:cNvSpPr>
            <p:nvPr/>
          </p:nvSpPr>
          <p:spPr bwMode="auto">
            <a:xfrm>
              <a:off x="576" y="2118"/>
              <a:ext cx="1728" cy="25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sub $t1, $t0, $t1 </a:t>
              </a:r>
            </a:p>
          </p:txBody>
        </p:sp>
        <p:sp>
          <p:nvSpPr>
            <p:cNvPr id="26658" name="Text Box 15"/>
            <p:cNvSpPr txBox="1">
              <a:spLocks noChangeArrowheads="1"/>
            </p:cNvSpPr>
            <p:nvPr/>
          </p:nvSpPr>
          <p:spPr bwMode="auto">
            <a:xfrm>
              <a:off x="901" y="960"/>
              <a:ext cx="11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Instructions</a:t>
              </a:r>
            </a:p>
          </p:txBody>
        </p:sp>
      </p:grp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685800" y="3541713"/>
            <a:ext cx="304800" cy="917575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685800" y="3998913"/>
            <a:ext cx="304800" cy="917575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685800" y="4456113"/>
            <a:ext cx="304800" cy="917575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  <p:sp>
        <p:nvSpPr>
          <p:cNvPr id="679955" name="AutoShape 19"/>
          <p:cNvSpPr>
            <a:spLocks noChangeArrowheads="1"/>
          </p:cNvSpPr>
          <p:nvPr/>
        </p:nvSpPr>
        <p:spPr bwMode="auto">
          <a:xfrm>
            <a:off x="685800" y="4989513"/>
            <a:ext cx="304800" cy="917575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705600" y="3819525"/>
            <a:ext cx="746125" cy="400050"/>
            <a:chOff x="2352" y="3696"/>
            <a:chExt cx="470" cy="252"/>
          </a:xfrm>
        </p:grpSpPr>
        <p:sp>
          <p:nvSpPr>
            <p:cNvPr id="26651" name="Line 20"/>
            <p:cNvSpPr>
              <a:spLocks noChangeShapeType="1"/>
            </p:cNvSpPr>
            <p:nvPr/>
          </p:nvSpPr>
          <p:spPr bwMode="auto">
            <a:xfrm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52" name="Line 21"/>
            <p:cNvSpPr>
              <a:spLocks noChangeShapeType="1"/>
            </p:cNvSpPr>
            <p:nvPr/>
          </p:nvSpPr>
          <p:spPr bwMode="auto">
            <a:xfrm flipH="1"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53" name="Text Box 22"/>
            <p:cNvSpPr txBox="1">
              <a:spLocks noChangeArrowheads="1"/>
            </p:cNvSpPr>
            <p:nvPr/>
          </p:nvSpPr>
          <p:spPr bwMode="auto">
            <a:xfrm>
              <a:off x="2496" y="3696"/>
              <a:ext cx="3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12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7029450" y="3810000"/>
            <a:ext cx="746125" cy="400050"/>
            <a:chOff x="2352" y="3696"/>
            <a:chExt cx="470" cy="252"/>
          </a:xfrm>
        </p:grpSpPr>
        <p:sp>
          <p:nvSpPr>
            <p:cNvPr id="26648" name="Line 25"/>
            <p:cNvSpPr>
              <a:spLocks noChangeShapeType="1"/>
            </p:cNvSpPr>
            <p:nvPr/>
          </p:nvSpPr>
          <p:spPr bwMode="auto">
            <a:xfrm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49" name="Line 26"/>
            <p:cNvSpPr>
              <a:spLocks noChangeShapeType="1"/>
            </p:cNvSpPr>
            <p:nvPr/>
          </p:nvSpPr>
          <p:spPr bwMode="auto">
            <a:xfrm flipH="1"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50" name="Text Box 27"/>
            <p:cNvSpPr txBox="1">
              <a:spLocks noChangeArrowheads="1"/>
            </p:cNvSpPr>
            <p:nvPr/>
          </p:nvSpPr>
          <p:spPr bwMode="auto">
            <a:xfrm>
              <a:off x="2496" y="3696"/>
              <a:ext cx="3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24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7445375" y="3819525"/>
            <a:ext cx="739775" cy="400050"/>
            <a:chOff x="2352" y="3696"/>
            <a:chExt cx="466" cy="252"/>
          </a:xfrm>
        </p:grpSpPr>
        <p:sp>
          <p:nvSpPr>
            <p:cNvPr id="26645" name="Line 29"/>
            <p:cNvSpPr>
              <a:spLocks noChangeShapeType="1"/>
            </p:cNvSpPr>
            <p:nvPr/>
          </p:nvSpPr>
          <p:spPr bwMode="auto">
            <a:xfrm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46" name="Line 30"/>
            <p:cNvSpPr>
              <a:spLocks noChangeShapeType="1"/>
            </p:cNvSpPr>
            <p:nvPr/>
          </p:nvSpPr>
          <p:spPr bwMode="auto">
            <a:xfrm flipH="1"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47" name="Text Box 31"/>
            <p:cNvSpPr txBox="1">
              <a:spLocks noChangeArrowheads="1"/>
            </p:cNvSpPr>
            <p:nvPr/>
          </p:nvSpPr>
          <p:spPr bwMode="auto">
            <a:xfrm>
              <a:off x="2496" y="3696"/>
              <a:ext cx="3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48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696075" y="4286250"/>
            <a:ext cx="746125" cy="400050"/>
            <a:chOff x="2352" y="3696"/>
            <a:chExt cx="470" cy="252"/>
          </a:xfrm>
        </p:grpSpPr>
        <p:sp>
          <p:nvSpPr>
            <p:cNvPr id="26642" name="Line 33"/>
            <p:cNvSpPr>
              <a:spLocks noChangeShapeType="1"/>
            </p:cNvSpPr>
            <p:nvPr/>
          </p:nvSpPr>
          <p:spPr bwMode="auto">
            <a:xfrm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43" name="Line 34"/>
            <p:cNvSpPr>
              <a:spLocks noChangeShapeType="1"/>
            </p:cNvSpPr>
            <p:nvPr/>
          </p:nvSpPr>
          <p:spPr bwMode="auto">
            <a:xfrm flipH="1"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44" name="Text Box 35"/>
            <p:cNvSpPr txBox="1">
              <a:spLocks noChangeArrowheads="1"/>
            </p:cNvSpPr>
            <p:nvPr/>
          </p:nvSpPr>
          <p:spPr bwMode="auto">
            <a:xfrm>
              <a:off x="2496" y="3696"/>
              <a:ext cx="3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42</a:t>
              </a: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3884613" y="4191000"/>
            <a:ext cx="1754187" cy="1920875"/>
            <a:chOff x="2447" y="2640"/>
            <a:chExt cx="1105" cy="1210"/>
          </a:xfrm>
        </p:grpSpPr>
        <p:pic>
          <p:nvPicPr>
            <p:cNvPr id="26639" name="Picture 36" descr="MCj0078711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" y="3157"/>
              <a:ext cx="286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0" name="Text Box 37"/>
            <p:cNvSpPr txBox="1">
              <a:spLocks noChangeArrowheads="1"/>
            </p:cNvSpPr>
            <p:nvPr/>
          </p:nvSpPr>
          <p:spPr bwMode="auto">
            <a:xfrm>
              <a:off x="2447" y="2640"/>
              <a:ext cx="1105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Tahoma" charset="0"/>
                </a:rPr>
                <a:t>What is this program doing?</a:t>
              </a:r>
            </a:p>
          </p:txBody>
        </p:sp>
        <p:sp>
          <p:nvSpPr>
            <p:cNvPr id="26641" name="Line 38"/>
            <p:cNvSpPr>
              <a:spLocks noChangeShapeType="1"/>
            </p:cNvSpPr>
            <p:nvPr/>
          </p:nvSpPr>
          <p:spPr bwMode="auto">
            <a:xfrm flipV="1">
              <a:off x="2606" y="3044"/>
              <a:ext cx="137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66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1C3FD53E-3430-F845-B281-AAEDF947431A}" type="slidenum">
              <a:rPr lang="en-US" sz="1400">
                <a:latin typeface="Arial Narrow" charset="0"/>
              </a:rPr>
              <a:pPr/>
              <a:t>7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52" grpId="0" animBg="1"/>
      <p:bldP spid="679952" grpId="1" animBg="1"/>
      <p:bldP spid="679953" grpId="0" animBg="1"/>
      <p:bldP spid="679953" grpId="1" animBg="1"/>
      <p:bldP spid="679954" grpId="0" animBg="1"/>
      <p:bldP spid="679954" grpId="1" animBg="1"/>
      <p:bldP spid="6799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What did this machine do?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Let’s repeat the simulation, this time using unknowns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CLASS:  What is this machine doing?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Knowing what the program does allows us to write down its specification, and give it a meaningful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name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5715000" y="3352800"/>
            <a:ext cx="2743200" cy="2238375"/>
            <a:chOff x="816" y="2352"/>
            <a:chExt cx="1728" cy="1410"/>
          </a:xfrm>
        </p:grpSpPr>
        <p:sp>
          <p:nvSpPr>
            <p:cNvPr id="28704" name="Text Box 5"/>
            <p:cNvSpPr txBox="1">
              <a:spLocks noChangeArrowheads="1"/>
            </p:cNvSpPr>
            <p:nvPr/>
          </p:nvSpPr>
          <p:spPr bwMode="auto">
            <a:xfrm>
              <a:off x="816" y="2640"/>
              <a:ext cx="1728" cy="25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$t0:	w </a:t>
              </a:r>
            </a:p>
          </p:txBody>
        </p:sp>
        <p:sp>
          <p:nvSpPr>
            <p:cNvPr id="28705" name="Text Box 6"/>
            <p:cNvSpPr txBox="1">
              <a:spLocks noChangeArrowheads="1"/>
            </p:cNvSpPr>
            <p:nvPr/>
          </p:nvSpPr>
          <p:spPr bwMode="auto">
            <a:xfrm>
              <a:off x="816" y="2934"/>
              <a:ext cx="1728" cy="25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$t1:	x </a:t>
              </a:r>
            </a:p>
          </p:txBody>
        </p:sp>
        <p:sp>
          <p:nvSpPr>
            <p:cNvPr id="28706" name="Text Box 7"/>
            <p:cNvSpPr txBox="1">
              <a:spLocks noChangeArrowheads="1"/>
            </p:cNvSpPr>
            <p:nvPr/>
          </p:nvSpPr>
          <p:spPr bwMode="auto">
            <a:xfrm>
              <a:off x="816" y="3222"/>
              <a:ext cx="1728" cy="25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$t2:	y </a:t>
              </a:r>
            </a:p>
          </p:txBody>
        </p:sp>
        <p:sp>
          <p:nvSpPr>
            <p:cNvPr id="28707" name="Text Box 8"/>
            <p:cNvSpPr txBox="1">
              <a:spLocks noChangeArrowheads="1"/>
            </p:cNvSpPr>
            <p:nvPr/>
          </p:nvSpPr>
          <p:spPr bwMode="auto">
            <a:xfrm>
              <a:off x="816" y="3510"/>
              <a:ext cx="1728" cy="25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$t3:	z </a:t>
              </a:r>
            </a:p>
          </p:txBody>
        </p:sp>
        <p:sp>
          <p:nvSpPr>
            <p:cNvPr id="28708" name="Text Box 9"/>
            <p:cNvSpPr txBox="1">
              <a:spLocks noChangeArrowheads="1"/>
            </p:cNvSpPr>
            <p:nvPr/>
          </p:nvSpPr>
          <p:spPr bwMode="auto">
            <a:xfrm>
              <a:off x="1269" y="2352"/>
              <a:ext cx="8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Variables</a:t>
              </a:r>
            </a:p>
          </p:txBody>
        </p:sp>
      </p:grpSp>
      <p:grpSp>
        <p:nvGrpSpPr>
          <p:cNvPr id="28676" name="Group 10"/>
          <p:cNvGrpSpPr>
            <a:grpSpLocks/>
          </p:cNvGrpSpPr>
          <p:nvPr/>
        </p:nvGrpSpPr>
        <p:grpSpPr bwMode="auto">
          <a:xfrm>
            <a:off x="1143000" y="3352800"/>
            <a:ext cx="2743200" cy="2238375"/>
            <a:chOff x="576" y="960"/>
            <a:chExt cx="1728" cy="1410"/>
          </a:xfrm>
        </p:grpSpPr>
        <p:sp>
          <p:nvSpPr>
            <p:cNvPr id="28699" name="Text Box 11"/>
            <p:cNvSpPr txBox="1">
              <a:spLocks noChangeArrowheads="1"/>
            </p:cNvSpPr>
            <p:nvPr/>
          </p:nvSpPr>
          <p:spPr bwMode="auto">
            <a:xfrm>
              <a:off x="576" y="1231"/>
              <a:ext cx="1728" cy="25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add $t0, $t1, $t1 </a:t>
              </a:r>
            </a:p>
          </p:txBody>
        </p:sp>
        <p:sp>
          <p:nvSpPr>
            <p:cNvPr id="28700" name="Text Box 12"/>
            <p:cNvSpPr txBox="1">
              <a:spLocks noChangeArrowheads="1"/>
            </p:cNvSpPr>
            <p:nvPr/>
          </p:nvSpPr>
          <p:spPr bwMode="auto">
            <a:xfrm>
              <a:off x="576" y="1530"/>
              <a:ext cx="1728" cy="25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add $t0, $t0, $t0 </a:t>
              </a:r>
            </a:p>
          </p:txBody>
        </p:sp>
        <p:sp>
          <p:nvSpPr>
            <p:cNvPr id="28701" name="Text Box 13"/>
            <p:cNvSpPr txBox="1">
              <a:spLocks noChangeArrowheads="1"/>
            </p:cNvSpPr>
            <p:nvPr/>
          </p:nvSpPr>
          <p:spPr bwMode="auto">
            <a:xfrm>
              <a:off x="576" y="1828"/>
              <a:ext cx="1728" cy="25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add $t0, $t0, $t0 </a:t>
              </a:r>
            </a:p>
          </p:txBody>
        </p:sp>
        <p:sp>
          <p:nvSpPr>
            <p:cNvPr id="28702" name="Text Box 14"/>
            <p:cNvSpPr txBox="1">
              <a:spLocks noChangeArrowheads="1"/>
            </p:cNvSpPr>
            <p:nvPr/>
          </p:nvSpPr>
          <p:spPr bwMode="auto">
            <a:xfrm>
              <a:off x="576" y="2118"/>
              <a:ext cx="1728" cy="25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sub $t1, $t0, $t1 </a:t>
              </a:r>
            </a:p>
          </p:txBody>
        </p:sp>
        <p:sp>
          <p:nvSpPr>
            <p:cNvPr id="28703" name="Text Box 15"/>
            <p:cNvSpPr txBox="1">
              <a:spLocks noChangeArrowheads="1"/>
            </p:cNvSpPr>
            <p:nvPr/>
          </p:nvSpPr>
          <p:spPr bwMode="auto">
            <a:xfrm>
              <a:off x="901" y="960"/>
              <a:ext cx="11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Instructions</a:t>
              </a:r>
            </a:p>
          </p:txBody>
        </p:sp>
      </p:grpSp>
      <p:sp>
        <p:nvSpPr>
          <p:cNvPr id="684048" name="AutoShape 16"/>
          <p:cNvSpPr>
            <a:spLocks noChangeArrowheads="1"/>
          </p:cNvSpPr>
          <p:nvPr/>
        </p:nvSpPr>
        <p:spPr bwMode="auto">
          <a:xfrm>
            <a:off x="838200" y="3541713"/>
            <a:ext cx="304800" cy="917575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  <p:sp>
        <p:nvSpPr>
          <p:cNvPr id="684049" name="AutoShape 17"/>
          <p:cNvSpPr>
            <a:spLocks noChangeArrowheads="1"/>
          </p:cNvSpPr>
          <p:nvPr/>
        </p:nvSpPr>
        <p:spPr bwMode="auto">
          <a:xfrm>
            <a:off x="838200" y="3998913"/>
            <a:ext cx="304800" cy="917575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  <p:sp>
        <p:nvSpPr>
          <p:cNvPr id="684050" name="AutoShape 18"/>
          <p:cNvSpPr>
            <a:spLocks noChangeArrowheads="1"/>
          </p:cNvSpPr>
          <p:nvPr/>
        </p:nvSpPr>
        <p:spPr bwMode="auto">
          <a:xfrm>
            <a:off x="838200" y="4456113"/>
            <a:ext cx="304800" cy="917575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  <p:sp>
        <p:nvSpPr>
          <p:cNvPr id="684051" name="AutoShape 19"/>
          <p:cNvSpPr>
            <a:spLocks noChangeArrowheads="1"/>
          </p:cNvSpPr>
          <p:nvPr/>
        </p:nvSpPr>
        <p:spPr bwMode="auto">
          <a:xfrm>
            <a:off x="838200" y="4989513"/>
            <a:ext cx="304800" cy="917575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705600" y="3819525"/>
            <a:ext cx="733425" cy="400050"/>
            <a:chOff x="2352" y="3696"/>
            <a:chExt cx="462" cy="252"/>
          </a:xfrm>
        </p:grpSpPr>
        <p:sp>
          <p:nvSpPr>
            <p:cNvPr id="28696" name="Line 21"/>
            <p:cNvSpPr>
              <a:spLocks noChangeShapeType="1"/>
            </p:cNvSpPr>
            <p:nvPr/>
          </p:nvSpPr>
          <p:spPr bwMode="auto">
            <a:xfrm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697" name="Line 22"/>
            <p:cNvSpPr>
              <a:spLocks noChangeShapeType="1"/>
            </p:cNvSpPr>
            <p:nvPr/>
          </p:nvSpPr>
          <p:spPr bwMode="auto">
            <a:xfrm flipH="1"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698" name="Text Box 23"/>
            <p:cNvSpPr txBox="1">
              <a:spLocks noChangeArrowheads="1"/>
            </p:cNvSpPr>
            <p:nvPr/>
          </p:nvSpPr>
          <p:spPr bwMode="auto">
            <a:xfrm>
              <a:off x="2496" y="3696"/>
              <a:ext cx="3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2x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7029450" y="3810000"/>
            <a:ext cx="733425" cy="400050"/>
            <a:chOff x="2352" y="3696"/>
            <a:chExt cx="462" cy="252"/>
          </a:xfrm>
        </p:grpSpPr>
        <p:sp>
          <p:nvSpPr>
            <p:cNvPr id="28693" name="Line 25"/>
            <p:cNvSpPr>
              <a:spLocks noChangeShapeType="1"/>
            </p:cNvSpPr>
            <p:nvPr/>
          </p:nvSpPr>
          <p:spPr bwMode="auto">
            <a:xfrm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694" name="Line 26"/>
            <p:cNvSpPr>
              <a:spLocks noChangeShapeType="1"/>
            </p:cNvSpPr>
            <p:nvPr/>
          </p:nvSpPr>
          <p:spPr bwMode="auto">
            <a:xfrm flipH="1"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695" name="Text Box 27"/>
            <p:cNvSpPr txBox="1">
              <a:spLocks noChangeArrowheads="1"/>
            </p:cNvSpPr>
            <p:nvPr/>
          </p:nvSpPr>
          <p:spPr bwMode="auto">
            <a:xfrm>
              <a:off x="2496" y="3696"/>
              <a:ext cx="3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4x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7445375" y="3819525"/>
            <a:ext cx="733425" cy="400050"/>
            <a:chOff x="2352" y="3696"/>
            <a:chExt cx="462" cy="252"/>
          </a:xfrm>
        </p:grpSpPr>
        <p:sp>
          <p:nvSpPr>
            <p:cNvPr id="28690" name="Line 29"/>
            <p:cNvSpPr>
              <a:spLocks noChangeShapeType="1"/>
            </p:cNvSpPr>
            <p:nvPr/>
          </p:nvSpPr>
          <p:spPr bwMode="auto">
            <a:xfrm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691" name="Line 30"/>
            <p:cNvSpPr>
              <a:spLocks noChangeShapeType="1"/>
            </p:cNvSpPr>
            <p:nvPr/>
          </p:nvSpPr>
          <p:spPr bwMode="auto">
            <a:xfrm flipH="1"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692" name="Text Box 31"/>
            <p:cNvSpPr txBox="1">
              <a:spLocks noChangeArrowheads="1"/>
            </p:cNvSpPr>
            <p:nvPr/>
          </p:nvSpPr>
          <p:spPr bwMode="auto">
            <a:xfrm>
              <a:off x="2496" y="3696"/>
              <a:ext cx="3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8x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711950" y="4286250"/>
            <a:ext cx="798513" cy="461963"/>
            <a:chOff x="2352" y="3696"/>
            <a:chExt cx="503" cy="291"/>
          </a:xfrm>
        </p:grpSpPr>
        <p:sp>
          <p:nvSpPr>
            <p:cNvPr id="28687" name="Line 33"/>
            <p:cNvSpPr>
              <a:spLocks noChangeShapeType="1"/>
            </p:cNvSpPr>
            <p:nvPr/>
          </p:nvSpPr>
          <p:spPr bwMode="auto">
            <a:xfrm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688" name="Line 34"/>
            <p:cNvSpPr>
              <a:spLocks noChangeShapeType="1"/>
            </p:cNvSpPr>
            <p:nvPr/>
          </p:nvSpPr>
          <p:spPr bwMode="auto">
            <a:xfrm flipH="1"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689" name="Text Box 35"/>
            <p:cNvSpPr txBox="1">
              <a:spLocks noChangeArrowheads="1"/>
            </p:cNvSpPr>
            <p:nvPr/>
          </p:nvSpPr>
          <p:spPr bwMode="auto">
            <a:xfrm>
              <a:off x="2496" y="3696"/>
              <a:ext cx="3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7x</a:t>
              </a:r>
            </a:p>
          </p:txBody>
        </p:sp>
      </p:grpSp>
      <p:sp>
        <p:nvSpPr>
          <p:cNvPr id="684068" name="Text Box 36"/>
          <p:cNvSpPr txBox="1">
            <a:spLocks noChangeArrowheads="1"/>
          </p:cNvSpPr>
          <p:nvPr/>
        </p:nvSpPr>
        <p:spPr bwMode="auto">
          <a:xfrm>
            <a:off x="-25400" y="3810000"/>
            <a:ext cx="941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800" b="0">
                <a:latin typeface="Tahoma" charset="0"/>
              </a:rPr>
              <a:t>times7:</a:t>
            </a:r>
          </a:p>
        </p:txBody>
      </p:sp>
      <p:sp>
        <p:nvSpPr>
          <p:cNvPr id="286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4AE74233-E0F7-A648-ACC4-542F60B0B04E}" type="slidenum">
              <a:rPr lang="en-US" sz="1400">
                <a:latin typeface="Arial Narrow" charset="0"/>
              </a:rPr>
              <a:pPr/>
              <a:t>8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8" grpId="0" animBg="1"/>
      <p:bldP spid="684048" grpId="1" animBg="1"/>
      <p:bldP spid="684049" grpId="0" animBg="1"/>
      <p:bldP spid="684049" grpId="1" animBg="1"/>
      <p:bldP spid="684050" grpId="0" animBg="1"/>
      <p:bldP spid="684050" grpId="1" animBg="1"/>
      <p:bldP spid="684051" grpId="0" animBg="1"/>
      <p:bldP spid="6840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Looping the Flow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Need something to change the instruction flow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“go back” to the beginning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a </a:t>
            </a:r>
            <a:r>
              <a:rPr lang="en-US" i="1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jump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 instruction with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opcode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‘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j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operand refers to a label of some other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instruction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for now, this is a text label you assign to an instruction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in reality, the text label becomes a numerical address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723" name="Group 4"/>
          <p:cNvGrpSpPr>
            <a:grpSpLocks/>
          </p:cNvGrpSpPr>
          <p:nvPr/>
        </p:nvGrpSpPr>
        <p:grpSpPr bwMode="auto">
          <a:xfrm>
            <a:off x="5715000" y="3352800"/>
            <a:ext cx="2743200" cy="2238375"/>
            <a:chOff x="816" y="2352"/>
            <a:chExt cx="1728" cy="1410"/>
          </a:xfrm>
        </p:grpSpPr>
        <p:sp>
          <p:nvSpPr>
            <p:cNvPr id="30760" name="Text Box 5"/>
            <p:cNvSpPr txBox="1">
              <a:spLocks noChangeArrowheads="1"/>
            </p:cNvSpPr>
            <p:nvPr/>
          </p:nvSpPr>
          <p:spPr bwMode="auto">
            <a:xfrm>
              <a:off x="816" y="2640"/>
              <a:ext cx="1728" cy="25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$t0:	w </a:t>
              </a:r>
            </a:p>
          </p:txBody>
        </p:sp>
        <p:sp>
          <p:nvSpPr>
            <p:cNvPr id="30761" name="Text Box 6"/>
            <p:cNvSpPr txBox="1">
              <a:spLocks noChangeArrowheads="1"/>
            </p:cNvSpPr>
            <p:nvPr/>
          </p:nvSpPr>
          <p:spPr bwMode="auto">
            <a:xfrm>
              <a:off x="816" y="2934"/>
              <a:ext cx="1728" cy="25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$t1:	x </a:t>
              </a:r>
            </a:p>
          </p:txBody>
        </p:sp>
        <p:sp>
          <p:nvSpPr>
            <p:cNvPr id="30762" name="Text Box 7"/>
            <p:cNvSpPr txBox="1">
              <a:spLocks noChangeArrowheads="1"/>
            </p:cNvSpPr>
            <p:nvPr/>
          </p:nvSpPr>
          <p:spPr bwMode="auto">
            <a:xfrm>
              <a:off x="816" y="3222"/>
              <a:ext cx="1728" cy="25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$t2:	y </a:t>
              </a:r>
            </a:p>
          </p:txBody>
        </p:sp>
        <p:sp>
          <p:nvSpPr>
            <p:cNvPr id="30763" name="Text Box 8"/>
            <p:cNvSpPr txBox="1">
              <a:spLocks noChangeArrowheads="1"/>
            </p:cNvSpPr>
            <p:nvPr/>
          </p:nvSpPr>
          <p:spPr bwMode="auto">
            <a:xfrm>
              <a:off x="816" y="3510"/>
              <a:ext cx="1728" cy="25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$t3:	z </a:t>
              </a:r>
            </a:p>
          </p:txBody>
        </p:sp>
        <p:sp>
          <p:nvSpPr>
            <p:cNvPr id="30764" name="Text Box 9"/>
            <p:cNvSpPr txBox="1">
              <a:spLocks noChangeArrowheads="1"/>
            </p:cNvSpPr>
            <p:nvPr/>
          </p:nvSpPr>
          <p:spPr bwMode="auto">
            <a:xfrm>
              <a:off x="1269" y="2352"/>
              <a:ext cx="8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Variables</a:t>
              </a:r>
            </a:p>
          </p:txBody>
        </p:sp>
      </p:grpSp>
      <p:sp>
        <p:nvSpPr>
          <p:cNvPr id="30724" name="Text Box 11"/>
          <p:cNvSpPr txBox="1">
            <a:spLocks noChangeArrowheads="1"/>
          </p:cNvSpPr>
          <p:nvPr/>
        </p:nvSpPr>
        <p:spPr bwMode="auto">
          <a:xfrm>
            <a:off x="1143000" y="3783013"/>
            <a:ext cx="2743200" cy="4000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ahoma" charset="0"/>
              </a:rPr>
              <a:t>add $t0, $t1, $t1 </a:t>
            </a:r>
          </a:p>
        </p:txBody>
      </p:sp>
      <p:sp>
        <p:nvSpPr>
          <p:cNvPr id="30725" name="Text Box 12"/>
          <p:cNvSpPr txBox="1">
            <a:spLocks noChangeArrowheads="1"/>
          </p:cNvSpPr>
          <p:nvPr/>
        </p:nvSpPr>
        <p:spPr bwMode="auto">
          <a:xfrm>
            <a:off x="1143000" y="4257675"/>
            <a:ext cx="2743200" cy="4000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ahoma" charset="0"/>
              </a:rPr>
              <a:t>add $t0, $t0, $t0 </a:t>
            </a:r>
          </a:p>
        </p:txBody>
      </p:sp>
      <p:sp>
        <p:nvSpPr>
          <p:cNvPr id="30726" name="Text Box 13"/>
          <p:cNvSpPr txBox="1">
            <a:spLocks noChangeArrowheads="1"/>
          </p:cNvSpPr>
          <p:nvPr/>
        </p:nvSpPr>
        <p:spPr bwMode="auto">
          <a:xfrm>
            <a:off x="1143000" y="4730750"/>
            <a:ext cx="2743200" cy="4000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ahoma" charset="0"/>
              </a:rPr>
              <a:t>add $t0, $t0, $t0 </a:t>
            </a:r>
          </a:p>
        </p:txBody>
      </p:sp>
      <p:sp>
        <p:nvSpPr>
          <p:cNvPr id="30727" name="Text Box 14"/>
          <p:cNvSpPr txBox="1">
            <a:spLocks noChangeArrowheads="1"/>
          </p:cNvSpPr>
          <p:nvPr/>
        </p:nvSpPr>
        <p:spPr bwMode="auto">
          <a:xfrm>
            <a:off x="1143000" y="5191125"/>
            <a:ext cx="2743200" cy="4000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ahoma" charset="0"/>
              </a:rPr>
              <a:t>sub $t1, $t0, $t1 </a:t>
            </a:r>
          </a:p>
        </p:txBody>
      </p:sp>
      <p:sp>
        <p:nvSpPr>
          <p:cNvPr id="30728" name="Text Box 15"/>
          <p:cNvSpPr txBox="1">
            <a:spLocks noChangeArrowheads="1"/>
          </p:cNvSpPr>
          <p:nvPr/>
        </p:nvSpPr>
        <p:spPr bwMode="auto">
          <a:xfrm>
            <a:off x="1658938" y="3352800"/>
            <a:ext cx="1760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>
                <a:latin typeface="Tahoma" charset="0"/>
              </a:rPr>
              <a:t>Instructions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705600" y="3819525"/>
            <a:ext cx="733425" cy="400050"/>
            <a:chOff x="2352" y="3696"/>
            <a:chExt cx="462" cy="252"/>
          </a:xfrm>
        </p:grpSpPr>
        <p:sp>
          <p:nvSpPr>
            <p:cNvPr id="30757" name="Line 21"/>
            <p:cNvSpPr>
              <a:spLocks noChangeShapeType="1"/>
            </p:cNvSpPr>
            <p:nvPr/>
          </p:nvSpPr>
          <p:spPr bwMode="auto">
            <a:xfrm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58" name="Line 22"/>
            <p:cNvSpPr>
              <a:spLocks noChangeShapeType="1"/>
            </p:cNvSpPr>
            <p:nvPr/>
          </p:nvSpPr>
          <p:spPr bwMode="auto">
            <a:xfrm flipH="1"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59" name="Text Box 23"/>
            <p:cNvSpPr txBox="1">
              <a:spLocks noChangeArrowheads="1"/>
            </p:cNvSpPr>
            <p:nvPr/>
          </p:nvSpPr>
          <p:spPr bwMode="auto">
            <a:xfrm>
              <a:off x="2496" y="3696"/>
              <a:ext cx="3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8x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711950" y="4286250"/>
            <a:ext cx="733425" cy="400050"/>
            <a:chOff x="2352" y="3696"/>
            <a:chExt cx="462" cy="252"/>
          </a:xfrm>
        </p:grpSpPr>
        <p:sp>
          <p:nvSpPr>
            <p:cNvPr id="30754" name="Line 33"/>
            <p:cNvSpPr>
              <a:spLocks noChangeShapeType="1"/>
            </p:cNvSpPr>
            <p:nvPr/>
          </p:nvSpPr>
          <p:spPr bwMode="auto">
            <a:xfrm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55" name="Line 34"/>
            <p:cNvSpPr>
              <a:spLocks noChangeShapeType="1"/>
            </p:cNvSpPr>
            <p:nvPr/>
          </p:nvSpPr>
          <p:spPr bwMode="auto">
            <a:xfrm flipH="1"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56" name="Text Box 35"/>
            <p:cNvSpPr txBox="1">
              <a:spLocks noChangeArrowheads="1"/>
            </p:cNvSpPr>
            <p:nvPr/>
          </p:nvSpPr>
          <p:spPr bwMode="auto">
            <a:xfrm>
              <a:off x="2496" y="3696"/>
              <a:ext cx="3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7x</a:t>
              </a:r>
            </a:p>
          </p:txBody>
        </p:sp>
      </p:grpSp>
      <p:sp>
        <p:nvSpPr>
          <p:cNvPr id="30731" name="Text Box 36"/>
          <p:cNvSpPr txBox="1">
            <a:spLocks noChangeArrowheads="1"/>
          </p:cNvSpPr>
          <p:nvPr/>
        </p:nvSpPr>
        <p:spPr bwMode="auto">
          <a:xfrm>
            <a:off x="-25400" y="3810000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800">
                <a:latin typeface="Tahoma" charset="0"/>
              </a:rPr>
              <a:t>times7:</a:t>
            </a:r>
          </a:p>
        </p:txBody>
      </p:sp>
      <p:sp>
        <p:nvSpPr>
          <p:cNvPr id="686117" name="Text Box 37"/>
          <p:cNvSpPr txBox="1">
            <a:spLocks noChangeArrowheads="1"/>
          </p:cNvSpPr>
          <p:nvPr/>
        </p:nvSpPr>
        <p:spPr bwMode="auto">
          <a:xfrm>
            <a:off x="1143000" y="5638800"/>
            <a:ext cx="2743200" cy="4000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ahoma" charset="0"/>
              </a:rPr>
              <a:t>j      times7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7067550" y="3829050"/>
            <a:ext cx="895350" cy="400050"/>
            <a:chOff x="2352" y="3696"/>
            <a:chExt cx="564" cy="252"/>
          </a:xfrm>
        </p:grpSpPr>
        <p:sp>
          <p:nvSpPr>
            <p:cNvPr id="30751" name="Line 39"/>
            <p:cNvSpPr>
              <a:spLocks noChangeShapeType="1"/>
            </p:cNvSpPr>
            <p:nvPr/>
          </p:nvSpPr>
          <p:spPr bwMode="auto">
            <a:xfrm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52" name="Line 40"/>
            <p:cNvSpPr>
              <a:spLocks noChangeShapeType="1"/>
            </p:cNvSpPr>
            <p:nvPr/>
          </p:nvSpPr>
          <p:spPr bwMode="auto">
            <a:xfrm flipH="1"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53" name="Text Box 41"/>
            <p:cNvSpPr txBox="1">
              <a:spLocks noChangeArrowheads="1"/>
            </p:cNvSpPr>
            <p:nvPr/>
          </p:nvSpPr>
          <p:spPr bwMode="auto">
            <a:xfrm>
              <a:off x="2496" y="3696"/>
              <a:ext cx="4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56x</a:t>
              </a: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7010400" y="4267200"/>
            <a:ext cx="895350" cy="400050"/>
            <a:chOff x="2352" y="3696"/>
            <a:chExt cx="564" cy="252"/>
          </a:xfrm>
        </p:grpSpPr>
        <p:sp>
          <p:nvSpPr>
            <p:cNvPr id="30748" name="Line 43"/>
            <p:cNvSpPr>
              <a:spLocks noChangeShapeType="1"/>
            </p:cNvSpPr>
            <p:nvPr/>
          </p:nvSpPr>
          <p:spPr bwMode="auto">
            <a:xfrm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49" name="Line 44"/>
            <p:cNvSpPr>
              <a:spLocks noChangeShapeType="1"/>
            </p:cNvSpPr>
            <p:nvPr/>
          </p:nvSpPr>
          <p:spPr bwMode="auto">
            <a:xfrm flipH="1"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50" name="Text Box 45"/>
            <p:cNvSpPr txBox="1">
              <a:spLocks noChangeArrowheads="1"/>
            </p:cNvSpPr>
            <p:nvPr/>
          </p:nvSpPr>
          <p:spPr bwMode="auto">
            <a:xfrm>
              <a:off x="2496" y="3696"/>
              <a:ext cx="4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49x</a:t>
              </a: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7626350" y="3829050"/>
            <a:ext cx="1058863" cy="400050"/>
            <a:chOff x="2352" y="3696"/>
            <a:chExt cx="667" cy="252"/>
          </a:xfrm>
        </p:grpSpPr>
        <p:sp>
          <p:nvSpPr>
            <p:cNvPr id="30745" name="Line 47"/>
            <p:cNvSpPr>
              <a:spLocks noChangeShapeType="1"/>
            </p:cNvSpPr>
            <p:nvPr/>
          </p:nvSpPr>
          <p:spPr bwMode="auto">
            <a:xfrm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46" name="Line 48"/>
            <p:cNvSpPr>
              <a:spLocks noChangeShapeType="1"/>
            </p:cNvSpPr>
            <p:nvPr/>
          </p:nvSpPr>
          <p:spPr bwMode="auto">
            <a:xfrm flipH="1"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47" name="Text Box 49"/>
            <p:cNvSpPr txBox="1">
              <a:spLocks noChangeArrowheads="1"/>
            </p:cNvSpPr>
            <p:nvPr/>
          </p:nvSpPr>
          <p:spPr bwMode="auto">
            <a:xfrm>
              <a:off x="2496" y="3696"/>
              <a:ext cx="5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392x</a:t>
              </a:r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7626350" y="4267200"/>
            <a:ext cx="1058863" cy="400050"/>
            <a:chOff x="2352" y="3696"/>
            <a:chExt cx="667" cy="252"/>
          </a:xfrm>
        </p:grpSpPr>
        <p:sp>
          <p:nvSpPr>
            <p:cNvPr id="30742" name="Line 51"/>
            <p:cNvSpPr>
              <a:spLocks noChangeShapeType="1"/>
            </p:cNvSpPr>
            <p:nvPr/>
          </p:nvSpPr>
          <p:spPr bwMode="auto">
            <a:xfrm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43" name="Line 52"/>
            <p:cNvSpPr>
              <a:spLocks noChangeShapeType="1"/>
            </p:cNvSpPr>
            <p:nvPr/>
          </p:nvSpPr>
          <p:spPr bwMode="auto">
            <a:xfrm flipH="1">
              <a:off x="2352" y="3744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44" name="Text Box 53"/>
            <p:cNvSpPr txBox="1">
              <a:spLocks noChangeArrowheads="1"/>
            </p:cNvSpPr>
            <p:nvPr/>
          </p:nvSpPr>
          <p:spPr bwMode="auto">
            <a:xfrm>
              <a:off x="2496" y="3696"/>
              <a:ext cx="5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ahoma" charset="0"/>
                </a:rPr>
                <a:t>343x</a:t>
              </a:r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3946525" y="4175125"/>
            <a:ext cx="1768475" cy="1754188"/>
            <a:chOff x="2486" y="2630"/>
            <a:chExt cx="1114" cy="1105"/>
          </a:xfrm>
        </p:grpSpPr>
        <p:pic>
          <p:nvPicPr>
            <p:cNvPr id="30739" name="Picture 54" descr="nmhcpsea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976"/>
              <a:ext cx="415" cy="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0" name="Text Box 55"/>
            <p:cNvSpPr txBox="1">
              <a:spLocks noChangeArrowheads="1"/>
            </p:cNvSpPr>
            <p:nvPr/>
          </p:nvSpPr>
          <p:spPr bwMode="auto">
            <a:xfrm>
              <a:off x="2486" y="2630"/>
              <a:ext cx="111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Tahoma" charset="0"/>
                </a:rPr>
                <a:t>An infinite loop</a:t>
              </a:r>
            </a:p>
          </p:txBody>
        </p:sp>
        <p:sp>
          <p:nvSpPr>
            <p:cNvPr id="30741" name="Line 56"/>
            <p:cNvSpPr>
              <a:spLocks noChangeShapeType="1"/>
            </p:cNvSpPr>
            <p:nvPr/>
          </p:nvSpPr>
          <p:spPr bwMode="auto">
            <a:xfrm>
              <a:off x="2832" y="283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07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19028058-BDF7-D144-A89B-D323AB2C9A81}" type="slidenum">
              <a:rPr lang="en-US" sz="1400">
                <a:latin typeface="Arial Narrow" charset="0"/>
              </a:rPr>
              <a:pPr/>
              <a:t>9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7" grpId="0" animBg="1"/>
    </p:bldLst>
  </p:timing>
</p:sld>
</file>

<file path=ppt/theme/theme1.xml><?xml version="1.0" encoding="utf-8"?>
<a:theme xmlns:a="http://schemas.openxmlformats.org/drawingml/2006/main" name="proposal">
  <a:themeElements>
    <a:clrScheme name="proposal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propos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91440" tIns="91440" bIns="91440" rtlCol="0" anchor="ctr" anchorCtr="0">
        <a:noAutofit/>
      </a:bodyPr>
      <a:lstStyle>
        <a:defPPr algn="ctr">
          <a:defRPr sz="1400" b="0" dirty="0" smtClean="0">
            <a:latin typeface="+mn-lt"/>
          </a:defRPr>
        </a:defPPr>
      </a:lstStyle>
    </a:txDef>
  </a:objectDefaults>
  <a:extraClrSchemeLst>
    <a:extraClrScheme>
      <a:clrScheme name="proposal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L01-Introduction.ppt</Template>
  <TotalTime>11082</TotalTime>
  <Words>2550</Words>
  <Application>Microsoft Macintosh PowerPoint</Application>
  <PresentationFormat>On-screen Show (4:3)</PresentationFormat>
  <Paragraphs>583</Paragraphs>
  <Slides>27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 Narrow</vt:lpstr>
      <vt:lpstr>Comic Sans MS</vt:lpstr>
      <vt:lpstr>Courier New</vt:lpstr>
      <vt:lpstr>ＭＳ Ｐゴシック</vt:lpstr>
      <vt:lpstr>Symbol</vt:lpstr>
      <vt:lpstr>Tahoma</vt:lpstr>
      <vt:lpstr>Tekton</vt:lpstr>
      <vt:lpstr>Times New Roman</vt:lpstr>
      <vt:lpstr>Wingdings</vt:lpstr>
      <vt:lpstr>Wingdings 2</vt:lpstr>
      <vt:lpstr>Arial</vt:lpstr>
      <vt:lpstr>proposal</vt:lpstr>
      <vt:lpstr>Worksheet</vt:lpstr>
      <vt:lpstr> Computer Organization and Design  Instruction Sets - 1</vt:lpstr>
      <vt:lpstr>Representing Instructions</vt:lpstr>
      <vt:lpstr>A General-Purpose Computer</vt:lpstr>
      <vt:lpstr>Instructions and Programs</vt:lpstr>
      <vt:lpstr>Anatomy of an Instruction</vt:lpstr>
      <vt:lpstr>Meaning of an Instruction</vt:lpstr>
      <vt:lpstr>Being the Machine!</vt:lpstr>
      <vt:lpstr>What did this machine do?</vt:lpstr>
      <vt:lpstr>Looping the Flow</vt:lpstr>
      <vt:lpstr>Open Questions in our Simple Model</vt:lpstr>
      <vt:lpstr>The Stored-Program Computer</vt:lpstr>
      <vt:lpstr>Anatomy of a von Neumann Computer</vt:lpstr>
      <vt:lpstr>Instruction Set Architecture (ISA)</vt:lpstr>
      <vt:lpstr>Instruction Set Architecture (ISA)</vt:lpstr>
      <vt:lpstr>The big picture</vt:lpstr>
      <vt:lpstr>MIPS Programming Model a representative simple RISC machine</vt:lpstr>
      <vt:lpstr>Some MIPS Memory Nits</vt:lpstr>
      <vt:lpstr>MIPS Register Nits</vt:lpstr>
      <vt:lpstr>MIPS Instruction Formats</vt:lpstr>
      <vt:lpstr>MIPS ALU Operations</vt:lpstr>
      <vt:lpstr>Shift operations</vt:lpstr>
      <vt:lpstr>MIPS Shift Operations</vt:lpstr>
      <vt:lpstr>MIPS ALU Operations with Immediate</vt:lpstr>
      <vt:lpstr>Why Built-in Constants? (Immediate)</vt:lpstr>
      <vt:lpstr>First MIPS Program (fragment)</vt:lpstr>
      <vt:lpstr>MIPS Register Usage Conventions</vt:lpstr>
      <vt:lpstr>Continue next lecture…</vt:lpstr>
    </vt:vector>
  </TitlesOfParts>
  <Manager/>
  <Company>UNC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Sets - 1</dc:title>
  <dc:subject/>
  <dc:creator>Montek Singh</dc:creator>
  <cp:keywords/>
  <dc:description/>
  <cp:lastModifiedBy>hailey Huber</cp:lastModifiedBy>
  <cp:revision>333</cp:revision>
  <cp:lastPrinted>1999-09-10T12:56:53Z</cp:lastPrinted>
  <dcterms:created xsi:type="dcterms:W3CDTF">2011-01-26T16:55:54Z</dcterms:created>
  <dcterms:modified xsi:type="dcterms:W3CDTF">2016-02-27T20:22:12Z</dcterms:modified>
  <cp:category/>
</cp:coreProperties>
</file>