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1" r:id="rId1"/>
  </p:sldMasterIdLst>
  <p:notesMasterIdLst>
    <p:notesMasterId r:id="rId28"/>
  </p:notesMasterIdLst>
  <p:handoutMasterIdLst>
    <p:handoutMasterId r:id="rId29"/>
  </p:handoutMasterIdLst>
  <p:sldIdLst>
    <p:sldId id="355" r:id="rId2"/>
    <p:sldId id="357" r:id="rId3"/>
    <p:sldId id="389" r:id="rId4"/>
    <p:sldId id="390" r:id="rId5"/>
    <p:sldId id="392" r:id="rId6"/>
    <p:sldId id="391" r:id="rId7"/>
    <p:sldId id="376" r:id="rId8"/>
    <p:sldId id="394" r:id="rId9"/>
    <p:sldId id="393" r:id="rId10"/>
    <p:sldId id="395" r:id="rId11"/>
    <p:sldId id="378" r:id="rId12"/>
    <p:sldId id="397" r:id="rId13"/>
    <p:sldId id="398" r:id="rId14"/>
    <p:sldId id="379" r:id="rId15"/>
    <p:sldId id="383" r:id="rId16"/>
    <p:sldId id="384" r:id="rId17"/>
    <p:sldId id="399" r:id="rId18"/>
    <p:sldId id="400" r:id="rId19"/>
    <p:sldId id="401" r:id="rId20"/>
    <p:sldId id="385" r:id="rId21"/>
    <p:sldId id="403" r:id="rId22"/>
    <p:sldId id="404" r:id="rId23"/>
    <p:sldId id="386" r:id="rId24"/>
    <p:sldId id="402" r:id="rId25"/>
    <p:sldId id="387" r:id="rId26"/>
    <p:sldId id="388" r:id="rId27"/>
  </p:sldIdLst>
  <p:sldSz cx="9144000" cy="6858000" type="screen4x3"/>
  <p:notesSz cx="9601200" cy="7315200"/>
  <p:defaultTextStyle>
    <a:defPPr>
      <a:defRPr lang="en-US"/>
    </a:defPPr>
    <a:lvl1pPr algn="l" rtl="0" eaLnBrk="0" fontAlgn="base" hangingPunct="0">
      <a:spcBef>
        <a:spcPct val="0"/>
      </a:spcBef>
      <a:spcAft>
        <a:spcPct val="0"/>
      </a:spcAft>
      <a:defRPr sz="2400" b="1" kern="1200">
        <a:solidFill>
          <a:schemeClr val="tx1"/>
        </a:solidFill>
        <a:latin typeface="Tekton" charset="0"/>
        <a:ea typeface="ＭＳ Ｐゴシック" charset="0"/>
        <a:cs typeface="ＭＳ Ｐゴシック" charset="0"/>
      </a:defRPr>
    </a:lvl1pPr>
    <a:lvl2pPr marL="457200" algn="l" rtl="0" eaLnBrk="0" fontAlgn="base" hangingPunct="0">
      <a:spcBef>
        <a:spcPct val="0"/>
      </a:spcBef>
      <a:spcAft>
        <a:spcPct val="0"/>
      </a:spcAft>
      <a:defRPr sz="2400" b="1" kern="1200">
        <a:solidFill>
          <a:schemeClr val="tx1"/>
        </a:solidFill>
        <a:latin typeface="Tekton" charset="0"/>
        <a:ea typeface="ＭＳ Ｐゴシック" charset="0"/>
        <a:cs typeface="ＭＳ Ｐゴシック" charset="0"/>
      </a:defRPr>
    </a:lvl2pPr>
    <a:lvl3pPr marL="914400" algn="l" rtl="0" eaLnBrk="0" fontAlgn="base" hangingPunct="0">
      <a:spcBef>
        <a:spcPct val="0"/>
      </a:spcBef>
      <a:spcAft>
        <a:spcPct val="0"/>
      </a:spcAft>
      <a:defRPr sz="2400" b="1" kern="1200">
        <a:solidFill>
          <a:schemeClr val="tx1"/>
        </a:solidFill>
        <a:latin typeface="Tekton" charset="0"/>
        <a:ea typeface="ＭＳ Ｐゴシック" charset="0"/>
        <a:cs typeface="ＭＳ Ｐゴシック" charset="0"/>
      </a:defRPr>
    </a:lvl3pPr>
    <a:lvl4pPr marL="1371600" algn="l" rtl="0" eaLnBrk="0" fontAlgn="base" hangingPunct="0">
      <a:spcBef>
        <a:spcPct val="0"/>
      </a:spcBef>
      <a:spcAft>
        <a:spcPct val="0"/>
      </a:spcAft>
      <a:defRPr sz="2400" b="1" kern="1200">
        <a:solidFill>
          <a:schemeClr val="tx1"/>
        </a:solidFill>
        <a:latin typeface="Tekton" charset="0"/>
        <a:ea typeface="ＭＳ Ｐゴシック" charset="0"/>
        <a:cs typeface="ＭＳ Ｐゴシック" charset="0"/>
      </a:defRPr>
    </a:lvl4pPr>
    <a:lvl5pPr marL="1828800" algn="l" rtl="0" eaLnBrk="0" fontAlgn="base" hangingPunct="0">
      <a:spcBef>
        <a:spcPct val="0"/>
      </a:spcBef>
      <a:spcAft>
        <a:spcPct val="0"/>
      </a:spcAft>
      <a:defRPr sz="2400" b="1" kern="1200">
        <a:solidFill>
          <a:schemeClr val="tx1"/>
        </a:solidFill>
        <a:latin typeface="Tekton" charset="0"/>
        <a:ea typeface="ＭＳ Ｐゴシック" charset="0"/>
        <a:cs typeface="ＭＳ Ｐゴシック" charset="0"/>
      </a:defRPr>
    </a:lvl5pPr>
    <a:lvl6pPr marL="2286000" algn="l" defTabSz="457200" rtl="0" eaLnBrk="1" latinLnBrk="0" hangingPunct="1">
      <a:defRPr sz="2400" b="1" kern="1200">
        <a:solidFill>
          <a:schemeClr val="tx1"/>
        </a:solidFill>
        <a:latin typeface="Tekton" charset="0"/>
        <a:ea typeface="ＭＳ Ｐゴシック" charset="0"/>
        <a:cs typeface="ＭＳ Ｐゴシック" charset="0"/>
      </a:defRPr>
    </a:lvl6pPr>
    <a:lvl7pPr marL="2743200" algn="l" defTabSz="457200" rtl="0" eaLnBrk="1" latinLnBrk="0" hangingPunct="1">
      <a:defRPr sz="2400" b="1" kern="1200">
        <a:solidFill>
          <a:schemeClr val="tx1"/>
        </a:solidFill>
        <a:latin typeface="Tekton" charset="0"/>
        <a:ea typeface="ＭＳ Ｐゴシック" charset="0"/>
        <a:cs typeface="ＭＳ Ｐゴシック" charset="0"/>
      </a:defRPr>
    </a:lvl7pPr>
    <a:lvl8pPr marL="3200400" algn="l" defTabSz="457200" rtl="0" eaLnBrk="1" latinLnBrk="0" hangingPunct="1">
      <a:defRPr sz="2400" b="1" kern="1200">
        <a:solidFill>
          <a:schemeClr val="tx1"/>
        </a:solidFill>
        <a:latin typeface="Tekton" charset="0"/>
        <a:ea typeface="ＭＳ Ｐゴシック" charset="0"/>
        <a:cs typeface="ＭＳ Ｐゴシック" charset="0"/>
      </a:defRPr>
    </a:lvl8pPr>
    <a:lvl9pPr marL="3657600" algn="l" defTabSz="457200" rtl="0" eaLnBrk="1" latinLnBrk="0" hangingPunct="1">
      <a:defRPr sz="2400" b="1" kern="1200">
        <a:solidFill>
          <a:schemeClr val="tx1"/>
        </a:solidFill>
        <a:latin typeface="Tekton"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02">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66"/>
    <a:srgbClr val="33CCFF"/>
    <a:srgbClr val="FF7C80"/>
    <a:srgbClr val="FFFF00"/>
    <a:srgbClr val="FF3300"/>
    <a:srgbClr val="99CCFF"/>
    <a:srgbClr val="FF99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3"/>
    <p:restoredTop sz="79808"/>
  </p:normalViewPr>
  <p:slideViewPr>
    <p:cSldViewPr snapToObjects="1">
      <p:cViewPr varScale="1">
        <p:scale>
          <a:sx n="100" d="100"/>
          <a:sy n="100" d="100"/>
        </p:scale>
        <p:origin x="1280" y="16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62" d="100"/>
          <a:sy n="62" d="100"/>
        </p:scale>
        <p:origin x="-612" y="-84"/>
      </p:cViewPr>
      <p:guideLst>
        <p:guide orient="horz" pos="2302"/>
        <p:guide pos="3024"/>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_rels/viewProps.xml.rels><?xml version="1.0" encoding="UTF-8" standalone="yes"?>
<Relationships xmlns="http://schemas.openxmlformats.org/package/2006/relationships"><Relationship Id="rId1"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6"/>
          <p:cNvSpPr>
            <a:spLocks noChangeArrowheads="1"/>
          </p:cNvSpPr>
          <p:nvPr/>
        </p:nvSpPr>
        <p:spPr bwMode="auto">
          <a:xfrm>
            <a:off x="539750" y="233363"/>
            <a:ext cx="3708400" cy="298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60423" tIns="23501" rIns="60423" bIns="23501">
            <a:spAutoFit/>
          </a:bodyPr>
          <a:lstStyle/>
          <a:p>
            <a:pPr marL="214313" indent="-214313" defTabSz="857250">
              <a:lnSpc>
                <a:spcPct val="97000"/>
              </a:lnSpc>
              <a:spcBef>
                <a:spcPct val="49000"/>
              </a:spcBef>
            </a:pPr>
            <a:r>
              <a:rPr lang="en-US" sz="1700">
                <a:latin typeface="Comic Sans MS" charset="0"/>
              </a:rPr>
              <a:t>Comp 411, Fall 2006</a:t>
            </a:r>
          </a:p>
        </p:txBody>
      </p:sp>
      <p:sp>
        <p:nvSpPr>
          <p:cNvPr id="14339" name="Rectangle 7"/>
          <p:cNvSpPr>
            <a:spLocks noChangeArrowheads="1"/>
          </p:cNvSpPr>
          <p:nvPr/>
        </p:nvSpPr>
        <p:spPr bwMode="auto">
          <a:xfrm>
            <a:off x="5508625" y="233363"/>
            <a:ext cx="3429000" cy="298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60423" tIns="23501" rIns="60423" bIns="23501">
            <a:spAutoFit/>
          </a:bodyPr>
          <a:lstStyle/>
          <a:p>
            <a:pPr marL="214313" indent="-214313" algn="r" defTabSz="857250">
              <a:lnSpc>
                <a:spcPct val="97000"/>
              </a:lnSpc>
              <a:spcBef>
                <a:spcPct val="49000"/>
              </a:spcBef>
            </a:pPr>
            <a:r>
              <a:rPr lang="en-US" sz="1700">
                <a:latin typeface="Comic Sans MS" charset="0"/>
              </a:rPr>
              <a:t> page </a:t>
            </a:r>
            <a:fld id="{64BD7BA2-771C-ED44-8793-851133DD107E}" type="slidenum">
              <a:rPr lang="en-US" sz="1700">
                <a:latin typeface="Comic Sans MS" charset="0"/>
              </a:rPr>
              <a:pPr marL="214313" indent="-214313" algn="r" defTabSz="857250">
                <a:lnSpc>
                  <a:spcPct val="97000"/>
                </a:lnSpc>
                <a:spcBef>
                  <a:spcPct val="49000"/>
                </a:spcBef>
              </a:pPr>
              <a:t>‹#›</a:t>
            </a:fld>
            <a:endParaRPr lang="en-US" sz="1700">
              <a:latin typeface="Comic Sans MS" charset="0"/>
            </a:endParaRPr>
          </a:p>
        </p:txBody>
      </p:sp>
      <p:sp>
        <p:nvSpPr>
          <p:cNvPr id="14340" name="Rectangle 8"/>
          <p:cNvSpPr>
            <a:spLocks noChangeArrowheads="1"/>
          </p:cNvSpPr>
          <p:nvPr/>
        </p:nvSpPr>
        <p:spPr bwMode="auto">
          <a:xfrm>
            <a:off x="3786188" y="225425"/>
            <a:ext cx="2324100" cy="227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60423" tIns="23501" rIns="60423" bIns="23501">
            <a:spAutoFit/>
          </a:bodyPr>
          <a:lstStyle/>
          <a:p>
            <a:pPr marL="214313" indent="-214313" defTabSz="857250">
              <a:lnSpc>
                <a:spcPct val="97000"/>
              </a:lnSpc>
            </a:pPr>
            <a:r>
              <a:rPr lang="en-US" sz="1700">
                <a:latin typeface="Comic Sans MS" charset="0"/>
              </a:rPr>
              <a:t>Lecture Notes</a:t>
            </a:r>
          </a:p>
        </p:txBody>
      </p:sp>
      <p:sp>
        <p:nvSpPr>
          <p:cNvPr id="14341" name="Rectangle 9"/>
          <p:cNvSpPr>
            <a:spLocks noChangeArrowheads="1"/>
          </p:cNvSpPr>
          <p:nvPr/>
        </p:nvSpPr>
        <p:spPr bwMode="auto">
          <a:xfrm>
            <a:off x="750888" y="7008813"/>
            <a:ext cx="4548187" cy="263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60423" tIns="23501" rIns="60423" bIns="23501">
            <a:spAutoFit/>
          </a:bodyPr>
          <a:lstStyle/>
          <a:p>
            <a:pPr marL="214313" indent="-214313" defTabSz="857250">
              <a:lnSpc>
                <a:spcPct val="118000"/>
              </a:lnSpc>
            </a:pPr>
            <a:r>
              <a:rPr lang="en-US" sz="1200">
                <a:latin typeface="Comic Sans MS" charset="0"/>
              </a:rPr>
              <a:t>Leonard McMillan  </a:t>
            </a:r>
            <a:fld id="{D87A013D-AE76-9247-9563-8FD441688E1D}" type="datetime1">
              <a:rPr lang="en-US" sz="1200">
                <a:latin typeface="Comic Sans MS" charset="0"/>
              </a:rPr>
              <a:pPr marL="214313" indent="-214313" defTabSz="857250">
                <a:lnSpc>
                  <a:spcPct val="118000"/>
                </a:lnSpc>
              </a:pPr>
              <a:t>2/19/16</a:t>
            </a:fld>
            <a:r>
              <a:rPr lang="en-US" sz="1200">
                <a:latin typeface="Comic Sans MS" charset="0"/>
              </a:rPr>
              <a:t>  </a:t>
            </a:r>
            <a:fld id="{9190EFC6-277D-5245-8C13-3825B884F01D}" type="datetime10">
              <a:rPr lang="en-US" sz="1200">
                <a:latin typeface="Comic Sans MS" charset="0"/>
              </a:rPr>
              <a:pPr marL="214313" indent="-214313" defTabSz="857250">
                <a:lnSpc>
                  <a:spcPct val="118000"/>
                </a:lnSpc>
              </a:pPr>
              <a:t>13:48</a:t>
            </a:fld>
            <a:endParaRPr lang="en-US" sz="1200">
              <a:latin typeface="Comic Sans MS" charset="0"/>
            </a:endParaRPr>
          </a:p>
        </p:txBody>
      </p:sp>
    </p:spTree>
    <p:extLst>
      <p:ext uri="{BB962C8B-B14F-4D97-AF65-F5344CB8AC3E}">
        <p14:creationId xmlns:p14="http://schemas.microsoft.com/office/powerpoint/2010/main" val="214124867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4"/>
          <p:cNvSpPr>
            <a:spLocks noGrp="1" noRot="1" noChangeAspect="1" noChangeArrowheads="1" noTextEdit="1"/>
          </p:cNvSpPr>
          <p:nvPr>
            <p:ph type="sldImg" idx="2"/>
          </p:nvPr>
        </p:nvSpPr>
        <p:spPr bwMode="auto">
          <a:xfrm>
            <a:off x="2971800" y="914400"/>
            <a:ext cx="3662363" cy="2746375"/>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sp>
      <p:sp>
        <p:nvSpPr>
          <p:cNvPr id="15363" name="Rectangle 8"/>
          <p:cNvSpPr>
            <a:spLocks noChangeArrowheads="1"/>
          </p:cNvSpPr>
          <p:nvPr/>
        </p:nvSpPr>
        <p:spPr bwMode="auto">
          <a:xfrm>
            <a:off x="539750" y="525463"/>
            <a:ext cx="3954463" cy="298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60423" tIns="23501" rIns="60423" bIns="23501">
            <a:spAutoFit/>
          </a:bodyPr>
          <a:lstStyle/>
          <a:p>
            <a:pPr marL="214313" indent="-214313" defTabSz="857250">
              <a:lnSpc>
                <a:spcPct val="97000"/>
              </a:lnSpc>
              <a:spcBef>
                <a:spcPct val="49000"/>
              </a:spcBef>
            </a:pPr>
            <a:r>
              <a:rPr lang="en-US" sz="1700" b="0">
                <a:latin typeface="Comic Sans MS" charset="0"/>
              </a:rPr>
              <a:t>Comp 411 Lectures, Fall ‘06</a:t>
            </a:r>
          </a:p>
        </p:txBody>
      </p:sp>
      <p:sp>
        <p:nvSpPr>
          <p:cNvPr id="15364" name="Rectangle 9"/>
          <p:cNvSpPr>
            <a:spLocks noChangeArrowheads="1"/>
          </p:cNvSpPr>
          <p:nvPr/>
        </p:nvSpPr>
        <p:spPr bwMode="auto">
          <a:xfrm>
            <a:off x="4494213" y="525463"/>
            <a:ext cx="3427412" cy="225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60423" tIns="23501" rIns="60423" bIns="23501">
            <a:spAutoFit/>
          </a:bodyPr>
          <a:lstStyle/>
          <a:p>
            <a:pPr marL="214313" indent="-214313" algn="r" defTabSz="857250">
              <a:lnSpc>
                <a:spcPct val="97000"/>
              </a:lnSpc>
              <a:spcBef>
                <a:spcPct val="49000"/>
              </a:spcBef>
            </a:pPr>
            <a:r>
              <a:rPr lang="en-US" sz="1700" b="0">
                <a:latin typeface="Comic Sans MS" charset="0"/>
              </a:rPr>
              <a:t>Notes for slide </a:t>
            </a:r>
            <a:fld id="{A90E9823-9F94-E947-99B0-7C95A8FEBEDA}" type="slidenum">
              <a:rPr lang="en-US" sz="1700" b="0">
                <a:latin typeface="Comic Sans MS" charset="0"/>
              </a:rPr>
              <a:pPr marL="214313" indent="-214313" algn="r" defTabSz="857250">
                <a:lnSpc>
                  <a:spcPct val="97000"/>
                </a:lnSpc>
                <a:spcBef>
                  <a:spcPct val="49000"/>
                </a:spcBef>
              </a:pPr>
              <a:t>‹#›</a:t>
            </a:fld>
            <a:endParaRPr lang="en-US" sz="1700" b="0">
              <a:latin typeface="Comic Sans MS" charset="0"/>
            </a:endParaRPr>
          </a:p>
        </p:txBody>
      </p:sp>
      <p:sp>
        <p:nvSpPr>
          <p:cNvPr id="15365" name="Rectangle 11"/>
          <p:cNvSpPr>
            <a:spLocks noChangeArrowheads="1"/>
          </p:cNvSpPr>
          <p:nvPr/>
        </p:nvSpPr>
        <p:spPr bwMode="auto">
          <a:xfrm>
            <a:off x="533400" y="6889750"/>
            <a:ext cx="4554538" cy="263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60423" tIns="23501" rIns="60423" bIns="23501">
            <a:spAutoFit/>
          </a:bodyPr>
          <a:lstStyle/>
          <a:p>
            <a:pPr marL="214313" indent="-214313" defTabSz="857250">
              <a:lnSpc>
                <a:spcPct val="118000"/>
              </a:lnSpc>
            </a:pPr>
            <a:r>
              <a:rPr lang="en-US" sz="1200" b="0">
                <a:latin typeface="Comic Sans MS" charset="0"/>
              </a:rPr>
              <a:t>Leonard McMillan  </a:t>
            </a:r>
            <a:fld id="{8E56B0C8-B906-0141-80FF-B7910CC87265}" type="datetime1">
              <a:rPr lang="en-US" sz="1200" b="0">
                <a:latin typeface="Comic Sans MS" charset="0"/>
              </a:rPr>
              <a:pPr marL="214313" indent="-214313" defTabSz="857250">
                <a:lnSpc>
                  <a:spcPct val="118000"/>
                </a:lnSpc>
              </a:pPr>
              <a:t>2/19/16</a:t>
            </a:fld>
            <a:r>
              <a:rPr lang="en-US" sz="1200" b="0">
                <a:latin typeface="Comic Sans MS" charset="0"/>
              </a:rPr>
              <a:t>  </a:t>
            </a:r>
            <a:fld id="{DC8FBD94-E2E9-9B42-8945-A62C0BA6185B}" type="datetime10">
              <a:rPr lang="en-US" sz="1200" b="0">
                <a:latin typeface="Comic Sans MS" charset="0"/>
              </a:rPr>
              <a:pPr marL="214313" indent="-214313" defTabSz="857250">
                <a:lnSpc>
                  <a:spcPct val="118000"/>
                </a:lnSpc>
              </a:pPr>
              <a:t>13:48</a:t>
            </a:fld>
            <a:endParaRPr lang="en-US" sz="1200" b="0">
              <a:latin typeface="Comic Sans MS" charset="0"/>
            </a:endParaRPr>
          </a:p>
        </p:txBody>
      </p:sp>
    </p:spTree>
    <p:extLst>
      <p:ext uri="{BB962C8B-B14F-4D97-AF65-F5344CB8AC3E}">
        <p14:creationId xmlns:p14="http://schemas.microsoft.com/office/powerpoint/2010/main" val="398911255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026"/>
          <p:cNvSpPr>
            <a:spLocks noGrp="1" noRot="1" noChangeAspect="1" noChangeArrowheads="1" noTextEdit="1"/>
          </p:cNvSpPr>
          <p:nvPr>
            <p:ph type="sldImg"/>
          </p:nvPr>
        </p:nvSpPr>
        <p:spPr/>
      </p:sp>
      <p:sp>
        <p:nvSpPr>
          <p:cNvPr id="17410" name="Rectangle 1027"/>
          <p:cNvSpPr>
            <a:spLocks noGrp="1" noChangeArrowheads="1"/>
          </p:cNvSpPr>
          <p:nvPr>
            <p:ph type="body" idx="1"/>
          </p:nvPr>
        </p:nvSpPr>
        <p:spPr bwMode="auto">
          <a:xfrm>
            <a:off x="1281113" y="3475038"/>
            <a:ext cx="7038975" cy="3289300"/>
          </a:xfrm>
          <a:prstGeom prst="rect">
            <a:avLst/>
          </a:prstGeo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6711" tIns="48355" rIns="96711" bIns="48355"/>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078773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60438" y="3521075"/>
            <a:ext cx="7680325" cy="2879725"/>
          </a:xfrm>
          <a:prstGeom prst="rect">
            <a:avLst/>
          </a:prstGeom>
        </p:spPr>
        <p:txBody>
          <a:bodyPr/>
          <a:lstStyle/>
          <a:p>
            <a:r>
              <a:rPr lang="en-US" dirty="0" smtClean="0"/>
              <a:t>All </a:t>
            </a:r>
            <a:r>
              <a:rPr lang="en-US" dirty="0" err="1" smtClean="0"/>
              <a:t>arithimitic</a:t>
            </a:r>
            <a:r>
              <a:rPr lang="en-US" dirty="0" smtClean="0"/>
              <a:t> is done in the data path</a:t>
            </a:r>
          </a:p>
          <a:p>
            <a:endParaRPr lang="en-US" dirty="0"/>
          </a:p>
        </p:txBody>
      </p:sp>
    </p:spTree>
    <p:extLst>
      <p:ext uri="{BB962C8B-B14F-4D97-AF65-F5344CB8AC3E}">
        <p14:creationId xmlns:p14="http://schemas.microsoft.com/office/powerpoint/2010/main" val="1483034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p:nvPr>
        </p:nvSpPr>
        <p:spPr/>
      </p:sp>
      <p:sp>
        <p:nvSpPr>
          <p:cNvPr id="35842" name="Rectangle 3"/>
          <p:cNvSpPr>
            <a:spLocks noGrp="1" noChangeArrowheads="1"/>
          </p:cNvSpPr>
          <p:nvPr>
            <p:ph type="body" idx="1"/>
          </p:nvPr>
        </p:nvSpPr>
        <p:spPr bwMode="auto">
          <a:xfrm>
            <a:off x="960438" y="3475038"/>
            <a:ext cx="7680325" cy="3290887"/>
          </a:xfrm>
          <a:prstGeom prst="rect">
            <a:avLst/>
          </a:prstGeo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9" tIns="45715" rIns="91429" bIns="45715"/>
          <a:lstStyle/>
          <a:p>
            <a:r>
              <a:rPr lang="en-US" dirty="0" smtClean="0">
                <a:latin typeface="Times New Roman" charset="0"/>
                <a:ea typeface="ＭＳ Ｐゴシック" charset="0"/>
                <a:cs typeface="ＭＳ Ｐゴシック" charset="0"/>
              </a:rPr>
              <a:t>Has an </a:t>
            </a:r>
            <a:r>
              <a:rPr lang="en-US" dirty="0" err="1" smtClean="0">
                <a:latin typeface="Times New Roman" charset="0"/>
                <a:ea typeface="ＭＳ Ｐゴシック" charset="0"/>
                <a:cs typeface="ＭＳ Ｐゴシック" charset="0"/>
              </a:rPr>
              <a:t>rt</a:t>
            </a:r>
            <a:r>
              <a:rPr lang="en-US" dirty="0" smtClean="0">
                <a:latin typeface="Times New Roman" charset="0"/>
                <a:ea typeface="ＭＳ Ｐゴシック" charset="0"/>
                <a:cs typeface="ＭＳ Ｐゴシック" charset="0"/>
              </a:rPr>
              <a:t> and </a:t>
            </a:r>
            <a:r>
              <a:rPr lang="en-US" dirty="0" err="1" smtClean="0">
                <a:latin typeface="Times New Roman" charset="0"/>
                <a:ea typeface="ＭＳ Ｐゴシック" charset="0"/>
                <a:cs typeface="ＭＳ Ｐゴシック" charset="0"/>
              </a:rPr>
              <a:t>rs</a:t>
            </a:r>
            <a:r>
              <a:rPr lang="en-US" dirty="0" smtClean="0">
                <a:latin typeface="Times New Roman" charset="0"/>
                <a:ea typeface="ＭＳ Ｐゴシック" charset="0"/>
                <a:cs typeface="ＭＳ Ｐゴシック" charset="0"/>
              </a:rPr>
              <a:t> registrar with its own op quote</a:t>
            </a:r>
          </a:p>
          <a:p>
            <a:endParaRPr lang="en-US" dirty="0" smtClean="0">
              <a:latin typeface="Times New Roman" charset="0"/>
              <a:ea typeface="ＭＳ Ｐゴシック" charset="0"/>
              <a:cs typeface="ＭＳ Ｐゴシック" charset="0"/>
            </a:endParaRPr>
          </a:p>
          <a:p>
            <a:r>
              <a:rPr lang="en-US" dirty="0" smtClean="0">
                <a:latin typeface="Times New Roman" charset="0"/>
                <a:ea typeface="ＭＳ Ｐゴシック" charset="0"/>
                <a:cs typeface="ＭＳ Ｐゴシック" charset="0"/>
              </a:rPr>
              <a:t>Take the value in registrar </a:t>
            </a:r>
            <a:r>
              <a:rPr lang="en-US" dirty="0" err="1" smtClean="0">
                <a:latin typeface="Times New Roman" charset="0"/>
                <a:ea typeface="ＭＳ Ｐゴシック" charset="0"/>
                <a:cs typeface="ＭＳ Ｐゴシック" charset="0"/>
              </a:rPr>
              <a:t>rs</a:t>
            </a:r>
            <a:r>
              <a:rPr lang="en-US" dirty="0" smtClean="0">
                <a:latin typeface="Times New Roman" charset="0"/>
                <a:ea typeface="ＭＳ Ｐゴシック" charset="0"/>
                <a:cs typeface="ＭＳ Ｐゴシック" charset="0"/>
              </a:rPr>
              <a:t>, takes the immediate in the right half of the expression</a:t>
            </a:r>
            <a:r>
              <a:rPr lang="en-US" baseline="0" dirty="0" smtClean="0">
                <a:latin typeface="Times New Roman" charset="0"/>
                <a:ea typeface="ＭＳ Ｐゴシック" charset="0"/>
                <a:cs typeface="ＭＳ Ｐゴシック" charset="0"/>
              </a:rPr>
              <a:t> sign extends it, gives you an address in memory where the actually value is</a:t>
            </a:r>
          </a:p>
          <a:p>
            <a:r>
              <a:rPr lang="en-US" baseline="0" dirty="0" smtClean="0">
                <a:latin typeface="Times New Roman" charset="0"/>
                <a:ea typeface="ＭＳ Ｐゴシック" charset="0"/>
                <a:cs typeface="ＭＳ Ｐゴシック" charset="0"/>
              </a:rPr>
              <a:t>Puts it in register </a:t>
            </a:r>
            <a:r>
              <a:rPr lang="en-US" baseline="0" dirty="0" err="1" smtClean="0">
                <a:latin typeface="Times New Roman" charset="0"/>
                <a:ea typeface="ＭＳ Ｐゴシック" charset="0"/>
                <a:cs typeface="ＭＳ Ｐゴシック" charset="0"/>
              </a:rPr>
              <a:t>rt</a:t>
            </a:r>
            <a:endParaRPr lang="en-US" baseline="0" dirty="0" smtClean="0">
              <a:latin typeface="Times New Roman" charset="0"/>
              <a:ea typeface="ＭＳ Ｐゴシック" charset="0"/>
              <a:cs typeface="ＭＳ Ｐゴシック" charset="0"/>
            </a:endParaRPr>
          </a:p>
          <a:p>
            <a:endParaRPr lang="en-US" baseline="0" dirty="0" smtClean="0">
              <a:latin typeface="Times New Roman" charset="0"/>
              <a:ea typeface="ＭＳ Ｐゴシック" charset="0"/>
              <a:cs typeface="ＭＳ Ｐゴシック" charset="0"/>
            </a:endParaRPr>
          </a:p>
          <a:p>
            <a:r>
              <a:rPr lang="en-US" baseline="0" dirty="0" smtClean="0">
                <a:latin typeface="Times New Roman" charset="0"/>
                <a:ea typeface="ＭＳ Ｐゴシック" charset="0"/>
                <a:cs typeface="ＭＳ Ｐゴシック" charset="0"/>
              </a:rPr>
              <a:t>Suppose </a:t>
            </a:r>
            <a:r>
              <a:rPr lang="en-US" baseline="0" dirty="0" err="1" smtClean="0">
                <a:latin typeface="Times New Roman" charset="0"/>
                <a:ea typeface="ＭＳ Ｐゴシック" charset="0"/>
                <a:cs typeface="ＭＳ Ｐゴシック" charset="0"/>
              </a:rPr>
              <a:t>rs</a:t>
            </a:r>
            <a:r>
              <a:rPr lang="en-US" baseline="0" dirty="0" smtClean="0">
                <a:latin typeface="Times New Roman" charset="0"/>
                <a:ea typeface="ＭＳ Ｐゴシック" charset="0"/>
                <a:cs typeface="ＭＳ Ｐゴシック" charset="0"/>
              </a:rPr>
              <a:t> has the value 100</a:t>
            </a:r>
          </a:p>
          <a:p>
            <a:r>
              <a:rPr lang="en-US" baseline="0" dirty="0" smtClean="0">
                <a:latin typeface="Times New Roman" charset="0"/>
                <a:ea typeface="ＭＳ Ｐゴシック" charset="0"/>
                <a:cs typeface="ＭＳ Ｐゴシック" charset="0"/>
              </a:rPr>
              <a:t>If immediate has the value 24</a:t>
            </a:r>
          </a:p>
          <a:p>
            <a:r>
              <a:rPr lang="en-US" baseline="0" dirty="0" smtClean="0">
                <a:latin typeface="Times New Roman" charset="0"/>
                <a:ea typeface="ＭＳ Ｐゴシック" charset="0"/>
                <a:cs typeface="ＭＳ Ｐゴシック" charset="0"/>
              </a:rPr>
              <a:t>Says look at </a:t>
            </a:r>
            <a:r>
              <a:rPr lang="en-US" baseline="0" dirty="0" err="1" smtClean="0">
                <a:latin typeface="Times New Roman" charset="0"/>
                <a:ea typeface="ＭＳ Ｐゴシック" charset="0"/>
                <a:cs typeface="ＭＳ Ｐゴシック" charset="0"/>
              </a:rPr>
              <a:t>registar</a:t>
            </a:r>
            <a:r>
              <a:rPr lang="en-US" baseline="0" dirty="0" smtClean="0">
                <a:latin typeface="Times New Roman" charset="0"/>
                <a:ea typeface="ＭＳ Ｐゴシック" charset="0"/>
                <a:cs typeface="ＭＳ Ｐゴシック" charset="0"/>
              </a:rPr>
              <a:t> </a:t>
            </a:r>
            <a:r>
              <a:rPr lang="en-US" baseline="0" dirty="0" err="1" smtClean="0">
                <a:latin typeface="Times New Roman" charset="0"/>
                <a:ea typeface="ＭＳ Ｐゴシック" charset="0"/>
                <a:cs typeface="ＭＳ Ｐゴシック" charset="0"/>
              </a:rPr>
              <a:t>rs</a:t>
            </a:r>
            <a:r>
              <a:rPr lang="en-US" baseline="0" dirty="0" smtClean="0">
                <a:latin typeface="Times New Roman" charset="0"/>
                <a:ea typeface="ＭＳ Ｐゴシック" charset="0"/>
                <a:cs typeface="ＭＳ Ｐゴシック" charset="0"/>
              </a:rPr>
              <a:t> to which adds the value of the intermediate). Goes to the memory (location 124) reads it gets the value and puts it in value </a:t>
            </a:r>
            <a:r>
              <a:rPr lang="en-US" baseline="0" dirty="0" err="1" smtClean="0">
                <a:latin typeface="Times New Roman" charset="0"/>
                <a:ea typeface="ＭＳ Ｐゴシック" charset="0"/>
                <a:cs typeface="ＭＳ Ｐゴシック" charset="0"/>
              </a:rPr>
              <a:t>rt</a:t>
            </a:r>
            <a:endParaRPr lang="en-US" baseline="0" dirty="0" smtClean="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373304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noChangeArrowheads="1" noTextEdit="1"/>
          </p:cNvSpPr>
          <p:nvPr>
            <p:ph type="sldImg"/>
          </p:nvPr>
        </p:nvSpPr>
        <p:spPr/>
      </p:sp>
      <p:sp>
        <p:nvSpPr>
          <p:cNvPr id="37890" name="Rectangle 3"/>
          <p:cNvSpPr>
            <a:spLocks noGrp="1" noChangeArrowheads="1"/>
          </p:cNvSpPr>
          <p:nvPr>
            <p:ph type="body" idx="1"/>
          </p:nvPr>
        </p:nvSpPr>
        <p:spPr bwMode="auto">
          <a:xfrm>
            <a:off x="960438" y="3475038"/>
            <a:ext cx="7680325" cy="3290887"/>
          </a:xfrm>
          <a:prstGeom prst="rect">
            <a:avLst/>
          </a:prstGeo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9" tIns="45715" rIns="91429" bIns="45715"/>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322494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Rot="1" noChangeAspect="1" noChangeArrowheads="1" noTextEdit="1"/>
          </p:cNvSpPr>
          <p:nvPr>
            <p:ph type="sldImg"/>
          </p:nvPr>
        </p:nvSpPr>
        <p:spPr/>
      </p:sp>
      <p:sp>
        <p:nvSpPr>
          <p:cNvPr id="40962" name="Rectangle 3"/>
          <p:cNvSpPr>
            <a:spLocks noGrp="1" noChangeArrowheads="1"/>
          </p:cNvSpPr>
          <p:nvPr>
            <p:ph type="body" idx="1"/>
          </p:nvPr>
        </p:nvSpPr>
        <p:spPr bwMode="auto">
          <a:xfrm>
            <a:off x="960438" y="3475038"/>
            <a:ext cx="7680325" cy="3290887"/>
          </a:xfrm>
          <a:prstGeom prst="rect">
            <a:avLst/>
          </a:prstGeo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9" tIns="45715" rIns="91429" bIns="45715"/>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7060208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Rot="1" noChangeAspect="1" noChangeArrowheads="1" noTextEdit="1"/>
          </p:cNvSpPr>
          <p:nvPr>
            <p:ph type="sldImg"/>
          </p:nvPr>
        </p:nvSpPr>
        <p:spPr/>
      </p:sp>
      <p:sp>
        <p:nvSpPr>
          <p:cNvPr id="43010" name="Rectangle 3"/>
          <p:cNvSpPr>
            <a:spLocks noGrp="1" noChangeArrowheads="1"/>
          </p:cNvSpPr>
          <p:nvPr>
            <p:ph type="body" idx="1"/>
          </p:nvPr>
        </p:nvSpPr>
        <p:spPr bwMode="auto">
          <a:xfrm>
            <a:off x="960438" y="3475038"/>
            <a:ext cx="7680325" cy="3290887"/>
          </a:xfrm>
          <a:prstGeom prst="rect">
            <a:avLst/>
          </a:prstGeo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9" tIns="45715" rIns="91429" bIns="45715"/>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2457468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body" idx="1"/>
          </p:nvPr>
        </p:nvSpPr>
        <p:spPr bwMode="auto">
          <a:xfrm>
            <a:off x="1279525" y="3475038"/>
            <a:ext cx="7042150" cy="3290887"/>
          </a:xfrm>
          <a:prstGeom prst="rect">
            <a:avLst/>
          </a:prstGeo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613" tIns="44512" rIns="90613" bIns="44512"/>
          <a:lstStyle/>
          <a:p>
            <a:endParaRPr lang="en-US">
              <a:latin typeface="Times New Roman" charset="0"/>
              <a:ea typeface="ＭＳ Ｐゴシック" charset="0"/>
              <a:cs typeface="ＭＳ Ｐゴシック" charset="0"/>
            </a:endParaRPr>
          </a:p>
        </p:txBody>
      </p:sp>
      <p:sp>
        <p:nvSpPr>
          <p:cNvPr id="45058" name="Rectangle 3"/>
          <p:cNvSpPr>
            <a:spLocks noGrp="1" noRot="1" noChangeAspect="1" noChangeArrowheads="1" noTextEdit="1"/>
          </p:cNvSpPr>
          <p:nvPr>
            <p:ph type="sldImg"/>
          </p:nvPr>
        </p:nvSpPr>
        <p:spPr>
          <a:xfrm>
            <a:off x="2978150" y="554038"/>
            <a:ext cx="3644900" cy="2733675"/>
          </a:xfrm>
          <a:ln w="12700" cap="flat">
            <a:solidFill>
              <a:schemeClr val="tx1"/>
            </a:solidFill>
            <a:miter lim="800000"/>
            <a:headEnd/>
            <a:tailEnd/>
          </a:ln>
        </p:spPr>
      </p:sp>
    </p:spTree>
    <p:extLst>
      <p:ext uri="{BB962C8B-B14F-4D97-AF65-F5344CB8AC3E}">
        <p14:creationId xmlns:p14="http://schemas.microsoft.com/office/powerpoint/2010/main" val="1449586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spect="1" noChangeArrowheads="1" noTextEdit="1"/>
          </p:cNvSpPr>
          <p:nvPr>
            <p:ph type="sldImg"/>
          </p:nvPr>
        </p:nvSpPr>
        <p:spPr/>
      </p:sp>
      <p:sp>
        <p:nvSpPr>
          <p:cNvPr id="50178" name="Rectangle 3"/>
          <p:cNvSpPr>
            <a:spLocks noGrp="1" noChangeArrowheads="1"/>
          </p:cNvSpPr>
          <p:nvPr>
            <p:ph type="body" idx="1"/>
          </p:nvPr>
        </p:nvSpPr>
        <p:spPr bwMode="auto">
          <a:xfrm>
            <a:off x="960438" y="3475038"/>
            <a:ext cx="7680325" cy="3290887"/>
          </a:xfrm>
          <a:prstGeom prst="rect">
            <a:avLst/>
          </a:prstGeo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9" tIns="45715" rIns="91429" bIns="45715"/>
          <a:lstStyle/>
          <a:p>
            <a:r>
              <a:rPr lang="en-US" dirty="0" smtClean="0">
                <a:latin typeface="Times New Roman" charset="0"/>
                <a:ea typeface="ＭＳ Ｐゴシック" charset="0"/>
                <a:cs typeface="ＭＳ Ｐゴシック" charset="0"/>
              </a:rPr>
              <a:t>Done goes to done, if t1 is 0 then it goes</a:t>
            </a:r>
            <a:r>
              <a:rPr lang="en-US" baseline="0" dirty="0" smtClean="0">
                <a:latin typeface="Times New Roman" charset="0"/>
                <a:ea typeface="ＭＳ Ｐゴシック" charset="0"/>
                <a:cs typeface="ＭＳ Ｐゴシック" charset="0"/>
              </a:rPr>
              <a:t> to instruction done</a:t>
            </a:r>
          </a:p>
          <a:p>
            <a:endParaRPr lang="en-US" baseline="0" dirty="0" smtClean="0">
              <a:latin typeface="Times New Roman" charset="0"/>
              <a:ea typeface="ＭＳ Ｐゴシック" charset="0"/>
              <a:cs typeface="ＭＳ Ｐゴシック" charset="0"/>
            </a:endParaRPr>
          </a:p>
          <a:p>
            <a:r>
              <a:rPr lang="en-US" dirty="0" smtClean="0">
                <a:latin typeface="Times New Roman" charset="0"/>
                <a:ea typeface="ＭＳ Ｐゴシック" charset="0"/>
                <a:cs typeface="ＭＳ Ｐゴシック" charset="0"/>
              </a:rPr>
              <a:t>If </a:t>
            </a:r>
            <a:r>
              <a:rPr lang="en-US" smtClean="0">
                <a:latin typeface="Times New Roman" charset="0"/>
                <a:ea typeface="ＭＳ Ｐゴシック" charset="0"/>
                <a:cs typeface="ＭＳ Ｐゴシック" charset="0"/>
              </a:rPr>
              <a:t>not it will multiply t0</a:t>
            </a:r>
            <a:r>
              <a:rPr lang="en-US" baseline="0" smtClean="0">
                <a:latin typeface="Times New Roman" charset="0"/>
                <a:ea typeface="ＭＳ Ｐゴシック" charset="0"/>
                <a:cs typeface="ＭＳ Ｐゴシック" charset="0"/>
              </a:rPr>
              <a:t> and t1</a:t>
            </a:r>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5620241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026"/>
          <p:cNvSpPr>
            <a:spLocks noGrp="1" noRot="1" noChangeAspect="1" noChangeArrowheads="1" noTextEdit="1"/>
          </p:cNvSpPr>
          <p:nvPr>
            <p:ph type="sldImg"/>
          </p:nvPr>
        </p:nvSpPr>
        <p:spPr>
          <a:xfrm>
            <a:off x="2978150" y="554038"/>
            <a:ext cx="3644900" cy="2733675"/>
          </a:xfrm>
          <a:ln w="12700" cap="flat">
            <a:solidFill>
              <a:schemeClr val="tx1"/>
            </a:solidFill>
            <a:miter lim="800000"/>
            <a:headEnd/>
            <a:tailEnd/>
          </a:ln>
        </p:spPr>
      </p:sp>
      <p:sp>
        <p:nvSpPr>
          <p:cNvPr id="54274" name="Rectangle 1027"/>
          <p:cNvSpPr>
            <a:spLocks noGrp="1" noChangeArrowheads="1"/>
          </p:cNvSpPr>
          <p:nvPr>
            <p:ph type="body" idx="1"/>
          </p:nvPr>
        </p:nvSpPr>
        <p:spPr bwMode="auto">
          <a:xfrm>
            <a:off x="1279525" y="3475038"/>
            <a:ext cx="7042150" cy="3290887"/>
          </a:xfrm>
          <a:prstGeom prst="rect">
            <a:avLst/>
          </a:prstGeo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613" tIns="44512" rIns="90613" bIns="44512"/>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20992166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026"/>
          <p:cNvSpPr>
            <a:spLocks noGrp="1" noRot="1" noChangeAspect="1" noChangeArrowheads="1" noTextEdit="1"/>
          </p:cNvSpPr>
          <p:nvPr>
            <p:ph type="sldImg"/>
          </p:nvPr>
        </p:nvSpPr>
        <p:spPr>
          <a:xfrm>
            <a:off x="2978150" y="554038"/>
            <a:ext cx="3644900" cy="2733675"/>
          </a:xfrm>
          <a:ln w="12700" cap="flat">
            <a:solidFill>
              <a:schemeClr val="tx1"/>
            </a:solidFill>
            <a:miter lim="800000"/>
            <a:headEnd/>
            <a:tailEnd/>
          </a:ln>
        </p:spPr>
      </p:sp>
      <p:sp>
        <p:nvSpPr>
          <p:cNvPr id="56322" name="Rectangle 1027"/>
          <p:cNvSpPr>
            <a:spLocks noGrp="1" noChangeArrowheads="1"/>
          </p:cNvSpPr>
          <p:nvPr>
            <p:ph type="body" idx="1"/>
          </p:nvPr>
        </p:nvSpPr>
        <p:spPr bwMode="auto">
          <a:xfrm>
            <a:off x="1279525" y="3475038"/>
            <a:ext cx="7042150" cy="3290887"/>
          </a:xfrm>
          <a:prstGeom prst="rect">
            <a:avLst/>
          </a:prstGeo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613" tIns="44512" rIns="90613" bIns="44512"/>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9968932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Rot="1" noChangeAspect="1" noChangeArrowheads="1" noTextEdit="1"/>
          </p:cNvSpPr>
          <p:nvPr>
            <p:ph type="sldImg"/>
          </p:nvPr>
        </p:nvSpPr>
        <p:spPr/>
      </p:sp>
      <p:sp>
        <p:nvSpPr>
          <p:cNvPr id="58370" name="Rectangle 3"/>
          <p:cNvSpPr>
            <a:spLocks noGrp="1" noChangeArrowheads="1"/>
          </p:cNvSpPr>
          <p:nvPr>
            <p:ph type="body" idx="1"/>
          </p:nvPr>
        </p:nvSpPr>
        <p:spPr bwMode="auto">
          <a:xfrm>
            <a:off x="960438" y="3475038"/>
            <a:ext cx="7680325" cy="3290887"/>
          </a:xfrm>
          <a:prstGeom prst="rect">
            <a:avLst/>
          </a:prstGeo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9" tIns="45715" rIns="91429" bIns="45715"/>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18094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p:sp>
      <p:sp>
        <p:nvSpPr>
          <p:cNvPr id="19458" name="Rectangle 3"/>
          <p:cNvSpPr>
            <a:spLocks noGrp="1" noChangeArrowheads="1"/>
          </p:cNvSpPr>
          <p:nvPr>
            <p:ph type="body" idx="1"/>
          </p:nvPr>
        </p:nvSpPr>
        <p:spPr bwMode="auto">
          <a:xfrm>
            <a:off x="1281113" y="3476625"/>
            <a:ext cx="7038975" cy="3289300"/>
          </a:xfrm>
          <a:prstGeom prst="rect">
            <a:avLst/>
          </a:prstGeo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6716" tIns="48358" rIns="96716" bIns="48358"/>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891367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Rot="1" noChangeAspect="1" noChangeArrowheads="1" noTextEdit="1"/>
          </p:cNvSpPr>
          <p:nvPr>
            <p:ph type="sldImg"/>
          </p:nvPr>
        </p:nvSpPr>
        <p:spPr/>
      </p:sp>
      <p:sp>
        <p:nvSpPr>
          <p:cNvPr id="60418" name="Rectangle 3"/>
          <p:cNvSpPr>
            <a:spLocks noGrp="1" noChangeArrowheads="1"/>
          </p:cNvSpPr>
          <p:nvPr>
            <p:ph type="body" idx="1"/>
          </p:nvPr>
        </p:nvSpPr>
        <p:spPr bwMode="auto">
          <a:xfrm>
            <a:off x="960438" y="3475038"/>
            <a:ext cx="7680325" cy="3290887"/>
          </a:xfrm>
          <a:prstGeom prst="rect">
            <a:avLst/>
          </a:prstGeo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9" tIns="45715" rIns="91429" bIns="45715"/>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999263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noChangeArrowheads="1" noTextEdit="1"/>
          </p:cNvSpPr>
          <p:nvPr>
            <p:ph type="sldImg"/>
          </p:nvPr>
        </p:nvSpPr>
        <p:spPr/>
      </p:sp>
      <p:sp>
        <p:nvSpPr>
          <p:cNvPr id="21506" name="Rectangle 3"/>
          <p:cNvSpPr>
            <a:spLocks noGrp="1" noChangeArrowheads="1"/>
          </p:cNvSpPr>
          <p:nvPr>
            <p:ph type="body" idx="1"/>
          </p:nvPr>
        </p:nvSpPr>
        <p:spPr bwMode="auto">
          <a:xfrm>
            <a:off x="960438" y="3475038"/>
            <a:ext cx="7680325" cy="3290887"/>
          </a:xfrm>
          <a:prstGeom prst="rect">
            <a:avLst/>
          </a:prstGeo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9" tIns="45715" rIns="91429" bIns="45715"/>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158965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60438" y="3521075"/>
            <a:ext cx="7680325" cy="2879725"/>
          </a:xfrm>
          <a:prstGeom prst="rect">
            <a:avLst/>
          </a:prstGeom>
        </p:spPr>
        <p:txBody>
          <a:bodyPr/>
          <a:lstStyle/>
          <a:p>
            <a:r>
              <a:rPr lang="en-US" dirty="0" smtClean="0"/>
              <a:t>No subtract</a:t>
            </a:r>
            <a:r>
              <a:rPr lang="en-US" baseline="0" dirty="0" smtClean="0"/>
              <a:t> instruction for constants, only add instructions</a:t>
            </a:r>
            <a:r>
              <a:rPr lang="is-IS" baseline="0" dirty="0" smtClean="0"/>
              <a:t>… To subtract 60 you add -60</a:t>
            </a:r>
          </a:p>
          <a:p>
            <a:endParaRPr lang="en-US" dirty="0" smtClean="0"/>
          </a:p>
          <a:p>
            <a:r>
              <a:rPr lang="en-US" dirty="0" smtClean="0"/>
              <a:t>However,</a:t>
            </a:r>
            <a:r>
              <a:rPr lang="en-US" baseline="0" dirty="0" smtClean="0"/>
              <a:t> you need a subtraction between variables, because they are variable</a:t>
            </a:r>
          </a:p>
          <a:p>
            <a:endParaRPr lang="en-US" baseline="0" dirty="0" smtClean="0"/>
          </a:p>
          <a:p>
            <a:r>
              <a:rPr lang="en-US" baseline="0" dirty="0" smtClean="0"/>
              <a:t>All of the numbers are constants of </a:t>
            </a:r>
            <a:r>
              <a:rPr lang="en-US" baseline="0" dirty="0" err="1" smtClean="0"/>
              <a:t>i</a:t>
            </a:r>
            <a:r>
              <a:rPr lang="en-US" baseline="0" dirty="0" smtClean="0"/>
              <a:t> type, so you have op, </a:t>
            </a:r>
            <a:r>
              <a:rPr lang="en-US" baseline="0" dirty="0" err="1" smtClean="0"/>
              <a:t>rs</a:t>
            </a:r>
            <a:r>
              <a:rPr lang="en-US" baseline="0" dirty="0" smtClean="0"/>
              <a:t>, </a:t>
            </a:r>
            <a:r>
              <a:rPr lang="en-US" baseline="0" dirty="0" err="1" smtClean="0"/>
              <a:t>rt</a:t>
            </a:r>
            <a:r>
              <a:rPr lang="en-US" baseline="0" dirty="0" smtClean="0"/>
              <a:t>, and then the 16 bit constant. With these types of instructions you are </a:t>
            </a:r>
            <a:r>
              <a:rPr lang="en-US" baseline="0" dirty="0" err="1" smtClean="0"/>
              <a:t>limmited</a:t>
            </a:r>
            <a:r>
              <a:rPr lang="en-US" baseline="0" dirty="0" smtClean="0"/>
              <a:t> to 16 bits.</a:t>
            </a:r>
            <a:endParaRPr lang="en-US" dirty="0"/>
          </a:p>
        </p:txBody>
      </p:sp>
    </p:spTree>
    <p:extLst>
      <p:ext uri="{BB962C8B-B14F-4D97-AF65-F5344CB8AC3E}">
        <p14:creationId xmlns:p14="http://schemas.microsoft.com/office/powerpoint/2010/main" val="1292284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ChangeArrowheads="1" noTextEdit="1"/>
          </p:cNvSpPr>
          <p:nvPr>
            <p:ph type="sldImg"/>
          </p:nvPr>
        </p:nvSpPr>
        <p:spPr/>
      </p:sp>
      <p:sp>
        <p:nvSpPr>
          <p:cNvPr id="24578" name="Rectangle 3"/>
          <p:cNvSpPr>
            <a:spLocks noGrp="1" noChangeArrowheads="1"/>
          </p:cNvSpPr>
          <p:nvPr>
            <p:ph type="body" idx="1"/>
          </p:nvPr>
        </p:nvSpPr>
        <p:spPr bwMode="auto">
          <a:xfrm>
            <a:off x="960438" y="3475038"/>
            <a:ext cx="7680325" cy="3290887"/>
          </a:xfrm>
          <a:prstGeom prst="rect">
            <a:avLst/>
          </a:prstGeo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9" tIns="45715" rIns="91429" bIns="45715"/>
          <a:lstStyle/>
          <a:p>
            <a:r>
              <a:rPr lang="en-US" dirty="0" smtClean="0">
                <a:latin typeface="Times New Roman" charset="0"/>
                <a:ea typeface="ＭＳ Ｐゴシック" charset="0"/>
                <a:cs typeface="ＭＳ Ｐゴシック" charset="0"/>
              </a:rPr>
              <a:t>Value of </a:t>
            </a:r>
            <a:r>
              <a:rPr lang="en-US" dirty="0" err="1" smtClean="0">
                <a:latin typeface="Times New Roman" charset="0"/>
                <a:ea typeface="ＭＳ Ｐゴシック" charset="0"/>
                <a:cs typeface="ＭＳ Ｐゴシック" charset="0"/>
              </a:rPr>
              <a:t>registar</a:t>
            </a:r>
            <a:r>
              <a:rPr lang="en-US" dirty="0" smtClean="0">
                <a:latin typeface="Times New Roman" charset="0"/>
                <a:ea typeface="ＭＳ Ｐゴシック" charset="0"/>
                <a:cs typeface="ＭＳ Ｐゴシック" charset="0"/>
              </a:rPr>
              <a:t> 11 us a 32</a:t>
            </a:r>
            <a:r>
              <a:rPr lang="en-US" baseline="0" dirty="0" smtClean="0">
                <a:latin typeface="Times New Roman" charset="0"/>
                <a:ea typeface="ＭＳ Ｐゴシック" charset="0"/>
                <a:cs typeface="ＭＳ Ｐゴシック" charset="0"/>
              </a:rPr>
              <a:t> bit number, but the constant is only 16</a:t>
            </a:r>
          </a:p>
          <a:p>
            <a:endParaRPr lang="en-US" baseline="0" dirty="0" smtClean="0">
              <a:latin typeface="Times New Roman" charset="0"/>
              <a:ea typeface="ＭＳ Ｐゴシック" charset="0"/>
              <a:cs typeface="ＭＳ Ｐゴシック" charset="0"/>
            </a:endParaRPr>
          </a:p>
          <a:p>
            <a:r>
              <a:rPr lang="en-US" baseline="0" dirty="0" smtClean="0">
                <a:latin typeface="Times New Roman" charset="0"/>
                <a:ea typeface="ＭＳ Ｐゴシック" charset="0"/>
                <a:cs typeface="ＭＳ Ｐゴシック" charset="0"/>
              </a:rPr>
              <a:t>In order to add a 16 bit value to a 32 bit value you need to pad the 16 bit value to make it a 32 bit value (sign extension)</a:t>
            </a:r>
          </a:p>
          <a:p>
            <a:endParaRPr lang="en-US" baseline="0" dirty="0" smtClean="0">
              <a:latin typeface="Times New Roman" charset="0"/>
              <a:ea typeface="ＭＳ Ｐゴシック" charset="0"/>
              <a:cs typeface="ＭＳ Ｐゴシック" charset="0"/>
            </a:endParaRPr>
          </a:p>
          <a:p>
            <a:r>
              <a:rPr lang="en-US" baseline="0" dirty="0" smtClean="0">
                <a:latin typeface="Times New Roman" charset="0"/>
                <a:ea typeface="ＭＳ Ｐゴシック" charset="0"/>
                <a:cs typeface="ＭＳ Ｐゴシック" charset="0"/>
              </a:rPr>
              <a:t>Meaning is take the original value, pad it to the left, add it to the value of </a:t>
            </a:r>
            <a:r>
              <a:rPr lang="en-US" baseline="0" dirty="0" err="1" smtClean="0">
                <a:latin typeface="Times New Roman" charset="0"/>
                <a:ea typeface="ＭＳ Ｐゴシック" charset="0"/>
                <a:cs typeface="ＭＳ Ｐゴシック" charset="0"/>
              </a:rPr>
              <a:t>Registar</a:t>
            </a:r>
            <a:r>
              <a:rPr lang="en-US" baseline="0" dirty="0" smtClean="0">
                <a:latin typeface="Times New Roman" charset="0"/>
                <a:ea typeface="ＭＳ Ｐゴシック" charset="0"/>
                <a:cs typeface="ＭＳ Ｐゴシック" charset="0"/>
              </a:rPr>
              <a:t> </a:t>
            </a:r>
            <a:r>
              <a:rPr lang="en-US" baseline="0" dirty="0" err="1" smtClean="0">
                <a:latin typeface="Times New Roman" charset="0"/>
                <a:ea typeface="ＭＳ Ｐゴシック" charset="0"/>
                <a:cs typeface="ＭＳ Ｐゴシック" charset="0"/>
              </a:rPr>
              <a:t>rs</a:t>
            </a:r>
            <a:r>
              <a:rPr lang="en-US" baseline="0" dirty="0" smtClean="0">
                <a:latin typeface="Times New Roman" charset="0"/>
                <a:ea typeface="ＭＳ Ｐゴシック" charset="0"/>
                <a:cs typeface="ＭＳ Ｐゴシック" charset="0"/>
              </a:rPr>
              <a:t> and store it in the value of </a:t>
            </a:r>
            <a:r>
              <a:rPr lang="en-US" baseline="0" dirty="0" err="1" smtClean="0">
                <a:latin typeface="Times New Roman" charset="0"/>
                <a:ea typeface="ＭＳ Ｐゴシック" charset="0"/>
                <a:cs typeface="ＭＳ Ｐゴシック" charset="0"/>
              </a:rPr>
              <a:t>registar</a:t>
            </a:r>
            <a:r>
              <a:rPr lang="en-US" baseline="0" dirty="0" smtClean="0">
                <a:latin typeface="Times New Roman" charset="0"/>
                <a:ea typeface="ＭＳ Ｐゴシック" charset="0"/>
                <a:cs typeface="ＭＳ Ｐゴシック" charset="0"/>
              </a:rPr>
              <a:t> </a:t>
            </a:r>
            <a:r>
              <a:rPr lang="en-US" baseline="0" dirty="0" err="1" smtClean="0">
                <a:latin typeface="Times New Roman" charset="0"/>
                <a:ea typeface="ＭＳ Ｐゴシック" charset="0"/>
                <a:cs typeface="ＭＳ Ｐゴシック" charset="0"/>
              </a:rPr>
              <a:t>rt</a:t>
            </a:r>
            <a:endParaRPr lang="en-US" baseline="0" dirty="0" smtClean="0">
              <a:latin typeface="Times New Roman" charset="0"/>
              <a:ea typeface="ＭＳ Ｐゴシック" charset="0"/>
              <a:cs typeface="ＭＳ Ｐゴシック" charset="0"/>
            </a:endParaRPr>
          </a:p>
          <a:p>
            <a:endParaRPr lang="en-US" baseline="0" dirty="0" smtClean="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060060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noChangeArrowheads="1" noTextEdit="1"/>
          </p:cNvSpPr>
          <p:nvPr>
            <p:ph type="sldImg"/>
          </p:nvPr>
        </p:nvSpPr>
        <p:spPr/>
      </p:sp>
      <p:sp>
        <p:nvSpPr>
          <p:cNvPr id="26626" name="Rectangle 3"/>
          <p:cNvSpPr>
            <a:spLocks noGrp="1" noChangeArrowheads="1"/>
          </p:cNvSpPr>
          <p:nvPr>
            <p:ph type="body" idx="1"/>
          </p:nvPr>
        </p:nvSpPr>
        <p:spPr bwMode="auto">
          <a:xfrm>
            <a:off x="960438" y="3475038"/>
            <a:ext cx="7680325" cy="3290887"/>
          </a:xfrm>
          <a:prstGeom prst="rect">
            <a:avLst/>
          </a:prstGeo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9" tIns="45715" rIns="91429" bIns="45715"/>
          <a:lstStyle/>
          <a:p>
            <a:r>
              <a:rPr lang="en-US" dirty="0" smtClean="0">
                <a:latin typeface="Times New Roman" charset="0"/>
                <a:ea typeface="ＭＳ Ｐゴシック" charset="0"/>
                <a:cs typeface="ＭＳ Ｐゴシック" charset="0"/>
              </a:rPr>
              <a:t>Ad immediate </a:t>
            </a:r>
            <a:r>
              <a:rPr lang="en-US" dirty="0" err="1" smtClean="0">
                <a:latin typeface="Times New Roman" charset="0"/>
                <a:ea typeface="ＭＳ Ｐゴシック" charset="0"/>
                <a:cs typeface="ＭＳ Ｐゴシック" charset="0"/>
              </a:rPr>
              <a:t>unisnged</a:t>
            </a:r>
            <a:r>
              <a:rPr lang="en-US" dirty="0" smtClean="0">
                <a:latin typeface="Times New Roman" charset="0"/>
                <a:ea typeface="ＭＳ Ｐゴシック" charset="0"/>
                <a:cs typeface="ＭＳ Ｐゴシック" charset="0"/>
              </a:rPr>
              <a:t>.</a:t>
            </a:r>
          </a:p>
          <a:p>
            <a:endParaRPr lang="en-US" dirty="0" smtClean="0">
              <a:latin typeface="Times New Roman" charset="0"/>
              <a:ea typeface="ＭＳ Ｐゴシック" charset="0"/>
              <a:cs typeface="ＭＳ Ｐゴシック" charset="0"/>
            </a:endParaRPr>
          </a:p>
          <a:p>
            <a:r>
              <a:rPr lang="en-US" dirty="0" smtClean="0">
                <a:latin typeface="Times New Roman" charset="0"/>
                <a:ea typeface="ＭＳ Ｐゴシック" charset="0"/>
                <a:cs typeface="ＭＳ Ｐゴシック" charset="0"/>
              </a:rPr>
              <a:t>Since there is no sign and everything is positive</a:t>
            </a:r>
            <a:r>
              <a:rPr lang="en-US" baseline="0" dirty="0" smtClean="0">
                <a:latin typeface="Times New Roman" charset="0"/>
                <a:ea typeface="ＭＳ Ｐゴシック" charset="0"/>
                <a:cs typeface="ＭＳ Ｐゴシック" charset="0"/>
              </a:rPr>
              <a:t> </a:t>
            </a:r>
            <a:r>
              <a:rPr lang="en-US" dirty="0" smtClean="0">
                <a:latin typeface="Times New Roman" charset="0"/>
                <a:ea typeface="ＭＳ Ｐゴシック" charset="0"/>
                <a:cs typeface="ＭＳ Ｐゴシック" charset="0"/>
              </a:rPr>
              <a:t>you just pad with 0’s</a:t>
            </a:r>
          </a:p>
          <a:p>
            <a:endParaRPr lang="en-US" dirty="0" smtClean="0">
              <a:latin typeface="Times New Roman" charset="0"/>
              <a:ea typeface="ＭＳ Ｐゴシック" charset="0"/>
              <a:cs typeface="ＭＳ Ｐゴシック" charset="0"/>
            </a:endParaRPr>
          </a:p>
          <a:p>
            <a:r>
              <a:rPr lang="en-US" dirty="0" smtClean="0">
                <a:latin typeface="Times New Roman" charset="0"/>
                <a:ea typeface="ＭＳ Ｐゴシック" charset="0"/>
                <a:cs typeface="ＭＳ Ｐゴシック" charset="0"/>
              </a:rPr>
              <a:t>Takes the value, pads 0, adds it to </a:t>
            </a:r>
            <a:r>
              <a:rPr lang="en-US" dirty="0" err="1" smtClean="0">
                <a:latin typeface="Times New Roman" charset="0"/>
                <a:ea typeface="ＭＳ Ｐゴシック" charset="0"/>
                <a:cs typeface="ＭＳ Ｐゴシック" charset="0"/>
              </a:rPr>
              <a:t>Reg</a:t>
            </a:r>
            <a:r>
              <a:rPr lang="en-US" dirty="0" smtClean="0">
                <a:latin typeface="Times New Roman" charset="0"/>
                <a:ea typeface="ＭＳ Ｐゴシック" charset="0"/>
                <a:cs typeface="ＭＳ Ｐゴシック" charset="0"/>
              </a:rPr>
              <a:t> </a:t>
            </a:r>
            <a:r>
              <a:rPr lang="en-US" dirty="0" err="1" smtClean="0">
                <a:latin typeface="Times New Roman" charset="0"/>
                <a:ea typeface="ＭＳ Ｐゴシック" charset="0"/>
                <a:cs typeface="ＭＳ Ｐゴシック" charset="0"/>
              </a:rPr>
              <a:t>rs</a:t>
            </a:r>
            <a:r>
              <a:rPr lang="en-US" dirty="0" smtClean="0">
                <a:latin typeface="Times New Roman" charset="0"/>
                <a:ea typeface="ＭＳ Ｐゴシック" charset="0"/>
                <a:cs typeface="ＭＳ Ｐゴシック" charset="0"/>
              </a:rPr>
              <a:t> and stores it in </a:t>
            </a:r>
            <a:r>
              <a:rPr lang="en-US" dirty="0" err="1" smtClean="0">
                <a:latin typeface="Times New Roman" charset="0"/>
                <a:ea typeface="ＭＳ Ｐゴシック" charset="0"/>
                <a:cs typeface="ＭＳ Ｐゴシック" charset="0"/>
              </a:rPr>
              <a:t>Reg</a:t>
            </a:r>
            <a:r>
              <a:rPr lang="en-US" dirty="0" smtClean="0">
                <a:latin typeface="Times New Roman" charset="0"/>
                <a:ea typeface="ＭＳ Ｐゴシック" charset="0"/>
                <a:cs typeface="ＭＳ Ｐゴシック" charset="0"/>
              </a:rPr>
              <a:t> rt. </a:t>
            </a:r>
          </a:p>
          <a:p>
            <a:endParaRPr lang="en-US" dirty="0" smtClean="0">
              <a:latin typeface="Times New Roman" charset="0"/>
              <a:ea typeface="ＭＳ Ｐゴシック" charset="0"/>
              <a:cs typeface="ＭＳ Ｐゴシック" charset="0"/>
            </a:endParaRPr>
          </a:p>
          <a:p>
            <a:r>
              <a:rPr lang="en-US" dirty="0" smtClean="0">
                <a:latin typeface="Times New Roman" charset="0"/>
                <a:ea typeface="ＭＳ Ｐゴシック" charset="0"/>
                <a:cs typeface="ＭＳ Ｐゴシック" charset="0"/>
              </a:rPr>
              <a:t>The</a:t>
            </a:r>
            <a:r>
              <a:rPr lang="en-US" baseline="0" dirty="0" smtClean="0">
                <a:latin typeface="Times New Roman" charset="0"/>
                <a:ea typeface="ＭＳ Ｐゴシック" charset="0"/>
                <a:cs typeface="ＭＳ Ｐゴシック" charset="0"/>
              </a:rPr>
              <a:t> u after </a:t>
            </a:r>
            <a:r>
              <a:rPr lang="en-US" baseline="0" dirty="0" err="1" smtClean="0">
                <a:latin typeface="Times New Roman" charset="0"/>
                <a:ea typeface="ＭＳ Ｐゴシック" charset="0"/>
                <a:cs typeface="ＭＳ Ｐゴシック" charset="0"/>
              </a:rPr>
              <a:t>addi</a:t>
            </a:r>
            <a:r>
              <a:rPr lang="en-US" baseline="0" dirty="0" smtClean="0">
                <a:latin typeface="Times New Roman" charset="0"/>
                <a:ea typeface="ＭＳ Ｐゴシック" charset="0"/>
                <a:cs typeface="ＭＳ Ｐゴシック" charset="0"/>
              </a:rPr>
              <a:t> tells the computer that everything is positive</a:t>
            </a:r>
          </a:p>
          <a:p>
            <a:endParaRPr lang="en-US" baseline="0" dirty="0" smtClean="0">
              <a:latin typeface="Times New Roman" charset="0"/>
              <a:ea typeface="ＭＳ Ｐゴシック" charset="0"/>
              <a:cs typeface="ＭＳ Ｐゴシック" charset="0"/>
            </a:endParaRPr>
          </a:p>
          <a:p>
            <a:r>
              <a:rPr lang="en-US" baseline="0" dirty="0" smtClean="0">
                <a:latin typeface="Times New Roman" charset="0"/>
                <a:ea typeface="ＭＳ Ｐゴシック" charset="0"/>
                <a:cs typeface="ＭＳ Ｐゴシック" charset="0"/>
              </a:rPr>
              <a:t>Say it is 0 padded or 0 extended</a:t>
            </a:r>
            <a:endParaRPr lang="en-US" dirty="0" smtClean="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905781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body" idx="1"/>
          </p:nvPr>
        </p:nvSpPr>
        <p:spPr bwMode="auto">
          <a:xfrm>
            <a:off x="1279525" y="3475038"/>
            <a:ext cx="7042150" cy="3290887"/>
          </a:xfrm>
          <a:prstGeom prst="rect">
            <a:avLst/>
          </a:prstGeo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613" tIns="44512" rIns="90613" bIns="44512"/>
          <a:lstStyle/>
          <a:p>
            <a:r>
              <a:rPr lang="en-US" dirty="0" smtClean="0">
                <a:latin typeface="Times New Roman" charset="0"/>
                <a:ea typeface="ＭＳ Ｐゴシック" charset="0"/>
                <a:cs typeface="ＭＳ Ｐゴシック" charset="0"/>
              </a:rPr>
              <a:t>The bigger</a:t>
            </a:r>
            <a:r>
              <a:rPr lang="en-US" baseline="0" dirty="0" smtClean="0">
                <a:latin typeface="Times New Roman" charset="0"/>
                <a:ea typeface="ＭＳ Ｐゴシック" charset="0"/>
                <a:cs typeface="ＭＳ Ｐゴシック" charset="0"/>
              </a:rPr>
              <a:t> 32 bit value, how do you take the 32 bit constant inside the instruction? No instructions can do this, because all instructions themselves are 32 bit, no instructions can carry the entire number together.</a:t>
            </a:r>
          </a:p>
          <a:p>
            <a:endParaRPr lang="en-US" baseline="0" dirty="0" smtClean="0">
              <a:latin typeface="Times New Roman" charset="0"/>
              <a:ea typeface="ＭＳ Ｐゴシック" charset="0"/>
              <a:cs typeface="ＭＳ Ｐゴシック" charset="0"/>
            </a:endParaRPr>
          </a:p>
          <a:p>
            <a:r>
              <a:rPr lang="en-US" baseline="0" dirty="0" smtClean="0">
                <a:latin typeface="Times New Roman" charset="0"/>
                <a:ea typeface="ＭＳ Ｐゴシック" charset="0"/>
                <a:cs typeface="ＭＳ Ｐゴシック" charset="0"/>
              </a:rPr>
              <a:t>You need to break the number up</a:t>
            </a:r>
          </a:p>
          <a:p>
            <a:r>
              <a:rPr lang="en-US" baseline="0" dirty="0" smtClean="0">
                <a:latin typeface="Times New Roman" charset="0"/>
                <a:ea typeface="ＭＳ Ｐゴシック" charset="0"/>
                <a:cs typeface="ＭＳ Ｐゴシック" charset="0"/>
              </a:rPr>
              <a:t>Take the upper half and lower half and deal with them separately. Each half is 16 bits</a:t>
            </a:r>
          </a:p>
          <a:p>
            <a:endParaRPr lang="en-US" baseline="0" dirty="0" smtClean="0">
              <a:latin typeface="Times New Roman" charset="0"/>
              <a:ea typeface="ＭＳ Ｐゴシック" charset="0"/>
              <a:cs typeface="ＭＳ Ｐゴシック" charset="0"/>
            </a:endParaRPr>
          </a:p>
          <a:p>
            <a:r>
              <a:rPr lang="en-US" baseline="0" dirty="0" smtClean="0">
                <a:latin typeface="Times New Roman" charset="0"/>
                <a:ea typeface="ＭＳ Ｐゴシック" charset="0"/>
                <a:cs typeface="ＭＳ Ｐゴシック" charset="0"/>
              </a:rPr>
              <a:t>The three lines about:</a:t>
            </a:r>
          </a:p>
          <a:p>
            <a:r>
              <a:rPr lang="en-US" baseline="0" dirty="0" smtClean="0">
                <a:latin typeface="Times New Roman" charset="0"/>
                <a:ea typeface="ＭＳ Ｐゴシック" charset="0"/>
                <a:cs typeface="ＭＳ Ｐゴシック" charset="0"/>
              </a:rPr>
              <a:t>You are adding 0 to 5678 into registrar 5, meaning that 5678 is in the registrar, meaning it becomes 5678 0000 in hex</a:t>
            </a:r>
          </a:p>
          <a:p>
            <a:r>
              <a:rPr lang="en-US" baseline="0" dirty="0" smtClean="0">
                <a:latin typeface="Times New Roman" charset="0"/>
                <a:ea typeface="ＭＳ Ｐゴシック" charset="0"/>
                <a:cs typeface="ＭＳ Ｐゴシック" charset="0"/>
              </a:rPr>
              <a:t>Now you move registrar 5 over by 16 bits</a:t>
            </a:r>
          </a:p>
          <a:p>
            <a:r>
              <a:rPr lang="en-US" baseline="0" dirty="0" smtClean="0">
                <a:latin typeface="Times New Roman" charset="0"/>
                <a:ea typeface="ＭＳ Ｐゴシック" charset="0"/>
                <a:cs typeface="ＭＳ Ｐゴシック" charset="0"/>
              </a:rPr>
              <a:t>Add the other half of the constant ABCD in the lower half of the number</a:t>
            </a:r>
          </a:p>
          <a:p>
            <a:endParaRPr lang="en-US" baseline="0" dirty="0" smtClean="0">
              <a:latin typeface="Times New Roman" charset="0"/>
              <a:ea typeface="ＭＳ Ｐゴシック" charset="0"/>
              <a:cs typeface="ＭＳ Ｐゴシック" charset="0"/>
            </a:endParaRPr>
          </a:p>
          <a:p>
            <a:r>
              <a:rPr lang="en-US" baseline="0" dirty="0" smtClean="0">
                <a:latin typeface="Times New Roman" charset="0"/>
                <a:ea typeface="ＭＳ Ｐゴシック" charset="0"/>
                <a:cs typeface="ＭＳ Ｐゴシック" charset="0"/>
              </a:rPr>
              <a:t>The small problem is </a:t>
            </a:r>
            <a:r>
              <a:rPr lang="en-US" baseline="0" dirty="0" err="1" smtClean="0">
                <a:latin typeface="Times New Roman" charset="0"/>
                <a:ea typeface="ＭＳ Ｐゴシック" charset="0"/>
                <a:cs typeface="ＭＳ Ｐゴシック" charset="0"/>
              </a:rPr>
              <a:t>addi</a:t>
            </a:r>
            <a:r>
              <a:rPr lang="en-US" baseline="0" dirty="0" smtClean="0">
                <a:latin typeface="Times New Roman" charset="0"/>
                <a:ea typeface="ＭＳ Ｐゴシック" charset="0"/>
                <a:cs typeface="ＭＳ Ｐゴシック" charset="0"/>
              </a:rPr>
              <a:t>, sign extends and then adds to registrar 5. </a:t>
            </a:r>
          </a:p>
          <a:p>
            <a:r>
              <a:rPr lang="en-US" baseline="0" dirty="0" smtClean="0">
                <a:latin typeface="Times New Roman" charset="0"/>
                <a:ea typeface="ＭＳ Ｐゴシック" charset="0"/>
                <a:cs typeface="ＭＳ Ｐゴシック" charset="0"/>
              </a:rPr>
              <a:t>For </a:t>
            </a:r>
            <a:r>
              <a:rPr lang="en-US" baseline="0" dirty="0" err="1" smtClean="0">
                <a:latin typeface="Times New Roman" charset="0"/>
                <a:ea typeface="ＭＳ Ｐゴシック" charset="0"/>
                <a:cs typeface="ＭＳ Ｐゴシック" charset="0"/>
              </a:rPr>
              <a:t>exqmple</a:t>
            </a:r>
            <a:r>
              <a:rPr lang="en-US" baseline="0" dirty="0" smtClean="0">
                <a:latin typeface="Times New Roman" charset="0"/>
                <a:ea typeface="ＭＳ Ｐゴシック" charset="0"/>
                <a:cs typeface="ＭＳ Ｐゴシック" charset="0"/>
              </a:rPr>
              <a:t> A is 1010 so sign extends adds a lot of extra 1’s to the beginning. Brings extra baggage.</a:t>
            </a:r>
          </a:p>
          <a:p>
            <a:endParaRPr lang="en-US" baseline="0" dirty="0" smtClean="0">
              <a:latin typeface="Times New Roman" charset="0"/>
              <a:ea typeface="ＭＳ Ｐゴシック" charset="0"/>
              <a:cs typeface="ＭＳ Ｐゴシック" charset="0"/>
            </a:endParaRPr>
          </a:p>
          <a:p>
            <a:r>
              <a:rPr lang="en-US" baseline="0" dirty="0" smtClean="0">
                <a:latin typeface="Times New Roman" charset="0"/>
                <a:ea typeface="ＭＳ Ｐゴシック" charset="0"/>
                <a:cs typeface="ＭＳ Ｐゴシック" charset="0"/>
              </a:rPr>
              <a:t>Using </a:t>
            </a:r>
            <a:r>
              <a:rPr lang="en-US" baseline="0" dirty="0" err="1" smtClean="0">
                <a:latin typeface="Times New Roman" charset="0"/>
                <a:ea typeface="ＭＳ Ｐゴシック" charset="0"/>
                <a:cs typeface="ＭＳ Ｐゴシック" charset="0"/>
              </a:rPr>
              <a:t>addiu</a:t>
            </a:r>
            <a:r>
              <a:rPr lang="en-US" baseline="0" dirty="0" smtClean="0">
                <a:latin typeface="Times New Roman" charset="0"/>
                <a:ea typeface="ＭＳ Ｐゴシック" charset="0"/>
                <a:cs typeface="ＭＳ Ｐゴシック" charset="0"/>
              </a:rPr>
              <a:t> you can help the ABCD slide in without changing anything else</a:t>
            </a:r>
          </a:p>
        </p:txBody>
      </p:sp>
      <p:sp>
        <p:nvSpPr>
          <p:cNvPr id="28674" name="Rectangle 3"/>
          <p:cNvSpPr>
            <a:spLocks noGrp="1" noRot="1" noChangeAspect="1" noChangeArrowheads="1" noTextEdit="1"/>
          </p:cNvSpPr>
          <p:nvPr>
            <p:ph type="sldImg"/>
          </p:nvPr>
        </p:nvSpPr>
        <p:spPr>
          <a:xfrm>
            <a:off x="2978150" y="554038"/>
            <a:ext cx="3644900" cy="2733675"/>
          </a:xfrm>
          <a:ln w="12700" cap="flat">
            <a:solidFill>
              <a:schemeClr val="tx1"/>
            </a:solidFill>
            <a:miter lim="800000"/>
            <a:headEnd/>
            <a:tailEnd/>
          </a:ln>
        </p:spPr>
      </p:sp>
    </p:spTree>
    <p:extLst>
      <p:ext uri="{BB962C8B-B14F-4D97-AF65-F5344CB8AC3E}">
        <p14:creationId xmlns:p14="http://schemas.microsoft.com/office/powerpoint/2010/main" val="2113900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body" idx="1"/>
          </p:nvPr>
        </p:nvSpPr>
        <p:spPr bwMode="auto">
          <a:xfrm>
            <a:off x="1279525" y="3475038"/>
            <a:ext cx="7042150" cy="3290887"/>
          </a:xfrm>
          <a:prstGeom prst="rect">
            <a:avLst/>
          </a:prstGeo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613" tIns="44512" rIns="90613" bIns="44512"/>
          <a:lstStyle/>
          <a:p>
            <a:r>
              <a:rPr lang="en-US" dirty="0" smtClean="0">
                <a:latin typeface="Times New Roman" charset="0"/>
                <a:ea typeface="ＭＳ Ｐゴシック" charset="0"/>
                <a:cs typeface="ＭＳ Ｐゴシック" charset="0"/>
              </a:rPr>
              <a:t>Since this is common </a:t>
            </a:r>
            <a:r>
              <a:rPr lang="en-US" dirty="0" err="1" smtClean="0">
                <a:latin typeface="Times New Roman" charset="0"/>
                <a:ea typeface="ＭＳ Ｐゴシック" charset="0"/>
                <a:cs typeface="ＭＳ Ｐゴシック" charset="0"/>
              </a:rPr>
              <a:t>lui</a:t>
            </a:r>
            <a:r>
              <a:rPr lang="en-US" dirty="0" smtClean="0">
                <a:latin typeface="Times New Roman" charset="0"/>
                <a:ea typeface="ＭＳ Ｐゴシック" charset="0"/>
                <a:cs typeface="ＭＳ Ｐゴシック" charset="0"/>
              </a:rPr>
              <a:t> is created so you don’t have to shift.</a:t>
            </a:r>
          </a:p>
          <a:p>
            <a:endParaRPr lang="en-US" dirty="0" smtClean="0">
              <a:latin typeface="Times New Roman" charset="0"/>
              <a:ea typeface="ＭＳ Ｐゴシック" charset="0"/>
              <a:cs typeface="ＭＳ Ｐゴシック" charset="0"/>
            </a:endParaRPr>
          </a:p>
          <a:p>
            <a:r>
              <a:rPr lang="en-US" dirty="0" smtClean="0">
                <a:latin typeface="Times New Roman" charset="0"/>
                <a:ea typeface="ＭＳ Ｐゴシック" charset="0"/>
                <a:cs typeface="ＭＳ Ｐゴシック" charset="0"/>
              </a:rPr>
              <a:t>You use </a:t>
            </a:r>
            <a:r>
              <a:rPr lang="en-US" dirty="0" err="1" smtClean="0">
                <a:latin typeface="Times New Roman" charset="0"/>
                <a:ea typeface="ＭＳ Ｐゴシック" charset="0"/>
                <a:cs typeface="ＭＳ Ｐゴシック" charset="0"/>
              </a:rPr>
              <a:t>lui</a:t>
            </a:r>
            <a:r>
              <a:rPr lang="en-US" dirty="0" smtClean="0">
                <a:latin typeface="Times New Roman" charset="0"/>
                <a:ea typeface="ＭＳ Ｐゴシック" charset="0"/>
                <a:cs typeface="ＭＳ Ｐゴシック" charset="0"/>
              </a:rPr>
              <a:t> to load the upper, and makes the upper half with all 0’s</a:t>
            </a:r>
          </a:p>
          <a:p>
            <a:endParaRPr lang="en-US" dirty="0" smtClean="0">
              <a:latin typeface="Times New Roman" charset="0"/>
              <a:ea typeface="ＭＳ Ｐゴシック" charset="0"/>
              <a:cs typeface="ＭＳ Ｐゴシック" charset="0"/>
            </a:endParaRPr>
          </a:p>
          <a:p>
            <a:r>
              <a:rPr lang="en-US" dirty="0" smtClean="0">
                <a:latin typeface="Times New Roman" charset="0"/>
                <a:ea typeface="ＭＳ Ｐゴシック" charset="0"/>
                <a:cs typeface="ＭＳ Ｐゴシック" charset="0"/>
              </a:rPr>
              <a:t>So</a:t>
            </a:r>
            <a:r>
              <a:rPr lang="en-US" baseline="0" dirty="0" smtClean="0">
                <a:latin typeface="Times New Roman" charset="0"/>
                <a:ea typeface="ＭＳ Ｐゴシック" charset="0"/>
                <a:cs typeface="ＭＳ Ｐゴシック" charset="0"/>
              </a:rPr>
              <a:t> when you or it with the lower half it slides in</a:t>
            </a:r>
            <a:endParaRPr lang="en-US" dirty="0">
              <a:latin typeface="Times New Roman" charset="0"/>
              <a:ea typeface="ＭＳ Ｐゴシック" charset="0"/>
              <a:cs typeface="ＭＳ Ｐゴシック" charset="0"/>
            </a:endParaRPr>
          </a:p>
        </p:txBody>
      </p:sp>
      <p:sp>
        <p:nvSpPr>
          <p:cNvPr id="30722" name="Rectangle 3"/>
          <p:cNvSpPr>
            <a:spLocks noGrp="1" noRot="1" noChangeAspect="1" noChangeArrowheads="1" noTextEdit="1"/>
          </p:cNvSpPr>
          <p:nvPr>
            <p:ph type="sldImg"/>
          </p:nvPr>
        </p:nvSpPr>
        <p:spPr>
          <a:xfrm>
            <a:off x="2978150" y="554038"/>
            <a:ext cx="3644900" cy="2733675"/>
          </a:xfrm>
          <a:ln w="12700" cap="flat">
            <a:solidFill>
              <a:schemeClr val="tx1"/>
            </a:solidFill>
            <a:miter lim="800000"/>
            <a:headEnd/>
            <a:tailEnd/>
          </a:ln>
        </p:spPr>
      </p:sp>
    </p:spTree>
    <p:extLst>
      <p:ext uri="{BB962C8B-B14F-4D97-AF65-F5344CB8AC3E}">
        <p14:creationId xmlns:p14="http://schemas.microsoft.com/office/powerpoint/2010/main" val="366006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body" idx="1"/>
          </p:nvPr>
        </p:nvSpPr>
        <p:spPr bwMode="auto">
          <a:xfrm>
            <a:off x="1279525" y="3475038"/>
            <a:ext cx="7042150" cy="3290887"/>
          </a:xfrm>
          <a:prstGeom prst="rect">
            <a:avLst/>
          </a:prstGeo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613" tIns="44512" rIns="90613" bIns="44512"/>
          <a:lstStyle/>
          <a:p>
            <a:r>
              <a:rPr lang="en-US" dirty="0" smtClean="0">
                <a:latin typeface="Times New Roman" charset="0"/>
                <a:ea typeface="ＭＳ Ｐゴシック" charset="0"/>
                <a:cs typeface="ＭＳ Ｐゴシック" charset="0"/>
              </a:rPr>
              <a:t>Ori,</a:t>
            </a:r>
            <a:r>
              <a:rPr lang="en-US" baseline="0" dirty="0" smtClean="0">
                <a:latin typeface="Times New Roman" charset="0"/>
                <a:ea typeface="ＭＳ Ｐゴシック" charset="0"/>
                <a:cs typeface="ＭＳ Ｐゴシック" charset="0"/>
              </a:rPr>
              <a:t> with ABCD does a bit-wise or so if something is 0 if you </a:t>
            </a:r>
            <a:r>
              <a:rPr lang="en-US" baseline="0" dirty="0" err="1" smtClean="0">
                <a:latin typeface="Times New Roman" charset="0"/>
                <a:ea typeface="ＭＳ Ｐゴシック" charset="0"/>
                <a:cs typeface="ＭＳ Ｐゴシック" charset="0"/>
              </a:rPr>
              <a:t>ori</a:t>
            </a:r>
            <a:r>
              <a:rPr lang="en-US" baseline="0" dirty="0" smtClean="0">
                <a:latin typeface="Times New Roman" charset="0"/>
                <a:ea typeface="ＭＳ Ｐゴシック" charset="0"/>
                <a:cs typeface="ＭＳ Ｐゴシック" charset="0"/>
              </a:rPr>
              <a:t> it with something it stays the same.</a:t>
            </a:r>
          </a:p>
          <a:p>
            <a:endParaRPr lang="en-US" baseline="0" dirty="0" smtClean="0">
              <a:latin typeface="Times New Roman" charset="0"/>
              <a:ea typeface="ＭＳ Ｐゴシック" charset="0"/>
              <a:cs typeface="ＭＳ Ｐゴシック" charset="0"/>
            </a:endParaRPr>
          </a:p>
          <a:p>
            <a:endParaRPr lang="en-US" dirty="0">
              <a:latin typeface="Times New Roman" charset="0"/>
              <a:ea typeface="ＭＳ Ｐゴシック" charset="0"/>
              <a:cs typeface="ＭＳ Ｐゴシック" charset="0"/>
            </a:endParaRPr>
          </a:p>
        </p:txBody>
      </p:sp>
      <p:sp>
        <p:nvSpPr>
          <p:cNvPr id="32770" name="Rectangle 3"/>
          <p:cNvSpPr>
            <a:spLocks noGrp="1" noRot="1" noChangeAspect="1" noChangeArrowheads="1" noTextEdit="1"/>
          </p:cNvSpPr>
          <p:nvPr>
            <p:ph type="sldImg"/>
          </p:nvPr>
        </p:nvSpPr>
        <p:spPr>
          <a:xfrm>
            <a:off x="2978150" y="554038"/>
            <a:ext cx="3644900" cy="2733675"/>
          </a:xfrm>
          <a:ln w="12700" cap="flat">
            <a:solidFill>
              <a:schemeClr val="tx1"/>
            </a:solidFill>
            <a:miter lim="800000"/>
            <a:headEnd/>
            <a:tailEnd/>
          </a:ln>
        </p:spPr>
      </p:sp>
    </p:spTree>
    <p:extLst>
      <p:ext uri="{BB962C8B-B14F-4D97-AF65-F5344CB8AC3E}">
        <p14:creationId xmlns:p14="http://schemas.microsoft.com/office/powerpoint/2010/main" val="1075105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5760" cy="535"/>
            </a:xfrm>
            <a:prstGeom prst="rect">
              <a:avLst/>
            </a:prstGeom>
            <a:gradFill rotWithShape="0">
              <a:gsLst>
                <a:gs pos="0">
                  <a:schemeClr val="folHlink"/>
                </a:gs>
                <a:gs pos="100000">
                  <a:schemeClr val="bg1"/>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atin typeface="Tahoma" charset="0"/>
              </a:endParaRPr>
            </a:p>
          </p:txBody>
        </p:sp>
        <p:sp>
          <p:nvSpPr>
            <p:cNvPr id="6" name="Rectangle 4"/>
            <p:cNvSpPr>
              <a:spLocks noChangeArrowheads="1"/>
            </p:cNvSpPr>
            <p:nvPr/>
          </p:nvSpPr>
          <p:spPr bwMode="hidden">
            <a:xfrm>
              <a:off x="0" y="3147"/>
              <a:ext cx="5760" cy="1173"/>
            </a:xfrm>
            <a:prstGeom prst="rect">
              <a:avLst/>
            </a:prstGeom>
            <a:gradFill rotWithShape="0">
              <a:gsLst>
                <a:gs pos="0">
                  <a:schemeClr val="bg1"/>
                </a:gs>
                <a:gs pos="100000">
                  <a:schemeClr val="folHlink"/>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atin typeface="Tahoma" charset="0"/>
              </a:endParaRPr>
            </a:p>
          </p:txBody>
        </p:sp>
      </p:grpSp>
      <p:sp>
        <p:nvSpPr>
          <p:cNvPr id="7" name="AutoShape 10"/>
          <p:cNvSpPr>
            <a:spLocks noChangeArrowheads="1"/>
          </p:cNvSpPr>
          <p:nvPr/>
        </p:nvSpPr>
        <p:spPr bwMode="auto">
          <a:xfrm flipH="1">
            <a:off x="381000" y="2949575"/>
            <a:ext cx="8763000" cy="430213"/>
          </a:xfrm>
          <a:prstGeom prst="homePlate">
            <a:avLst>
              <a:gd name="adj" fmla="val 0"/>
            </a:avLst>
          </a:prstGeom>
          <a:gradFill rotWithShape="0">
            <a:gsLst>
              <a:gs pos="0">
                <a:schemeClr val="bg2"/>
              </a:gs>
              <a:gs pos="50000">
                <a:schemeClr val="folHlink"/>
              </a:gs>
              <a:gs pos="100000">
                <a:schemeClr val="bg2"/>
              </a:gs>
            </a:gsLst>
            <a:lin ang="5400000" scaled="1"/>
          </a:gradFill>
          <a:ln w="9525">
            <a:noFill/>
            <a:miter lim="800000"/>
            <a:headEnd/>
            <a:tailEnd/>
          </a:ln>
          <a:effectLst/>
        </p:spPr>
        <p:txBody>
          <a:bodyPr wrap="none" anchor="ctr"/>
          <a:lstStyle/>
          <a:p>
            <a:pPr>
              <a:defRPr/>
            </a:pPr>
            <a:endParaRPr lang="en-US" dirty="0">
              <a:latin typeface="Tahoma"/>
              <a:ea typeface="+mn-ea"/>
              <a:cs typeface="+mn-cs"/>
            </a:endParaRPr>
          </a:p>
        </p:txBody>
      </p:sp>
      <p:sp>
        <p:nvSpPr>
          <p:cNvPr id="708613" name="Rectangle 5"/>
          <p:cNvSpPr>
            <a:spLocks noGrp="1" noChangeArrowheads="1"/>
          </p:cNvSpPr>
          <p:nvPr>
            <p:ph type="ctrTitle"/>
          </p:nvPr>
        </p:nvSpPr>
        <p:spPr>
          <a:xfrm>
            <a:off x="304800" y="946150"/>
            <a:ext cx="8534400" cy="1778000"/>
          </a:xfrm>
          <a:noFill/>
        </p:spPr>
        <p:txBody>
          <a:bodyPr lIns="91432" rIns="91432" anchor="b"/>
          <a:lstStyle>
            <a:lvl1pPr>
              <a:defRPr>
                <a:solidFill>
                  <a:schemeClr val="tx1"/>
                </a:solidFill>
                <a:effectLst>
                  <a:outerShdw blurRad="38100" dist="38100" dir="2700000" algn="tl">
                    <a:srgbClr val="C0C0C0"/>
                  </a:outerShdw>
                </a:effectLst>
              </a:defRPr>
            </a:lvl1pPr>
          </a:lstStyle>
          <a:p>
            <a:r>
              <a:rPr lang="en-US" altLang="en-US" smtClean="0"/>
              <a:t>Click to edit Master title style</a:t>
            </a:r>
            <a:endParaRPr lang="en-US" altLang="en-US"/>
          </a:p>
        </p:txBody>
      </p:sp>
      <p:sp>
        <p:nvSpPr>
          <p:cNvPr id="708614" name="Rectangle 6"/>
          <p:cNvSpPr>
            <a:spLocks noGrp="1" noChangeArrowheads="1"/>
          </p:cNvSpPr>
          <p:nvPr>
            <p:ph type="subTitle" idx="1"/>
          </p:nvPr>
        </p:nvSpPr>
        <p:spPr>
          <a:xfrm>
            <a:off x="381000" y="3524250"/>
            <a:ext cx="8458200" cy="2587625"/>
          </a:xfrm>
        </p:spPr>
        <p:txBody>
          <a:bodyPr lIns="91432" tIns="45716" rIns="91432" bIns="45716"/>
          <a:lstStyle>
            <a:lvl1pPr marL="0" indent="0" algn="ctr">
              <a:buFont typeface="Wingdings 2" pitchFamily="18" charset="2"/>
              <a:buNone/>
              <a:defRPr/>
            </a:lvl1pPr>
          </a:lstStyle>
          <a:p>
            <a:r>
              <a:rPr lang="en-US" altLang="en-US" smtClean="0"/>
              <a:t>Click to edit Master subtitle style</a:t>
            </a:r>
            <a:endParaRPr lang="en-US" altLang="en-US"/>
          </a:p>
        </p:txBody>
      </p:sp>
      <p:sp>
        <p:nvSpPr>
          <p:cNvPr id="8" name="Date Placeholder 7"/>
          <p:cNvSpPr>
            <a:spLocks noGrp="1" noChangeArrowheads="1"/>
          </p:cNvSpPr>
          <p:nvPr>
            <p:ph type="dt" sz="half" idx="10"/>
          </p:nvPr>
        </p:nvSpPr>
        <p:spPr bwMode="auto">
          <a:xfrm>
            <a:off x="1295400" y="6248400"/>
            <a:ext cx="1905000" cy="457200"/>
          </a:xfrm>
          <a:prstGeom prst="rect">
            <a:avLst/>
          </a:prstGeom>
          <a:ln>
            <a:miter lim="800000"/>
            <a:headEnd/>
            <a:tailEnd/>
          </a:ln>
        </p:spPr>
        <p:txBody>
          <a:bodyPr vert="horz" wrap="square" lIns="91432" tIns="45716" rIns="91432" bIns="45716" numCol="1" anchor="t" anchorCtr="0" compatLnSpc="1">
            <a:prstTxWarp prst="textNoShape">
              <a:avLst/>
            </a:prstTxWarp>
          </a:bodyPr>
          <a:lstStyle>
            <a:lvl1pPr>
              <a:spcBef>
                <a:spcPct val="50000"/>
              </a:spcBef>
              <a:defRPr sz="1400">
                <a:solidFill>
                  <a:srgbClr val="FFFFFF"/>
                </a:solidFill>
                <a:latin typeface="Arial Narrow" pitchFamily="34" charset="0"/>
                <a:ea typeface="+mn-ea"/>
                <a:cs typeface="+mn-cs"/>
              </a:defRPr>
            </a:lvl1pPr>
          </a:lstStyle>
          <a:p>
            <a:pPr>
              <a:defRPr/>
            </a:pPr>
            <a:endParaRPr lang="en-US" altLang="en-US"/>
          </a:p>
        </p:txBody>
      </p:sp>
      <p:sp>
        <p:nvSpPr>
          <p:cNvPr id="9" name="Footer Placeholder 8"/>
          <p:cNvSpPr>
            <a:spLocks noGrp="1" noChangeArrowheads="1"/>
          </p:cNvSpPr>
          <p:nvPr>
            <p:ph type="ftr" sz="quarter" idx="11"/>
          </p:nvPr>
        </p:nvSpPr>
        <p:spPr bwMode="auto">
          <a:xfrm>
            <a:off x="3733800" y="6248400"/>
            <a:ext cx="2895600" cy="457200"/>
          </a:xfrm>
          <a:prstGeom prst="rect">
            <a:avLst/>
          </a:prstGeom>
          <a:ln>
            <a:miter lim="800000"/>
            <a:headEnd/>
            <a:tailEnd/>
          </a:ln>
        </p:spPr>
        <p:txBody>
          <a:bodyPr vert="horz" wrap="square" lIns="91432" tIns="45716" rIns="91432" bIns="45716" numCol="1" anchor="t" anchorCtr="0" compatLnSpc="1">
            <a:prstTxWarp prst="textNoShape">
              <a:avLst/>
            </a:prstTxWarp>
          </a:bodyPr>
          <a:lstStyle>
            <a:lvl1pPr algn="ctr">
              <a:spcBef>
                <a:spcPct val="50000"/>
              </a:spcBef>
              <a:defRPr sz="1400">
                <a:solidFill>
                  <a:srgbClr val="FFFFFF"/>
                </a:solidFill>
                <a:latin typeface="Arial Narrow" pitchFamily="34" charset="0"/>
                <a:ea typeface="+mn-ea"/>
                <a:cs typeface="+mn-cs"/>
              </a:defRPr>
            </a:lvl1pPr>
          </a:lstStyle>
          <a:p>
            <a:pPr>
              <a:defRPr/>
            </a:pPr>
            <a:endParaRPr lang="en-US" altLang="en-US"/>
          </a:p>
        </p:txBody>
      </p:sp>
      <p:sp>
        <p:nvSpPr>
          <p:cNvPr id="10" name="Rectangle 9"/>
          <p:cNvSpPr>
            <a:spLocks noGrp="1" noChangeArrowheads="1"/>
          </p:cNvSpPr>
          <p:nvPr>
            <p:ph type="sldNum" sz="quarter" idx="12"/>
          </p:nvPr>
        </p:nvSpPr>
        <p:spPr>
          <a:xfrm>
            <a:off x="0" y="6400800"/>
            <a:ext cx="457200" cy="381000"/>
          </a:xfrm>
        </p:spPr>
        <p:txBody>
          <a:bodyPr/>
          <a:lstStyle>
            <a:lvl1pPr>
              <a:defRPr>
                <a:solidFill>
                  <a:srgbClr val="FFFFFF"/>
                </a:solidFill>
              </a:defRPr>
            </a:lvl1pPr>
          </a:lstStyle>
          <a:p>
            <a:pPr>
              <a:defRPr/>
            </a:pPr>
            <a:fld id="{03F5E2B2-6417-8847-9ED3-6ABEBB9888A3}" type="slidenum">
              <a:rPr lang="en-US"/>
              <a:pPr>
                <a:defRPr/>
              </a:pPr>
              <a:t>‹#›</a:t>
            </a:fld>
            <a:endParaRPr lang="en-US"/>
          </a:p>
        </p:txBody>
      </p:sp>
    </p:spTree>
    <p:extLst>
      <p:ext uri="{BB962C8B-B14F-4D97-AF65-F5344CB8AC3E}">
        <p14:creationId xmlns:p14="http://schemas.microsoft.com/office/powerpoint/2010/main" val="3761435622"/>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02984757-2801-9540-B296-ED889B096A2C}" type="slidenum">
              <a:rPr lang="en-US"/>
              <a:pPr>
                <a:defRPr/>
              </a:pPr>
              <a:t>‹#›</a:t>
            </a:fld>
            <a:endParaRPr lang="en-US"/>
          </a:p>
        </p:txBody>
      </p:sp>
    </p:spTree>
    <p:extLst>
      <p:ext uri="{BB962C8B-B14F-4D97-AF65-F5344CB8AC3E}">
        <p14:creationId xmlns:p14="http://schemas.microsoft.com/office/powerpoint/2010/main" val="2112953772"/>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858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705600" cy="6858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BE7BB905-8A62-FC47-987E-4911F866BDC1}" type="slidenum">
              <a:rPr lang="en-US"/>
              <a:pPr>
                <a:defRPr/>
              </a:pPr>
              <a:t>‹#›</a:t>
            </a:fld>
            <a:endParaRPr lang="en-US"/>
          </a:p>
        </p:txBody>
      </p:sp>
    </p:spTree>
    <p:extLst>
      <p:ext uri="{BB962C8B-B14F-4D97-AF65-F5344CB8AC3E}">
        <p14:creationId xmlns:p14="http://schemas.microsoft.com/office/powerpoint/2010/main" val="4190767008"/>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016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0" y="708025"/>
            <a:ext cx="4495800" cy="6149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708025"/>
            <a:ext cx="4495800" cy="6149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9D08D2E4-8219-0A4D-9207-F721475CDECE}" type="slidenum">
              <a:rPr lang="en-US"/>
              <a:pPr>
                <a:defRPr/>
              </a:pPr>
              <a:t>‹#›</a:t>
            </a:fld>
            <a:endParaRPr lang="en-US"/>
          </a:p>
        </p:txBody>
      </p:sp>
    </p:spTree>
    <p:extLst>
      <p:ext uri="{BB962C8B-B14F-4D97-AF65-F5344CB8AC3E}">
        <p14:creationId xmlns:p14="http://schemas.microsoft.com/office/powerpoint/2010/main" val="150688324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0" y="304800"/>
            <a:ext cx="9144000" cy="5334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09600" y="1143000"/>
            <a:ext cx="38481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0100" y="1143000"/>
            <a:ext cx="38481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09600" y="3771900"/>
            <a:ext cx="38481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10100" y="3771900"/>
            <a:ext cx="38481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04612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5334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09600" y="1143000"/>
            <a:ext cx="3848100" cy="5105400"/>
          </a:xfrm>
        </p:spPr>
        <p:txBody>
          <a:bodyPr/>
          <a:lstStyle/>
          <a:p>
            <a:pPr lvl="0"/>
            <a:endParaRPr lang="en-US" noProof="0" smtClean="0"/>
          </a:p>
        </p:txBody>
      </p:sp>
      <p:sp>
        <p:nvSpPr>
          <p:cNvPr id="4" name="Text Placeholder 3"/>
          <p:cNvSpPr>
            <a:spLocks noGrp="1"/>
          </p:cNvSpPr>
          <p:nvPr>
            <p:ph type="body" sz="half" idx="2"/>
          </p:nvPr>
        </p:nvSpPr>
        <p:spPr>
          <a:xfrm>
            <a:off x="4610100" y="1143000"/>
            <a:ext cx="38481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39360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67A59426-6596-0645-86EF-5619BC424B2A}" type="slidenum">
              <a:rPr lang="en-US"/>
              <a:pPr>
                <a:defRPr/>
              </a:pPr>
              <a:t>‹#›</a:t>
            </a:fld>
            <a:endParaRPr lang="en-US"/>
          </a:p>
        </p:txBody>
      </p:sp>
    </p:spTree>
    <p:extLst>
      <p:ext uri="{BB962C8B-B14F-4D97-AF65-F5344CB8AC3E}">
        <p14:creationId xmlns:p14="http://schemas.microsoft.com/office/powerpoint/2010/main" val="1068133605"/>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CEE0B2F8-13A7-E640-977D-71AD5A270A6A}" type="slidenum">
              <a:rPr lang="en-US"/>
              <a:pPr>
                <a:defRPr/>
              </a:pPr>
              <a:t>‹#›</a:t>
            </a:fld>
            <a:endParaRPr lang="en-US"/>
          </a:p>
        </p:txBody>
      </p:sp>
    </p:spTree>
    <p:extLst>
      <p:ext uri="{BB962C8B-B14F-4D97-AF65-F5344CB8AC3E}">
        <p14:creationId xmlns:p14="http://schemas.microsoft.com/office/powerpoint/2010/main" val="2438782525"/>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0" y="708025"/>
            <a:ext cx="4495800" cy="614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708025"/>
            <a:ext cx="4495800" cy="614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4B479A26-C039-7A42-B9EB-30155457BB0F}" type="slidenum">
              <a:rPr lang="en-US"/>
              <a:pPr>
                <a:defRPr/>
              </a:pPr>
              <a:t>‹#›</a:t>
            </a:fld>
            <a:endParaRPr lang="en-US"/>
          </a:p>
        </p:txBody>
      </p:sp>
    </p:spTree>
    <p:extLst>
      <p:ext uri="{BB962C8B-B14F-4D97-AF65-F5344CB8AC3E}">
        <p14:creationId xmlns:p14="http://schemas.microsoft.com/office/powerpoint/2010/main" val="2562069828"/>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fld id="{A681E7AC-10C1-2640-9985-166367ECE291}" type="slidenum">
              <a:rPr lang="en-US"/>
              <a:pPr>
                <a:defRPr/>
              </a:pPr>
              <a:t>‹#›</a:t>
            </a:fld>
            <a:endParaRPr lang="en-US"/>
          </a:p>
        </p:txBody>
      </p:sp>
    </p:spTree>
    <p:extLst>
      <p:ext uri="{BB962C8B-B14F-4D97-AF65-F5344CB8AC3E}">
        <p14:creationId xmlns:p14="http://schemas.microsoft.com/office/powerpoint/2010/main" val="1041494046"/>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fld id="{0A62F104-82C7-7F4E-8826-B8BC28B484B2}" type="slidenum">
              <a:rPr lang="en-US"/>
              <a:pPr>
                <a:defRPr/>
              </a:pPr>
              <a:t>‹#›</a:t>
            </a:fld>
            <a:endParaRPr lang="en-US"/>
          </a:p>
        </p:txBody>
      </p:sp>
    </p:spTree>
    <p:extLst>
      <p:ext uri="{BB962C8B-B14F-4D97-AF65-F5344CB8AC3E}">
        <p14:creationId xmlns:p14="http://schemas.microsoft.com/office/powerpoint/2010/main" val="1830803724"/>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BF22B362-022B-524C-BA47-90C64C4C73A8}" type="slidenum">
              <a:rPr lang="en-US"/>
              <a:pPr>
                <a:defRPr/>
              </a:pPr>
              <a:t>‹#›</a:t>
            </a:fld>
            <a:endParaRPr lang="en-US"/>
          </a:p>
        </p:txBody>
      </p:sp>
    </p:spTree>
    <p:extLst>
      <p:ext uri="{BB962C8B-B14F-4D97-AF65-F5344CB8AC3E}">
        <p14:creationId xmlns:p14="http://schemas.microsoft.com/office/powerpoint/2010/main" val="391113049"/>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A9D1034C-AC60-4F41-92C5-DDFEC9279A1E}" type="slidenum">
              <a:rPr lang="en-US"/>
              <a:pPr>
                <a:defRPr/>
              </a:pPr>
              <a:t>‹#›</a:t>
            </a:fld>
            <a:endParaRPr lang="en-US"/>
          </a:p>
        </p:txBody>
      </p:sp>
    </p:spTree>
    <p:extLst>
      <p:ext uri="{BB962C8B-B14F-4D97-AF65-F5344CB8AC3E}">
        <p14:creationId xmlns:p14="http://schemas.microsoft.com/office/powerpoint/2010/main" val="48777784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E4FBE7FB-9E81-344F-9CCA-5DBA16A1B390}" type="slidenum">
              <a:rPr lang="en-US"/>
              <a:pPr>
                <a:defRPr/>
              </a:pPr>
              <a:t>‹#›</a:t>
            </a:fld>
            <a:endParaRPr lang="en-US"/>
          </a:p>
        </p:txBody>
      </p:sp>
    </p:spTree>
    <p:extLst>
      <p:ext uri="{BB962C8B-B14F-4D97-AF65-F5344CB8AC3E}">
        <p14:creationId xmlns:p14="http://schemas.microsoft.com/office/powerpoint/2010/main" val="3420253462"/>
      </p:ext>
    </p:extLst>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bwMode="auto">
          <a:xfrm>
            <a:off x="0" y="0"/>
            <a:ext cx="9144000" cy="701675"/>
          </a:xfrm>
          <a:prstGeom prst="rect">
            <a:avLst/>
          </a:prstGeom>
          <a:solidFill>
            <a:schemeClr val="tx1"/>
          </a:solidFill>
          <a:ln w="9525">
            <a:noFill/>
            <a:miter lim="800000"/>
            <a:headEnd/>
            <a:tailEnd/>
          </a:ln>
        </p:spPr>
        <p:txBody>
          <a:bodyPr vert="horz" wrap="square" lIns="182863" tIns="45716" rIns="182863" bIns="45716" numCol="1" anchor="t" anchorCtr="0" compatLnSpc="1">
            <a:prstTxWarp prst="textNoShape">
              <a:avLst/>
            </a:prstTxWarp>
            <a:spAutoFit/>
          </a:bodyPr>
          <a:lstStyle/>
          <a:p>
            <a:pPr lvl="0"/>
            <a:r>
              <a:rPr lang="en-US" altLang="en-US" smtClean="0"/>
              <a:t>Click to edit Master title style</a:t>
            </a:r>
          </a:p>
        </p:txBody>
      </p:sp>
      <p:sp>
        <p:nvSpPr>
          <p:cNvPr id="707587" name="Rectangle 3"/>
          <p:cNvSpPr>
            <a:spLocks noGrp="1" noChangeArrowheads="1"/>
          </p:cNvSpPr>
          <p:nvPr>
            <p:ph type="body" idx="1"/>
          </p:nvPr>
        </p:nvSpPr>
        <p:spPr bwMode="auto">
          <a:xfrm>
            <a:off x="0" y="708025"/>
            <a:ext cx="9144000" cy="6149975"/>
          </a:xfrm>
          <a:prstGeom prst="rect">
            <a:avLst/>
          </a:prstGeom>
          <a:noFill/>
          <a:ln w="9525">
            <a:noFill/>
            <a:miter lim="800000"/>
            <a:headEnd/>
            <a:tailEnd/>
          </a:ln>
        </p:spPr>
        <p:txBody>
          <a:bodyPr vert="horz" wrap="square" lIns="182863" tIns="137148" rIns="182863" bIns="13714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07588" name="Rectangle 4"/>
          <p:cNvSpPr>
            <a:spLocks noGrp="1" noChangeArrowheads="1"/>
          </p:cNvSpPr>
          <p:nvPr>
            <p:ph type="sldNum" sz="quarter" idx="4"/>
          </p:nvPr>
        </p:nvSpPr>
        <p:spPr bwMode="auto">
          <a:xfrm>
            <a:off x="8686800" y="6477000"/>
            <a:ext cx="381000" cy="304800"/>
          </a:xfrm>
          <a:prstGeom prst="rect">
            <a:avLst/>
          </a:prstGeom>
          <a:noFill/>
          <a:ln w="9525">
            <a:noFill/>
            <a:miter lim="800000"/>
            <a:headEnd/>
            <a:tailEnd/>
          </a:ln>
        </p:spPr>
        <p:txBody>
          <a:bodyPr vert="horz" wrap="square" lIns="91432" tIns="45716" rIns="91432" bIns="45716" numCol="1" anchor="t" anchorCtr="0" compatLnSpc="1">
            <a:prstTxWarp prst="textNoShape">
              <a:avLst/>
            </a:prstTxWarp>
          </a:bodyPr>
          <a:lstStyle>
            <a:lvl1pPr algn="r">
              <a:spcBef>
                <a:spcPct val="50000"/>
              </a:spcBef>
              <a:defRPr sz="1400">
                <a:latin typeface="Arial Narrow" charset="0"/>
              </a:defRPr>
            </a:lvl1pPr>
          </a:lstStyle>
          <a:p>
            <a:pPr>
              <a:defRPr/>
            </a:pPr>
            <a:fld id="{B8296948-3F77-0B4C-9E5A-3F3EBC3B44F6}" type="slidenum">
              <a:rPr lang="en-US"/>
              <a:pPr>
                <a:defRPr/>
              </a:pPr>
              <a:t>‹#›</a:t>
            </a:fld>
            <a:endParaRPr lang="en-US"/>
          </a:p>
        </p:txBody>
      </p:sp>
      <p:sp>
        <p:nvSpPr>
          <p:cNvPr id="1029" name="Rectangle 5"/>
          <p:cNvSpPr>
            <a:spLocks noChangeArrowheads="1"/>
          </p:cNvSpPr>
          <p:nvPr/>
        </p:nvSpPr>
        <p:spPr bwMode="auto">
          <a:xfrm>
            <a:off x="463550" y="1812925"/>
            <a:ext cx="190500" cy="4678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atin typeface="Tahoma" charset="0"/>
            </a:endParaRPr>
          </a:p>
        </p:txBody>
      </p:sp>
    </p:spTree>
  </p:cSld>
  <p:clrMap bg1="lt1" tx1="dk1" bg2="lt2" tx2="dk2" accent1="accent1" accent2="accent2" accent3="accent3" accent4="accent4" accent5="accent5" accent6="accent6" hlink="hlink" folHlink="folHlink"/>
  <p:sldLayoutIdLst>
    <p:sldLayoutId id="2147483979"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 id="2147483978" r:id="rId12"/>
    <p:sldLayoutId id="2147483980" r:id="rId13"/>
    <p:sldLayoutId id="2147483981" r:id="rId14"/>
  </p:sldLayoutIdLst>
  <p:transition spd="med"/>
  <p:hf hdr="0" ftr="0" dt="0"/>
  <p:txStyles>
    <p:titleStyle>
      <a:lvl1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mj-lt"/>
          <a:ea typeface="ＭＳ Ｐゴシック" charset="-128"/>
          <a:cs typeface="ＭＳ Ｐゴシック" charset="-128"/>
        </a:defRPr>
      </a:lvl1pPr>
      <a:lvl2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ea typeface="ＭＳ Ｐゴシック" charset="-128"/>
          <a:cs typeface="ＭＳ Ｐゴシック" charset="-128"/>
        </a:defRPr>
      </a:lvl2pPr>
      <a:lvl3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ea typeface="ＭＳ Ｐゴシック" charset="-128"/>
          <a:cs typeface="ＭＳ Ｐゴシック" charset="-128"/>
        </a:defRPr>
      </a:lvl3pPr>
      <a:lvl4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ea typeface="ＭＳ Ｐゴシック" charset="-128"/>
          <a:cs typeface="ＭＳ Ｐゴシック" charset="-128"/>
        </a:defRPr>
      </a:lvl4pPr>
      <a:lvl5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ea typeface="ＭＳ Ｐゴシック" charset="-128"/>
          <a:cs typeface="ＭＳ Ｐゴシック" charset="-128"/>
        </a:defRPr>
      </a:lvl5pPr>
      <a:lvl6pPr marL="457200" algn="l" rtl="0" eaLnBrk="1" fontAlgn="base" hangingPunct="1">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6pPr>
      <a:lvl7pPr marL="914400" algn="l" rtl="0" eaLnBrk="1" fontAlgn="base" hangingPunct="1">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7pPr>
      <a:lvl8pPr marL="1371600" algn="l" rtl="0" eaLnBrk="1" fontAlgn="base" hangingPunct="1">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8pPr>
      <a:lvl9pPr marL="1828800" algn="l" rtl="0" eaLnBrk="1" fontAlgn="base" hangingPunct="1">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20000"/>
        </a:spcBef>
        <a:spcAft>
          <a:spcPct val="0"/>
        </a:spcAft>
        <a:buClr>
          <a:schemeClr val="accent1"/>
        </a:buClr>
        <a:buSzPct val="85000"/>
        <a:buFont typeface="Wingdings 2" charset="0"/>
        <a:buChar char="ã"/>
        <a:defRPr kumimoji="1" sz="2800">
          <a:solidFill>
            <a:schemeClr val="accent1"/>
          </a:solidFill>
          <a:effectLst>
            <a:outerShdw blurRad="38100" dist="38100" dir="2700000" algn="tl">
              <a:srgbClr val="C0C0C0"/>
            </a:outerShdw>
          </a:effectLst>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hlink"/>
        </a:buClr>
        <a:buSzPct val="85000"/>
        <a:buFont typeface="Wingdings" charset="0"/>
        <a:buChar char="l"/>
        <a:defRPr kumimoji="1" sz="2300">
          <a:solidFill>
            <a:schemeClr val="hlink"/>
          </a:solidFill>
          <a:effectLst>
            <a:outerShdw blurRad="38100" dist="38100" dir="2700000" algn="tl">
              <a:srgbClr val="C0C0C0"/>
            </a:outerShdw>
          </a:effectLst>
          <a:latin typeface="+mn-lt"/>
          <a:ea typeface="ＭＳ Ｐゴシック" charset="-128"/>
        </a:defRPr>
      </a:lvl2pPr>
      <a:lvl3pPr marL="1143000" indent="-228600" algn="l" rtl="0" eaLnBrk="0" fontAlgn="base" hangingPunct="0">
        <a:spcBef>
          <a:spcPct val="20000"/>
        </a:spcBef>
        <a:spcAft>
          <a:spcPct val="0"/>
        </a:spcAft>
        <a:buClr>
          <a:schemeClr val="tx1"/>
        </a:buClr>
        <a:buFont typeface="Wingdings" charset="0"/>
        <a:buChar char="Ø"/>
        <a:defRPr kumimoji="1" sz="2000">
          <a:solidFill>
            <a:schemeClr val="tx1"/>
          </a:solidFill>
          <a:effectLst>
            <a:outerShdw blurRad="38100" dist="38100" dir="2700000" algn="tl">
              <a:srgbClr val="C0C0C0"/>
            </a:outerShdw>
          </a:effectLst>
          <a:latin typeface="+mn-lt"/>
          <a:ea typeface="ＭＳ Ｐゴシック" charset="-128"/>
        </a:defRPr>
      </a:lvl3pPr>
      <a:lvl4pPr marL="16002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ea typeface="ＭＳ Ｐゴシック" charset="-128"/>
        </a:defRPr>
      </a:lvl4pPr>
      <a:lvl5pPr marL="20574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ea typeface="ＭＳ Ｐゴシック" charset="-128"/>
        </a:defRPr>
      </a:lvl5pPr>
      <a:lvl6pPr marL="2514600" indent="-228600" algn="l" rtl="0" eaLnBrk="1" fontAlgn="base" hangingPunct="1">
        <a:spcBef>
          <a:spcPct val="20000"/>
        </a:spcBef>
        <a:spcAft>
          <a:spcPct val="0"/>
        </a:spcAft>
        <a:buChar char="»"/>
        <a:defRPr kumimoji="1">
          <a:solidFill>
            <a:schemeClr val="tx1"/>
          </a:solidFill>
          <a:effectLst>
            <a:outerShdw blurRad="38100" dist="38100" dir="2700000" algn="tl">
              <a:srgbClr val="C0C0C0"/>
            </a:outerShdw>
          </a:effectLst>
          <a:latin typeface="+mn-lt"/>
        </a:defRPr>
      </a:lvl6pPr>
      <a:lvl7pPr marL="2971800" indent="-228600" algn="l" rtl="0" eaLnBrk="1" fontAlgn="base" hangingPunct="1">
        <a:spcBef>
          <a:spcPct val="20000"/>
        </a:spcBef>
        <a:spcAft>
          <a:spcPct val="0"/>
        </a:spcAft>
        <a:buChar char="»"/>
        <a:defRPr kumimoji="1">
          <a:solidFill>
            <a:schemeClr val="tx1"/>
          </a:solidFill>
          <a:effectLst>
            <a:outerShdw blurRad="38100" dist="38100" dir="2700000" algn="tl">
              <a:srgbClr val="C0C0C0"/>
            </a:outerShdw>
          </a:effectLst>
          <a:latin typeface="+mn-lt"/>
        </a:defRPr>
      </a:lvl7pPr>
      <a:lvl8pPr marL="3429000" indent="-228600" algn="l" rtl="0" eaLnBrk="1" fontAlgn="base" hangingPunct="1">
        <a:spcBef>
          <a:spcPct val="20000"/>
        </a:spcBef>
        <a:spcAft>
          <a:spcPct val="0"/>
        </a:spcAft>
        <a:buChar char="»"/>
        <a:defRPr kumimoji="1">
          <a:solidFill>
            <a:schemeClr val="tx1"/>
          </a:solidFill>
          <a:effectLst>
            <a:outerShdw blurRad="38100" dist="38100" dir="2700000" algn="tl">
              <a:srgbClr val="C0C0C0"/>
            </a:outerShdw>
          </a:effectLst>
          <a:latin typeface="+mn-lt"/>
        </a:defRPr>
      </a:lvl8pPr>
      <a:lvl9pPr marL="3886200" indent="-228600" algn="l" rtl="0" eaLnBrk="1" fontAlgn="base" hangingPunct="1">
        <a:spcBef>
          <a:spcPct val="20000"/>
        </a:spcBef>
        <a:spcAft>
          <a:spcPct val="0"/>
        </a:spcAft>
        <a:buChar char="»"/>
        <a:defRPr kumimoji="1">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1.bin"/><Relationship Id="rId5" Type="http://schemas.openxmlformats.org/officeDocument/2006/relationships/image" Target="../media/image2.wmf"/><Relationship Id="rId1" Type="http://schemas.openxmlformats.org/officeDocument/2006/relationships/vmlDrawing" Target="../drawings/vmlDrawing1.vml"/><Relationship Id="rId2"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2.bin"/><Relationship Id="rId5" Type="http://schemas.openxmlformats.org/officeDocument/2006/relationships/image" Target="../media/image3.emf"/><Relationship Id="rId1" Type="http://schemas.openxmlformats.org/officeDocument/2006/relationships/vmlDrawing" Target="../drawings/vmlDrawing2.vml"/><Relationship Id="rId2"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04800" y="354013"/>
            <a:ext cx="8534400" cy="2370137"/>
          </a:xfrm>
        </p:spPr>
        <p:txBody>
          <a:bodyPr/>
          <a:lstStyle/>
          <a:p>
            <a:pPr algn="ctr" eaLnBrk="1" hangingPunct="1">
              <a:defRPr/>
            </a:pPr>
            <a:r>
              <a:rPr lang="en-US" dirty="0">
                <a:effectLst>
                  <a:outerShdw blurRad="38100" dist="38100" dir="2700000" algn="tl">
                    <a:srgbClr val="DDDDDD"/>
                  </a:outerShdw>
                </a:effectLst>
                <a:latin typeface="Tahoma" charset="0"/>
                <a:ea typeface="ＭＳ Ｐゴシック" charset="0"/>
                <a:cs typeface="ＭＳ Ｐゴシック" charset="0"/>
              </a:rPr>
              <a:t/>
            </a:r>
            <a:br>
              <a:rPr lang="en-US" dirty="0">
                <a:effectLst>
                  <a:outerShdw blurRad="38100" dist="38100" dir="2700000" algn="tl">
                    <a:srgbClr val="DDDDDD"/>
                  </a:outerShdw>
                </a:effectLst>
                <a:latin typeface="Tahoma" charset="0"/>
                <a:ea typeface="ＭＳ Ｐゴシック" charset="0"/>
                <a:cs typeface="ＭＳ Ｐゴシック" charset="0"/>
              </a:rPr>
            </a:br>
            <a:r>
              <a:rPr lang="en-US" sz="3600" b="1" dirty="0">
                <a:effectLst>
                  <a:outerShdw blurRad="38100" dist="38100" dir="2700000" algn="tl">
                    <a:srgbClr val="DDDDDD"/>
                  </a:outerShdw>
                </a:effectLst>
                <a:latin typeface="Tahoma" charset="0"/>
                <a:ea typeface="ＭＳ Ｐゴシック" charset="0"/>
                <a:cs typeface="ＭＳ Ｐゴシック" charset="0"/>
              </a:rPr>
              <a:t>Computer Organization and Design</a:t>
            </a:r>
            <a:br>
              <a:rPr lang="en-US" sz="3600" b="1" dirty="0">
                <a:effectLst>
                  <a:outerShdw blurRad="38100" dist="38100" dir="2700000" algn="tl">
                    <a:srgbClr val="DDDDDD"/>
                  </a:outerShdw>
                </a:effectLst>
                <a:latin typeface="Tahoma" charset="0"/>
                <a:ea typeface="ＭＳ Ｐゴシック" charset="0"/>
                <a:cs typeface="ＭＳ Ｐゴシック" charset="0"/>
              </a:rPr>
            </a:br>
            <a:r>
              <a:rPr lang="en-US" sz="3600" b="1" dirty="0">
                <a:effectLst>
                  <a:outerShdw blurRad="38100" dist="38100" dir="2700000" algn="tl">
                    <a:srgbClr val="DDDDDD"/>
                  </a:outerShdw>
                </a:effectLst>
                <a:latin typeface="Tahoma" charset="0"/>
                <a:ea typeface="ＭＳ Ｐゴシック" charset="0"/>
                <a:cs typeface="ＭＳ Ｐゴシック" charset="0"/>
              </a:rPr>
              <a:t/>
            </a:r>
            <a:br>
              <a:rPr lang="en-US" sz="3600" b="1" dirty="0">
                <a:effectLst>
                  <a:outerShdw blurRad="38100" dist="38100" dir="2700000" algn="tl">
                    <a:srgbClr val="DDDDDD"/>
                  </a:outerShdw>
                </a:effectLst>
                <a:latin typeface="Tahoma" charset="0"/>
                <a:ea typeface="ＭＳ Ｐゴシック" charset="0"/>
                <a:cs typeface="ＭＳ Ｐゴシック" charset="0"/>
              </a:rPr>
            </a:br>
            <a:r>
              <a:rPr lang="en-US" sz="3600" dirty="0">
                <a:effectLst>
                  <a:outerShdw blurRad="38100" dist="38100" dir="2700000" algn="tl">
                    <a:srgbClr val="DDDDDD"/>
                  </a:outerShdw>
                </a:effectLst>
                <a:latin typeface="Tahoma" charset="0"/>
                <a:ea typeface="ＭＳ Ｐゴシック" charset="0"/>
                <a:cs typeface="ＭＳ Ｐゴシック" charset="0"/>
              </a:rPr>
              <a:t>Instruction </a:t>
            </a:r>
            <a:r>
              <a:rPr lang="en-US" sz="3600" dirty="0" smtClean="0">
                <a:effectLst>
                  <a:outerShdw blurRad="38100" dist="38100" dir="2700000" algn="tl">
                    <a:srgbClr val="DDDDDD"/>
                  </a:outerShdw>
                </a:effectLst>
                <a:latin typeface="Tahoma" charset="0"/>
                <a:ea typeface="ＭＳ Ｐゴシック" charset="0"/>
                <a:cs typeface="ＭＳ Ｐゴシック" charset="0"/>
              </a:rPr>
              <a:t>Sets - 2</a:t>
            </a:r>
            <a:endParaRPr lang="en-US" sz="3600" b="1" dirty="0">
              <a:effectLst>
                <a:outerShdw blurRad="38100" dist="38100" dir="2700000" algn="tl">
                  <a:srgbClr val="DDDDDD"/>
                </a:outerShdw>
              </a:effectLst>
              <a:latin typeface="Tahoma" charset="0"/>
              <a:ea typeface="ＭＳ Ｐゴシック" charset="0"/>
              <a:cs typeface="ＭＳ Ｐゴシック" charset="0"/>
            </a:endParaRPr>
          </a:p>
        </p:txBody>
      </p:sp>
      <p:sp>
        <p:nvSpPr>
          <p:cNvPr id="20" name="Subtitle 19"/>
          <p:cNvSpPr>
            <a:spLocks noGrp="1"/>
          </p:cNvSpPr>
          <p:nvPr>
            <p:ph type="subTitle" idx="1"/>
          </p:nvPr>
        </p:nvSpPr>
        <p:spPr/>
        <p:txBody>
          <a:bodyPr/>
          <a:lstStyle/>
          <a:p>
            <a:pPr eaLnBrk="1" hangingPunct="1">
              <a:buFont typeface="Wingdings 2" charset="0"/>
              <a:buNone/>
              <a:defRPr/>
            </a:pPr>
            <a:r>
              <a:rPr lang="en-US" sz="3200" dirty="0">
                <a:effectLst>
                  <a:outerShdw blurRad="38100" dist="38100" dir="2700000" algn="tl">
                    <a:srgbClr val="DDDDDD"/>
                  </a:outerShdw>
                </a:effectLst>
                <a:latin typeface="Tahoma" charset="0"/>
                <a:ea typeface="ＭＳ Ｐゴシック" charset="0"/>
                <a:cs typeface="ＭＳ Ｐゴシック" charset="0"/>
              </a:rPr>
              <a:t>Montek Singh</a:t>
            </a:r>
          </a:p>
          <a:p>
            <a:pPr eaLnBrk="1" hangingPunct="1">
              <a:lnSpc>
                <a:spcPct val="120000"/>
              </a:lnSpc>
              <a:buFont typeface="Wingdings 2" charset="0"/>
              <a:buNone/>
              <a:defRPr/>
            </a:pPr>
            <a:r>
              <a:rPr lang="en-US" dirty="0" smtClean="0">
                <a:solidFill>
                  <a:schemeClr val="tx1"/>
                </a:solidFill>
                <a:effectLst>
                  <a:outerShdw blurRad="38100" dist="38100" dir="2700000" algn="tl">
                    <a:srgbClr val="DDDDDD"/>
                  </a:outerShdw>
                </a:effectLst>
                <a:latin typeface="Tahoma" charset="0"/>
                <a:ea typeface="ＭＳ Ｐゴシック" charset="0"/>
                <a:cs typeface="ＭＳ Ｐゴシック" charset="0"/>
              </a:rPr>
              <a:t>Feb 10-12, 2016</a:t>
            </a:r>
            <a:endParaRPr lang="en-US" dirty="0">
              <a:solidFill>
                <a:schemeClr val="tx1"/>
              </a:solidFill>
              <a:effectLst>
                <a:outerShdw blurRad="38100" dist="38100" dir="2700000" algn="tl">
                  <a:srgbClr val="DDDDDD"/>
                </a:outerShdw>
              </a:effectLst>
              <a:latin typeface="Tahoma" charset="0"/>
              <a:ea typeface="ＭＳ Ｐゴシック" charset="0"/>
              <a:cs typeface="ＭＳ Ｐゴシック" charset="0"/>
            </a:endParaRPr>
          </a:p>
          <a:p>
            <a:pPr eaLnBrk="1" hangingPunct="1">
              <a:lnSpc>
                <a:spcPct val="120000"/>
              </a:lnSpc>
              <a:buFont typeface="Wingdings 2" charset="0"/>
              <a:buNone/>
              <a:defRPr/>
            </a:pPr>
            <a:endParaRPr lang="en-US" dirty="0">
              <a:solidFill>
                <a:schemeClr val="tx1"/>
              </a:solidFill>
              <a:effectLst>
                <a:outerShdw blurRad="38100" dist="38100" dir="2700000" algn="tl">
                  <a:srgbClr val="DDDDDD"/>
                </a:outerShdw>
              </a:effectLst>
              <a:latin typeface="Tahoma" charset="0"/>
              <a:ea typeface="ＭＳ Ｐゴシック" charset="0"/>
              <a:cs typeface="ＭＳ Ｐゴシック" charset="0"/>
            </a:endParaRPr>
          </a:p>
          <a:p>
            <a:pPr eaLnBrk="1" hangingPunct="1">
              <a:lnSpc>
                <a:spcPct val="120000"/>
              </a:lnSpc>
              <a:buFont typeface="Wingdings 2" charset="0"/>
              <a:buNone/>
              <a:defRPr/>
            </a:pPr>
            <a:r>
              <a:rPr lang="en-US" dirty="0">
                <a:solidFill>
                  <a:schemeClr val="tx1"/>
                </a:solidFill>
                <a:effectLst>
                  <a:outerShdw blurRad="38100" dist="38100" dir="2700000" algn="tl">
                    <a:srgbClr val="DDDDDD"/>
                  </a:outerShdw>
                </a:effectLst>
                <a:latin typeface="Tahoma" charset="0"/>
                <a:ea typeface="ＭＳ Ｐゴシック" charset="0"/>
                <a:cs typeface="ＭＳ Ｐゴシック" charset="0"/>
              </a:rPr>
              <a:t>Lecture 5</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Accessing Memory</a:t>
            </a:r>
            <a:endParaRPr lang="en-US" dirty="0"/>
          </a:p>
        </p:txBody>
      </p:sp>
      <p:sp>
        <p:nvSpPr>
          <p:cNvPr id="3" name="Content Placeholder 2"/>
          <p:cNvSpPr>
            <a:spLocks noGrp="1"/>
          </p:cNvSpPr>
          <p:nvPr>
            <p:ph idx="1"/>
          </p:nvPr>
        </p:nvSpPr>
        <p:spPr/>
        <p:txBody>
          <a:bodyPr/>
          <a:lstStyle/>
          <a:p>
            <a:pPr>
              <a:defRPr/>
            </a:pPr>
            <a:r>
              <a:rPr lang="en-US" dirty="0" smtClean="0"/>
              <a:t>MIPS is a “load-store” architecture</a:t>
            </a:r>
          </a:p>
          <a:p>
            <a:pPr lvl="1">
              <a:defRPr/>
            </a:pPr>
            <a:r>
              <a:rPr lang="en-US" dirty="0" smtClean="0"/>
              <a:t>all operands for ALU instructions are in registers or immediate</a:t>
            </a:r>
          </a:p>
          <a:p>
            <a:pPr lvl="1">
              <a:defRPr/>
            </a:pPr>
            <a:r>
              <a:rPr lang="en-US" dirty="0" smtClean="0"/>
              <a:t>cannot directly add values residing in memory</a:t>
            </a:r>
          </a:p>
          <a:p>
            <a:pPr lvl="2">
              <a:defRPr/>
            </a:pPr>
            <a:r>
              <a:rPr lang="en-US" dirty="0" smtClean="0"/>
              <a:t>must first bring values into registers from memory (called LOAD)</a:t>
            </a:r>
          </a:p>
          <a:p>
            <a:pPr lvl="2">
              <a:defRPr/>
            </a:pPr>
            <a:r>
              <a:rPr lang="en-US" dirty="0" smtClean="0"/>
              <a:t>must store result of computation back into memory (called STORE)</a:t>
            </a:r>
            <a:endParaRPr lang="en-US" dirty="0"/>
          </a:p>
        </p:txBody>
      </p:sp>
      <p:sp>
        <p:nvSpPr>
          <p:cNvPr id="33795"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fld id="{135057F3-2F63-D746-929C-08FD45661069}" type="slidenum">
              <a:rPr lang="en-US" sz="1400">
                <a:latin typeface="Arial Narrow" charset="0"/>
              </a:rPr>
              <a:pPr/>
              <a:t>10</a:t>
            </a:fld>
            <a:endParaRPr lang="en-US" sz="1400">
              <a:latin typeface="Arial Narrow" charset="0"/>
            </a:endParaRPr>
          </a:p>
        </p:txBody>
      </p:sp>
      <p:grpSp>
        <p:nvGrpSpPr>
          <p:cNvPr id="33796" name="Group 30"/>
          <p:cNvGrpSpPr>
            <a:grpSpLocks/>
          </p:cNvGrpSpPr>
          <p:nvPr/>
        </p:nvGrpSpPr>
        <p:grpSpPr bwMode="auto">
          <a:xfrm>
            <a:off x="2286000" y="3683000"/>
            <a:ext cx="4868863" cy="1979613"/>
            <a:chOff x="2286000" y="1135063"/>
            <a:chExt cx="4868863" cy="1979612"/>
          </a:xfrm>
        </p:grpSpPr>
        <p:sp>
          <p:nvSpPr>
            <p:cNvPr id="33797" name="Rectangle 31"/>
            <p:cNvSpPr>
              <a:spLocks noChangeArrowheads="1"/>
            </p:cNvSpPr>
            <p:nvPr/>
          </p:nvSpPr>
          <p:spPr bwMode="auto">
            <a:xfrm>
              <a:off x="4881563" y="1135063"/>
              <a:ext cx="1603375" cy="1139825"/>
            </a:xfrm>
            <a:prstGeom prst="rect">
              <a:avLst/>
            </a:prstGeom>
            <a:solidFill>
              <a:srgbClr val="CCFFCC"/>
            </a:solidFill>
            <a:ln w="9525">
              <a:solidFill>
                <a:schemeClr val="tx1"/>
              </a:solidFill>
              <a:miter lim="800000"/>
              <a:headEnd/>
              <a:tailEnd/>
            </a:ln>
          </p:spPr>
          <p:txBody>
            <a:bodyPr wrap="none" anchor="ctr"/>
            <a:lstStyle/>
            <a:p>
              <a:pPr algn="ctr"/>
              <a:r>
                <a:rPr lang="en-US" b="0">
                  <a:latin typeface="Tahoma" charset="0"/>
                </a:rPr>
                <a:t>Control</a:t>
              </a:r>
              <a:br>
                <a:rPr lang="en-US" b="0">
                  <a:latin typeface="Tahoma" charset="0"/>
                </a:rPr>
              </a:br>
              <a:r>
                <a:rPr lang="en-US" b="0">
                  <a:latin typeface="Tahoma" charset="0"/>
                </a:rPr>
                <a:t>Unit</a:t>
              </a:r>
            </a:p>
          </p:txBody>
        </p:sp>
        <p:sp>
          <p:nvSpPr>
            <p:cNvPr id="33798" name="Rectangle 32"/>
            <p:cNvSpPr>
              <a:spLocks noChangeArrowheads="1"/>
            </p:cNvSpPr>
            <p:nvPr/>
          </p:nvSpPr>
          <p:spPr bwMode="auto">
            <a:xfrm>
              <a:off x="2647950" y="1135063"/>
              <a:ext cx="1317625" cy="1139825"/>
            </a:xfrm>
            <a:prstGeom prst="rect">
              <a:avLst/>
            </a:prstGeom>
            <a:solidFill>
              <a:srgbClr val="CCFFCC"/>
            </a:solidFill>
            <a:ln w="9525">
              <a:solidFill>
                <a:schemeClr val="tx1"/>
              </a:solidFill>
              <a:miter lim="800000"/>
              <a:headEnd/>
              <a:tailEnd/>
            </a:ln>
          </p:spPr>
          <p:txBody>
            <a:bodyPr wrap="none" anchor="ctr"/>
            <a:lstStyle/>
            <a:p>
              <a:pPr algn="ctr"/>
              <a:r>
                <a:rPr lang="en-US" b="0">
                  <a:latin typeface="Tahoma" charset="0"/>
                </a:rPr>
                <a:t>Data</a:t>
              </a:r>
            </a:p>
            <a:p>
              <a:pPr algn="ctr"/>
              <a:r>
                <a:rPr lang="en-US" b="0">
                  <a:latin typeface="Tahoma" charset="0"/>
                </a:rPr>
                <a:t>Path</a:t>
              </a:r>
            </a:p>
          </p:txBody>
        </p:sp>
        <p:sp>
          <p:nvSpPr>
            <p:cNvPr id="33799" name="Rectangle 33"/>
            <p:cNvSpPr>
              <a:spLocks noChangeArrowheads="1"/>
            </p:cNvSpPr>
            <p:nvPr/>
          </p:nvSpPr>
          <p:spPr bwMode="auto">
            <a:xfrm rot="-5400000">
              <a:off x="1935162" y="1562101"/>
              <a:ext cx="1139825" cy="285750"/>
            </a:xfrm>
            <a:prstGeom prst="rect">
              <a:avLst/>
            </a:prstGeom>
            <a:solidFill>
              <a:srgbClr val="CCFFCC"/>
            </a:solidFill>
            <a:ln w="9525">
              <a:solidFill>
                <a:schemeClr val="tx1"/>
              </a:solidFill>
              <a:miter lim="800000"/>
              <a:headEnd/>
              <a:tailEnd/>
            </a:ln>
          </p:spPr>
          <p:txBody>
            <a:bodyPr wrap="none" anchor="ctr"/>
            <a:lstStyle/>
            <a:p>
              <a:pPr algn="ctr"/>
              <a:r>
                <a:rPr lang="en-US" sz="1200" b="0">
                  <a:latin typeface="Tahoma" charset="0"/>
                </a:rPr>
                <a:t>registers</a:t>
              </a:r>
            </a:p>
          </p:txBody>
        </p:sp>
        <p:sp>
          <p:nvSpPr>
            <p:cNvPr id="33800" name="Line 7"/>
            <p:cNvSpPr>
              <a:spLocks noChangeShapeType="1"/>
            </p:cNvSpPr>
            <p:nvPr/>
          </p:nvSpPr>
          <p:spPr bwMode="auto">
            <a:xfrm>
              <a:off x="3965575" y="1914525"/>
              <a:ext cx="915988"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3801" name="Line 8"/>
            <p:cNvSpPr>
              <a:spLocks noChangeShapeType="1"/>
            </p:cNvSpPr>
            <p:nvPr/>
          </p:nvSpPr>
          <p:spPr bwMode="auto">
            <a:xfrm flipH="1">
              <a:off x="3965575" y="1495425"/>
              <a:ext cx="915988"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3802" name="Rectangle 36"/>
            <p:cNvSpPr>
              <a:spLocks noChangeArrowheads="1"/>
            </p:cNvSpPr>
            <p:nvPr/>
          </p:nvSpPr>
          <p:spPr bwMode="auto">
            <a:xfrm>
              <a:off x="2362200" y="2754313"/>
              <a:ext cx="4179888" cy="360362"/>
            </a:xfrm>
            <a:prstGeom prst="rect">
              <a:avLst/>
            </a:prstGeom>
            <a:solidFill>
              <a:srgbClr val="CCECFF"/>
            </a:solidFill>
            <a:ln w="9525">
              <a:solidFill>
                <a:schemeClr val="tx1"/>
              </a:solidFill>
              <a:miter lim="800000"/>
              <a:headEnd/>
              <a:tailEnd/>
            </a:ln>
          </p:spPr>
          <p:txBody>
            <a:bodyPr wrap="none" anchor="ctr"/>
            <a:lstStyle/>
            <a:p>
              <a:pPr algn="ctr"/>
              <a:r>
                <a:rPr lang="en-US" b="0">
                  <a:latin typeface="Tahoma" charset="0"/>
                </a:rPr>
                <a:t>MEMORY</a:t>
              </a:r>
            </a:p>
          </p:txBody>
        </p:sp>
        <p:sp>
          <p:nvSpPr>
            <p:cNvPr id="33803" name="Line 10"/>
            <p:cNvSpPr>
              <a:spLocks noChangeShapeType="1"/>
            </p:cNvSpPr>
            <p:nvPr/>
          </p:nvSpPr>
          <p:spPr bwMode="auto">
            <a:xfrm flipV="1">
              <a:off x="5875338" y="2274888"/>
              <a:ext cx="0" cy="479425"/>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3804" name="Line 11"/>
            <p:cNvSpPr>
              <a:spLocks noChangeShapeType="1"/>
            </p:cNvSpPr>
            <p:nvPr/>
          </p:nvSpPr>
          <p:spPr bwMode="auto">
            <a:xfrm>
              <a:off x="3548063" y="2278063"/>
              <a:ext cx="0" cy="479425"/>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3805" name="Text Box 12"/>
            <p:cNvSpPr txBox="1">
              <a:spLocks noChangeArrowheads="1"/>
            </p:cNvSpPr>
            <p:nvPr/>
          </p:nvSpPr>
          <p:spPr bwMode="auto">
            <a:xfrm>
              <a:off x="4075113" y="1236663"/>
              <a:ext cx="728662"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b="0">
                  <a:latin typeface="Tahoma" charset="0"/>
                </a:rPr>
                <a:t>control</a:t>
              </a:r>
            </a:p>
          </p:txBody>
        </p:sp>
        <p:sp>
          <p:nvSpPr>
            <p:cNvPr id="33806" name="Text Box 13"/>
            <p:cNvSpPr txBox="1">
              <a:spLocks noChangeArrowheads="1"/>
            </p:cNvSpPr>
            <p:nvPr/>
          </p:nvSpPr>
          <p:spPr bwMode="auto">
            <a:xfrm>
              <a:off x="4079875" y="1651000"/>
              <a:ext cx="658813"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b="0">
                  <a:latin typeface="Tahoma" charset="0"/>
                </a:rPr>
                <a:t>status</a:t>
              </a:r>
            </a:p>
          </p:txBody>
        </p:sp>
        <p:sp>
          <p:nvSpPr>
            <p:cNvPr id="33807" name="Text Box 14"/>
            <p:cNvSpPr txBox="1">
              <a:spLocks noChangeArrowheads="1"/>
            </p:cNvSpPr>
            <p:nvPr/>
          </p:nvSpPr>
          <p:spPr bwMode="auto">
            <a:xfrm>
              <a:off x="5899150" y="2395538"/>
              <a:ext cx="1255713" cy="30797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r>
                <a:rPr lang="en-US" sz="1400">
                  <a:latin typeface="Tahoma" charset="0"/>
                </a:rPr>
                <a:t>instructions</a:t>
              </a:r>
            </a:p>
          </p:txBody>
        </p:sp>
        <p:sp>
          <p:nvSpPr>
            <p:cNvPr id="33808" name="Text Box 15"/>
            <p:cNvSpPr txBox="1">
              <a:spLocks noChangeArrowheads="1"/>
            </p:cNvSpPr>
            <p:nvPr/>
          </p:nvSpPr>
          <p:spPr bwMode="auto">
            <a:xfrm>
              <a:off x="3571875" y="2398713"/>
              <a:ext cx="587375" cy="30797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r>
                <a:rPr lang="en-US" sz="1400">
                  <a:latin typeface="Tahoma" charset="0"/>
                </a:rPr>
                <a:t>data</a:t>
              </a:r>
            </a:p>
          </p:txBody>
        </p:sp>
        <p:sp>
          <p:nvSpPr>
            <p:cNvPr id="33809" name="Line 78"/>
            <p:cNvSpPr>
              <a:spLocks noChangeShapeType="1"/>
            </p:cNvSpPr>
            <p:nvPr/>
          </p:nvSpPr>
          <p:spPr bwMode="auto">
            <a:xfrm>
              <a:off x="5526088" y="2278063"/>
              <a:ext cx="0" cy="479425"/>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3810" name="Text Box 79"/>
            <p:cNvSpPr txBox="1">
              <a:spLocks noChangeArrowheads="1"/>
            </p:cNvSpPr>
            <p:nvPr/>
          </p:nvSpPr>
          <p:spPr bwMode="auto">
            <a:xfrm>
              <a:off x="4725988" y="2354263"/>
              <a:ext cx="887412"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r>
                <a:rPr lang="en-US" sz="1400">
                  <a:latin typeface="Tahoma" charset="0"/>
                </a:rPr>
                <a:t>address</a:t>
              </a:r>
            </a:p>
          </p:txBody>
        </p:sp>
        <p:sp>
          <p:nvSpPr>
            <p:cNvPr id="33811" name="Line 80"/>
            <p:cNvSpPr>
              <a:spLocks noChangeShapeType="1"/>
            </p:cNvSpPr>
            <p:nvPr/>
          </p:nvSpPr>
          <p:spPr bwMode="auto">
            <a:xfrm>
              <a:off x="3086100" y="2278063"/>
              <a:ext cx="0" cy="479425"/>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3812" name="Text Box 81"/>
            <p:cNvSpPr txBox="1">
              <a:spLocks noChangeArrowheads="1"/>
            </p:cNvSpPr>
            <p:nvPr/>
          </p:nvSpPr>
          <p:spPr bwMode="auto">
            <a:xfrm>
              <a:off x="2286000" y="2354263"/>
              <a:ext cx="887413"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r>
                <a:rPr lang="en-US" sz="1400">
                  <a:latin typeface="Tahoma" charset="0"/>
                </a:rPr>
                <a:t>address</a:t>
              </a:r>
            </a:p>
          </p:txBody>
        </p:sp>
      </p:gr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buFont typeface="Symbol" charset="0"/>
              <a:buNone/>
              <a:defRPr/>
            </a:pPr>
            <a:r>
              <a:rPr lang="en-US" dirty="0">
                <a:latin typeface="Tahoma" charset="0"/>
                <a:ea typeface="ＭＳ Ｐゴシック" charset="0"/>
                <a:cs typeface="ＭＳ Ｐゴシック" charset="0"/>
                <a:sym typeface="Symbol" charset="0"/>
              </a:rPr>
              <a:t>MIPS Load </a:t>
            </a:r>
            <a:r>
              <a:rPr lang="en-US" dirty="0" smtClean="0">
                <a:latin typeface="Tahoma" charset="0"/>
                <a:ea typeface="ＭＳ Ｐゴシック" charset="0"/>
                <a:cs typeface="ＭＳ Ｐゴシック" charset="0"/>
                <a:sym typeface="Symbol" charset="0"/>
              </a:rPr>
              <a:t>Instruction</a:t>
            </a:r>
            <a:endParaRPr lang="en-US" dirty="0">
              <a:latin typeface="Tahoma" charset="0"/>
              <a:ea typeface="ＭＳ Ｐゴシック" charset="0"/>
              <a:cs typeface="ＭＳ Ｐゴシック" charset="0"/>
              <a:sym typeface="Symbol" charset="0"/>
            </a:endParaRPr>
          </a:p>
        </p:txBody>
      </p:sp>
      <p:sp>
        <p:nvSpPr>
          <p:cNvPr id="2" name="Content Placeholder 1"/>
          <p:cNvSpPr>
            <a:spLocks noGrp="1"/>
          </p:cNvSpPr>
          <p:nvPr>
            <p:ph idx="1"/>
          </p:nvPr>
        </p:nvSpPr>
        <p:spPr/>
        <p:txBody>
          <a:bodyPr/>
          <a:lstStyle/>
          <a:p>
            <a:pPr>
              <a:defRPr/>
            </a:pPr>
            <a:r>
              <a:rPr lang="en-US" dirty="0" smtClean="0"/>
              <a:t>Load instruction is I-type</a:t>
            </a:r>
          </a:p>
          <a:p>
            <a:pPr>
              <a:defRPr/>
            </a:pPr>
            <a:endParaRPr lang="en-US" dirty="0"/>
          </a:p>
          <a:p>
            <a:pPr>
              <a:defRPr/>
            </a:pPr>
            <a:endParaRPr lang="en-US" dirty="0" smtClean="0"/>
          </a:p>
          <a:p>
            <a:pPr>
              <a:defRPr/>
            </a:pPr>
            <a:endParaRPr lang="en-US" dirty="0"/>
          </a:p>
          <a:p>
            <a:pPr marL="0" indent="0">
              <a:buFont typeface="Wingdings 2" charset="0"/>
              <a:buNone/>
              <a:defRPr/>
            </a:pPr>
            <a:endParaRPr lang="en-US" dirty="0"/>
          </a:p>
          <a:p>
            <a:pPr lvl="1">
              <a:defRPr/>
            </a:pPr>
            <a:endParaRPr lang="en-US" altLang="ja-JP" dirty="0" smtClean="0"/>
          </a:p>
          <a:p>
            <a:pPr lvl="1">
              <a:defRPr/>
            </a:pPr>
            <a:endParaRPr lang="en-US" altLang="ja-JP" dirty="0" smtClean="0"/>
          </a:p>
          <a:p>
            <a:pPr lvl="1">
              <a:defRPr/>
            </a:pPr>
            <a:r>
              <a:rPr lang="en-US" altLang="ja-JP" dirty="0" smtClean="0"/>
              <a:t>Does the following:</a:t>
            </a:r>
          </a:p>
          <a:p>
            <a:pPr lvl="2">
              <a:defRPr/>
            </a:pPr>
            <a:r>
              <a:rPr lang="en-US" altLang="ja-JP" dirty="0" smtClean="0"/>
              <a:t>takes the value stored in register $</a:t>
            </a:r>
            <a:r>
              <a:rPr lang="en-US" altLang="ja-JP" dirty="0" err="1" smtClean="0"/>
              <a:t>rs</a:t>
            </a:r>
            <a:endParaRPr lang="en-US" altLang="ja-JP" dirty="0" smtClean="0"/>
          </a:p>
          <a:p>
            <a:pPr lvl="2">
              <a:defRPr/>
            </a:pPr>
            <a:r>
              <a:rPr lang="en-US" altLang="ja-JP" dirty="0" smtClean="0"/>
              <a:t>adds to it the immediate value (signed)</a:t>
            </a:r>
          </a:p>
          <a:p>
            <a:pPr lvl="2">
              <a:defRPr/>
            </a:pPr>
            <a:r>
              <a:rPr lang="en-US" altLang="ja-JP" dirty="0" smtClean="0"/>
              <a:t>this is the address where memory is looked up</a:t>
            </a:r>
          </a:p>
          <a:p>
            <a:pPr lvl="2">
              <a:defRPr/>
            </a:pPr>
            <a:r>
              <a:rPr lang="en-US" altLang="ja-JP" dirty="0" smtClean="0"/>
              <a:t>value found at this address in memory is brought in and stored in register $</a:t>
            </a:r>
            <a:r>
              <a:rPr lang="en-US" altLang="ja-JP" dirty="0" err="1" smtClean="0"/>
              <a:t>rt</a:t>
            </a:r>
            <a:endParaRPr lang="en-US" altLang="ja-JP" dirty="0" smtClean="0"/>
          </a:p>
        </p:txBody>
      </p:sp>
      <p:sp>
        <p:nvSpPr>
          <p:cNvPr id="34819" name="Rectangle 10"/>
          <p:cNvSpPr>
            <a:spLocks noChangeArrowheads="1"/>
          </p:cNvSpPr>
          <p:nvPr/>
        </p:nvSpPr>
        <p:spPr bwMode="auto">
          <a:xfrm>
            <a:off x="779463" y="2133600"/>
            <a:ext cx="6165850" cy="159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a:lnSpc>
                <a:spcPct val="90000"/>
              </a:lnSpc>
            </a:pPr>
            <a:r>
              <a:rPr lang="en-US" sz="2000">
                <a:latin typeface="Courier New" charset="0"/>
              </a:rPr>
              <a:t>lw rt, imm(rs)</a:t>
            </a:r>
            <a:endParaRPr lang="en-US" b="0"/>
          </a:p>
          <a:p>
            <a:pPr>
              <a:lnSpc>
                <a:spcPct val="90000"/>
              </a:lnSpc>
            </a:pPr>
            <a:endParaRPr lang="en-US" b="0"/>
          </a:p>
          <a:p>
            <a:pPr>
              <a:lnSpc>
                <a:spcPct val="90000"/>
              </a:lnSpc>
            </a:pPr>
            <a:r>
              <a:rPr lang="en-US" sz="2000" b="0"/>
              <a:t>Meaning:  Reg[rt]</a:t>
            </a:r>
            <a:r>
              <a:rPr lang="en-US" sz="2000" b="0">
                <a:latin typeface="Symbol" charset="0"/>
              </a:rPr>
              <a:t>=</a:t>
            </a:r>
            <a:r>
              <a:rPr lang="en-US" sz="2000" b="0"/>
              <a:t> Mem[Reg[rs] +  sign-ext(imm)]</a:t>
            </a:r>
          </a:p>
          <a:p>
            <a:pPr>
              <a:lnSpc>
                <a:spcPct val="90000"/>
              </a:lnSpc>
            </a:pPr>
            <a:endParaRPr lang="en-US" sz="2000" b="0"/>
          </a:p>
          <a:p>
            <a:pPr>
              <a:lnSpc>
                <a:spcPct val="90000"/>
              </a:lnSpc>
            </a:pPr>
            <a:r>
              <a:rPr lang="en-US" sz="2000" b="0"/>
              <a:t>Abbreviation: 	</a:t>
            </a:r>
            <a:r>
              <a:rPr lang="en-US" sz="2000" b="0">
                <a:latin typeface="Courier New" charset="0"/>
              </a:rPr>
              <a:t>lw rt,imm</a:t>
            </a:r>
            <a:r>
              <a:rPr lang="en-US" sz="2000" b="0"/>
              <a:t>  for  </a:t>
            </a:r>
            <a:r>
              <a:rPr lang="en-US" sz="2000" b="0">
                <a:latin typeface="Courier New" charset="0"/>
              </a:rPr>
              <a:t>lw rt, imm($0)</a:t>
            </a:r>
            <a:endParaRPr lang="en-US" sz="2000" b="0"/>
          </a:p>
        </p:txBody>
      </p:sp>
      <p:grpSp>
        <p:nvGrpSpPr>
          <p:cNvPr id="34820" name="Group 2"/>
          <p:cNvGrpSpPr>
            <a:grpSpLocks/>
          </p:cNvGrpSpPr>
          <p:nvPr/>
        </p:nvGrpSpPr>
        <p:grpSpPr bwMode="auto">
          <a:xfrm>
            <a:off x="1563688" y="1581150"/>
            <a:ext cx="5675312" cy="400050"/>
            <a:chOff x="1182688" y="2422525"/>
            <a:chExt cx="5675312" cy="400050"/>
          </a:xfrm>
        </p:grpSpPr>
        <p:grpSp>
          <p:nvGrpSpPr>
            <p:cNvPr id="34822" name="Group 32"/>
            <p:cNvGrpSpPr>
              <a:grpSpLocks/>
            </p:cNvGrpSpPr>
            <p:nvPr/>
          </p:nvGrpSpPr>
          <p:grpSpPr bwMode="auto">
            <a:xfrm>
              <a:off x="1981200" y="2476500"/>
              <a:ext cx="4876800" cy="304800"/>
              <a:chOff x="1728" y="288"/>
              <a:chExt cx="3072" cy="192"/>
            </a:xfrm>
          </p:grpSpPr>
          <p:grpSp>
            <p:nvGrpSpPr>
              <p:cNvPr id="34831" name="Group 33"/>
              <p:cNvGrpSpPr>
                <a:grpSpLocks/>
              </p:cNvGrpSpPr>
              <p:nvPr/>
            </p:nvGrpSpPr>
            <p:grpSpPr bwMode="auto">
              <a:xfrm>
                <a:off x="1824" y="432"/>
                <a:ext cx="2880" cy="48"/>
                <a:chOff x="1968" y="1776"/>
                <a:chExt cx="2880" cy="192"/>
              </a:xfrm>
            </p:grpSpPr>
            <p:sp>
              <p:nvSpPr>
                <p:cNvPr id="34833" name="Line 34"/>
                <p:cNvSpPr>
                  <a:spLocks noChangeShapeType="1"/>
                </p:cNvSpPr>
                <p:nvPr/>
              </p:nvSpPr>
              <p:spPr bwMode="auto">
                <a:xfrm flipV="1">
                  <a:off x="196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834" name="Line 35"/>
                <p:cNvSpPr>
                  <a:spLocks noChangeShapeType="1"/>
                </p:cNvSpPr>
                <p:nvPr/>
              </p:nvSpPr>
              <p:spPr bwMode="auto">
                <a:xfrm flipV="1">
                  <a:off x="206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835" name="Line 36"/>
                <p:cNvSpPr>
                  <a:spLocks noChangeShapeType="1"/>
                </p:cNvSpPr>
                <p:nvPr/>
              </p:nvSpPr>
              <p:spPr bwMode="auto">
                <a:xfrm flipV="1">
                  <a:off x="216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836" name="Line 37"/>
                <p:cNvSpPr>
                  <a:spLocks noChangeShapeType="1"/>
                </p:cNvSpPr>
                <p:nvPr/>
              </p:nvSpPr>
              <p:spPr bwMode="auto">
                <a:xfrm flipV="1">
                  <a:off x="225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837" name="Line 38"/>
                <p:cNvSpPr>
                  <a:spLocks noChangeShapeType="1"/>
                </p:cNvSpPr>
                <p:nvPr/>
              </p:nvSpPr>
              <p:spPr bwMode="auto">
                <a:xfrm flipV="1">
                  <a:off x="235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838" name="Line 39"/>
                <p:cNvSpPr>
                  <a:spLocks noChangeShapeType="1"/>
                </p:cNvSpPr>
                <p:nvPr/>
              </p:nvSpPr>
              <p:spPr bwMode="auto">
                <a:xfrm flipV="1">
                  <a:off x="244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839" name="Line 40"/>
                <p:cNvSpPr>
                  <a:spLocks noChangeShapeType="1"/>
                </p:cNvSpPr>
                <p:nvPr/>
              </p:nvSpPr>
              <p:spPr bwMode="auto">
                <a:xfrm flipV="1">
                  <a:off x="254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840" name="Line 41"/>
                <p:cNvSpPr>
                  <a:spLocks noChangeShapeType="1"/>
                </p:cNvSpPr>
                <p:nvPr/>
              </p:nvSpPr>
              <p:spPr bwMode="auto">
                <a:xfrm flipV="1">
                  <a:off x="264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841" name="Line 42"/>
                <p:cNvSpPr>
                  <a:spLocks noChangeShapeType="1"/>
                </p:cNvSpPr>
                <p:nvPr/>
              </p:nvSpPr>
              <p:spPr bwMode="auto">
                <a:xfrm flipV="1">
                  <a:off x="273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842" name="Line 43"/>
                <p:cNvSpPr>
                  <a:spLocks noChangeShapeType="1"/>
                </p:cNvSpPr>
                <p:nvPr/>
              </p:nvSpPr>
              <p:spPr bwMode="auto">
                <a:xfrm flipV="1">
                  <a:off x="283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843" name="Line 44"/>
                <p:cNvSpPr>
                  <a:spLocks noChangeShapeType="1"/>
                </p:cNvSpPr>
                <p:nvPr/>
              </p:nvSpPr>
              <p:spPr bwMode="auto">
                <a:xfrm flipV="1">
                  <a:off x="292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844" name="Line 45"/>
                <p:cNvSpPr>
                  <a:spLocks noChangeShapeType="1"/>
                </p:cNvSpPr>
                <p:nvPr/>
              </p:nvSpPr>
              <p:spPr bwMode="auto">
                <a:xfrm flipV="1">
                  <a:off x="302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845" name="Line 46"/>
                <p:cNvSpPr>
                  <a:spLocks noChangeShapeType="1"/>
                </p:cNvSpPr>
                <p:nvPr/>
              </p:nvSpPr>
              <p:spPr bwMode="auto">
                <a:xfrm flipV="1">
                  <a:off x="312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846" name="Line 47"/>
                <p:cNvSpPr>
                  <a:spLocks noChangeShapeType="1"/>
                </p:cNvSpPr>
                <p:nvPr/>
              </p:nvSpPr>
              <p:spPr bwMode="auto">
                <a:xfrm flipV="1">
                  <a:off x="321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847" name="Line 48"/>
                <p:cNvSpPr>
                  <a:spLocks noChangeShapeType="1"/>
                </p:cNvSpPr>
                <p:nvPr/>
              </p:nvSpPr>
              <p:spPr bwMode="auto">
                <a:xfrm flipV="1">
                  <a:off x="331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848" name="Line 49"/>
                <p:cNvSpPr>
                  <a:spLocks noChangeShapeType="1"/>
                </p:cNvSpPr>
                <p:nvPr/>
              </p:nvSpPr>
              <p:spPr bwMode="auto">
                <a:xfrm flipV="1">
                  <a:off x="340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849" name="Line 50"/>
                <p:cNvSpPr>
                  <a:spLocks noChangeShapeType="1"/>
                </p:cNvSpPr>
                <p:nvPr/>
              </p:nvSpPr>
              <p:spPr bwMode="auto">
                <a:xfrm flipV="1">
                  <a:off x="350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850" name="Line 51"/>
                <p:cNvSpPr>
                  <a:spLocks noChangeShapeType="1"/>
                </p:cNvSpPr>
                <p:nvPr/>
              </p:nvSpPr>
              <p:spPr bwMode="auto">
                <a:xfrm flipV="1">
                  <a:off x="360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851" name="Line 52"/>
                <p:cNvSpPr>
                  <a:spLocks noChangeShapeType="1"/>
                </p:cNvSpPr>
                <p:nvPr/>
              </p:nvSpPr>
              <p:spPr bwMode="auto">
                <a:xfrm flipV="1">
                  <a:off x="369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852" name="Line 53"/>
                <p:cNvSpPr>
                  <a:spLocks noChangeShapeType="1"/>
                </p:cNvSpPr>
                <p:nvPr/>
              </p:nvSpPr>
              <p:spPr bwMode="auto">
                <a:xfrm flipV="1">
                  <a:off x="379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853" name="Line 54"/>
                <p:cNvSpPr>
                  <a:spLocks noChangeShapeType="1"/>
                </p:cNvSpPr>
                <p:nvPr/>
              </p:nvSpPr>
              <p:spPr bwMode="auto">
                <a:xfrm flipV="1">
                  <a:off x="388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854" name="Line 55"/>
                <p:cNvSpPr>
                  <a:spLocks noChangeShapeType="1"/>
                </p:cNvSpPr>
                <p:nvPr/>
              </p:nvSpPr>
              <p:spPr bwMode="auto">
                <a:xfrm flipV="1">
                  <a:off x="398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855" name="Line 56"/>
                <p:cNvSpPr>
                  <a:spLocks noChangeShapeType="1"/>
                </p:cNvSpPr>
                <p:nvPr/>
              </p:nvSpPr>
              <p:spPr bwMode="auto">
                <a:xfrm flipV="1">
                  <a:off x="408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856" name="Line 57"/>
                <p:cNvSpPr>
                  <a:spLocks noChangeShapeType="1"/>
                </p:cNvSpPr>
                <p:nvPr/>
              </p:nvSpPr>
              <p:spPr bwMode="auto">
                <a:xfrm flipV="1">
                  <a:off x="417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857" name="Line 58"/>
                <p:cNvSpPr>
                  <a:spLocks noChangeShapeType="1"/>
                </p:cNvSpPr>
                <p:nvPr/>
              </p:nvSpPr>
              <p:spPr bwMode="auto">
                <a:xfrm flipV="1">
                  <a:off x="427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858" name="Line 59"/>
                <p:cNvSpPr>
                  <a:spLocks noChangeShapeType="1"/>
                </p:cNvSpPr>
                <p:nvPr/>
              </p:nvSpPr>
              <p:spPr bwMode="auto">
                <a:xfrm flipV="1">
                  <a:off x="436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859" name="Line 60"/>
                <p:cNvSpPr>
                  <a:spLocks noChangeShapeType="1"/>
                </p:cNvSpPr>
                <p:nvPr/>
              </p:nvSpPr>
              <p:spPr bwMode="auto">
                <a:xfrm flipV="1">
                  <a:off x="446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860" name="Line 61"/>
                <p:cNvSpPr>
                  <a:spLocks noChangeShapeType="1"/>
                </p:cNvSpPr>
                <p:nvPr/>
              </p:nvSpPr>
              <p:spPr bwMode="auto">
                <a:xfrm flipV="1">
                  <a:off x="456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861" name="Line 62"/>
                <p:cNvSpPr>
                  <a:spLocks noChangeShapeType="1"/>
                </p:cNvSpPr>
                <p:nvPr/>
              </p:nvSpPr>
              <p:spPr bwMode="auto">
                <a:xfrm flipV="1">
                  <a:off x="465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862" name="Line 63"/>
                <p:cNvSpPr>
                  <a:spLocks noChangeShapeType="1"/>
                </p:cNvSpPr>
                <p:nvPr/>
              </p:nvSpPr>
              <p:spPr bwMode="auto">
                <a:xfrm flipV="1">
                  <a:off x="475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863" name="Line 64"/>
                <p:cNvSpPr>
                  <a:spLocks noChangeShapeType="1"/>
                </p:cNvSpPr>
                <p:nvPr/>
              </p:nvSpPr>
              <p:spPr bwMode="auto">
                <a:xfrm flipV="1">
                  <a:off x="484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34832" name="Rectangle 65"/>
              <p:cNvSpPr>
                <a:spLocks noChangeArrowheads="1"/>
              </p:cNvSpPr>
              <p:nvPr/>
            </p:nvSpPr>
            <p:spPr bwMode="auto">
              <a:xfrm>
                <a:off x="1728" y="288"/>
                <a:ext cx="3072" cy="192"/>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b="0"/>
              </a:p>
            </p:txBody>
          </p:sp>
        </p:grpSp>
        <p:sp>
          <p:nvSpPr>
            <p:cNvPr id="34823" name="Line 67"/>
            <p:cNvSpPr>
              <a:spLocks noChangeShapeType="1"/>
            </p:cNvSpPr>
            <p:nvPr/>
          </p:nvSpPr>
          <p:spPr bwMode="auto">
            <a:xfrm>
              <a:off x="2895600" y="2476500"/>
              <a:ext cx="0" cy="304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824" name="Line 68"/>
            <p:cNvSpPr>
              <a:spLocks noChangeShapeType="1"/>
            </p:cNvSpPr>
            <p:nvPr/>
          </p:nvSpPr>
          <p:spPr bwMode="auto">
            <a:xfrm>
              <a:off x="3657600" y="2476500"/>
              <a:ext cx="0" cy="304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825" name="Line 69"/>
            <p:cNvSpPr>
              <a:spLocks noChangeShapeType="1"/>
            </p:cNvSpPr>
            <p:nvPr/>
          </p:nvSpPr>
          <p:spPr bwMode="auto">
            <a:xfrm>
              <a:off x="4419600" y="2476500"/>
              <a:ext cx="0" cy="304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826" name="Text Box 70"/>
            <p:cNvSpPr txBox="1">
              <a:spLocks noChangeArrowheads="1"/>
            </p:cNvSpPr>
            <p:nvPr/>
          </p:nvSpPr>
          <p:spPr bwMode="auto">
            <a:xfrm>
              <a:off x="2208213" y="2438400"/>
              <a:ext cx="5143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800" b="0"/>
                <a:t>OP</a:t>
              </a:r>
            </a:p>
          </p:txBody>
        </p:sp>
        <p:sp>
          <p:nvSpPr>
            <p:cNvPr id="34827" name="Text Box 71"/>
            <p:cNvSpPr txBox="1">
              <a:spLocks noChangeArrowheads="1"/>
            </p:cNvSpPr>
            <p:nvPr/>
          </p:nvSpPr>
          <p:spPr bwMode="auto">
            <a:xfrm>
              <a:off x="3048000" y="2422525"/>
              <a:ext cx="4572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r>
                <a:rPr lang="en-US" sz="2000" b="0"/>
                <a:t>rs</a:t>
              </a:r>
              <a:endParaRPr lang="en-US" sz="2000" b="0" baseline="-25000"/>
            </a:p>
          </p:txBody>
        </p:sp>
        <p:sp>
          <p:nvSpPr>
            <p:cNvPr id="34828" name="Text Box 72"/>
            <p:cNvSpPr txBox="1">
              <a:spLocks noChangeArrowheads="1"/>
            </p:cNvSpPr>
            <p:nvPr/>
          </p:nvSpPr>
          <p:spPr bwMode="auto">
            <a:xfrm>
              <a:off x="3733800" y="2422525"/>
              <a:ext cx="6096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2000" b="0"/>
                <a:t>rt</a:t>
              </a:r>
            </a:p>
          </p:txBody>
        </p:sp>
        <p:sp>
          <p:nvSpPr>
            <p:cNvPr id="34829" name="Text Box 73"/>
            <p:cNvSpPr txBox="1">
              <a:spLocks noChangeArrowheads="1"/>
            </p:cNvSpPr>
            <p:nvPr/>
          </p:nvSpPr>
          <p:spPr bwMode="auto">
            <a:xfrm>
              <a:off x="4419600" y="2454275"/>
              <a:ext cx="24384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600" b="0"/>
                <a:t>16-bit signed constant </a:t>
              </a:r>
              <a:endParaRPr lang="en-US" sz="1600" b="0" baseline="-25000"/>
            </a:p>
          </p:txBody>
        </p:sp>
        <p:sp>
          <p:nvSpPr>
            <p:cNvPr id="34830" name="Text Box 75"/>
            <p:cNvSpPr txBox="1">
              <a:spLocks noChangeArrowheads="1"/>
            </p:cNvSpPr>
            <p:nvPr/>
          </p:nvSpPr>
          <p:spPr bwMode="auto">
            <a:xfrm>
              <a:off x="1182688" y="2422525"/>
              <a:ext cx="896937"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r>
                <a:rPr lang="en-US" sz="2000" b="0"/>
                <a:t>I-type:</a:t>
              </a:r>
            </a:p>
          </p:txBody>
        </p:sp>
      </p:grpSp>
      <p:sp>
        <p:nvSpPr>
          <p:cNvPr id="34821" name="Slide Number Placeholder 2"/>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fld id="{E062F218-7DC8-B14A-AA65-95CECADD9D8B}" type="slidenum">
              <a:rPr lang="en-US" sz="1400">
                <a:latin typeface="Arial Narrow" charset="0"/>
              </a:rPr>
              <a:pPr/>
              <a:t>11</a:t>
            </a:fld>
            <a:endParaRPr lang="en-US" sz="1400">
              <a:latin typeface="Arial Narrow" charset="0"/>
            </a:endParaRP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buFont typeface="Symbol" charset="0"/>
              <a:buNone/>
              <a:defRPr/>
            </a:pPr>
            <a:r>
              <a:rPr lang="en-US" dirty="0">
                <a:latin typeface="Tahoma" charset="0"/>
                <a:ea typeface="ＭＳ Ｐゴシック" charset="0"/>
                <a:cs typeface="ＭＳ Ｐゴシック" charset="0"/>
                <a:sym typeface="Symbol" charset="0"/>
              </a:rPr>
              <a:t>MIPS </a:t>
            </a:r>
            <a:r>
              <a:rPr lang="en-US" dirty="0" smtClean="0">
                <a:latin typeface="Tahoma" charset="0"/>
                <a:ea typeface="ＭＳ Ｐゴシック" charset="0"/>
                <a:cs typeface="ＭＳ Ｐゴシック" charset="0"/>
                <a:sym typeface="Symbol" charset="0"/>
              </a:rPr>
              <a:t>Store Instruction</a:t>
            </a:r>
            <a:endParaRPr lang="en-US" dirty="0">
              <a:latin typeface="Tahoma" charset="0"/>
              <a:ea typeface="ＭＳ Ｐゴシック" charset="0"/>
              <a:cs typeface="ＭＳ Ｐゴシック" charset="0"/>
              <a:sym typeface="Symbol" charset="0"/>
            </a:endParaRPr>
          </a:p>
        </p:txBody>
      </p:sp>
      <p:sp>
        <p:nvSpPr>
          <p:cNvPr id="2" name="Content Placeholder 1"/>
          <p:cNvSpPr>
            <a:spLocks noGrp="1"/>
          </p:cNvSpPr>
          <p:nvPr>
            <p:ph idx="1"/>
          </p:nvPr>
        </p:nvSpPr>
        <p:spPr/>
        <p:txBody>
          <a:bodyPr/>
          <a:lstStyle/>
          <a:p>
            <a:pPr>
              <a:defRPr/>
            </a:pPr>
            <a:r>
              <a:rPr lang="en-US" dirty="0" smtClean="0"/>
              <a:t>Store instruction is also I-type</a:t>
            </a:r>
          </a:p>
          <a:p>
            <a:pPr>
              <a:defRPr/>
            </a:pPr>
            <a:endParaRPr lang="en-US" dirty="0"/>
          </a:p>
          <a:p>
            <a:pPr>
              <a:defRPr/>
            </a:pPr>
            <a:endParaRPr lang="en-US" dirty="0" smtClean="0"/>
          </a:p>
          <a:p>
            <a:pPr>
              <a:defRPr/>
            </a:pPr>
            <a:endParaRPr lang="en-US" dirty="0"/>
          </a:p>
          <a:p>
            <a:pPr marL="0" indent="0">
              <a:buFont typeface="Wingdings 2" charset="0"/>
              <a:buNone/>
              <a:defRPr/>
            </a:pPr>
            <a:endParaRPr lang="en-US" dirty="0"/>
          </a:p>
          <a:p>
            <a:pPr lvl="1">
              <a:defRPr/>
            </a:pPr>
            <a:endParaRPr lang="en-US" altLang="ja-JP" dirty="0" smtClean="0"/>
          </a:p>
          <a:p>
            <a:pPr lvl="1">
              <a:defRPr/>
            </a:pPr>
            <a:endParaRPr lang="en-US" altLang="ja-JP" dirty="0" smtClean="0"/>
          </a:p>
          <a:p>
            <a:pPr lvl="1">
              <a:defRPr/>
            </a:pPr>
            <a:r>
              <a:rPr lang="en-US" altLang="ja-JP" dirty="0" smtClean="0"/>
              <a:t>Does the following:</a:t>
            </a:r>
          </a:p>
          <a:p>
            <a:pPr lvl="2">
              <a:defRPr/>
            </a:pPr>
            <a:r>
              <a:rPr lang="en-US" altLang="ja-JP" dirty="0" smtClean="0"/>
              <a:t>takes the value stored in register $</a:t>
            </a:r>
            <a:r>
              <a:rPr lang="en-US" altLang="ja-JP" dirty="0" err="1" smtClean="0"/>
              <a:t>rs</a:t>
            </a:r>
            <a:endParaRPr lang="en-US" altLang="ja-JP" dirty="0" smtClean="0"/>
          </a:p>
          <a:p>
            <a:pPr lvl="2">
              <a:defRPr/>
            </a:pPr>
            <a:r>
              <a:rPr lang="en-US" altLang="ja-JP" dirty="0" smtClean="0"/>
              <a:t>adds to it the immediate value (signed)</a:t>
            </a:r>
          </a:p>
          <a:p>
            <a:pPr lvl="2">
              <a:defRPr/>
            </a:pPr>
            <a:r>
              <a:rPr lang="en-US" altLang="ja-JP" dirty="0" smtClean="0"/>
              <a:t>this is the address where memory is accessed</a:t>
            </a:r>
          </a:p>
          <a:p>
            <a:pPr lvl="2">
              <a:defRPr/>
            </a:pPr>
            <a:r>
              <a:rPr lang="en-US" altLang="ja-JP" dirty="0" smtClean="0"/>
              <a:t>reads the value from register $</a:t>
            </a:r>
            <a:r>
              <a:rPr lang="en-US" altLang="ja-JP" dirty="0" err="1" smtClean="0"/>
              <a:t>rt</a:t>
            </a:r>
            <a:r>
              <a:rPr lang="en-US" altLang="ja-JP" dirty="0" smtClean="0"/>
              <a:t> and writes it into the memory at the address computed</a:t>
            </a:r>
          </a:p>
        </p:txBody>
      </p:sp>
      <p:sp>
        <p:nvSpPr>
          <p:cNvPr id="36867" name="Rectangle 10"/>
          <p:cNvSpPr>
            <a:spLocks noChangeArrowheads="1"/>
          </p:cNvSpPr>
          <p:nvPr/>
        </p:nvSpPr>
        <p:spPr bwMode="auto">
          <a:xfrm>
            <a:off x="779463" y="2133600"/>
            <a:ext cx="6165850" cy="159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a:lnSpc>
                <a:spcPct val="90000"/>
              </a:lnSpc>
            </a:pPr>
            <a:r>
              <a:rPr lang="en-US" sz="2000">
                <a:latin typeface="Courier New" charset="0"/>
              </a:rPr>
              <a:t>sw rt, imm(rs)</a:t>
            </a:r>
            <a:endParaRPr lang="en-US" b="0"/>
          </a:p>
          <a:p>
            <a:pPr>
              <a:lnSpc>
                <a:spcPct val="90000"/>
              </a:lnSpc>
            </a:pPr>
            <a:endParaRPr lang="en-US" b="0"/>
          </a:p>
          <a:p>
            <a:pPr>
              <a:lnSpc>
                <a:spcPct val="90000"/>
              </a:lnSpc>
            </a:pPr>
            <a:r>
              <a:rPr lang="en-US" sz="2000" b="0"/>
              <a:t>Meaning:  Mem[Reg[rs] +  sign-ext(imm)] = Reg[rt]</a:t>
            </a:r>
          </a:p>
          <a:p>
            <a:pPr>
              <a:lnSpc>
                <a:spcPct val="90000"/>
              </a:lnSpc>
            </a:pPr>
            <a:endParaRPr lang="en-US" sz="2000" b="0"/>
          </a:p>
          <a:p>
            <a:pPr>
              <a:lnSpc>
                <a:spcPct val="90000"/>
              </a:lnSpc>
            </a:pPr>
            <a:r>
              <a:rPr lang="en-US" sz="2000" b="0"/>
              <a:t>Abbreviation: 	</a:t>
            </a:r>
            <a:r>
              <a:rPr lang="en-US" sz="2000" b="0">
                <a:latin typeface="Courier New" charset="0"/>
              </a:rPr>
              <a:t>sw rt,imm</a:t>
            </a:r>
            <a:r>
              <a:rPr lang="en-US" sz="2000" b="0"/>
              <a:t>  for  </a:t>
            </a:r>
            <a:r>
              <a:rPr lang="en-US" sz="2000" b="0">
                <a:latin typeface="Courier New" charset="0"/>
              </a:rPr>
              <a:t>sw rt, imm($0)</a:t>
            </a:r>
            <a:endParaRPr lang="en-US" sz="2000" b="0"/>
          </a:p>
        </p:txBody>
      </p:sp>
      <p:grpSp>
        <p:nvGrpSpPr>
          <p:cNvPr id="36868" name="Group 2"/>
          <p:cNvGrpSpPr>
            <a:grpSpLocks/>
          </p:cNvGrpSpPr>
          <p:nvPr/>
        </p:nvGrpSpPr>
        <p:grpSpPr bwMode="auto">
          <a:xfrm>
            <a:off x="1563688" y="1581150"/>
            <a:ext cx="5675312" cy="400050"/>
            <a:chOff x="1182688" y="2422525"/>
            <a:chExt cx="5675312" cy="400050"/>
          </a:xfrm>
        </p:grpSpPr>
        <p:grpSp>
          <p:nvGrpSpPr>
            <p:cNvPr id="36870" name="Group 32"/>
            <p:cNvGrpSpPr>
              <a:grpSpLocks/>
            </p:cNvGrpSpPr>
            <p:nvPr/>
          </p:nvGrpSpPr>
          <p:grpSpPr bwMode="auto">
            <a:xfrm>
              <a:off x="1981200" y="2476500"/>
              <a:ext cx="4876800" cy="304800"/>
              <a:chOff x="1728" y="288"/>
              <a:chExt cx="3072" cy="192"/>
            </a:xfrm>
          </p:grpSpPr>
          <p:grpSp>
            <p:nvGrpSpPr>
              <p:cNvPr id="36879" name="Group 33"/>
              <p:cNvGrpSpPr>
                <a:grpSpLocks/>
              </p:cNvGrpSpPr>
              <p:nvPr/>
            </p:nvGrpSpPr>
            <p:grpSpPr bwMode="auto">
              <a:xfrm>
                <a:off x="1824" y="432"/>
                <a:ext cx="2880" cy="48"/>
                <a:chOff x="1968" y="1776"/>
                <a:chExt cx="2880" cy="192"/>
              </a:xfrm>
            </p:grpSpPr>
            <p:sp>
              <p:nvSpPr>
                <p:cNvPr id="36881" name="Line 34"/>
                <p:cNvSpPr>
                  <a:spLocks noChangeShapeType="1"/>
                </p:cNvSpPr>
                <p:nvPr/>
              </p:nvSpPr>
              <p:spPr bwMode="auto">
                <a:xfrm flipV="1">
                  <a:off x="196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882" name="Line 35"/>
                <p:cNvSpPr>
                  <a:spLocks noChangeShapeType="1"/>
                </p:cNvSpPr>
                <p:nvPr/>
              </p:nvSpPr>
              <p:spPr bwMode="auto">
                <a:xfrm flipV="1">
                  <a:off x="206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883" name="Line 36"/>
                <p:cNvSpPr>
                  <a:spLocks noChangeShapeType="1"/>
                </p:cNvSpPr>
                <p:nvPr/>
              </p:nvSpPr>
              <p:spPr bwMode="auto">
                <a:xfrm flipV="1">
                  <a:off x="216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884" name="Line 37"/>
                <p:cNvSpPr>
                  <a:spLocks noChangeShapeType="1"/>
                </p:cNvSpPr>
                <p:nvPr/>
              </p:nvSpPr>
              <p:spPr bwMode="auto">
                <a:xfrm flipV="1">
                  <a:off x="225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885" name="Line 38"/>
                <p:cNvSpPr>
                  <a:spLocks noChangeShapeType="1"/>
                </p:cNvSpPr>
                <p:nvPr/>
              </p:nvSpPr>
              <p:spPr bwMode="auto">
                <a:xfrm flipV="1">
                  <a:off x="235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886" name="Line 39"/>
                <p:cNvSpPr>
                  <a:spLocks noChangeShapeType="1"/>
                </p:cNvSpPr>
                <p:nvPr/>
              </p:nvSpPr>
              <p:spPr bwMode="auto">
                <a:xfrm flipV="1">
                  <a:off x="244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887" name="Line 40"/>
                <p:cNvSpPr>
                  <a:spLocks noChangeShapeType="1"/>
                </p:cNvSpPr>
                <p:nvPr/>
              </p:nvSpPr>
              <p:spPr bwMode="auto">
                <a:xfrm flipV="1">
                  <a:off x="254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888" name="Line 41"/>
                <p:cNvSpPr>
                  <a:spLocks noChangeShapeType="1"/>
                </p:cNvSpPr>
                <p:nvPr/>
              </p:nvSpPr>
              <p:spPr bwMode="auto">
                <a:xfrm flipV="1">
                  <a:off x="264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889" name="Line 42"/>
                <p:cNvSpPr>
                  <a:spLocks noChangeShapeType="1"/>
                </p:cNvSpPr>
                <p:nvPr/>
              </p:nvSpPr>
              <p:spPr bwMode="auto">
                <a:xfrm flipV="1">
                  <a:off x="273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890" name="Line 43"/>
                <p:cNvSpPr>
                  <a:spLocks noChangeShapeType="1"/>
                </p:cNvSpPr>
                <p:nvPr/>
              </p:nvSpPr>
              <p:spPr bwMode="auto">
                <a:xfrm flipV="1">
                  <a:off x="283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891" name="Line 44"/>
                <p:cNvSpPr>
                  <a:spLocks noChangeShapeType="1"/>
                </p:cNvSpPr>
                <p:nvPr/>
              </p:nvSpPr>
              <p:spPr bwMode="auto">
                <a:xfrm flipV="1">
                  <a:off x="292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892" name="Line 45"/>
                <p:cNvSpPr>
                  <a:spLocks noChangeShapeType="1"/>
                </p:cNvSpPr>
                <p:nvPr/>
              </p:nvSpPr>
              <p:spPr bwMode="auto">
                <a:xfrm flipV="1">
                  <a:off x="302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893" name="Line 46"/>
                <p:cNvSpPr>
                  <a:spLocks noChangeShapeType="1"/>
                </p:cNvSpPr>
                <p:nvPr/>
              </p:nvSpPr>
              <p:spPr bwMode="auto">
                <a:xfrm flipV="1">
                  <a:off x="312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894" name="Line 47"/>
                <p:cNvSpPr>
                  <a:spLocks noChangeShapeType="1"/>
                </p:cNvSpPr>
                <p:nvPr/>
              </p:nvSpPr>
              <p:spPr bwMode="auto">
                <a:xfrm flipV="1">
                  <a:off x="321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895" name="Line 48"/>
                <p:cNvSpPr>
                  <a:spLocks noChangeShapeType="1"/>
                </p:cNvSpPr>
                <p:nvPr/>
              </p:nvSpPr>
              <p:spPr bwMode="auto">
                <a:xfrm flipV="1">
                  <a:off x="331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896" name="Line 49"/>
                <p:cNvSpPr>
                  <a:spLocks noChangeShapeType="1"/>
                </p:cNvSpPr>
                <p:nvPr/>
              </p:nvSpPr>
              <p:spPr bwMode="auto">
                <a:xfrm flipV="1">
                  <a:off x="340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897" name="Line 50"/>
                <p:cNvSpPr>
                  <a:spLocks noChangeShapeType="1"/>
                </p:cNvSpPr>
                <p:nvPr/>
              </p:nvSpPr>
              <p:spPr bwMode="auto">
                <a:xfrm flipV="1">
                  <a:off x="350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898" name="Line 51"/>
                <p:cNvSpPr>
                  <a:spLocks noChangeShapeType="1"/>
                </p:cNvSpPr>
                <p:nvPr/>
              </p:nvSpPr>
              <p:spPr bwMode="auto">
                <a:xfrm flipV="1">
                  <a:off x="360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899" name="Line 52"/>
                <p:cNvSpPr>
                  <a:spLocks noChangeShapeType="1"/>
                </p:cNvSpPr>
                <p:nvPr/>
              </p:nvSpPr>
              <p:spPr bwMode="auto">
                <a:xfrm flipV="1">
                  <a:off x="369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900" name="Line 53"/>
                <p:cNvSpPr>
                  <a:spLocks noChangeShapeType="1"/>
                </p:cNvSpPr>
                <p:nvPr/>
              </p:nvSpPr>
              <p:spPr bwMode="auto">
                <a:xfrm flipV="1">
                  <a:off x="379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901" name="Line 54"/>
                <p:cNvSpPr>
                  <a:spLocks noChangeShapeType="1"/>
                </p:cNvSpPr>
                <p:nvPr/>
              </p:nvSpPr>
              <p:spPr bwMode="auto">
                <a:xfrm flipV="1">
                  <a:off x="388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902" name="Line 55"/>
                <p:cNvSpPr>
                  <a:spLocks noChangeShapeType="1"/>
                </p:cNvSpPr>
                <p:nvPr/>
              </p:nvSpPr>
              <p:spPr bwMode="auto">
                <a:xfrm flipV="1">
                  <a:off x="398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903" name="Line 56"/>
                <p:cNvSpPr>
                  <a:spLocks noChangeShapeType="1"/>
                </p:cNvSpPr>
                <p:nvPr/>
              </p:nvSpPr>
              <p:spPr bwMode="auto">
                <a:xfrm flipV="1">
                  <a:off x="408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904" name="Line 57"/>
                <p:cNvSpPr>
                  <a:spLocks noChangeShapeType="1"/>
                </p:cNvSpPr>
                <p:nvPr/>
              </p:nvSpPr>
              <p:spPr bwMode="auto">
                <a:xfrm flipV="1">
                  <a:off x="417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905" name="Line 58"/>
                <p:cNvSpPr>
                  <a:spLocks noChangeShapeType="1"/>
                </p:cNvSpPr>
                <p:nvPr/>
              </p:nvSpPr>
              <p:spPr bwMode="auto">
                <a:xfrm flipV="1">
                  <a:off x="427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906" name="Line 59"/>
                <p:cNvSpPr>
                  <a:spLocks noChangeShapeType="1"/>
                </p:cNvSpPr>
                <p:nvPr/>
              </p:nvSpPr>
              <p:spPr bwMode="auto">
                <a:xfrm flipV="1">
                  <a:off x="436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907" name="Line 60"/>
                <p:cNvSpPr>
                  <a:spLocks noChangeShapeType="1"/>
                </p:cNvSpPr>
                <p:nvPr/>
              </p:nvSpPr>
              <p:spPr bwMode="auto">
                <a:xfrm flipV="1">
                  <a:off x="446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908" name="Line 61"/>
                <p:cNvSpPr>
                  <a:spLocks noChangeShapeType="1"/>
                </p:cNvSpPr>
                <p:nvPr/>
              </p:nvSpPr>
              <p:spPr bwMode="auto">
                <a:xfrm flipV="1">
                  <a:off x="456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909" name="Line 62"/>
                <p:cNvSpPr>
                  <a:spLocks noChangeShapeType="1"/>
                </p:cNvSpPr>
                <p:nvPr/>
              </p:nvSpPr>
              <p:spPr bwMode="auto">
                <a:xfrm flipV="1">
                  <a:off x="465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910" name="Line 63"/>
                <p:cNvSpPr>
                  <a:spLocks noChangeShapeType="1"/>
                </p:cNvSpPr>
                <p:nvPr/>
              </p:nvSpPr>
              <p:spPr bwMode="auto">
                <a:xfrm flipV="1">
                  <a:off x="475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911" name="Line 64"/>
                <p:cNvSpPr>
                  <a:spLocks noChangeShapeType="1"/>
                </p:cNvSpPr>
                <p:nvPr/>
              </p:nvSpPr>
              <p:spPr bwMode="auto">
                <a:xfrm flipV="1">
                  <a:off x="484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36880" name="Rectangle 65"/>
              <p:cNvSpPr>
                <a:spLocks noChangeArrowheads="1"/>
              </p:cNvSpPr>
              <p:nvPr/>
            </p:nvSpPr>
            <p:spPr bwMode="auto">
              <a:xfrm>
                <a:off x="1728" y="288"/>
                <a:ext cx="3072" cy="192"/>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b="0"/>
              </a:p>
            </p:txBody>
          </p:sp>
        </p:grpSp>
        <p:sp>
          <p:nvSpPr>
            <p:cNvPr id="36871" name="Line 67"/>
            <p:cNvSpPr>
              <a:spLocks noChangeShapeType="1"/>
            </p:cNvSpPr>
            <p:nvPr/>
          </p:nvSpPr>
          <p:spPr bwMode="auto">
            <a:xfrm>
              <a:off x="2895600" y="2476500"/>
              <a:ext cx="0" cy="304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872" name="Line 68"/>
            <p:cNvSpPr>
              <a:spLocks noChangeShapeType="1"/>
            </p:cNvSpPr>
            <p:nvPr/>
          </p:nvSpPr>
          <p:spPr bwMode="auto">
            <a:xfrm>
              <a:off x="3657600" y="2476500"/>
              <a:ext cx="0" cy="304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873" name="Line 69"/>
            <p:cNvSpPr>
              <a:spLocks noChangeShapeType="1"/>
            </p:cNvSpPr>
            <p:nvPr/>
          </p:nvSpPr>
          <p:spPr bwMode="auto">
            <a:xfrm>
              <a:off x="4419600" y="2476500"/>
              <a:ext cx="0" cy="304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874" name="Text Box 70"/>
            <p:cNvSpPr txBox="1">
              <a:spLocks noChangeArrowheads="1"/>
            </p:cNvSpPr>
            <p:nvPr/>
          </p:nvSpPr>
          <p:spPr bwMode="auto">
            <a:xfrm>
              <a:off x="2208213" y="2438400"/>
              <a:ext cx="5143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800" b="0"/>
                <a:t>OP</a:t>
              </a:r>
            </a:p>
          </p:txBody>
        </p:sp>
        <p:sp>
          <p:nvSpPr>
            <p:cNvPr id="36875" name="Text Box 71"/>
            <p:cNvSpPr txBox="1">
              <a:spLocks noChangeArrowheads="1"/>
            </p:cNvSpPr>
            <p:nvPr/>
          </p:nvSpPr>
          <p:spPr bwMode="auto">
            <a:xfrm>
              <a:off x="3048000" y="2422525"/>
              <a:ext cx="4572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r>
                <a:rPr lang="en-US" sz="2000" b="0"/>
                <a:t>rs</a:t>
              </a:r>
              <a:endParaRPr lang="en-US" sz="2000" b="0" baseline="-25000"/>
            </a:p>
          </p:txBody>
        </p:sp>
        <p:sp>
          <p:nvSpPr>
            <p:cNvPr id="36876" name="Text Box 72"/>
            <p:cNvSpPr txBox="1">
              <a:spLocks noChangeArrowheads="1"/>
            </p:cNvSpPr>
            <p:nvPr/>
          </p:nvSpPr>
          <p:spPr bwMode="auto">
            <a:xfrm>
              <a:off x="3733800" y="2422525"/>
              <a:ext cx="6096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2000" b="0"/>
                <a:t>rt</a:t>
              </a:r>
            </a:p>
          </p:txBody>
        </p:sp>
        <p:sp>
          <p:nvSpPr>
            <p:cNvPr id="36877" name="Text Box 73"/>
            <p:cNvSpPr txBox="1">
              <a:spLocks noChangeArrowheads="1"/>
            </p:cNvSpPr>
            <p:nvPr/>
          </p:nvSpPr>
          <p:spPr bwMode="auto">
            <a:xfrm>
              <a:off x="4419600" y="2454275"/>
              <a:ext cx="24384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600" b="0"/>
                <a:t>16-bit signed constant </a:t>
              </a:r>
              <a:endParaRPr lang="en-US" sz="1600" b="0" baseline="-25000"/>
            </a:p>
          </p:txBody>
        </p:sp>
        <p:sp>
          <p:nvSpPr>
            <p:cNvPr id="36878" name="Text Box 75"/>
            <p:cNvSpPr txBox="1">
              <a:spLocks noChangeArrowheads="1"/>
            </p:cNvSpPr>
            <p:nvPr/>
          </p:nvSpPr>
          <p:spPr bwMode="auto">
            <a:xfrm>
              <a:off x="1182688" y="2422525"/>
              <a:ext cx="896937"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r>
                <a:rPr lang="en-US" sz="2000" b="0"/>
                <a:t>I-type:</a:t>
              </a:r>
            </a:p>
          </p:txBody>
        </p:sp>
      </p:grpSp>
      <p:sp>
        <p:nvSpPr>
          <p:cNvPr id="36869" name="Slide Number Placeholder 2"/>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fld id="{5C3905D4-8512-EB45-807D-E973AC3F116A}" type="slidenum">
              <a:rPr lang="en-US" sz="1400">
                <a:latin typeface="Arial Narrow" charset="0"/>
              </a:rPr>
              <a:pPr/>
              <a:t>12</a:t>
            </a:fld>
            <a:endParaRPr lang="en-US" sz="1400">
              <a:latin typeface="Arial Narrow" charset="0"/>
            </a:endParaRP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MIPS Memory Addresses</a:t>
            </a:r>
            <a:endParaRPr lang="en-US" dirty="0"/>
          </a:p>
        </p:txBody>
      </p:sp>
      <p:sp>
        <p:nvSpPr>
          <p:cNvPr id="3" name="Content Placeholder 2"/>
          <p:cNvSpPr>
            <a:spLocks noGrp="1"/>
          </p:cNvSpPr>
          <p:nvPr>
            <p:ph idx="1"/>
          </p:nvPr>
        </p:nvSpPr>
        <p:spPr/>
        <p:txBody>
          <a:bodyPr/>
          <a:lstStyle/>
          <a:p>
            <a:pPr>
              <a:defRPr/>
            </a:pPr>
            <a:r>
              <a:rPr lang="en-US" b="1" dirty="0" err="1" smtClean="0">
                <a:latin typeface="Courier New"/>
                <a:cs typeface="Courier New"/>
              </a:rPr>
              <a:t>lw</a:t>
            </a:r>
            <a:r>
              <a:rPr lang="en-US" dirty="0" smtClean="0"/>
              <a:t> and </a:t>
            </a:r>
            <a:r>
              <a:rPr lang="en-US" b="1" dirty="0" err="1" smtClean="0">
                <a:latin typeface="Courier New"/>
                <a:cs typeface="Courier New"/>
              </a:rPr>
              <a:t>sw</a:t>
            </a:r>
            <a:r>
              <a:rPr lang="en-US" dirty="0" smtClean="0"/>
              <a:t> read whole 32-bit words</a:t>
            </a:r>
          </a:p>
          <a:p>
            <a:pPr lvl="1">
              <a:defRPr/>
            </a:pPr>
            <a:r>
              <a:rPr lang="en-US" dirty="0" smtClean="0"/>
              <a:t>so, addresses computed must be multiples of 4</a:t>
            </a:r>
          </a:p>
          <a:p>
            <a:pPr lvl="2">
              <a:defRPr/>
            </a:pPr>
            <a:r>
              <a:rPr lang="en-US" sz="2100" dirty="0" err="1" smtClean="0"/>
              <a:t>Reg</a:t>
            </a:r>
            <a:r>
              <a:rPr lang="en-US" sz="2100" dirty="0" smtClean="0"/>
              <a:t>[</a:t>
            </a:r>
            <a:r>
              <a:rPr lang="en-US" sz="2100" dirty="0" err="1" smtClean="0"/>
              <a:t>rs</a:t>
            </a:r>
            <a:r>
              <a:rPr lang="en-US" sz="2100" dirty="0" smtClean="0"/>
              <a:t>] +  sign-</a:t>
            </a:r>
            <a:r>
              <a:rPr lang="en-US" sz="2100" dirty="0" err="1" smtClean="0"/>
              <a:t>ext</a:t>
            </a:r>
            <a:r>
              <a:rPr lang="en-US" sz="2100" dirty="0" smtClean="0"/>
              <a:t>(</a:t>
            </a:r>
            <a:r>
              <a:rPr lang="en-US" sz="2100" dirty="0" err="1" smtClean="0"/>
              <a:t>imm</a:t>
            </a:r>
            <a:r>
              <a:rPr lang="en-US" sz="2100" dirty="0" smtClean="0"/>
              <a:t>) must end in “00” in binary</a:t>
            </a:r>
          </a:p>
          <a:p>
            <a:pPr lvl="1">
              <a:defRPr/>
            </a:pPr>
            <a:r>
              <a:rPr lang="en-US" dirty="0" smtClean="0"/>
              <a:t>otherwise:  runtime exception</a:t>
            </a:r>
          </a:p>
          <a:p>
            <a:pPr lvl="1">
              <a:defRPr/>
            </a:pPr>
            <a:endParaRPr lang="en-US" dirty="0"/>
          </a:p>
          <a:p>
            <a:pPr>
              <a:defRPr/>
            </a:pPr>
            <a:r>
              <a:rPr lang="en-US" dirty="0" smtClean="0"/>
              <a:t>There are also byte-sized flavors of these instructions</a:t>
            </a:r>
          </a:p>
          <a:p>
            <a:pPr lvl="1">
              <a:defRPr/>
            </a:pPr>
            <a:r>
              <a:rPr lang="en-US" b="1" dirty="0" err="1" smtClean="0">
                <a:latin typeface="Courier New"/>
                <a:cs typeface="Courier New"/>
              </a:rPr>
              <a:t>lb</a:t>
            </a:r>
            <a:r>
              <a:rPr lang="en-US" dirty="0" smtClean="0"/>
              <a:t> (load byte)</a:t>
            </a:r>
          </a:p>
          <a:p>
            <a:pPr lvl="1">
              <a:defRPr/>
            </a:pPr>
            <a:r>
              <a:rPr lang="en-US" b="1" dirty="0" err="1">
                <a:latin typeface="Courier New"/>
                <a:cs typeface="Courier New"/>
              </a:rPr>
              <a:t>s</a:t>
            </a:r>
            <a:r>
              <a:rPr lang="en-US" b="1" dirty="0" err="1" smtClean="0">
                <a:latin typeface="Courier New"/>
                <a:cs typeface="Courier New"/>
              </a:rPr>
              <a:t>b</a:t>
            </a:r>
            <a:r>
              <a:rPr lang="en-US" dirty="0" smtClean="0"/>
              <a:t> (store byte)</a:t>
            </a:r>
          </a:p>
          <a:p>
            <a:pPr lvl="2">
              <a:defRPr/>
            </a:pPr>
            <a:r>
              <a:rPr lang="en-US" dirty="0" smtClean="0"/>
              <a:t>work the same way, but their addresses do not have to be multiples of 4</a:t>
            </a:r>
            <a:endParaRPr lang="en-US" dirty="0"/>
          </a:p>
        </p:txBody>
      </p:sp>
      <p:sp>
        <p:nvSpPr>
          <p:cNvPr id="38915"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fld id="{1E570866-79FA-D044-88A4-23A4170CF335}" type="slidenum">
              <a:rPr lang="en-US" sz="1400">
                <a:latin typeface="Arial Narrow" charset="0"/>
              </a:rPr>
              <a:pPr/>
              <a:t>13</a:t>
            </a:fld>
            <a:endParaRPr lang="en-US" sz="1400">
              <a:latin typeface="Arial Narrow" charset="0"/>
            </a:endParaRP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defRPr/>
            </a:pPr>
            <a:r>
              <a:rPr lang="en-US">
                <a:latin typeface="Tahoma" charset="0"/>
                <a:ea typeface="ＭＳ Ｐゴシック" charset="0"/>
                <a:cs typeface="ＭＳ Ｐゴシック" charset="0"/>
              </a:rPr>
              <a:t>Storage Conventions</a:t>
            </a:r>
          </a:p>
        </p:txBody>
      </p:sp>
      <p:sp>
        <p:nvSpPr>
          <p:cNvPr id="3" name="Content Placeholder 2"/>
          <p:cNvSpPr>
            <a:spLocks noGrp="1"/>
          </p:cNvSpPr>
          <p:nvPr>
            <p:ph idx="1"/>
          </p:nvPr>
        </p:nvSpPr>
        <p:spPr>
          <a:xfrm>
            <a:off x="0" y="708025"/>
            <a:ext cx="5638800" cy="6149975"/>
          </a:xfrm>
        </p:spPr>
        <p:txBody>
          <a:bodyPr/>
          <a:lstStyle/>
          <a:p>
            <a:r>
              <a:rPr lang="en-US" dirty="0" smtClean="0"/>
              <a:t>Data stored in memory</a:t>
            </a:r>
          </a:p>
          <a:p>
            <a:pPr lvl="1"/>
            <a:r>
              <a:rPr lang="en-US" sz="2000" dirty="0" smtClean="0"/>
              <a:t>addresses in memory are assigned at compile time</a:t>
            </a:r>
          </a:p>
          <a:p>
            <a:pPr lvl="1"/>
            <a:r>
              <a:rPr lang="en-US" sz="2000" dirty="0" smtClean="0"/>
              <a:t>data values must be “loaded” into registers first</a:t>
            </a:r>
          </a:p>
          <a:p>
            <a:pPr lvl="1"/>
            <a:r>
              <a:rPr lang="en-US" sz="2000" dirty="0" smtClean="0"/>
              <a:t>operations done on registers</a:t>
            </a:r>
          </a:p>
          <a:p>
            <a:pPr lvl="1"/>
            <a:r>
              <a:rPr lang="en-US" sz="2000" dirty="0" smtClean="0"/>
              <a:t>result stored in memory</a:t>
            </a:r>
          </a:p>
          <a:p>
            <a:pPr lvl="1"/>
            <a:endParaRPr lang="en-US" sz="2000" dirty="0"/>
          </a:p>
          <a:p>
            <a:r>
              <a:rPr lang="en-US" sz="2500" dirty="0" smtClean="0"/>
              <a:t>Example</a:t>
            </a:r>
          </a:p>
          <a:p>
            <a:pPr lvl="1"/>
            <a:r>
              <a:rPr lang="en-US" sz="2000" dirty="0" smtClean="0"/>
              <a:t>assume compiler has assigned these memory addresses</a:t>
            </a:r>
          </a:p>
        </p:txBody>
      </p:sp>
      <p:sp>
        <p:nvSpPr>
          <p:cNvPr id="39959" name="Slide Number Placeholder 1"/>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fld id="{37902C38-A450-2240-A6D4-EAB4731CF88C}" type="slidenum">
              <a:rPr lang="en-US" sz="1400">
                <a:latin typeface="Arial Narrow" charset="0"/>
              </a:rPr>
              <a:pPr/>
              <a:t>14</a:t>
            </a:fld>
            <a:endParaRPr lang="en-US" sz="1400">
              <a:latin typeface="Arial Narrow" charset="0"/>
            </a:endParaRPr>
          </a:p>
        </p:txBody>
      </p:sp>
      <p:sp>
        <p:nvSpPr>
          <p:cNvPr id="39939" name="Line 4"/>
          <p:cNvSpPr>
            <a:spLocks noChangeShapeType="1"/>
          </p:cNvSpPr>
          <p:nvPr/>
        </p:nvSpPr>
        <p:spPr bwMode="auto">
          <a:xfrm>
            <a:off x="3811588" y="5253038"/>
            <a:ext cx="1514475"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9940" name="Line 5"/>
          <p:cNvSpPr>
            <a:spLocks noChangeShapeType="1"/>
          </p:cNvSpPr>
          <p:nvPr/>
        </p:nvSpPr>
        <p:spPr bwMode="auto">
          <a:xfrm>
            <a:off x="3811588" y="5557838"/>
            <a:ext cx="1514475"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9941" name="Line 6"/>
          <p:cNvSpPr>
            <a:spLocks noChangeShapeType="1"/>
          </p:cNvSpPr>
          <p:nvPr/>
        </p:nvSpPr>
        <p:spPr bwMode="auto">
          <a:xfrm>
            <a:off x="3811588" y="5864225"/>
            <a:ext cx="1514475"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9942" name="Line 7"/>
          <p:cNvSpPr>
            <a:spLocks noChangeShapeType="1"/>
          </p:cNvSpPr>
          <p:nvPr/>
        </p:nvSpPr>
        <p:spPr bwMode="auto">
          <a:xfrm>
            <a:off x="3811588" y="6169025"/>
            <a:ext cx="1514475"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9943" name="Rectangle 8"/>
          <p:cNvSpPr>
            <a:spLocks noChangeArrowheads="1"/>
          </p:cNvSpPr>
          <p:nvPr/>
        </p:nvSpPr>
        <p:spPr bwMode="auto">
          <a:xfrm>
            <a:off x="3105150" y="4946650"/>
            <a:ext cx="73501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a:lnSpc>
                <a:spcPct val="90000"/>
              </a:lnSpc>
            </a:pPr>
            <a:r>
              <a:rPr lang="en-US" sz="1800"/>
              <a:t>1000:</a:t>
            </a:r>
          </a:p>
        </p:txBody>
      </p:sp>
      <p:sp>
        <p:nvSpPr>
          <p:cNvPr id="39944" name="Rectangle 9"/>
          <p:cNvSpPr>
            <a:spLocks noChangeArrowheads="1"/>
          </p:cNvSpPr>
          <p:nvPr/>
        </p:nvSpPr>
        <p:spPr bwMode="auto">
          <a:xfrm>
            <a:off x="3105150" y="5251450"/>
            <a:ext cx="7207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a:lnSpc>
                <a:spcPct val="90000"/>
              </a:lnSpc>
            </a:pPr>
            <a:r>
              <a:rPr lang="en-US" sz="1800"/>
              <a:t>1004:</a:t>
            </a:r>
          </a:p>
        </p:txBody>
      </p:sp>
      <p:sp>
        <p:nvSpPr>
          <p:cNvPr id="39945" name="Rectangle 10"/>
          <p:cNvSpPr>
            <a:spLocks noChangeArrowheads="1"/>
          </p:cNvSpPr>
          <p:nvPr/>
        </p:nvSpPr>
        <p:spPr bwMode="auto">
          <a:xfrm>
            <a:off x="3105150" y="5557838"/>
            <a:ext cx="7429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a:lnSpc>
                <a:spcPct val="90000"/>
              </a:lnSpc>
            </a:pPr>
            <a:r>
              <a:rPr lang="en-US" sz="1800"/>
              <a:t>1008:</a:t>
            </a:r>
          </a:p>
        </p:txBody>
      </p:sp>
      <p:sp>
        <p:nvSpPr>
          <p:cNvPr id="39946" name="Rectangle 11"/>
          <p:cNvSpPr>
            <a:spLocks noChangeArrowheads="1"/>
          </p:cNvSpPr>
          <p:nvPr/>
        </p:nvSpPr>
        <p:spPr bwMode="auto">
          <a:xfrm>
            <a:off x="3105150" y="6167438"/>
            <a:ext cx="66516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a:lnSpc>
                <a:spcPct val="90000"/>
              </a:lnSpc>
            </a:pPr>
            <a:r>
              <a:rPr lang="en-US" sz="1800"/>
              <a:t>1010:</a:t>
            </a:r>
          </a:p>
        </p:txBody>
      </p:sp>
      <p:sp>
        <p:nvSpPr>
          <p:cNvPr id="39947" name="Rectangle 12"/>
          <p:cNvSpPr>
            <a:spLocks noChangeArrowheads="1"/>
          </p:cNvSpPr>
          <p:nvPr/>
        </p:nvSpPr>
        <p:spPr bwMode="auto">
          <a:xfrm>
            <a:off x="3105150" y="5867400"/>
            <a:ext cx="71596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a:lnSpc>
                <a:spcPct val="90000"/>
              </a:lnSpc>
            </a:pPr>
            <a:r>
              <a:rPr lang="en-US" sz="1800"/>
              <a:t>100C:</a:t>
            </a:r>
          </a:p>
        </p:txBody>
      </p:sp>
      <p:sp>
        <p:nvSpPr>
          <p:cNvPr id="39948" name="Rectangle 13"/>
          <p:cNvSpPr>
            <a:spLocks noChangeArrowheads="1"/>
          </p:cNvSpPr>
          <p:nvPr/>
        </p:nvSpPr>
        <p:spPr bwMode="auto">
          <a:xfrm>
            <a:off x="4554538" y="4946650"/>
            <a:ext cx="296862"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a:lnSpc>
                <a:spcPct val="90000"/>
              </a:lnSpc>
            </a:pPr>
            <a:r>
              <a:rPr lang="en-US" sz="1800"/>
              <a:t>n</a:t>
            </a:r>
          </a:p>
        </p:txBody>
      </p:sp>
      <p:sp>
        <p:nvSpPr>
          <p:cNvPr id="39949" name="Rectangle 14"/>
          <p:cNvSpPr>
            <a:spLocks noChangeArrowheads="1"/>
          </p:cNvSpPr>
          <p:nvPr/>
        </p:nvSpPr>
        <p:spPr bwMode="auto">
          <a:xfrm>
            <a:off x="4554538" y="5251450"/>
            <a:ext cx="2635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a:lnSpc>
                <a:spcPct val="90000"/>
              </a:lnSpc>
            </a:pPr>
            <a:r>
              <a:rPr lang="en-US" sz="1800"/>
              <a:t>r</a:t>
            </a:r>
          </a:p>
        </p:txBody>
      </p:sp>
      <p:sp>
        <p:nvSpPr>
          <p:cNvPr id="39950" name="Rectangle 15"/>
          <p:cNvSpPr>
            <a:spLocks noChangeArrowheads="1"/>
          </p:cNvSpPr>
          <p:nvPr/>
        </p:nvSpPr>
        <p:spPr bwMode="auto">
          <a:xfrm>
            <a:off x="4554538" y="5557838"/>
            <a:ext cx="271462"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a:lnSpc>
                <a:spcPct val="90000"/>
              </a:lnSpc>
            </a:pPr>
            <a:r>
              <a:rPr lang="en-US" sz="1800"/>
              <a:t>x</a:t>
            </a:r>
          </a:p>
        </p:txBody>
      </p:sp>
      <p:sp>
        <p:nvSpPr>
          <p:cNvPr id="39951" name="Rectangle 16"/>
          <p:cNvSpPr>
            <a:spLocks noChangeArrowheads="1"/>
          </p:cNvSpPr>
          <p:nvPr/>
        </p:nvSpPr>
        <p:spPr bwMode="auto">
          <a:xfrm>
            <a:off x="4554538" y="5862638"/>
            <a:ext cx="2794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a:lnSpc>
                <a:spcPct val="90000"/>
              </a:lnSpc>
            </a:pPr>
            <a:r>
              <a:rPr lang="en-US" sz="1800"/>
              <a:t>y</a:t>
            </a:r>
          </a:p>
        </p:txBody>
      </p:sp>
      <p:grpSp>
        <p:nvGrpSpPr>
          <p:cNvPr id="39952" name="Group 17"/>
          <p:cNvGrpSpPr>
            <a:grpSpLocks/>
          </p:cNvGrpSpPr>
          <p:nvPr/>
        </p:nvGrpSpPr>
        <p:grpSpPr bwMode="auto">
          <a:xfrm>
            <a:off x="3805238" y="4724400"/>
            <a:ext cx="1528762" cy="1974850"/>
            <a:chOff x="3889" y="721"/>
            <a:chExt cx="963" cy="1244"/>
          </a:xfrm>
        </p:grpSpPr>
        <p:grpSp>
          <p:nvGrpSpPr>
            <p:cNvPr id="39971" name="Group 18"/>
            <p:cNvGrpSpPr>
              <a:grpSpLocks/>
            </p:cNvGrpSpPr>
            <p:nvPr/>
          </p:nvGrpSpPr>
          <p:grpSpPr bwMode="auto">
            <a:xfrm>
              <a:off x="3889" y="722"/>
              <a:ext cx="963" cy="121"/>
              <a:chOff x="3889" y="722"/>
              <a:chExt cx="963" cy="121"/>
            </a:xfrm>
          </p:grpSpPr>
          <p:sp>
            <p:nvSpPr>
              <p:cNvPr id="39977" name="Arc 19"/>
              <p:cNvSpPr>
                <a:spLocks/>
              </p:cNvSpPr>
              <p:nvPr/>
            </p:nvSpPr>
            <p:spPr bwMode="auto">
              <a:xfrm>
                <a:off x="4376" y="722"/>
                <a:ext cx="476" cy="68"/>
              </a:xfrm>
              <a:custGeom>
                <a:avLst/>
                <a:gdLst>
                  <a:gd name="T0" fmla="*/ 0 w 21598"/>
                  <a:gd name="T1" fmla="*/ 0 h 21600"/>
                  <a:gd name="T2" fmla="*/ 0 w 21598"/>
                  <a:gd name="T3" fmla="*/ 0 h 21600"/>
                  <a:gd name="T4" fmla="*/ 0 w 21598"/>
                  <a:gd name="T5" fmla="*/ 0 h 21600"/>
                  <a:gd name="T6" fmla="*/ 0 60000 65536"/>
                  <a:gd name="T7" fmla="*/ 0 60000 65536"/>
                  <a:gd name="T8" fmla="*/ 0 60000 65536"/>
                  <a:gd name="T9" fmla="*/ 0 w 21598"/>
                  <a:gd name="T10" fmla="*/ 0 h 21600"/>
                  <a:gd name="T11" fmla="*/ 21598 w 21598"/>
                  <a:gd name="T12" fmla="*/ 21600 h 21600"/>
                </a:gdLst>
                <a:ahLst/>
                <a:cxnLst>
                  <a:cxn ang="T6">
                    <a:pos x="T0" y="T1"/>
                  </a:cxn>
                  <a:cxn ang="T7">
                    <a:pos x="T2" y="T3"/>
                  </a:cxn>
                  <a:cxn ang="T8">
                    <a:pos x="T4" y="T5"/>
                  </a:cxn>
                </a:cxnLst>
                <a:rect l="T9" t="T10" r="T11" b="T12"/>
                <a:pathLst>
                  <a:path w="21598" h="21600" fill="none" extrusionOk="0">
                    <a:moveTo>
                      <a:pt x="0" y="21280"/>
                    </a:moveTo>
                    <a:cubicBezTo>
                      <a:pt x="174" y="9494"/>
                      <a:pt x="9765" y="24"/>
                      <a:pt x="21553" y="0"/>
                    </a:cubicBezTo>
                  </a:path>
                  <a:path w="21598" h="21600" stroke="0" extrusionOk="0">
                    <a:moveTo>
                      <a:pt x="0" y="21280"/>
                    </a:moveTo>
                    <a:cubicBezTo>
                      <a:pt x="174" y="9494"/>
                      <a:pt x="9765" y="24"/>
                      <a:pt x="21553" y="0"/>
                    </a:cubicBezTo>
                    <a:lnTo>
                      <a:pt x="21598" y="21600"/>
                    </a:lnTo>
                    <a:lnTo>
                      <a:pt x="0" y="21280"/>
                    </a:lnTo>
                    <a:close/>
                  </a:path>
                </a:pathLst>
              </a:custGeom>
              <a:noFill/>
              <a:ln w="12700" cap="rnd">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9978" name="Arc 20"/>
              <p:cNvSpPr>
                <a:spLocks/>
              </p:cNvSpPr>
              <p:nvPr/>
            </p:nvSpPr>
            <p:spPr bwMode="auto">
              <a:xfrm>
                <a:off x="3889" y="774"/>
                <a:ext cx="478" cy="69"/>
              </a:xfrm>
              <a:custGeom>
                <a:avLst/>
                <a:gdLst>
                  <a:gd name="T0" fmla="*/ 0 w 21646"/>
                  <a:gd name="T1" fmla="*/ 0 h 21920"/>
                  <a:gd name="T2" fmla="*/ 0 w 21646"/>
                  <a:gd name="T3" fmla="*/ 0 h 21920"/>
                  <a:gd name="T4" fmla="*/ 0 w 21646"/>
                  <a:gd name="T5" fmla="*/ 0 h 21920"/>
                  <a:gd name="T6" fmla="*/ 0 60000 65536"/>
                  <a:gd name="T7" fmla="*/ 0 60000 65536"/>
                  <a:gd name="T8" fmla="*/ 0 60000 65536"/>
                  <a:gd name="T9" fmla="*/ 0 w 21646"/>
                  <a:gd name="T10" fmla="*/ 0 h 21920"/>
                  <a:gd name="T11" fmla="*/ 21646 w 21646"/>
                  <a:gd name="T12" fmla="*/ 21920 h 21920"/>
                </a:gdLst>
                <a:ahLst/>
                <a:cxnLst>
                  <a:cxn ang="T6">
                    <a:pos x="T0" y="T1"/>
                  </a:cxn>
                  <a:cxn ang="T7">
                    <a:pos x="T2" y="T3"/>
                  </a:cxn>
                  <a:cxn ang="T8">
                    <a:pos x="T4" y="T5"/>
                  </a:cxn>
                </a:cxnLst>
                <a:rect l="T9" t="T10" r="T11" b="T12"/>
                <a:pathLst>
                  <a:path w="21646" h="21920" fill="none" extrusionOk="0">
                    <a:moveTo>
                      <a:pt x="21643" y="0"/>
                    </a:moveTo>
                    <a:cubicBezTo>
                      <a:pt x="21645" y="106"/>
                      <a:pt x="21646" y="213"/>
                      <a:pt x="21646" y="320"/>
                    </a:cubicBezTo>
                    <a:cubicBezTo>
                      <a:pt x="21646" y="12249"/>
                      <a:pt x="11975" y="21920"/>
                      <a:pt x="46" y="21920"/>
                    </a:cubicBezTo>
                    <a:cubicBezTo>
                      <a:pt x="30" y="21920"/>
                      <a:pt x="15" y="21919"/>
                      <a:pt x="0" y="21919"/>
                    </a:cubicBezTo>
                  </a:path>
                  <a:path w="21646" h="21920" stroke="0" extrusionOk="0">
                    <a:moveTo>
                      <a:pt x="21643" y="0"/>
                    </a:moveTo>
                    <a:cubicBezTo>
                      <a:pt x="21645" y="106"/>
                      <a:pt x="21646" y="213"/>
                      <a:pt x="21646" y="320"/>
                    </a:cubicBezTo>
                    <a:cubicBezTo>
                      <a:pt x="21646" y="12249"/>
                      <a:pt x="11975" y="21920"/>
                      <a:pt x="46" y="21920"/>
                    </a:cubicBezTo>
                    <a:cubicBezTo>
                      <a:pt x="30" y="21920"/>
                      <a:pt x="15" y="21919"/>
                      <a:pt x="0" y="21919"/>
                    </a:cubicBezTo>
                    <a:lnTo>
                      <a:pt x="46" y="320"/>
                    </a:lnTo>
                    <a:lnTo>
                      <a:pt x="21643" y="0"/>
                    </a:lnTo>
                    <a:close/>
                  </a:path>
                </a:pathLst>
              </a:custGeom>
              <a:noFill/>
              <a:ln w="12700" cap="rnd">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sp>
          <p:nvSpPr>
            <p:cNvPr id="39972" name="Line 21"/>
            <p:cNvSpPr>
              <a:spLocks noChangeShapeType="1"/>
            </p:cNvSpPr>
            <p:nvPr/>
          </p:nvSpPr>
          <p:spPr bwMode="auto">
            <a:xfrm>
              <a:off x="3889" y="850"/>
              <a:ext cx="0" cy="1114"/>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9973" name="Line 22"/>
            <p:cNvSpPr>
              <a:spLocks noChangeShapeType="1"/>
            </p:cNvSpPr>
            <p:nvPr/>
          </p:nvSpPr>
          <p:spPr bwMode="auto">
            <a:xfrm>
              <a:off x="4851" y="721"/>
              <a:ext cx="0" cy="1114"/>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39974" name="Group 23"/>
            <p:cNvGrpSpPr>
              <a:grpSpLocks/>
            </p:cNvGrpSpPr>
            <p:nvPr/>
          </p:nvGrpSpPr>
          <p:grpSpPr bwMode="auto">
            <a:xfrm>
              <a:off x="3889" y="1844"/>
              <a:ext cx="963" cy="121"/>
              <a:chOff x="3889" y="1844"/>
              <a:chExt cx="963" cy="121"/>
            </a:xfrm>
          </p:grpSpPr>
          <p:sp>
            <p:nvSpPr>
              <p:cNvPr id="39975" name="Arc 24"/>
              <p:cNvSpPr>
                <a:spLocks/>
              </p:cNvSpPr>
              <p:nvPr/>
            </p:nvSpPr>
            <p:spPr bwMode="auto">
              <a:xfrm>
                <a:off x="4376" y="1844"/>
                <a:ext cx="476" cy="68"/>
              </a:xfrm>
              <a:custGeom>
                <a:avLst/>
                <a:gdLst>
                  <a:gd name="T0" fmla="*/ 0 w 21598"/>
                  <a:gd name="T1" fmla="*/ 0 h 21600"/>
                  <a:gd name="T2" fmla="*/ 0 w 21598"/>
                  <a:gd name="T3" fmla="*/ 0 h 21600"/>
                  <a:gd name="T4" fmla="*/ 0 w 21598"/>
                  <a:gd name="T5" fmla="*/ 0 h 21600"/>
                  <a:gd name="T6" fmla="*/ 0 60000 65536"/>
                  <a:gd name="T7" fmla="*/ 0 60000 65536"/>
                  <a:gd name="T8" fmla="*/ 0 60000 65536"/>
                  <a:gd name="T9" fmla="*/ 0 w 21598"/>
                  <a:gd name="T10" fmla="*/ 0 h 21600"/>
                  <a:gd name="T11" fmla="*/ 21598 w 21598"/>
                  <a:gd name="T12" fmla="*/ 21600 h 21600"/>
                </a:gdLst>
                <a:ahLst/>
                <a:cxnLst>
                  <a:cxn ang="T6">
                    <a:pos x="T0" y="T1"/>
                  </a:cxn>
                  <a:cxn ang="T7">
                    <a:pos x="T2" y="T3"/>
                  </a:cxn>
                  <a:cxn ang="T8">
                    <a:pos x="T4" y="T5"/>
                  </a:cxn>
                </a:cxnLst>
                <a:rect l="T9" t="T10" r="T11" b="T12"/>
                <a:pathLst>
                  <a:path w="21598" h="21600" fill="none" extrusionOk="0">
                    <a:moveTo>
                      <a:pt x="0" y="21280"/>
                    </a:moveTo>
                    <a:cubicBezTo>
                      <a:pt x="174" y="9494"/>
                      <a:pt x="9765" y="24"/>
                      <a:pt x="21553" y="0"/>
                    </a:cubicBezTo>
                  </a:path>
                  <a:path w="21598" h="21600" stroke="0" extrusionOk="0">
                    <a:moveTo>
                      <a:pt x="0" y="21280"/>
                    </a:moveTo>
                    <a:cubicBezTo>
                      <a:pt x="174" y="9494"/>
                      <a:pt x="9765" y="24"/>
                      <a:pt x="21553" y="0"/>
                    </a:cubicBezTo>
                    <a:lnTo>
                      <a:pt x="21598" y="21600"/>
                    </a:lnTo>
                    <a:lnTo>
                      <a:pt x="0" y="21280"/>
                    </a:lnTo>
                    <a:close/>
                  </a:path>
                </a:pathLst>
              </a:custGeom>
              <a:noFill/>
              <a:ln w="12700" cap="rnd">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9976" name="Arc 25"/>
              <p:cNvSpPr>
                <a:spLocks/>
              </p:cNvSpPr>
              <p:nvPr/>
            </p:nvSpPr>
            <p:spPr bwMode="auto">
              <a:xfrm>
                <a:off x="3889" y="1896"/>
                <a:ext cx="478" cy="69"/>
              </a:xfrm>
              <a:custGeom>
                <a:avLst/>
                <a:gdLst>
                  <a:gd name="T0" fmla="*/ 0 w 21646"/>
                  <a:gd name="T1" fmla="*/ 0 h 21920"/>
                  <a:gd name="T2" fmla="*/ 0 w 21646"/>
                  <a:gd name="T3" fmla="*/ 0 h 21920"/>
                  <a:gd name="T4" fmla="*/ 0 w 21646"/>
                  <a:gd name="T5" fmla="*/ 0 h 21920"/>
                  <a:gd name="T6" fmla="*/ 0 60000 65536"/>
                  <a:gd name="T7" fmla="*/ 0 60000 65536"/>
                  <a:gd name="T8" fmla="*/ 0 60000 65536"/>
                  <a:gd name="T9" fmla="*/ 0 w 21646"/>
                  <a:gd name="T10" fmla="*/ 0 h 21920"/>
                  <a:gd name="T11" fmla="*/ 21646 w 21646"/>
                  <a:gd name="T12" fmla="*/ 21920 h 21920"/>
                </a:gdLst>
                <a:ahLst/>
                <a:cxnLst>
                  <a:cxn ang="T6">
                    <a:pos x="T0" y="T1"/>
                  </a:cxn>
                  <a:cxn ang="T7">
                    <a:pos x="T2" y="T3"/>
                  </a:cxn>
                  <a:cxn ang="T8">
                    <a:pos x="T4" y="T5"/>
                  </a:cxn>
                </a:cxnLst>
                <a:rect l="T9" t="T10" r="T11" b="T12"/>
                <a:pathLst>
                  <a:path w="21646" h="21920" fill="none" extrusionOk="0">
                    <a:moveTo>
                      <a:pt x="21643" y="0"/>
                    </a:moveTo>
                    <a:cubicBezTo>
                      <a:pt x="21645" y="106"/>
                      <a:pt x="21646" y="213"/>
                      <a:pt x="21646" y="320"/>
                    </a:cubicBezTo>
                    <a:cubicBezTo>
                      <a:pt x="21646" y="12249"/>
                      <a:pt x="11975" y="21920"/>
                      <a:pt x="46" y="21920"/>
                    </a:cubicBezTo>
                    <a:cubicBezTo>
                      <a:pt x="30" y="21920"/>
                      <a:pt x="15" y="21919"/>
                      <a:pt x="0" y="21919"/>
                    </a:cubicBezTo>
                  </a:path>
                  <a:path w="21646" h="21920" stroke="0" extrusionOk="0">
                    <a:moveTo>
                      <a:pt x="21643" y="0"/>
                    </a:moveTo>
                    <a:cubicBezTo>
                      <a:pt x="21645" y="106"/>
                      <a:pt x="21646" y="213"/>
                      <a:pt x="21646" y="320"/>
                    </a:cubicBezTo>
                    <a:cubicBezTo>
                      <a:pt x="21646" y="12249"/>
                      <a:pt x="11975" y="21920"/>
                      <a:pt x="46" y="21920"/>
                    </a:cubicBezTo>
                    <a:cubicBezTo>
                      <a:pt x="30" y="21920"/>
                      <a:pt x="15" y="21919"/>
                      <a:pt x="0" y="21919"/>
                    </a:cubicBezTo>
                    <a:lnTo>
                      <a:pt x="46" y="320"/>
                    </a:lnTo>
                    <a:lnTo>
                      <a:pt x="21643" y="0"/>
                    </a:lnTo>
                    <a:close/>
                  </a:path>
                </a:pathLst>
              </a:custGeom>
              <a:noFill/>
              <a:ln w="12700" cap="rnd">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grpSp>
      <p:sp>
        <p:nvSpPr>
          <p:cNvPr id="39953" name="Line 26"/>
          <p:cNvSpPr>
            <a:spLocks noChangeShapeType="1"/>
          </p:cNvSpPr>
          <p:nvPr/>
        </p:nvSpPr>
        <p:spPr bwMode="auto">
          <a:xfrm>
            <a:off x="3811588" y="4948238"/>
            <a:ext cx="1514475"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9954" name="Line 27"/>
          <p:cNvSpPr>
            <a:spLocks noChangeShapeType="1"/>
          </p:cNvSpPr>
          <p:nvPr/>
        </p:nvSpPr>
        <p:spPr bwMode="auto">
          <a:xfrm>
            <a:off x="3811588" y="6473825"/>
            <a:ext cx="1514475"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94974" name="Rectangle 30"/>
          <p:cNvSpPr>
            <a:spLocks noChangeArrowheads="1"/>
          </p:cNvSpPr>
          <p:nvPr/>
        </p:nvSpPr>
        <p:spPr bwMode="auto">
          <a:xfrm>
            <a:off x="6254750" y="1204913"/>
            <a:ext cx="1682750" cy="831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a:lnSpc>
                <a:spcPct val="90000"/>
              </a:lnSpc>
            </a:pPr>
            <a:r>
              <a:rPr lang="en-US" sz="1800">
                <a:latin typeface="Courier New" charset="0"/>
              </a:rPr>
              <a:t>int x, y;</a:t>
            </a:r>
          </a:p>
          <a:p>
            <a:pPr>
              <a:lnSpc>
                <a:spcPct val="90000"/>
              </a:lnSpc>
            </a:pPr>
            <a:r>
              <a:rPr lang="en-US" sz="1800">
                <a:latin typeface="Courier New" charset="0"/>
              </a:rPr>
              <a:t>y = x + 37;</a:t>
            </a:r>
          </a:p>
          <a:p>
            <a:pPr>
              <a:lnSpc>
                <a:spcPct val="90000"/>
              </a:lnSpc>
            </a:pPr>
            <a:endParaRPr lang="en-US" sz="1800">
              <a:latin typeface="Courier New" charset="0"/>
            </a:endParaRPr>
          </a:p>
        </p:txBody>
      </p:sp>
      <p:grpSp>
        <p:nvGrpSpPr>
          <p:cNvPr id="7" name="Group 42"/>
          <p:cNvGrpSpPr>
            <a:grpSpLocks/>
          </p:cNvGrpSpPr>
          <p:nvPr/>
        </p:nvGrpSpPr>
        <p:grpSpPr bwMode="auto">
          <a:xfrm>
            <a:off x="4233863" y="2035175"/>
            <a:ext cx="5041901" cy="1874838"/>
            <a:chOff x="2667" y="1282"/>
            <a:chExt cx="3176" cy="1181"/>
          </a:xfrm>
        </p:grpSpPr>
        <p:sp>
          <p:nvSpPr>
            <p:cNvPr id="39960" name="Rectangle 31"/>
            <p:cNvSpPr>
              <a:spLocks noChangeArrowheads="1"/>
            </p:cNvSpPr>
            <p:nvPr/>
          </p:nvSpPr>
          <p:spPr bwMode="auto">
            <a:xfrm>
              <a:off x="3552" y="1906"/>
              <a:ext cx="2257" cy="5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pPr>
                <a:lnSpc>
                  <a:spcPct val="60000"/>
                </a:lnSpc>
                <a:spcBef>
                  <a:spcPct val="50000"/>
                </a:spcBef>
              </a:pPr>
              <a:r>
                <a:rPr lang="en-US" sz="1800">
                  <a:latin typeface="Courier New" charset="0"/>
                </a:rPr>
                <a:t>lw 	$t0, 0x1008($0)</a:t>
              </a:r>
            </a:p>
            <a:p>
              <a:pPr>
                <a:lnSpc>
                  <a:spcPct val="60000"/>
                </a:lnSpc>
                <a:spcBef>
                  <a:spcPct val="50000"/>
                </a:spcBef>
              </a:pPr>
              <a:r>
                <a:rPr lang="en-US" sz="1800">
                  <a:latin typeface="Courier New" charset="0"/>
                </a:rPr>
                <a:t>addiu	$t0, $t0, 37</a:t>
              </a:r>
            </a:p>
            <a:p>
              <a:pPr>
                <a:lnSpc>
                  <a:spcPct val="60000"/>
                </a:lnSpc>
                <a:spcBef>
                  <a:spcPct val="50000"/>
                </a:spcBef>
              </a:pPr>
              <a:r>
                <a:rPr lang="en-US" sz="1800">
                  <a:latin typeface="Courier New" charset="0"/>
                </a:rPr>
                <a:t>sw	$t0, 0x100C($0)</a:t>
              </a:r>
            </a:p>
          </p:txBody>
        </p:sp>
        <p:sp>
          <p:nvSpPr>
            <p:cNvPr id="39961" name="Rectangle 33"/>
            <p:cNvSpPr>
              <a:spLocks noChangeArrowheads="1"/>
            </p:cNvSpPr>
            <p:nvPr/>
          </p:nvSpPr>
          <p:spPr bwMode="auto">
            <a:xfrm>
              <a:off x="2667" y="1977"/>
              <a:ext cx="802" cy="3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a:lnSpc>
                  <a:spcPct val="90000"/>
                </a:lnSpc>
              </a:pPr>
              <a:r>
                <a:rPr lang="en-US" sz="1800" dirty="0"/>
                <a:t>translates</a:t>
              </a:r>
            </a:p>
            <a:p>
              <a:pPr algn="ctr">
                <a:lnSpc>
                  <a:spcPct val="90000"/>
                </a:lnSpc>
              </a:pPr>
              <a:r>
                <a:rPr lang="en-US" sz="1800" dirty="0" smtClean="0"/>
                <a:t>to:</a:t>
              </a:r>
              <a:endParaRPr lang="en-US" sz="1800" dirty="0"/>
            </a:p>
          </p:txBody>
        </p:sp>
        <p:sp>
          <p:nvSpPr>
            <p:cNvPr id="39962" name="Text Box 38"/>
            <p:cNvSpPr txBox="1">
              <a:spLocks noChangeArrowheads="1"/>
            </p:cNvSpPr>
            <p:nvPr/>
          </p:nvSpPr>
          <p:spPr bwMode="auto">
            <a:xfrm>
              <a:off x="4128" y="1296"/>
              <a:ext cx="1715" cy="3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r>
                <a:rPr lang="en-US" sz="1600" b="0">
                  <a:solidFill>
                    <a:srgbClr val="CC0000"/>
                  </a:solidFill>
                </a:rPr>
                <a:t>Compilation approach:</a:t>
              </a:r>
            </a:p>
            <a:p>
              <a:r>
                <a:rPr lang="en-US" sz="1600" b="0">
                  <a:solidFill>
                    <a:srgbClr val="CC0000"/>
                  </a:solidFill>
                </a:rPr>
                <a:t>LOAD, COMPUTE, STORE</a:t>
              </a:r>
            </a:p>
          </p:txBody>
        </p:sp>
        <p:sp>
          <p:nvSpPr>
            <p:cNvPr id="39963" name="AutoShape 41"/>
            <p:cNvSpPr>
              <a:spLocks noChangeArrowheads="1"/>
            </p:cNvSpPr>
            <p:nvPr/>
          </p:nvSpPr>
          <p:spPr bwMode="auto">
            <a:xfrm rot="-36088">
              <a:off x="3788" y="1282"/>
              <a:ext cx="340" cy="417"/>
            </a:xfrm>
            <a:prstGeom prst="downArrow">
              <a:avLst>
                <a:gd name="adj1" fmla="val 49704"/>
                <a:gd name="adj2" fmla="val 44732"/>
              </a:avLst>
            </a:prstGeom>
            <a:solidFill>
              <a:srgbClr val="CC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endParaRPr lang="en-US"/>
            </a:p>
          </p:txBody>
        </p:sp>
      </p:grpSp>
      <p:sp>
        <p:nvSpPr>
          <p:cNvPr id="4" name="TextBox 3"/>
          <p:cNvSpPr txBox="1"/>
          <p:nvPr/>
        </p:nvSpPr>
        <p:spPr>
          <a:xfrm>
            <a:off x="6051681" y="4802119"/>
            <a:ext cx="2635119" cy="369332"/>
          </a:xfrm>
          <a:prstGeom prst="rect">
            <a:avLst/>
          </a:prstGeom>
          <a:noFill/>
          <a:ln>
            <a:solidFill>
              <a:srgbClr val="A50021"/>
            </a:solidFill>
          </a:ln>
        </p:spPr>
        <p:txBody>
          <a:bodyPr wrap="none" rtlCol="0">
            <a:spAutoFit/>
          </a:bodyPr>
          <a:lstStyle/>
          <a:p>
            <a:r>
              <a:rPr lang="en-US" sz="1800" b="0" dirty="0" smtClean="0"/>
              <a:t>choice of $t0 is arbitrary</a:t>
            </a:r>
            <a:endParaRPr lang="en-US" sz="1800" b="0" dirty="0"/>
          </a:p>
        </p:txBody>
      </p:sp>
      <p:sp>
        <p:nvSpPr>
          <p:cNvPr id="8" name="Freeform 7"/>
          <p:cNvSpPr/>
          <p:nvPr/>
        </p:nvSpPr>
        <p:spPr>
          <a:xfrm>
            <a:off x="6305826" y="3787913"/>
            <a:ext cx="298174" cy="905565"/>
          </a:xfrm>
          <a:custGeom>
            <a:avLst/>
            <a:gdLst>
              <a:gd name="connsiteX0" fmla="*/ 0 w 298174"/>
              <a:gd name="connsiteY0" fmla="*/ 905565 h 905565"/>
              <a:gd name="connsiteX1" fmla="*/ 165652 w 298174"/>
              <a:gd name="connsiteY1" fmla="*/ 209826 h 905565"/>
              <a:gd name="connsiteX2" fmla="*/ 298174 w 298174"/>
              <a:gd name="connsiteY2" fmla="*/ 0 h 905565"/>
            </a:gdLst>
            <a:ahLst/>
            <a:cxnLst>
              <a:cxn ang="0">
                <a:pos x="connsiteX0" y="connsiteY0"/>
              </a:cxn>
              <a:cxn ang="0">
                <a:pos x="connsiteX1" y="connsiteY1"/>
              </a:cxn>
              <a:cxn ang="0">
                <a:pos x="connsiteX2" y="connsiteY2"/>
              </a:cxn>
            </a:cxnLst>
            <a:rect l="l" t="t" r="r" b="b"/>
            <a:pathLst>
              <a:path w="298174" h="905565">
                <a:moveTo>
                  <a:pt x="0" y="905565"/>
                </a:moveTo>
                <a:cubicBezTo>
                  <a:pt x="57978" y="633159"/>
                  <a:pt x="115956" y="360753"/>
                  <a:pt x="165652" y="209826"/>
                </a:cubicBezTo>
                <a:cubicBezTo>
                  <a:pt x="215348" y="58899"/>
                  <a:pt x="298174" y="0"/>
                  <a:pt x="298174" y="0"/>
                </a:cubicBezTo>
              </a:path>
            </a:pathLst>
          </a:custGeom>
          <a:ln>
            <a:solidFill>
              <a:srgbClr val="A50021"/>
            </a:solidFill>
            <a:headEnd type="none"/>
            <a:tailEnd type="triangle"/>
          </a:ln>
        </p:spPr>
        <p:txBody>
          <a:bodyPr vert="horz" wrap="none" lIns="91440" tIns="45720" rIns="91440" bIns="45720" numCol="1" rtlCol="0" anchor="b"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949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74"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title"/>
          </p:nvPr>
        </p:nvSpPr>
        <p:spPr/>
        <p:txBody>
          <a:bodyPr/>
          <a:lstStyle/>
          <a:p>
            <a:pPr>
              <a:defRPr/>
            </a:pPr>
            <a:r>
              <a:rPr lang="en-US">
                <a:latin typeface="Tahoma" charset="0"/>
                <a:ea typeface="ＭＳ Ｐゴシック" charset="0"/>
                <a:cs typeface="ＭＳ Ｐゴシック" charset="0"/>
                <a:sym typeface="Symbol" charset="0"/>
              </a:rPr>
              <a:t>MIPS Branch Instructions</a:t>
            </a:r>
          </a:p>
        </p:txBody>
      </p:sp>
      <p:grpSp>
        <p:nvGrpSpPr>
          <p:cNvPr id="41986" name="Group 67"/>
          <p:cNvGrpSpPr>
            <a:grpSpLocks/>
          </p:cNvGrpSpPr>
          <p:nvPr/>
        </p:nvGrpSpPr>
        <p:grpSpPr bwMode="auto">
          <a:xfrm>
            <a:off x="4648200" y="2851150"/>
            <a:ext cx="4535488" cy="1728788"/>
            <a:chOff x="288" y="1440"/>
            <a:chExt cx="2857" cy="1089"/>
          </a:xfrm>
        </p:grpSpPr>
        <p:sp>
          <p:nvSpPr>
            <p:cNvPr id="42043" name="Rectangle 65"/>
            <p:cNvSpPr>
              <a:spLocks noChangeArrowheads="1"/>
            </p:cNvSpPr>
            <p:nvPr/>
          </p:nvSpPr>
          <p:spPr bwMode="auto">
            <a:xfrm>
              <a:off x="576" y="1776"/>
              <a:ext cx="2118" cy="7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nSpc>
                  <a:spcPct val="90000"/>
                </a:lnSpc>
              </a:pPr>
              <a:r>
                <a:rPr lang="en-US" sz="1600">
                  <a:latin typeface="Courier New" charset="0"/>
                </a:rPr>
                <a:t>if (REG[RS] != REG[RT])</a:t>
              </a:r>
            </a:p>
            <a:p>
              <a:pPr>
                <a:lnSpc>
                  <a:spcPct val="90000"/>
                </a:lnSpc>
              </a:pPr>
              <a:r>
                <a:rPr lang="en-US" sz="1600">
                  <a:latin typeface="Courier New" charset="0"/>
                </a:rPr>
                <a:t> {</a:t>
              </a:r>
              <a:br>
                <a:rPr lang="en-US" sz="1600">
                  <a:latin typeface="Courier New" charset="0"/>
                </a:rPr>
              </a:br>
              <a:r>
                <a:rPr lang="en-US" sz="1600">
                  <a:latin typeface="Courier New" charset="0"/>
                </a:rPr>
                <a:t>   PC = PC + 4 + 4*offset;</a:t>
              </a:r>
              <a:br>
                <a:rPr lang="en-US" sz="1600">
                  <a:latin typeface="Courier New" charset="0"/>
                </a:rPr>
              </a:br>
              <a:r>
                <a:rPr lang="en-US" sz="1600">
                  <a:latin typeface="Courier New" charset="0"/>
                </a:rPr>
                <a:t> }</a:t>
              </a:r>
            </a:p>
            <a:p>
              <a:pPr>
                <a:lnSpc>
                  <a:spcPct val="90000"/>
                </a:lnSpc>
              </a:pPr>
              <a:endParaRPr lang="en-US" sz="1600">
                <a:latin typeface="Courier New" charset="0"/>
              </a:endParaRPr>
            </a:p>
          </p:txBody>
        </p:sp>
        <p:sp>
          <p:nvSpPr>
            <p:cNvPr id="42044" name="Text Box 66"/>
            <p:cNvSpPr txBox="1">
              <a:spLocks noChangeArrowheads="1"/>
            </p:cNvSpPr>
            <p:nvPr/>
          </p:nvSpPr>
          <p:spPr bwMode="auto">
            <a:xfrm>
              <a:off x="288" y="1440"/>
              <a:ext cx="2857"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r>
                <a:rPr lang="en-US" sz="1600">
                  <a:solidFill>
                    <a:srgbClr val="CC0000"/>
                  </a:solidFill>
                  <a:latin typeface="Courier New" charset="0"/>
                </a:rPr>
                <a:t>bne rs, rt, label</a:t>
              </a:r>
              <a:r>
                <a:rPr lang="en-US" sz="2000"/>
                <a:t>  </a:t>
              </a:r>
              <a:r>
                <a:rPr lang="en-US" sz="1800" b="0"/>
                <a:t>#  </a:t>
              </a:r>
              <a:r>
                <a:rPr lang="en-US" sz="1600" b="0"/>
                <a:t>Branch if not equal</a:t>
              </a:r>
            </a:p>
          </p:txBody>
        </p:sp>
      </p:grpSp>
      <p:grpSp>
        <p:nvGrpSpPr>
          <p:cNvPr id="41987" name="Group 68"/>
          <p:cNvGrpSpPr>
            <a:grpSpLocks/>
          </p:cNvGrpSpPr>
          <p:nvPr/>
        </p:nvGrpSpPr>
        <p:grpSpPr bwMode="auto">
          <a:xfrm>
            <a:off x="381000" y="2851150"/>
            <a:ext cx="4046538" cy="1508125"/>
            <a:chOff x="288" y="1440"/>
            <a:chExt cx="2549" cy="950"/>
          </a:xfrm>
        </p:grpSpPr>
        <p:sp>
          <p:nvSpPr>
            <p:cNvPr id="42041" name="Rectangle 69"/>
            <p:cNvSpPr>
              <a:spLocks noChangeArrowheads="1"/>
            </p:cNvSpPr>
            <p:nvPr/>
          </p:nvSpPr>
          <p:spPr bwMode="auto">
            <a:xfrm>
              <a:off x="576" y="1776"/>
              <a:ext cx="2118" cy="6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nSpc>
                  <a:spcPct val="90000"/>
                </a:lnSpc>
              </a:pPr>
              <a:r>
                <a:rPr lang="en-US" sz="1600">
                  <a:latin typeface="Courier New" charset="0"/>
                </a:rPr>
                <a:t>if (REG[RS] == REG[RT])</a:t>
              </a:r>
            </a:p>
            <a:p>
              <a:pPr>
                <a:lnSpc>
                  <a:spcPct val="90000"/>
                </a:lnSpc>
              </a:pPr>
              <a:r>
                <a:rPr lang="en-US" sz="1600">
                  <a:latin typeface="Courier New" charset="0"/>
                </a:rPr>
                <a:t> {</a:t>
              </a:r>
              <a:br>
                <a:rPr lang="en-US" sz="1600">
                  <a:latin typeface="Courier New" charset="0"/>
                </a:rPr>
              </a:br>
              <a:r>
                <a:rPr lang="en-US" sz="1600">
                  <a:latin typeface="Courier New" charset="0"/>
                </a:rPr>
                <a:t>   PC = PC + 4 + 4*offset;</a:t>
              </a:r>
              <a:br>
                <a:rPr lang="en-US" sz="1600">
                  <a:latin typeface="Courier New" charset="0"/>
                </a:rPr>
              </a:br>
              <a:r>
                <a:rPr lang="en-US" sz="1600">
                  <a:latin typeface="Courier New" charset="0"/>
                </a:rPr>
                <a:t> }</a:t>
              </a:r>
            </a:p>
          </p:txBody>
        </p:sp>
        <p:sp>
          <p:nvSpPr>
            <p:cNvPr id="42042" name="Text Box 70"/>
            <p:cNvSpPr txBox="1">
              <a:spLocks noChangeArrowheads="1"/>
            </p:cNvSpPr>
            <p:nvPr/>
          </p:nvSpPr>
          <p:spPr bwMode="auto">
            <a:xfrm>
              <a:off x="288" y="1440"/>
              <a:ext cx="2549"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r>
                <a:rPr lang="en-US" sz="1600">
                  <a:solidFill>
                    <a:srgbClr val="CC0000"/>
                  </a:solidFill>
                  <a:latin typeface="Courier New" charset="0"/>
                </a:rPr>
                <a:t>beq rs, rt, label</a:t>
              </a:r>
              <a:r>
                <a:rPr lang="en-US" sz="2000"/>
                <a:t>  </a:t>
              </a:r>
              <a:r>
                <a:rPr lang="en-US" sz="1800" b="0"/>
                <a:t>#  </a:t>
              </a:r>
              <a:r>
                <a:rPr lang="en-US" sz="1600" b="0"/>
                <a:t>Branch if equal</a:t>
              </a:r>
              <a:endParaRPr lang="en-US" sz="1800" b="0"/>
            </a:p>
          </p:txBody>
        </p:sp>
      </p:grpSp>
      <p:grpSp>
        <p:nvGrpSpPr>
          <p:cNvPr id="41988" name="Group 117"/>
          <p:cNvGrpSpPr>
            <a:grpSpLocks/>
          </p:cNvGrpSpPr>
          <p:nvPr/>
        </p:nvGrpSpPr>
        <p:grpSpPr bwMode="auto">
          <a:xfrm>
            <a:off x="990600" y="4949825"/>
            <a:ext cx="7315200" cy="1755775"/>
            <a:chOff x="624" y="2943"/>
            <a:chExt cx="4608" cy="1106"/>
          </a:xfrm>
        </p:grpSpPr>
        <p:sp>
          <p:nvSpPr>
            <p:cNvPr id="627718" name="AutoShape 6"/>
            <p:cNvSpPr>
              <a:spLocks noChangeArrowheads="1"/>
            </p:cNvSpPr>
            <p:nvPr/>
          </p:nvSpPr>
          <p:spPr bwMode="auto">
            <a:xfrm>
              <a:off x="624" y="2943"/>
              <a:ext cx="4608" cy="1106"/>
            </a:xfrm>
            <a:prstGeom prst="roundRect">
              <a:avLst>
                <a:gd name="adj" fmla="val 16667"/>
              </a:avLst>
            </a:prstGeom>
            <a:solidFill>
              <a:srgbClr val="FFFF00"/>
            </a:solidFill>
            <a:ln w="9525">
              <a:solidFill>
                <a:schemeClr val="tx1"/>
              </a:solidFill>
              <a:round/>
              <a:headEnd/>
              <a:tailEnd/>
            </a:ln>
            <a:effectLst>
              <a:outerShdw dist="107763" dir="2700000" algn="ctr" rotWithShape="0">
                <a:schemeClr val="bg2"/>
              </a:outerShdw>
            </a:effectLst>
          </p:spPr>
          <p:txBody>
            <a:bodyPr wrap="none" anchor="ctr"/>
            <a:lstStyle/>
            <a:p>
              <a:pPr algn="ctr">
                <a:defRPr/>
              </a:pPr>
              <a:endParaRPr lang="en-US" sz="1800">
                <a:latin typeface="Tekton" pitchFamily="34" charset="0"/>
                <a:ea typeface="+mn-ea"/>
                <a:cs typeface="+mn-cs"/>
              </a:endParaRPr>
            </a:p>
          </p:txBody>
        </p:sp>
        <p:sp>
          <p:nvSpPr>
            <p:cNvPr id="42040" name="Text Box 7"/>
            <p:cNvSpPr txBox="1">
              <a:spLocks noChangeArrowheads="1"/>
            </p:cNvSpPr>
            <p:nvPr/>
          </p:nvSpPr>
          <p:spPr bwMode="auto">
            <a:xfrm>
              <a:off x="729" y="3000"/>
              <a:ext cx="4399" cy="994"/>
            </a:xfrm>
            <a:prstGeom prst="rect">
              <a:avLst/>
            </a:prstGeom>
            <a:solidFill>
              <a:srgbClr val="FFFF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nSpc>
                  <a:spcPct val="90000"/>
                </a:lnSpc>
                <a:spcBef>
                  <a:spcPct val="50000"/>
                </a:spcBef>
              </a:pPr>
              <a:r>
                <a:rPr lang="en-US" sz="1800" b="0"/>
                <a:t>NB: Branch targets are specified relative to the </a:t>
              </a:r>
              <a:r>
                <a:rPr lang="en-US" sz="1800" b="0" u="sng"/>
                <a:t>next instruction</a:t>
              </a:r>
              <a:r>
                <a:rPr lang="en-US" sz="1800" b="0"/>
                <a:t> (which would be fetched by default). The assembler hides the calculation of these offset values from the user, by allowing them to specify a target address (usually a label) and it does the job of computing the offset’</a:t>
              </a:r>
              <a:r>
                <a:rPr lang="en-US" altLang="ja-JP" sz="1800" b="0"/>
                <a:t>s value. The size of the constant field (16-bits) limits the range of branches. </a:t>
              </a:r>
              <a:endParaRPr lang="en-US" sz="1800" b="0"/>
            </a:p>
          </p:txBody>
        </p:sp>
      </p:grpSp>
      <p:grpSp>
        <p:nvGrpSpPr>
          <p:cNvPr id="41989" name="Group 116"/>
          <p:cNvGrpSpPr>
            <a:grpSpLocks/>
          </p:cNvGrpSpPr>
          <p:nvPr/>
        </p:nvGrpSpPr>
        <p:grpSpPr bwMode="auto">
          <a:xfrm>
            <a:off x="2057400" y="1981200"/>
            <a:ext cx="5181600" cy="609600"/>
            <a:chOff x="240" y="2016"/>
            <a:chExt cx="3264" cy="384"/>
          </a:xfrm>
        </p:grpSpPr>
        <p:grpSp>
          <p:nvGrpSpPr>
            <p:cNvPr id="41997" name="Group 72"/>
            <p:cNvGrpSpPr>
              <a:grpSpLocks/>
            </p:cNvGrpSpPr>
            <p:nvPr/>
          </p:nvGrpSpPr>
          <p:grpSpPr bwMode="auto">
            <a:xfrm>
              <a:off x="336" y="2112"/>
              <a:ext cx="3072" cy="192"/>
              <a:chOff x="1728" y="288"/>
              <a:chExt cx="3072" cy="192"/>
            </a:xfrm>
          </p:grpSpPr>
          <p:grpSp>
            <p:nvGrpSpPr>
              <p:cNvPr id="42006" name="Group 73"/>
              <p:cNvGrpSpPr>
                <a:grpSpLocks/>
              </p:cNvGrpSpPr>
              <p:nvPr/>
            </p:nvGrpSpPr>
            <p:grpSpPr bwMode="auto">
              <a:xfrm>
                <a:off x="1824" y="432"/>
                <a:ext cx="2880" cy="48"/>
                <a:chOff x="1968" y="1776"/>
                <a:chExt cx="2880" cy="192"/>
              </a:xfrm>
            </p:grpSpPr>
            <p:sp>
              <p:nvSpPr>
                <p:cNvPr id="42008" name="Line 74"/>
                <p:cNvSpPr>
                  <a:spLocks noChangeShapeType="1"/>
                </p:cNvSpPr>
                <p:nvPr/>
              </p:nvSpPr>
              <p:spPr bwMode="auto">
                <a:xfrm flipV="1">
                  <a:off x="196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2009" name="Line 75"/>
                <p:cNvSpPr>
                  <a:spLocks noChangeShapeType="1"/>
                </p:cNvSpPr>
                <p:nvPr/>
              </p:nvSpPr>
              <p:spPr bwMode="auto">
                <a:xfrm flipV="1">
                  <a:off x="206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2010" name="Line 76"/>
                <p:cNvSpPr>
                  <a:spLocks noChangeShapeType="1"/>
                </p:cNvSpPr>
                <p:nvPr/>
              </p:nvSpPr>
              <p:spPr bwMode="auto">
                <a:xfrm flipV="1">
                  <a:off x="216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2011" name="Line 77"/>
                <p:cNvSpPr>
                  <a:spLocks noChangeShapeType="1"/>
                </p:cNvSpPr>
                <p:nvPr/>
              </p:nvSpPr>
              <p:spPr bwMode="auto">
                <a:xfrm flipV="1">
                  <a:off x="225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2012" name="Line 78"/>
                <p:cNvSpPr>
                  <a:spLocks noChangeShapeType="1"/>
                </p:cNvSpPr>
                <p:nvPr/>
              </p:nvSpPr>
              <p:spPr bwMode="auto">
                <a:xfrm flipV="1">
                  <a:off x="235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2013" name="Line 79"/>
                <p:cNvSpPr>
                  <a:spLocks noChangeShapeType="1"/>
                </p:cNvSpPr>
                <p:nvPr/>
              </p:nvSpPr>
              <p:spPr bwMode="auto">
                <a:xfrm flipV="1">
                  <a:off x="244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2014" name="Line 80"/>
                <p:cNvSpPr>
                  <a:spLocks noChangeShapeType="1"/>
                </p:cNvSpPr>
                <p:nvPr/>
              </p:nvSpPr>
              <p:spPr bwMode="auto">
                <a:xfrm flipV="1">
                  <a:off x="254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2015" name="Line 81"/>
                <p:cNvSpPr>
                  <a:spLocks noChangeShapeType="1"/>
                </p:cNvSpPr>
                <p:nvPr/>
              </p:nvSpPr>
              <p:spPr bwMode="auto">
                <a:xfrm flipV="1">
                  <a:off x="264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2016" name="Line 82"/>
                <p:cNvSpPr>
                  <a:spLocks noChangeShapeType="1"/>
                </p:cNvSpPr>
                <p:nvPr/>
              </p:nvSpPr>
              <p:spPr bwMode="auto">
                <a:xfrm flipV="1">
                  <a:off x="273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2017" name="Line 83"/>
                <p:cNvSpPr>
                  <a:spLocks noChangeShapeType="1"/>
                </p:cNvSpPr>
                <p:nvPr/>
              </p:nvSpPr>
              <p:spPr bwMode="auto">
                <a:xfrm flipV="1">
                  <a:off x="283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2018" name="Line 84"/>
                <p:cNvSpPr>
                  <a:spLocks noChangeShapeType="1"/>
                </p:cNvSpPr>
                <p:nvPr/>
              </p:nvSpPr>
              <p:spPr bwMode="auto">
                <a:xfrm flipV="1">
                  <a:off x="292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2019" name="Line 85"/>
                <p:cNvSpPr>
                  <a:spLocks noChangeShapeType="1"/>
                </p:cNvSpPr>
                <p:nvPr/>
              </p:nvSpPr>
              <p:spPr bwMode="auto">
                <a:xfrm flipV="1">
                  <a:off x="302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2020" name="Line 86"/>
                <p:cNvSpPr>
                  <a:spLocks noChangeShapeType="1"/>
                </p:cNvSpPr>
                <p:nvPr/>
              </p:nvSpPr>
              <p:spPr bwMode="auto">
                <a:xfrm flipV="1">
                  <a:off x="312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2021" name="Line 87"/>
                <p:cNvSpPr>
                  <a:spLocks noChangeShapeType="1"/>
                </p:cNvSpPr>
                <p:nvPr/>
              </p:nvSpPr>
              <p:spPr bwMode="auto">
                <a:xfrm flipV="1">
                  <a:off x="321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2022" name="Line 88"/>
                <p:cNvSpPr>
                  <a:spLocks noChangeShapeType="1"/>
                </p:cNvSpPr>
                <p:nvPr/>
              </p:nvSpPr>
              <p:spPr bwMode="auto">
                <a:xfrm flipV="1">
                  <a:off x="331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2023" name="Line 89"/>
                <p:cNvSpPr>
                  <a:spLocks noChangeShapeType="1"/>
                </p:cNvSpPr>
                <p:nvPr/>
              </p:nvSpPr>
              <p:spPr bwMode="auto">
                <a:xfrm flipV="1">
                  <a:off x="340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2024" name="Line 90"/>
                <p:cNvSpPr>
                  <a:spLocks noChangeShapeType="1"/>
                </p:cNvSpPr>
                <p:nvPr/>
              </p:nvSpPr>
              <p:spPr bwMode="auto">
                <a:xfrm flipV="1">
                  <a:off x="350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2025" name="Line 91"/>
                <p:cNvSpPr>
                  <a:spLocks noChangeShapeType="1"/>
                </p:cNvSpPr>
                <p:nvPr/>
              </p:nvSpPr>
              <p:spPr bwMode="auto">
                <a:xfrm flipV="1">
                  <a:off x="360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2026" name="Line 92"/>
                <p:cNvSpPr>
                  <a:spLocks noChangeShapeType="1"/>
                </p:cNvSpPr>
                <p:nvPr/>
              </p:nvSpPr>
              <p:spPr bwMode="auto">
                <a:xfrm flipV="1">
                  <a:off x="369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2027" name="Line 93"/>
                <p:cNvSpPr>
                  <a:spLocks noChangeShapeType="1"/>
                </p:cNvSpPr>
                <p:nvPr/>
              </p:nvSpPr>
              <p:spPr bwMode="auto">
                <a:xfrm flipV="1">
                  <a:off x="379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2028" name="Line 94"/>
                <p:cNvSpPr>
                  <a:spLocks noChangeShapeType="1"/>
                </p:cNvSpPr>
                <p:nvPr/>
              </p:nvSpPr>
              <p:spPr bwMode="auto">
                <a:xfrm flipV="1">
                  <a:off x="388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2029" name="Line 95"/>
                <p:cNvSpPr>
                  <a:spLocks noChangeShapeType="1"/>
                </p:cNvSpPr>
                <p:nvPr/>
              </p:nvSpPr>
              <p:spPr bwMode="auto">
                <a:xfrm flipV="1">
                  <a:off x="398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2030" name="Line 96"/>
                <p:cNvSpPr>
                  <a:spLocks noChangeShapeType="1"/>
                </p:cNvSpPr>
                <p:nvPr/>
              </p:nvSpPr>
              <p:spPr bwMode="auto">
                <a:xfrm flipV="1">
                  <a:off x="408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2031" name="Line 97"/>
                <p:cNvSpPr>
                  <a:spLocks noChangeShapeType="1"/>
                </p:cNvSpPr>
                <p:nvPr/>
              </p:nvSpPr>
              <p:spPr bwMode="auto">
                <a:xfrm flipV="1">
                  <a:off x="417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2032" name="Line 98"/>
                <p:cNvSpPr>
                  <a:spLocks noChangeShapeType="1"/>
                </p:cNvSpPr>
                <p:nvPr/>
              </p:nvSpPr>
              <p:spPr bwMode="auto">
                <a:xfrm flipV="1">
                  <a:off x="427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2033" name="Line 99"/>
                <p:cNvSpPr>
                  <a:spLocks noChangeShapeType="1"/>
                </p:cNvSpPr>
                <p:nvPr/>
              </p:nvSpPr>
              <p:spPr bwMode="auto">
                <a:xfrm flipV="1">
                  <a:off x="436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2034" name="Line 100"/>
                <p:cNvSpPr>
                  <a:spLocks noChangeShapeType="1"/>
                </p:cNvSpPr>
                <p:nvPr/>
              </p:nvSpPr>
              <p:spPr bwMode="auto">
                <a:xfrm flipV="1">
                  <a:off x="446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2035" name="Line 101"/>
                <p:cNvSpPr>
                  <a:spLocks noChangeShapeType="1"/>
                </p:cNvSpPr>
                <p:nvPr/>
              </p:nvSpPr>
              <p:spPr bwMode="auto">
                <a:xfrm flipV="1">
                  <a:off x="456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2036" name="Line 102"/>
                <p:cNvSpPr>
                  <a:spLocks noChangeShapeType="1"/>
                </p:cNvSpPr>
                <p:nvPr/>
              </p:nvSpPr>
              <p:spPr bwMode="auto">
                <a:xfrm flipV="1">
                  <a:off x="465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2037" name="Line 103"/>
                <p:cNvSpPr>
                  <a:spLocks noChangeShapeType="1"/>
                </p:cNvSpPr>
                <p:nvPr/>
              </p:nvSpPr>
              <p:spPr bwMode="auto">
                <a:xfrm flipV="1">
                  <a:off x="475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2038" name="Line 104"/>
                <p:cNvSpPr>
                  <a:spLocks noChangeShapeType="1"/>
                </p:cNvSpPr>
                <p:nvPr/>
              </p:nvSpPr>
              <p:spPr bwMode="auto">
                <a:xfrm flipV="1">
                  <a:off x="484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42007" name="Rectangle 105"/>
              <p:cNvSpPr>
                <a:spLocks noChangeArrowheads="1"/>
              </p:cNvSpPr>
              <p:nvPr/>
            </p:nvSpPr>
            <p:spPr bwMode="auto">
              <a:xfrm>
                <a:off x="1728" y="288"/>
                <a:ext cx="3072" cy="192"/>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2000" b="0"/>
              </a:p>
            </p:txBody>
          </p:sp>
        </p:grpSp>
        <p:sp>
          <p:nvSpPr>
            <p:cNvPr id="41998" name="Rectangle 106"/>
            <p:cNvSpPr>
              <a:spLocks noChangeArrowheads="1"/>
            </p:cNvSpPr>
            <p:nvPr/>
          </p:nvSpPr>
          <p:spPr bwMode="auto">
            <a:xfrm>
              <a:off x="240" y="2016"/>
              <a:ext cx="3264"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sz="2000" b="0"/>
            </a:p>
          </p:txBody>
        </p:sp>
        <p:sp>
          <p:nvSpPr>
            <p:cNvPr id="41999" name="Line 107"/>
            <p:cNvSpPr>
              <a:spLocks noChangeShapeType="1"/>
            </p:cNvSpPr>
            <p:nvPr/>
          </p:nvSpPr>
          <p:spPr bwMode="auto">
            <a:xfrm>
              <a:off x="912" y="2112"/>
              <a:ext cx="0" cy="19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2000" name="Line 108"/>
            <p:cNvSpPr>
              <a:spLocks noChangeShapeType="1"/>
            </p:cNvSpPr>
            <p:nvPr/>
          </p:nvSpPr>
          <p:spPr bwMode="auto">
            <a:xfrm>
              <a:off x="1392" y="2112"/>
              <a:ext cx="0" cy="19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2001" name="Line 109"/>
            <p:cNvSpPr>
              <a:spLocks noChangeShapeType="1"/>
            </p:cNvSpPr>
            <p:nvPr/>
          </p:nvSpPr>
          <p:spPr bwMode="auto">
            <a:xfrm>
              <a:off x="1872" y="2112"/>
              <a:ext cx="0" cy="19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2002" name="Text Box 110"/>
            <p:cNvSpPr txBox="1">
              <a:spLocks noChangeArrowheads="1"/>
            </p:cNvSpPr>
            <p:nvPr/>
          </p:nvSpPr>
          <p:spPr bwMode="auto">
            <a:xfrm>
              <a:off x="336" y="2095"/>
              <a:ext cx="606"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r>
                <a:rPr lang="en-US" sz="1400" b="0"/>
                <a:t>OPCODE</a:t>
              </a:r>
            </a:p>
          </p:txBody>
        </p:sp>
        <p:sp>
          <p:nvSpPr>
            <p:cNvPr id="42003" name="Text Box 111"/>
            <p:cNvSpPr txBox="1">
              <a:spLocks noChangeArrowheads="1"/>
            </p:cNvSpPr>
            <p:nvPr/>
          </p:nvSpPr>
          <p:spPr bwMode="auto">
            <a:xfrm>
              <a:off x="1008" y="2095"/>
              <a:ext cx="384"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r>
                <a:rPr lang="en-US" sz="1400" b="0"/>
                <a:t>rs</a:t>
              </a:r>
            </a:p>
          </p:txBody>
        </p:sp>
        <p:sp>
          <p:nvSpPr>
            <p:cNvPr id="42004" name="Text Box 112"/>
            <p:cNvSpPr txBox="1">
              <a:spLocks noChangeArrowheads="1"/>
            </p:cNvSpPr>
            <p:nvPr/>
          </p:nvSpPr>
          <p:spPr bwMode="auto">
            <a:xfrm>
              <a:off x="1392" y="2095"/>
              <a:ext cx="384"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b="0"/>
                <a:t>rt</a:t>
              </a:r>
            </a:p>
          </p:txBody>
        </p:sp>
        <p:sp>
          <p:nvSpPr>
            <p:cNvPr id="42005" name="Text Box 113"/>
            <p:cNvSpPr txBox="1">
              <a:spLocks noChangeArrowheads="1"/>
            </p:cNvSpPr>
            <p:nvPr/>
          </p:nvSpPr>
          <p:spPr bwMode="auto">
            <a:xfrm>
              <a:off x="1872" y="2095"/>
              <a:ext cx="1536"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b="0"/>
                <a:t>16-bit signed constant </a:t>
              </a:r>
              <a:endParaRPr lang="en-US" sz="1400" b="0" baseline="-25000"/>
            </a:p>
          </p:txBody>
        </p:sp>
      </p:grpSp>
      <p:sp>
        <p:nvSpPr>
          <p:cNvPr id="41990" name="Text Box 114"/>
          <p:cNvSpPr txBox="1">
            <a:spLocks noChangeArrowheads="1"/>
          </p:cNvSpPr>
          <p:nvPr/>
        </p:nvSpPr>
        <p:spPr bwMode="auto">
          <a:xfrm>
            <a:off x="381000" y="1143000"/>
            <a:ext cx="8382000"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233363" indent="-233363">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spcBef>
                <a:spcPct val="50000"/>
              </a:spcBef>
            </a:pPr>
            <a:r>
              <a:rPr lang="en-US" sz="2000"/>
              <a:t>MIPS </a:t>
            </a:r>
            <a:r>
              <a:rPr lang="en-US" sz="2000" i="1"/>
              <a:t>branch instructions</a:t>
            </a:r>
            <a:r>
              <a:rPr lang="en-US" sz="2000"/>
              <a:t> provide a way of conditionally changing the PC to some nearby location...</a:t>
            </a:r>
          </a:p>
        </p:txBody>
      </p:sp>
      <p:sp>
        <p:nvSpPr>
          <p:cNvPr id="41991" name="Text Box 119"/>
          <p:cNvSpPr txBox="1">
            <a:spLocks noChangeArrowheads="1"/>
          </p:cNvSpPr>
          <p:nvPr/>
        </p:nvSpPr>
        <p:spPr bwMode="auto">
          <a:xfrm>
            <a:off x="1373188" y="2057400"/>
            <a:ext cx="8255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r>
              <a:rPr lang="en-US" sz="1800" b="0"/>
              <a:t>I-type:</a:t>
            </a:r>
          </a:p>
        </p:txBody>
      </p:sp>
      <p:grpSp>
        <p:nvGrpSpPr>
          <p:cNvPr id="8" name="Group 124"/>
          <p:cNvGrpSpPr>
            <a:grpSpLocks/>
          </p:cNvGrpSpPr>
          <p:nvPr/>
        </p:nvGrpSpPr>
        <p:grpSpPr bwMode="auto">
          <a:xfrm>
            <a:off x="3759200" y="4043363"/>
            <a:ext cx="3860800" cy="603250"/>
            <a:chOff x="2368" y="2547"/>
            <a:chExt cx="2432" cy="380"/>
          </a:xfrm>
        </p:grpSpPr>
        <p:pic>
          <p:nvPicPr>
            <p:cNvPr id="41994" name="Picture 121" descr="j00787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368" y="2547"/>
              <a:ext cx="135" cy="3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1995" name="Text Box 122"/>
            <p:cNvSpPr txBox="1">
              <a:spLocks noChangeArrowheads="1"/>
            </p:cNvSpPr>
            <p:nvPr/>
          </p:nvSpPr>
          <p:spPr bwMode="auto">
            <a:xfrm>
              <a:off x="2676" y="2662"/>
              <a:ext cx="2124"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r>
                <a:rPr lang="en-US" sz="1000"/>
                <a:t>Notice on memory references offsets are multiplied by 4, so that branch targets are restricted to word boundaries.</a:t>
              </a:r>
            </a:p>
          </p:txBody>
        </p:sp>
        <p:sp>
          <p:nvSpPr>
            <p:cNvPr id="41996" name="Line 123"/>
            <p:cNvSpPr>
              <a:spLocks noChangeShapeType="1"/>
            </p:cNvSpPr>
            <p:nvPr/>
          </p:nvSpPr>
          <p:spPr bwMode="auto">
            <a:xfrm>
              <a:off x="2544" y="2662"/>
              <a:ext cx="156" cy="8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spAutoFit/>
            </a:bodyPr>
            <a:lstStyle/>
            <a:p>
              <a:endParaRPr lang="en-US"/>
            </a:p>
          </p:txBody>
        </p:sp>
      </p:grpSp>
      <p:sp>
        <p:nvSpPr>
          <p:cNvPr id="41993" name="Slide Number Placeholder 1"/>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fld id="{4A0A9870-D087-9C41-A5E3-272571EE350B}" type="slidenum">
              <a:rPr lang="en-US" sz="1400">
                <a:latin typeface="Arial Narrow" charset="0"/>
              </a:rPr>
              <a:pPr/>
              <a:t>15</a:t>
            </a:fld>
            <a:endParaRPr lang="en-US" sz="1400">
              <a:latin typeface="Arial Narrow"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ChangeArrowheads="1"/>
          </p:cNvSpPr>
          <p:nvPr/>
        </p:nvSpPr>
        <p:spPr bwMode="auto">
          <a:xfrm>
            <a:off x="225425" y="312738"/>
            <a:ext cx="5135563" cy="477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endParaRPr lang="en-US"/>
          </a:p>
        </p:txBody>
      </p:sp>
      <p:sp>
        <p:nvSpPr>
          <p:cNvPr id="30725" name="Rectangle 16"/>
          <p:cNvSpPr>
            <a:spLocks noGrp="1" noChangeArrowheads="1"/>
          </p:cNvSpPr>
          <p:nvPr>
            <p:ph type="title"/>
          </p:nvPr>
        </p:nvSpPr>
        <p:spPr/>
        <p:txBody>
          <a:bodyPr/>
          <a:lstStyle/>
          <a:p>
            <a:pPr>
              <a:defRPr/>
            </a:pPr>
            <a:r>
              <a:rPr lang="en-US">
                <a:latin typeface="Tahoma" charset="0"/>
                <a:ea typeface="ＭＳ Ｐゴシック" charset="0"/>
                <a:cs typeface="ＭＳ Ｐゴシック" charset="0"/>
              </a:rPr>
              <a:t>MIPS Jumps</a:t>
            </a:r>
          </a:p>
        </p:txBody>
      </p:sp>
      <p:sp>
        <p:nvSpPr>
          <p:cNvPr id="30723" name="Rectangle 3"/>
          <p:cNvSpPr>
            <a:spLocks noGrp="1" noChangeArrowheads="1"/>
          </p:cNvSpPr>
          <p:nvPr>
            <p:ph type="body" idx="4294967295"/>
          </p:nvPr>
        </p:nvSpPr>
        <p:spPr>
          <a:xfrm>
            <a:off x="0" y="1066800"/>
            <a:ext cx="8610600" cy="5562600"/>
          </a:xfrm>
        </p:spPr>
        <p:txBody>
          <a:bodyPr lIns="90488" tIns="44450" rIns="90488" bIns="44450"/>
          <a:lstStyle/>
          <a:p>
            <a:pPr eaLnBrk="1" hangingPunct="1">
              <a:lnSpc>
                <a:spcPct val="80000"/>
              </a:lnSpc>
              <a:defRPr/>
            </a:pPr>
            <a:r>
              <a:rPr lang="en-US" sz="1800" dirty="0">
                <a:effectLst>
                  <a:outerShdw blurRad="38100" dist="38100" dir="2700000" algn="tl">
                    <a:srgbClr val="DDDDDD"/>
                  </a:outerShdw>
                </a:effectLst>
                <a:latin typeface="Tahoma" charset="0"/>
                <a:ea typeface="ＭＳ Ｐゴシック" charset="0"/>
                <a:cs typeface="ＭＳ Ｐゴシック" charset="0"/>
              </a:rPr>
              <a:t>The range of MIPS branch instructions is limited to approximately </a:t>
            </a:r>
            <a:br>
              <a:rPr lang="en-US" sz="1800" dirty="0">
                <a:effectLst>
                  <a:outerShdw blurRad="38100" dist="38100" dir="2700000" algn="tl">
                    <a:srgbClr val="DDDDDD"/>
                  </a:outerShdw>
                </a:effectLst>
                <a:latin typeface="Tahoma" charset="0"/>
                <a:ea typeface="ＭＳ Ｐゴシック" charset="0"/>
                <a:cs typeface="ＭＳ Ｐゴシック" charset="0"/>
              </a:rPr>
            </a:br>
            <a:r>
              <a:rPr lang="en-US" sz="1800" dirty="0">
                <a:effectLst>
                  <a:outerShdw blurRad="38100" dist="38100" dir="2700000" algn="tl">
                    <a:srgbClr val="DDDDDD"/>
                  </a:outerShdw>
                </a:effectLst>
                <a:latin typeface="Tahoma" charset="0"/>
                <a:ea typeface="ＭＳ Ｐゴシック" charset="0"/>
                <a:cs typeface="ＭＳ Ｐゴシック" charset="0"/>
                <a:sym typeface="Symbol" charset="0"/>
              </a:rPr>
              <a:t></a:t>
            </a:r>
            <a:r>
              <a:rPr lang="en-US" sz="1800" dirty="0">
                <a:effectLst>
                  <a:outerShdw blurRad="38100" dist="38100" dir="2700000" algn="tl">
                    <a:srgbClr val="DDDDDD"/>
                  </a:outerShdw>
                </a:effectLst>
                <a:latin typeface="Tahoma" charset="0"/>
                <a:ea typeface="ＭＳ Ｐゴシック" charset="0"/>
                <a:cs typeface="ＭＳ Ｐゴシック" charset="0"/>
              </a:rPr>
              <a:t> 32K instructions (</a:t>
            </a:r>
            <a:r>
              <a:rPr lang="en-US" sz="1800" dirty="0">
                <a:effectLst>
                  <a:outerShdw blurRad="38100" dist="38100" dir="2700000" algn="tl">
                    <a:srgbClr val="DDDDDD"/>
                  </a:outerShdw>
                </a:effectLst>
                <a:latin typeface="Tahoma" charset="0"/>
                <a:ea typeface="ＭＳ Ｐゴシック" charset="0"/>
                <a:cs typeface="ＭＳ Ｐゴシック" charset="0"/>
                <a:sym typeface="Symbol" charset="0"/>
              </a:rPr>
              <a:t></a:t>
            </a:r>
            <a:r>
              <a:rPr lang="en-US" sz="1800" dirty="0">
                <a:effectLst>
                  <a:outerShdw blurRad="38100" dist="38100" dir="2700000" algn="tl">
                    <a:srgbClr val="DDDDDD"/>
                  </a:outerShdw>
                </a:effectLst>
                <a:latin typeface="Tahoma" charset="0"/>
                <a:ea typeface="ＭＳ Ｐゴシック" charset="0"/>
                <a:cs typeface="ＭＳ Ｐゴシック" charset="0"/>
              </a:rPr>
              <a:t> 128K bytes) from the branch instruction. </a:t>
            </a:r>
          </a:p>
          <a:p>
            <a:pPr eaLnBrk="1" hangingPunct="1">
              <a:lnSpc>
                <a:spcPct val="80000"/>
              </a:lnSpc>
              <a:defRPr/>
            </a:pPr>
            <a:r>
              <a:rPr lang="en-US" sz="1800" dirty="0">
                <a:effectLst>
                  <a:outerShdw blurRad="38100" dist="38100" dir="2700000" algn="tl">
                    <a:srgbClr val="DDDDDD"/>
                  </a:outerShdw>
                </a:effectLst>
                <a:latin typeface="Tahoma" charset="0"/>
                <a:ea typeface="ＭＳ Ｐゴシック" charset="0"/>
                <a:cs typeface="ＭＳ Ｐゴシック" charset="0"/>
              </a:rPr>
              <a:t>To branch farther:  an unconditional jump instruction is used.</a:t>
            </a:r>
          </a:p>
          <a:p>
            <a:pPr eaLnBrk="1" hangingPunct="1">
              <a:lnSpc>
                <a:spcPct val="80000"/>
              </a:lnSpc>
              <a:defRPr/>
            </a:pPr>
            <a:endParaRPr lang="en-US" sz="1800" dirty="0">
              <a:effectLst>
                <a:outerShdw blurRad="38100" dist="38100" dir="2700000" algn="tl">
                  <a:srgbClr val="DDDDDD"/>
                </a:outerShdw>
              </a:effectLst>
              <a:latin typeface="Tahoma" charset="0"/>
              <a:ea typeface="ＭＳ Ｐゴシック" charset="0"/>
              <a:cs typeface="ＭＳ Ｐゴシック" charset="0"/>
            </a:endParaRPr>
          </a:p>
          <a:p>
            <a:pPr eaLnBrk="1" hangingPunct="1">
              <a:lnSpc>
                <a:spcPct val="80000"/>
              </a:lnSpc>
              <a:defRPr/>
            </a:pPr>
            <a:r>
              <a:rPr lang="en-US" sz="1800" dirty="0">
                <a:effectLst>
                  <a:outerShdw blurRad="38100" dist="38100" dir="2700000" algn="tl">
                    <a:srgbClr val="DDDDDD"/>
                  </a:outerShdw>
                </a:effectLst>
                <a:latin typeface="Tahoma" charset="0"/>
                <a:ea typeface="ＭＳ Ｐゴシック" charset="0"/>
                <a:cs typeface="ＭＳ Ｐゴシック" charset="0"/>
              </a:rPr>
              <a:t>Instructions:</a:t>
            </a:r>
            <a:endParaRPr lang="en-US" sz="1800" dirty="0">
              <a:effectLst>
                <a:outerShdw blurRad="38100" dist="38100" dir="2700000" algn="tl">
                  <a:srgbClr val="DDDDDD"/>
                </a:outerShdw>
              </a:effectLst>
              <a:latin typeface="Courier New" charset="0"/>
              <a:ea typeface="ＭＳ Ｐゴシック" charset="0"/>
              <a:cs typeface="ＭＳ Ｐゴシック" charset="0"/>
            </a:endParaRPr>
          </a:p>
          <a:p>
            <a:pPr lvl="1" eaLnBrk="1" hangingPunct="1">
              <a:lnSpc>
                <a:spcPct val="80000"/>
              </a:lnSpc>
              <a:buFontTx/>
              <a:buNone/>
              <a:defRPr/>
            </a:pPr>
            <a:r>
              <a:rPr lang="en-US" sz="1600" b="1" dirty="0">
                <a:effectLst>
                  <a:outerShdw blurRad="38100" dist="38100" dir="2700000" algn="tl">
                    <a:srgbClr val="DDDDDD"/>
                  </a:outerShdw>
                </a:effectLst>
                <a:latin typeface="Tahoma" charset="0"/>
                <a:ea typeface="ＭＳ Ｐゴシック" charset="0"/>
              </a:rPr>
              <a:t>	</a:t>
            </a:r>
            <a:r>
              <a:rPr lang="en-US" sz="1600" b="1" dirty="0">
                <a:effectLst>
                  <a:outerShdw blurRad="38100" dist="38100" dir="2700000" algn="tl">
                    <a:srgbClr val="DDDDDD"/>
                  </a:outerShdw>
                </a:effectLst>
                <a:latin typeface="Courier New" charset="0"/>
                <a:ea typeface="ＭＳ Ｐゴシック" charset="0"/>
              </a:rPr>
              <a:t>j label	</a:t>
            </a:r>
            <a:r>
              <a:rPr lang="en-US" sz="1600" dirty="0">
                <a:effectLst>
                  <a:outerShdw blurRad="38100" dist="38100" dir="2700000" algn="tl">
                    <a:srgbClr val="DDDDDD"/>
                  </a:outerShdw>
                </a:effectLst>
                <a:latin typeface="Courier New" charset="0"/>
                <a:ea typeface="ＭＳ Ｐゴシック" charset="0"/>
              </a:rPr>
              <a:t>	# </a:t>
            </a:r>
            <a:r>
              <a:rPr lang="en-US" sz="1600" dirty="0">
                <a:effectLst>
                  <a:outerShdw blurRad="38100" dist="38100" dir="2700000" algn="tl">
                    <a:srgbClr val="DDDDDD"/>
                  </a:outerShdw>
                </a:effectLst>
                <a:latin typeface="Tahoma" charset="0"/>
                <a:ea typeface="ＭＳ Ｐゴシック" charset="0"/>
              </a:rPr>
              <a:t>jump to label (PC = PC[31-28</a:t>
            </a:r>
            <a:r>
              <a:rPr lang="en-US" sz="1600" dirty="0" smtClean="0">
                <a:effectLst>
                  <a:outerShdw blurRad="38100" dist="38100" dir="2700000" algn="tl">
                    <a:srgbClr val="DDDDDD"/>
                  </a:outerShdw>
                </a:effectLst>
                <a:latin typeface="Tahoma" charset="0"/>
                <a:ea typeface="ＭＳ Ｐゴシック" charset="0"/>
              </a:rPr>
              <a:t>] &lt;&lt; 28  |</a:t>
            </a:r>
            <a:r>
              <a:rPr lang="en-US" sz="1600" dirty="0">
                <a:effectLst>
                  <a:outerShdw blurRad="38100" dist="38100" dir="2700000" algn="tl">
                    <a:srgbClr val="DDDDDD"/>
                  </a:outerShdw>
                </a:effectLst>
                <a:latin typeface="Tahoma" charset="0"/>
                <a:ea typeface="ＭＳ Ｐゴシック" charset="0"/>
              </a:rPr>
              <a:t>|  CONST[25:0]*4</a:t>
            </a:r>
            <a:r>
              <a:rPr lang="en-US" sz="1600" dirty="0" smtClean="0">
                <a:effectLst>
                  <a:outerShdw blurRad="38100" dist="38100" dir="2700000" algn="tl">
                    <a:srgbClr val="DDDDDD"/>
                  </a:outerShdw>
                </a:effectLst>
                <a:latin typeface="Tahoma" charset="0"/>
                <a:ea typeface="ＭＳ Ｐゴシック" charset="0"/>
              </a:rPr>
              <a:t>)</a:t>
            </a:r>
          </a:p>
          <a:p>
            <a:pPr lvl="1" eaLnBrk="1" hangingPunct="1">
              <a:lnSpc>
                <a:spcPct val="80000"/>
              </a:lnSpc>
              <a:buFontTx/>
              <a:buNone/>
              <a:defRPr/>
            </a:pPr>
            <a:r>
              <a:rPr lang="en-US" sz="1600" dirty="0">
                <a:effectLst>
                  <a:outerShdw blurRad="38100" dist="38100" dir="2700000" algn="tl">
                    <a:srgbClr val="DDDDDD"/>
                  </a:outerShdw>
                </a:effectLst>
                <a:latin typeface="Tahoma" charset="0"/>
                <a:ea typeface="ＭＳ Ｐゴシック" charset="0"/>
              </a:rPr>
              <a:t>	</a:t>
            </a:r>
            <a:r>
              <a:rPr lang="en-US" sz="1600" dirty="0" smtClean="0">
                <a:effectLst>
                  <a:outerShdw blurRad="38100" dist="38100" dir="2700000" algn="tl">
                    <a:srgbClr val="DDDDDD"/>
                  </a:outerShdw>
                </a:effectLst>
                <a:latin typeface="Tahoma" charset="0"/>
                <a:ea typeface="ＭＳ Ｐゴシック" charset="0"/>
              </a:rPr>
              <a:t>				lower 28 bits are the </a:t>
            </a:r>
            <a:r>
              <a:rPr lang="en-US" sz="1600" dirty="0" err="1" smtClean="0">
                <a:effectLst>
                  <a:outerShdw blurRad="38100" dist="38100" dir="2700000" algn="tl">
                    <a:srgbClr val="DDDDDD"/>
                  </a:outerShdw>
                </a:effectLst>
                <a:latin typeface="Tahoma" charset="0"/>
                <a:ea typeface="ＭＳ Ｐゴシック" charset="0"/>
              </a:rPr>
              <a:t>const</a:t>
            </a:r>
            <a:r>
              <a:rPr lang="en-US" sz="1600" dirty="0" smtClean="0">
                <a:effectLst>
                  <a:outerShdw blurRad="38100" dist="38100" dir="2700000" algn="tl">
                    <a:srgbClr val="DDDDDD"/>
                  </a:outerShdw>
                </a:effectLst>
                <a:latin typeface="Tahoma" charset="0"/>
                <a:ea typeface="ＭＳ Ｐゴシック" charset="0"/>
              </a:rPr>
              <a:t> * 4</a:t>
            </a:r>
          </a:p>
          <a:p>
            <a:pPr lvl="1" eaLnBrk="1" hangingPunct="1">
              <a:lnSpc>
                <a:spcPct val="80000"/>
              </a:lnSpc>
              <a:buFontTx/>
              <a:buNone/>
              <a:defRPr/>
            </a:pPr>
            <a:r>
              <a:rPr lang="en-US" sz="1600" dirty="0">
                <a:effectLst>
                  <a:outerShdw blurRad="38100" dist="38100" dir="2700000" algn="tl">
                    <a:srgbClr val="DDDDDD"/>
                  </a:outerShdw>
                </a:effectLst>
                <a:latin typeface="Tahoma" charset="0"/>
                <a:ea typeface="ＭＳ Ｐゴシック" charset="0"/>
              </a:rPr>
              <a:t>	</a:t>
            </a:r>
            <a:r>
              <a:rPr lang="en-US" sz="1600" dirty="0" smtClean="0">
                <a:effectLst>
                  <a:outerShdw blurRad="38100" dist="38100" dir="2700000" algn="tl">
                    <a:srgbClr val="DDDDDD"/>
                  </a:outerShdw>
                </a:effectLst>
                <a:latin typeface="Tahoma" charset="0"/>
                <a:ea typeface="ＭＳ Ｐゴシック" charset="0"/>
              </a:rPr>
              <a:t>				upper 4 bits are from the current PC value</a:t>
            </a:r>
            <a:endParaRPr lang="en-US" sz="1600" dirty="0">
              <a:effectLst>
                <a:outerShdw blurRad="38100" dist="38100" dir="2700000" algn="tl">
                  <a:srgbClr val="DDDDDD"/>
                </a:outerShdw>
              </a:effectLst>
              <a:latin typeface="Tahoma" charset="0"/>
              <a:ea typeface="ＭＳ Ｐゴシック" charset="0"/>
            </a:endParaRPr>
          </a:p>
          <a:p>
            <a:pPr lvl="1" eaLnBrk="1" hangingPunct="1">
              <a:lnSpc>
                <a:spcPct val="80000"/>
              </a:lnSpc>
              <a:buFontTx/>
              <a:buNone/>
              <a:defRPr/>
            </a:pPr>
            <a:r>
              <a:rPr lang="en-US" sz="1600" b="1" dirty="0">
                <a:effectLst>
                  <a:outerShdw blurRad="38100" dist="38100" dir="2700000" algn="tl">
                    <a:srgbClr val="DDDDDD"/>
                  </a:outerShdw>
                </a:effectLst>
                <a:latin typeface="Courier New" charset="0"/>
                <a:ea typeface="ＭＳ Ｐゴシック" charset="0"/>
              </a:rPr>
              <a:t>	</a:t>
            </a:r>
            <a:r>
              <a:rPr lang="en-US" sz="1600" b="1" dirty="0" err="1">
                <a:effectLst>
                  <a:outerShdw blurRad="38100" dist="38100" dir="2700000" algn="tl">
                    <a:srgbClr val="DDDDDD"/>
                  </a:outerShdw>
                </a:effectLst>
                <a:latin typeface="Courier New" charset="0"/>
                <a:ea typeface="ＭＳ Ｐゴシック" charset="0"/>
              </a:rPr>
              <a:t>jal</a:t>
            </a:r>
            <a:r>
              <a:rPr lang="en-US" sz="1600" b="1" dirty="0">
                <a:effectLst>
                  <a:outerShdw blurRad="38100" dist="38100" dir="2700000" algn="tl">
                    <a:srgbClr val="DDDDDD"/>
                  </a:outerShdw>
                </a:effectLst>
                <a:latin typeface="Courier New" charset="0"/>
                <a:ea typeface="ＭＳ Ｐゴシック" charset="0"/>
              </a:rPr>
              <a:t> label</a:t>
            </a:r>
            <a:r>
              <a:rPr lang="en-US" sz="1600" dirty="0">
                <a:effectLst>
                  <a:outerShdw blurRad="38100" dist="38100" dir="2700000" algn="tl">
                    <a:srgbClr val="DDDDDD"/>
                  </a:outerShdw>
                </a:effectLst>
                <a:latin typeface="Courier New" charset="0"/>
                <a:ea typeface="ＭＳ Ｐゴシック" charset="0"/>
              </a:rPr>
              <a:t>	# </a:t>
            </a:r>
            <a:r>
              <a:rPr lang="en-US" sz="1600" dirty="0">
                <a:effectLst>
                  <a:outerShdw blurRad="38100" dist="38100" dir="2700000" algn="tl">
                    <a:srgbClr val="DDDDDD"/>
                  </a:outerShdw>
                </a:effectLst>
                <a:latin typeface="Tahoma" charset="0"/>
                <a:ea typeface="ＭＳ Ｐゴシック" charset="0"/>
              </a:rPr>
              <a:t>jump to label and </a:t>
            </a:r>
            <a:r>
              <a:rPr lang="en-US" sz="1600" dirty="0">
                <a:solidFill>
                  <a:srgbClr val="FF0000"/>
                </a:solidFill>
                <a:effectLst>
                  <a:outerShdw blurRad="38100" dist="38100" dir="2700000" algn="tl">
                    <a:srgbClr val="DDDDDD"/>
                  </a:outerShdw>
                </a:effectLst>
                <a:latin typeface="Tahoma" charset="0"/>
                <a:ea typeface="ＭＳ Ｐゴシック" charset="0"/>
              </a:rPr>
              <a:t>store PC+4 in $31</a:t>
            </a:r>
          </a:p>
          <a:p>
            <a:pPr lvl="1" eaLnBrk="1" hangingPunct="1">
              <a:lnSpc>
                <a:spcPct val="80000"/>
              </a:lnSpc>
              <a:buFontTx/>
              <a:buNone/>
              <a:defRPr/>
            </a:pPr>
            <a:r>
              <a:rPr lang="en-US" sz="1600" b="1" dirty="0">
                <a:effectLst>
                  <a:outerShdw blurRad="38100" dist="38100" dir="2700000" algn="tl">
                    <a:srgbClr val="DDDDDD"/>
                  </a:outerShdw>
                </a:effectLst>
                <a:latin typeface="Tahoma" charset="0"/>
                <a:ea typeface="ＭＳ Ｐゴシック" charset="0"/>
              </a:rPr>
              <a:t>	</a:t>
            </a:r>
            <a:r>
              <a:rPr lang="en-US" sz="1600" b="1" dirty="0" err="1">
                <a:effectLst>
                  <a:outerShdw blurRad="38100" dist="38100" dir="2700000" algn="tl">
                    <a:srgbClr val="DDDDDD"/>
                  </a:outerShdw>
                </a:effectLst>
                <a:latin typeface="Courier New" charset="0"/>
                <a:ea typeface="ＭＳ Ｐゴシック" charset="0"/>
              </a:rPr>
              <a:t>jr</a:t>
            </a:r>
            <a:r>
              <a:rPr lang="en-US" sz="1600" b="1" dirty="0">
                <a:effectLst>
                  <a:outerShdw blurRad="38100" dist="38100" dir="2700000" algn="tl">
                    <a:srgbClr val="DDDDDD"/>
                  </a:outerShdw>
                </a:effectLst>
                <a:latin typeface="Courier New" charset="0"/>
                <a:ea typeface="ＭＳ Ｐゴシック" charset="0"/>
              </a:rPr>
              <a:t> $t0	</a:t>
            </a:r>
            <a:r>
              <a:rPr lang="en-US" sz="1600" dirty="0">
                <a:effectLst>
                  <a:outerShdw blurRad="38100" dist="38100" dir="2700000" algn="tl">
                    <a:srgbClr val="DDDDDD"/>
                  </a:outerShdw>
                </a:effectLst>
                <a:latin typeface="Courier New" charset="0"/>
                <a:ea typeface="ＭＳ Ｐゴシック" charset="0"/>
              </a:rPr>
              <a:t>	# </a:t>
            </a:r>
            <a:r>
              <a:rPr lang="en-US" sz="1600" dirty="0">
                <a:effectLst>
                  <a:outerShdw blurRad="38100" dist="38100" dir="2700000" algn="tl">
                    <a:srgbClr val="DDDDDD"/>
                  </a:outerShdw>
                </a:effectLst>
                <a:latin typeface="Tahoma" charset="0"/>
                <a:ea typeface="ＭＳ Ｐゴシック" charset="0"/>
              </a:rPr>
              <a:t>jump to address specified by </a:t>
            </a:r>
            <a:r>
              <a:rPr lang="en-US" sz="1600" dirty="0" smtClean="0">
                <a:effectLst>
                  <a:outerShdw blurRad="38100" dist="38100" dir="2700000" algn="tl">
                    <a:srgbClr val="DDDDDD"/>
                  </a:outerShdw>
                </a:effectLst>
                <a:latin typeface="Tahoma" charset="0"/>
                <a:ea typeface="ＭＳ Ｐゴシック" charset="0"/>
              </a:rPr>
              <a:t>register’s </a:t>
            </a:r>
            <a:r>
              <a:rPr lang="en-US" sz="1600" dirty="0">
                <a:effectLst>
                  <a:outerShdw blurRad="38100" dist="38100" dir="2700000" algn="tl">
                    <a:srgbClr val="DDDDDD"/>
                  </a:outerShdw>
                </a:effectLst>
                <a:latin typeface="Tahoma" charset="0"/>
                <a:ea typeface="ＭＳ Ｐゴシック" charset="0"/>
              </a:rPr>
              <a:t>contents</a:t>
            </a:r>
          </a:p>
          <a:p>
            <a:pPr lvl="1" eaLnBrk="1" hangingPunct="1">
              <a:lnSpc>
                <a:spcPct val="80000"/>
              </a:lnSpc>
              <a:buFontTx/>
              <a:buNone/>
              <a:defRPr/>
            </a:pPr>
            <a:r>
              <a:rPr lang="en-US" sz="1600" b="1" dirty="0">
                <a:effectLst>
                  <a:outerShdw blurRad="38100" dist="38100" dir="2700000" algn="tl">
                    <a:srgbClr val="DDDDDD"/>
                  </a:outerShdw>
                </a:effectLst>
                <a:latin typeface="Courier New" charset="0"/>
                <a:ea typeface="ＭＳ Ｐゴシック" charset="0"/>
              </a:rPr>
              <a:t>	</a:t>
            </a:r>
            <a:r>
              <a:rPr lang="en-US" sz="1600" b="1" dirty="0" err="1">
                <a:effectLst>
                  <a:outerShdw blurRad="38100" dist="38100" dir="2700000" algn="tl">
                    <a:srgbClr val="DDDDDD"/>
                  </a:outerShdw>
                </a:effectLst>
                <a:latin typeface="Courier New" charset="0"/>
                <a:ea typeface="ＭＳ Ｐゴシック" charset="0"/>
              </a:rPr>
              <a:t>jalr</a:t>
            </a:r>
            <a:r>
              <a:rPr lang="en-US" sz="1600" b="1" dirty="0">
                <a:effectLst>
                  <a:outerShdw blurRad="38100" dist="38100" dir="2700000" algn="tl">
                    <a:srgbClr val="DDDDDD"/>
                  </a:outerShdw>
                </a:effectLst>
                <a:latin typeface="Courier New" charset="0"/>
                <a:ea typeface="ＭＳ Ｐゴシック" charset="0"/>
              </a:rPr>
              <a:t> $t0, $</a:t>
            </a:r>
            <a:r>
              <a:rPr lang="en-US" sz="1600" b="1" dirty="0" err="1">
                <a:effectLst>
                  <a:outerShdw blurRad="38100" dist="38100" dir="2700000" algn="tl">
                    <a:srgbClr val="DDDDDD"/>
                  </a:outerShdw>
                </a:effectLst>
                <a:latin typeface="Courier New" charset="0"/>
                <a:ea typeface="ＭＳ Ｐゴシック" charset="0"/>
              </a:rPr>
              <a:t>ra</a:t>
            </a:r>
            <a:r>
              <a:rPr lang="en-US" sz="1600" dirty="0">
                <a:effectLst>
                  <a:outerShdw blurRad="38100" dist="38100" dir="2700000" algn="tl">
                    <a:srgbClr val="DDDDDD"/>
                  </a:outerShdw>
                </a:effectLst>
                <a:latin typeface="Courier New" charset="0"/>
                <a:ea typeface="ＭＳ Ｐゴシック" charset="0"/>
              </a:rPr>
              <a:t>	# </a:t>
            </a:r>
            <a:r>
              <a:rPr lang="en-US" sz="1600" dirty="0">
                <a:effectLst>
                  <a:outerShdw blurRad="38100" dist="38100" dir="2700000" algn="tl">
                    <a:srgbClr val="DDDDDD"/>
                  </a:outerShdw>
                </a:effectLst>
                <a:latin typeface="Tahoma" charset="0"/>
                <a:ea typeface="ＭＳ Ｐゴシック" charset="0"/>
              </a:rPr>
              <a:t>jump to address specified by </a:t>
            </a:r>
            <a:r>
              <a:rPr lang="en-US" sz="1600" dirty="0" smtClean="0">
                <a:effectLst>
                  <a:outerShdw blurRad="38100" dist="38100" dir="2700000" algn="tl">
                    <a:srgbClr val="DDDDDD"/>
                  </a:outerShdw>
                </a:effectLst>
                <a:latin typeface="Tahoma" charset="0"/>
                <a:ea typeface="ＭＳ Ｐゴシック" charset="0"/>
              </a:rPr>
              <a:t>first register’s contents 				    and </a:t>
            </a:r>
            <a:r>
              <a:rPr lang="en-US" sz="1600" dirty="0">
                <a:solidFill>
                  <a:srgbClr val="FF0000"/>
                </a:solidFill>
                <a:effectLst>
                  <a:outerShdw blurRad="38100" dist="38100" dir="2700000" algn="tl">
                    <a:srgbClr val="DDDDDD"/>
                  </a:outerShdw>
                </a:effectLst>
                <a:latin typeface="Tahoma" charset="0"/>
                <a:ea typeface="ＭＳ Ｐゴシック" charset="0"/>
              </a:rPr>
              <a:t>store PC+4 </a:t>
            </a:r>
            <a:r>
              <a:rPr lang="en-US" sz="1600" dirty="0" smtClean="0">
                <a:solidFill>
                  <a:srgbClr val="FF0000"/>
                </a:solidFill>
                <a:effectLst>
                  <a:outerShdw blurRad="38100" dist="38100" dir="2700000" algn="tl">
                    <a:srgbClr val="DDDDDD"/>
                  </a:outerShdw>
                </a:effectLst>
                <a:latin typeface="Tahoma" charset="0"/>
                <a:ea typeface="ＭＳ Ｐゴシック" charset="0"/>
              </a:rPr>
              <a:t>in second register</a:t>
            </a:r>
            <a:endParaRPr lang="en-US" sz="1600" dirty="0">
              <a:effectLst>
                <a:outerShdw blurRad="38100" dist="38100" dir="2700000" algn="tl">
                  <a:srgbClr val="DDDDDD"/>
                </a:outerShdw>
              </a:effectLst>
              <a:latin typeface="Tahoma" charset="0"/>
              <a:ea typeface="ＭＳ Ｐゴシック" charset="0"/>
            </a:endParaRPr>
          </a:p>
          <a:p>
            <a:pPr lvl="1" eaLnBrk="1" hangingPunct="1">
              <a:lnSpc>
                <a:spcPct val="80000"/>
              </a:lnSpc>
              <a:buFontTx/>
              <a:buNone/>
              <a:defRPr/>
            </a:pPr>
            <a:r>
              <a:rPr lang="en-US" sz="1600" dirty="0">
                <a:effectLst>
                  <a:outerShdw blurRad="38100" dist="38100" dir="2700000" algn="tl">
                    <a:srgbClr val="DDDDDD"/>
                  </a:outerShdw>
                </a:effectLst>
                <a:latin typeface="Courier New" charset="0"/>
                <a:ea typeface="ＭＳ Ｐゴシック" charset="0"/>
              </a:rPr>
              <a:t>	</a:t>
            </a:r>
            <a:endParaRPr lang="en-US" sz="1600" dirty="0">
              <a:effectLst>
                <a:outerShdw blurRad="38100" dist="38100" dir="2700000" algn="tl">
                  <a:srgbClr val="DDDDDD"/>
                </a:outerShdw>
              </a:effectLst>
              <a:latin typeface="Tahoma" charset="0"/>
              <a:ea typeface="ＭＳ Ｐゴシック" charset="0"/>
            </a:endParaRPr>
          </a:p>
          <a:p>
            <a:pPr eaLnBrk="1" hangingPunct="1">
              <a:lnSpc>
                <a:spcPct val="80000"/>
              </a:lnSpc>
              <a:defRPr/>
            </a:pPr>
            <a:r>
              <a:rPr lang="en-US" sz="1800" dirty="0">
                <a:effectLst>
                  <a:outerShdw blurRad="38100" dist="38100" dir="2700000" algn="tl">
                    <a:srgbClr val="DDDDDD"/>
                  </a:outerShdw>
                </a:effectLst>
                <a:latin typeface="Tahoma" charset="0"/>
                <a:ea typeface="ＭＳ Ｐゴシック" charset="0"/>
                <a:cs typeface="ＭＳ Ｐゴシック" charset="0"/>
              </a:rPr>
              <a:t>Formats</a:t>
            </a:r>
            <a:r>
              <a:rPr lang="en-US" sz="1800" dirty="0" smtClean="0">
                <a:effectLst>
                  <a:outerShdw blurRad="38100" dist="38100" dir="2700000" algn="tl">
                    <a:srgbClr val="DDDDDD"/>
                  </a:outerShdw>
                </a:effectLst>
                <a:latin typeface="Tahoma" charset="0"/>
                <a:ea typeface="ＭＳ Ｐゴシック" charset="0"/>
                <a:cs typeface="ＭＳ Ｐゴシック" charset="0"/>
              </a:rPr>
              <a:t>:</a:t>
            </a:r>
            <a:endParaRPr lang="en-US" sz="1800" dirty="0">
              <a:effectLst>
                <a:outerShdw blurRad="38100" dist="38100" dir="2700000" algn="tl">
                  <a:srgbClr val="DDDDDD"/>
                </a:outerShdw>
              </a:effectLst>
              <a:latin typeface="Tahoma" charset="0"/>
              <a:ea typeface="ＭＳ Ｐゴシック" charset="0"/>
              <a:cs typeface="ＭＳ Ｐゴシック" charset="0"/>
            </a:endParaRPr>
          </a:p>
        </p:txBody>
      </p:sp>
      <p:sp>
        <p:nvSpPr>
          <p:cNvPr id="44036" name="Rectangle 15"/>
          <p:cNvSpPr>
            <a:spLocks noChangeArrowheads="1"/>
          </p:cNvSpPr>
          <p:nvPr/>
        </p:nvSpPr>
        <p:spPr bwMode="auto">
          <a:xfrm>
            <a:off x="814388" y="1479550"/>
            <a:ext cx="7515225" cy="1290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endParaRPr lang="en-US"/>
          </a:p>
        </p:txBody>
      </p:sp>
      <p:sp>
        <p:nvSpPr>
          <p:cNvPr id="44037" name="Text Box 17"/>
          <p:cNvSpPr txBox="1">
            <a:spLocks noChangeArrowheads="1"/>
          </p:cNvSpPr>
          <p:nvPr/>
        </p:nvSpPr>
        <p:spPr bwMode="auto">
          <a:xfrm>
            <a:off x="990600" y="4724400"/>
            <a:ext cx="3124200"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173038" indent="-173038">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spcBef>
                <a:spcPct val="50000"/>
              </a:spcBef>
              <a:buFontTx/>
              <a:buChar char="•"/>
            </a:pPr>
            <a:r>
              <a:rPr lang="en-US" sz="1600" b="0" dirty="0"/>
              <a:t>J-type: used for j</a:t>
            </a:r>
          </a:p>
        </p:txBody>
      </p:sp>
      <p:grpSp>
        <p:nvGrpSpPr>
          <p:cNvPr id="44038" name="Group 19"/>
          <p:cNvGrpSpPr>
            <a:grpSpLocks/>
          </p:cNvGrpSpPr>
          <p:nvPr/>
        </p:nvGrpSpPr>
        <p:grpSpPr bwMode="auto">
          <a:xfrm>
            <a:off x="3200400" y="4745038"/>
            <a:ext cx="4876800" cy="304800"/>
            <a:chOff x="1728" y="288"/>
            <a:chExt cx="3072" cy="192"/>
          </a:xfrm>
        </p:grpSpPr>
        <p:grpSp>
          <p:nvGrpSpPr>
            <p:cNvPr id="44175" name="Group 20"/>
            <p:cNvGrpSpPr>
              <a:grpSpLocks/>
            </p:cNvGrpSpPr>
            <p:nvPr/>
          </p:nvGrpSpPr>
          <p:grpSpPr bwMode="auto">
            <a:xfrm>
              <a:off x="1824" y="432"/>
              <a:ext cx="2880" cy="48"/>
              <a:chOff x="1968" y="1776"/>
              <a:chExt cx="2880" cy="192"/>
            </a:xfrm>
          </p:grpSpPr>
          <p:sp>
            <p:nvSpPr>
              <p:cNvPr id="44177" name="Line 21"/>
              <p:cNvSpPr>
                <a:spLocks noChangeShapeType="1"/>
              </p:cNvSpPr>
              <p:nvPr/>
            </p:nvSpPr>
            <p:spPr bwMode="auto">
              <a:xfrm flipV="1">
                <a:off x="196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78" name="Line 22"/>
              <p:cNvSpPr>
                <a:spLocks noChangeShapeType="1"/>
              </p:cNvSpPr>
              <p:nvPr/>
            </p:nvSpPr>
            <p:spPr bwMode="auto">
              <a:xfrm flipV="1">
                <a:off x="206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79" name="Line 23"/>
              <p:cNvSpPr>
                <a:spLocks noChangeShapeType="1"/>
              </p:cNvSpPr>
              <p:nvPr/>
            </p:nvSpPr>
            <p:spPr bwMode="auto">
              <a:xfrm flipV="1">
                <a:off x="216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80" name="Line 24"/>
              <p:cNvSpPr>
                <a:spLocks noChangeShapeType="1"/>
              </p:cNvSpPr>
              <p:nvPr/>
            </p:nvSpPr>
            <p:spPr bwMode="auto">
              <a:xfrm flipV="1">
                <a:off x="225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81" name="Line 25"/>
              <p:cNvSpPr>
                <a:spLocks noChangeShapeType="1"/>
              </p:cNvSpPr>
              <p:nvPr/>
            </p:nvSpPr>
            <p:spPr bwMode="auto">
              <a:xfrm flipV="1">
                <a:off x="235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82" name="Line 26"/>
              <p:cNvSpPr>
                <a:spLocks noChangeShapeType="1"/>
              </p:cNvSpPr>
              <p:nvPr/>
            </p:nvSpPr>
            <p:spPr bwMode="auto">
              <a:xfrm flipV="1">
                <a:off x="244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83" name="Line 27"/>
              <p:cNvSpPr>
                <a:spLocks noChangeShapeType="1"/>
              </p:cNvSpPr>
              <p:nvPr/>
            </p:nvSpPr>
            <p:spPr bwMode="auto">
              <a:xfrm flipV="1">
                <a:off x="254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84" name="Line 28"/>
              <p:cNvSpPr>
                <a:spLocks noChangeShapeType="1"/>
              </p:cNvSpPr>
              <p:nvPr/>
            </p:nvSpPr>
            <p:spPr bwMode="auto">
              <a:xfrm flipV="1">
                <a:off x="264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85" name="Line 29"/>
              <p:cNvSpPr>
                <a:spLocks noChangeShapeType="1"/>
              </p:cNvSpPr>
              <p:nvPr/>
            </p:nvSpPr>
            <p:spPr bwMode="auto">
              <a:xfrm flipV="1">
                <a:off x="273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86" name="Line 30"/>
              <p:cNvSpPr>
                <a:spLocks noChangeShapeType="1"/>
              </p:cNvSpPr>
              <p:nvPr/>
            </p:nvSpPr>
            <p:spPr bwMode="auto">
              <a:xfrm flipV="1">
                <a:off x="283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87" name="Line 31"/>
              <p:cNvSpPr>
                <a:spLocks noChangeShapeType="1"/>
              </p:cNvSpPr>
              <p:nvPr/>
            </p:nvSpPr>
            <p:spPr bwMode="auto">
              <a:xfrm flipV="1">
                <a:off x="292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88" name="Line 32"/>
              <p:cNvSpPr>
                <a:spLocks noChangeShapeType="1"/>
              </p:cNvSpPr>
              <p:nvPr/>
            </p:nvSpPr>
            <p:spPr bwMode="auto">
              <a:xfrm flipV="1">
                <a:off x="302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89" name="Line 33"/>
              <p:cNvSpPr>
                <a:spLocks noChangeShapeType="1"/>
              </p:cNvSpPr>
              <p:nvPr/>
            </p:nvSpPr>
            <p:spPr bwMode="auto">
              <a:xfrm flipV="1">
                <a:off x="312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90" name="Line 34"/>
              <p:cNvSpPr>
                <a:spLocks noChangeShapeType="1"/>
              </p:cNvSpPr>
              <p:nvPr/>
            </p:nvSpPr>
            <p:spPr bwMode="auto">
              <a:xfrm flipV="1">
                <a:off x="321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91" name="Line 35"/>
              <p:cNvSpPr>
                <a:spLocks noChangeShapeType="1"/>
              </p:cNvSpPr>
              <p:nvPr/>
            </p:nvSpPr>
            <p:spPr bwMode="auto">
              <a:xfrm flipV="1">
                <a:off x="331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92" name="Line 36"/>
              <p:cNvSpPr>
                <a:spLocks noChangeShapeType="1"/>
              </p:cNvSpPr>
              <p:nvPr/>
            </p:nvSpPr>
            <p:spPr bwMode="auto">
              <a:xfrm flipV="1">
                <a:off x="340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93" name="Line 37"/>
              <p:cNvSpPr>
                <a:spLocks noChangeShapeType="1"/>
              </p:cNvSpPr>
              <p:nvPr/>
            </p:nvSpPr>
            <p:spPr bwMode="auto">
              <a:xfrm flipV="1">
                <a:off x="350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94" name="Line 38"/>
              <p:cNvSpPr>
                <a:spLocks noChangeShapeType="1"/>
              </p:cNvSpPr>
              <p:nvPr/>
            </p:nvSpPr>
            <p:spPr bwMode="auto">
              <a:xfrm flipV="1">
                <a:off x="360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95" name="Line 39"/>
              <p:cNvSpPr>
                <a:spLocks noChangeShapeType="1"/>
              </p:cNvSpPr>
              <p:nvPr/>
            </p:nvSpPr>
            <p:spPr bwMode="auto">
              <a:xfrm flipV="1">
                <a:off x="369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96" name="Line 40"/>
              <p:cNvSpPr>
                <a:spLocks noChangeShapeType="1"/>
              </p:cNvSpPr>
              <p:nvPr/>
            </p:nvSpPr>
            <p:spPr bwMode="auto">
              <a:xfrm flipV="1">
                <a:off x="379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97" name="Line 41"/>
              <p:cNvSpPr>
                <a:spLocks noChangeShapeType="1"/>
              </p:cNvSpPr>
              <p:nvPr/>
            </p:nvSpPr>
            <p:spPr bwMode="auto">
              <a:xfrm flipV="1">
                <a:off x="388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98" name="Line 42"/>
              <p:cNvSpPr>
                <a:spLocks noChangeShapeType="1"/>
              </p:cNvSpPr>
              <p:nvPr/>
            </p:nvSpPr>
            <p:spPr bwMode="auto">
              <a:xfrm flipV="1">
                <a:off x="398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99" name="Line 43"/>
              <p:cNvSpPr>
                <a:spLocks noChangeShapeType="1"/>
              </p:cNvSpPr>
              <p:nvPr/>
            </p:nvSpPr>
            <p:spPr bwMode="auto">
              <a:xfrm flipV="1">
                <a:off x="408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200" name="Line 44"/>
              <p:cNvSpPr>
                <a:spLocks noChangeShapeType="1"/>
              </p:cNvSpPr>
              <p:nvPr/>
            </p:nvSpPr>
            <p:spPr bwMode="auto">
              <a:xfrm flipV="1">
                <a:off x="417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201" name="Line 45"/>
              <p:cNvSpPr>
                <a:spLocks noChangeShapeType="1"/>
              </p:cNvSpPr>
              <p:nvPr/>
            </p:nvSpPr>
            <p:spPr bwMode="auto">
              <a:xfrm flipV="1">
                <a:off x="427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202" name="Line 46"/>
              <p:cNvSpPr>
                <a:spLocks noChangeShapeType="1"/>
              </p:cNvSpPr>
              <p:nvPr/>
            </p:nvSpPr>
            <p:spPr bwMode="auto">
              <a:xfrm flipV="1">
                <a:off x="436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203" name="Line 47"/>
              <p:cNvSpPr>
                <a:spLocks noChangeShapeType="1"/>
              </p:cNvSpPr>
              <p:nvPr/>
            </p:nvSpPr>
            <p:spPr bwMode="auto">
              <a:xfrm flipV="1">
                <a:off x="446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204" name="Line 48"/>
              <p:cNvSpPr>
                <a:spLocks noChangeShapeType="1"/>
              </p:cNvSpPr>
              <p:nvPr/>
            </p:nvSpPr>
            <p:spPr bwMode="auto">
              <a:xfrm flipV="1">
                <a:off x="456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205" name="Line 49"/>
              <p:cNvSpPr>
                <a:spLocks noChangeShapeType="1"/>
              </p:cNvSpPr>
              <p:nvPr/>
            </p:nvSpPr>
            <p:spPr bwMode="auto">
              <a:xfrm flipV="1">
                <a:off x="465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206" name="Line 50"/>
              <p:cNvSpPr>
                <a:spLocks noChangeShapeType="1"/>
              </p:cNvSpPr>
              <p:nvPr/>
            </p:nvSpPr>
            <p:spPr bwMode="auto">
              <a:xfrm flipV="1">
                <a:off x="475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207" name="Line 51"/>
              <p:cNvSpPr>
                <a:spLocks noChangeShapeType="1"/>
              </p:cNvSpPr>
              <p:nvPr/>
            </p:nvSpPr>
            <p:spPr bwMode="auto">
              <a:xfrm flipV="1">
                <a:off x="484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44176" name="Rectangle 52"/>
            <p:cNvSpPr>
              <a:spLocks noChangeArrowheads="1"/>
            </p:cNvSpPr>
            <p:nvPr/>
          </p:nvSpPr>
          <p:spPr bwMode="auto">
            <a:xfrm>
              <a:off x="1728" y="288"/>
              <a:ext cx="3072" cy="192"/>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2000" b="0"/>
            </a:p>
          </p:txBody>
        </p:sp>
      </p:grpSp>
      <p:sp>
        <p:nvSpPr>
          <p:cNvPr id="44039" name="Rectangle 53"/>
          <p:cNvSpPr>
            <a:spLocks noChangeArrowheads="1"/>
          </p:cNvSpPr>
          <p:nvPr/>
        </p:nvSpPr>
        <p:spPr bwMode="auto">
          <a:xfrm>
            <a:off x="3352800" y="3886200"/>
            <a:ext cx="518160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44040" name="Line 54"/>
          <p:cNvSpPr>
            <a:spLocks noChangeShapeType="1"/>
          </p:cNvSpPr>
          <p:nvPr/>
        </p:nvSpPr>
        <p:spPr bwMode="auto">
          <a:xfrm>
            <a:off x="4114800" y="4745038"/>
            <a:ext cx="0" cy="304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41" name="Text Box 57"/>
          <p:cNvSpPr txBox="1">
            <a:spLocks noChangeArrowheads="1"/>
          </p:cNvSpPr>
          <p:nvPr/>
        </p:nvSpPr>
        <p:spPr bwMode="auto">
          <a:xfrm>
            <a:off x="3273425" y="4745038"/>
            <a:ext cx="825500"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600" b="0"/>
              <a:t>OP = 2</a:t>
            </a:r>
          </a:p>
        </p:txBody>
      </p:sp>
      <p:sp>
        <p:nvSpPr>
          <p:cNvPr id="44042" name="Text Box 60"/>
          <p:cNvSpPr txBox="1">
            <a:spLocks noChangeArrowheads="1"/>
          </p:cNvSpPr>
          <p:nvPr/>
        </p:nvSpPr>
        <p:spPr bwMode="auto">
          <a:xfrm>
            <a:off x="4724400" y="4745038"/>
            <a:ext cx="243840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b="0"/>
              <a:t>26-bit constant </a:t>
            </a:r>
            <a:endParaRPr lang="en-US" sz="1400" b="0" baseline="-25000"/>
          </a:p>
        </p:txBody>
      </p:sp>
      <p:sp>
        <p:nvSpPr>
          <p:cNvPr id="44043" name="Text Box 61"/>
          <p:cNvSpPr txBox="1">
            <a:spLocks noChangeArrowheads="1"/>
          </p:cNvSpPr>
          <p:nvPr/>
        </p:nvSpPr>
        <p:spPr bwMode="auto">
          <a:xfrm>
            <a:off x="990600" y="5195888"/>
            <a:ext cx="3124200"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173038" indent="-173038">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spcBef>
                <a:spcPct val="50000"/>
              </a:spcBef>
              <a:buFontTx/>
              <a:buChar char="•"/>
            </a:pPr>
            <a:r>
              <a:rPr lang="en-US" sz="1600" b="0"/>
              <a:t>J-type: used for jal</a:t>
            </a:r>
          </a:p>
        </p:txBody>
      </p:sp>
      <p:grpSp>
        <p:nvGrpSpPr>
          <p:cNvPr id="44044" name="Group 62"/>
          <p:cNvGrpSpPr>
            <a:grpSpLocks/>
          </p:cNvGrpSpPr>
          <p:nvPr/>
        </p:nvGrpSpPr>
        <p:grpSpPr bwMode="auto">
          <a:xfrm>
            <a:off x="3200400" y="5216525"/>
            <a:ext cx="4876800" cy="304800"/>
            <a:chOff x="1728" y="288"/>
            <a:chExt cx="3072" cy="192"/>
          </a:xfrm>
        </p:grpSpPr>
        <p:grpSp>
          <p:nvGrpSpPr>
            <p:cNvPr id="44142" name="Group 63"/>
            <p:cNvGrpSpPr>
              <a:grpSpLocks/>
            </p:cNvGrpSpPr>
            <p:nvPr/>
          </p:nvGrpSpPr>
          <p:grpSpPr bwMode="auto">
            <a:xfrm>
              <a:off x="1824" y="432"/>
              <a:ext cx="2880" cy="48"/>
              <a:chOff x="1968" y="1776"/>
              <a:chExt cx="2880" cy="192"/>
            </a:xfrm>
          </p:grpSpPr>
          <p:sp>
            <p:nvSpPr>
              <p:cNvPr id="44144" name="Line 64"/>
              <p:cNvSpPr>
                <a:spLocks noChangeShapeType="1"/>
              </p:cNvSpPr>
              <p:nvPr/>
            </p:nvSpPr>
            <p:spPr bwMode="auto">
              <a:xfrm flipV="1">
                <a:off x="196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45" name="Line 65"/>
              <p:cNvSpPr>
                <a:spLocks noChangeShapeType="1"/>
              </p:cNvSpPr>
              <p:nvPr/>
            </p:nvSpPr>
            <p:spPr bwMode="auto">
              <a:xfrm flipV="1">
                <a:off x="206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46" name="Line 66"/>
              <p:cNvSpPr>
                <a:spLocks noChangeShapeType="1"/>
              </p:cNvSpPr>
              <p:nvPr/>
            </p:nvSpPr>
            <p:spPr bwMode="auto">
              <a:xfrm flipV="1">
                <a:off x="216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47" name="Line 67"/>
              <p:cNvSpPr>
                <a:spLocks noChangeShapeType="1"/>
              </p:cNvSpPr>
              <p:nvPr/>
            </p:nvSpPr>
            <p:spPr bwMode="auto">
              <a:xfrm flipV="1">
                <a:off x="225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48" name="Line 68"/>
              <p:cNvSpPr>
                <a:spLocks noChangeShapeType="1"/>
              </p:cNvSpPr>
              <p:nvPr/>
            </p:nvSpPr>
            <p:spPr bwMode="auto">
              <a:xfrm flipV="1">
                <a:off x="235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49" name="Line 69"/>
              <p:cNvSpPr>
                <a:spLocks noChangeShapeType="1"/>
              </p:cNvSpPr>
              <p:nvPr/>
            </p:nvSpPr>
            <p:spPr bwMode="auto">
              <a:xfrm flipV="1">
                <a:off x="244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50" name="Line 70"/>
              <p:cNvSpPr>
                <a:spLocks noChangeShapeType="1"/>
              </p:cNvSpPr>
              <p:nvPr/>
            </p:nvSpPr>
            <p:spPr bwMode="auto">
              <a:xfrm flipV="1">
                <a:off x="254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51" name="Line 71"/>
              <p:cNvSpPr>
                <a:spLocks noChangeShapeType="1"/>
              </p:cNvSpPr>
              <p:nvPr/>
            </p:nvSpPr>
            <p:spPr bwMode="auto">
              <a:xfrm flipV="1">
                <a:off x="264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52" name="Line 72"/>
              <p:cNvSpPr>
                <a:spLocks noChangeShapeType="1"/>
              </p:cNvSpPr>
              <p:nvPr/>
            </p:nvSpPr>
            <p:spPr bwMode="auto">
              <a:xfrm flipV="1">
                <a:off x="273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53" name="Line 73"/>
              <p:cNvSpPr>
                <a:spLocks noChangeShapeType="1"/>
              </p:cNvSpPr>
              <p:nvPr/>
            </p:nvSpPr>
            <p:spPr bwMode="auto">
              <a:xfrm flipV="1">
                <a:off x="283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54" name="Line 74"/>
              <p:cNvSpPr>
                <a:spLocks noChangeShapeType="1"/>
              </p:cNvSpPr>
              <p:nvPr/>
            </p:nvSpPr>
            <p:spPr bwMode="auto">
              <a:xfrm flipV="1">
                <a:off x="292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55" name="Line 75"/>
              <p:cNvSpPr>
                <a:spLocks noChangeShapeType="1"/>
              </p:cNvSpPr>
              <p:nvPr/>
            </p:nvSpPr>
            <p:spPr bwMode="auto">
              <a:xfrm flipV="1">
                <a:off x="302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56" name="Line 76"/>
              <p:cNvSpPr>
                <a:spLocks noChangeShapeType="1"/>
              </p:cNvSpPr>
              <p:nvPr/>
            </p:nvSpPr>
            <p:spPr bwMode="auto">
              <a:xfrm flipV="1">
                <a:off x="312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57" name="Line 77"/>
              <p:cNvSpPr>
                <a:spLocks noChangeShapeType="1"/>
              </p:cNvSpPr>
              <p:nvPr/>
            </p:nvSpPr>
            <p:spPr bwMode="auto">
              <a:xfrm flipV="1">
                <a:off x="321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58" name="Line 78"/>
              <p:cNvSpPr>
                <a:spLocks noChangeShapeType="1"/>
              </p:cNvSpPr>
              <p:nvPr/>
            </p:nvSpPr>
            <p:spPr bwMode="auto">
              <a:xfrm flipV="1">
                <a:off x="331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59" name="Line 79"/>
              <p:cNvSpPr>
                <a:spLocks noChangeShapeType="1"/>
              </p:cNvSpPr>
              <p:nvPr/>
            </p:nvSpPr>
            <p:spPr bwMode="auto">
              <a:xfrm flipV="1">
                <a:off x="340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60" name="Line 80"/>
              <p:cNvSpPr>
                <a:spLocks noChangeShapeType="1"/>
              </p:cNvSpPr>
              <p:nvPr/>
            </p:nvSpPr>
            <p:spPr bwMode="auto">
              <a:xfrm flipV="1">
                <a:off x="350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61" name="Line 81"/>
              <p:cNvSpPr>
                <a:spLocks noChangeShapeType="1"/>
              </p:cNvSpPr>
              <p:nvPr/>
            </p:nvSpPr>
            <p:spPr bwMode="auto">
              <a:xfrm flipV="1">
                <a:off x="360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62" name="Line 82"/>
              <p:cNvSpPr>
                <a:spLocks noChangeShapeType="1"/>
              </p:cNvSpPr>
              <p:nvPr/>
            </p:nvSpPr>
            <p:spPr bwMode="auto">
              <a:xfrm flipV="1">
                <a:off x="369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63" name="Line 83"/>
              <p:cNvSpPr>
                <a:spLocks noChangeShapeType="1"/>
              </p:cNvSpPr>
              <p:nvPr/>
            </p:nvSpPr>
            <p:spPr bwMode="auto">
              <a:xfrm flipV="1">
                <a:off x="379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64" name="Line 84"/>
              <p:cNvSpPr>
                <a:spLocks noChangeShapeType="1"/>
              </p:cNvSpPr>
              <p:nvPr/>
            </p:nvSpPr>
            <p:spPr bwMode="auto">
              <a:xfrm flipV="1">
                <a:off x="388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65" name="Line 85"/>
              <p:cNvSpPr>
                <a:spLocks noChangeShapeType="1"/>
              </p:cNvSpPr>
              <p:nvPr/>
            </p:nvSpPr>
            <p:spPr bwMode="auto">
              <a:xfrm flipV="1">
                <a:off x="398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66" name="Line 86"/>
              <p:cNvSpPr>
                <a:spLocks noChangeShapeType="1"/>
              </p:cNvSpPr>
              <p:nvPr/>
            </p:nvSpPr>
            <p:spPr bwMode="auto">
              <a:xfrm flipV="1">
                <a:off x="408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67" name="Line 87"/>
              <p:cNvSpPr>
                <a:spLocks noChangeShapeType="1"/>
              </p:cNvSpPr>
              <p:nvPr/>
            </p:nvSpPr>
            <p:spPr bwMode="auto">
              <a:xfrm flipV="1">
                <a:off x="417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68" name="Line 88"/>
              <p:cNvSpPr>
                <a:spLocks noChangeShapeType="1"/>
              </p:cNvSpPr>
              <p:nvPr/>
            </p:nvSpPr>
            <p:spPr bwMode="auto">
              <a:xfrm flipV="1">
                <a:off x="427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69" name="Line 89"/>
              <p:cNvSpPr>
                <a:spLocks noChangeShapeType="1"/>
              </p:cNvSpPr>
              <p:nvPr/>
            </p:nvSpPr>
            <p:spPr bwMode="auto">
              <a:xfrm flipV="1">
                <a:off x="436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70" name="Line 90"/>
              <p:cNvSpPr>
                <a:spLocks noChangeShapeType="1"/>
              </p:cNvSpPr>
              <p:nvPr/>
            </p:nvSpPr>
            <p:spPr bwMode="auto">
              <a:xfrm flipV="1">
                <a:off x="446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71" name="Line 91"/>
              <p:cNvSpPr>
                <a:spLocks noChangeShapeType="1"/>
              </p:cNvSpPr>
              <p:nvPr/>
            </p:nvSpPr>
            <p:spPr bwMode="auto">
              <a:xfrm flipV="1">
                <a:off x="456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72" name="Line 92"/>
              <p:cNvSpPr>
                <a:spLocks noChangeShapeType="1"/>
              </p:cNvSpPr>
              <p:nvPr/>
            </p:nvSpPr>
            <p:spPr bwMode="auto">
              <a:xfrm flipV="1">
                <a:off x="465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73" name="Line 93"/>
              <p:cNvSpPr>
                <a:spLocks noChangeShapeType="1"/>
              </p:cNvSpPr>
              <p:nvPr/>
            </p:nvSpPr>
            <p:spPr bwMode="auto">
              <a:xfrm flipV="1">
                <a:off x="475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74" name="Line 94"/>
              <p:cNvSpPr>
                <a:spLocks noChangeShapeType="1"/>
              </p:cNvSpPr>
              <p:nvPr/>
            </p:nvSpPr>
            <p:spPr bwMode="auto">
              <a:xfrm flipV="1">
                <a:off x="484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44143" name="Rectangle 95"/>
            <p:cNvSpPr>
              <a:spLocks noChangeArrowheads="1"/>
            </p:cNvSpPr>
            <p:nvPr/>
          </p:nvSpPr>
          <p:spPr bwMode="auto">
            <a:xfrm>
              <a:off x="1728" y="288"/>
              <a:ext cx="3072" cy="192"/>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2000" b="0"/>
            </a:p>
          </p:txBody>
        </p:sp>
      </p:grpSp>
      <p:sp>
        <p:nvSpPr>
          <p:cNvPr id="44045" name="Line 96"/>
          <p:cNvSpPr>
            <a:spLocks noChangeShapeType="1"/>
          </p:cNvSpPr>
          <p:nvPr/>
        </p:nvSpPr>
        <p:spPr bwMode="auto">
          <a:xfrm>
            <a:off x="4114800" y="5216525"/>
            <a:ext cx="0" cy="304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46" name="Text Box 97"/>
          <p:cNvSpPr txBox="1">
            <a:spLocks noChangeArrowheads="1"/>
          </p:cNvSpPr>
          <p:nvPr/>
        </p:nvSpPr>
        <p:spPr bwMode="auto">
          <a:xfrm>
            <a:off x="3273425" y="5216525"/>
            <a:ext cx="825500"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600" b="0"/>
              <a:t>OP = 3</a:t>
            </a:r>
          </a:p>
        </p:txBody>
      </p:sp>
      <p:sp>
        <p:nvSpPr>
          <p:cNvPr id="44047" name="Text Box 98"/>
          <p:cNvSpPr txBox="1">
            <a:spLocks noChangeArrowheads="1"/>
          </p:cNvSpPr>
          <p:nvPr/>
        </p:nvSpPr>
        <p:spPr bwMode="auto">
          <a:xfrm>
            <a:off x="4724400" y="5216525"/>
            <a:ext cx="243840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b="0"/>
              <a:t>26-bit constant </a:t>
            </a:r>
            <a:endParaRPr lang="en-US" sz="1400" b="0" baseline="-25000"/>
          </a:p>
        </p:txBody>
      </p:sp>
      <p:grpSp>
        <p:nvGrpSpPr>
          <p:cNvPr id="44048" name="Group 150"/>
          <p:cNvGrpSpPr>
            <a:grpSpLocks/>
          </p:cNvGrpSpPr>
          <p:nvPr/>
        </p:nvGrpSpPr>
        <p:grpSpPr bwMode="auto">
          <a:xfrm>
            <a:off x="990600" y="5562600"/>
            <a:ext cx="7239000" cy="609600"/>
            <a:chOff x="768" y="2976"/>
            <a:chExt cx="4560" cy="384"/>
          </a:xfrm>
        </p:grpSpPr>
        <p:sp>
          <p:nvSpPr>
            <p:cNvPr id="44096" name="Text Box 99"/>
            <p:cNvSpPr txBox="1">
              <a:spLocks noChangeArrowheads="1"/>
            </p:cNvSpPr>
            <p:nvPr/>
          </p:nvSpPr>
          <p:spPr bwMode="auto">
            <a:xfrm>
              <a:off x="768" y="3072"/>
              <a:ext cx="1968"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173038" indent="-173038">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spcBef>
                  <a:spcPct val="50000"/>
                </a:spcBef>
                <a:buFontTx/>
                <a:buChar char="•"/>
              </a:pPr>
              <a:r>
                <a:rPr lang="en-US" sz="1600" b="0"/>
                <a:t>R-type, used for jr</a:t>
              </a:r>
            </a:p>
          </p:txBody>
        </p:sp>
        <p:sp>
          <p:nvSpPr>
            <p:cNvPr id="44097" name="Rectangle 101"/>
            <p:cNvSpPr>
              <a:spLocks noChangeArrowheads="1"/>
            </p:cNvSpPr>
            <p:nvPr/>
          </p:nvSpPr>
          <p:spPr bwMode="auto">
            <a:xfrm>
              <a:off x="2064" y="2976"/>
              <a:ext cx="3264"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sz="2000" b="0"/>
            </a:p>
          </p:txBody>
        </p:sp>
        <p:grpSp>
          <p:nvGrpSpPr>
            <p:cNvPr id="44098" name="Group 103"/>
            <p:cNvGrpSpPr>
              <a:grpSpLocks/>
            </p:cNvGrpSpPr>
            <p:nvPr/>
          </p:nvGrpSpPr>
          <p:grpSpPr bwMode="auto">
            <a:xfrm>
              <a:off x="2160" y="3072"/>
              <a:ext cx="3072" cy="192"/>
              <a:chOff x="1728" y="288"/>
              <a:chExt cx="3072" cy="192"/>
            </a:xfrm>
          </p:grpSpPr>
          <p:grpSp>
            <p:nvGrpSpPr>
              <p:cNvPr id="44109" name="Group 104"/>
              <p:cNvGrpSpPr>
                <a:grpSpLocks/>
              </p:cNvGrpSpPr>
              <p:nvPr/>
            </p:nvGrpSpPr>
            <p:grpSpPr bwMode="auto">
              <a:xfrm>
                <a:off x="1824" y="432"/>
                <a:ext cx="2880" cy="48"/>
                <a:chOff x="1968" y="1776"/>
                <a:chExt cx="2880" cy="192"/>
              </a:xfrm>
            </p:grpSpPr>
            <p:sp>
              <p:nvSpPr>
                <p:cNvPr id="44111" name="Line 105"/>
                <p:cNvSpPr>
                  <a:spLocks noChangeShapeType="1"/>
                </p:cNvSpPr>
                <p:nvPr/>
              </p:nvSpPr>
              <p:spPr bwMode="auto">
                <a:xfrm flipV="1">
                  <a:off x="196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12" name="Line 106"/>
                <p:cNvSpPr>
                  <a:spLocks noChangeShapeType="1"/>
                </p:cNvSpPr>
                <p:nvPr/>
              </p:nvSpPr>
              <p:spPr bwMode="auto">
                <a:xfrm flipV="1">
                  <a:off x="206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13" name="Line 107"/>
                <p:cNvSpPr>
                  <a:spLocks noChangeShapeType="1"/>
                </p:cNvSpPr>
                <p:nvPr/>
              </p:nvSpPr>
              <p:spPr bwMode="auto">
                <a:xfrm flipV="1">
                  <a:off x="216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14" name="Line 108"/>
                <p:cNvSpPr>
                  <a:spLocks noChangeShapeType="1"/>
                </p:cNvSpPr>
                <p:nvPr/>
              </p:nvSpPr>
              <p:spPr bwMode="auto">
                <a:xfrm flipV="1">
                  <a:off x="225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15" name="Line 109"/>
                <p:cNvSpPr>
                  <a:spLocks noChangeShapeType="1"/>
                </p:cNvSpPr>
                <p:nvPr/>
              </p:nvSpPr>
              <p:spPr bwMode="auto">
                <a:xfrm flipV="1">
                  <a:off x="235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16" name="Line 110"/>
                <p:cNvSpPr>
                  <a:spLocks noChangeShapeType="1"/>
                </p:cNvSpPr>
                <p:nvPr/>
              </p:nvSpPr>
              <p:spPr bwMode="auto">
                <a:xfrm flipV="1">
                  <a:off x="244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17" name="Line 111"/>
                <p:cNvSpPr>
                  <a:spLocks noChangeShapeType="1"/>
                </p:cNvSpPr>
                <p:nvPr/>
              </p:nvSpPr>
              <p:spPr bwMode="auto">
                <a:xfrm flipV="1">
                  <a:off x="254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18" name="Line 112"/>
                <p:cNvSpPr>
                  <a:spLocks noChangeShapeType="1"/>
                </p:cNvSpPr>
                <p:nvPr/>
              </p:nvSpPr>
              <p:spPr bwMode="auto">
                <a:xfrm flipV="1">
                  <a:off x="264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19" name="Line 113"/>
                <p:cNvSpPr>
                  <a:spLocks noChangeShapeType="1"/>
                </p:cNvSpPr>
                <p:nvPr/>
              </p:nvSpPr>
              <p:spPr bwMode="auto">
                <a:xfrm flipV="1">
                  <a:off x="273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20" name="Line 114"/>
                <p:cNvSpPr>
                  <a:spLocks noChangeShapeType="1"/>
                </p:cNvSpPr>
                <p:nvPr/>
              </p:nvSpPr>
              <p:spPr bwMode="auto">
                <a:xfrm flipV="1">
                  <a:off x="283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21" name="Line 115"/>
                <p:cNvSpPr>
                  <a:spLocks noChangeShapeType="1"/>
                </p:cNvSpPr>
                <p:nvPr/>
              </p:nvSpPr>
              <p:spPr bwMode="auto">
                <a:xfrm flipV="1">
                  <a:off x="292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22" name="Line 116"/>
                <p:cNvSpPr>
                  <a:spLocks noChangeShapeType="1"/>
                </p:cNvSpPr>
                <p:nvPr/>
              </p:nvSpPr>
              <p:spPr bwMode="auto">
                <a:xfrm flipV="1">
                  <a:off x="302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23" name="Line 117"/>
                <p:cNvSpPr>
                  <a:spLocks noChangeShapeType="1"/>
                </p:cNvSpPr>
                <p:nvPr/>
              </p:nvSpPr>
              <p:spPr bwMode="auto">
                <a:xfrm flipV="1">
                  <a:off x="312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24" name="Line 118"/>
                <p:cNvSpPr>
                  <a:spLocks noChangeShapeType="1"/>
                </p:cNvSpPr>
                <p:nvPr/>
              </p:nvSpPr>
              <p:spPr bwMode="auto">
                <a:xfrm flipV="1">
                  <a:off x="321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25" name="Line 119"/>
                <p:cNvSpPr>
                  <a:spLocks noChangeShapeType="1"/>
                </p:cNvSpPr>
                <p:nvPr/>
              </p:nvSpPr>
              <p:spPr bwMode="auto">
                <a:xfrm flipV="1">
                  <a:off x="331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26" name="Line 120"/>
                <p:cNvSpPr>
                  <a:spLocks noChangeShapeType="1"/>
                </p:cNvSpPr>
                <p:nvPr/>
              </p:nvSpPr>
              <p:spPr bwMode="auto">
                <a:xfrm flipV="1">
                  <a:off x="340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27" name="Line 121"/>
                <p:cNvSpPr>
                  <a:spLocks noChangeShapeType="1"/>
                </p:cNvSpPr>
                <p:nvPr/>
              </p:nvSpPr>
              <p:spPr bwMode="auto">
                <a:xfrm flipV="1">
                  <a:off x="350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28" name="Line 122"/>
                <p:cNvSpPr>
                  <a:spLocks noChangeShapeType="1"/>
                </p:cNvSpPr>
                <p:nvPr/>
              </p:nvSpPr>
              <p:spPr bwMode="auto">
                <a:xfrm flipV="1">
                  <a:off x="360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29" name="Line 123"/>
                <p:cNvSpPr>
                  <a:spLocks noChangeShapeType="1"/>
                </p:cNvSpPr>
                <p:nvPr/>
              </p:nvSpPr>
              <p:spPr bwMode="auto">
                <a:xfrm flipV="1">
                  <a:off x="369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30" name="Line 124"/>
                <p:cNvSpPr>
                  <a:spLocks noChangeShapeType="1"/>
                </p:cNvSpPr>
                <p:nvPr/>
              </p:nvSpPr>
              <p:spPr bwMode="auto">
                <a:xfrm flipV="1">
                  <a:off x="379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31" name="Line 125"/>
                <p:cNvSpPr>
                  <a:spLocks noChangeShapeType="1"/>
                </p:cNvSpPr>
                <p:nvPr/>
              </p:nvSpPr>
              <p:spPr bwMode="auto">
                <a:xfrm flipV="1">
                  <a:off x="388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32" name="Line 126"/>
                <p:cNvSpPr>
                  <a:spLocks noChangeShapeType="1"/>
                </p:cNvSpPr>
                <p:nvPr/>
              </p:nvSpPr>
              <p:spPr bwMode="auto">
                <a:xfrm flipV="1">
                  <a:off x="398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33" name="Line 127"/>
                <p:cNvSpPr>
                  <a:spLocks noChangeShapeType="1"/>
                </p:cNvSpPr>
                <p:nvPr/>
              </p:nvSpPr>
              <p:spPr bwMode="auto">
                <a:xfrm flipV="1">
                  <a:off x="408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34" name="Line 128"/>
                <p:cNvSpPr>
                  <a:spLocks noChangeShapeType="1"/>
                </p:cNvSpPr>
                <p:nvPr/>
              </p:nvSpPr>
              <p:spPr bwMode="auto">
                <a:xfrm flipV="1">
                  <a:off x="417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35" name="Line 129"/>
                <p:cNvSpPr>
                  <a:spLocks noChangeShapeType="1"/>
                </p:cNvSpPr>
                <p:nvPr/>
              </p:nvSpPr>
              <p:spPr bwMode="auto">
                <a:xfrm flipV="1">
                  <a:off x="427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36" name="Line 130"/>
                <p:cNvSpPr>
                  <a:spLocks noChangeShapeType="1"/>
                </p:cNvSpPr>
                <p:nvPr/>
              </p:nvSpPr>
              <p:spPr bwMode="auto">
                <a:xfrm flipV="1">
                  <a:off x="436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37" name="Line 131"/>
                <p:cNvSpPr>
                  <a:spLocks noChangeShapeType="1"/>
                </p:cNvSpPr>
                <p:nvPr/>
              </p:nvSpPr>
              <p:spPr bwMode="auto">
                <a:xfrm flipV="1">
                  <a:off x="446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38" name="Line 132"/>
                <p:cNvSpPr>
                  <a:spLocks noChangeShapeType="1"/>
                </p:cNvSpPr>
                <p:nvPr/>
              </p:nvSpPr>
              <p:spPr bwMode="auto">
                <a:xfrm flipV="1">
                  <a:off x="456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39" name="Line 133"/>
                <p:cNvSpPr>
                  <a:spLocks noChangeShapeType="1"/>
                </p:cNvSpPr>
                <p:nvPr/>
              </p:nvSpPr>
              <p:spPr bwMode="auto">
                <a:xfrm flipV="1">
                  <a:off x="465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40" name="Line 134"/>
                <p:cNvSpPr>
                  <a:spLocks noChangeShapeType="1"/>
                </p:cNvSpPr>
                <p:nvPr/>
              </p:nvSpPr>
              <p:spPr bwMode="auto">
                <a:xfrm flipV="1">
                  <a:off x="475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41" name="Line 135"/>
                <p:cNvSpPr>
                  <a:spLocks noChangeShapeType="1"/>
                </p:cNvSpPr>
                <p:nvPr/>
              </p:nvSpPr>
              <p:spPr bwMode="auto">
                <a:xfrm flipV="1">
                  <a:off x="484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44110" name="Rectangle 136"/>
              <p:cNvSpPr>
                <a:spLocks noChangeArrowheads="1"/>
              </p:cNvSpPr>
              <p:nvPr/>
            </p:nvSpPr>
            <p:spPr bwMode="auto">
              <a:xfrm>
                <a:off x="1728" y="288"/>
                <a:ext cx="3072" cy="192"/>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2000" b="0"/>
              </a:p>
            </p:txBody>
          </p:sp>
        </p:grpSp>
        <p:sp>
          <p:nvSpPr>
            <p:cNvPr id="44099" name="Line 137"/>
            <p:cNvSpPr>
              <a:spLocks noChangeShapeType="1"/>
            </p:cNvSpPr>
            <p:nvPr/>
          </p:nvSpPr>
          <p:spPr bwMode="auto">
            <a:xfrm>
              <a:off x="2736" y="3072"/>
              <a:ext cx="0" cy="19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00" name="Line 138"/>
            <p:cNvSpPr>
              <a:spLocks noChangeShapeType="1"/>
            </p:cNvSpPr>
            <p:nvPr/>
          </p:nvSpPr>
          <p:spPr bwMode="auto">
            <a:xfrm>
              <a:off x="3216" y="3072"/>
              <a:ext cx="0" cy="19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01" name="Line 140"/>
            <p:cNvSpPr>
              <a:spLocks noChangeShapeType="1"/>
            </p:cNvSpPr>
            <p:nvPr/>
          </p:nvSpPr>
          <p:spPr bwMode="auto">
            <a:xfrm>
              <a:off x="4176" y="3072"/>
              <a:ext cx="0" cy="19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02" name="Text Box 141"/>
            <p:cNvSpPr txBox="1">
              <a:spLocks noChangeArrowheads="1"/>
            </p:cNvSpPr>
            <p:nvPr/>
          </p:nvSpPr>
          <p:spPr bwMode="auto">
            <a:xfrm>
              <a:off x="2206" y="3072"/>
              <a:ext cx="520"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600" b="0"/>
                <a:t>OP = 0</a:t>
              </a:r>
            </a:p>
          </p:txBody>
        </p:sp>
        <p:sp>
          <p:nvSpPr>
            <p:cNvPr id="44103" name="Text Box 142"/>
            <p:cNvSpPr txBox="1">
              <a:spLocks noChangeArrowheads="1"/>
            </p:cNvSpPr>
            <p:nvPr/>
          </p:nvSpPr>
          <p:spPr bwMode="auto">
            <a:xfrm>
              <a:off x="2832" y="3024"/>
              <a:ext cx="244"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r>
                <a:rPr lang="en-US" sz="1800" b="0"/>
                <a:t>r</a:t>
              </a:r>
              <a:r>
                <a:rPr lang="en-US" sz="1800" b="0" baseline="-25000"/>
                <a:t>s</a:t>
              </a:r>
            </a:p>
          </p:txBody>
        </p:sp>
        <p:sp>
          <p:nvSpPr>
            <p:cNvPr id="44104" name="Text Box 145"/>
            <p:cNvSpPr txBox="1">
              <a:spLocks noChangeArrowheads="1"/>
            </p:cNvSpPr>
            <p:nvPr/>
          </p:nvSpPr>
          <p:spPr bwMode="auto">
            <a:xfrm>
              <a:off x="4176" y="3072"/>
              <a:ext cx="1056" cy="1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endParaRPr lang="en-US" sz="1400" b="0" i="1" baseline="-25000"/>
            </a:p>
          </p:txBody>
        </p:sp>
        <p:sp>
          <p:nvSpPr>
            <p:cNvPr id="44105" name="Rectangle 146"/>
            <p:cNvSpPr>
              <a:spLocks noChangeArrowheads="1"/>
            </p:cNvSpPr>
            <p:nvPr/>
          </p:nvSpPr>
          <p:spPr bwMode="auto">
            <a:xfrm>
              <a:off x="4656" y="3072"/>
              <a:ext cx="576" cy="192"/>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lstStyle/>
            <a:p>
              <a:pPr algn="ctr"/>
              <a:r>
                <a:rPr lang="en-US" sz="1200" b="0"/>
                <a:t>func = 8</a:t>
              </a:r>
            </a:p>
          </p:txBody>
        </p:sp>
        <p:sp>
          <p:nvSpPr>
            <p:cNvPr id="44106" name="Rectangle 147"/>
            <p:cNvSpPr>
              <a:spLocks noChangeArrowheads="1"/>
            </p:cNvSpPr>
            <p:nvPr/>
          </p:nvSpPr>
          <p:spPr bwMode="auto">
            <a:xfrm>
              <a:off x="4176" y="3072"/>
              <a:ext cx="480" cy="192"/>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lstStyle/>
            <a:p>
              <a:pPr algn="ctr"/>
              <a:r>
                <a:rPr lang="en-US" sz="1200" b="0"/>
                <a:t>0</a:t>
              </a:r>
            </a:p>
          </p:txBody>
        </p:sp>
        <p:sp>
          <p:nvSpPr>
            <p:cNvPr id="44107" name="Rectangle 148"/>
            <p:cNvSpPr>
              <a:spLocks noChangeArrowheads="1"/>
            </p:cNvSpPr>
            <p:nvPr/>
          </p:nvSpPr>
          <p:spPr bwMode="auto">
            <a:xfrm>
              <a:off x="3696" y="3072"/>
              <a:ext cx="480" cy="192"/>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lstStyle/>
            <a:p>
              <a:pPr algn="ctr"/>
              <a:r>
                <a:rPr lang="en-US" sz="1200" b="0"/>
                <a:t>0</a:t>
              </a:r>
            </a:p>
          </p:txBody>
        </p:sp>
        <p:sp>
          <p:nvSpPr>
            <p:cNvPr id="44108" name="Rectangle 149"/>
            <p:cNvSpPr>
              <a:spLocks noChangeArrowheads="1"/>
            </p:cNvSpPr>
            <p:nvPr/>
          </p:nvSpPr>
          <p:spPr bwMode="auto">
            <a:xfrm>
              <a:off x="3216" y="3072"/>
              <a:ext cx="480" cy="192"/>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lstStyle/>
            <a:p>
              <a:pPr algn="ctr"/>
              <a:r>
                <a:rPr lang="en-US" sz="1200" b="0"/>
                <a:t>0</a:t>
              </a:r>
            </a:p>
          </p:txBody>
        </p:sp>
      </p:grpSp>
      <p:sp>
        <p:nvSpPr>
          <p:cNvPr id="44049" name="Text Box 152"/>
          <p:cNvSpPr txBox="1">
            <a:spLocks noChangeArrowheads="1"/>
          </p:cNvSpPr>
          <p:nvPr/>
        </p:nvSpPr>
        <p:spPr bwMode="auto">
          <a:xfrm>
            <a:off x="990600" y="6172200"/>
            <a:ext cx="3124200"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173038" indent="-173038">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spcBef>
                <a:spcPct val="50000"/>
              </a:spcBef>
              <a:buFontTx/>
              <a:buChar char="•"/>
            </a:pPr>
            <a:r>
              <a:rPr lang="en-US" sz="1600" b="0"/>
              <a:t>R-type, used for jalr</a:t>
            </a:r>
          </a:p>
        </p:txBody>
      </p:sp>
      <p:sp>
        <p:nvSpPr>
          <p:cNvPr id="44050" name="Rectangle 153"/>
          <p:cNvSpPr>
            <a:spLocks noChangeArrowheads="1"/>
          </p:cNvSpPr>
          <p:nvPr/>
        </p:nvSpPr>
        <p:spPr bwMode="auto">
          <a:xfrm>
            <a:off x="3048000" y="6019800"/>
            <a:ext cx="518160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sz="2000" b="0"/>
          </a:p>
        </p:txBody>
      </p:sp>
      <p:grpSp>
        <p:nvGrpSpPr>
          <p:cNvPr id="44051" name="Group 154"/>
          <p:cNvGrpSpPr>
            <a:grpSpLocks/>
          </p:cNvGrpSpPr>
          <p:nvPr/>
        </p:nvGrpSpPr>
        <p:grpSpPr bwMode="auto">
          <a:xfrm>
            <a:off x="3200400" y="6172200"/>
            <a:ext cx="4876800" cy="304800"/>
            <a:chOff x="1728" y="288"/>
            <a:chExt cx="3072" cy="192"/>
          </a:xfrm>
        </p:grpSpPr>
        <p:grpSp>
          <p:nvGrpSpPr>
            <p:cNvPr id="44063" name="Group 155"/>
            <p:cNvGrpSpPr>
              <a:grpSpLocks/>
            </p:cNvGrpSpPr>
            <p:nvPr/>
          </p:nvGrpSpPr>
          <p:grpSpPr bwMode="auto">
            <a:xfrm>
              <a:off x="1824" y="432"/>
              <a:ext cx="2880" cy="48"/>
              <a:chOff x="1968" y="1776"/>
              <a:chExt cx="2880" cy="192"/>
            </a:xfrm>
          </p:grpSpPr>
          <p:sp>
            <p:nvSpPr>
              <p:cNvPr id="44065" name="Line 156"/>
              <p:cNvSpPr>
                <a:spLocks noChangeShapeType="1"/>
              </p:cNvSpPr>
              <p:nvPr/>
            </p:nvSpPr>
            <p:spPr bwMode="auto">
              <a:xfrm flipV="1">
                <a:off x="196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66" name="Line 157"/>
              <p:cNvSpPr>
                <a:spLocks noChangeShapeType="1"/>
              </p:cNvSpPr>
              <p:nvPr/>
            </p:nvSpPr>
            <p:spPr bwMode="auto">
              <a:xfrm flipV="1">
                <a:off x="206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67" name="Line 158"/>
              <p:cNvSpPr>
                <a:spLocks noChangeShapeType="1"/>
              </p:cNvSpPr>
              <p:nvPr/>
            </p:nvSpPr>
            <p:spPr bwMode="auto">
              <a:xfrm flipV="1">
                <a:off x="216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68" name="Line 159"/>
              <p:cNvSpPr>
                <a:spLocks noChangeShapeType="1"/>
              </p:cNvSpPr>
              <p:nvPr/>
            </p:nvSpPr>
            <p:spPr bwMode="auto">
              <a:xfrm flipV="1">
                <a:off x="225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69" name="Line 160"/>
              <p:cNvSpPr>
                <a:spLocks noChangeShapeType="1"/>
              </p:cNvSpPr>
              <p:nvPr/>
            </p:nvSpPr>
            <p:spPr bwMode="auto">
              <a:xfrm flipV="1">
                <a:off x="235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70" name="Line 161"/>
              <p:cNvSpPr>
                <a:spLocks noChangeShapeType="1"/>
              </p:cNvSpPr>
              <p:nvPr/>
            </p:nvSpPr>
            <p:spPr bwMode="auto">
              <a:xfrm flipV="1">
                <a:off x="244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71" name="Line 162"/>
              <p:cNvSpPr>
                <a:spLocks noChangeShapeType="1"/>
              </p:cNvSpPr>
              <p:nvPr/>
            </p:nvSpPr>
            <p:spPr bwMode="auto">
              <a:xfrm flipV="1">
                <a:off x="254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72" name="Line 163"/>
              <p:cNvSpPr>
                <a:spLocks noChangeShapeType="1"/>
              </p:cNvSpPr>
              <p:nvPr/>
            </p:nvSpPr>
            <p:spPr bwMode="auto">
              <a:xfrm flipV="1">
                <a:off x="264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73" name="Line 164"/>
              <p:cNvSpPr>
                <a:spLocks noChangeShapeType="1"/>
              </p:cNvSpPr>
              <p:nvPr/>
            </p:nvSpPr>
            <p:spPr bwMode="auto">
              <a:xfrm flipV="1">
                <a:off x="273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74" name="Line 165"/>
              <p:cNvSpPr>
                <a:spLocks noChangeShapeType="1"/>
              </p:cNvSpPr>
              <p:nvPr/>
            </p:nvSpPr>
            <p:spPr bwMode="auto">
              <a:xfrm flipV="1">
                <a:off x="283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75" name="Line 166"/>
              <p:cNvSpPr>
                <a:spLocks noChangeShapeType="1"/>
              </p:cNvSpPr>
              <p:nvPr/>
            </p:nvSpPr>
            <p:spPr bwMode="auto">
              <a:xfrm flipV="1">
                <a:off x="292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76" name="Line 167"/>
              <p:cNvSpPr>
                <a:spLocks noChangeShapeType="1"/>
              </p:cNvSpPr>
              <p:nvPr/>
            </p:nvSpPr>
            <p:spPr bwMode="auto">
              <a:xfrm flipV="1">
                <a:off x="302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77" name="Line 168"/>
              <p:cNvSpPr>
                <a:spLocks noChangeShapeType="1"/>
              </p:cNvSpPr>
              <p:nvPr/>
            </p:nvSpPr>
            <p:spPr bwMode="auto">
              <a:xfrm flipV="1">
                <a:off x="312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78" name="Line 169"/>
              <p:cNvSpPr>
                <a:spLocks noChangeShapeType="1"/>
              </p:cNvSpPr>
              <p:nvPr/>
            </p:nvSpPr>
            <p:spPr bwMode="auto">
              <a:xfrm flipV="1">
                <a:off x="321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79" name="Line 170"/>
              <p:cNvSpPr>
                <a:spLocks noChangeShapeType="1"/>
              </p:cNvSpPr>
              <p:nvPr/>
            </p:nvSpPr>
            <p:spPr bwMode="auto">
              <a:xfrm flipV="1">
                <a:off x="331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80" name="Line 171"/>
              <p:cNvSpPr>
                <a:spLocks noChangeShapeType="1"/>
              </p:cNvSpPr>
              <p:nvPr/>
            </p:nvSpPr>
            <p:spPr bwMode="auto">
              <a:xfrm flipV="1">
                <a:off x="340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81" name="Line 172"/>
              <p:cNvSpPr>
                <a:spLocks noChangeShapeType="1"/>
              </p:cNvSpPr>
              <p:nvPr/>
            </p:nvSpPr>
            <p:spPr bwMode="auto">
              <a:xfrm flipV="1">
                <a:off x="350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82" name="Line 173"/>
              <p:cNvSpPr>
                <a:spLocks noChangeShapeType="1"/>
              </p:cNvSpPr>
              <p:nvPr/>
            </p:nvSpPr>
            <p:spPr bwMode="auto">
              <a:xfrm flipV="1">
                <a:off x="360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83" name="Line 174"/>
              <p:cNvSpPr>
                <a:spLocks noChangeShapeType="1"/>
              </p:cNvSpPr>
              <p:nvPr/>
            </p:nvSpPr>
            <p:spPr bwMode="auto">
              <a:xfrm flipV="1">
                <a:off x="369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84" name="Line 175"/>
              <p:cNvSpPr>
                <a:spLocks noChangeShapeType="1"/>
              </p:cNvSpPr>
              <p:nvPr/>
            </p:nvSpPr>
            <p:spPr bwMode="auto">
              <a:xfrm flipV="1">
                <a:off x="379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85" name="Line 176"/>
              <p:cNvSpPr>
                <a:spLocks noChangeShapeType="1"/>
              </p:cNvSpPr>
              <p:nvPr/>
            </p:nvSpPr>
            <p:spPr bwMode="auto">
              <a:xfrm flipV="1">
                <a:off x="388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86" name="Line 177"/>
              <p:cNvSpPr>
                <a:spLocks noChangeShapeType="1"/>
              </p:cNvSpPr>
              <p:nvPr/>
            </p:nvSpPr>
            <p:spPr bwMode="auto">
              <a:xfrm flipV="1">
                <a:off x="398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87" name="Line 178"/>
              <p:cNvSpPr>
                <a:spLocks noChangeShapeType="1"/>
              </p:cNvSpPr>
              <p:nvPr/>
            </p:nvSpPr>
            <p:spPr bwMode="auto">
              <a:xfrm flipV="1">
                <a:off x="408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88" name="Line 179"/>
              <p:cNvSpPr>
                <a:spLocks noChangeShapeType="1"/>
              </p:cNvSpPr>
              <p:nvPr/>
            </p:nvSpPr>
            <p:spPr bwMode="auto">
              <a:xfrm flipV="1">
                <a:off x="417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89" name="Line 180"/>
              <p:cNvSpPr>
                <a:spLocks noChangeShapeType="1"/>
              </p:cNvSpPr>
              <p:nvPr/>
            </p:nvSpPr>
            <p:spPr bwMode="auto">
              <a:xfrm flipV="1">
                <a:off x="427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90" name="Line 181"/>
              <p:cNvSpPr>
                <a:spLocks noChangeShapeType="1"/>
              </p:cNvSpPr>
              <p:nvPr/>
            </p:nvSpPr>
            <p:spPr bwMode="auto">
              <a:xfrm flipV="1">
                <a:off x="436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91" name="Line 182"/>
              <p:cNvSpPr>
                <a:spLocks noChangeShapeType="1"/>
              </p:cNvSpPr>
              <p:nvPr/>
            </p:nvSpPr>
            <p:spPr bwMode="auto">
              <a:xfrm flipV="1">
                <a:off x="446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92" name="Line 183"/>
              <p:cNvSpPr>
                <a:spLocks noChangeShapeType="1"/>
              </p:cNvSpPr>
              <p:nvPr/>
            </p:nvSpPr>
            <p:spPr bwMode="auto">
              <a:xfrm flipV="1">
                <a:off x="456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93" name="Line 184"/>
              <p:cNvSpPr>
                <a:spLocks noChangeShapeType="1"/>
              </p:cNvSpPr>
              <p:nvPr/>
            </p:nvSpPr>
            <p:spPr bwMode="auto">
              <a:xfrm flipV="1">
                <a:off x="465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94" name="Line 185"/>
              <p:cNvSpPr>
                <a:spLocks noChangeShapeType="1"/>
              </p:cNvSpPr>
              <p:nvPr/>
            </p:nvSpPr>
            <p:spPr bwMode="auto">
              <a:xfrm flipV="1">
                <a:off x="475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95" name="Line 186"/>
              <p:cNvSpPr>
                <a:spLocks noChangeShapeType="1"/>
              </p:cNvSpPr>
              <p:nvPr/>
            </p:nvSpPr>
            <p:spPr bwMode="auto">
              <a:xfrm flipV="1">
                <a:off x="484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44064" name="Rectangle 187"/>
            <p:cNvSpPr>
              <a:spLocks noChangeArrowheads="1"/>
            </p:cNvSpPr>
            <p:nvPr/>
          </p:nvSpPr>
          <p:spPr bwMode="auto">
            <a:xfrm>
              <a:off x="1728" y="288"/>
              <a:ext cx="3072" cy="192"/>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2000" b="0"/>
            </a:p>
          </p:txBody>
        </p:sp>
      </p:grpSp>
      <p:sp>
        <p:nvSpPr>
          <p:cNvPr id="44052" name="Line 188"/>
          <p:cNvSpPr>
            <a:spLocks noChangeShapeType="1"/>
          </p:cNvSpPr>
          <p:nvPr/>
        </p:nvSpPr>
        <p:spPr bwMode="auto">
          <a:xfrm>
            <a:off x="4114800" y="6172200"/>
            <a:ext cx="0" cy="304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53" name="Line 189"/>
          <p:cNvSpPr>
            <a:spLocks noChangeShapeType="1"/>
          </p:cNvSpPr>
          <p:nvPr/>
        </p:nvSpPr>
        <p:spPr bwMode="auto">
          <a:xfrm>
            <a:off x="4876800" y="6172200"/>
            <a:ext cx="0" cy="304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54" name="Line 190"/>
          <p:cNvSpPr>
            <a:spLocks noChangeShapeType="1"/>
          </p:cNvSpPr>
          <p:nvPr/>
        </p:nvSpPr>
        <p:spPr bwMode="auto">
          <a:xfrm>
            <a:off x="6400800" y="6172200"/>
            <a:ext cx="0" cy="304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55" name="Text Box 191"/>
          <p:cNvSpPr txBox="1">
            <a:spLocks noChangeArrowheads="1"/>
          </p:cNvSpPr>
          <p:nvPr/>
        </p:nvSpPr>
        <p:spPr bwMode="auto">
          <a:xfrm>
            <a:off x="3273425" y="6172200"/>
            <a:ext cx="825500"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600" b="0"/>
              <a:t>OP = 0</a:t>
            </a:r>
          </a:p>
        </p:txBody>
      </p:sp>
      <p:sp>
        <p:nvSpPr>
          <p:cNvPr id="44056" name="Text Box 192"/>
          <p:cNvSpPr txBox="1">
            <a:spLocks noChangeArrowheads="1"/>
          </p:cNvSpPr>
          <p:nvPr/>
        </p:nvSpPr>
        <p:spPr bwMode="auto">
          <a:xfrm>
            <a:off x="4267200" y="6096000"/>
            <a:ext cx="3873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r>
              <a:rPr lang="en-US" sz="1800" b="0"/>
              <a:t>r</a:t>
            </a:r>
            <a:r>
              <a:rPr lang="en-US" sz="1800" b="0" baseline="-25000"/>
              <a:t>s</a:t>
            </a:r>
          </a:p>
        </p:txBody>
      </p:sp>
      <p:sp>
        <p:nvSpPr>
          <p:cNvPr id="44057" name="Text Box 193"/>
          <p:cNvSpPr txBox="1">
            <a:spLocks noChangeArrowheads="1"/>
          </p:cNvSpPr>
          <p:nvPr/>
        </p:nvSpPr>
        <p:spPr bwMode="auto">
          <a:xfrm>
            <a:off x="6400800" y="6172200"/>
            <a:ext cx="1676400" cy="236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endParaRPr lang="en-US" sz="1400" b="0" i="1" baseline="-25000"/>
          </a:p>
        </p:txBody>
      </p:sp>
      <p:sp>
        <p:nvSpPr>
          <p:cNvPr id="44058" name="Rectangle 194"/>
          <p:cNvSpPr>
            <a:spLocks noChangeArrowheads="1"/>
          </p:cNvSpPr>
          <p:nvPr/>
        </p:nvSpPr>
        <p:spPr bwMode="auto">
          <a:xfrm>
            <a:off x="7162800" y="6172200"/>
            <a:ext cx="914400" cy="30480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lstStyle/>
          <a:p>
            <a:pPr algn="ctr"/>
            <a:r>
              <a:rPr lang="en-US" sz="1200" b="0"/>
              <a:t>func = 9</a:t>
            </a:r>
          </a:p>
        </p:txBody>
      </p:sp>
      <p:sp>
        <p:nvSpPr>
          <p:cNvPr id="44059" name="Rectangle 195"/>
          <p:cNvSpPr>
            <a:spLocks noChangeArrowheads="1"/>
          </p:cNvSpPr>
          <p:nvPr/>
        </p:nvSpPr>
        <p:spPr bwMode="auto">
          <a:xfrm>
            <a:off x="6400800" y="6172200"/>
            <a:ext cx="762000" cy="30480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lstStyle/>
          <a:p>
            <a:pPr algn="ctr"/>
            <a:r>
              <a:rPr lang="en-US" sz="1200" b="0"/>
              <a:t>0</a:t>
            </a:r>
          </a:p>
        </p:txBody>
      </p:sp>
      <p:sp>
        <p:nvSpPr>
          <p:cNvPr id="44060" name="Rectangle 197"/>
          <p:cNvSpPr>
            <a:spLocks noChangeArrowheads="1"/>
          </p:cNvSpPr>
          <p:nvPr/>
        </p:nvSpPr>
        <p:spPr bwMode="auto">
          <a:xfrm>
            <a:off x="4876800" y="6172200"/>
            <a:ext cx="762000" cy="30480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lstStyle/>
          <a:p>
            <a:pPr algn="ctr"/>
            <a:r>
              <a:rPr lang="en-US" sz="1200" b="0"/>
              <a:t>0</a:t>
            </a:r>
          </a:p>
        </p:txBody>
      </p:sp>
      <p:sp>
        <p:nvSpPr>
          <p:cNvPr id="44061" name="Text Box 198"/>
          <p:cNvSpPr txBox="1">
            <a:spLocks noChangeArrowheads="1"/>
          </p:cNvSpPr>
          <p:nvPr/>
        </p:nvSpPr>
        <p:spPr bwMode="auto">
          <a:xfrm>
            <a:off x="5867400" y="6096000"/>
            <a:ext cx="3873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r>
              <a:rPr lang="en-US" sz="1800" b="0"/>
              <a:t>r</a:t>
            </a:r>
            <a:r>
              <a:rPr lang="en-US" sz="1800" b="0" baseline="-25000"/>
              <a:t>d</a:t>
            </a:r>
          </a:p>
        </p:txBody>
      </p:sp>
      <p:sp>
        <p:nvSpPr>
          <p:cNvPr id="44062" name="Slide Number Placeholder 1"/>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fld id="{08B3776F-D423-244C-B0D9-DBA403FA6B9C}" type="slidenum">
              <a:rPr lang="en-US" sz="1400">
                <a:latin typeface="Arial Narrow" charset="0"/>
              </a:rPr>
              <a:pPr/>
              <a:t>16</a:t>
            </a:fld>
            <a:endParaRPr lang="en-US" sz="1400">
              <a:latin typeface="Arial Narrow" charset="0"/>
            </a:endParaRP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Multiply and Divide</a:t>
            </a:r>
            <a:endParaRPr lang="en-US" dirty="0"/>
          </a:p>
        </p:txBody>
      </p:sp>
      <p:sp>
        <p:nvSpPr>
          <p:cNvPr id="4" name="Content Placeholder 3"/>
          <p:cNvSpPr>
            <a:spLocks noGrp="1"/>
          </p:cNvSpPr>
          <p:nvPr>
            <p:ph idx="1"/>
          </p:nvPr>
        </p:nvSpPr>
        <p:spPr/>
        <p:txBody>
          <a:bodyPr/>
          <a:lstStyle/>
          <a:p>
            <a:pPr>
              <a:defRPr/>
            </a:pPr>
            <a:r>
              <a:rPr lang="en-US" dirty="0" smtClean="0"/>
              <a:t>Slightly more complicated than add/subtract</a:t>
            </a:r>
          </a:p>
          <a:p>
            <a:pPr lvl="1">
              <a:defRPr/>
            </a:pPr>
            <a:r>
              <a:rPr lang="en-US" dirty="0" smtClean="0"/>
              <a:t>multiply:  product is twice as long!</a:t>
            </a:r>
          </a:p>
          <a:p>
            <a:pPr lvl="2">
              <a:defRPr/>
            </a:pPr>
            <a:r>
              <a:rPr lang="en-US" dirty="0" smtClean="0"/>
              <a:t>if A, B are 32-bit long, A * B is how many bits?</a:t>
            </a:r>
          </a:p>
          <a:p>
            <a:pPr lvl="1">
              <a:defRPr/>
            </a:pPr>
            <a:r>
              <a:rPr lang="en-US" dirty="0" smtClean="0"/>
              <a:t>divide:  dividing integer A by B gives two results!</a:t>
            </a:r>
          </a:p>
          <a:p>
            <a:pPr lvl="2">
              <a:defRPr/>
            </a:pPr>
            <a:r>
              <a:rPr lang="en-US" dirty="0" smtClean="0"/>
              <a:t>quotient and remainder</a:t>
            </a:r>
          </a:p>
          <a:p>
            <a:pPr lvl="2">
              <a:defRPr/>
            </a:pPr>
            <a:endParaRPr lang="en-US" dirty="0"/>
          </a:p>
          <a:p>
            <a:pPr>
              <a:defRPr/>
            </a:pPr>
            <a:r>
              <a:rPr lang="en-US" dirty="0" smtClean="0"/>
              <a:t>Solution:  two new special-purpose registers</a:t>
            </a:r>
          </a:p>
          <a:p>
            <a:pPr lvl="1">
              <a:defRPr/>
            </a:pPr>
            <a:r>
              <a:rPr lang="en-US" dirty="0" smtClean="0"/>
              <a:t>“Hi” and “Lo”</a:t>
            </a:r>
          </a:p>
        </p:txBody>
      </p:sp>
      <p:sp>
        <p:nvSpPr>
          <p:cNvPr id="46083" name="Slide Number Placeholder 2"/>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fld id="{D3F4D518-4886-F848-99F6-E9D1846B11CC}" type="slidenum">
              <a:rPr lang="en-US" sz="1400">
                <a:latin typeface="Arial Narrow" charset="0"/>
              </a:rPr>
              <a:pPr/>
              <a:t>17</a:t>
            </a:fld>
            <a:endParaRPr lang="en-US" sz="1400">
              <a:latin typeface="Arial Narrow" charset="0"/>
            </a:endParaRP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Multiply</a:t>
            </a:r>
            <a:endParaRPr lang="en-US" dirty="0"/>
          </a:p>
        </p:txBody>
      </p:sp>
      <p:sp>
        <p:nvSpPr>
          <p:cNvPr id="4" name="Content Placeholder 3"/>
          <p:cNvSpPr>
            <a:spLocks noGrp="1"/>
          </p:cNvSpPr>
          <p:nvPr>
            <p:ph idx="1"/>
          </p:nvPr>
        </p:nvSpPr>
        <p:spPr/>
        <p:txBody>
          <a:bodyPr/>
          <a:lstStyle/>
          <a:p>
            <a:pPr>
              <a:defRPr/>
            </a:pPr>
            <a:r>
              <a:rPr lang="en-US" dirty="0" smtClean="0"/>
              <a:t>MULT instruction</a:t>
            </a:r>
          </a:p>
          <a:p>
            <a:pPr lvl="1">
              <a:defRPr/>
            </a:pPr>
            <a:r>
              <a:rPr lang="en-US" b="1" dirty="0" err="1" smtClean="0">
                <a:latin typeface="Courier New"/>
                <a:cs typeface="Courier New"/>
              </a:rPr>
              <a:t>mult</a:t>
            </a:r>
            <a:r>
              <a:rPr lang="en-US" b="1" dirty="0" smtClean="0">
                <a:latin typeface="Courier New"/>
                <a:cs typeface="Courier New"/>
              </a:rPr>
              <a:t> </a:t>
            </a:r>
            <a:r>
              <a:rPr lang="en-US" b="1" dirty="0" err="1" smtClean="0">
                <a:latin typeface="Courier New"/>
                <a:cs typeface="Courier New"/>
              </a:rPr>
              <a:t>rs</a:t>
            </a:r>
            <a:r>
              <a:rPr lang="en-US" b="1" dirty="0" smtClean="0">
                <a:latin typeface="Courier New"/>
                <a:cs typeface="Courier New"/>
              </a:rPr>
              <a:t>, </a:t>
            </a:r>
            <a:r>
              <a:rPr lang="en-US" b="1" dirty="0" err="1" smtClean="0">
                <a:latin typeface="Courier New"/>
                <a:cs typeface="Courier New"/>
              </a:rPr>
              <a:t>rt</a:t>
            </a:r>
            <a:endParaRPr lang="en-US" b="1" dirty="0">
              <a:latin typeface="Courier New"/>
              <a:cs typeface="Courier New"/>
            </a:endParaRPr>
          </a:p>
          <a:p>
            <a:pPr lvl="1">
              <a:defRPr/>
            </a:pPr>
            <a:r>
              <a:rPr lang="en-US" dirty="0" smtClean="0"/>
              <a:t>Meaning:  multiply contents of registers $</a:t>
            </a:r>
            <a:r>
              <a:rPr lang="en-US" dirty="0" err="1" smtClean="0"/>
              <a:t>rs</a:t>
            </a:r>
            <a:r>
              <a:rPr lang="en-US" dirty="0" smtClean="0"/>
              <a:t> and $</a:t>
            </a:r>
            <a:r>
              <a:rPr lang="en-US" dirty="0" err="1" smtClean="0"/>
              <a:t>rt</a:t>
            </a:r>
            <a:r>
              <a:rPr lang="en-US" dirty="0" smtClean="0"/>
              <a:t>, and store the (64-bit result) in the pair of special registers </a:t>
            </a:r>
            <a:r>
              <a:rPr lang="en-US" b="1" dirty="0" smtClean="0">
                <a:latin typeface="Courier New"/>
                <a:cs typeface="Courier New"/>
              </a:rPr>
              <a:t>{hi, lo}</a:t>
            </a:r>
            <a:endParaRPr lang="en-US" dirty="0" smtClean="0"/>
          </a:p>
          <a:p>
            <a:pPr marL="914400" lvl="2" indent="0">
              <a:buFont typeface="Wingdings" charset="0"/>
              <a:buNone/>
              <a:defRPr/>
            </a:pPr>
            <a:r>
              <a:rPr lang="en-US" dirty="0"/>
              <a:t>	</a:t>
            </a:r>
            <a:r>
              <a:rPr lang="en-US" dirty="0" smtClean="0"/>
              <a:t>	</a:t>
            </a:r>
            <a:r>
              <a:rPr lang="en-US" b="1" dirty="0" err="1" smtClean="0">
                <a:latin typeface="Courier New"/>
                <a:cs typeface="Courier New"/>
              </a:rPr>
              <a:t>hi:lo</a:t>
            </a:r>
            <a:r>
              <a:rPr lang="en-US" b="1" dirty="0" smtClean="0">
                <a:latin typeface="Courier New"/>
                <a:cs typeface="Courier New"/>
              </a:rPr>
              <a:t> = $</a:t>
            </a:r>
            <a:r>
              <a:rPr lang="en-US" b="1" dirty="0" err="1" smtClean="0">
                <a:latin typeface="Courier New"/>
                <a:cs typeface="Courier New"/>
              </a:rPr>
              <a:t>rs</a:t>
            </a:r>
            <a:r>
              <a:rPr lang="en-US" b="1" dirty="0" smtClean="0">
                <a:latin typeface="Courier New"/>
                <a:cs typeface="Courier New"/>
              </a:rPr>
              <a:t> * $</a:t>
            </a:r>
            <a:r>
              <a:rPr lang="en-US" b="1" dirty="0" err="1" smtClean="0">
                <a:latin typeface="Courier New"/>
                <a:cs typeface="Courier New"/>
              </a:rPr>
              <a:t>rt</a:t>
            </a:r>
            <a:endParaRPr lang="en-US" b="1" dirty="0" smtClean="0">
              <a:latin typeface="Courier New"/>
              <a:cs typeface="Courier New"/>
            </a:endParaRPr>
          </a:p>
          <a:p>
            <a:pPr lvl="1">
              <a:defRPr/>
            </a:pPr>
            <a:r>
              <a:rPr lang="en-US" dirty="0" smtClean="0"/>
              <a:t>upper 32 bits go into </a:t>
            </a:r>
            <a:r>
              <a:rPr lang="en-US" b="1" dirty="0" smtClean="0">
                <a:latin typeface="Courier New"/>
                <a:cs typeface="Courier New"/>
              </a:rPr>
              <a:t>hi, </a:t>
            </a:r>
            <a:r>
              <a:rPr lang="en-US" dirty="0" smtClean="0"/>
              <a:t>lower 32 bits go into </a:t>
            </a:r>
            <a:r>
              <a:rPr lang="en-US" b="1" dirty="0" smtClean="0">
                <a:latin typeface="Courier New"/>
                <a:cs typeface="Courier New"/>
              </a:rPr>
              <a:t>lo</a:t>
            </a:r>
          </a:p>
          <a:p>
            <a:pPr>
              <a:defRPr/>
            </a:pPr>
            <a:r>
              <a:rPr lang="en-US" dirty="0" smtClean="0"/>
              <a:t>To access result, use two new instructions</a:t>
            </a:r>
          </a:p>
          <a:p>
            <a:pPr lvl="1">
              <a:defRPr/>
            </a:pPr>
            <a:r>
              <a:rPr lang="en-US" b="1" dirty="0" err="1" smtClean="0">
                <a:latin typeface="Courier New"/>
                <a:cs typeface="Courier New"/>
              </a:rPr>
              <a:t>mfhi</a:t>
            </a:r>
            <a:r>
              <a:rPr lang="en-US" b="1" dirty="0" smtClean="0">
                <a:latin typeface="Courier New"/>
                <a:cs typeface="Courier New"/>
              </a:rPr>
              <a:t>:</a:t>
            </a:r>
            <a:r>
              <a:rPr lang="en-US" dirty="0" smtClean="0"/>
              <a:t>  move from hi</a:t>
            </a:r>
          </a:p>
          <a:p>
            <a:pPr marL="914400" lvl="2" indent="0">
              <a:buFont typeface="Wingdings" charset="0"/>
              <a:buNone/>
              <a:defRPr/>
            </a:pPr>
            <a:r>
              <a:rPr lang="en-US" dirty="0" smtClean="0"/>
              <a:t>		</a:t>
            </a:r>
            <a:r>
              <a:rPr lang="en-US" b="1" dirty="0" err="1" smtClean="0">
                <a:latin typeface="Courier New"/>
                <a:cs typeface="Courier New"/>
              </a:rPr>
              <a:t>mfhi</a:t>
            </a:r>
            <a:r>
              <a:rPr lang="en-US" b="1" dirty="0" smtClean="0">
                <a:latin typeface="Courier New"/>
                <a:cs typeface="Courier New"/>
              </a:rPr>
              <a:t> </a:t>
            </a:r>
            <a:r>
              <a:rPr lang="en-US" b="1" dirty="0" err="1" smtClean="0">
                <a:latin typeface="Courier New"/>
                <a:cs typeface="Courier New"/>
              </a:rPr>
              <a:t>rd</a:t>
            </a:r>
            <a:endParaRPr lang="en-US" dirty="0" smtClean="0"/>
          </a:p>
          <a:p>
            <a:pPr lvl="3">
              <a:defRPr/>
            </a:pPr>
            <a:r>
              <a:rPr lang="en-US" dirty="0" smtClean="0"/>
              <a:t>move the 32-bit half result from </a:t>
            </a:r>
            <a:r>
              <a:rPr lang="en-US" b="1" dirty="0" smtClean="0">
                <a:latin typeface="Courier New"/>
                <a:cs typeface="Courier New"/>
              </a:rPr>
              <a:t>hi </a:t>
            </a:r>
            <a:r>
              <a:rPr lang="en-US" dirty="0" smtClean="0"/>
              <a:t>to $</a:t>
            </a:r>
            <a:r>
              <a:rPr lang="en-US" dirty="0" err="1" smtClean="0"/>
              <a:t>rd</a:t>
            </a:r>
            <a:endParaRPr lang="en-US" b="1" dirty="0" smtClean="0">
              <a:latin typeface="Courier New"/>
              <a:cs typeface="Courier New"/>
            </a:endParaRPr>
          </a:p>
          <a:p>
            <a:pPr lvl="1">
              <a:defRPr/>
            </a:pPr>
            <a:r>
              <a:rPr lang="en-US" b="1" dirty="0" err="1" smtClean="0">
                <a:latin typeface="Courier New"/>
                <a:cs typeface="Courier New"/>
              </a:rPr>
              <a:t>mflo</a:t>
            </a:r>
            <a:r>
              <a:rPr lang="en-US" b="1" dirty="0" smtClean="0">
                <a:latin typeface="Courier New"/>
                <a:cs typeface="Courier New"/>
              </a:rPr>
              <a:t>:</a:t>
            </a:r>
            <a:r>
              <a:rPr lang="en-US" dirty="0" smtClean="0"/>
              <a:t>  move from lo</a:t>
            </a:r>
          </a:p>
          <a:p>
            <a:pPr marL="914400" lvl="2" indent="0">
              <a:buFont typeface="Wingdings" charset="0"/>
              <a:buNone/>
              <a:defRPr/>
            </a:pPr>
            <a:r>
              <a:rPr lang="en-US" dirty="0" smtClean="0"/>
              <a:t>		</a:t>
            </a:r>
            <a:r>
              <a:rPr lang="en-US" b="1" dirty="0" err="1" smtClean="0">
                <a:latin typeface="Courier New"/>
                <a:cs typeface="Courier New"/>
              </a:rPr>
              <a:t>mflo</a:t>
            </a:r>
            <a:r>
              <a:rPr lang="en-US" b="1" dirty="0" smtClean="0">
                <a:latin typeface="Courier New"/>
                <a:cs typeface="Courier New"/>
              </a:rPr>
              <a:t> </a:t>
            </a:r>
            <a:r>
              <a:rPr lang="en-US" b="1" dirty="0" err="1" smtClean="0">
                <a:latin typeface="Courier New"/>
                <a:cs typeface="Courier New"/>
              </a:rPr>
              <a:t>rd</a:t>
            </a:r>
            <a:endParaRPr lang="en-US" dirty="0" smtClean="0"/>
          </a:p>
          <a:p>
            <a:pPr lvl="3">
              <a:defRPr/>
            </a:pPr>
            <a:r>
              <a:rPr lang="en-US" dirty="0" smtClean="0"/>
              <a:t>move the 32-bit half result from </a:t>
            </a:r>
            <a:r>
              <a:rPr lang="en-US" b="1" dirty="0" smtClean="0">
                <a:latin typeface="Courier New"/>
                <a:cs typeface="Courier New"/>
              </a:rPr>
              <a:t>lo </a:t>
            </a:r>
            <a:r>
              <a:rPr lang="en-US" dirty="0" smtClean="0"/>
              <a:t>to $</a:t>
            </a:r>
            <a:r>
              <a:rPr lang="en-US" dirty="0" err="1" smtClean="0"/>
              <a:t>rd</a:t>
            </a:r>
            <a:endParaRPr lang="en-US" b="1" dirty="0" smtClean="0">
              <a:latin typeface="Courier New"/>
              <a:cs typeface="Courier New"/>
            </a:endParaRPr>
          </a:p>
          <a:p>
            <a:pPr lvl="1">
              <a:defRPr/>
            </a:pPr>
            <a:endParaRPr lang="en-US" dirty="0"/>
          </a:p>
        </p:txBody>
      </p:sp>
      <p:sp>
        <p:nvSpPr>
          <p:cNvPr id="47107" name="Slide Number Placeholder 2"/>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fld id="{09FA5D37-4E2F-D349-AC9E-397D54AEF259}" type="slidenum">
              <a:rPr lang="en-US" sz="1400">
                <a:latin typeface="Arial Narrow" charset="0"/>
              </a:rPr>
              <a:pPr/>
              <a:t>18</a:t>
            </a:fld>
            <a:endParaRPr lang="en-US" sz="1400">
              <a:latin typeface="Arial Narrow" charset="0"/>
            </a:endParaRP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Divide</a:t>
            </a:r>
            <a:endParaRPr lang="en-US" dirty="0"/>
          </a:p>
        </p:txBody>
      </p:sp>
      <p:sp>
        <p:nvSpPr>
          <p:cNvPr id="4" name="Content Placeholder 3"/>
          <p:cNvSpPr>
            <a:spLocks noGrp="1"/>
          </p:cNvSpPr>
          <p:nvPr>
            <p:ph idx="1"/>
          </p:nvPr>
        </p:nvSpPr>
        <p:spPr/>
        <p:txBody>
          <a:bodyPr/>
          <a:lstStyle/>
          <a:p>
            <a:pPr>
              <a:defRPr/>
            </a:pPr>
            <a:r>
              <a:rPr lang="en-US" dirty="0" smtClean="0"/>
              <a:t>DIV instruction</a:t>
            </a:r>
          </a:p>
          <a:p>
            <a:pPr lvl="1">
              <a:defRPr/>
            </a:pPr>
            <a:r>
              <a:rPr lang="en-US" b="1" dirty="0" smtClean="0">
                <a:latin typeface="Courier New"/>
                <a:cs typeface="Courier New"/>
              </a:rPr>
              <a:t>div </a:t>
            </a:r>
            <a:r>
              <a:rPr lang="en-US" b="1" dirty="0" err="1" smtClean="0">
                <a:latin typeface="Courier New"/>
                <a:cs typeface="Courier New"/>
              </a:rPr>
              <a:t>rs</a:t>
            </a:r>
            <a:r>
              <a:rPr lang="en-US" b="1" dirty="0" smtClean="0">
                <a:latin typeface="Courier New"/>
                <a:cs typeface="Courier New"/>
              </a:rPr>
              <a:t>, </a:t>
            </a:r>
            <a:r>
              <a:rPr lang="en-US" b="1" dirty="0" err="1" smtClean="0">
                <a:latin typeface="Courier New"/>
                <a:cs typeface="Courier New"/>
              </a:rPr>
              <a:t>rt</a:t>
            </a:r>
            <a:endParaRPr lang="en-US" b="1" dirty="0">
              <a:latin typeface="Courier New"/>
              <a:cs typeface="Courier New"/>
            </a:endParaRPr>
          </a:p>
          <a:p>
            <a:pPr lvl="1">
              <a:defRPr/>
            </a:pPr>
            <a:r>
              <a:rPr lang="en-US" dirty="0" smtClean="0"/>
              <a:t>Meaning:  divide contents of register $</a:t>
            </a:r>
            <a:r>
              <a:rPr lang="en-US" dirty="0" err="1" smtClean="0"/>
              <a:t>rs</a:t>
            </a:r>
            <a:r>
              <a:rPr lang="en-US" dirty="0" smtClean="0"/>
              <a:t> by $</a:t>
            </a:r>
            <a:r>
              <a:rPr lang="en-US" dirty="0" err="1" smtClean="0"/>
              <a:t>rt</a:t>
            </a:r>
            <a:r>
              <a:rPr lang="en-US" dirty="0" smtClean="0"/>
              <a:t>, and store the quotient in </a:t>
            </a:r>
            <a:r>
              <a:rPr lang="en-US" b="1" dirty="0" smtClean="0">
                <a:latin typeface="Courier New"/>
                <a:cs typeface="Courier New"/>
              </a:rPr>
              <a:t>lo</a:t>
            </a:r>
            <a:r>
              <a:rPr lang="en-US" dirty="0" smtClean="0"/>
              <a:t>, and remainder in </a:t>
            </a:r>
            <a:r>
              <a:rPr lang="en-US" b="1" dirty="0" smtClean="0">
                <a:latin typeface="Courier New"/>
                <a:cs typeface="Courier New"/>
              </a:rPr>
              <a:t>hi</a:t>
            </a:r>
            <a:endParaRPr lang="en-US" dirty="0" smtClean="0"/>
          </a:p>
          <a:p>
            <a:pPr marL="914400" lvl="2" indent="0">
              <a:buFont typeface="Wingdings" charset="0"/>
              <a:buNone/>
              <a:defRPr/>
            </a:pPr>
            <a:r>
              <a:rPr lang="en-US" dirty="0"/>
              <a:t>	</a:t>
            </a:r>
            <a:r>
              <a:rPr lang="en-US" dirty="0" smtClean="0"/>
              <a:t>	</a:t>
            </a:r>
            <a:r>
              <a:rPr lang="en-US" b="1" dirty="0" smtClean="0">
                <a:latin typeface="Courier New"/>
                <a:cs typeface="Courier New"/>
              </a:rPr>
              <a:t>lo = $</a:t>
            </a:r>
            <a:r>
              <a:rPr lang="en-US" b="1" dirty="0" err="1" smtClean="0">
                <a:latin typeface="Courier New"/>
                <a:cs typeface="Courier New"/>
              </a:rPr>
              <a:t>rs</a:t>
            </a:r>
            <a:r>
              <a:rPr lang="en-US" b="1" dirty="0" smtClean="0">
                <a:latin typeface="Courier New"/>
                <a:cs typeface="Courier New"/>
              </a:rPr>
              <a:t> / $</a:t>
            </a:r>
            <a:r>
              <a:rPr lang="en-US" b="1" dirty="0" err="1" smtClean="0">
                <a:latin typeface="Courier New"/>
                <a:cs typeface="Courier New"/>
              </a:rPr>
              <a:t>rt</a:t>
            </a:r>
            <a:endParaRPr lang="en-US" b="1" dirty="0" smtClean="0">
              <a:latin typeface="Courier New"/>
              <a:cs typeface="Courier New"/>
            </a:endParaRPr>
          </a:p>
          <a:p>
            <a:pPr marL="914400" lvl="2" indent="0">
              <a:buFont typeface="Wingdings" charset="0"/>
              <a:buNone/>
              <a:defRPr/>
            </a:pPr>
            <a:r>
              <a:rPr lang="en-US" dirty="0" smtClean="0"/>
              <a:t>		</a:t>
            </a:r>
            <a:r>
              <a:rPr lang="en-US" b="1" dirty="0" smtClean="0">
                <a:latin typeface="Courier New"/>
                <a:cs typeface="Courier New"/>
              </a:rPr>
              <a:t>hi = $</a:t>
            </a:r>
            <a:r>
              <a:rPr lang="en-US" b="1" dirty="0" err="1" smtClean="0">
                <a:latin typeface="Courier New"/>
                <a:cs typeface="Courier New"/>
              </a:rPr>
              <a:t>rs</a:t>
            </a:r>
            <a:r>
              <a:rPr lang="en-US" b="1" dirty="0" smtClean="0">
                <a:latin typeface="Courier New"/>
                <a:cs typeface="Courier New"/>
              </a:rPr>
              <a:t> % $</a:t>
            </a:r>
            <a:r>
              <a:rPr lang="en-US" b="1" dirty="0" err="1" smtClean="0">
                <a:latin typeface="Courier New"/>
                <a:cs typeface="Courier New"/>
              </a:rPr>
              <a:t>rt</a:t>
            </a:r>
            <a:endParaRPr lang="en-US" b="1" dirty="0" smtClean="0">
              <a:latin typeface="Courier New"/>
              <a:cs typeface="Courier New"/>
            </a:endParaRPr>
          </a:p>
          <a:p>
            <a:pPr marL="914400" lvl="2" indent="0">
              <a:buFont typeface="Wingdings" charset="0"/>
              <a:buNone/>
              <a:defRPr/>
            </a:pPr>
            <a:endParaRPr lang="en-US" b="1" dirty="0" smtClean="0">
              <a:latin typeface="Courier New"/>
              <a:cs typeface="Courier New"/>
            </a:endParaRPr>
          </a:p>
          <a:p>
            <a:pPr>
              <a:defRPr/>
            </a:pPr>
            <a:r>
              <a:rPr lang="en-US" dirty="0" smtClean="0"/>
              <a:t>To access result, use </a:t>
            </a:r>
            <a:r>
              <a:rPr lang="en-US" b="1" dirty="0" err="1" smtClean="0">
                <a:latin typeface="Courier New"/>
                <a:cs typeface="Courier New"/>
              </a:rPr>
              <a:t>mfhi</a:t>
            </a:r>
            <a:r>
              <a:rPr lang="en-US" dirty="0" smtClean="0"/>
              <a:t> and </a:t>
            </a:r>
            <a:r>
              <a:rPr lang="en-US" b="1" dirty="0" err="1" smtClean="0">
                <a:latin typeface="Courier New"/>
                <a:cs typeface="Courier New"/>
              </a:rPr>
              <a:t>mflo</a:t>
            </a:r>
            <a:endParaRPr lang="en-US" b="1" dirty="0" smtClean="0">
              <a:latin typeface="Courier New"/>
              <a:cs typeface="Courier New"/>
            </a:endParaRPr>
          </a:p>
          <a:p>
            <a:pPr>
              <a:defRPr/>
            </a:pPr>
            <a:endParaRPr lang="en-US" dirty="0" smtClean="0"/>
          </a:p>
          <a:p>
            <a:pPr>
              <a:defRPr/>
            </a:pPr>
            <a:r>
              <a:rPr lang="en-US" dirty="0" smtClean="0"/>
              <a:t>NOTE:  There are also unsigned versions</a:t>
            </a:r>
          </a:p>
          <a:p>
            <a:pPr lvl="1">
              <a:defRPr/>
            </a:pPr>
            <a:r>
              <a:rPr lang="en-US" b="1" dirty="0" err="1" smtClean="0">
                <a:latin typeface="Courier New"/>
                <a:cs typeface="Courier New"/>
              </a:rPr>
              <a:t>multu</a:t>
            </a:r>
            <a:endParaRPr lang="en-US" b="1" dirty="0" smtClean="0">
              <a:latin typeface="Courier New"/>
              <a:cs typeface="Courier New"/>
            </a:endParaRPr>
          </a:p>
          <a:p>
            <a:pPr lvl="1">
              <a:defRPr/>
            </a:pPr>
            <a:r>
              <a:rPr lang="en-US" b="1" dirty="0" err="1" smtClean="0">
                <a:latin typeface="Courier New"/>
                <a:cs typeface="Courier New"/>
              </a:rPr>
              <a:t>divu</a:t>
            </a:r>
            <a:endParaRPr lang="en-US" b="1" dirty="0" smtClean="0">
              <a:latin typeface="Courier New"/>
              <a:cs typeface="Courier New"/>
            </a:endParaRPr>
          </a:p>
          <a:p>
            <a:pPr>
              <a:defRPr/>
            </a:pPr>
            <a:endParaRPr lang="en-US" b="1" dirty="0" smtClean="0">
              <a:latin typeface="Courier New"/>
              <a:cs typeface="Courier New"/>
            </a:endParaRPr>
          </a:p>
        </p:txBody>
      </p:sp>
      <p:sp>
        <p:nvSpPr>
          <p:cNvPr id="48131" name="Slide Number Placeholder 2"/>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fld id="{9B8489AB-4405-754B-BA3F-38C653D7381B}" type="slidenum">
              <a:rPr lang="en-US" sz="1400">
                <a:latin typeface="Arial Narrow" charset="0"/>
              </a:rPr>
              <a:pPr/>
              <a:t>19</a:t>
            </a:fld>
            <a:endParaRPr lang="en-US" sz="1400">
              <a:latin typeface="Arial Narrow" charset="0"/>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defRPr/>
            </a:pPr>
            <a:r>
              <a:rPr lang="en-US" smtClean="0"/>
              <a:t>Today</a:t>
            </a:r>
            <a:endParaRPr lang="en-US" dirty="0"/>
          </a:p>
        </p:txBody>
      </p:sp>
      <p:sp>
        <p:nvSpPr>
          <p:cNvPr id="3" name="Content Placeholder 2"/>
          <p:cNvSpPr>
            <a:spLocks noGrp="1"/>
          </p:cNvSpPr>
          <p:nvPr>
            <p:ph idx="1"/>
          </p:nvPr>
        </p:nvSpPr>
        <p:spPr/>
        <p:txBody>
          <a:bodyPr/>
          <a:lstStyle/>
          <a:p>
            <a:pPr>
              <a:defRPr/>
            </a:pPr>
            <a:r>
              <a:rPr lang="en-US" dirty="0" smtClean="0"/>
              <a:t>More MIPS instructions</a:t>
            </a:r>
          </a:p>
          <a:p>
            <a:pPr lvl="1">
              <a:defRPr/>
            </a:pPr>
            <a:r>
              <a:rPr lang="en-US" dirty="0" smtClean="0"/>
              <a:t>signed vs. unsigned instructions</a:t>
            </a:r>
          </a:p>
          <a:p>
            <a:pPr lvl="1">
              <a:defRPr/>
            </a:pPr>
            <a:r>
              <a:rPr lang="en-US" dirty="0" smtClean="0"/>
              <a:t>larger constants</a:t>
            </a:r>
          </a:p>
          <a:p>
            <a:pPr lvl="1">
              <a:defRPr/>
            </a:pPr>
            <a:r>
              <a:rPr lang="en-US" dirty="0" smtClean="0"/>
              <a:t>accessing memory</a:t>
            </a:r>
          </a:p>
          <a:p>
            <a:pPr lvl="1">
              <a:defRPr/>
            </a:pPr>
            <a:r>
              <a:rPr lang="en-US" dirty="0" smtClean="0"/>
              <a:t>branches and jumps</a:t>
            </a:r>
          </a:p>
          <a:p>
            <a:pPr lvl="1">
              <a:defRPr/>
            </a:pPr>
            <a:r>
              <a:rPr lang="en-US" dirty="0" smtClean="0"/>
              <a:t>multiply, divide</a:t>
            </a:r>
          </a:p>
          <a:p>
            <a:pPr lvl="1">
              <a:defRPr/>
            </a:pPr>
            <a:r>
              <a:rPr lang="en-US" dirty="0" smtClean="0"/>
              <a:t>comparisons</a:t>
            </a:r>
          </a:p>
          <a:p>
            <a:pPr lvl="1">
              <a:defRPr/>
            </a:pPr>
            <a:r>
              <a:rPr lang="en-US" dirty="0" smtClean="0"/>
              <a:t>logical instructions</a:t>
            </a:r>
          </a:p>
          <a:p>
            <a:pPr lvl="1">
              <a:defRPr/>
            </a:pPr>
            <a:endParaRPr lang="en-US" dirty="0"/>
          </a:p>
          <a:p>
            <a:pPr>
              <a:defRPr/>
            </a:pPr>
            <a:r>
              <a:rPr lang="en-US" dirty="0" smtClean="0"/>
              <a:t>Reading</a:t>
            </a:r>
          </a:p>
          <a:p>
            <a:pPr lvl="1">
              <a:defRPr/>
            </a:pPr>
            <a:r>
              <a:rPr lang="en-US" dirty="0" smtClean="0"/>
              <a:t>Book Chapter 2.1-2.7</a:t>
            </a:r>
          </a:p>
          <a:p>
            <a:pPr lvl="1">
              <a:defRPr/>
            </a:pPr>
            <a:r>
              <a:rPr lang="en-US" dirty="0" smtClean="0"/>
              <a:t>Study the inside green flap (“Green Card”)</a:t>
            </a:r>
          </a:p>
          <a:p>
            <a:pPr>
              <a:defRPr/>
            </a:pPr>
            <a:endParaRPr lang="en-US" dirty="0"/>
          </a:p>
        </p:txBody>
      </p:sp>
      <p:sp>
        <p:nvSpPr>
          <p:cNvPr id="18435" name="Slide Number Placeholder 1"/>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fld id="{CE84E906-DEF6-9D41-A33D-D2FCB8EF5EF9}" type="slidenum">
              <a:rPr lang="en-US" sz="1400">
                <a:latin typeface="Arial Narrow" charset="0"/>
              </a:rPr>
              <a:pPr/>
              <a:t>2</a:t>
            </a:fld>
            <a:endParaRPr lang="en-US" sz="1400">
              <a:latin typeface="Arial Narrow" charset="0"/>
            </a:endParaRP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defRPr/>
            </a:pPr>
            <a:r>
              <a:rPr lang="en-US" sz="3200" i="1" u="sng">
                <a:latin typeface="Tahoma" charset="0"/>
                <a:ea typeface="ＭＳ Ｐゴシック" charset="0"/>
                <a:cs typeface="ＭＳ Ｐゴシック" charset="0"/>
              </a:rPr>
              <a:t>Now</a:t>
            </a:r>
            <a:r>
              <a:rPr lang="en-US" sz="3200">
                <a:latin typeface="Tahoma" charset="0"/>
                <a:ea typeface="ＭＳ Ｐゴシック" charset="0"/>
                <a:cs typeface="ＭＳ Ｐゴシック" charset="0"/>
              </a:rPr>
              <a:t>  we can do a real program: Factorial...</a:t>
            </a:r>
          </a:p>
        </p:txBody>
      </p:sp>
      <p:sp>
        <p:nvSpPr>
          <p:cNvPr id="49154" name="Rectangle 3"/>
          <p:cNvSpPr>
            <a:spLocks noChangeArrowheads="1"/>
          </p:cNvSpPr>
          <p:nvPr/>
        </p:nvSpPr>
        <p:spPr bwMode="auto">
          <a:xfrm>
            <a:off x="762000" y="3352800"/>
            <a:ext cx="7239000" cy="3228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pPr>
              <a:lnSpc>
                <a:spcPct val="70000"/>
              </a:lnSpc>
              <a:spcBef>
                <a:spcPct val="50000"/>
              </a:spcBef>
              <a:tabLst>
                <a:tab pos="858838" algn="l"/>
              </a:tabLst>
            </a:pPr>
            <a:r>
              <a:rPr lang="en-US" sz="1600">
                <a:latin typeface="Courier New" charset="0"/>
              </a:rPr>
              <a:t>n:	.word	123</a:t>
            </a:r>
          </a:p>
          <a:p>
            <a:pPr>
              <a:lnSpc>
                <a:spcPct val="70000"/>
              </a:lnSpc>
              <a:spcBef>
                <a:spcPct val="50000"/>
              </a:spcBef>
              <a:tabLst>
                <a:tab pos="858838" algn="l"/>
              </a:tabLst>
            </a:pPr>
            <a:r>
              <a:rPr lang="en-US" sz="1600">
                <a:latin typeface="Courier New" charset="0"/>
              </a:rPr>
              <a:t>ans:	.word	0</a:t>
            </a:r>
          </a:p>
          <a:p>
            <a:pPr>
              <a:lnSpc>
                <a:spcPct val="70000"/>
              </a:lnSpc>
              <a:spcBef>
                <a:spcPct val="50000"/>
              </a:spcBef>
              <a:tabLst>
                <a:tab pos="858838" algn="l"/>
              </a:tabLst>
            </a:pPr>
            <a:r>
              <a:rPr lang="en-US" sz="1600">
                <a:latin typeface="Courier New" charset="0"/>
              </a:rPr>
              <a:t>	...</a:t>
            </a:r>
          </a:p>
          <a:p>
            <a:pPr>
              <a:lnSpc>
                <a:spcPct val="70000"/>
              </a:lnSpc>
              <a:spcBef>
                <a:spcPct val="50000"/>
              </a:spcBef>
              <a:tabLst>
                <a:tab pos="858838" algn="l"/>
              </a:tabLst>
            </a:pPr>
            <a:r>
              <a:rPr lang="en-US" sz="1600">
                <a:latin typeface="Courier New" charset="0"/>
              </a:rPr>
              <a:t>	addi	$t0, $0, 1		# t0 = 1</a:t>
            </a:r>
          </a:p>
          <a:p>
            <a:pPr>
              <a:lnSpc>
                <a:spcPct val="70000"/>
              </a:lnSpc>
              <a:spcBef>
                <a:spcPct val="50000"/>
              </a:spcBef>
              <a:tabLst>
                <a:tab pos="858838" algn="l"/>
              </a:tabLst>
            </a:pPr>
            <a:r>
              <a:rPr lang="en-US" sz="1600">
                <a:latin typeface="Courier New" charset="0"/>
              </a:rPr>
              <a:t>	lw	$t1, n($0)		# t1 = n</a:t>
            </a:r>
          </a:p>
          <a:p>
            <a:pPr>
              <a:lnSpc>
                <a:spcPct val="70000"/>
              </a:lnSpc>
              <a:spcBef>
                <a:spcPct val="50000"/>
              </a:spcBef>
              <a:tabLst>
                <a:tab pos="858838" algn="l"/>
              </a:tabLst>
            </a:pPr>
            <a:r>
              <a:rPr lang="en-US" sz="1600">
                <a:latin typeface="Courier New" charset="0"/>
              </a:rPr>
              <a:t>loop:	beq	$t1, $0, done		# while (t1 != 0)</a:t>
            </a:r>
          </a:p>
          <a:p>
            <a:pPr>
              <a:lnSpc>
                <a:spcPct val="70000"/>
              </a:lnSpc>
              <a:spcBef>
                <a:spcPct val="50000"/>
              </a:spcBef>
              <a:tabLst>
                <a:tab pos="858838" algn="l"/>
              </a:tabLst>
            </a:pPr>
            <a:r>
              <a:rPr lang="en-US" sz="1600">
                <a:latin typeface="Courier New" charset="0"/>
              </a:rPr>
              <a:t>	mult	$t0, $t1		# hi:lo = t0 * t1</a:t>
            </a:r>
          </a:p>
          <a:p>
            <a:pPr>
              <a:lnSpc>
                <a:spcPct val="70000"/>
              </a:lnSpc>
              <a:spcBef>
                <a:spcPct val="50000"/>
              </a:spcBef>
              <a:tabLst>
                <a:tab pos="858838" algn="l"/>
              </a:tabLst>
            </a:pPr>
            <a:r>
              <a:rPr lang="en-US" sz="1600">
                <a:latin typeface="Courier New" charset="0"/>
              </a:rPr>
              <a:t>	mflo	$t0			# t0 = t0 * t1</a:t>
            </a:r>
          </a:p>
          <a:p>
            <a:pPr>
              <a:lnSpc>
                <a:spcPct val="70000"/>
              </a:lnSpc>
              <a:spcBef>
                <a:spcPct val="50000"/>
              </a:spcBef>
              <a:tabLst>
                <a:tab pos="858838" algn="l"/>
              </a:tabLst>
            </a:pPr>
            <a:r>
              <a:rPr lang="en-US" sz="1600">
                <a:latin typeface="Courier New" charset="0"/>
              </a:rPr>
              <a:t>	addi	$t1, $t1, -1		# t1 = t1 - 1</a:t>
            </a:r>
          </a:p>
          <a:p>
            <a:pPr>
              <a:lnSpc>
                <a:spcPct val="70000"/>
              </a:lnSpc>
              <a:spcBef>
                <a:spcPct val="50000"/>
              </a:spcBef>
              <a:tabLst>
                <a:tab pos="858838" algn="l"/>
              </a:tabLst>
            </a:pPr>
            <a:r>
              <a:rPr lang="en-US" sz="1600">
                <a:latin typeface="Courier New" charset="0"/>
              </a:rPr>
              <a:t>	j	loop			# Always loop back</a:t>
            </a:r>
          </a:p>
          <a:p>
            <a:pPr>
              <a:lnSpc>
                <a:spcPct val="70000"/>
              </a:lnSpc>
              <a:spcBef>
                <a:spcPct val="50000"/>
              </a:spcBef>
              <a:tabLst>
                <a:tab pos="858838" algn="l"/>
              </a:tabLst>
            </a:pPr>
            <a:r>
              <a:rPr lang="en-US" sz="1600">
                <a:latin typeface="Courier New" charset="0"/>
              </a:rPr>
              <a:t>done:	sw	$t0, ans($0)		# ans = r1</a:t>
            </a:r>
          </a:p>
        </p:txBody>
      </p:sp>
      <p:sp>
        <p:nvSpPr>
          <p:cNvPr id="49155" name="Rectangle 5"/>
          <p:cNvSpPr>
            <a:spLocks noChangeArrowheads="1"/>
          </p:cNvSpPr>
          <p:nvPr/>
        </p:nvSpPr>
        <p:spPr bwMode="auto">
          <a:xfrm>
            <a:off x="5638800" y="1143000"/>
            <a:ext cx="2667000" cy="204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1600">
                <a:solidFill>
                  <a:srgbClr val="CC0000"/>
                </a:solidFill>
                <a:latin typeface="Courier New" charset="0"/>
              </a:rPr>
              <a:t>int n, ans, r1, r2;</a:t>
            </a:r>
          </a:p>
          <a:p>
            <a:r>
              <a:rPr lang="en-US" sz="1600">
                <a:solidFill>
                  <a:srgbClr val="CC0000"/>
                </a:solidFill>
                <a:latin typeface="Courier New" charset="0"/>
              </a:rPr>
              <a:t>r1 = 1;</a:t>
            </a:r>
          </a:p>
          <a:p>
            <a:r>
              <a:rPr lang="en-US" sz="1600">
                <a:solidFill>
                  <a:srgbClr val="CC0000"/>
                </a:solidFill>
                <a:latin typeface="Courier New" charset="0"/>
              </a:rPr>
              <a:t>r2 = n;</a:t>
            </a:r>
          </a:p>
          <a:p>
            <a:r>
              <a:rPr lang="en-US" sz="1600">
                <a:solidFill>
                  <a:srgbClr val="CC0000"/>
                </a:solidFill>
                <a:latin typeface="Courier New" charset="0"/>
              </a:rPr>
              <a:t>while (r2 != 0) { </a:t>
            </a:r>
          </a:p>
          <a:p>
            <a:r>
              <a:rPr lang="en-US" sz="1600">
                <a:solidFill>
                  <a:srgbClr val="CC0000"/>
                </a:solidFill>
                <a:latin typeface="Courier New" charset="0"/>
              </a:rPr>
              <a:t>   r1 = r1 * r2;</a:t>
            </a:r>
          </a:p>
          <a:p>
            <a:r>
              <a:rPr lang="en-US" sz="1600">
                <a:solidFill>
                  <a:srgbClr val="CC0000"/>
                </a:solidFill>
                <a:latin typeface="Courier New" charset="0"/>
              </a:rPr>
              <a:t>   r2 = r2 – 1; </a:t>
            </a:r>
            <a:br>
              <a:rPr lang="en-US" sz="1600">
                <a:solidFill>
                  <a:srgbClr val="CC0000"/>
                </a:solidFill>
                <a:latin typeface="Courier New" charset="0"/>
              </a:rPr>
            </a:br>
            <a:r>
              <a:rPr lang="en-US" sz="1600">
                <a:solidFill>
                  <a:srgbClr val="CC0000"/>
                </a:solidFill>
                <a:latin typeface="Courier New" charset="0"/>
              </a:rPr>
              <a:t>}</a:t>
            </a:r>
          </a:p>
          <a:p>
            <a:r>
              <a:rPr lang="en-US" sz="1600">
                <a:solidFill>
                  <a:srgbClr val="CC0000"/>
                </a:solidFill>
                <a:latin typeface="Courier New" charset="0"/>
              </a:rPr>
              <a:t>ans = r1;</a:t>
            </a:r>
          </a:p>
        </p:txBody>
      </p:sp>
      <p:sp>
        <p:nvSpPr>
          <p:cNvPr id="49156" name="Text Box 6"/>
          <p:cNvSpPr txBox="1">
            <a:spLocks noChangeArrowheads="1"/>
          </p:cNvSpPr>
          <p:nvPr/>
        </p:nvSpPr>
        <p:spPr bwMode="auto">
          <a:xfrm>
            <a:off x="838200" y="1066800"/>
            <a:ext cx="4191000" cy="1384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631825" indent="-174625">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r>
              <a:rPr lang="en-US" b="0"/>
              <a:t>Synopsis (in C):</a:t>
            </a:r>
          </a:p>
          <a:p>
            <a:pPr lvl="1">
              <a:buFontTx/>
              <a:buChar char="•"/>
            </a:pPr>
            <a:r>
              <a:rPr lang="en-US" sz="2000" b="0"/>
              <a:t>Input in n, output in ans</a:t>
            </a:r>
          </a:p>
          <a:p>
            <a:pPr lvl="1">
              <a:buFontTx/>
              <a:buChar char="•"/>
            </a:pPr>
            <a:r>
              <a:rPr lang="en-US" sz="2000" b="0"/>
              <a:t>r1, r2 used for temporaries</a:t>
            </a:r>
          </a:p>
          <a:p>
            <a:pPr lvl="1">
              <a:buFontTx/>
              <a:buChar char="•"/>
            </a:pPr>
            <a:r>
              <a:rPr lang="en-US" sz="2000" b="0"/>
              <a:t>assume n is small</a:t>
            </a:r>
          </a:p>
        </p:txBody>
      </p:sp>
      <p:sp>
        <p:nvSpPr>
          <p:cNvPr id="49157" name="Text Box 7"/>
          <p:cNvSpPr txBox="1">
            <a:spLocks noChangeArrowheads="1"/>
          </p:cNvSpPr>
          <p:nvPr/>
        </p:nvSpPr>
        <p:spPr bwMode="auto">
          <a:xfrm>
            <a:off x="762000" y="2890838"/>
            <a:ext cx="4924425"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r>
              <a:rPr lang="en-US" b="0"/>
              <a:t>MIPS code, in assembly language:</a:t>
            </a:r>
          </a:p>
        </p:txBody>
      </p:sp>
      <p:sp>
        <p:nvSpPr>
          <p:cNvPr id="49158" name="Slide Number Placeholder 1"/>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fld id="{ACA32289-9094-4E43-A8B3-0EA0717023EA}" type="slidenum">
              <a:rPr lang="en-US" sz="1400">
                <a:latin typeface="Arial Narrow" charset="0"/>
              </a:rPr>
              <a:pPr/>
              <a:t>20</a:t>
            </a:fld>
            <a:endParaRPr lang="en-US" sz="1400">
              <a:latin typeface="Arial Narrow" charset="0"/>
            </a:endParaRP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Comparison:  </a:t>
            </a:r>
            <a:r>
              <a:rPr lang="en-US" b="1" dirty="0" err="1" smtClean="0">
                <a:latin typeface="Courier New"/>
                <a:cs typeface="Courier New"/>
              </a:rPr>
              <a:t>slt</a:t>
            </a:r>
            <a:r>
              <a:rPr lang="en-US" b="1" dirty="0" smtClean="0">
                <a:latin typeface="Courier New"/>
                <a:cs typeface="Courier New"/>
              </a:rPr>
              <a:t>, </a:t>
            </a:r>
            <a:r>
              <a:rPr lang="en-US" b="1" dirty="0" err="1" smtClean="0">
                <a:latin typeface="Courier New"/>
                <a:cs typeface="Courier New"/>
              </a:rPr>
              <a:t>slti</a:t>
            </a:r>
            <a:endParaRPr lang="en-US" b="1" dirty="0">
              <a:latin typeface="Courier New"/>
              <a:cs typeface="Courier New"/>
            </a:endParaRPr>
          </a:p>
        </p:txBody>
      </p:sp>
      <p:sp>
        <p:nvSpPr>
          <p:cNvPr id="4" name="Content Placeholder 3"/>
          <p:cNvSpPr>
            <a:spLocks noGrp="1"/>
          </p:cNvSpPr>
          <p:nvPr>
            <p:ph idx="1"/>
          </p:nvPr>
        </p:nvSpPr>
        <p:spPr/>
        <p:txBody>
          <a:bodyPr/>
          <a:lstStyle/>
          <a:p>
            <a:pPr>
              <a:defRPr/>
            </a:pPr>
            <a:r>
              <a:rPr lang="en-US" dirty="0" err="1" smtClean="0"/>
              <a:t>slt</a:t>
            </a:r>
            <a:r>
              <a:rPr lang="en-US" dirty="0" smtClean="0"/>
              <a:t> = set-if-less-than</a:t>
            </a:r>
          </a:p>
          <a:p>
            <a:pPr lvl="1">
              <a:defRPr/>
            </a:pPr>
            <a:r>
              <a:rPr lang="en-US" b="1" dirty="0" err="1" smtClean="0">
                <a:latin typeface="Courier New"/>
                <a:cs typeface="Courier New"/>
              </a:rPr>
              <a:t>slt</a:t>
            </a:r>
            <a:r>
              <a:rPr lang="en-US" b="1" dirty="0" smtClean="0">
                <a:latin typeface="Courier New"/>
                <a:cs typeface="Courier New"/>
              </a:rPr>
              <a:t> </a:t>
            </a:r>
            <a:r>
              <a:rPr lang="en-US" b="1" dirty="0" err="1" smtClean="0">
                <a:latin typeface="Courier New"/>
                <a:cs typeface="Courier New"/>
              </a:rPr>
              <a:t>rd</a:t>
            </a:r>
            <a:r>
              <a:rPr lang="en-US" b="1" dirty="0" smtClean="0">
                <a:latin typeface="Courier New"/>
                <a:cs typeface="Courier New"/>
              </a:rPr>
              <a:t>, </a:t>
            </a:r>
            <a:r>
              <a:rPr lang="en-US" b="1" dirty="0" err="1" smtClean="0">
                <a:latin typeface="Courier New"/>
                <a:cs typeface="Courier New"/>
              </a:rPr>
              <a:t>rs</a:t>
            </a:r>
            <a:r>
              <a:rPr lang="en-US" b="1" dirty="0" smtClean="0">
                <a:latin typeface="Courier New"/>
                <a:cs typeface="Courier New"/>
              </a:rPr>
              <a:t>, </a:t>
            </a:r>
            <a:r>
              <a:rPr lang="en-US" b="1" dirty="0" err="1" smtClean="0">
                <a:latin typeface="Courier New"/>
                <a:cs typeface="Courier New"/>
              </a:rPr>
              <a:t>rt</a:t>
            </a:r>
            <a:endParaRPr lang="en-US" b="1" dirty="0" smtClean="0">
              <a:latin typeface="Courier New"/>
              <a:cs typeface="Courier New"/>
            </a:endParaRPr>
          </a:p>
          <a:p>
            <a:pPr marL="457200" lvl="1" indent="0">
              <a:buFont typeface="Wingdings" charset="0"/>
              <a:buNone/>
              <a:defRPr/>
            </a:pPr>
            <a:r>
              <a:rPr lang="en-US" dirty="0" smtClean="0">
                <a:latin typeface="Tahoma (Body)"/>
                <a:cs typeface="Tahoma (Body)"/>
              </a:rPr>
              <a:t>		$</a:t>
            </a:r>
            <a:r>
              <a:rPr lang="en-US" dirty="0" err="1" smtClean="0">
                <a:latin typeface="Tahoma (Body)"/>
                <a:cs typeface="Tahoma (Body)"/>
              </a:rPr>
              <a:t>rd</a:t>
            </a:r>
            <a:r>
              <a:rPr lang="en-US" dirty="0" smtClean="0">
                <a:latin typeface="Tahoma (Body)"/>
                <a:cs typeface="Tahoma (Body)"/>
              </a:rPr>
              <a:t> = ($</a:t>
            </a:r>
            <a:r>
              <a:rPr lang="en-US" dirty="0" err="1" smtClean="0">
                <a:latin typeface="Tahoma (Body)"/>
                <a:cs typeface="Tahoma (Body)"/>
              </a:rPr>
              <a:t>rs</a:t>
            </a:r>
            <a:r>
              <a:rPr lang="en-US" dirty="0" smtClean="0">
                <a:latin typeface="Tahoma (Body)"/>
                <a:cs typeface="Tahoma (Body)"/>
              </a:rPr>
              <a:t> &lt; $</a:t>
            </a:r>
            <a:r>
              <a:rPr lang="en-US" dirty="0" err="1" smtClean="0">
                <a:latin typeface="Tahoma (Body)"/>
                <a:cs typeface="Tahoma (Body)"/>
              </a:rPr>
              <a:t>rt</a:t>
            </a:r>
            <a:r>
              <a:rPr lang="en-US" dirty="0" smtClean="0">
                <a:latin typeface="Tahoma (Body)"/>
                <a:cs typeface="Tahoma (Body)"/>
              </a:rPr>
              <a:t>)  // “1” </a:t>
            </a:r>
            <a:r>
              <a:rPr lang="en-US" dirty="0" smtClean="0"/>
              <a:t>if true and “0” if false</a:t>
            </a:r>
          </a:p>
          <a:p>
            <a:pPr lvl="1">
              <a:defRPr/>
            </a:pPr>
            <a:endParaRPr lang="en-US" dirty="0" smtClean="0"/>
          </a:p>
          <a:p>
            <a:pPr>
              <a:defRPr/>
            </a:pPr>
            <a:r>
              <a:rPr lang="en-US" dirty="0" err="1" smtClean="0"/>
              <a:t>slti</a:t>
            </a:r>
            <a:r>
              <a:rPr lang="en-US" dirty="0" smtClean="0"/>
              <a:t> = set-if-less-than-immediate</a:t>
            </a:r>
          </a:p>
          <a:p>
            <a:pPr lvl="1">
              <a:defRPr/>
            </a:pPr>
            <a:r>
              <a:rPr lang="en-US" b="1" dirty="0" err="1" smtClean="0">
                <a:latin typeface="Courier New"/>
                <a:cs typeface="Courier New"/>
              </a:rPr>
              <a:t>slt</a:t>
            </a:r>
            <a:r>
              <a:rPr lang="en-US" b="1" dirty="0" smtClean="0">
                <a:latin typeface="Courier New"/>
                <a:cs typeface="Courier New"/>
              </a:rPr>
              <a:t> </a:t>
            </a:r>
            <a:r>
              <a:rPr lang="en-US" b="1" dirty="0" err="1" smtClean="0">
                <a:latin typeface="Courier New"/>
                <a:cs typeface="Courier New"/>
              </a:rPr>
              <a:t>rt</a:t>
            </a:r>
            <a:r>
              <a:rPr lang="en-US" b="1" dirty="0" smtClean="0">
                <a:latin typeface="Courier New"/>
                <a:cs typeface="Courier New"/>
              </a:rPr>
              <a:t>, </a:t>
            </a:r>
            <a:r>
              <a:rPr lang="en-US" b="1" dirty="0" err="1" smtClean="0">
                <a:latin typeface="Courier New"/>
                <a:cs typeface="Courier New"/>
              </a:rPr>
              <a:t>rs</a:t>
            </a:r>
            <a:r>
              <a:rPr lang="en-US" b="1" dirty="0" smtClean="0">
                <a:latin typeface="Courier New"/>
                <a:cs typeface="Courier New"/>
              </a:rPr>
              <a:t>, </a:t>
            </a:r>
            <a:r>
              <a:rPr lang="en-US" b="1" dirty="0" err="1" smtClean="0">
                <a:latin typeface="Courier New"/>
                <a:cs typeface="Courier New"/>
              </a:rPr>
              <a:t>imm</a:t>
            </a:r>
            <a:endParaRPr lang="en-US" b="1" dirty="0" smtClean="0">
              <a:latin typeface="Courier New"/>
              <a:cs typeface="Courier New"/>
            </a:endParaRPr>
          </a:p>
          <a:p>
            <a:pPr marL="457200" lvl="1" indent="0">
              <a:buFont typeface="Wingdings" charset="0"/>
              <a:buNone/>
              <a:defRPr/>
            </a:pPr>
            <a:r>
              <a:rPr lang="en-US" dirty="0" smtClean="0"/>
              <a:t>		$</a:t>
            </a:r>
            <a:r>
              <a:rPr lang="en-US" dirty="0" err="1" smtClean="0"/>
              <a:t>rt</a:t>
            </a:r>
            <a:r>
              <a:rPr lang="en-US" dirty="0" smtClean="0"/>
              <a:t> = ($</a:t>
            </a:r>
            <a:r>
              <a:rPr lang="en-US" dirty="0" err="1" smtClean="0"/>
              <a:t>rs</a:t>
            </a:r>
            <a:r>
              <a:rPr lang="en-US" dirty="0" smtClean="0"/>
              <a:t> &lt; sign-</a:t>
            </a:r>
            <a:r>
              <a:rPr lang="en-US" dirty="0" err="1" smtClean="0"/>
              <a:t>ext</a:t>
            </a:r>
            <a:r>
              <a:rPr lang="en-US" dirty="0" smtClean="0"/>
              <a:t>(</a:t>
            </a:r>
            <a:r>
              <a:rPr lang="en-US" dirty="0" err="1" smtClean="0"/>
              <a:t>imm</a:t>
            </a:r>
            <a:r>
              <a:rPr lang="en-US" dirty="0" smtClean="0"/>
              <a:t>))</a:t>
            </a:r>
          </a:p>
          <a:p>
            <a:pPr lvl="1">
              <a:defRPr/>
            </a:pPr>
            <a:endParaRPr lang="en-US" dirty="0"/>
          </a:p>
          <a:p>
            <a:pPr>
              <a:defRPr/>
            </a:pPr>
            <a:r>
              <a:rPr lang="en-US" dirty="0" smtClean="0"/>
              <a:t>also unsigned flavors</a:t>
            </a:r>
          </a:p>
          <a:p>
            <a:pPr lvl="1">
              <a:defRPr/>
            </a:pPr>
            <a:r>
              <a:rPr lang="en-US" b="1" dirty="0" err="1" smtClean="0">
                <a:latin typeface="Courier New"/>
                <a:cs typeface="Courier New"/>
              </a:rPr>
              <a:t>sltu</a:t>
            </a:r>
            <a:endParaRPr lang="en-US" b="1" dirty="0" smtClean="0">
              <a:latin typeface="Courier New"/>
              <a:cs typeface="Courier New"/>
            </a:endParaRPr>
          </a:p>
          <a:p>
            <a:pPr lvl="1">
              <a:defRPr/>
            </a:pPr>
            <a:r>
              <a:rPr lang="en-US" b="1" dirty="0" err="1" smtClean="0">
                <a:latin typeface="Courier New"/>
                <a:cs typeface="Courier New"/>
              </a:rPr>
              <a:t>sltiu</a:t>
            </a:r>
            <a:endParaRPr lang="en-US" b="1" dirty="0">
              <a:latin typeface="Courier New"/>
              <a:cs typeface="Courier New"/>
            </a:endParaRPr>
          </a:p>
        </p:txBody>
      </p:sp>
      <p:sp>
        <p:nvSpPr>
          <p:cNvPr id="51203" name="Slide Number Placeholder 2"/>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fld id="{BBC83FCA-9D8B-594E-AED7-AE1FC0AD6FDD}" type="slidenum">
              <a:rPr lang="en-US" sz="1400">
                <a:latin typeface="Arial Narrow" charset="0"/>
              </a:rPr>
              <a:pPr/>
              <a:t>21</a:t>
            </a:fld>
            <a:endParaRPr lang="en-US" sz="1400">
              <a:latin typeface="Arial Narrow" charset="0"/>
            </a:endParaRP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Logical Instructions</a:t>
            </a:r>
            <a:endParaRPr lang="en-US" dirty="0"/>
          </a:p>
        </p:txBody>
      </p:sp>
      <p:sp>
        <p:nvSpPr>
          <p:cNvPr id="3" name="Content Placeholder 2"/>
          <p:cNvSpPr>
            <a:spLocks noGrp="1"/>
          </p:cNvSpPr>
          <p:nvPr>
            <p:ph idx="1"/>
          </p:nvPr>
        </p:nvSpPr>
        <p:spPr/>
        <p:txBody>
          <a:bodyPr/>
          <a:lstStyle/>
          <a:p>
            <a:pPr>
              <a:defRPr/>
            </a:pPr>
            <a:r>
              <a:rPr lang="en-US" dirty="0" smtClean="0"/>
              <a:t>Boolean operations:  bitwise on all 32 bits</a:t>
            </a:r>
          </a:p>
          <a:p>
            <a:pPr lvl="1">
              <a:defRPr/>
            </a:pPr>
            <a:r>
              <a:rPr lang="en-US" dirty="0" smtClean="0"/>
              <a:t>AND, OR, NOR, XOR</a:t>
            </a:r>
          </a:p>
          <a:p>
            <a:pPr lvl="1">
              <a:defRPr/>
            </a:pPr>
            <a:r>
              <a:rPr lang="en-US" b="1" dirty="0" smtClean="0">
                <a:latin typeface="Courier New"/>
                <a:cs typeface="Courier New"/>
              </a:rPr>
              <a:t>and, </a:t>
            </a:r>
            <a:r>
              <a:rPr lang="en-US" b="1" dirty="0" err="1" smtClean="0">
                <a:latin typeface="Courier New"/>
                <a:cs typeface="Courier New"/>
              </a:rPr>
              <a:t>andi</a:t>
            </a:r>
            <a:endParaRPr lang="en-US" b="1" dirty="0" smtClean="0">
              <a:latin typeface="Courier New"/>
              <a:cs typeface="Courier New"/>
            </a:endParaRPr>
          </a:p>
          <a:p>
            <a:pPr lvl="1">
              <a:defRPr/>
            </a:pPr>
            <a:r>
              <a:rPr lang="en-US" b="1" dirty="0" smtClean="0">
                <a:latin typeface="Courier New"/>
                <a:cs typeface="Courier New"/>
              </a:rPr>
              <a:t>or, </a:t>
            </a:r>
            <a:r>
              <a:rPr lang="en-US" b="1" dirty="0" err="1" smtClean="0">
                <a:latin typeface="Courier New"/>
                <a:cs typeface="Courier New"/>
              </a:rPr>
              <a:t>ori</a:t>
            </a:r>
            <a:endParaRPr lang="en-US" b="1" dirty="0" smtClean="0">
              <a:latin typeface="Courier New"/>
              <a:cs typeface="Courier New"/>
            </a:endParaRPr>
          </a:p>
          <a:p>
            <a:pPr lvl="1">
              <a:defRPr/>
            </a:pPr>
            <a:r>
              <a:rPr lang="en-US" b="1" dirty="0" smtClean="0">
                <a:latin typeface="Courier New"/>
                <a:cs typeface="Courier New"/>
              </a:rPr>
              <a:t>nor       </a:t>
            </a:r>
            <a:r>
              <a:rPr lang="en-US" dirty="0" smtClean="0"/>
              <a:t>// Note:  There is no </a:t>
            </a:r>
            <a:r>
              <a:rPr lang="en-US" b="1" dirty="0" err="1" smtClean="0">
                <a:latin typeface="Courier New"/>
                <a:cs typeface="Courier New"/>
              </a:rPr>
              <a:t>nori</a:t>
            </a:r>
            <a:endParaRPr lang="en-US" b="1" dirty="0" smtClean="0">
              <a:latin typeface="Courier New"/>
              <a:cs typeface="Courier New"/>
            </a:endParaRPr>
          </a:p>
          <a:p>
            <a:pPr lvl="1">
              <a:defRPr/>
            </a:pPr>
            <a:r>
              <a:rPr lang="en-US" b="1" dirty="0" err="1" smtClean="0">
                <a:latin typeface="Courier New"/>
                <a:cs typeface="Courier New"/>
              </a:rPr>
              <a:t>xor</a:t>
            </a:r>
            <a:r>
              <a:rPr lang="en-US" b="1" dirty="0" smtClean="0">
                <a:latin typeface="Courier New"/>
                <a:cs typeface="Courier New"/>
              </a:rPr>
              <a:t>, </a:t>
            </a:r>
            <a:r>
              <a:rPr lang="en-US" b="1" dirty="0" err="1" smtClean="0">
                <a:latin typeface="Courier New"/>
                <a:cs typeface="Courier New"/>
              </a:rPr>
              <a:t>xori</a:t>
            </a:r>
            <a:endParaRPr lang="en-US" b="1" dirty="0">
              <a:latin typeface="Courier New"/>
              <a:cs typeface="Courier New"/>
            </a:endParaRPr>
          </a:p>
          <a:p>
            <a:pPr lvl="2">
              <a:defRPr/>
            </a:pPr>
            <a:endParaRPr lang="en-US" dirty="0" smtClean="0"/>
          </a:p>
          <a:p>
            <a:pPr>
              <a:defRPr/>
            </a:pPr>
            <a:r>
              <a:rPr lang="en-US" dirty="0" smtClean="0"/>
              <a:t>Examples:</a:t>
            </a:r>
          </a:p>
          <a:p>
            <a:pPr lvl="1">
              <a:defRPr/>
            </a:pPr>
            <a:r>
              <a:rPr lang="en-US" b="1" dirty="0" smtClean="0">
                <a:latin typeface="Courier New"/>
                <a:cs typeface="Courier New"/>
              </a:rPr>
              <a:t>and $1, $2, $3</a:t>
            </a:r>
          </a:p>
          <a:p>
            <a:pPr marL="457200" lvl="1" indent="0">
              <a:buFont typeface="Wingdings" charset="0"/>
              <a:buNone/>
              <a:defRPr/>
            </a:pPr>
            <a:r>
              <a:rPr lang="en-US" dirty="0" smtClean="0"/>
              <a:t>		$1 = $2 &amp; $3</a:t>
            </a:r>
          </a:p>
          <a:p>
            <a:pPr lvl="1">
              <a:defRPr/>
            </a:pPr>
            <a:r>
              <a:rPr lang="en-US" b="1" dirty="0" err="1" smtClean="0">
                <a:latin typeface="Courier New"/>
                <a:cs typeface="Courier New"/>
              </a:rPr>
              <a:t>xori</a:t>
            </a:r>
            <a:r>
              <a:rPr lang="en-US" b="1" dirty="0" smtClean="0">
                <a:latin typeface="Courier New"/>
                <a:cs typeface="Courier New"/>
              </a:rPr>
              <a:t> $1, $2, 0xFF12</a:t>
            </a:r>
          </a:p>
          <a:p>
            <a:pPr marL="457200" lvl="1" indent="0">
              <a:buFont typeface="Wingdings" charset="0"/>
              <a:buNone/>
              <a:defRPr/>
            </a:pPr>
            <a:r>
              <a:rPr lang="en-US" dirty="0" smtClean="0"/>
              <a:t>		$1 = $2 ^ 0x0000FF12</a:t>
            </a:r>
          </a:p>
          <a:p>
            <a:pPr lvl="1">
              <a:defRPr/>
            </a:pPr>
            <a:r>
              <a:rPr lang="en-US" dirty="0" smtClean="0"/>
              <a:t>See all in textbook!</a:t>
            </a:r>
          </a:p>
        </p:txBody>
      </p:sp>
      <p:sp>
        <p:nvSpPr>
          <p:cNvPr id="52227"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fld id="{1B9F501F-B468-B441-BE32-2F638B0A5ACE}" type="slidenum">
              <a:rPr lang="en-US" sz="1400">
                <a:latin typeface="Arial Narrow" charset="0"/>
              </a:rPr>
              <a:pPr/>
              <a:t>22</a:t>
            </a:fld>
            <a:endParaRPr lang="en-US" sz="1400">
              <a:latin typeface="Arial Narrow" charset="0"/>
            </a:endParaRP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pPr>
              <a:defRPr/>
            </a:pPr>
            <a:r>
              <a:rPr lang="en-US" dirty="0" smtClean="0">
                <a:latin typeface="Tahoma" charset="0"/>
                <a:ea typeface="ＭＳ Ｐゴシック" charset="0"/>
                <a:cs typeface="ＭＳ Ｐゴシック" charset="0"/>
              </a:rPr>
              <a:t>Summary - 1</a:t>
            </a:r>
            <a:endParaRPr lang="en-US" dirty="0">
              <a:latin typeface="Tahoma" charset="0"/>
              <a:ea typeface="ＭＳ Ｐゴシック" charset="0"/>
              <a:cs typeface="ＭＳ Ｐゴシック" charset="0"/>
            </a:endParaRPr>
          </a:p>
        </p:txBody>
      </p:sp>
      <p:graphicFrame>
        <p:nvGraphicFramePr>
          <p:cNvPr id="53250" name="Object 3">
            <a:hlinkClick r:id="" action="ppaction://ole?verb=0"/>
          </p:cNvPr>
          <p:cNvGraphicFramePr>
            <a:graphicFrameLocks/>
          </p:cNvGraphicFramePr>
          <p:nvPr/>
        </p:nvGraphicFramePr>
        <p:xfrm>
          <a:off x="228600" y="1752600"/>
          <a:ext cx="8686800" cy="2498725"/>
        </p:xfrm>
        <a:graphic>
          <a:graphicData uri="http://schemas.openxmlformats.org/presentationml/2006/ole">
            <mc:AlternateContent xmlns:mc="http://schemas.openxmlformats.org/markup-compatibility/2006">
              <mc:Choice xmlns:v="urn:schemas-microsoft-com:vml" Requires="v">
                <p:oleObj spid="_x0000_s53286" name="Worksheet" r:id="rId4" imgW="6364288" imgH="1328738" progId="Excel.Sheet.8">
                  <p:embed/>
                </p:oleObj>
              </mc:Choice>
              <mc:Fallback>
                <p:oleObj name="Worksheet" r:id="rId4" imgW="6364288" imgH="1328738" progId="Excel.Sheet.8">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752600"/>
                        <a:ext cx="8686800" cy="2498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53251" name="Slide Number Placeholder 1"/>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fld id="{CCBC7E03-FDF4-3042-9875-B77EF4A552C4}" type="slidenum">
              <a:rPr lang="en-US" sz="1400">
                <a:latin typeface="Arial Narrow" charset="0"/>
              </a:rPr>
              <a:pPr/>
              <a:t>23</a:t>
            </a:fld>
            <a:endParaRPr lang="en-US" sz="1400">
              <a:latin typeface="Arial Narrow" charset="0"/>
            </a:endParaRP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pPr>
              <a:defRPr/>
            </a:pPr>
            <a:r>
              <a:rPr lang="en-US" dirty="0" smtClean="0">
                <a:latin typeface="Tahoma" charset="0"/>
                <a:ea typeface="ＭＳ Ｐゴシック" charset="0"/>
                <a:cs typeface="ＭＳ Ｐゴシック" charset="0"/>
              </a:rPr>
              <a:t>Summary - 2</a:t>
            </a:r>
            <a:endParaRPr lang="en-US" dirty="0">
              <a:latin typeface="Tahoma" charset="0"/>
              <a:ea typeface="ＭＳ Ｐゴシック" charset="0"/>
              <a:cs typeface="ＭＳ Ｐゴシック" charset="0"/>
            </a:endParaRPr>
          </a:p>
        </p:txBody>
      </p:sp>
      <p:graphicFrame>
        <p:nvGraphicFramePr>
          <p:cNvPr id="55298" name="Object 4">
            <a:hlinkClick r:id="" action="ppaction://ole?verb=0"/>
          </p:cNvPr>
          <p:cNvGraphicFramePr>
            <a:graphicFrameLocks/>
          </p:cNvGraphicFramePr>
          <p:nvPr/>
        </p:nvGraphicFramePr>
        <p:xfrm>
          <a:off x="457200" y="990600"/>
          <a:ext cx="8229600" cy="5029200"/>
        </p:xfrm>
        <a:graphic>
          <a:graphicData uri="http://schemas.openxmlformats.org/presentationml/2006/ole">
            <mc:AlternateContent xmlns:mc="http://schemas.openxmlformats.org/markup-compatibility/2006">
              <mc:Choice xmlns:v="urn:schemas-microsoft-com:vml" Requires="v">
                <p:oleObj spid="_x0000_s55334" name="Worksheet" r:id="rId4" imgW="6248400" imgH="3949700" progId="Excel.Sheet.8">
                  <p:embed/>
                </p:oleObj>
              </mc:Choice>
              <mc:Fallback>
                <p:oleObj name="Worksheet" r:id="rId4" imgW="6248400" imgH="3949700" progId="Excel.Sheet.8">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990600"/>
                        <a:ext cx="8229600" cy="502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55299" name="Slide Number Placeholder 1"/>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fld id="{DC42BB0B-1C78-B841-A0DB-AD0F6D5656F0}" type="slidenum">
              <a:rPr lang="en-US" sz="1400">
                <a:latin typeface="Arial Narrow" charset="0"/>
              </a:rPr>
              <a:pPr/>
              <a:t>24</a:t>
            </a:fld>
            <a:endParaRPr lang="en-US" sz="1400">
              <a:latin typeface="Arial Narrow" charset="0"/>
            </a:endParaRP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defRPr/>
            </a:pPr>
            <a:r>
              <a:rPr lang="en-US">
                <a:latin typeface="Tahoma" charset="0"/>
                <a:ea typeface="ＭＳ Ｐゴシック" charset="0"/>
                <a:cs typeface="ＭＳ Ｐゴシック" charset="0"/>
              </a:rPr>
              <a:t>MIPS Instruction Decoding Ring</a:t>
            </a:r>
          </a:p>
        </p:txBody>
      </p:sp>
      <p:sp>
        <p:nvSpPr>
          <p:cNvPr id="2" name="Content Placeholder 1"/>
          <p:cNvSpPr>
            <a:spLocks noGrp="1"/>
          </p:cNvSpPr>
          <p:nvPr>
            <p:ph idx="1"/>
          </p:nvPr>
        </p:nvSpPr>
        <p:spPr>
          <a:xfrm>
            <a:off x="0" y="609600"/>
            <a:ext cx="9144000" cy="6149975"/>
          </a:xfrm>
        </p:spPr>
        <p:txBody>
          <a:bodyPr/>
          <a:lstStyle/>
          <a:p>
            <a:pPr>
              <a:defRPr/>
            </a:pPr>
            <a:r>
              <a:rPr lang="en-US" sz="2400" dirty="0" smtClean="0"/>
              <a:t>Top table summarizes </a:t>
            </a:r>
            <a:r>
              <a:rPr lang="en-US" sz="2400" b="1" u="sng" dirty="0" err="1" smtClean="0"/>
              <a:t>opcodes</a:t>
            </a:r>
            <a:endParaRPr lang="en-US" sz="2400" b="1" u="sng" dirty="0"/>
          </a:p>
          <a:p>
            <a:pPr>
              <a:defRPr/>
            </a:pPr>
            <a:r>
              <a:rPr lang="en-US" sz="2400" dirty="0" smtClean="0"/>
              <a:t>Bottom table summarizes </a:t>
            </a:r>
            <a:r>
              <a:rPr lang="en-US" sz="2400" b="1" u="sng" dirty="0" err="1" smtClean="0"/>
              <a:t>func</a:t>
            </a:r>
            <a:r>
              <a:rPr lang="en-US" sz="2400" dirty="0" smtClean="0"/>
              <a:t> field if </a:t>
            </a:r>
            <a:r>
              <a:rPr lang="en-US" sz="2400" dirty="0" err="1" smtClean="0"/>
              <a:t>opcode</a:t>
            </a:r>
            <a:r>
              <a:rPr lang="en-US" sz="2400" dirty="0" smtClean="0"/>
              <a:t> is 000000</a:t>
            </a:r>
            <a:endParaRPr lang="en-US" sz="2400" dirty="0"/>
          </a:p>
        </p:txBody>
      </p:sp>
      <p:graphicFrame>
        <p:nvGraphicFramePr>
          <p:cNvPr id="640237" name="Group 237"/>
          <p:cNvGraphicFramePr>
            <a:graphicFrameLocks noGrp="1"/>
          </p:cNvGraphicFramePr>
          <p:nvPr/>
        </p:nvGraphicFramePr>
        <p:xfrm>
          <a:off x="609600" y="1646238"/>
          <a:ext cx="7848603" cy="2468880"/>
        </p:xfrm>
        <a:graphic>
          <a:graphicData uri="http://schemas.openxmlformats.org/drawingml/2006/table">
            <a:tbl>
              <a:tblPr/>
              <a:tblGrid>
                <a:gridCol w="872067"/>
                <a:gridCol w="872067"/>
                <a:gridCol w="872067"/>
                <a:gridCol w="872067"/>
                <a:gridCol w="872067"/>
                <a:gridCol w="872067"/>
                <a:gridCol w="872067"/>
                <a:gridCol w="872067"/>
                <a:gridCol w="872067"/>
              </a:tblGrid>
              <a:tr h="274285">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accent2"/>
                          </a:solidFill>
                          <a:effectLst/>
                          <a:latin typeface="Tekton" pitchFamily="34" charset="0"/>
                        </a:rPr>
                        <a:t>OP</a:t>
                      </a:r>
                    </a:p>
                  </a:txBody>
                  <a:tcPr marT="0" marB="0"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000</a:t>
                      </a:r>
                    </a:p>
                  </a:txBody>
                  <a:tcPr marT="0" marB="0"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001</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010</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011</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100</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101</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110</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111</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274285">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000</a:t>
                      </a:r>
                    </a:p>
                  </a:txBody>
                  <a:tcPr marT="0" marB="0"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dirty="0" err="1" smtClean="0">
                          <a:ln>
                            <a:noFill/>
                          </a:ln>
                          <a:solidFill>
                            <a:schemeClr val="accent2"/>
                          </a:solidFill>
                          <a:effectLst/>
                          <a:latin typeface="Tekton" pitchFamily="34" charset="0"/>
                        </a:rPr>
                        <a:t>func</a:t>
                      </a:r>
                      <a:endParaRPr kumimoji="0" lang="en-US" sz="1800" b="1" i="0" u="none" strike="noStrike" cap="none" normalizeH="0" baseline="0" dirty="0" smtClean="0">
                        <a:ln>
                          <a:noFill/>
                        </a:ln>
                        <a:solidFill>
                          <a:schemeClr val="accent2"/>
                        </a:solidFill>
                        <a:effectLst/>
                        <a:latin typeface="Tekton" pitchFamily="34" charset="0"/>
                      </a:endParaRPr>
                    </a:p>
                  </a:txBody>
                  <a:tcPr marT="0" marB="0"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j</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jal</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beq</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bne</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85">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001</a:t>
                      </a:r>
                    </a:p>
                  </a:txBody>
                  <a:tcPr marT="0" marB="0"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addi</a:t>
                      </a:r>
                    </a:p>
                  </a:txBody>
                  <a:tcPr marT="0" marB="0"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addiu</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slti</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sltiu</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andi</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ori</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xori</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lui</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85">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010</a:t>
                      </a:r>
                    </a:p>
                  </a:txBody>
                  <a:tcPr marT="0" marB="0"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85">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011</a:t>
                      </a:r>
                    </a:p>
                  </a:txBody>
                  <a:tcPr marT="0" marB="0"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85">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100</a:t>
                      </a:r>
                    </a:p>
                  </a:txBody>
                  <a:tcPr marT="0" marB="0"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lw</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85">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101</a:t>
                      </a:r>
                    </a:p>
                  </a:txBody>
                  <a:tcPr marT="0" marB="0"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sw</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85">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110</a:t>
                      </a:r>
                    </a:p>
                  </a:txBody>
                  <a:tcPr marT="0" marB="0"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85">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111</a:t>
                      </a:r>
                    </a:p>
                  </a:txBody>
                  <a:tcPr marT="0" marB="0"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dirty="0" smtClean="0">
                        <a:ln>
                          <a:noFill/>
                        </a:ln>
                        <a:solidFill>
                          <a:schemeClr val="tx1"/>
                        </a:solidFill>
                        <a:effectLst/>
                        <a:latin typeface="Tekton" pitchFamily="34" charset="0"/>
                      </a:endParaRPr>
                    </a:p>
                  </a:txBody>
                  <a:tcPr marT="0" marB="0"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dirty="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40238" name="Group 238"/>
          <p:cNvGraphicFramePr>
            <a:graphicFrameLocks noGrp="1"/>
          </p:cNvGraphicFramePr>
          <p:nvPr/>
        </p:nvGraphicFramePr>
        <p:xfrm>
          <a:off x="609600" y="4267200"/>
          <a:ext cx="7848603" cy="2468880"/>
        </p:xfrm>
        <a:graphic>
          <a:graphicData uri="http://schemas.openxmlformats.org/drawingml/2006/table">
            <a:tbl>
              <a:tblPr/>
              <a:tblGrid>
                <a:gridCol w="872067"/>
                <a:gridCol w="872067"/>
                <a:gridCol w="872067"/>
                <a:gridCol w="872067"/>
                <a:gridCol w="872067"/>
                <a:gridCol w="872067"/>
                <a:gridCol w="872067"/>
                <a:gridCol w="872067"/>
                <a:gridCol w="872067"/>
              </a:tblGrid>
              <a:tr h="274285">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dirty="0" err="1" smtClean="0">
                          <a:ln>
                            <a:noFill/>
                          </a:ln>
                          <a:solidFill>
                            <a:schemeClr val="accent2"/>
                          </a:solidFill>
                          <a:effectLst/>
                          <a:latin typeface="Tekton" pitchFamily="34" charset="0"/>
                        </a:rPr>
                        <a:t>func</a:t>
                      </a:r>
                      <a:endParaRPr kumimoji="0" lang="en-US" sz="1800" b="1" i="0" u="none" strike="noStrike" cap="none" normalizeH="0" baseline="0" dirty="0" smtClean="0">
                        <a:ln>
                          <a:noFill/>
                        </a:ln>
                        <a:solidFill>
                          <a:schemeClr val="accent2"/>
                        </a:solidFill>
                        <a:effectLst/>
                        <a:latin typeface="Tekton" pitchFamily="34" charset="0"/>
                      </a:endParaRPr>
                    </a:p>
                  </a:txBody>
                  <a:tcPr marT="0" marB="0"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000</a:t>
                      </a:r>
                    </a:p>
                  </a:txBody>
                  <a:tcPr marT="0" marB="0"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dirty="0" smtClean="0">
                          <a:ln>
                            <a:noFill/>
                          </a:ln>
                          <a:solidFill>
                            <a:schemeClr val="tx1"/>
                          </a:solidFill>
                          <a:effectLst/>
                          <a:latin typeface="Tekton" pitchFamily="34" charset="0"/>
                        </a:rPr>
                        <a:t>001</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010</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011</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100</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101</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110</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111</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274285">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000</a:t>
                      </a:r>
                    </a:p>
                  </a:txBody>
                  <a:tcPr marT="0" marB="0"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sll</a:t>
                      </a:r>
                    </a:p>
                  </a:txBody>
                  <a:tcPr marT="0" marB="0"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srl</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sra</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sllv</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srlv</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srav</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85">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001</a:t>
                      </a:r>
                    </a:p>
                  </a:txBody>
                  <a:tcPr marT="0" marB="0"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jr</a:t>
                      </a:r>
                    </a:p>
                  </a:txBody>
                  <a:tcPr marT="0" marB="0"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jalr</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85">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010</a:t>
                      </a:r>
                    </a:p>
                  </a:txBody>
                  <a:tcPr marT="0" marB="0"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85">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011</a:t>
                      </a:r>
                    </a:p>
                  </a:txBody>
                  <a:tcPr marT="0" marB="0"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mult</a:t>
                      </a:r>
                    </a:p>
                  </a:txBody>
                  <a:tcPr marT="0" marB="0"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multu</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div</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divu</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85">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100</a:t>
                      </a:r>
                    </a:p>
                  </a:txBody>
                  <a:tcPr marT="0" marB="0"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add</a:t>
                      </a:r>
                    </a:p>
                  </a:txBody>
                  <a:tcPr marT="0" marB="0"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addu</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sub</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subu</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and</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or</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xor</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nor</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85">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101</a:t>
                      </a:r>
                    </a:p>
                  </a:txBody>
                  <a:tcPr marT="0" marB="0"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slt</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sltu</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85">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110</a:t>
                      </a:r>
                    </a:p>
                  </a:txBody>
                  <a:tcPr marT="0" marB="0"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85">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smtClean="0">
                          <a:ln>
                            <a:noFill/>
                          </a:ln>
                          <a:solidFill>
                            <a:schemeClr val="tx1"/>
                          </a:solidFill>
                          <a:effectLst/>
                          <a:latin typeface="Tekton" pitchFamily="34" charset="0"/>
                        </a:rPr>
                        <a:t>111</a:t>
                      </a:r>
                    </a:p>
                  </a:txBody>
                  <a:tcPr marT="0" marB="0"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dirty="0" smtClean="0">
                        <a:ln>
                          <a:noFill/>
                        </a:ln>
                        <a:solidFill>
                          <a:schemeClr val="tx1"/>
                        </a:solidFill>
                        <a:effectLst/>
                        <a:latin typeface="Tekton" pitchFamily="34" charset="0"/>
                      </a:endParaRPr>
                    </a:p>
                  </a:txBody>
                  <a:tcPr marT="0" marB="0"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dirty="0" smtClean="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551" name="Slide Number Placeholder 2"/>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fld id="{E416BAD3-93D2-F24E-B6EE-091E2517592E}" type="slidenum">
              <a:rPr lang="en-US" sz="1400">
                <a:latin typeface="Arial Narrow" charset="0"/>
              </a:rPr>
              <a:pPr/>
              <a:t>25</a:t>
            </a:fld>
            <a:endParaRPr lang="en-US" sz="1400">
              <a:latin typeface="Arial Narrow" charset="0"/>
            </a:endParaRP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defRPr/>
            </a:pPr>
            <a:r>
              <a:rPr lang="en-US">
                <a:latin typeface="Tahoma" charset="0"/>
                <a:ea typeface="ＭＳ Ｐゴシック" charset="0"/>
                <a:cs typeface="ＭＳ Ｐゴシック" charset="0"/>
              </a:rPr>
              <a:t>Summary</a:t>
            </a:r>
          </a:p>
        </p:txBody>
      </p:sp>
      <p:sp>
        <p:nvSpPr>
          <p:cNvPr id="6" name="Content Placeholder 5"/>
          <p:cNvSpPr>
            <a:spLocks noGrp="1"/>
          </p:cNvSpPr>
          <p:nvPr>
            <p:ph idx="1"/>
          </p:nvPr>
        </p:nvSpPr>
        <p:spPr/>
        <p:txBody>
          <a:bodyPr/>
          <a:lstStyle/>
          <a:p>
            <a:pPr>
              <a:defRPr/>
            </a:pPr>
            <a:r>
              <a:rPr lang="en-US" sz="2400" dirty="0">
                <a:effectLst>
                  <a:outerShdw blurRad="38100" dist="38100" dir="2700000" algn="tl">
                    <a:srgbClr val="DDDDDD"/>
                  </a:outerShdw>
                </a:effectLst>
                <a:latin typeface="Tahoma" charset="0"/>
                <a:ea typeface="ＭＳ Ｐゴシック" charset="0"/>
                <a:cs typeface="ＭＳ Ｐゴシック" charset="0"/>
              </a:rPr>
              <a:t>We will use a subset of MIPS instruction set </a:t>
            </a:r>
            <a:r>
              <a:rPr lang="en-US" sz="2400" dirty="0" smtClean="0">
                <a:effectLst>
                  <a:outerShdw blurRad="38100" dist="38100" dir="2700000" algn="tl">
                    <a:srgbClr val="DDDDDD"/>
                  </a:outerShdw>
                </a:effectLst>
                <a:latin typeface="Tahoma" charset="0"/>
                <a:ea typeface="ＭＳ Ｐゴシック" charset="0"/>
                <a:cs typeface="ＭＳ Ｐゴシック" charset="0"/>
              </a:rPr>
              <a:t>in this class</a:t>
            </a:r>
            <a:endParaRPr lang="en-US" sz="2400" dirty="0">
              <a:effectLst>
                <a:outerShdw blurRad="38100" dist="38100" dir="2700000" algn="tl">
                  <a:srgbClr val="DDDDDD"/>
                </a:outerShdw>
              </a:effectLst>
              <a:latin typeface="Tahoma" charset="0"/>
              <a:ea typeface="ＭＳ Ｐゴシック" charset="0"/>
              <a:cs typeface="ＭＳ Ｐゴシック" charset="0"/>
            </a:endParaRPr>
          </a:p>
          <a:p>
            <a:pPr lvl="1">
              <a:defRPr/>
            </a:pPr>
            <a:r>
              <a:rPr lang="en-US" sz="2000" dirty="0" smtClean="0">
                <a:effectLst>
                  <a:outerShdw blurRad="38100" dist="38100" dir="2700000" algn="tl">
                    <a:srgbClr val="DDDDDD"/>
                  </a:outerShdw>
                </a:effectLst>
                <a:latin typeface="Tahoma" charset="0"/>
                <a:ea typeface="ＭＳ Ｐゴシック" charset="0"/>
              </a:rPr>
              <a:t>Sometimes called “</a:t>
            </a:r>
            <a:r>
              <a:rPr lang="en-US" sz="2000" dirty="0" err="1" smtClean="0">
                <a:effectLst>
                  <a:outerShdw blurRad="38100" dist="38100" dir="2700000" algn="tl">
                    <a:srgbClr val="DDDDDD"/>
                  </a:outerShdw>
                </a:effectLst>
                <a:latin typeface="Tahoma" charset="0"/>
                <a:ea typeface="ＭＳ Ｐゴシック" charset="0"/>
              </a:rPr>
              <a:t>miniMIPS</a:t>
            </a:r>
            <a:r>
              <a:rPr lang="en-US" sz="2000" dirty="0" smtClean="0">
                <a:effectLst>
                  <a:outerShdw blurRad="38100" dist="38100" dir="2700000" algn="tl">
                    <a:srgbClr val="DDDDDD"/>
                  </a:outerShdw>
                </a:effectLst>
                <a:latin typeface="Tahoma" charset="0"/>
                <a:ea typeface="ＭＳ Ｐゴシック" charset="0"/>
              </a:rPr>
              <a:t>”</a:t>
            </a:r>
          </a:p>
          <a:p>
            <a:pPr lvl="1">
              <a:defRPr/>
            </a:pPr>
            <a:r>
              <a:rPr lang="en-US" sz="2000" dirty="0" smtClean="0">
                <a:effectLst>
                  <a:outerShdw blurRad="38100" dist="38100" dir="2700000" algn="tl">
                    <a:srgbClr val="DDDDDD"/>
                  </a:outerShdw>
                </a:effectLst>
                <a:latin typeface="Tahoma" charset="0"/>
                <a:ea typeface="ＭＳ Ｐゴシック" charset="0"/>
              </a:rPr>
              <a:t>All instructions are 32</a:t>
            </a:r>
            <a:r>
              <a:rPr lang="en-US" sz="2000" dirty="0">
                <a:effectLst>
                  <a:outerShdw blurRad="38100" dist="38100" dir="2700000" algn="tl">
                    <a:srgbClr val="DDDDDD"/>
                  </a:outerShdw>
                </a:effectLst>
                <a:latin typeface="Tahoma" charset="0"/>
                <a:ea typeface="ＭＳ Ｐゴシック" charset="0"/>
              </a:rPr>
              <a:t>-</a:t>
            </a:r>
            <a:r>
              <a:rPr lang="en-US" sz="2000" dirty="0" smtClean="0">
                <a:effectLst>
                  <a:outerShdw blurRad="38100" dist="38100" dir="2700000" algn="tl">
                    <a:srgbClr val="DDDDDD"/>
                  </a:outerShdw>
                </a:effectLst>
                <a:latin typeface="Tahoma" charset="0"/>
                <a:ea typeface="ＭＳ Ｐゴシック" charset="0"/>
              </a:rPr>
              <a:t>bit</a:t>
            </a:r>
            <a:endParaRPr lang="en-US" sz="2000" dirty="0">
              <a:effectLst>
                <a:outerShdw blurRad="38100" dist="38100" dir="2700000" algn="tl">
                  <a:srgbClr val="DDDDDD"/>
                </a:outerShdw>
              </a:effectLst>
              <a:latin typeface="Tahoma" charset="0"/>
              <a:ea typeface="ＭＳ Ｐゴシック" charset="0"/>
            </a:endParaRPr>
          </a:p>
          <a:p>
            <a:pPr lvl="1">
              <a:defRPr/>
            </a:pPr>
            <a:r>
              <a:rPr lang="en-US" sz="2000" dirty="0" smtClean="0">
                <a:effectLst>
                  <a:outerShdw blurRad="38100" dist="38100" dir="2700000" algn="tl">
                    <a:srgbClr val="DDDDDD"/>
                  </a:outerShdw>
                </a:effectLst>
                <a:latin typeface="Tahoma" charset="0"/>
                <a:ea typeface="ＭＳ Ｐゴシック" charset="0"/>
              </a:rPr>
              <a:t>3 </a:t>
            </a:r>
            <a:r>
              <a:rPr lang="en-US" sz="2000" dirty="0">
                <a:effectLst>
                  <a:outerShdw blurRad="38100" dist="38100" dir="2700000" algn="tl">
                    <a:srgbClr val="DDDDDD"/>
                  </a:outerShdw>
                </a:effectLst>
                <a:latin typeface="Tahoma" charset="0"/>
                <a:ea typeface="ＭＳ Ｐゴシック" charset="0"/>
              </a:rPr>
              <a:t>basic instruction formats</a:t>
            </a:r>
          </a:p>
          <a:p>
            <a:pPr lvl="2">
              <a:defRPr/>
            </a:pPr>
            <a:r>
              <a:rPr lang="en-US" sz="1800" dirty="0">
                <a:effectLst>
                  <a:outerShdw blurRad="38100" dist="38100" dir="2700000" algn="tl">
                    <a:srgbClr val="DDDDDD"/>
                  </a:outerShdw>
                </a:effectLst>
                <a:latin typeface="Tahoma" charset="0"/>
                <a:ea typeface="ＭＳ Ｐゴシック" charset="0"/>
              </a:rPr>
              <a:t>R-type - Mostly 2 source and 1 destination register</a:t>
            </a:r>
          </a:p>
          <a:p>
            <a:pPr lvl="2">
              <a:defRPr/>
            </a:pPr>
            <a:r>
              <a:rPr lang="en-US" sz="1800" dirty="0">
                <a:effectLst>
                  <a:outerShdw blurRad="38100" dist="38100" dir="2700000" algn="tl">
                    <a:srgbClr val="DDDDDD"/>
                  </a:outerShdw>
                </a:effectLst>
                <a:latin typeface="Tahoma" charset="0"/>
                <a:ea typeface="ＭＳ Ｐゴシック" charset="0"/>
              </a:rPr>
              <a:t>I-type	- 1-source, a small (16-bit) constant, </a:t>
            </a:r>
            <a:r>
              <a:rPr lang="en-US" sz="1800" dirty="0" smtClean="0">
                <a:effectLst>
                  <a:outerShdw blurRad="38100" dist="38100" dir="2700000" algn="tl">
                    <a:srgbClr val="DDDDDD"/>
                  </a:outerShdw>
                </a:effectLst>
                <a:latin typeface="Tahoma" charset="0"/>
                <a:ea typeface="ＭＳ Ｐゴシック" charset="0"/>
              </a:rPr>
              <a:t>and </a:t>
            </a:r>
            <a:r>
              <a:rPr lang="en-US" sz="1800" dirty="0">
                <a:effectLst>
                  <a:outerShdw blurRad="38100" dist="38100" dir="2700000" algn="tl">
                    <a:srgbClr val="DDDDDD"/>
                  </a:outerShdw>
                </a:effectLst>
                <a:latin typeface="Tahoma" charset="0"/>
                <a:ea typeface="ＭＳ Ｐゴシック" charset="0"/>
              </a:rPr>
              <a:t>a destination register</a:t>
            </a:r>
          </a:p>
          <a:p>
            <a:pPr lvl="2">
              <a:defRPr/>
            </a:pPr>
            <a:r>
              <a:rPr lang="en-US" sz="1800" dirty="0">
                <a:effectLst>
                  <a:outerShdw blurRad="38100" dist="38100" dir="2700000" algn="tl">
                    <a:srgbClr val="DDDDDD"/>
                  </a:outerShdw>
                </a:effectLst>
                <a:latin typeface="Tahoma" charset="0"/>
                <a:ea typeface="ＭＳ Ｐゴシック" charset="0"/>
              </a:rPr>
              <a:t>J-type - A large (26-bit) constant used for jumps</a:t>
            </a:r>
          </a:p>
          <a:p>
            <a:pPr lvl="1">
              <a:defRPr/>
            </a:pPr>
            <a:r>
              <a:rPr lang="en-US" sz="2000" dirty="0">
                <a:effectLst>
                  <a:outerShdw blurRad="38100" dist="38100" dir="2700000" algn="tl">
                    <a:srgbClr val="DDDDDD"/>
                  </a:outerShdw>
                </a:effectLst>
                <a:latin typeface="Tahoma" charset="0"/>
                <a:ea typeface="ＭＳ Ｐゴシック" charset="0"/>
              </a:rPr>
              <a:t>Load/Store architecture</a:t>
            </a:r>
          </a:p>
          <a:p>
            <a:pPr lvl="1">
              <a:defRPr/>
            </a:pPr>
            <a:r>
              <a:rPr lang="en-US" sz="2000" dirty="0">
                <a:effectLst>
                  <a:outerShdw blurRad="38100" dist="38100" dir="2700000" algn="tl">
                    <a:srgbClr val="DDDDDD"/>
                  </a:outerShdw>
                </a:effectLst>
                <a:latin typeface="Tahoma" charset="0"/>
                <a:ea typeface="ＭＳ Ｐゴシック" charset="0"/>
              </a:rPr>
              <a:t>31 general purpose registers, one hardwired to 0, and, by convention, several are used for specific purposes.</a:t>
            </a:r>
          </a:p>
          <a:p>
            <a:pPr>
              <a:defRPr/>
            </a:pPr>
            <a:r>
              <a:rPr lang="en-US" sz="2400" dirty="0">
                <a:effectLst>
                  <a:outerShdw blurRad="38100" dist="38100" dir="2700000" algn="tl">
                    <a:srgbClr val="DDDDDD"/>
                  </a:outerShdw>
                </a:effectLst>
                <a:latin typeface="Tahoma" charset="0"/>
                <a:ea typeface="ＭＳ Ｐゴシック" charset="0"/>
                <a:cs typeface="ＭＳ Ｐゴシック" charset="0"/>
              </a:rPr>
              <a:t>ISA design requires tradeoffs, usually based on </a:t>
            </a:r>
          </a:p>
          <a:p>
            <a:pPr lvl="1">
              <a:defRPr/>
            </a:pPr>
            <a:r>
              <a:rPr lang="en-US" sz="2000" dirty="0" smtClean="0">
                <a:effectLst>
                  <a:outerShdw blurRad="38100" dist="38100" dir="2700000" algn="tl">
                    <a:srgbClr val="DDDDDD"/>
                  </a:outerShdw>
                </a:effectLst>
                <a:latin typeface="Tahoma" charset="0"/>
                <a:ea typeface="ＭＳ Ｐゴシック" charset="0"/>
              </a:rPr>
              <a:t>History, Art, Engineering</a:t>
            </a:r>
            <a:endParaRPr lang="en-US" sz="2000" dirty="0">
              <a:effectLst>
                <a:outerShdw blurRad="38100" dist="38100" dir="2700000" algn="tl">
                  <a:srgbClr val="DDDDDD"/>
                </a:outerShdw>
              </a:effectLst>
              <a:latin typeface="Tahoma" charset="0"/>
              <a:ea typeface="ＭＳ Ｐゴシック" charset="0"/>
            </a:endParaRPr>
          </a:p>
          <a:p>
            <a:pPr lvl="1">
              <a:defRPr/>
            </a:pPr>
            <a:r>
              <a:rPr lang="en-US" sz="2000" dirty="0">
                <a:effectLst>
                  <a:outerShdw blurRad="38100" dist="38100" dir="2700000" algn="tl">
                    <a:srgbClr val="DDDDDD"/>
                  </a:outerShdw>
                </a:effectLst>
                <a:latin typeface="Tahoma" charset="0"/>
                <a:ea typeface="ＭＳ Ｐゴシック" charset="0"/>
              </a:rPr>
              <a:t>Benchmark results</a:t>
            </a:r>
          </a:p>
          <a:p>
            <a:pPr>
              <a:defRPr/>
            </a:pPr>
            <a:endParaRPr lang="en-US" sz="2400" dirty="0">
              <a:effectLst>
                <a:outerShdw blurRad="38100" dist="38100" dir="2700000" algn="tl">
                  <a:srgbClr val="DDDDDD"/>
                </a:outerShdw>
              </a:effectLst>
              <a:latin typeface="Tahoma" charset="0"/>
              <a:ea typeface="ＭＳ Ｐゴシック" charset="0"/>
              <a:cs typeface="ＭＳ Ｐゴシック" charset="0"/>
            </a:endParaRPr>
          </a:p>
        </p:txBody>
      </p:sp>
      <p:sp>
        <p:nvSpPr>
          <p:cNvPr id="59395" name="Slide Number Placeholder 1"/>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fld id="{449E3680-CD62-6440-9A8C-B70DBA5306C7}" type="slidenum">
              <a:rPr lang="en-US" sz="1400">
                <a:latin typeface="Arial Narrow" charset="0"/>
              </a:rPr>
              <a:pPr/>
              <a:t>26</a:t>
            </a:fld>
            <a:endParaRPr lang="en-US" sz="1400">
              <a:latin typeface="Arial Narrow" charset="0"/>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en-US" dirty="0" smtClean="0">
                <a:sym typeface="Symbol" charset="0"/>
              </a:rPr>
              <a:t>Recap:  MIPS</a:t>
            </a:r>
            <a:r>
              <a:rPr lang="en-US" dirty="0" smtClean="0"/>
              <a:t> Instruction Formats</a:t>
            </a:r>
            <a:endParaRPr lang="en-US" dirty="0"/>
          </a:p>
        </p:txBody>
      </p:sp>
      <p:sp>
        <p:nvSpPr>
          <p:cNvPr id="169" name="Content Placeholder 168"/>
          <p:cNvSpPr>
            <a:spLocks noGrp="1"/>
          </p:cNvSpPr>
          <p:nvPr>
            <p:ph idx="1"/>
          </p:nvPr>
        </p:nvSpPr>
        <p:spPr/>
        <p:txBody>
          <a:bodyPr/>
          <a:lstStyle/>
          <a:p>
            <a:pPr>
              <a:defRPr/>
            </a:pPr>
            <a:r>
              <a:rPr lang="en-US" sz="2000" dirty="0" smtClean="0"/>
              <a:t>All MIPS instructions fit into a single 32-bit word</a:t>
            </a:r>
          </a:p>
          <a:p>
            <a:pPr>
              <a:defRPr/>
            </a:pPr>
            <a:r>
              <a:rPr lang="en-US" sz="2000" dirty="0" smtClean="0"/>
              <a:t>Every instruction includes various </a:t>
            </a:r>
            <a:r>
              <a:rPr lang="ja-JP" altLang="en-US" sz="2000" dirty="0" smtClean="0"/>
              <a:t>“</a:t>
            </a:r>
            <a:r>
              <a:rPr lang="en-US" sz="2000" dirty="0" smtClean="0"/>
              <a:t>fields</a:t>
            </a:r>
            <a:r>
              <a:rPr lang="ja-JP" altLang="en-US" sz="2000" dirty="0" smtClean="0"/>
              <a:t>”</a:t>
            </a:r>
            <a:r>
              <a:rPr lang="en-US" altLang="ja-JP" sz="2000" dirty="0"/>
              <a:t>:</a:t>
            </a:r>
            <a:endParaRPr lang="en-US" sz="2000" dirty="0" smtClean="0"/>
          </a:p>
          <a:p>
            <a:pPr lvl="1">
              <a:defRPr/>
            </a:pPr>
            <a:r>
              <a:rPr lang="en-US" sz="1800" dirty="0" smtClean="0"/>
              <a:t>a 6-bit operation or </a:t>
            </a:r>
            <a:r>
              <a:rPr lang="ja-JP" altLang="en-US" sz="1800" dirty="0" smtClean="0"/>
              <a:t>“</a:t>
            </a:r>
            <a:r>
              <a:rPr lang="en-US" sz="1800" dirty="0" smtClean="0"/>
              <a:t>OPCODE</a:t>
            </a:r>
            <a:r>
              <a:rPr lang="ja-JP" altLang="en-US" sz="1800" dirty="0" smtClean="0"/>
              <a:t>”</a:t>
            </a:r>
            <a:endParaRPr lang="en-US" sz="1800" dirty="0" smtClean="0"/>
          </a:p>
          <a:p>
            <a:pPr lvl="2">
              <a:defRPr/>
            </a:pPr>
            <a:r>
              <a:rPr lang="en-US" sz="1600" dirty="0" smtClean="0"/>
              <a:t>specifies which operation to execute (fewer than 64)</a:t>
            </a:r>
          </a:p>
          <a:p>
            <a:pPr lvl="1">
              <a:defRPr/>
            </a:pPr>
            <a:r>
              <a:rPr lang="en-US" sz="1800" dirty="0" smtClean="0"/>
              <a:t>up to three 5-bit OPERAND fields</a:t>
            </a:r>
          </a:p>
          <a:p>
            <a:pPr lvl="2">
              <a:defRPr/>
            </a:pPr>
            <a:r>
              <a:rPr lang="en-US" sz="1600" dirty="0" smtClean="0"/>
              <a:t>each specifies a register (one of 32) as source/destination</a:t>
            </a:r>
          </a:p>
          <a:p>
            <a:pPr lvl="1">
              <a:defRPr/>
            </a:pPr>
            <a:r>
              <a:rPr lang="en-US" sz="1800" dirty="0" smtClean="0"/>
              <a:t>embedded constants</a:t>
            </a:r>
          </a:p>
          <a:p>
            <a:pPr lvl="2">
              <a:defRPr/>
            </a:pPr>
            <a:r>
              <a:rPr lang="en-US" sz="1600" dirty="0" smtClean="0"/>
              <a:t>also called “literals” or “</a:t>
            </a:r>
            <a:r>
              <a:rPr lang="en-US" sz="1600" dirty="0" err="1" smtClean="0"/>
              <a:t>immediates</a:t>
            </a:r>
            <a:r>
              <a:rPr lang="en-US" sz="1600" dirty="0" smtClean="0"/>
              <a:t>”</a:t>
            </a:r>
          </a:p>
          <a:p>
            <a:pPr lvl="2">
              <a:defRPr/>
            </a:pPr>
            <a:r>
              <a:rPr lang="en-US" sz="1600" dirty="0" smtClean="0"/>
              <a:t>16-bits, 5-bits or 26-bits long</a:t>
            </a:r>
          </a:p>
          <a:p>
            <a:pPr lvl="2">
              <a:defRPr/>
            </a:pPr>
            <a:r>
              <a:rPr lang="en-US" sz="1600" dirty="0" smtClean="0"/>
              <a:t>sometimes treated as signed values, sometimes unsigned</a:t>
            </a:r>
          </a:p>
          <a:p>
            <a:pPr>
              <a:defRPr/>
            </a:pPr>
            <a:r>
              <a:rPr lang="en-US" sz="2000" dirty="0" smtClean="0"/>
              <a:t>There are three basic instruction formats:</a:t>
            </a:r>
          </a:p>
          <a:p>
            <a:pPr>
              <a:defRPr/>
            </a:pPr>
            <a:endParaRPr lang="en-US" sz="2000" dirty="0"/>
          </a:p>
        </p:txBody>
      </p:sp>
      <p:sp>
        <p:nvSpPr>
          <p:cNvPr id="1143" name="Text Box 119"/>
          <p:cNvSpPr txBox="1">
            <a:spLocks noChangeArrowheads="1"/>
          </p:cNvSpPr>
          <p:nvPr/>
        </p:nvSpPr>
        <p:spPr bwMode="auto">
          <a:xfrm>
            <a:off x="152400" y="4648200"/>
            <a:ext cx="3581400"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173038" indent="-173038">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spcBef>
                <a:spcPct val="50000"/>
              </a:spcBef>
              <a:buFontTx/>
              <a:buChar char="•"/>
            </a:pPr>
            <a:r>
              <a:rPr lang="en-US" sz="1800" b="0">
                <a:solidFill>
                  <a:srgbClr val="CC0000"/>
                </a:solidFill>
                <a:latin typeface="Tahoma" charset="0"/>
              </a:rPr>
              <a:t>R-type</a:t>
            </a:r>
            <a:r>
              <a:rPr lang="en-US" sz="1800" b="0">
                <a:latin typeface="Tahoma" charset="0"/>
              </a:rPr>
              <a:t>, 3 register operands (2 sources, destination)</a:t>
            </a:r>
          </a:p>
        </p:txBody>
      </p:sp>
      <p:sp>
        <p:nvSpPr>
          <p:cNvPr id="1144" name="Text Box 120"/>
          <p:cNvSpPr txBox="1">
            <a:spLocks noChangeArrowheads="1"/>
          </p:cNvSpPr>
          <p:nvPr/>
        </p:nvSpPr>
        <p:spPr bwMode="auto">
          <a:xfrm>
            <a:off x="152400" y="5219700"/>
            <a:ext cx="3581400"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173038" indent="-173038">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spcBef>
                <a:spcPct val="50000"/>
              </a:spcBef>
              <a:buFontTx/>
              <a:buChar char="•"/>
            </a:pPr>
            <a:r>
              <a:rPr lang="en-US" sz="1800" b="0">
                <a:solidFill>
                  <a:srgbClr val="CC0000"/>
                </a:solidFill>
                <a:latin typeface="Tahoma" charset="0"/>
              </a:rPr>
              <a:t>I-type</a:t>
            </a:r>
            <a:r>
              <a:rPr lang="en-US" sz="1800" b="0">
                <a:latin typeface="Tahoma" charset="0"/>
              </a:rPr>
              <a:t>, 2 register operands, 16-bit constant</a:t>
            </a:r>
          </a:p>
        </p:txBody>
      </p:sp>
      <p:grpSp>
        <p:nvGrpSpPr>
          <p:cNvPr id="2" name="Group 121"/>
          <p:cNvGrpSpPr>
            <a:grpSpLocks/>
          </p:cNvGrpSpPr>
          <p:nvPr/>
        </p:nvGrpSpPr>
        <p:grpSpPr bwMode="auto">
          <a:xfrm>
            <a:off x="3733800" y="4664075"/>
            <a:ext cx="5181600" cy="609600"/>
            <a:chOff x="1632" y="1872"/>
            <a:chExt cx="3264" cy="384"/>
          </a:xfrm>
        </p:grpSpPr>
        <p:sp>
          <p:nvSpPr>
            <p:cNvPr id="20571" name="Rectangle 122"/>
            <p:cNvSpPr>
              <a:spLocks noChangeArrowheads="1"/>
            </p:cNvSpPr>
            <p:nvPr/>
          </p:nvSpPr>
          <p:spPr bwMode="auto">
            <a:xfrm>
              <a:off x="1632" y="1872"/>
              <a:ext cx="3264"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atin typeface="Tahoma" charset="0"/>
              </a:endParaRPr>
            </a:p>
          </p:txBody>
        </p:sp>
        <p:grpSp>
          <p:nvGrpSpPr>
            <p:cNvPr id="20572" name="Group 123"/>
            <p:cNvGrpSpPr>
              <a:grpSpLocks/>
            </p:cNvGrpSpPr>
            <p:nvPr/>
          </p:nvGrpSpPr>
          <p:grpSpPr bwMode="auto">
            <a:xfrm>
              <a:off x="1728" y="1968"/>
              <a:ext cx="3072" cy="192"/>
              <a:chOff x="576" y="3984"/>
              <a:chExt cx="3072" cy="192"/>
            </a:xfrm>
          </p:grpSpPr>
          <p:grpSp>
            <p:nvGrpSpPr>
              <p:cNvPr id="20578" name="Group 124"/>
              <p:cNvGrpSpPr>
                <a:grpSpLocks/>
              </p:cNvGrpSpPr>
              <p:nvPr/>
            </p:nvGrpSpPr>
            <p:grpSpPr bwMode="auto">
              <a:xfrm>
                <a:off x="576" y="3984"/>
                <a:ext cx="3072" cy="192"/>
                <a:chOff x="1728" y="288"/>
                <a:chExt cx="3072" cy="192"/>
              </a:xfrm>
            </p:grpSpPr>
            <p:grpSp>
              <p:nvGrpSpPr>
                <p:cNvPr id="20583" name="Group 125"/>
                <p:cNvGrpSpPr>
                  <a:grpSpLocks/>
                </p:cNvGrpSpPr>
                <p:nvPr/>
              </p:nvGrpSpPr>
              <p:grpSpPr bwMode="auto">
                <a:xfrm>
                  <a:off x="1824" y="432"/>
                  <a:ext cx="2880" cy="48"/>
                  <a:chOff x="1968" y="1776"/>
                  <a:chExt cx="2880" cy="192"/>
                </a:xfrm>
              </p:grpSpPr>
              <p:sp>
                <p:nvSpPr>
                  <p:cNvPr id="20585" name="Line 126"/>
                  <p:cNvSpPr>
                    <a:spLocks noChangeShapeType="1"/>
                  </p:cNvSpPr>
                  <p:nvPr/>
                </p:nvSpPr>
                <p:spPr bwMode="auto">
                  <a:xfrm flipV="1">
                    <a:off x="196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86" name="Line 127"/>
                  <p:cNvSpPr>
                    <a:spLocks noChangeShapeType="1"/>
                  </p:cNvSpPr>
                  <p:nvPr/>
                </p:nvSpPr>
                <p:spPr bwMode="auto">
                  <a:xfrm flipV="1">
                    <a:off x="206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87" name="Line 128"/>
                  <p:cNvSpPr>
                    <a:spLocks noChangeShapeType="1"/>
                  </p:cNvSpPr>
                  <p:nvPr/>
                </p:nvSpPr>
                <p:spPr bwMode="auto">
                  <a:xfrm flipV="1">
                    <a:off x="216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88" name="Line 129"/>
                  <p:cNvSpPr>
                    <a:spLocks noChangeShapeType="1"/>
                  </p:cNvSpPr>
                  <p:nvPr/>
                </p:nvSpPr>
                <p:spPr bwMode="auto">
                  <a:xfrm flipV="1">
                    <a:off x="225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89" name="Line 130"/>
                  <p:cNvSpPr>
                    <a:spLocks noChangeShapeType="1"/>
                  </p:cNvSpPr>
                  <p:nvPr/>
                </p:nvSpPr>
                <p:spPr bwMode="auto">
                  <a:xfrm flipV="1">
                    <a:off x="235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90" name="Line 131"/>
                  <p:cNvSpPr>
                    <a:spLocks noChangeShapeType="1"/>
                  </p:cNvSpPr>
                  <p:nvPr/>
                </p:nvSpPr>
                <p:spPr bwMode="auto">
                  <a:xfrm flipV="1">
                    <a:off x="244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91" name="Line 132"/>
                  <p:cNvSpPr>
                    <a:spLocks noChangeShapeType="1"/>
                  </p:cNvSpPr>
                  <p:nvPr/>
                </p:nvSpPr>
                <p:spPr bwMode="auto">
                  <a:xfrm flipV="1">
                    <a:off x="254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92" name="Line 133"/>
                  <p:cNvSpPr>
                    <a:spLocks noChangeShapeType="1"/>
                  </p:cNvSpPr>
                  <p:nvPr/>
                </p:nvSpPr>
                <p:spPr bwMode="auto">
                  <a:xfrm flipV="1">
                    <a:off x="264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93" name="Line 134"/>
                  <p:cNvSpPr>
                    <a:spLocks noChangeShapeType="1"/>
                  </p:cNvSpPr>
                  <p:nvPr/>
                </p:nvSpPr>
                <p:spPr bwMode="auto">
                  <a:xfrm flipV="1">
                    <a:off x="273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94" name="Line 135"/>
                  <p:cNvSpPr>
                    <a:spLocks noChangeShapeType="1"/>
                  </p:cNvSpPr>
                  <p:nvPr/>
                </p:nvSpPr>
                <p:spPr bwMode="auto">
                  <a:xfrm flipV="1">
                    <a:off x="283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95" name="Line 136"/>
                  <p:cNvSpPr>
                    <a:spLocks noChangeShapeType="1"/>
                  </p:cNvSpPr>
                  <p:nvPr/>
                </p:nvSpPr>
                <p:spPr bwMode="auto">
                  <a:xfrm flipV="1">
                    <a:off x="292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96" name="Line 137"/>
                  <p:cNvSpPr>
                    <a:spLocks noChangeShapeType="1"/>
                  </p:cNvSpPr>
                  <p:nvPr/>
                </p:nvSpPr>
                <p:spPr bwMode="auto">
                  <a:xfrm flipV="1">
                    <a:off x="302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97" name="Line 138"/>
                  <p:cNvSpPr>
                    <a:spLocks noChangeShapeType="1"/>
                  </p:cNvSpPr>
                  <p:nvPr/>
                </p:nvSpPr>
                <p:spPr bwMode="auto">
                  <a:xfrm flipV="1">
                    <a:off x="312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98" name="Line 139"/>
                  <p:cNvSpPr>
                    <a:spLocks noChangeShapeType="1"/>
                  </p:cNvSpPr>
                  <p:nvPr/>
                </p:nvSpPr>
                <p:spPr bwMode="auto">
                  <a:xfrm flipV="1">
                    <a:off x="321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99" name="Line 140"/>
                  <p:cNvSpPr>
                    <a:spLocks noChangeShapeType="1"/>
                  </p:cNvSpPr>
                  <p:nvPr/>
                </p:nvSpPr>
                <p:spPr bwMode="auto">
                  <a:xfrm flipV="1">
                    <a:off x="331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600" name="Line 141"/>
                  <p:cNvSpPr>
                    <a:spLocks noChangeShapeType="1"/>
                  </p:cNvSpPr>
                  <p:nvPr/>
                </p:nvSpPr>
                <p:spPr bwMode="auto">
                  <a:xfrm flipV="1">
                    <a:off x="340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601" name="Line 142"/>
                  <p:cNvSpPr>
                    <a:spLocks noChangeShapeType="1"/>
                  </p:cNvSpPr>
                  <p:nvPr/>
                </p:nvSpPr>
                <p:spPr bwMode="auto">
                  <a:xfrm flipV="1">
                    <a:off x="350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602" name="Line 143"/>
                  <p:cNvSpPr>
                    <a:spLocks noChangeShapeType="1"/>
                  </p:cNvSpPr>
                  <p:nvPr/>
                </p:nvSpPr>
                <p:spPr bwMode="auto">
                  <a:xfrm flipV="1">
                    <a:off x="360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603" name="Line 144"/>
                  <p:cNvSpPr>
                    <a:spLocks noChangeShapeType="1"/>
                  </p:cNvSpPr>
                  <p:nvPr/>
                </p:nvSpPr>
                <p:spPr bwMode="auto">
                  <a:xfrm flipV="1">
                    <a:off x="369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604" name="Line 145"/>
                  <p:cNvSpPr>
                    <a:spLocks noChangeShapeType="1"/>
                  </p:cNvSpPr>
                  <p:nvPr/>
                </p:nvSpPr>
                <p:spPr bwMode="auto">
                  <a:xfrm flipV="1">
                    <a:off x="379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605" name="Line 146"/>
                  <p:cNvSpPr>
                    <a:spLocks noChangeShapeType="1"/>
                  </p:cNvSpPr>
                  <p:nvPr/>
                </p:nvSpPr>
                <p:spPr bwMode="auto">
                  <a:xfrm flipV="1">
                    <a:off x="388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606" name="Line 147"/>
                  <p:cNvSpPr>
                    <a:spLocks noChangeShapeType="1"/>
                  </p:cNvSpPr>
                  <p:nvPr/>
                </p:nvSpPr>
                <p:spPr bwMode="auto">
                  <a:xfrm flipV="1">
                    <a:off x="398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607" name="Line 148"/>
                  <p:cNvSpPr>
                    <a:spLocks noChangeShapeType="1"/>
                  </p:cNvSpPr>
                  <p:nvPr/>
                </p:nvSpPr>
                <p:spPr bwMode="auto">
                  <a:xfrm flipV="1">
                    <a:off x="408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608" name="Line 149"/>
                  <p:cNvSpPr>
                    <a:spLocks noChangeShapeType="1"/>
                  </p:cNvSpPr>
                  <p:nvPr/>
                </p:nvSpPr>
                <p:spPr bwMode="auto">
                  <a:xfrm flipV="1">
                    <a:off x="417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609" name="Line 150"/>
                  <p:cNvSpPr>
                    <a:spLocks noChangeShapeType="1"/>
                  </p:cNvSpPr>
                  <p:nvPr/>
                </p:nvSpPr>
                <p:spPr bwMode="auto">
                  <a:xfrm flipV="1">
                    <a:off x="427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610" name="Line 151"/>
                  <p:cNvSpPr>
                    <a:spLocks noChangeShapeType="1"/>
                  </p:cNvSpPr>
                  <p:nvPr/>
                </p:nvSpPr>
                <p:spPr bwMode="auto">
                  <a:xfrm flipV="1">
                    <a:off x="436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611" name="Line 152"/>
                  <p:cNvSpPr>
                    <a:spLocks noChangeShapeType="1"/>
                  </p:cNvSpPr>
                  <p:nvPr/>
                </p:nvSpPr>
                <p:spPr bwMode="auto">
                  <a:xfrm flipV="1">
                    <a:off x="446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612" name="Line 153"/>
                  <p:cNvSpPr>
                    <a:spLocks noChangeShapeType="1"/>
                  </p:cNvSpPr>
                  <p:nvPr/>
                </p:nvSpPr>
                <p:spPr bwMode="auto">
                  <a:xfrm flipV="1">
                    <a:off x="456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613" name="Line 154"/>
                  <p:cNvSpPr>
                    <a:spLocks noChangeShapeType="1"/>
                  </p:cNvSpPr>
                  <p:nvPr/>
                </p:nvSpPr>
                <p:spPr bwMode="auto">
                  <a:xfrm flipV="1">
                    <a:off x="465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614" name="Line 155"/>
                  <p:cNvSpPr>
                    <a:spLocks noChangeShapeType="1"/>
                  </p:cNvSpPr>
                  <p:nvPr/>
                </p:nvSpPr>
                <p:spPr bwMode="auto">
                  <a:xfrm flipV="1">
                    <a:off x="475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615" name="Line 156"/>
                  <p:cNvSpPr>
                    <a:spLocks noChangeShapeType="1"/>
                  </p:cNvSpPr>
                  <p:nvPr/>
                </p:nvSpPr>
                <p:spPr bwMode="auto">
                  <a:xfrm flipV="1">
                    <a:off x="484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20584" name="Rectangle 157"/>
                <p:cNvSpPr>
                  <a:spLocks noChangeArrowheads="1"/>
                </p:cNvSpPr>
                <p:nvPr/>
              </p:nvSpPr>
              <p:spPr bwMode="auto">
                <a:xfrm>
                  <a:off x="1728" y="288"/>
                  <a:ext cx="3072" cy="192"/>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Tahoma" charset="0"/>
                  </a:endParaRPr>
                </a:p>
              </p:txBody>
            </p:sp>
          </p:grpSp>
          <p:sp>
            <p:nvSpPr>
              <p:cNvPr id="20579" name="Line 158"/>
              <p:cNvSpPr>
                <a:spLocks noChangeShapeType="1"/>
              </p:cNvSpPr>
              <p:nvPr/>
            </p:nvSpPr>
            <p:spPr bwMode="auto">
              <a:xfrm>
                <a:off x="1152" y="3984"/>
                <a:ext cx="0" cy="19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80" name="Line 159"/>
              <p:cNvSpPr>
                <a:spLocks noChangeShapeType="1"/>
              </p:cNvSpPr>
              <p:nvPr/>
            </p:nvSpPr>
            <p:spPr bwMode="auto">
              <a:xfrm>
                <a:off x="1632" y="3984"/>
                <a:ext cx="0" cy="19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81" name="Line 160"/>
              <p:cNvSpPr>
                <a:spLocks noChangeShapeType="1"/>
              </p:cNvSpPr>
              <p:nvPr/>
            </p:nvSpPr>
            <p:spPr bwMode="auto">
              <a:xfrm>
                <a:off x="2112" y="3984"/>
                <a:ext cx="0" cy="19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82" name="Line 161"/>
              <p:cNvSpPr>
                <a:spLocks noChangeShapeType="1"/>
              </p:cNvSpPr>
              <p:nvPr/>
            </p:nvSpPr>
            <p:spPr bwMode="auto">
              <a:xfrm>
                <a:off x="2592" y="3984"/>
                <a:ext cx="0" cy="19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20573" name="Text Box 162"/>
            <p:cNvSpPr txBox="1">
              <a:spLocks noChangeArrowheads="1"/>
            </p:cNvSpPr>
            <p:nvPr/>
          </p:nvSpPr>
          <p:spPr bwMode="auto">
            <a:xfrm>
              <a:off x="1870" y="1968"/>
              <a:ext cx="326"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800">
                  <a:latin typeface="Tahoma" charset="0"/>
                </a:rPr>
                <a:t>OP</a:t>
              </a:r>
            </a:p>
          </p:txBody>
        </p:sp>
        <p:sp>
          <p:nvSpPr>
            <p:cNvPr id="20574" name="Text Box 163"/>
            <p:cNvSpPr txBox="1">
              <a:spLocks noChangeArrowheads="1"/>
            </p:cNvSpPr>
            <p:nvPr/>
          </p:nvSpPr>
          <p:spPr bwMode="auto">
            <a:xfrm>
              <a:off x="2400" y="1920"/>
              <a:ext cx="244"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r>
                <a:rPr lang="en-US" sz="2000">
                  <a:latin typeface="Tahoma" charset="0"/>
                </a:rPr>
                <a:t>r</a:t>
              </a:r>
              <a:r>
                <a:rPr lang="en-US" sz="2000" baseline="-25000">
                  <a:latin typeface="Tahoma" charset="0"/>
                </a:rPr>
                <a:t>s</a:t>
              </a:r>
            </a:p>
          </p:txBody>
        </p:sp>
        <p:sp>
          <p:nvSpPr>
            <p:cNvPr id="20575" name="Text Box 164"/>
            <p:cNvSpPr txBox="1">
              <a:spLocks noChangeArrowheads="1"/>
            </p:cNvSpPr>
            <p:nvPr/>
          </p:nvSpPr>
          <p:spPr bwMode="auto">
            <a:xfrm>
              <a:off x="2832" y="1920"/>
              <a:ext cx="384"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2000">
                  <a:latin typeface="Tahoma" charset="0"/>
                </a:rPr>
                <a:t>r</a:t>
              </a:r>
              <a:r>
                <a:rPr lang="en-US" sz="2000" baseline="-25000">
                  <a:latin typeface="Tahoma" charset="0"/>
                </a:rPr>
                <a:t>t</a:t>
              </a:r>
            </a:p>
          </p:txBody>
        </p:sp>
        <p:sp>
          <p:nvSpPr>
            <p:cNvPr id="20576" name="Text Box 165"/>
            <p:cNvSpPr txBox="1">
              <a:spLocks noChangeArrowheads="1"/>
            </p:cNvSpPr>
            <p:nvPr/>
          </p:nvSpPr>
          <p:spPr bwMode="auto">
            <a:xfrm>
              <a:off x="3312" y="1920"/>
              <a:ext cx="384"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2000">
                  <a:latin typeface="Tahoma" charset="0"/>
                </a:rPr>
                <a:t>r</a:t>
              </a:r>
              <a:r>
                <a:rPr lang="en-US" sz="2000" baseline="-25000">
                  <a:latin typeface="Tahoma" charset="0"/>
                </a:rPr>
                <a:t>d</a:t>
              </a:r>
            </a:p>
          </p:txBody>
        </p:sp>
        <p:sp>
          <p:nvSpPr>
            <p:cNvPr id="20577" name="Text Box 166"/>
            <p:cNvSpPr txBox="1">
              <a:spLocks noChangeArrowheads="1"/>
            </p:cNvSpPr>
            <p:nvPr/>
          </p:nvSpPr>
          <p:spPr bwMode="auto">
            <a:xfrm>
              <a:off x="3744" y="1968"/>
              <a:ext cx="1056" cy="1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endParaRPr lang="en-US" sz="1600" i="1" baseline="-25000">
                <a:latin typeface="Tahoma" charset="0"/>
              </a:endParaRPr>
            </a:p>
          </p:txBody>
        </p:sp>
      </p:grpSp>
      <p:grpSp>
        <p:nvGrpSpPr>
          <p:cNvPr id="6" name="Group 167"/>
          <p:cNvGrpSpPr>
            <a:grpSpLocks/>
          </p:cNvGrpSpPr>
          <p:nvPr/>
        </p:nvGrpSpPr>
        <p:grpSpPr bwMode="auto">
          <a:xfrm>
            <a:off x="3733800" y="5235575"/>
            <a:ext cx="5181600" cy="609600"/>
            <a:chOff x="1680" y="2352"/>
            <a:chExt cx="3264" cy="384"/>
          </a:xfrm>
        </p:grpSpPr>
        <p:grpSp>
          <p:nvGrpSpPr>
            <p:cNvPr id="20529" name="Group 168"/>
            <p:cNvGrpSpPr>
              <a:grpSpLocks/>
            </p:cNvGrpSpPr>
            <p:nvPr/>
          </p:nvGrpSpPr>
          <p:grpSpPr bwMode="auto">
            <a:xfrm>
              <a:off x="1776" y="2448"/>
              <a:ext cx="3072" cy="192"/>
              <a:chOff x="1728" y="288"/>
              <a:chExt cx="3072" cy="192"/>
            </a:xfrm>
          </p:grpSpPr>
          <p:grpSp>
            <p:nvGrpSpPr>
              <p:cNvPr id="20538" name="Group 169"/>
              <p:cNvGrpSpPr>
                <a:grpSpLocks/>
              </p:cNvGrpSpPr>
              <p:nvPr/>
            </p:nvGrpSpPr>
            <p:grpSpPr bwMode="auto">
              <a:xfrm>
                <a:off x="1824" y="432"/>
                <a:ext cx="2880" cy="48"/>
                <a:chOff x="1968" y="1776"/>
                <a:chExt cx="2880" cy="192"/>
              </a:xfrm>
            </p:grpSpPr>
            <p:sp>
              <p:nvSpPr>
                <p:cNvPr id="20540" name="Line 170"/>
                <p:cNvSpPr>
                  <a:spLocks noChangeShapeType="1"/>
                </p:cNvSpPr>
                <p:nvPr/>
              </p:nvSpPr>
              <p:spPr bwMode="auto">
                <a:xfrm flipV="1">
                  <a:off x="196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41" name="Line 171"/>
                <p:cNvSpPr>
                  <a:spLocks noChangeShapeType="1"/>
                </p:cNvSpPr>
                <p:nvPr/>
              </p:nvSpPr>
              <p:spPr bwMode="auto">
                <a:xfrm flipV="1">
                  <a:off x="206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42" name="Line 172"/>
                <p:cNvSpPr>
                  <a:spLocks noChangeShapeType="1"/>
                </p:cNvSpPr>
                <p:nvPr/>
              </p:nvSpPr>
              <p:spPr bwMode="auto">
                <a:xfrm flipV="1">
                  <a:off x="216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43" name="Line 173"/>
                <p:cNvSpPr>
                  <a:spLocks noChangeShapeType="1"/>
                </p:cNvSpPr>
                <p:nvPr/>
              </p:nvSpPr>
              <p:spPr bwMode="auto">
                <a:xfrm flipV="1">
                  <a:off x="225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44" name="Line 174"/>
                <p:cNvSpPr>
                  <a:spLocks noChangeShapeType="1"/>
                </p:cNvSpPr>
                <p:nvPr/>
              </p:nvSpPr>
              <p:spPr bwMode="auto">
                <a:xfrm flipV="1">
                  <a:off x="235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45" name="Line 175"/>
                <p:cNvSpPr>
                  <a:spLocks noChangeShapeType="1"/>
                </p:cNvSpPr>
                <p:nvPr/>
              </p:nvSpPr>
              <p:spPr bwMode="auto">
                <a:xfrm flipV="1">
                  <a:off x="244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46" name="Line 176"/>
                <p:cNvSpPr>
                  <a:spLocks noChangeShapeType="1"/>
                </p:cNvSpPr>
                <p:nvPr/>
              </p:nvSpPr>
              <p:spPr bwMode="auto">
                <a:xfrm flipV="1">
                  <a:off x="254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47" name="Line 177"/>
                <p:cNvSpPr>
                  <a:spLocks noChangeShapeType="1"/>
                </p:cNvSpPr>
                <p:nvPr/>
              </p:nvSpPr>
              <p:spPr bwMode="auto">
                <a:xfrm flipV="1">
                  <a:off x="264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48" name="Line 178"/>
                <p:cNvSpPr>
                  <a:spLocks noChangeShapeType="1"/>
                </p:cNvSpPr>
                <p:nvPr/>
              </p:nvSpPr>
              <p:spPr bwMode="auto">
                <a:xfrm flipV="1">
                  <a:off x="273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49" name="Line 179"/>
                <p:cNvSpPr>
                  <a:spLocks noChangeShapeType="1"/>
                </p:cNvSpPr>
                <p:nvPr/>
              </p:nvSpPr>
              <p:spPr bwMode="auto">
                <a:xfrm flipV="1">
                  <a:off x="283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50" name="Line 180"/>
                <p:cNvSpPr>
                  <a:spLocks noChangeShapeType="1"/>
                </p:cNvSpPr>
                <p:nvPr/>
              </p:nvSpPr>
              <p:spPr bwMode="auto">
                <a:xfrm flipV="1">
                  <a:off x="292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51" name="Line 181"/>
                <p:cNvSpPr>
                  <a:spLocks noChangeShapeType="1"/>
                </p:cNvSpPr>
                <p:nvPr/>
              </p:nvSpPr>
              <p:spPr bwMode="auto">
                <a:xfrm flipV="1">
                  <a:off x="302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52" name="Line 182"/>
                <p:cNvSpPr>
                  <a:spLocks noChangeShapeType="1"/>
                </p:cNvSpPr>
                <p:nvPr/>
              </p:nvSpPr>
              <p:spPr bwMode="auto">
                <a:xfrm flipV="1">
                  <a:off x="312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53" name="Line 183"/>
                <p:cNvSpPr>
                  <a:spLocks noChangeShapeType="1"/>
                </p:cNvSpPr>
                <p:nvPr/>
              </p:nvSpPr>
              <p:spPr bwMode="auto">
                <a:xfrm flipV="1">
                  <a:off x="321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54" name="Line 184"/>
                <p:cNvSpPr>
                  <a:spLocks noChangeShapeType="1"/>
                </p:cNvSpPr>
                <p:nvPr/>
              </p:nvSpPr>
              <p:spPr bwMode="auto">
                <a:xfrm flipV="1">
                  <a:off x="331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55" name="Line 185"/>
                <p:cNvSpPr>
                  <a:spLocks noChangeShapeType="1"/>
                </p:cNvSpPr>
                <p:nvPr/>
              </p:nvSpPr>
              <p:spPr bwMode="auto">
                <a:xfrm flipV="1">
                  <a:off x="340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56" name="Line 186"/>
                <p:cNvSpPr>
                  <a:spLocks noChangeShapeType="1"/>
                </p:cNvSpPr>
                <p:nvPr/>
              </p:nvSpPr>
              <p:spPr bwMode="auto">
                <a:xfrm flipV="1">
                  <a:off x="350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57" name="Line 187"/>
                <p:cNvSpPr>
                  <a:spLocks noChangeShapeType="1"/>
                </p:cNvSpPr>
                <p:nvPr/>
              </p:nvSpPr>
              <p:spPr bwMode="auto">
                <a:xfrm flipV="1">
                  <a:off x="360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58" name="Line 188"/>
                <p:cNvSpPr>
                  <a:spLocks noChangeShapeType="1"/>
                </p:cNvSpPr>
                <p:nvPr/>
              </p:nvSpPr>
              <p:spPr bwMode="auto">
                <a:xfrm flipV="1">
                  <a:off x="369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59" name="Line 189"/>
                <p:cNvSpPr>
                  <a:spLocks noChangeShapeType="1"/>
                </p:cNvSpPr>
                <p:nvPr/>
              </p:nvSpPr>
              <p:spPr bwMode="auto">
                <a:xfrm flipV="1">
                  <a:off x="379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60" name="Line 190"/>
                <p:cNvSpPr>
                  <a:spLocks noChangeShapeType="1"/>
                </p:cNvSpPr>
                <p:nvPr/>
              </p:nvSpPr>
              <p:spPr bwMode="auto">
                <a:xfrm flipV="1">
                  <a:off x="388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61" name="Line 191"/>
                <p:cNvSpPr>
                  <a:spLocks noChangeShapeType="1"/>
                </p:cNvSpPr>
                <p:nvPr/>
              </p:nvSpPr>
              <p:spPr bwMode="auto">
                <a:xfrm flipV="1">
                  <a:off x="398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62" name="Line 192"/>
                <p:cNvSpPr>
                  <a:spLocks noChangeShapeType="1"/>
                </p:cNvSpPr>
                <p:nvPr/>
              </p:nvSpPr>
              <p:spPr bwMode="auto">
                <a:xfrm flipV="1">
                  <a:off x="408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63" name="Line 193"/>
                <p:cNvSpPr>
                  <a:spLocks noChangeShapeType="1"/>
                </p:cNvSpPr>
                <p:nvPr/>
              </p:nvSpPr>
              <p:spPr bwMode="auto">
                <a:xfrm flipV="1">
                  <a:off x="417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64" name="Line 194"/>
                <p:cNvSpPr>
                  <a:spLocks noChangeShapeType="1"/>
                </p:cNvSpPr>
                <p:nvPr/>
              </p:nvSpPr>
              <p:spPr bwMode="auto">
                <a:xfrm flipV="1">
                  <a:off x="427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65" name="Line 195"/>
                <p:cNvSpPr>
                  <a:spLocks noChangeShapeType="1"/>
                </p:cNvSpPr>
                <p:nvPr/>
              </p:nvSpPr>
              <p:spPr bwMode="auto">
                <a:xfrm flipV="1">
                  <a:off x="436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66" name="Line 196"/>
                <p:cNvSpPr>
                  <a:spLocks noChangeShapeType="1"/>
                </p:cNvSpPr>
                <p:nvPr/>
              </p:nvSpPr>
              <p:spPr bwMode="auto">
                <a:xfrm flipV="1">
                  <a:off x="446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67" name="Line 197"/>
                <p:cNvSpPr>
                  <a:spLocks noChangeShapeType="1"/>
                </p:cNvSpPr>
                <p:nvPr/>
              </p:nvSpPr>
              <p:spPr bwMode="auto">
                <a:xfrm flipV="1">
                  <a:off x="456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68" name="Line 198"/>
                <p:cNvSpPr>
                  <a:spLocks noChangeShapeType="1"/>
                </p:cNvSpPr>
                <p:nvPr/>
              </p:nvSpPr>
              <p:spPr bwMode="auto">
                <a:xfrm flipV="1">
                  <a:off x="465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69" name="Line 199"/>
                <p:cNvSpPr>
                  <a:spLocks noChangeShapeType="1"/>
                </p:cNvSpPr>
                <p:nvPr/>
              </p:nvSpPr>
              <p:spPr bwMode="auto">
                <a:xfrm flipV="1">
                  <a:off x="475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70" name="Line 200"/>
                <p:cNvSpPr>
                  <a:spLocks noChangeShapeType="1"/>
                </p:cNvSpPr>
                <p:nvPr/>
              </p:nvSpPr>
              <p:spPr bwMode="auto">
                <a:xfrm flipV="1">
                  <a:off x="484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20539" name="Rectangle 201"/>
              <p:cNvSpPr>
                <a:spLocks noChangeArrowheads="1"/>
              </p:cNvSpPr>
              <p:nvPr/>
            </p:nvSpPr>
            <p:spPr bwMode="auto">
              <a:xfrm>
                <a:off x="1728" y="288"/>
                <a:ext cx="3072" cy="192"/>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Tahoma" charset="0"/>
                </a:endParaRPr>
              </a:p>
            </p:txBody>
          </p:sp>
        </p:grpSp>
        <p:sp>
          <p:nvSpPr>
            <p:cNvPr id="20530" name="Rectangle 202"/>
            <p:cNvSpPr>
              <a:spLocks noChangeArrowheads="1"/>
            </p:cNvSpPr>
            <p:nvPr/>
          </p:nvSpPr>
          <p:spPr bwMode="auto">
            <a:xfrm>
              <a:off x="1680" y="2352"/>
              <a:ext cx="3264"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atin typeface="Tahoma" charset="0"/>
              </a:endParaRPr>
            </a:p>
          </p:txBody>
        </p:sp>
        <p:sp>
          <p:nvSpPr>
            <p:cNvPr id="20531" name="Line 203"/>
            <p:cNvSpPr>
              <a:spLocks noChangeShapeType="1"/>
            </p:cNvSpPr>
            <p:nvPr/>
          </p:nvSpPr>
          <p:spPr bwMode="auto">
            <a:xfrm>
              <a:off x="2352" y="2448"/>
              <a:ext cx="0" cy="19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32" name="Line 204"/>
            <p:cNvSpPr>
              <a:spLocks noChangeShapeType="1"/>
            </p:cNvSpPr>
            <p:nvPr/>
          </p:nvSpPr>
          <p:spPr bwMode="auto">
            <a:xfrm>
              <a:off x="2832" y="2448"/>
              <a:ext cx="0" cy="19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33" name="Line 205"/>
            <p:cNvSpPr>
              <a:spLocks noChangeShapeType="1"/>
            </p:cNvSpPr>
            <p:nvPr/>
          </p:nvSpPr>
          <p:spPr bwMode="auto">
            <a:xfrm>
              <a:off x="3312" y="2448"/>
              <a:ext cx="0" cy="19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34" name="Text Box 206"/>
            <p:cNvSpPr txBox="1">
              <a:spLocks noChangeArrowheads="1"/>
            </p:cNvSpPr>
            <p:nvPr/>
          </p:nvSpPr>
          <p:spPr bwMode="auto">
            <a:xfrm>
              <a:off x="1918" y="2448"/>
              <a:ext cx="326"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800">
                  <a:latin typeface="Tahoma" charset="0"/>
                </a:rPr>
                <a:t>OP</a:t>
              </a:r>
            </a:p>
          </p:txBody>
        </p:sp>
        <p:sp>
          <p:nvSpPr>
            <p:cNvPr id="20535" name="Text Box 207"/>
            <p:cNvSpPr txBox="1">
              <a:spLocks noChangeArrowheads="1"/>
            </p:cNvSpPr>
            <p:nvPr/>
          </p:nvSpPr>
          <p:spPr bwMode="auto">
            <a:xfrm>
              <a:off x="2448" y="2400"/>
              <a:ext cx="244"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r>
                <a:rPr lang="en-US" sz="2000">
                  <a:latin typeface="Tahoma" charset="0"/>
                </a:rPr>
                <a:t>r</a:t>
              </a:r>
              <a:r>
                <a:rPr lang="en-US" sz="2000" baseline="-25000">
                  <a:latin typeface="Tahoma" charset="0"/>
                </a:rPr>
                <a:t>s</a:t>
              </a:r>
            </a:p>
          </p:txBody>
        </p:sp>
        <p:sp>
          <p:nvSpPr>
            <p:cNvPr id="20536" name="Text Box 208"/>
            <p:cNvSpPr txBox="1">
              <a:spLocks noChangeArrowheads="1"/>
            </p:cNvSpPr>
            <p:nvPr/>
          </p:nvSpPr>
          <p:spPr bwMode="auto">
            <a:xfrm>
              <a:off x="2832" y="2400"/>
              <a:ext cx="384"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2000">
                  <a:latin typeface="Tahoma" charset="0"/>
                </a:rPr>
                <a:t>r</a:t>
              </a:r>
              <a:r>
                <a:rPr lang="en-US" sz="2000" baseline="-25000">
                  <a:latin typeface="Tahoma" charset="0"/>
                </a:rPr>
                <a:t>t</a:t>
              </a:r>
            </a:p>
          </p:txBody>
        </p:sp>
        <p:sp>
          <p:nvSpPr>
            <p:cNvPr id="20537" name="Text Box 209"/>
            <p:cNvSpPr txBox="1">
              <a:spLocks noChangeArrowheads="1"/>
            </p:cNvSpPr>
            <p:nvPr/>
          </p:nvSpPr>
          <p:spPr bwMode="auto">
            <a:xfrm>
              <a:off x="3312" y="2448"/>
              <a:ext cx="1536"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600">
                  <a:latin typeface="Tahoma" charset="0"/>
                </a:rPr>
                <a:t>16-bit constant </a:t>
              </a:r>
              <a:endParaRPr lang="en-US" sz="1600" baseline="-25000">
                <a:latin typeface="Tahoma" charset="0"/>
              </a:endParaRPr>
            </a:p>
          </p:txBody>
        </p:sp>
      </p:grpSp>
      <p:sp>
        <p:nvSpPr>
          <p:cNvPr id="1235" name="Rectangle 211"/>
          <p:cNvSpPr>
            <a:spLocks noChangeArrowheads="1"/>
          </p:cNvSpPr>
          <p:nvPr/>
        </p:nvSpPr>
        <p:spPr bwMode="auto">
          <a:xfrm>
            <a:off x="7848600" y="4816475"/>
            <a:ext cx="914400" cy="30480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lstStyle/>
          <a:p>
            <a:pPr algn="ctr"/>
            <a:r>
              <a:rPr lang="en-US" sz="1400">
                <a:latin typeface="Tahoma" charset="0"/>
              </a:rPr>
              <a:t>func</a:t>
            </a:r>
          </a:p>
        </p:txBody>
      </p:sp>
      <p:sp>
        <p:nvSpPr>
          <p:cNvPr id="1237" name="Rectangle 213"/>
          <p:cNvSpPr>
            <a:spLocks noChangeArrowheads="1"/>
          </p:cNvSpPr>
          <p:nvPr/>
        </p:nvSpPr>
        <p:spPr bwMode="auto">
          <a:xfrm>
            <a:off x="7086600" y="4816475"/>
            <a:ext cx="762000" cy="30480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lstStyle/>
          <a:p>
            <a:pPr algn="ctr"/>
            <a:r>
              <a:rPr lang="en-US" sz="1400">
                <a:latin typeface="Tahoma" charset="0"/>
              </a:rPr>
              <a:t>shamt</a:t>
            </a:r>
          </a:p>
        </p:txBody>
      </p:sp>
      <p:sp>
        <p:nvSpPr>
          <p:cNvPr id="1238" name="Text Box 214"/>
          <p:cNvSpPr txBox="1">
            <a:spLocks noChangeArrowheads="1"/>
          </p:cNvSpPr>
          <p:nvPr/>
        </p:nvSpPr>
        <p:spPr bwMode="auto">
          <a:xfrm>
            <a:off x="152400" y="5759450"/>
            <a:ext cx="3581400"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173038" indent="-173038">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spcBef>
                <a:spcPct val="50000"/>
              </a:spcBef>
              <a:buFontTx/>
              <a:buChar char="•"/>
            </a:pPr>
            <a:r>
              <a:rPr lang="en-US" sz="1800" b="0">
                <a:solidFill>
                  <a:srgbClr val="CC0000"/>
                </a:solidFill>
                <a:latin typeface="Tahoma" charset="0"/>
              </a:rPr>
              <a:t>J-type</a:t>
            </a:r>
            <a:r>
              <a:rPr lang="en-US" sz="1800" b="0">
                <a:latin typeface="Tahoma" charset="0"/>
              </a:rPr>
              <a:t>, no register operands, 26-bit constant</a:t>
            </a:r>
          </a:p>
        </p:txBody>
      </p:sp>
      <p:grpSp>
        <p:nvGrpSpPr>
          <p:cNvPr id="9" name="Group 216"/>
          <p:cNvGrpSpPr>
            <a:grpSpLocks/>
          </p:cNvGrpSpPr>
          <p:nvPr/>
        </p:nvGrpSpPr>
        <p:grpSpPr bwMode="auto">
          <a:xfrm>
            <a:off x="3886200" y="5927725"/>
            <a:ext cx="4876800" cy="304800"/>
            <a:chOff x="1728" y="288"/>
            <a:chExt cx="3072" cy="192"/>
          </a:xfrm>
        </p:grpSpPr>
        <p:grpSp>
          <p:nvGrpSpPr>
            <p:cNvPr id="20496" name="Group 217"/>
            <p:cNvGrpSpPr>
              <a:grpSpLocks/>
            </p:cNvGrpSpPr>
            <p:nvPr/>
          </p:nvGrpSpPr>
          <p:grpSpPr bwMode="auto">
            <a:xfrm>
              <a:off x="1824" y="432"/>
              <a:ext cx="2880" cy="48"/>
              <a:chOff x="1968" y="1776"/>
              <a:chExt cx="2880" cy="192"/>
            </a:xfrm>
          </p:grpSpPr>
          <p:sp>
            <p:nvSpPr>
              <p:cNvPr id="20498" name="Line 218"/>
              <p:cNvSpPr>
                <a:spLocks noChangeShapeType="1"/>
              </p:cNvSpPr>
              <p:nvPr/>
            </p:nvSpPr>
            <p:spPr bwMode="auto">
              <a:xfrm flipV="1">
                <a:off x="196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499" name="Line 219"/>
              <p:cNvSpPr>
                <a:spLocks noChangeShapeType="1"/>
              </p:cNvSpPr>
              <p:nvPr/>
            </p:nvSpPr>
            <p:spPr bwMode="auto">
              <a:xfrm flipV="1">
                <a:off x="206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00" name="Line 220"/>
              <p:cNvSpPr>
                <a:spLocks noChangeShapeType="1"/>
              </p:cNvSpPr>
              <p:nvPr/>
            </p:nvSpPr>
            <p:spPr bwMode="auto">
              <a:xfrm flipV="1">
                <a:off x="216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01" name="Line 221"/>
              <p:cNvSpPr>
                <a:spLocks noChangeShapeType="1"/>
              </p:cNvSpPr>
              <p:nvPr/>
            </p:nvSpPr>
            <p:spPr bwMode="auto">
              <a:xfrm flipV="1">
                <a:off x="225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02" name="Line 222"/>
              <p:cNvSpPr>
                <a:spLocks noChangeShapeType="1"/>
              </p:cNvSpPr>
              <p:nvPr/>
            </p:nvSpPr>
            <p:spPr bwMode="auto">
              <a:xfrm flipV="1">
                <a:off x="235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03" name="Line 223"/>
              <p:cNvSpPr>
                <a:spLocks noChangeShapeType="1"/>
              </p:cNvSpPr>
              <p:nvPr/>
            </p:nvSpPr>
            <p:spPr bwMode="auto">
              <a:xfrm flipV="1">
                <a:off x="244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04" name="Line 224"/>
              <p:cNvSpPr>
                <a:spLocks noChangeShapeType="1"/>
              </p:cNvSpPr>
              <p:nvPr/>
            </p:nvSpPr>
            <p:spPr bwMode="auto">
              <a:xfrm flipV="1">
                <a:off x="254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05" name="Line 225"/>
              <p:cNvSpPr>
                <a:spLocks noChangeShapeType="1"/>
              </p:cNvSpPr>
              <p:nvPr/>
            </p:nvSpPr>
            <p:spPr bwMode="auto">
              <a:xfrm flipV="1">
                <a:off x="264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06" name="Line 226"/>
              <p:cNvSpPr>
                <a:spLocks noChangeShapeType="1"/>
              </p:cNvSpPr>
              <p:nvPr/>
            </p:nvSpPr>
            <p:spPr bwMode="auto">
              <a:xfrm flipV="1">
                <a:off x="273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07" name="Line 227"/>
              <p:cNvSpPr>
                <a:spLocks noChangeShapeType="1"/>
              </p:cNvSpPr>
              <p:nvPr/>
            </p:nvSpPr>
            <p:spPr bwMode="auto">
              <a:xfrm flipV="1">
                <a:off x="283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08" name="Line 228"/>
              <p:cNvSpPr>
                <a:spLocks noChangeShapeType="1"/>
              </p:cNvSpPr>
              <p:nvPr/>
            </p:nvSpPr>
            <p:spPr bwMode="auto">
              <a:xfrm flipV="1">
                <a:off x="292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09" name="Line 229"/>
              <p:cNvSpPr>
                <a:spLocks noChangeShapeType="1"/>
              </p:cNvSpPr>
              <p:nvPr/>
            </p:nvSpPr>
            <p:spPr bwMode="auto">
              <a:xfrm flipV="1">
                <a:off x="302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10" name="Line 230"/>
              <p:cNvSpPr>
                <a:spLocks noChangeShapeType="1"/>
              </p:cNvSpPr>
              <p:nvPr/>
            </p:nvSpPr>
            <p:spPr bwMode="auto">
              <a:xfrm flipV="1">
                <a:off x="312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11" name="Line 231"/>
              <p:cNvSpPr>
                <a:spLocks noChangeShapeType="1"/>
              </p:cNvSpPr>
              <p:nvPr/>
            </p:nvSpPr>
            <p:spPr bwMode="auto">
              <a:xfrm flipV="1">
                <a:off x="321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12" name="Line 232"/>
              <p:cNvSpPr>
                <a:spLocks noChangeShapeType="1"/>
              </p:cNvSpPr>
              <p:nvPr/>
            </p:nvSpPr>
            <p:spPr bwMode="auto">
              <a:xfrm flipV="1">
                <a:off x="331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13" name="Line 233"/>
              <p:cNvSpPr>
                <a:spLocks noChangeShapeType="1"/>
              </p:cNvSpPr>
              <p:nvPr/>
            </p:nvSpPr>
            <p:spPr bwMode="auto">
              <a:xfrm flipV="1">
                <a:off x="340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14" name="Line 234"/>
              <p:cNvSpPr>
                <a:spLocks noChangeShapeType="1"/>
              </p:cNvSpPr>
              <p:nvPr/>
            </p:nvSpPr>
            <p:spPr bwMode="auto">
              <a:xfrm flipV="1">
                <a:off x="350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15" name="Line 235"/>
              <p:cNvSpPr>
                <a:spLocks noChangeShapeType="1"/>
              </p:cNvSpPr>
              <p:nvPr/>
            </p:nvSpPr>
            <p:spPr bwMode="auto">
              <a:xfrm flipV="1">
                <a:off x="360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16" name="Line 236"/>
              <p:cNvSpPr>
                <a:spLocks noChangeShapeType="1"/>
              </p:cNvSpPr>
              <p:nvPr/>
            </p:nvSpPr>
            <p:spPr bwMode="auto">
              <a:xfrm flipV="1">
                <a:off x="369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17" name="Line 237"/>
              <p:cNvSpPr>
                <a:spLocks noChangeShapeType="1"/>
              </p:cNvSpPr>
              <p:nvPr/>
            </p:nvSpPr>
            <p:spPr bwMode="auto">
              <a:xfrm flipV="1">
                <a:off x="379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18" name="Line 238"/>
              <p:cNvSpPr>
                <a:spLocks noChangeShapeType="1"/>
              </p:cNvSpPr>
              <p:nvPr/>
            </p:nvSpPr>
            <p:spPr bwMode="auto">
              <a:xfrm flipV="1">
                <a:off x="388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19" name="Line 239"/>
              <p:cNvSpPr>
                <a:spLocks noChangeShapeType="1"/>
              </p:cNvSpPr>
              <p:nvPr/>
            </p:nvSpPr>
            <p:spPr bwMode="auto">
              <a:xfrm flipV="1">
                <a:off x="398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20" name="Line 240"/>
              <p:cNvSpPr>
                <a:spLocks noChangeShapeType="1"/>
              </p:cNvSpPr>
              <p:nvPr/>
            </p:nvSpPr>
            <p:spPr bwMode="auto">
              <a:xfrm flipV="1">
                <a:off x="408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21" name="Line 241"/>
              <p:cNvSpPr>
                <a:spLocks noChangeShapeType="1"/>
              </p:cNvSpPr>
              <p:nvPr/>
            </p:nvSpPr>
            <p:spPr bwMode="auto">
              <a:xfrm flipV="1">
                <a:off x="417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22" name="Line 242"/>
              <p:cNvSpPr>
                <a:spLocks noChangeShapeType="1"/>
              </p:cNvSpPr>
              <p:nvPr/>
            </p:nvSpPr>
            <p:spPr bwMode="auto">
              <a:xfrm flipV="1">
                <a:off x="427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23" name="Line 243"/>
              <p:cNvSpPr>
                <a:spLocks noChangeShapeType="1"/>
              </p:cNvSpPr>
              <p:nvPr/>
            </p:nvSpPr>
            <p:spPr bwMode="auto">
              <a:xfrm flipV="1">
                <a:off x="436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24" name="Line 244"/>
              <p:cNvSpPr>
                <a:spLocks noChangeShapeType="1"/>
              </p:cNvSpPr>
              <p:nvPr/>
            </p:nvSpPr>
            <p:spPr bwMode="auto">
              <a:xfrm flipV="1">
                <a:off x="446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25" name="Line 245"/>
              <p:cNvSpPr>
                <a:spLocks noChangeShapeType="1"/>
              </p:cNvSpPr>
              <p:nvPr/>
            </p:nvSpPr>
            <p:spPr bwMode="auto">
              <a:xfrm flipV="1">
                <a:off x="456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26" name="Line 246"/>
              <p:cNvSpPr>
                <a:spLocks noChangeShapeType="1"/>
              </p:cNvSpPr>
              <p:nvPr/>
            </p:nvSpPr>
            <p:spPr bwMode="auto">
              <a:xfrm flipV="1">
                <a:off x="465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27" name="Line 247"/>
              <p:cNvSpPr>
                <a:spLocks noChangeShapeType="1"/>
              </p:cNvSpPr>
              <p:nvPr/>
            </p:nvSpPr>
            <p:spPr bwMode="auto">
              <a:xfrm flipV="1">
                <a:off x="475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28" name="Line 248"/>
              <p:cNvSpPr>
                <a:spLocks noChangeShapeType="1"/>
              </p:cNvSpPr>
              <p:nvPr/>
            </p:nvSpPr>
            <p:spPr bwMode="auto">
              <a:xfrm flipV="1">
                <a:off x="484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20497" name="Rectangle 249"/>
            <p:cNvSpPr>
              <a:spLocks noChangeArrowheads="1"/>
            </p:cNvSpPr>
            <p:nvPr/>
          </p:nvSpPr>
          <p:spPr bwMode="auto">
            <a:xfrm>
              <a:off x="1728" y="288"/>
              <a:ext cx="3072" cy="192"/>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Tahoma" charset="0"/>
              </a:endParaRPr>
            </a:p>
          </p:txBody>
        </p:sp>
      </p:grpSp>
      <p:sp>
        <p:nvSpPr>
          <p:cNvPr id="20491" name="Rectangle 250"/>
          <p:cNvSpPr>
            <a:spLocks noChangeArrowheads="1"/>
          </p:cNvSpPr>
          <p:nvPr/>
        </p:nvSpPr>
        <p:spPr bwMode="auto">
          <a:xfrm>
            <a:off x="3733800" y="5775325"/>
            <a:ext cx="518160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atin typeface="Tahoma" charset="0"/>
            </a:endParaRPr>
          </a:p>
        </p:txBody>
      </p:sp>
      <p:sp>
        <p:nvSpPr>
          <p:cNvPr id="1275" name="Line 251"/>
          <p:cNvSpPr>
            <a:spLocks noChangeShapeType="1"/>
          </p:cNvSpPr>
          <p:nvPr/>
        </p:nvSpPr>
        <p:spPr bwMode="auto">
          <a:xfrm>
            <a:off x="4800600" y="5927725"/>
            <a:ext cx="0" cy="304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8" name="Text Box 254"/>
          <p:cNvSpPr txBox="1">
            <a:spLocks noChangeArrowheads="1"/>
          </p:cNvSpPr>
          <p:nvPr/>
        </p:nvSpPr>
        <p:spPr bwMode="auto">
          <a:xfrm>
            <a:off x="4111625" y="5927725"/>
            <a:ext cx="51752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800">
                <a:latin typeface="Tahoma" charset="0"/>
              </a:rPr>
              <a:t>OP</a:t>
            </a:r>
          </a:p>
        </p:txBody>
      </p:sp>
      <p:sp>
        <p:nvSpPr>
          <p:cNvPr id="1281" name="Text Box 257"/>
          <p:cNvSpPr txBox="1">
            <a:spLocks noChangeArrowheads="1"/>
          </p:cNvSpPr>
          <p:nvPr/>
        </p:nvSpPr>
        <p:spPr bwMode="auto">
          <a:xfrm>
            <a:off x="5410200" y="5927725"/>
            <a:ext cx="24384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600">
                <a:latin typeface="Tahoma" charset="0"/>
              </a:rPr>
              <a:t>26-bit constant </a:t>
            </a:r>
            <a:endParaRPr lang="en-US" sz="1600" baseline="-25000">
              <a:latin typeface="Tahoma" charset="0"/>
            </a:endParaRPr>
          </a:p>
        </p:txBody>
      </p:sp>
      <p:sp>
        <p:nvSpPr>
          <p:cNvPr id="20495" name="Slide Number Placeholder 2"/>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fld id="{7EBFEF24-7207-844A-9902-AF97251D5782}" type="slidenum">
              <a:rPr lang="en-US" sz="1400">
                <a:latin typeface="Arial Narrow" charset="0"/>
              </a:rPr>
              <a:pPr/>
              <a:t>3</a:t>
            </a:fld>
            <a:endParaRPr lang="en-US" sz="1400">
              <a:latin typeface="Arial Narrow"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9">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9">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9">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9">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9">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9">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9">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9">
                                            <p:txEl>
                                              <p:pRg st="10" end="10"/>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4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3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3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4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27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27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28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2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 grpId="0" build="p" bldLvl="2"/>
      <p:bldP spid="1143" grpId="0"/>
      <p:bldP spid="1144" grpId="0"/>
      <p:bldP spid="1235" grpId="0" animBg="1"/>
      <p:bldP spid="1237" grpId="0" animBg="1"/>
      <p:bldP spid="1238" grpId="0"/>
      <p:bldP spid="1275" grpId="0" animBg="1"/>
      <p:bldP spid="1278" grpId="0"/>
      <p:bldP spid="128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Working with Constants</a:t>
            </a:r>
            <a:endParaRPr lang="en-US" dirty="0"/>
          </a:p>
        </p:txBody>
      </p:sp>
      <p:sp>
        <p:nvSpPr>
          <p:cNvPr id="3" name="Content Placeholder 2"/>
          <p:cNvSpPr>
            <a:spLocks noGrp="1"/>
          </p:cNvSpPr>
          <p:nvPr>
            <p:ph idx="1"/>
          </p:nvPr>
        </p:nvSpPr>
        <p:spPr/>
        <p:txBody>
          <a:bodyPr/>
          <a:lstStyle/>
          <a:p>
            <a:pPr>
              <a:defRPr/>
            </a:pPr>
            <a:r>
              <a:rPr lang="en-US" dirty="0" smtClean="0"/>
              <a:t>Immediate instructions allow constants to be specified within the instruction</a:t>
            </a:r>
            <a:endParaRPr lang="en-US" dirty="0"/>
          </a:p>
          <a:p>
            <a:pPr lvl="1">
              <a:defRPr/>
            </a:pPr>
            <a:r>
              <a:rPr lang="en-US" dirty="0" smtClean="0"/>
              <a:t>Examples</a:t>
            </a:r>
          </a:p>
          <a:p>
            <a:pPr lvl="2">
              <a:defRPr/>
            </a:pPr>
            <a:r>
              <a:rPr lang="en-US" dirty="0" smtClean="0"/>
              <a:t>add 2000 to register $5</a:t>
            </a:r>
          </a:p>
          <a:p>
            <a:pPr marL="914400" lvl="2" indent="0">
              <a:buFont typeface="Wingdings" charset="0"/>
              <a:buNone/>
              <a:defRPr/>
            </a:pPr>
            <a:r>
              <a:rPr lang="en-US" b="1" dirty="0" smtClean="0">
                <a:solidFill>
                  <a:srgbClr val="0000FF"/>
                </a:solidFill>
                <a:latin typeface="Courier New"/>
                <a:cs typeface="Courier New"/>
              </a:rPr>
              <a:t>	</a:t>
            </a:r>
            <a:r>
              <a:rPr lang="en-US" b="1" dirty="0" err="1" smtClean="0">
                <a:solidFill>
                  <a:srgbClr val="0000FF"/>
                </a:solidFill>
                <a:latin typeface="Courier New"/>
                <a:cs typeface="Courier New"/>
              </a:rPr>
              <a:t>addi</a:t>
            </a:r>
            <a:r>
              <a:rPr lang="en-US" b="1" dirty="0" smtClean="0">
                <a:solidFill>
                  <a:srgbClr val="0000FF"/>
                </a:solidFill>
                <a:latin typeface="Courier New"/>
                <a:cs typeface="Courier New"/>
              </a:rPr>
              <a:t> $5, $5, 2000</a:t>
            </a:r>
          </a:p>
          <a:p>
            <a:pPr lvl="2">
              <a:defRPr/>
            </a:pPr>
            <a:r>
              <a:rPr lang="en-US" dirty="0" smtClean="0"/>
              <a:t>subtract 60 from register $5</a:t>
            </a:r>
          </a:p>
          <a:p>
            <a:pPr marL="914400" lvl="2" indent="0">
              <a:buFont typeface="Wingdings" charset="0"/>
              <a:buNone/>
              <a:defRPr/>
            </a:pPr>
            <a:r>
              <a:rPr lang="en-US" b="1" dirty="0">
                <a:solidFill>
                  <a:srgbClr val="0000FF"/>
                </a:solidFill>
                <a:latin typeface="Courier New"/>
                <a:cs typeface="Courier New"/>
              </a:rPr>
              <a:t>	</a:t>
            </a:r>
            <a:r>
              <a:rPr lang="en-US" b="1" dirty="0" err="1" smtClean="0">
                <a:solidFill>
                  <a:srgbClr val="0000FF"/>
                </a:solidFill>
                <a:latin typeface="Courier New"/>
                <a:cs typeface="Courier New"/>
              </a:rPr>
              <a:t>addi</a:t>
            </a:r>
            <a:r>
              <a:rPr lang="en-US" b="1" dirty="0" smtClean="0">
                <a:solidFill>
                  <a:srgbClr val="0000FF"/>
                </a:solidFill>
                <a:latin typeface="Courier New"/>
                <a:cs typeface="Courier New"/>
              </a:rPr>
              <a:t> $5, $5, -60</a:t>
            </a:r>
          </a:p>
          <a:p>
            <a:pPr lvl="3">
              <a:defRPr/>
            </a:pPr>
            <a:r>
              <a:rPr lang="en-US" dirty="0" smtClean="0"/>
              <a:t>… no </a:t>
            </a:r>
            <a:r>
              <a:rPr lang="en-US" b="1" dirty="0" err="1" smtClean="0">
                <a:solidFill>
                  <a:srgbClr val="0000FF"/>
                </a:solidFill>
                <a:latin typeface="Courier New"/>
                <a:cs typeface="Courier New"/>
              </a:rPr>
              <a:t>subi</a:t>
            </a:r>
            <a:r>
              <a:rPr lang="en-US" dirty="0" smtClean="0"/>
              <a:t> instruction!</a:t>
            </a:r>
          </a:p>
          <a:p>
            <a:pPr lvl="2">
              <a:defRPr/>
            </a:pPr>
            <a:r>
              <a:rPr lang="en-US" dirty="0" smtClean="0"/>
              <a:t>logically AND $5 with 0x8723 and put the result in $7</a:t>
            </a:r>
          </a:p>
          <a:p>
            <a:pPr marL="914400" lvl="2" indent="0">
              <a:buFont typeface="Wingdings" charset="0"/>
              <a:buNone/>
              <a:defRPr/>
            </a:pPr>
            <a:r>
              <a:rPr lang="en-US" b="1" dirty="0" smtClean="0">
                <a:solidFill>
                  <a:srgbClr val="0000FF"/>
                </a:solidFill>
                <a:latin typeface="Courier New"/>
                <a:cs typeface="Courier New"/>
              </a:rPr>
              <a:t>	</a:t>
            </a:r>
            <a:r>
              <a:rPr lang="en-US" b="1" dirty="0" err="1" smtClean="0">
                <a:solidFill>
                  <a:srgbClr val="0000FF"/>
                </a:solidFill>
                <a:latin typeface="Courier New"/>
                <a:cs typeface="Courier New"/>
              </a:rPr>
              <a:t>andi</a:t>
            </a:r>
            <a:r>
              <a:rPr lang="en-US" b="1" dirty="0" smtClean="0">
                <a:solidFill>
                  <a:srgbClr val="0000FF"/>
                </a:solidFill>
                <a:latin typeface="Courier New"/>
                <a:cs typeface="Courier New"/>
              </a:rPr>
              <a:t> $</a:t>
            </a:r>
            <a:r>
              <a:rPr lang="en-US" b="1" dirty="0">
                <a:solidFill>
                  <a:srgbClr val="0000FF"/>
                </a:solidFill>
                <a:latin typeface="Courier New"/>
                <a:cs typeface="Courier New"/>
              </a:rPr>
              <a:t>7</a:t>
            </a:r>
            <a:r>
              <a:rPr lang="en-US" b="1" dirty="0" smtClean="0">
                <a:solidFill>
                  <a:srgbClr val="0000FF"/>
                </a:solidFill>
                <a:latin typeface="Courier New"/>
                <a:cs typeface="Courier New"/>
              </a:rPr>
              <a:t>, $5, 0x8723</a:t>
            </a:r>
          </a:p>
          <a:p>
            <a:pPr lvl="2">
              <a:defRPr/>
            </a:pPr>
            <a:r>
              <a:rPr lang="en-US" dirty="0" smtClean="0"/>
              <a:t>put the number 1234 in $10</a:t>
            </a:r>
          </a:p>
          <a:p>
            <a:pPr marL="914400" lvl="2" indent="0">
              <a:buFont typeface="Wingdings" charset="0"/>
              <a:buNone/>
              <a:defRPr/>
            </a:pPr>
            <a:r>
              <a:rPr lang="en-US" b="1" dirty="0" smtClean="0">
                <a:solidFill>
                  <a:srgbClr val="0000FF"/>
                </a:solidFill>
                <a:latin typeface="Courier New"/>
                <a:cs typeface="Courier New"/>
              </a:rPr>
              <a:t>	</a:t>
            </a:r>
            <a:r>
              <a:rPr lang="en-US" b="1" dirty="0" err="1" smtClean="0">
                <a:solidFill>
                  <a:srgbClr val="0000FF"/>
                </a:solidFill>
                <a:latin typeface="Courier New"/>
                <a:cs typeface="Courier New"/>
              </a:rPr>
              <a:t>addi</a:t>
            </a:r>
            <a:r>
              <a:rPr lang="en-US" b="1" dirty="0" smtClean="0">
                <a:solidFill>
                  <a:srgbClr val="0000FF"/>
                </a:solidFill>
                <a:latin typeface="Courier New"/>
                <a:cs typeface="Courier New"/>
              </a:rPr>
              <a:t> $10, $0, 1234</a:t>
            </a:r>
          </a:p>
          <a:p>
            <a:pPr lvl="1">
              <a:defRPr/>
            </a:pPr>
            <a:r>
              <a:rPr lang="en-US" dirty="0" smtClean="0"/>
              <a:t>But…</a:t>
            </a:r>
          </a:p>
          <a:p>
            <a:pPr lvl="2">
              <a:defRPr/>
            </a:pPr>
            <a:r>
              <a:rPr lang="en-US" dirty="0" smtClean="0"/>
              <a:t>these constants are limited to 16 bits only!</a:t>
            </a:r>
          </a:p>
          <a:p>
            <a:pPr lvl="3">
              <a:defRPr/>
            </a:pPr>
            <a:r>
              <a:rPr lang="en-US" dirty="0" smtClean="0"/>
              <a:t>Range is [-32768…32767] if signed, or [0…65535] if unsigned</a:t>
            </a:r>
          </a:p>
          <a:p>
            <a:pPr lvl="3">
              <a:defRPr/>
            </a:pPr>
            <a:endParaRPr lang="en-US" dirty="0" smtClean="0"/>
          </a:p>
        </p:txBody>
      </p:sp>
      <p:sp>
        <p:nvSpPr>
          <p:cNvPr id="22531"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fld id="{4A99EC23-CD02-8D44-B1DB-45BEE32828DD}" type="slidenum">
              <a:rPr lang="en-US" sz="1400">
                <a:latin typeface="Arial Narrow" charset="0"/>
              </a:rPr>
              <a:pPr/>
              <a:t>4</a:t>
            </a:fld>
            <a:endParaRPr lang="en-US" sz="1400">
              <a:latin typeface="Arial Narrow" charset="0"/>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defRPr/>
            </a:pPr>
            <a:r>
              <a:rPr lang="en-US" dirty="0" smtClean="0">
                <a:latin typeface="Tahoma" charset="0"/>
                <a:ea typeface="ＭＳ Ｐゴシック" charset="0"/>
                <a:cs typeface="ＭＳ Ｐゴシック" charset="0"/>
                <a:sym typeface="Symbol" charset="0"/>
              </a:rPr>
              <a:t>Recap:  ADDI</a:t>
            </a:r>
            <a:endParaRPr lang="en-US" dirty="0">
              <a:latin typeface="Tahoma" charset="0"/>
              <a:ea typeface="ＭＳ Ｐゴシック" charset="0"/>
              <a:cs typeface="ＭＳ Ｐゴシック" charset="0"/>
              <a:sym typeface="Symbol" charset="0"/>
            </a:endParaRPr>
          </a:p>
        </p:txBody>
      </p:sp>
      <p:sp>
        <p:nvSpPr>
          <p:cNvPr id="23554" name="Rectangle 3"/>
          <p:cNvSpPr>
            <a:spLocks noChangeArrowheads="1"/>
          </p:cNvSpPr>
          <p:nvPr/>
        </p:nvSpPr>
        <p:spPr bwMode="auto">
          <a:xfrm>
            <a:off x="304800" y="1109663"/>
            <a:ext cx="7423150" cy="417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a:lnSpc>
                <a:spcPct val="90000"/>
              </a:lnSpc>
            </a:pPr>
            <a:r>
              <a:rPr lang="en-US">
                <a:solidFill>
                  <a:srgbClr val="CC0000"/>
                </a:solidFill>
              </a:rPr>
              <a:t>addi instruction: adds register contents, signed-constant:</a:t>
            </a:r>
          </a:p>
        </p:txBody>
      </p:sp>
      <p:sp>
        <p:nvSpPr>
          <p:cNvPr id="23555" name="Rectangle 5"/>
          <p:cNvSpPr>
            <a:spLocks noChangeArrowheads="1"/>
          </p:cNvSpPr>
          <p:nvPr/>
        </p:nvSpPr>
        <p:spPr bwMode="auto">
          <a:xfrm>
            <a:off x="663575" y="3952875"/>
            <a:ext cx="7794625" cy="37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pPr>
              <a:lnSpc>
                <a:spcPct val="90000"/>
              </a:lnSpc>
            </a:pPr>
            <a:r>
              <a:rPr lang="en-US" sz="2000"/>
              <a:t>Symbolic version:  </a:t>
            </a:r>
            <a:r>
              <a:rPr lang="en-US" sz="2000">
                <a:latin typeface="Courier New" charset="0"/>
              </a:rPr>
              <a:t>addi $9, $11, -3</a:t>
            </a:r>
          </a:p>
        </p:txBody>
      </p:sp>
      <p:sp>
        <p:nvSpPr>
          <p:cNvPr id="23556" name="Rectangle 6"/>
          <p:cNvSpPr>
            <a:spLocks noChangeArrowheads="1"/>
          </p:cNvSpPr>
          <p:nvPr/>
        </p:nvSpPr>
        <p:spPr bwMode="auto">
          <a:xfrm>
            <a:off x="1143000" y="5638800"/>
            <a:ext cx="3421063" cy="593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pPr marL="233363" indent="-233363">
              <a:lnSpc>
                <a:spcPct val="90000"/>
              </a:lnSpc>
            </a:pPr>
            <a:r>
              <a:rPr lang="ja-JP" altLang="en-US" sz="1800"/>
              <a:t>“</a:t>
            </a:r>
            <a:r>
              <a:rPr lang="en-US" altLang="ja-JP" sz="1800"/>
              <a:t>Add the contents of rs to const; store result in rt</a:t>
            </a:r>
            <a:r>
              <a:rPr lang="ja-JP" altLang="en-US" sz="1800"/>
              <a:t>”</a:t>
            </a:r>
            <a:endParaRPr lang="en-US" sz="1800"/>
          </a:p>
        </p:txBody>
      </p:sp>
      <p:grpSp>
        <p:nvGrpSpPr>
          <p:cNvPr id="23557" name="Group 71"/>
          <p:cNvGrpSpPr>
            <a:grpSpLocks/>
          </p:cNvGrpSpPr>
          <p:nvPr/>
        </p:nvGrpSpPr>
        <p:grpSpPr bwMode="auto">
          <a:xfrm>
            <a:off x="501650" y="2209800"/>
            <a:ext cx="2292350" cy="876300"/>
            <a:chOff x="309" y="1404"/>
            <a:chExt cx="1444" cy="552"/>
          </a:xfrm>
        </p:grpSpPr>
        <p:grpSp>
          <p:nvGrpSpPr>
            <p:cNvPr id="23646" name="Group 72"/>
            <p:cNvGrpSpPr>
              <a:grpSpLocks/>
            </p:cNvGrpSpPr>
            <p:nvPr/>
          </p:nvGrpSpPr>
          <p:grpSpPr bwMode="auto">
            <a:xfrm>
              <a:off x="309" y="1476"/>
              <a:ext cx="1108" cy="480"/>
              <a:chOff x="237" y="1556"/>
              <a:chExt cx="1108" cy="480"/>
            </a:xfrm>
          </p:grpSpPr>
          <p:sp>
            <p:nvSpPr>
              <p:cNvPr id="23648" name="Freeform 73"/>
              <p:cNvSpPr>
                <a:spLocks/>
              </p:cNvSpPr>
              <p:nvPr/>
            </p:nvSpPr>
            <p:spPr bwMode="auto">
              <a:xfrm flipH="1">
                <a:off x="1009" y="1556"/>
                <a:ext cx="336" cy="152"/>
              </a:xfrm>
              <a:custGeom>
                <a:avLst/>
                <a:gdLst>
                  <a:gd name="T0" fmla="*/ 336 w 336"/>
                  <a:gd name="T1" fmla="*/ 144 h 152"/>
                  <a:gd name="T2" fmla="*/ 192 w 336"/>
                  <a:gd name="T3" fmla="*/ 48 h 152"/>
                  <a:gd name="T4" fmla="*/ 192 w 336"/>
                  <a:gd name="T5" fmla="*/ 144 h 152"/>
                  <a:gd name="T6" fmla="*/ 0 w 336"/>
                  <a:gd name="T7" fmla="*/ 0 h 152"/>
                  <a:gd name="T8" fmla="*/ 0 60000 65536"/>
                  <a:gd name="T9" fmla="*/ 0 60000 65536"/>
                  <a:gd name="T10" fmla="*/ 0 60000 65536"/>
                  <a:gd name="T11" fmla="*/ 0 60000 65536"/>
                  <a:gd name="T12" fmla="*/ 0 w 336"/>
                  <a:gd name="T13" fmla="*/ 0 h 152"/>
                  <a:gd name="T14" fmla="*/ 336 w 336"/>
                  <a:gd name="T15" fmla="*/ 152 h 152"/>
                </a:gdLst>
                <a:ahLst/>
                <a:cxnLst>
                  <a:cxn ang="T8">
                    <a:pos x="T0" y="T1"/>
                  </a:cxn>
                  <a:cxn ang="T9">
                    <a:pos x="T2" y="T3"/>
                  </a:cxn>
                  <a:cxn ang="T10">
                    <a:pos x="T4" y="T5"/>
                  </a:cxn>
                  <a:cxn ang="T11">
                    <a:pos x="T6" y="T7"/>
                  </a:cxn>
                </a:cxnLst>
                <a:rect l="T12" t="T13" r="T14" b="T15"/>
                <a:pathLst>
                  <a:path w="336" h="152">
                    <a:moveTo>
                      <a:pt x="336" y="144"/>
                    </a:moveTo>
                    <a:cubicBezTo>
                      <a:pt x="276" y="96"/>
                      <a:pt x="216" y="48"/>
                      <a:pt x="192" y="48"/>
                    </a:cubicBezTo>
                    <a:cubicBezTo>
                      <a:pt x="168" y="48"/>
                      <a:pt x="224" y="152"/>
                      <a:pt x="192" y="144"/>
                    </a:cubicBezTo>
                    <a:cubicBezTo>
                      <a:pt x="160" y="136"/>
                      <a:pt x="80" y="68"/>
                      <a:pt x="0" y="0"/>
                    </a:cubicBezTo>
                  </a:path>
                </a:pathLst>
              </a:custGeom>
              <a:noFill/>
              <a:ln w="9525">
                <a:solidFill>
                  <a:srgbClr val="CC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a:spAutoFit/>
              </a:bodyPr>
              <a:lstStyle/>
              <a:p>
                <a:endParaRPr lang="en-US"/>
              </a:p>
            </p:txBody>
          </p:sp>
          <p:sp>
            <p:nvSpPr>
              <p:cNvPr id="23649" name="Text Box 74"/>
              <p:cNvSpPr txBox="1">
                <a:spLocks noChangeArrowheads="1"/>
              </p:cNvSpPr>
              <p:nvPr/>
            </p:nvSpPr>
            <p:spPr bwMode="auto">
              <a:xfrm>
                <a:off x="237" y="1632"/>
                <a:ext cx="1010"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800">
                    <a:solidFill>
                      <a:srgbClr val="CC0000"/>
                    </a:solidFill>
                  </a:rPr>
                  <a:t>OP = 0x08, dictating addi</a:t>
                </a:r>
              </a:p>
            </p:txBody>
          </p:sp>
        </p:grpSp>
        <p:sp>
          <p:nvSpPr>
            <p:cNvPr id="23647" name="AutoShape 75"/>
            <p:cNvSpPr>
              <a:spLocks/>
            </p:cNvSpPr>
            <p:nvPr/>
          </p:nvSpPr>
          <p:spPr bwMode="auto">
            <a:xfrm rot="-5400000">
              <a:off x="1438" y="1161"/>
              <a:ext cx="72" cy="558"/>
            </a:xfrm>
            <a:prstGeom prst="leftBrace">
              <a:avLst>
                <a:gd name="adj1" fmla="val 64583"/>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grpSp>
      <p:sp>
        <p:nvSpPr>
          <p:cNvPr id="23558" name="AutoShape 77"/>
          <p:cNvSpPr>
            <a:spLocks/>
          </p:cNvSpPr>
          <p:nvPr/>
        </p:nvSpPr>
        <p:spPr bwMode="auto">
          <a:xfrm rot="-5400000">
            <a:off x="3106738" y="1905000"/>
            <a:ext cx="114300" cy="762000"/>
          </a:xfrm>
          <a:prstGeom prst="leftBrace">
            <a:avLst>
              <a:gd name="adj1" fmla="val 55556"/>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grpSp>
        <p:nvGrpSpPr>
          <p:cNvPr id="23559" name="Group 382"/>
          <p:cNvGrpSpPr>
            <a:grpSpLocks/>
          </p:cNvGrpSpPr>
          <p:nvPr/>
        </p:nvGrpSpPr>
        <p:grpSpPr bwMode="auto">
          <a:xfrm>
            <a:off x="2325688" y="2343150"/>
            <a:ext cx="1779587" cy="1036638"/>
            <a:chOff x="1465" y="1476"/>
            <a:chExt cx="1121" cy="653"/>
          </a:xfrm>
        </p:grpSpPr>
        <p:sp>
          <p:nvSpPr>
            <p:cNvPr id="23644" name="Rectangle 78"/>
            <p:cNvSpPr>
              <a:spLocks noChangeArrowheads="1"/>
            </p:cNvSpPr>
            <p:nvPr/>
          </p:nvSpPr>
          <p:spPr bwMode="auto">
            <a:xfrm>
              <a:off x="1465" y="1725"/>
              <a:ext cx="1121"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en-US" sz="1800">
                  <a:solidFill>
                    <a:srgbClr val="CC0000"/>
                  </a:solidFill>
                </a:rPr>
                <a:t>rs = 11, Reg[11]</a:t>
              </a:r>
              <a:br>
                <a:rPr lang="en-US" sz="1800">
                  <a:solidFill>
                    <a:srgbClr val="CC0000"/>
                  </a:solidFill>
                </a:rPr>
              </a:br>
              <a:r>
                <a:rPr lang="en-US" sz="1800">
                  <a:solidFill>
                    <a:srgbClr val="CC0000"/>
                  </a:solidFill>
                </a:rPr>
                <a:t>source </a:t>
              </a:r>
            </a:p>
          </p:txBody>
        </p:sp>
        <p:sp>
          <p:nvSpPr>
            <p:cNvPr id="23645" name="Line 79"/>
            <p:cNvSpPr>
              <a:spLocks noChangeShapeType="1"/>
            </p:cNvSpPr>
            <p:nvPr/>
          </p:nvSpPr>
          <p:spPr bwMode="auto">
            <a:xfrm flipV="1">
              <a:off x="1948" y="1476"/>
              <a:ext cx="42" cy="252"/>
            </a:xfrm>
            <a:prstGeom prst="line">
              <a:avLst/>
            </a:prstGeom>
            <a:noFill/>
            <a:ln w="9525">
              <a:solidFill>
                <a:srgbClr val="CC0000"/>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US"/>
            </a:p>
          </p:txBody>
        </p:sp>
      </p:grpSp>
      <p:grpSp>
        <p:nvGrpSpPr>
          <p:cNvPr id="23560" name="Group 384"/>
          <p:cNvGrpSpPr>
            <a:grpSpLocks/>
          </p:cNvGrpSpPr>
          <p:nvPr/>
        </p:nvGrpSpPr>
        <p:grpSpPr bwMode="auto">
          <a:xfrm>
            <a:off x="3556000" y="2228850"/>
            <a:ext cx="2452688" cy="1123950"/>
            <a:chOff x="2240" y="1404"/>
            <a:chExt cx="1545" cy="708"/>
          </a:xfrm>
        </p:grpSpPr>
        <p:sp>
          <p:nvSpPr>
            <p:cNvPr id="23641" name="Freeform 81"/>
            <p:cNvSpPr>
              <a:spLocks/>
            </p:cNvSpPr>
            <p:nvPr/>
          </p:nvSpPr>
          <p:spPr bwMode="auto">
            <a:xfrm>
              <a:off x="2473" y="1480"/>
              <a:ext cx="711" cy="248"/>
            </a:xfrm>
            <a:custGeom>
              <a:avLst/>
              <a:gdLst>
                <a:gd name="T0" fmla="*/ 712303298 w 265"/>
                <a:gd name="T1" fmla="*/ 30 h 288"/>
                <a:gd name="T2" fmla="*/ 405780753 w 265"/>
                <a:gd name="T3" fmla="*/ 10 h 288"/>
                <a:gd name="T4" fmla="*/ 295246689 w 265"/>
                <a:gd name="T5" fmla="*/ 25 h 288"/>
                <a:gd name="T6" fmla="*/ 0 w 265"/>
                <a:gd name="T7" fmla="*/ 0 h 288"/>
                <a:gd name="T8" fmla="*/ 0 60000 65536"/>
                <a:gd name="T9" fmla="*/ 0 60000 65536"/>
                <a:gd name="T10" fmla="*/ 0 60000 65536"/>
                <a:gd name="T11" fmla="*/ 0 60000 65536"/>
                <a:gd name="T12" fmla="*/ 0 w 265"/>
                <a:gd name="T13" fmla="*/ 0 h 288"/>
                <a:gd name="T14" fmla="*/ 265 w 265"/>
                <a:gd name="T15" fmla="*/ 288 h 288"/>
              </a:gdLst>
              <a:ahLst/>
              <a:cxnLst>
                <a:cxn ang="T8">
                  <a:pos x="T0" y="T1"/>
                </a:cxn>
                <a:cxn ang="T9">
                  <a:pos x="T2" y="T3"/>
                </a:cxn>
                <a:cxn ang="T10">
                  <a:pos x="T4" y="T5"/>
                </a:cxn>
                <a:cxn ang="T11">
                  <a:pos x="T6" y="T7"/>
                </a:cxn>
              </a:cxnLst>
              <a:rect l="T12" t="T13" r="T14" b="T15"/>
              <a:pathLst>
                <a:path w="265" h="288">
                  <a:moveTo>
                    <a:pt x="265" y="288"/>
                  </a:moveTo>
                  <a:cubicBezTo>
                    <a:pt x="218" y="192"/>
                    <a:pt x="177" y="105"/>
                    <a:pt x="151" y="96"/>
                  </a:cubicBezTo>
                  <a:cubicBezTo>
                    <a:pt x="125" y="87"/>
                    <a:pt x="135" y="252"/>
                    <a:pt x="110" y="236"/>
                  </a:cubicBezTo>
                  <a:cubicBezTo>
                    <a:pt x="85" y="220"/>
                    <a:pt x="23" y="49"/>
                    <a:pt x="0" y="0"/>
                  </a:cubicBezTo>
                </a:path>
              </a:pathLst>
            </a:custGeom>
            <a:noFill/>
            <a:ln w="9525">
              <a:solidFill>
                <a:srgbClr val="CC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a:spAutoFit/>
            </a:bodyPr>
            <a:lstStyle/>
            <a:p>
              <a:endParaRPr lang="en-US"/>
            </a:p>
          </p:txBody>
        </p:sp>
        <p:sp>
          <p:nvSpPr>
            <p:cNvPr id="23642" name="AutoShape 82"/>
            <p:cNvSpPr>
              <a:spLocks/>
            </p:cNvSpPr>
            <p:nvPr/>
          </p:nvSpPr>
          <p:spPr bwMode="auto">
            <a:xfrm rot="-5400000">
              <a:off x="2444" y="1200"/>
              <a:ext cx="72" cy="480"/>
            </a:xfrm>
            <a:prstGeom prst="leftBrace">
              <a:avLst>
                <a:gd name="adj1" fmla="val 55556"/>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23643" name="Rectangle 85"/>
            <p:cNvSpPr>
              <a:spLocks noChangeArrowheads="1"/>
            </p:cNvSpPr>
            <p:nvPr/>
          </p:nvSpPr>
          <p:spPr bwMode="auto">
            <a:xfrm>
              <a:off x="2738" y="1708"/>
              <a:ext cx="1047"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en-US" sz="1800">
                  <a:solidFill>
                    <a:srgbClr val="CC0000"/>
                  </a:solidFill>
                </a:rPr>
                <a:t>rt = 9, Reg[9] destination</a:t>
              </a:r>
            </a:p>
          </p:txBody>
        </p:sp>
      </p:grpSp>
      <p:sp>
        <p:nvSpPr>
          <p:cNvPr id="23561" name="Rectangle 86"/>
          <p:cNvSpPr>
            <a:spLocks noChangeArrowheads="1"/>
          </p:cNvSpPr>
          <p:nvPr/>
        </p:nvSpPr>
        <p:spPr bwMode="auto">
          <a:xfrm>
            <a:off x="990600" y="5181600"/>
            <a:ext cx="3351213" cy="346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nSpc>
                <a:spcPct val="90000"/>
              </a:lnSpc>
            </a:pPr>
            <a:r>
              <a:rPr lang="en-US" sz="1800"/>
              <a:t>Reg[rt] </a:t>
            </a:r>
            <a:r>
              <a:rPr lang="en-US" sz="1800">
                <a:latin typeface="Symbol" charset="0"/>
              </a:rPr>
              <a:t>=</a:t>
            </a:r>
            <a:r>
              <a:rPr lang="en-US" sz="1800"/>
              <a:t>  Reg[rs] + sxt(imm)</a:t>
            </a:r>
          </a:p>
        </p:txBody>
      </p:sp>
      <p:grpSp>
        <p:nvGrpSpPr>
          <p:cNvPr id="23562" name="Group 383"/>
          <p:cNvGrpSpPr>
            <a:grpSpLocks/>
          </p:cNvGrpSpPr>
          <p:nvPr/>
        </p:nvGrpSpPr>
        <p:grpSpPr bwMode="auto">
          <a:xfrm>
            <a:off x="4346575" y="2235200"/>
            <a:ext cx="4111625" cy="1693863"/>
            <a:chOff x="2738" y="1408"/>
            <a:chExt cx="2590" cy="1067"/>
          </a:xfrm>
        </p:grpSpPr>
        <p:sp>
          <p:nvSpPr>
            <p:cNvPr id="23638" name="AutoShape 83"/>
            <p:cNvSpPr>
              <a:spLocks/>
            </p:cNvSpPr>
            <p:nvPr/>
          </p:nvSpPr>
          <p:spPr bwMode="auto">
            <a:xfrm rot="-5400000">
              <a:off x="3472" y="674"/>
              <a:ext cx="68" cy="1536"/>
            </a:xfrm>
            <a:prstGeom prst="leftBrace">
              <a:avLst>
                <a:gd name="adj1" fmla="val 188235"/>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23639" name="Freeform 84"/>
            <p:cNvSpPr>
              <a:spLocks/>
            </p:cNvSpPr>
            <p:nvPr/>
          </p:nvSpPr>
          <p:spPr bwMode="auto">
            <a:xfrm>
              <a:off x="3548" y="1496"/>
              <a:ext cx="726" cy="288"/>
            </a:xfrm>
            <a:custGeom>
              <a:avLst/>
              <a:gdLst>
                <a:gd name="T0" fmla="*/ 857502 w 438"/>
                <a:gd name="T1" fmla="*/ 288 h 288"/>
                <a:gd name="T2" fmla="*/ 489057 w 438"/>
                <a:gd name="T3" fmla="*/ 96 h 288"/>
                <a:gd name="T4" fmla="*/ 344883 w 438"/>
                <a:gd name="T5" fmla="*/ 161 h 288"/>
                <a:gd name="T6" fmla="*/ 0 w 438"/>
                <a:gd name="T7" fmla="*/ 0 h 288"/>
                <a:gd name="T8" fmla="*/ 0 60000 65536"/>
                <a:gd name="T9" fmla="*/ 0 60000 65536"/>
                <a:gd name="T10" fmla="*/ 0 60000 65536"/>
                <a:gd name="T11" fmla="*/ 0 60000 65536"/>
                <a:gd name="T12" fmla="*/ 0 w 438"/>
                <a:gd name="T13" fmla="*/ 0 h 288"/>
                <a:gd name="T14" fmla="*/ 438 w 438"/>
                <a:gd name="T15" fmla="*/ 288 h 288"/>
              </a:gdLst>
              <a:ahLst/>
              <a:cxnLst>
                <a:cxn ang="T8">
                  <a:pos x="T0" y="T1"/>
                </a:cxn>
                <a:cxn ang="T9">
                  <a:pos x="T2" y="T3"/>
                </a:cxn>
                <a:cxn ang="T10">
                  <a:pos x="T4" y="T5"/>
                </a:cxn>
                <a:cxn ang="T11">
                  <a:pos x="T6" y="T7"/>
                </a:cxn>
              </a:cxnLst>
              <a:rect l="T12" t="T13" r="T14" b="T15"/>
              <a:pathLst>
                <a:path w="438" h="288">
                  <a:moveTo>
                    <a:pt x="438" y="288"/>
                  </a:moveTo>
                  <a:cubicBezTo>
                    <a:pt x="360" y="192"/>
                    <a:pt x="294" y="117"/>
                    <a:pt x="250" y="96"/>
                  </a:cubicBezTo>
                  <a:cubicBezTo>
                    <a:pt x="206" y="75"/>
                    <a:pt x="218" y="177"/>
                    <a:pt x="176" y="161"/>
                  </a:cubicBezTo>
                  <a:cubicBezTo>
                    <a:pt x="134" y="145"/>
                    <a:pt x="37" y="34"/>
                    <a:pt x="0" y="0"/>
                  </a:cubicBezTo>
                </a:path>
              </a:pathLst>
            </a:custGeom>
            <a:noFill/>
            <a:ln w="9525">
              <a:solidFill>
                <a:srgbClr val="CC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a:spAutoFit/>
            </a:bodyPr>
            <a:lstStyle/>
            <a:p>
              <a:endParaRPr lang="en-US"/>
            </a:p>
          </p:txBody>
        </p:sp>
        <p:sp>
          <p:nvSpPr>
            <p:cNvPr id="23640" name="Rectangle 236"/>
            <p:cNvSpPr>
              <a:spLocks noChangeArrowheads="1"/>
            </p:cNvSpPr>
            <p:nvPr/>
          </p:nvSpPr>
          <p:spPr bwMode="auto">
            <a:xfrm>
              <a:off x="4028" y="1725"/>
              <a:ext cx="1300" cy="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en-US" sz="1800">
                  <a:solidFill>
                    <a:srgbClr val="CC0000"/>
                  </a:solidFill>
                </a:rPr>
                <a:t>constant field, indicating -3 as second operand</a:t>
              </a:r>
            </a:p>
            <a:p>
              <a:pPr algn="ctr"/>
              <a:r>
                <a:rPr lang="en-US" sz="1800">
                  <a:solidFill>
                    <a:srgbClr val="CC0000"/>
                  </a:solidFill>
                </a:rPr>
                <a:t>(sign-extended!)</a:t>
              </a:r>
            </a:p>
          </p:txBody>
        </p:sp>
      </p:grpSp>
      <p:sp>
        <p:nvSpPr>
          <p:cNvPr id="23563" name="Rectangle 309"/>
          <p:cNvSpPr>
            <a:spLocks noChangeArrowheads="1"/>
          </p:cNvSpPr>
          <p:nvPr/>
        </p:nvSpPr>
        <p:spPr bwMode="auto">
          <a:xfrm>
            <a:off x="685800" y="4775200"/>
            <a:ext cx="2484438" cy="37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a:lnSpc>
                <a:spcPct val="90000"/>
              </a:lnSpc>
            </a:pPr>
            <a:r>
              <a:rPr lang="en-US" sz="1800">
                <a:latin typeface="Courier New" charset="0"/>
              </a:rPr>
              <a:t>addi rt, rs, imm</a:t>
            </a:r>
            <a:r>
              <a:rPr lang="en-US" sz="2000"/>
              <a:t>:</a:t>
            </a:r>
          </a:p>
        </p:txBody>
      </p:sp>
      <p:grpSp>
        <p:nvGrpSpPr>
          <p:cNvPr id="23564" name="Group 310"/>
          <p:cNvGrpSpPr>
            <a:grpSpLocks/>
          </p:cNvGrpSpPr>
          <p:nvPr/>
        </p:nvGrpSpPr>
        <p:grpSpPr bwMode="auto">
          <a:xfrm>
            <a:off x="1752600" y="1752600"/>
            <a:ext cx="5181600" cy="609600"/>
            <a:chOff x="1632" y="3600"/>
            <a:chExt cx="3264" cy="384"/>
          </a:xfrm>
        </p:grpSpPr>
        <p:sp>
          <p:nvSpPr>
            <p:cNvPr id="23567" name="Rectangle 311"/>
            <p:cNvSpPr>
              <a:spLocks noChangeArrowheads="1"/>
            </p:cNvSpPr>
            <p:nvPr/>
          </p:nvSpPr>
          <p:spPr bwMode="auto">
            <a:xfrm>
              <a:off x="1632" y="3600"/>
              <a:ext cx="3264"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grpSp>
          <p:nvGrpSpPr>
            <p:cNvPr id="23568" name="Group 312"/>
            <p:cNvGrpSpPr>
              <a:grpSpLocks/>
            </p:cNvGrpSpPr>
            <p:nvPr/>
          </p:nvGrpSpPr>
          <p:grpSpPr bwMode="auto">
            <a:xfrm>
              <a:off x="1728" y="3696"/>
              <a:ext cx="3072" cy="192"/>
              <a:chOff x="1728" y="1728"/>
              <a:chExt cx="3072" cy="192"/>
            </a:xfrm>
          </p:grpSpPr>
          <p:grpSp>
            <p:nvGrpSpPr>
              <p:cNvPr id="23601" name="Group 313"/>
              <p:cNvGrpSpPr>
                <a:grpSpLocks/>
              </p:cNvGrpSpPr>
              <p:nvPr/>
            </p:nvGrpSpPr>
            <p:grpSpPr bwMode="auto">
              <a:xfrm>
                <a:off x="1728" y="1728"/>
                <a:ext cx="3072" cy="192"/>
                <a:chOff x="1728" y="288"/>
                <a:chExt cx="3072" cy="192"/>
              </a:xfrm>
            </p:grpSpPr>
            <p:grpSp>
              <p:nvGrpSpPr>
                <p:cNvPr id="23605" name="Group 314"/>
                <p:cNvGrpSpPr>
                  <a:grpSpLocks/>
                </p:cNvGrpSpPr>
                <p:nvPr/>
              </p:nvGrpSpPr>
              <p:grpSpPr bwMode="auto">
                <a:xfrm>
                  <a:off x="1824" y="432"/>
                  <a:ext cx="2880" cy="48"/>
                  <a:chOff x="1968" y="1776"/>
                  <a:chExt cx="2880" cy="192"/>
                </a:xfrm>
              </p:grpSpPr>
              <p:sp>
                <p:nvSpPr>
                  <p:cNvPr id="23607" name="Line 315"/>
                  <p:cNvSpPr>
                    <a:spLocks noChangeShapeType="1"/>
                  </p:cNvSpPr>
                  <p:nvPr/>
                </p:nvSpPr>
                <p:spPr bwMode="auto">
                  <a:xfrm flipV="1">
                    <a:off x="196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608" name="Line 316"/>
                  <p:cNvSpPr>
                    <a:spLocks noChangeShapeType="1"/>
                  </p:cNvSpPr>
                  <p:nvPr/>
                </p:nvSpPr>
                <p:spPr bwMode="auto">
                  <a:xfrm flipV="1">
                    <a:off x="206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609" name="Line 317"/>
                  <p:cNvSpPr>
                    <a:spLocks noChangeShapeType="1"/>
                  </p:cNvSpPr>
                  <p:nvPr/>
                </p:nvSpPr>
                <p:spPr bwMode="auto">
                  <a:xfrm flipV="1">
                    <a:off x="216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610" name="Line 318"/>
                  <p:cNvSpPr>
                    <a:spLocks noChangeShapeType="1"/>
                  </p:cNvSpPr>
                  <p:nvPr/>
                </p:nvSpPr>
                <p:spPr bwMode="auto">
                  <a:xfrm flipV="1">
                    <a:off x="225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611" name="Line 319"/>
                  <p:cNvSpPr>
                    <a:spLocks noChangeShapeType="1"/>
                  </p:cNvSpPr>
                  <p:nvPr/>
                </p:nvSpPr>
                <p:spPr bwMode="auto">
                  <a:xfrm flipV="1">
                    <a:off x="235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612" name="Line 320"/>
                  <p:cNvSpPr>
                    <a:spLocks noChangeShapeType="1"/>
                  </p:cNvSpPr>
                  <p:nvPr/>
                </p:nvSpPr>
                <p:spPr bwMode="auto">
                  <a:xfrm flipV="1">
                    <a:off x="244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613" name="Line 321"/>
                  <p:cNvSpPr>
                    <a:spLocks noChangeShapeType="1"/>
                  </p:cNvSpPr>
                  <p:nvPr/>
                </p:nvSpPr>
                <p:spPr bwMode="auto">
                  <a:xfrm flipV="1">
                    <a:off x="254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614" name="Line 322"/>
                  <p:cNvSpPr>
                    <a:spLocks noChangeShapeType="1"/>
                  </p:cNvSpPr>
                  <p:nvPr/>
                </p:nvSpPr>
                <p:spPr bwMode="auto">
                  <a:xfrm flipV="1">
                    <a:off x="264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615" name="Line 323"/>
                  <p:cNvSpPr>
                    <a:spLocks noChangeShapeType="1"/>
                  </p:cNvSpPr>
                  <p:nvPr/>
                </p:nvSpPr>
                <p:spPr bwMode="auto">
                  <a:xfrm flipV="1">
                    <a:off x="273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616" name="Line 324"/>
                  <p:cNvSpPr>
                    <a:spLocks noChangeShapeType="1"/>
                  </p:cNvSpPr>
                  <p:nvPr/>
                </p:nvSpPr>
                <p:spPr bwMode="auto">
                  <a:xfrm flipV="1">
                    <a:off x="283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617" name="Line 325"/>
                  <p:cNvSpPr>
                    <a:spLocks noChangeShapeType="1"/>
                  </p:cNvSpPr>
                  <p:nvPr/>
                </p:nvSpPr>
                <p:spPr bwMode="auto">
                  <a:xfrm flipV="1">
                    <a:off x="292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618" name="Line 326"/>
                  <p:cNvSpPr>
                    <a:spLocks noChangeShapeType="1"/>
                  </p:cNvSpPr>
                  <p:nvPr/>
                </p:nvSpPr>
                <p:spPr bwMode="auto">
                  <a:xfrm flipV="1">
                    <a:off x="302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619" name="Line 327"/>
                  <p:cNvSpPr>
                    <a:spLocks noChangeShapeType="1"/>
                  </p:cNvSpPr>
                  <p:nvPr/>
                </p:nvSpPr>
                <p:spPr bwMode="auto">
                  <a:xfrm flipV="1">
                    <a:off x="312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620" name="Line 328"/>
                  <p:cNvSpPr>
                    <a:spLocks noChangeShapeType="1"/>
                  </p:cNvSpPr>
                  <p:nvPr/>
                </p:nvSpPr>
                <p:spPr bwMode="auto">
                  <a:xfrm flipV="1">
                    <a:off x="321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621" name="Line 329"/>
                  <p:cNvSpPr>
                    <a:spLocks noChangeShapeType="1"/>
                  </p:cNvSpPr>
                  <p:nvPr/>
                </p:nvSpPr>
                <p:spPr bwMode="auto">
                  <a:xfrm flipV="1">
                    <a:off x="331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622" name="Line 330"/>
                  <p:cNvSpPr>
                    <a:spLocks noChangeShapeType="1"/>
                  </p:cNvSpPr>
                  <p:nvPr/>
                </p:nvSpPr>
                <p:spPr bwMode="auto">
                  <a:xfrm flipV="1">
                    <a:off x="340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623" name="Line 331"/>
                  <p:cNvSpPr>
                    <a:spLocks noChangeShapeType="1"/>
                  </p:cNvSpPr>
                  <p:nvPr/>
                </p:nvSpPr>
                <p:spPr bwMode="auto">
                  <a:xfrm flipV="1">
                    <a:off x="350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624" name="Line 332"/>
                  <p:cNvSpPr>
                    <a:spLocks noChangeShapeType="1"/>
                  </p:cNvSpPr>
                  <p:nvPr/>
                </p:nvSpPr>
                <p:spPr bwMode="auto">
                  <a:xfrm flipV="1">
                    <a:off x="360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625" name="Line 333"/>
                  <p:cNvSpPr>
                    <a:spLocks noChangeShapeType="1"/>
                  </p:cNvSpPr>
                  <p:nvPr/>
                </p:nvSpPr>
                <p:spPr bwMode="auto">
                  <a:xfrm flipV="1">
                    <a:off x="369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626" name="Line 334"/>
                  <p:cNvSpPr>
                    <a:spLocks noChangeShapeType="1"/>
                  </p:cNvSpPr>
                  <p:nvPr/>
                </p:nvSpPr>
                <p:spPr bwMode="auto">
                  <a:xfrm flipV="1">
                    <a:off x="379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627" name="Line 335"/>
                  <p:cNvSpPr>
                    <a:spLocks noChangeShapeType="1"/>
                  </p:cNvSpPr>
                  <p:nvPr/>
                </p:nvSpPr>
                <p:spPr bwMode="auto">
                  <a:xfrm flipV="1">
                    <a:off x="388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628" name="Line 336"/>
                  <p:cNvSpPr>
                    <a:spLocks noChangeShapeType="1"/>
                  </p:cNvSpPr>
                  <p:nvPr/>
                </p:nvSpPr>
                <p:spPr bwMode="auto">
                  <a:xfrm flipV="1">
                    <a:off x="398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629" name="Line 337"/>
                  <p:cNvSpPr>
                    <a:spLocks noChangeShapeType="1"/>
                  </p:cNvSpPr>
                  <p:nvPr/>
                </p:nvSpPr>
                <p:spPr bwMode="auto">
                  <a:xfrm flipV="1">
                    <a:off x="408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630" name="Line 338"/>
                  <p:cNvSpPr>
                    <a:spLocks noChangeShapeType="1"/>
                  </p:cNvSpPr>
                  <p:nvPr/>
                </p:nvSpPr>
                <p:spPr bwMode="auto">
                  <a:xfrm flipV="1">
                    <a:off x="417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631" name="Line 339"/>
                  <p:cNvSpPr>
                    <a:spLocks noChangeShapeType="1"/>
                  </p:cNvSpPr>
                  <p:nvPr/>
                </p:nvSpPr>
                <p:spPr bwMode="auto">
                  <a:xfrm flipV="1">
                    <a:off x="427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632" name="Line 340"/>
                  <p:cNvSpPr>
                    <a:spLocks noChangeShapeType="1"/>
                  </p:cNvSpPr>
                  <p:nvPr/>
                </p:nvSpPr>
                <p:spPr bwMode="auto">
                  <a:xfrm flipV="1">
                    <a:off x="436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633" name="Line 341"/>
                  <p:cNvSpPr>
                    <a:spLocks noChangeShapeType="1"/>
                  </p:cNvSpPr>
                  <p:nvPr/>
                </p:nvSpPr>
                <p:spPr bwMode="auto">
                  <a:xfrm flipV="1">
                    <a:off x="446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634" name="Line 342"/>
                  <p:cNvSpPr>
                    <a:spLocks noChangeShapeType="1"/>
                  </p:cNvSpPr>
                  <p:nvPr/>
                </p:nvSpPr>
                <p:spPr bwMode="auto">
                  <a:xfrm flipV="1">
                    <a:off x="456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635" name="Line 343"/>
                  <p:cNvSpPr>
                    <a:spLocks noChangeShapeType="1"/>
                  </p:cNvSpPr>
                  <p:nvPr/>
                </p:nvSpPr>
                <p:spPr bwMode="auto">
                  <a:xfrm flipV="1">
                    <a:off x="465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636" name="Line 344"/>
                  <p:cNvSpPr>
                    <a:spLocks noChangeShapeType="1"/>
                  </p:cNvSpPr>
                  <p:nvPr/>
                </p:nvSpPr>
                <p:spPr bwMode="auto">
                  <a:xfrm flipV="1">
                    <a:off x="475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637" name="Line 345"/>
                  <p:cNvSpPr>
                    <a:spLocks noChangeShapeType="1"/>
                  </p:cNvSpPr>
                  <p:nvPr/>
                </p:nvSpPr>
                <p:spPr bwMode="auto">
                  <a:xfrm flipV="1">
                    <a:off x="484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23606" name="Rectangle 346"/>
                <p:cNvSpPr>
                  <a:spLocks noChangeArrowheads="1"/>
                </p:cNvSpPr>
                <p:nvPr/>
              </p:nvSpPr>
              <p:spPr bwMode="auto">
                <a:xfrm>
                  <a:off x="1728" y="288"/>
                  <a:ext cx="3072" cy="192"/>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sp>
            <p:nvSpPr>
              <p:cNvPr id="23602" name="Line 347"/>
              <p:cNvSpPr>
                <a:spLocks noChangeShapeType="1"/>
              </p:cNvSpPr>
              <p:nvPr/>
            </p:nvSpPr>
            <p:spPr bwMode="auto">
              <a:xfrm>
                <a:off x="2304" y="1728"/>
                <a:ext cx="0" cy="19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603" name="Line 348"/>
              <p:cNvSpPr>
                <a:spLocks noChangeShapeType="1"/>
              </p:cNvSpPr>
              <p:nvPr/>
            </p:nvSpPr>
            <p:spPr bwMode="auto">
              <a:xfrm>
                <a:off x="2784" y="1728"/>
                <a:ext cx="0" cy="19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604" name="Line 349"/>
              <p:cNvSpPr>
                <a:spLocks noChangeShapeType="1"/>
              </p:cNvSpPr>
              <p:nvPr/>
            </p:nvSpPr>
            <p:spPr bwMode="auto">
              <a:xfrm>
                <a:off x="3264" y="1728"/>
                <a:ext cx="0" cy="19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23569" name="Text Box 350"/>
            <p:cNvSpPr txBox="1">
              <a:spLocks noChangeArrowheads="1"/>
            </p:cNvSpPr>
            <p:nvPr/>
          </p:nvSpPr>
          <p:spPr bwMode="auto">
            <a:xfrm>
              <a:off x="1680" y="3696"/>
              <a:ext cx="187"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0</a:t>
              </a:r>
            </a:p>
          </p:txBody>
        </p:sp>
        <p:sp>
          <p:nvSpPr>
            <p:cNvPr id="23570" name="Text Box 351"/>
            <p:cNvSpPr txBox="1">
              <a:spLocks noChangeArrowheads="1"/>
            </p:cNvSpPr>
            <p:nvPr/>
          </p:nvSpPr>
          <p:spPr bwMode="auto">
            <a:xfrm>
              <a:off x="1776" y="3696"/>
              <a:ext cx="18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0</a:t>
              </a:r>
            </a:p>
          </p:txBody>
        </p:sp>
        <p:sp>
          <p:nvSpPr>
            <p:cNvPr id="23571" name="Text Box 352"/>
            <p:cNvSpPr txBox="1">
              <a:spLocks noChangeArrowheads="1"/>
            </p:cNvSpPr>
            <p:nvPr/>
          </p:nvSpPr>
          <p:spPr bwMode="auto">
            <a:xfrm>
              <a:off x="1890" y="3696"/>
              <a:ext cx="150"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1</a:t>
              </a:r>
            </a:p>
          </p:txBody>
        </p:sp>
        <p:sp>
          <p:nvSpPr>
            <p:cNvPr id="23572" name="Text Box 353"/>
            <p:cNvSpPr txBox="1">
              <a:spLocks noChangeArrowheads="1"/>
            </p:cNvSpPr>
            <p:nvPr/>
          </p:nvSpPr>
          <p:spPr bwMode="auto">
            <a:xfrm>
              <a:off x="1968" y="3696"/>
              <a:ext cx="18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0</a:t>
              </a:r>
            </a:p>
          </p:txBody>
        </p:sp>
        <p:sp>
          <p:nvSpPr>
            <p:cNvPr id="23573" name="Text Box 354"/>
            <p:cNvSpPr txBox="1">
              <a:spLocks noChangeArrowheads="1"/>
            </p:cNvSpPr>
            <p:nvPr/>
          </p:nvSpPr>
          <p:spPr bwMode="auto">
            <a:xfrm>
              <a:off x="2064" y="3696"/>
              <a:ext cx="18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0</a:t>
              </a:r>
            </a:p>
          </p:txBody>
        </p:sp>
        <p:sp>
          <p:nvSpPr>
            <p:cNvPr id="23574" name="Text Box 355"/>
            <p:cNvSpPr txBox="1">
              <a:spLocks noChangeArrowheads="1"/>
            </p:cNvSpPr>
            <p:nvPr/>
          </p:nvSpPr>
          <p:spPr bwMode="auto">
            <a:xfrm>
              <a:off x="2160" y="3696"/>
              <a:ext cx="18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0</a:t>
              </a:r>
            </a:p>
          </p:txBody>
        </p:sp>
        <p:sp>
          <p:nvSpPr>
            <p:cNvPr id="23575" name="Text Box 356"/>
            <p:cNvSpPr txBox="1">
              <a:spLocks noChangeArrowheads="1"/>
            </p:cNvSpPr>
            <p:nvPr/>
          </p:nvSpPr>
          <p:spPr bwMode="auto">
            <a:xfrm>
              <a:off x="2256" y="3696"/>
              <a:ext cx="18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0</a:t>
              </a:r>
            </a:p>
          </p:txBody>
        </p:sp>
        <p:sp>
          <p:nvSpPr>
            <p:cNvPr id="23576" name="Text Box 357"/>
            <p:cNvSpPr txBox="1">
              <a:spLocks noChangeArrowheads="1"/>
            </p:cNvSpPr>
            <p:nvPr/>
          </p:nvSpPr>
          <p:spPr bwMode="auto">
            <a:xfrm>
              <a:off x="2370" y="3696"/>
              <a:ext cx="150"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1</a:t>
              </a:r>
            </a:p>
          </p:txBody>
        </p:sp>
        <p:sp>
          <p:nvSpPr>
            <p:cNvPr id="23577" name="Text Box 358"/>
            <p:cNvSpPr txBox="1">
              <a:spLocks noChangeArrowheads="1"/>
            </p:cNvSpPr>
            <p:nvPr/>
          </p:nvSpPr>
          <p:spPr bwMode="auto">
            <a:xfrm>
              <a:off x="2448" y="3696"/>
              <a:ext cx="18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0</a:t>
              </a:r>
            </a:p>
          </p:txBody>
        </p:sp>
        <p:sp>
          <p:nvSpPr>
            <p:cNvPr id="23578" name="Text Box 359"/>
            <p:cNvSpPr txBox="1">
              <a:spLocks noChangeArrowheads="1"/>
            </p:cNvSpPr>
            <p:nvPr/>
          </p:nvSpPr>
          <p:spPr bwMode="auto">
            <a:xfrm>
              <a:off x="2561" y="3696"/>
              <a:ext cx="15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1</a:t>
              </a:r>
            </a:p>
          </p:txBody>
        </p:sp>
        <p:sp>
          <p:nvSpPr>
            <p:cNvPr id="23579" name="Text Box 360"/>
            <p:cNvSpPr txBox="1">
              <a:spLocks noChangeArrowheads="1"/>
            </p:cNvSpPr>
            <p:nvPr/>
          </p:nvSpPr>
          <p:spPr bwMode="auto">
            <a:xfrm>
              <a:off x="2657" y="3696"/>
              <a:ext cx="15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1</a:t>
              </a:r>
            </a:p>
          </p:txBody>
        </p:sp>
        <p:sp>
          <p:nvSpPr>
            <p:cNvPr id="23580" name="Text Box 361"/>
            <p:cNvSpPr txBox="1">
              <a:spLocks noChangeArrowheads="1"/>
            </p:cNvSpPr>
            <p:nvPr/>
          </p:nvSpPr>
          <p:spPr bwMode="auto">
            <a:xfrm>
              <a:off x="2736" y="3696"/>
              <a:ext cx="18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0</a:t>
              </a:r>
            </a:p>
          </p:txBody>
        </p:sp>
        <p:sp>
          <p:nvSpPr>
            <p:cNvPr id="23581" name="Text Box 362"/>
            <p:cNvSpPr txBox="1">
              <a:spLocks noChangeArrowheads="1"/>
            </p:cNvSpPr>
            <p:nvPr/>
          </p:nvSpPr>
          <p:spPr bwMode="auto">
            <a:xfrm>
              <a:off x="2850" y="3696"/>
              <a:ext cx="150"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1</a:t>
              </a:r>
            </a:p>
          </p:txBody>
        </p:sp>
        <p:sp>
          <p:nvSpPr>
            <p:cNvPr id="23582" name="Text Box 363"/>
            <p:cNvSpPr txBox="1">
              <a:spLocks noChangeArrowheads="1"/>
            </p:cNvSpPr>
            <p:nvPr/>
          </p:nvSpPr>
          <p:spPr bwMode="auto">
            <a:xfrm>
              <a:off x="2928" y="3696"/>
              <a:ext cx="18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0</a:t>
              </a:r>
            </a:p>
          </p:txBody>
        </p:sp>
        <p:sp>
          <p:nvSpPr>
            <p:cNvPr id="23583" name="Text Box 364"/>
            <p:cNvSpPr txBox="1">
              <a:spLocks noChangeArrowheads="1"/>
            </p:cNvSpPr>
            <p:nvPr/>
          </p:nvSpPr>
          <p:spPr bwMode="auto">
            <a:xfrm>
              <a:off x="3024" y="3696"/>
              <a:ext cx="18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0</a:t>
              </a:r>
            </a:p>
          </p:txBody>
        </p:sp>
        <p:sp>
          <p:nvSpPr>
            <p:cNvPr id="23584" name="Text Box 365"/>
            <p:cNvSpPr txBox="1">
              <a:spLocks noChangeArrowheads="1"/>
            </p:cNvSpPr>
            <p:nvPr/>
          </p:nvSpPr>
          <p:spPr bwMode="auto">
            <a:xfrm>
              <a:off x="3137" y="3696"/>
              <a:ext cx="15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1</a:t>
              </a:r>
            </a:p>
          </p:txBody>
        </p:sp>
        <p:sp>
          <p:nvSpPr>
            <p:cNvPr id="23585" name="Text Box 366"/>
            <p:cNvSpPr txBox="1">
              <a:spLocks noChangeArrowheads="1"/>
            </p:cNvSpPr>
            <p:nvPr/>
          </p:nvSpPr>
          <p:spPr bwMode="auto">
            <a:xfrm>
              <a:off x="3233" y="3696"/>
              <a:ext cx="15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1</a:t>
              </a:r>
            </a:p>
          </p:txBody>
        </p:sp>
        <p:sp>
          <p:nvSpPr>
            <p:cNvPr id="23586" name="Text Box 367"/>
            <p:cNvSpPr txBox="1">
              <a:spLocks noChangeArrowheads="1"/>
            </p:cNvSpPr>
            <p:nvPr/>
          </p:nvSpPr>
          <p:spPr bwMode="auto">
            <a:xfrm>
              <a:off x="3329" y="3696"/>
              <a:ext cx="15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1</a:t>
              </a:r>
            </a:p>
          </p:txBody>
        </p:sp>
        <p:sp>
          <p:nvSpPr>
            <p:cNvPr id="23587" name="Text Box 368"/>
            <p:cNvSpPr txBox="1">
              <a:spLocks noChangeArrowheads="1"/>
            </p:cNvSpPr>
            <p:nvPr/>
          </p:nvSpPr>
          <p:spPr bwMode="auto">
            <a:xfrm>
              <a:off x="3425" y="3696"/>
              <a:ext cx="15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1</a:t>
              </a:r>
            </a:p>
          </p:txBody>
        </p:sp>
        <p:sp>
          <p:nvSpPr>
            <p:cNvPr id="23588" name="Text Box 369"/>
            <p:cNvSpPr txBox="1">
              <a:spLocks noChangeArrowheads="1"/>
            </p:cNvSpPr>
            <p:nvPr/>
          </p:nvSpPr>
          <p:spPr bwMode="auto">
            <a:xfrm>
              <a:off x="3521" y="3696"/>
              <a:ext cx="15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1</a:t>
              </a:r>
            </a:p>
          </p:txBody>
        </p:sp>
        <p:sp>
          <p:nvSpPr>
            <p:cNvPr id="23589" name="Text Box 370"/>
            <p:cNvSpPr txBox="1">
              <a:spLocks noChangeArrowheads="1"/>
            </p:cNvSpPr>
            <p:nvPr/>
          </p:nvSpPr>
          <p:spPr bwMode="auto">
            <a:xfrm>
              <a:off x="3617" y="3696"/>
              <a:ext cx="15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1</a:t>
              </a:r>
            </a:p>
          </p:txBody>
        </p:sp>
        <p:sp>
          <p:nvSpPr>
            <p:cNvPr id="23590" name="Text Box 371"/>
            <p:cNvSpPr txBox="1">
              <a:spLocks noChangeArrowheads="1"/>
            </p:cNvSpPr>
            <p:nvPr/>
          </p:nvSpPr>
          <p:spPr bwMode="auto">
            <a:xfrm>
              <a:off x="3713" y="3696"/>
              <a:ext cx="15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1</a:t>
              </a:r>
            </a:p>
          </p:txBody>
        </p:sp>
        <p:sp>
          <p:nvSpPr>
            <p:cNvPr id="23591" name="Text Box 372"/>
            <p:cNvSpPr txBox="1">
              <a:spLocks noChangeArrowheads="1"/>
            </p:cNvSpPr>
            <p:nvPr/>
          </p:nvSpPr>
          <p:spPr bwMode="auto">
            <a:xfrm>
              <a:off x="3809" y="3696"/>
              <a:ext cx="15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1</a:t>
              </a:r>
            </a:p>
          </p:txBody>
        </p:sp>
        <p:sp>
          <p:nvSpPr>
            <p:cNvPr id="23592" name="Text Box 373"/>
            <p:cNvSpPr txBox="1">
              <a:spLocks noChangeArrowheads="1"/>
            </p:cNvSpPr>
            <p:nvPr/>
          </p:nvSpPr>
          <p:spPr bwMode="auto">
            <a:xfrm>
              <a:off x="3905" y="3696"/>
              <a:ext cx="15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1</a:t>
              </a:r>
            </a:p>
          </p:txBody>
        </p:sp>
        <p:sp>
          <p:nvSpPr>
            <p:cNvPr id="23593" name="Text Box 374"/>
            <p:cNvSpPr txBox="1">
              <a:spLocks noChangeArrowheads="1"/>
            </p:cNvSpPr>
            <p:nvPr/>
          </p:nvSpPr>
          <p:spPr bwMode="auto">
            <a:xfrm>
              <a:off x="4001" y="3696"/>
              <a:ext cx="15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1</a:t>
              </a:r>
            </a:p>
          </p:txBody>
        </p:sp>
        <p:sp>
          <p:nvSpPr>
            <p:cNvPr id="23594" name="Text Box 375"/>
            <p:cNvSpPr txBox="1">
              <a:spLocks noChangeArrowheads="1"/>
            </p:cNvSpPr>
            <p:nvPr/>
          </p:nvSpPr>
          <p:spPr bwMode="auto">
            <a:xfrm>
              <a:off x="4097" y="3696"/>
              <a:ext cx="15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1</a:t>
              </a:r>
            </a:p>
          </p:txBody>
        </p:sp>
        <p:sp>
          <p:nvSpPr>
            <p:cNvPr id="23595" name="Text Box 376"/>
            <p:cNvSpPr txBox="1">
              <a:spLocks noChangeArrowheads="1"/>
            </p:cNvSpPr>
            <p:nvPr/>
          </p:nvSpPr>
          <p:spPr bwMode="auto">
            <a:xfrm>
              <a:off x="4193" y="3696"/>
              <a:ext cx="15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1</a:t>
              </a:r>
            </a:p>
          </p:txBody>
        </p:sp>
        <p:sp>
          <p:nvSpPr>
            <p:cNvPr id="23596" name="Text Box 377"/>
            <p:cNvSpPr txBox="1">
              <a:spLocks noChangeArrowheads="1"/>
            </p:cNvSpPr>
            <p:nvPr/>
          </p:nvSpPr>
          <p:spPr bwMode="auto">
            <a:xfrm>
              <a:off x="4289" y="3696"/>
              <a:ext cx="15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1</a:t>
              </a:r>
            </a:p>
          </p:txBody>
        </p:sp>
        <p:sp>
          <p:nvSpPr>
            <p:cNvPr id="23597" name="Text Box 378"/>
            <p:cNvSpPr txBox="1">
              <a:spLocks noChangeArrowheads="1"/>
            </p:cNvSpPr>
            <p:nvPr/>
          </p:nvSpPr>
          <p:spPr bwMode="auto">
            <a:xfrm>
              <a:off x="4385" y="3696"/>
              <a:ext cx="15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1</a:t>
              </a:r>
            </a:p>
          </p:txBody>
        </p:sp>
        <p:sp>
          <p:nvSpPr>
            <p:cNvPr id="23598" name="Text Box 379"/>
            <p:cNvSpPr txBox="1">
              <a:spLocks noChangeArrowheads="1"/>
            </p:cNvSpPr>
            <p:nvPr/>
          </p:nvSpPr>
          <p:spPr bwMode="auto">
            <a:xfrm>
              <a:off x="4481" y="3696"/>
              <a:ext cx="15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1</a:t>
              </a:r>
            </a:p>
          </p:txBody>
        </p:sp>
        <p:sp>
          <p:nvSpPr>
            <p:cNvPr id="23599" name="Text Box 380"/>
            <p:cNvSpPr txBox="1">
              <a:spLocks noChangeArrowheads="1"/>
            </p:cNvSpPr>
            <p:nvPr/>
          </p:nvSpPr>
          <p:spPr bwMode="auto">
            <a:xfrm>
              <a:off x="4560" y="3696"/>
              <a:ext cx="18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0</a:t>
              </a:r>
            </a:p>
          </p:txBody>
        </p:sp>
        <p:sp>
          <p:nvSpPr>
            <p:cNvPr id="23600" name="Text Box 381"/>
            <p:cNvSpPr txBox="1">
              <a:spLocks noChangeArrowheads="1"/>
            </p:cNvSpPr>
            <p:nvPr/>
          </p:nvSpPr>
          <p:spPr bwMode="auto">
            <a:xfrm>
              <a:off x="4673" y="3696"/>
              <a:ext cx="15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1</a:t>
              </a:r>
            </a:p>
          </p:txBody>
        </p:sp>
      </p:grpSp>
      <p:sp>
        <p:nvSpPr>
          <p:cNvPr id="23565" name="Text Box 403"/>
          <p:cNvSpPr txBox="1">
            <a:spLocks noChangeArrowheads="1"/>
          </p:cNvSpPr>
          <p:nvPr/>
        </p:nvSpPr>
        <p:spPr bwMode="auto">
          <a:xfrm>
            <a:off x="1068388" y="1857375"/>
            <a:ext cx="836612"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r>
              <a:rPr lang="en-US" sz="2000"/>
              <a:t>I-type:</a:t>
            </a:r>
          </a:p>
        </p:txBody>
      </p:sp>
      <p:sp>
        <p:nvSpPr>
          <p:cNvPr id="23566" name="Slide Number Placeholder 1"/>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fld id="{589A8FAE-AA81-1543-B9B4-BAF495AF8A4E}" type="slidenum">
              <a:rPr lang="en-US" sz="1400">
                <a:latin typeface="Arial Narrow" charset="0"/>
              </a:rPr>
              <a:pPr/>
              <a:t>5</a:t>
            </a:fld>
            <a:endParaRPr lang="en-US" sz="1400">
              <a:latin typeface="Arial Narrow" charset="0"/>
            </a:endParaRPr>
          </a:p>
        </p:txBody>
      </p:sp>
      <p:sp>
        <p:nvSpPr>
          <p:cNvPr id="99" name="Text Box 90"/>
          <p:cNvSpPr txBox="1">
            <a:spLocks noChangeArrowheads="1"/>
          </p:cNvSpPr>
          <p:nvPr/>
        </p:nvSpPr>
        <p:spPr bwMode="auto">
          <a:xfrm>
            <a:off x="5105400" y="5222875"/>
            <a:ext cx="3862388" cy="1077218"/>
          </a:xfrm>
          <a:prstGeom prst="rect">
            <a:avLst/>
          </a:prstGeom>
          <a:solidFill>
            <a:srgbClr val="FFFF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395288" indent="-395288">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r>
              <a:rPr lang="en-US" sz="1600" b="0" dirty="0" smtClean="0"/>
              <a:t>sign </a:t>
            </a:r>
            <a:r>
              <a:rPr lang="en-US" sz="1600" b="0" dirty="0" err="1" smtClean="0"/>
              <a:t>extention</a:t>
            </a:r>
            <a:r>
              <a:rPr lang="en-US" sz="1600" b="0" dirty="0" smtClean="0"/>
              <a:t> pads the sign to make the </a:t>
            </a:r>
            <a:r>
              <a:rPr lang="en-US" sz="1600" b="0" dirty="0" err="1" smtClean="0"/>
              <a:t>imm</a:t>
            </a:r>
            <a:r>
              <a:rPr lang="en-US" sz="1600" b="0" dirty="0" smtClean="0"/>
              <a:t> into a 32-bit signed number:</a:t>
            </a:r>
          </a:p>
          <a:p>
            <a:endParaRPr lang="en-US" sz="1600" b="0" dirty="0" smtClean="0"/>
          </a:p>
          <a:p>
            <a:r>
              <a:rPr lang="en-US" sz="1600" b="0" dirty="0" smtClean="0">
                <a:solidFill>
                  <a:srgbClr val="0000FF"/>
                </a:solidFill>
              </a:rPr>
              <a:t>1111111111111111</a:t>
            </a:r>
            <a:r>
              <a:rPr lang="en-US" sz="1600" b="0" dirty="0" smtClean="0"/>
              <a:t>1111111111111101</a:t>
            </a:r>
            <a:endParaRPr lang="en-US" sz="1600" b="0" dirty="0"/>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defRPr/>
            </a:pPr>
            <a:r>
              <a:rPr lang="en-US" dirty="0" smtClean="0">
                <a:latin typeface="Tahoma" charset="0"/>
                <a:ea typeface="ＭＳ Ｐゴシック" charset="0"/>
                <a:cs typeface="ＭＳ Ｐゴシック" charset="0"/>
                <a:sym typeface="Symbol" charset="0"/>
              </a:rPr>
              <a:t>ADDIU: Signed vs. Unsigned Constants</a:t>
            </a:r>
            <a:endParaRPr lang="en-US" dirty="0">
              <a:latin typeface="Tahoma" charset="0"/>
              <a:ea typeface="ＭＳ Ｐゴシック" charset="0"/>
              <a:cs typeface="ＭＳ Ｐゴシック" charset="0"/>
              <a:sym typeface="Symbol" charset="0"/>
            </a:endParaRPr>
          </a:p>
        </p:txBody>
      </p:sp>
      <p:sp>
        <p:nvSpPr>
          <p:cNvPr id="25602" name="Rectangle 3"/>
          <p:cNvSpPr>
            <a:spLocks noChangeArrowheads="1"/>
          </p:cNvSpPr>
          <p:nvPr/>
        </p:nvSpPr>
        <p:spPr bwMode="auto">
          <a:xfrm>
            <a:off x="304800" y="1109663"/>
            <a:ext cx="8288338" cy="428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a:lnSpc>
                <a:spcPct val="90000"/>
              </a:lnSpc>
            </a:pPr>
            <a:r>
              <a:rPr lang="en-US">
                <a:solidFill>
                  <a:srgbClr val="CC0000"/>
                </a:solidFill>
              </a:rPr>
              <a:t>addi</a:t>
            </a:r>
            <a:r>
              <a:rPr lang="en-US">
                <a:solidFill>
                  <a:srgbClr val="0000FF"/>
                </a:solidFill>
              </a:rPr>
              <a:t>u</a:t>
            </a:r>
            <a:r>
              <a:rPr lang="en-US">
                <a:solidFill>
                  <a:srgbClr val="CC0000"/>
                </a:solidFill>
              </a:rPr>
              <a:t> instruction: adds register to </a:t>
            </a:r>
            <a:r>
              <a:rPr lang="en-US">
                <a:solidFill>
                  <a:srgbClr val="0000FF"/>
                </a:solidFill>
              </a:rPr>
              <a:t>un</a:t>
            </a:r>
            <a:r>
              <a:rPr lang="en-US">
                <a:solidFill>
                  <a:srgbClr val="CC0000"/>
                </a:solidFill>
              </a:rPr>
              <a:t>signed-constant:</a:t>
            </a:r>
          </a:p>
        </p:txBody>
      </p:sp>
      <p:sp>
        <p:nvSpPr>
          <p:cNvPr id="25603" name="Rectangle 5"/>
          <p:cNvSpPr>
            <a:spLocks noChangeArrowheads="1"/>
          </p:cNvSpPr>
          <p:nvPr/>
        </p:nvSpPr>
        <p:spPr bwMode="auto">
          <a:xfrm>
            <a:off x="663575" y="3952875"/>
            <a:ext cx="7794625" cy="37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pPr>
              <a:lnSpc>
                <a:spcPct val="90000"/>
              </a:lnSpc>
            </a:pPr>
            <a:r>
              <a:rPr lang="en-US" sz="2000"/>
              <a:t>Symbolic version:  </a:t>
            </a:r>
            <a:r>
              <a:rPr lang="en-US" sz="2000">
                <a:latin typeface="Courier New" charset="0"/>
              </a:rPr>
              <a:t>addi</a:t>
            </a:r>
            <a:r>
              <a:rPr lang="en-US" sz="2000">
                <a:solidFill>
                  <a:srgbClr val="0000FF"/>
                </a:solidFill>
                <a:latin typeface="Courier New" charset="0"/>
              </a:rPr>
              <a:t>u</a:t>
            </a:r>
            <a:r>
              <a:rPr lang="en-US" sz="2000">
                <a:latin typeface="Courier New" charset="0"/>
              </a:rPr>
              <a:t> $9, $11, </a:t>
            </a:r>
            <a:r>
              <a:rPr lang="en-US" sz="2000">
                <a:solidFill>
                  <a:srgbClr val="0000FF"/>
                </a:solidFill>
                <a:latin typeface="Courier New" charset="0"/>
              </a:rPr>
              <a:t>65533</a:t>
            </a:r>
          </a:p>
        </p:txBody>
      </p:sp>
      <p:sp>
        <p:nvSpPr>
          <p:cNvPr id="25604" name="Rectangle 6"/>
          <p:cNvSpPr>
            <a:spLocks noChangeArrowheads="1"/>
          </p:cNvSpPr>
          <p:nvPr/>
        </p:nvSpPr>
        <p:spPr bwMode="auto">
          <a:xfrm>
            <a:off x="1143000" y="5638800"/>
            <a:ext cx="3421063" cy="593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pPr marL="233363" indent="-233363">
              <a:lnSpc>
                <a:spcPct val="90000"/>
              </a:lnSpc>
            </a:pPr>
            <a:r>
              <a:rPr lang="ja-JP" altLang="en-US" sz="1800"/>
              <a:t>“</a:t>
            </a:r>
            <a:r>
              <a:rPr lang="en-US" altLang="ja-JP" sz="1800"/>
              <a:t>Add the contents of rs to const; store result in rt</a:t>
            </a:r>
            <a:r>
              <a:rPr lang="ja-JP" altLang="en-US" sz="1800"/>
              <a:t>”</a:t>
            </a:r>
            <a:endParaRPr lang="en-US" sz="1800"/>
          </a:p>
        </p:txBody>
      </p:sp>
      <p:grpSp>
        <p:nvGrpSpPr>
          <p:cNvPr id="25605" name="Group 71"/>
          <p:cNvGrpSpPr>
            <a:grpSpLocks/>
          </p:cNvGrpSpPr>
          <p:nvPr/>
        </p:nvGrpSpPr>
        <p:grpSpPr bwMode="auto">
          <a:xfrm>
            <a:off x="501650" y="2209800"/>
            <a:ext cx="2292350" cy="1158875"/>
            <a:chOff x="309" y="1404"/>
            <a:chExt cx="1444" cy="730"/>
          </a:xfrm>
        </p:grpSpPr>
        <p:grpSp>
          <p:nvGrpSpPr>
            <p:cNvPr id="25695" name="Group 72"/>
            <p:cNvGrpSpPr>
              <a:grpSpLocks/>
            </p:cNvGrpSpPr>
            <p:nvPr/>
          </p:nvGrpSpPr>
          <p:grpSpPr bwMode="auto">
            <a:xfrm>
              <a:off x="309" y="1476"/>
              <a:ext cx="1108" cy="658"/>
              <a:chOff x="237" y="1556"/>
              <a:chExt cx="1108" cy="658"/>
            </a:xfrm>
          </p:grpSpPr>
          <p:sp>
            <p:nvSpPr>
              <p:cNvPr id="25697" name="Freeform 73"/>
              <p:cNvSpPr>
                <a:spLocks/>
              </p:cNvSpPr>
              <p:nvPr/>
            </p:nvSpPr>
            <p:spPr bwMode="auto">
              <a:xfrm flipH="1">
                <a:off x="1009" y="1556"/>
                <a:ext cx="336" cy="152"/>
              </a:xfrm>
              <a:custGeom>
                <a:avLst/>
                <a:gdLst>
                  <a:gd name="T0" fmla="*/ 336 w 336"/>
                  <a:gd name="T1" fmla="*/ 144 h 152"/>
                  <a:gd name="T2" fmla="*/ 192 w 336"/>
                  <a:gd name="T3" fmla="*/ 48 h 152"/>
                  <a:gd name="T4" fmla="*/ 192 w 336"/>
                  <a:gd name="T5" fmla="*/ 144 h 152"/>
                  <a:gd name="T6" fmla="*/ 0 w 336"/>
                  <a:gd name="T7" fmla="*/ 0 h 152"/>
                  <a:gd name="T8" fmla="*/ 0 60000 65536"/>
                  <a:gd name="T9" fmla="*/ 0 60000 65536"/>
                  <a:gd name="T10" fmla="*/ 0 60000 65536"/>
                  <a:gd name="T11" fmla="*/ 0 60000 65536"/>
                  <a:gd name="T12" fmla="*/ 0 w 336"/>
                  <a:gd name="T13" fmla="*/ 0 h 152"/>
                  <a:gd name="T14" fmla="*/ 336 w 336"/>
                  <a:gd name="T15" fmla="*/ 152 h 152"/>
                </a:gdLst>
                <a:ahLst/>
                <a:cxnLst>
                  <a:cxn ang="T8">
                    <a:pos x="T0" y="T1"/>
                  </a:cxn>
                  <a:cxn ang="T9">
                    <a:pos x="T2" y="T3"/>
                  </a:cxn>
                  <a:cxn ang="T10">
                    <a:pos x="T4" y="T5"/>
                  </a:cxn>
                  <a:cxn ang="T11">
                    <a:pos x="T6" y="T7"/>
                  </a:cxn>
                </a:cxnLst>
                <a:rect l="T12" t="T13" r="T14" b="T15"/>
                <a:pathLst>
                  <a:path w="336" h="152">
                    <a:moveTo>
                      <a:pt x="336" y="144"/>
                    </a:moveTo>
                    <a:cubicBezTo>
                      <a:pt x="276" y="96"/>
                      <a:pt x="216" y="48"/>
                      <a:pt x="192" y="48"/>
                    </a:cubicBezTo>
                    <a:cubicBezTo>
                      <a:pt x="168" y="48"/>
                      <a:pt x="224" y="152"/>
                      <a:pt x="192" y="144"/>
                    </a:cubicBezTo>
                    <a:cubicBezTo>
                      <a:pt x="160" y="136"/>
                      <a:pt x="80" y="68"/>
                      <a:pt x="0" y="0"/>
                    </a:cubicBezTo>
                  </a:path>
                </a:pathLst>
              </a:custGeom>
              <a:noFill/>
              <a:ln w="9525">
                <a:solidFill>
                  <a:srgbClr val="CC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a:spAutoFit/>
              </a:bodyPr>
              <a:lstStyle/>
              <a:p>
                <a:endParaRPr lang="en-US"/>
              </a:p>
            </p:txBody>
          </p:sp>
          <p:sp>
            <p:nvSpPr>
              <p:cNvPr id="25698" name="Text Box 74"/>
              <p:cNvSpPr txBox="1">
                <a:spLocks noChangeArrowheads="1"/>
              </p:cNvSpPr>
              <p:nvPr/>
            </p:nvSpPr>
            <p:spPr bwMode="auto">
              <a:xfrm>
                <a:off x="237" y="1632"/>
                <a:ext cx="1010" cy="5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800">
                    <a:solidFill>
                      <a:srgbClr val="CC0000"/>
                    </a:solidFill>
                  </a:rPr>
                  <a:t>OP = </a:t>
                </a:r>
                <a:r>
                  <a:rPr lang="en-US" sz="1800">
                    <a:solidFill>
                      <a:srgbClr val="0000FF"/>
                    </a:solidFill>
                  </a:rPr>
                  <a:t>0x09</a:t>
                </a:r>
                <a:r>
                  <a:rPr lang="en-US" sz="1800">
                    <a:solidFill>
                      <a:srgbClr val="CC0000"/>
                    </a:solidFill>
                  </a:rPr>
                  <a:t>, dictating addi</a:t>
                </a:r>
                <a:r>
                  <a:rPr lang="en-US" sz="1800">
                    <a:solidFill>
                      <a:srgbClr val="0000FF"/>
                    </a:solidFill>
                  </a:rPr>
                  <a:t>u</a:t>
                </a:r>
              </a:p>
            </p:txBody>
          </p:sp>
        </p:grpSp>
        <p:sp>
          <p:nvSpPr>
            <p:cNvPr id="25696" name="AutoShape 75"/>
            <p:cNvSpPr>
              <a:spLocks/>
            </p:cNvSpPr>
            <p:nvPr/>
          </p:nvSpPr>
          <p:spPr bwMode="auto">
            <a:xfrm rot="-5400000">
              <a:off x="1438" y="1161"/>
              <a:ext cx="72" cy="558"/>
            </a:xfrm>
            <a:prstGeom prst="leftBrace">
              <a:avLst>
                <a:gd name="adj1" fmla="val 64583"/>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grpSp>
      <p:sp>
        <p:nvSpPr>
          <p:cNvPr id="25606" name="AutoShape 77"/>
          <p:cNvSpPr>
            <a:spLocks/>
          </p:cNvSpPr>
          <p:nvPr/>
        </p:nvSpPr>
        <p:spPr bwMode="auto">
          <a:xfrm rot="-5400000">
            <a:off x="3106738" y="1905000"/>
            <a:ext cx="114300" cy="762000"/>
          </a:xfrm>
          <a:prstGeom prst="leftBrace">
            <a:avLst>
              <a:gd name="adj1" fmla="val 55556"/>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grpSp>
        <p:nvGrpSpPr>
          <p:cNvPr id="25607" name="Group 382"/>
          <p:cNvGrpSpPr>
            <a:grpSpLocks/>
          </p:cNvGrpSpPr>
          <p:nvPr/>
        </p:nvGrpSpPr>
        <p:grpSpPr bwMode="auto">
          <a:xfrm>
            <a:off x="2325688" y="2343150"/>
            <a:ext cx="1779587" cy="1036638"/>
            <a:chOff x="1465" y="1476"/>
            <a:chExt cx="1121" cy="653"/>
          </a:xfrm>
        </p:grpSpPr>
        <p:sp>
          <p:nvSpPr>
            <p:cNvPr id="25693" name="Rectangle 78"/>
            <p:cNvSpPr>
              <a:spLocks noChangeArrowheads="1"/>
            </p:cNvSpPr>
            <p:nvPr/>
          </p:nvSpPr>
          <p:spPr bwMode="auto">
            <a:xfrm>
              <a:off x="1465" y="1725"/>
              <a:ext cx="1121"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en-US" sz="1800">
                  <a:solidFill>
                    <a:srgbClr val="CC0000"/>
                  </a:solidFill>
                </a:rPr>
                <a:t>rs = 11, Reg[11]</a:t>
              </a:r>
              <a:br>
                <a:rPr lang="en-US" sz="1800">
                  <a:solidFill>
                    <a:srgbClr val="CC0000"/>
                  </a:solidFill>
                </a:rPr>
              </a:br>
              <a:r>
                <a:rPr lang="en-US" sz="1800">
                  <a:solidFill>
                    <a:srgbClr val="CC0000"/>
                  </a:solidFill>
                </a:rPr>
                <a:t>source </a:t>
              </a:r>
            </a:p>
          </p:txBody>
        </p:sp>
        <p:sp>
          <p:nvSpPr>
            <p:cNvPr id="25694" name="Line 79"/>
            <p:cNvSpPr>
              <a:spLocks noChangeShapeType="1"/>
            </p:cNvSpPr>
            <p:nvPr/>
          </p:nvSpPr>
          <p:spPr bwMode="auto">
            <a:xfrm flipV="1">
              <a:off x="1948" y="1476"/>
              <a:ext cx="42" cy="252"/>
            </a:xfrm>
            <a:prstGeom prst="line">
              <a:avLst/>
            </a:prstGeom>
            <a:noFill/>
            <a:ln w="9525">
              <a:solidFill>
                <a:srgbClr val="CC0000"/>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US"/>
            </a:p>
          </p:txBody>
        </p:sp>
      </p:grpSp>
      <p:grpSp>
        <p:nvGrpSpPr>
          <p:cNvPr id="25608" name="Group 384"/>
          <p:cNvGrpSpPr>
            <a:grpSpLocks/>
          </p:cNvGrpSpPr>
          <p:nvPr/>
        </p:nvGrpSpPr>
        <p:grpSpPr bwMode="auto">
          <a:xfrm>
            <a:off x="3556000" y="2228850"/>
            <a:ext cx="2452688" cy="1123950"/>
            <a:chOff x="2240" y="1404"/>
            <a:chExt cx="1545" cy="708"/>
          </a:xfrm>
        </p:grpSpPr>
        <p:sp>
          <p:nvSpPr>
            <p:cNvPr id="25690" name="Freeform 81"/>
            <p:cNvSpPr>
              <a:spLocks/>
            </p:cNvSpPr>
            <p:nvPr/>
          </p:nvSpPr>
          <p:spPr bwMode="auto">
            <a:xfrm>
              <a:off x="2473" y="1480"/>
              <a:ext cx="711" cy="248"/>
            </a:xfrm>
            <a:custGeom>
              <a:avLst/>
              <a:gdLst>
                <a:gd name="T0" fmla="*/ 712303298 w 265"/>
                <a:gd name="T1" fmla="*/ 30 h 288"/>
                <a:gd name="T2" fmla="*/ 405780753 w 265"/>
                <a:gd name="T3" fmla="*/ 10 h 288"/>
                <a:gd name="T4" fmla="*/ 295246689 w 265"/>
                <a:gd name="T5" fmla="*/ 25 h 288"/>
                <a:gd name="T6" fmla="*/ 0 w 265"/>
                <a:gd name="T7" fmla="*/ 0 h 288"/>
                <a:gd name="T8" fmla="*/ 0 60000 65536"/>
                <a:gd name="T9" fmla="*/ 0 60000 65536"/>
                <a:gd name="T10" fmla="*/ 0 60000 65536"/>
                <a:gd name="T11" fmla="*/ 0 60000 65536"/>
                <a:gd name="T12" fmla="*/ 0 w 265"/>
                <a:gd name="T13" fmla="*/ 0 h 288"/>
                <a:gd name="T14" fmla="*/ 265 w 265"/>
                <a:gd name="T15" fmla="*/ 288 h 288"/>
              </a:gdLst>
              <a:ahLst/>
              <a:cxnLst>
                <a:cxn ang="T8">
                  <a:pos x="T0" y="T1"/>
                </a:cxn>
                <a:cxn ang="T9">
                  <a:pos x="T2" y="T3"/>
                </a:cxn>
                <a:cxn ang="T10">
                  <a:pos x="T4" y="T5"/>
                </a:cxn>
                <a:cxn ang="T11">
                  <a:pos x="T6" y="T7"/>
                </a:cxn>
              </a:cxnLst>
              <a:rect l="T12" t="T13" r="T14" b="T15"/>
              <a:pathLst>
                <a:path w="265" h="288">
                  <a:moveTo>
                    <a:pt x="265" y="288"/>
                  </a:moveTo>
                  <a:cubicBezTo>
                    <a:pt x="218" y="192"/>
                    <a:pt x="177" y="105"/>
                    <a:pt x="151" y="96"/>
                  </a:cubicBezTo>
                  <a:cubicBezTo>
                    <a:pt x="125" y="87"/>
                    <a:pt x="135" y="252"/>
                    <a:pt x="110" y="236"/>
                  </a:cubicBezTo>
                  <a:cubicBezTo>
                    <a:pt x="85" y="220"/>
                    <a:pt x="23" y="49"/>
                    <a:pt x="0" y="0"/>
                  </a:cubicBezTo>
                </a:path>
              </a:pathLst>
            </a:custGeom>
            <a:noFill/>
            <a:ln w="9525">
              <a:solidFill>
                <a:srgbClr val="CC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a:spAutoFit/>
            </a:bodyPr>
            <a:lstStyle/>
            <a:p>
              <a:endParaRPr lang="en-US"/>
            </a:p>
          </p:txBody>
        </p:sp>
        <p:sp>
          <p:nvSpPr>
            <p:cNvPr id="25691" name="AutoShape 82"/>
            <p:cNvSpPr>
              <a:spLocks/>
            </p:cNvSpPr>
            <p:nvPr/>
          </p:nvSpPr>
          <p:spPr bwMode="auto">
            <a:xfrm rot="-5400000">
              <a:off x="2444" y="1200"/>
              <a:ext cx="72" cy="480"/>
            </a:xfrm>
            <a:prstGeom prst="leftBrace">
              <a:avLst>
                <a:gd name="adj1" fmla="val 55556"/>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25692" name="Rectangle 85"/>
            <p:cNvSpPr>
              <a:spLocks noChangeArrowheads="1"/>
            </p:cNvSpPr>
            <p:nvPr/>
          </p:nvSpPr>
          <p:spPr bwMode="auto">
            <a:xfrm>
              <a:off x="2738" y="1708"/>
              <a:ext cx="1047"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en-US" sz="1800">
                  <a:solidFill>
                    <a:srgbClr val="CC0000"/>
                  </a:solidFill>
                </a:rPr>
                <a:t>rt = 9, Reg[9] destination</a:t>
              </a:r>
            </a:p>
          </p:txBody>
        </p:sp>
      </p:grpSp>
      <p:sp>
        <p:nvSpPr>
          <p:cNvPr id="25609" name="Rectangle 86"/>
          <p:cNvSpPr>
            <a:spLocks noChangeArrowheads="1"/>
          </p:cNvSpPr>
          <p:nvPr/>
        </p:nvSpPr>
        <p:spPr bwMode="auto">
          <a:xfrm>
            <a:off x="990600" y="5181600"/>
            <a:ext cx="3017838" cy="346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nSpc>
                <a:spcPct val="90000"/>
              </a:lnSpc>
            </a:pPr>
            <a:r>
              <a:rPr lang="en-US" sz="1800"/>
              <a:t>Reg[rt] </a:t>
            </a:r>
            <a:r>
              <a:rPr lang="en-US" sz="1800">
                <a:latin typeface="Symbol" charset="0"/>
              </a:rPr>
              <a:t>=</a:t>
            </a:r>
            <a:r>
              <a:rPr lang="en-US" sz="1800"/>
              <a:t>  Reg[rs] + (imm)</a:t>
            </a:r>
          </a:p>
        </p:txBody>
      </p:sp>
      <p:sp>
        <p:nvSpPr>
          <p:cNvPr id="25610" name="Text Box 90"/>
          <p:cNvSpPr txBox="1">
            <a:spLocks noChangeArrowheads="1"/>
          </p:cNvSpPr>
          <p:nvPr/>
        </p:nvSpPr>
        <p:spPr bwMode="auto">
          <a:xfrm>
            <a:off x="5715000" y="5645150"/>
            <a:ext cx="3252788" cy="831850"/>
          </a:xfrm>
          <a:prstGeom prst="rect">
            <a:avLst/>
          </a:prstGeom>
          <a:solidFill>
            <a:srgbClr val="FFFF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95288" indent="-395288">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r>
              <a:rPr lang="en-US" sz="1600" dirty="0" smtClean="0"/>
              <a:t>Also:  All logical </a:t>
            </a:r>
            <a:r>
              <a:rPr lang="en-US" sz="1600" dirty="0"/>
              <a:t>operations are always “unsigned”, so always zero-extended</a:t>
            </a:r>
          </a:p>
        </p:txBody>
      </p:sp>
      <p:grpSp>
        <p:nvGrpSpPr>
          <p:cNvPr id="25611" name="Group 383"/>
          <p:cNvGrpSpPr>
            <a:grpSpLocks/>
          </p:cNvGrpSpPr>
          <p:nvPr/>
        </p:nvGrpSpPr>
        <p:grpSpPr bwMode="auto">
          <a:xfrm>
            <a:off x="4346575" y="2235200"/>
            <a:ext cx="4416425" cy="1703388"/>
            <a:chOff x="2738" y="1408"/>
            <a:chExt cx="2782" cy="1073"/>
          </a:xfrm>
        </p:grpSpPr>
        <p:sp>
          <p:nvSpPr>
            <p:cNvPr id="25687" name="AutoShape 83"/>
            <p:cNvSpPr>
              <a:spLocks/>
            </p:cNvSpPr>
            <p:nvPr/>
          </p:nvSpPr>
          <p:spPr bwMode="auto">
            <a:xfrm rot="-5400000">
              <a:off x="3472" y="674"/>
              <a:ext cx="68" cy="1536"/>
            </a:xfrm>
            <a:prstGeom prst="leftBrace">
              <a:avLst>
                <a:gd name="adj1" fmla="val 188235"/>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25688" name="Freeform 84"/>
            <p:cNvSpPr>
              <a:spLocks/>
            </p:cNvSpPr>
            <p:nvPr/>
          </p:nvSpPr>
          <p:spPr bwMode="auto">
            <a:xfrm>
              <a:off x="3548" y="1496"/>
              <a:ext cx="726" cy="288"/>
            </a:xfrm>
            <a:custGeom>
              <a:avLst/>
              <a:gdLst>
                <a:gd name="T0" fmla="*/ 857502 w 438"/>
                <a:gd name="T1" fmla="*/ 288 h 288"/>
                <a:gd name="T2" fmla="*/ 489057 w 438"/>
                <a:gd name="T3" fmla="*/ 96 h 288"/>
                <a:gd name="T4" fmla="*/ 344883 w 438"/>
                <a:gd name="T5" fmla="*/ 161 h 288"/>
                <a:gd name="T6" fmla="*/ 0 w 438"/>
                <a:gd name="T7" fmla="*/ 0 h 288"/>
                <a:gd name="T8" fmla="*/ 0 60000 65536"/>
                <a:gd name="T9" fmla="*/ 0 60000 65536"/>
                <a:gd name="T10" fmla="*/ 0 60000 65536"/>
                <a:gd name="T11" fmla="*/ 0 60000 65536"/>
                <a:gd name="T12" fmla="*/ 0 w 438"/>
                <a:gd name="T13" fmla="*/ 0 h 288"/>
                <a:gd name="T14" fmla="*/ 438 w 438"/>
                <a:gd name="T15" fmla="*/ 288 h 288"/>
              </a:gdLst>
              <a:ahLst/>
              <a:cxnLst>
                <a:cxn ang="T8">
                  <a:pos x="T0" y="T1"/>
                </a:cxn>
                <a:cxn ang="T9">
                  <a:pos x="T2" y="T3"/>
                </a:cxn>
                <a:cxn ang="T10">
                  <a:pos x="T4" y="T5"/>
                </a:cxn>
                <a:cxn ang="T11">
                  <a:pos x="T6" y="T7"/>
                </a:cxn>
              </a:cxnLst>
              <a:rect l="T12" t="T13" r="T14" b="T15"/>
              <a:pathLst>
                <a:path w="438" h="288">
                  <a:moveTo>
                    <a:pt x="438" y="288"/>
                  </a:moveTo>
                  <a:cubicBezTo>
                    <a:pt x="360" y="192"/>
                    <a:pt x="294" y="117"/>
                    <a:pt x="250" y="96"/>
                  </a:cubicBezTo>
                  <a:cubicBezTo>
                    <a:pt x="206" y="75"/>
                    <a:pt x="218" y="177"/>
                    <a:pt x="176" y="161"/>
                  </a:cubicBezTo>
                  <a:cubicBezTo>
                    <a:pt x="134" y="145"/>
                    <a:pt x="37" y="34"/>
                    <a:pt x="0" y="0"/>
                  </a:cubicBezTo>
                </a:path>
              </a:pathLst>
            </a:custGeom>
            <a:noFill/>
            <a:ln w="9525">
              <a:solidFill>
                <a:srgbClr val="CC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a:spAutoFit/>
            </a:bodyPr>
            <a:lstStyle/>
            <a:p>
              <a:endParaRPr lang="en-US"/>
            </a:p>
          </p:txBody>
        </p:sp>
        <p:sp>
          <p:nvSpPr>
            <p:cNvPr id="25689" name="Rectangle 236"/>
            <p:cNvSpPr>
              <a:spLocks noChangeArrowheads="1"/>
            </p:cNvSpPr>
            <p:nvPr/>
          </p:nvSpPr>
          <p:spPr bwMode="auto">
            <a:xfrm>
              <a:off x="4028" y="1725"/>
              <a:ext cx="1492" cy="7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en-US" sz="1800">
                  <a:solidFill>
                    <a:srgbClr val="CC0000"/>
                  </a:solidFill>
                </a:rPr>
                <a:t>constant field, indicating </a:t>
              </a:r>
              <a:r>
                <a:rPr lang="en-US" sz="1800">
                  <a:solidFill>
                    <a:srgbClr val="0000FF"/>
                  </a:solidFill>
                </a:rPr>
                <a:t>65533</a:t>
              </a:r>
              <a:r>
                <a:rPr lang="en-US" sz="1800">
                  <a:solidFill>
                    <a:srgbClr val="CC0000"/>
                  </a:solidFill>
                </a:rPr>
                <a:t> as second operand</a:t>
              </a:r>
            </a:p>
            <a:p>
              <a:pPr algn="ctr"/>
              <a:r>
                <a:rPr lang="en-US" sz="1800">
                  <a:solidFill>
                    <a:srgbClr val="CC0000"/>
                  </a:solidFill>
                </a:rPr>
                <a:t>(zero-extended!)</a:t>
              </a:r>
            </a:p>
          </p:txBody>
        </p:sp>
      </p:grpSp>
      <p:sp>
        <p:nvSpPr>
          <p:cNvPr id="25612" name="Rectangle 309"/>
          <p:cNvSpPr>
            <a:spLocks noChangeArrowheads="1"/>
          </p:cNvSpPr>
          <p:nvPr/>
        </p:nvSpPr>
        <p:spPr bwMode="auto">
          <a:xfrm>
            <a:off x="685800" y="4775200"/>
            <a:ext cx="2622550" cy="37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a:lnSpc>
                <a:spcPct val="90000"/>
              </a:lnSpc>
            </a:pPr>
            <a:r>
              <a:rPr lang="en-US" sz="1800">
                <a:latin typeface="Courier New" charset="0"/>
              </a:rPr>
              <a:t>addi</a:t>
            </a:r>
            <a:r>
              <a:rPr lang="en-US" sz="1800">
                <a:solidFill>
                  <a:srgbClr val="0000FF"/>
                </a:solidFill>
                <a:latin typeface="Courier New" charset="0"/>
              </a:rPr>
              <a:t>u</a:t>
            </a:r>
            <a:r>
              <a:rPr lang="en-US" sz="1800">
                <a:latin typeface="Courier New" charset="0"/>
              </a:rPr>
              <a:t> rt, rs, imm</a:t>
            </a:r>
            <a:r>
              <a:rPr lang="en-US" sz="2000"/>
              <a:t>:</a:t>
            </a:r>
          </a:p>
        </p:txBody>
      </p:sp>
      <p:grpSp>
        <p:nvGrpSpPr>
          <p:cNvPr id="25613" name="Group 310"/>
          <p:cNvGrpSpPr>
            <a:grpSpLocks/>
          </p:cNvGrpSpPr>
          <p:nvPr/>
        </p:nvGrpSpPr>
        <p:grpSpPr bwMode="auto">
          <a:xfrm>
            <a:off x="1752600" y="1752600"/>
            <a:ext cx="5181600" cy="609600"/>
            <a:chOff x="1632" y="3600"/>
            <a:chExt cx="3264" cy="384"/>
          </a:xfrm>
        </p:grpSpPr>
        <p:sp>
          <p:nvSpPr>
            <p:cNvPr id="25616" name="Rectangle 311"/>
            <p:cNvSpPr>
              <a:spLocks noChangeArrowheads="1"/>
            </p:cNvSpPr>
            <p:nvPr/>
          </p:nvSpPr>
          <p:spPr bwMode="auto">
            <a:xfrm>
              <a:off x="1632" y="3600"/>
              <a:ext cx="3264"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grpSp>
          <p:nvGrpSpPr>
            <p:cNvPr id="25617" name="Group 312"/>
            <p:cNvGrpSpPr>
              <a:grpSpLocks/>
            </p:cNvGrpSpPr>
            <p:nvPr/>
          </p:nvGrpSpPr>
          <p:grpSpPr bwMode="auto">
            <a:xfrm>
              <a:off x="1728" y="3696"/>
              <a:ext cx="3072" cy="192"/>
              <a:chOff x="1728" y="1728"/>
              <a:chExt cx="3072" cy="192"/>
            </a:xfrm>
          </p:grpSpPr>
          <p:grpSp>
            <p:nvGrpSpPr>
              <p:cNvPr id="25650" name="Group 313"/>
              <p:cNvGrpSpPr>
                <a:grpSpLocks/>
              </p:cNvGrpSpPr>
              <p:nvPr/>
            </p:nvGrpSpPr>
            <p:grpSpPr bwMode="auto">
              <a:xfrm>
                <a:off x="1728" y="1728"/>
                <a:ext cx="3072" cy="192"/>
                <a:chOff x="1728" y="288"/>
                <a:chExt cx="3072" cy="192"/>
              </a:xfrm>
            </p:grpSpPr>
            <p:grpSp>
              <p:nvGrpSpPr>
                <p:cNvPr id="25654" name="Group 314"/>
                <p:cNvGrpSpPr>
                  <a:grpSpLocks/>
                </p:cNvGrpSpPr>
                <p:nvPr/>
              </p:nvGrpSpPr>
              <p:grpSpPr bwMode="auto">
                <a:xfrm>
                  <a:off x="1824" y="432"/>
                  <a:ext cx="2880" cy="48"/>
                  <a:chOff x="1968" y="1776"/>
                  <a:chExt cx="2880" cy="192"/>
                </a:xfrm>
              </p:grpSpPr>
              <p:sp>
                <p:nvSpPr>
                  <p:cNvPr id="25656" name="Line 315"/>
                  <p:cNvSpPr>
                    <a:spLocks noChangeShapeType="1"/>
                  </p:cNvSpPr>
                  <p:nvPr/>
                </p:nvSpPr>
                <p:spPr bwMode="auto">
                  <a:xfrm flipV="1">
                    <a:off x="196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57" name="Line 316"/>
                  <p:cNvSpPr>
                    <a:spLocks noChangeShapeType="1"/>
                  </p:cNvSpPr>
                  <p:nvPr/>
                </p:nvSpPr>
                <p:spPr bwMode="auto">
                  <a:xfrm flipV="1">
                    <a:off x="206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58" name="Line 317"/>
                  <p:cNvSpPr>
                    <a:spLocks noChangeShapeType="1"/>
                  </p:cNvSpPr>
                  <p:nvPr/>
                </p:nvSpPr>
                <p:spPr bwMode="auto">
                  <a:xfrm flipV="1">
                    <a:off x="216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59" name="Line 318"/>
                  <p:cNvSpPr>
                    <a:spLocks noChangeShapeType="1"/>
                  </p:cNvSpPr>
                  <p:nvPr/>
                </p:nvSpPr>
                <p:spPr bwMode="auto">
                  <a:xfrm flipV="1">
                    <a:off x="225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60" name="Line 319"/>
                  <p:cNvSpPr>
                    <a:spLocks noChangeShapeType="1"/>
                  </p:cNvSpPr>
                  <p:nvPr/>
                </p:nvSpPr>
                <p:spPr bwMode="auto">
                  <a:xfrm flipV="1">
                    <a:off x="235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61" name="Line 320"/>
                  <p:cNvSpPr>
                    <a:spLocks noChangeShapeType="1"/>
                  </p:cNvSpPr>
                  <p:nvPr/>
                </p:nvSpPr>
                <p:spPr bwMode="auto">
                  <a:xfrm flipV="1">
                    <a:off x="244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62" name="Line 321"/>
                  <p:cNvSpPr>
                    <a:spLocks noChangeShapeType="1"/>
                  </p:cNvSpPr>
                  <p:nvPr/>
                </p:nvSpPr>
                <p:spPr bwMode="auto">
                  <a:xfrm flipV="1">
                    <a:off x="254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63" name="Line 322"/>
                  <p:cNvSpPr>
                    <a:spLocks noChangeShapeType="1"/>
                  </p:cNvSpPr>
                  <p:nvPr/>
                </p:nvSpPr>
                <p:spPr bwMode="auto">
                  <a:xfrm flipV="1">
                    <a:off x="264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64" name="Line 323"/>
                  <p:cNvSpPr>
                    <a:spLocks noChangeShapeType="1"/>
                  </p:cNvSpPr>
                  <p:nvPr/>
                </p:nvSpPr>
                <p:spPr bwMode="auto">
                  <a:xfrm flipV="1">
                    <a:off x="273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65" name="Line 324"/>
                  <p:cNvSpPr>
                    <a:spLocks noChangeShapeType="1"/>
                  </p:cNvSpPr>
                  <p:nvPr/>
                </p:nvSpPr>
                <p:spPr bwMode="auto">
                  <a:xfrm flipV="1">
                    <a:off x="283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66" name="Line 325"/>
                  <p:cNvSpPr>
                    <a:spLocks noChangeShapeType="1"/>
                  </p:cNvSpPr>
                  <p:nvPr/>
                </p:nvSpPr>
                <p:spPr bwMode="auto">
                  <a:xfrm flipV="1">
                    <a:off x="292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67" name="Line 326"/>
                  <p:cNvSpPr>
                    <a:spLocks noChangeShapeType="1"/>
                  </p:cNvSpPr>
                  <p:nvPr/>
                </p:nvSpPr>
                <p:spPr bwMode="auto">
                  <a:xfrm flipV="1">
                    <a:off x="302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68" name="Line 327"/>
                  <p:cNvSpPr>
                    <a:spLocks noChangeShapeType="1"/>
                  </p:cNvSpPr>
                  <p:nvPr/>
                </p:nvSpPr>
                <p:spPr bwMode="auto">
                  <a:xfrm flipV="1">
                    <a:off x="312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69" name="Line 328"/>
                  <p:cNvSpPr>
                    <a:spLocks noChangeShapeType="1"/>
                  </p:cNvSpPr>
                  <p:nvPr/>
                </p:nvSpPr>
                <p:spPr bwMode="auto">
                  <a:xfrm flipV="1">
                    <a:off x="321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70" name="Line 329"/>
                  <p:cNvSpPr>
                    <a:spLocks noChangeShapeType="1"/>
                  </p:cNvSpPr>
                  <p:nvPr/>
                </p:nvSpPr>
                <p:spPr bwMode="auto">
                  <a:xfrm flipV="1">
                    <a:off x="331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71" name="Line 330"/>
                  <p:cNvSpPr>
                    <a:spLocks noChangeShapeType="1"/>
                  </p:cNvSpPr>
                  <p:nvPr/>
                </p:nvSpPr>
                <p:spPr bwMode="auto">
                  <a:xfrm flipV="1">
                    <a:off x="340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72" name="Line 331"/>
                  <p:cNvSpPr>
                    <a:spLocks noChangeShapeType="1"/>
                  </p:cNvSpPr>
                  <p:nvPr/>
                </p:nvSpPr>
                <p:spPr bwMode="auto">
                  <a:xfrm flipV="1">
                    <a:off x="350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73" name="Line 332"/>
                  <p:cNvSpPr>
                    <a:spLocks noChangeShapeType="1"/>
                  </p:cNvSpPr>
                  <p:nvPr/>
                </p:nvSpPr>
                <p:spPr bwMode="auto">
                  <a:xfrm flipV="1">
                    <a:off x="360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74" name="Line 333"/>
                  <p:cNvSpPr>
                    <a:spLocks noChangeShapeType="1"/>
                  </p:cNvSpPr>
                  <p:nvPr/>
                </p:nvSpPr>
                <p:spPr bwMode="auto">
                  <a:xfrm flipV="1">
                    <a:off x="369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75" name="Line 334"/>
                  <p:cNvSpPr>
                    <a:spLocks noChangeShapeType="1"/>
                  </p:cNvSpPr>
                  <p:nvPr/>
                </p:nvSpPr>
                <p:spPr bwMode="auto">
                  <a:xfrm flipV="1">
                    <a:off x="379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76" name="Line 335"/>
                  <p:cNvSpPr>
                    <a:spLocks noChangeShapeType="1"/>
                  </p:cNvSpPr>
                  <p:nvPr/>
                </p:nvSpPr>
                <p:spPr bwMode="auto">
                  <a:xfrm flipV="1">
                    <a:off x="388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77" name="Line 336"/>
                  <p:cNvSpPr>
                    <a:spLocks noChangeShapeType="1"/>
                  </p:cNvSpPr>
                  <p:nvPr/>
                </p:nvSpPr>
                <p:spPr bwMode="auto">
                  <a:xfrm flipV="1">
                    <a:off x="398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78" name="Line 337"/>
                  <p:cNvSpPr>
                    <a:spLocks noChangeShapeType="1"/>
                  </p:cNvSpPr>
                  <p:nvPr/>
                </p:nvSpPr>
                <p:spPr bwMode="auto">
                  <a:xfrm flipV="1">
                    <a:off x="408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79" name="Line 338"/>
                  <p:cNvSpPr>
                    <a:spLocks noChangeShapeType="1"/>
                  </p:cNvSpPr>
                  <p:nvPr/>
                </p:nvSpPr>
                <p:spPr bwMode="auto">
                  <a:xfrm flipV="1">
                    <a:off x="417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80" name="Line 339"/>
                  <p:cNvSpPr>
                    <a:spLocks noChangeShapeType="1"/>
                  </p:cNvSpPr>
                  <p:nvPr/>
                </p:nvSpPr>
                <p:spPr bwMode="auto">
                  <a:xfrm flipV="1">
                    <a:off x="427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81" name="Line 340"/>
                  <p:cNvSpPr>
                    <a:spLocks noChangeShapeType="1"/>
                  </p:cNvSpPr>
                  <p:nvPr/>
                </p:nvSpPr>
                <p:spPr bwMode="auto">
                  <a:xfrm flipV="1">
                    <a:off x="436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82" name="Line 341"/>
                  <p:cNvSpPr>
                    <a:spLocks noChangeShapeType="1"/>
                  </p:cNvSpPr>
                  <p:nvPr/>
                </p:nvSpPr>
                <p:spPr bwMode="auto">
                  <a:xfrm flipV="1">
                    <a:off x="4464"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83" name="Line 342"/>
                  <p:cNvSpPr>
                    <a:spLocks noChangeShapeType="1"/>
                  </p:cNvSpPr>
                  <p:nvPr/>
                </p:nvSpPr>
                <p:spPr bwMode="auto">
                  <a:xfrm flipV="1">
                    <a:off x="4560"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84" name="Line 343"/>
                  <p:cNvSpPr>
                    <a:spLocks noChangeShapeType="1"/>
                  </p:cNvSpPr>
                  <p:nvPr/>
                </p:nvSpPr>
                <p:spPr bwMode="auto">
                  <a:xfrm flipV="1">
                    <a:off x="4656"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85" name="Line 344"/>
                  <p:cNvSpPr>
                    <a:spLocks noChangeShapeType="1"/>
                  </p:cNvSpPr>
                  <p:nvPr/>
                </p:nvSpPr>
                <p:spPr bwMode="auto">
                  <a:xfrm flipV="1">
                    <a:off x="4752"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86" name="Line 345"/>
                  <p:cNvSpPr>
                    <a:spLocks noChangeShapeType="1"/>
                  </p:cNvSpPr>
                  <p:nvPr/>
                </p:nvSpPr>
                <p:spPr bwMode="auto">
                  <a:xfrm flipV="1">
                    <a:off x="4848" y="1776"/>
                    <a:ext cx="0" cy="192"/>
                  </a:xfrm>
                  <a:prstGeom prst="line">
                    <a:avLst/>
                  </a:prstGeom>
                  <a:noFill/>
                  <a:ln w="3175">
                    <a:solidFill>
                      <a:srgbClr val="66FFFF"/>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25655" name="Rectangle 346"/>
                <p:cNvSpPr>
                  <a:spLocks noChangeArrowheads="1"/>
                </p:cNvSpPr>
                <p:nvPr/>
              </p:nvSpPr>
              <p:spPr bwMode="auto">
                <a:xfrm>
                  <a:off x="1728" y="288"/>
                  <a:ext cx="3072" cy="192"/>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sp>
            <p:nvSpPr>
              <p:cNvPr id="25651" name="Line 347"/>
              <p:cNvSpPr>
                <a:spLocks noChangeShapeType="1"/>
              </p:cNvSpPr>
              <p:nvPr/>
            </p:nvSpPr>
            <p:spPr bwMode="auto">
              <a:xfrm>
                <a:off x="2304" y="1728"/>
                <a:ext cx="0" cy="19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52" name="Line 348"/>
              <p:cNvSpPr>
                <a:spLocks noChangeShapeType="1"/>
              </p:cNvSpPr>
              <p:nvPr/>
            </p:nvSpPr>
            <p:spPr bwMode="auto">
              <a:xfrm>
                <a:off x="2784" y="1728"/>
                <a:ext cx="0" cy="19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53" name="Line 349"/>
              <p:cNvSpPr>
                <a:spLocks noChangeShapeType="1"/>
              </p:cNvSpPr>
              <p:nvPr/>
            </p:nvSpPr>
            <p:spPr bwMode="auto">
              <a:xfrm>
                <a:off x="3264" y="1728"/>
                <a:ext cx="0" cy="19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25618" name="Text Box 350"/>
            <p:cNvSpPr txBox="1">
              <a:spLocks noChangeArrowheads="1"/>
            </p:cNvSpPr>
            <p:nvPr/>
          </p:nvSpPr>
          <p:spPr bwMode="auto">
            <a:xfrm>
              <a:off x="1680" y="3696"/>
              <a:ext cx="187"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0</a:t>
              </a:r>
            </a:p>
          </p:txBody>
        </p:sp>
        <p:sp>
          <p:nvSpPr>
            <p:cNvPr id="25619" name="Text Box 351"/>
            <p:cNvSpPr txBox="1">
              <a:spLocks noChangeArrowheads="1"/>
            </p:cNvSpPr>
            <p:nvPr/>
          </p:nvSpPr>
          <p:spPr bwMode="auto">
            <a:xfrm>
              <a:off x="1776" y="3696"/>
              <a:ext cx="18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0</a:t>
              </a:r>
            </a:p>
          </p:txBody>
        </p:sp>
        <p:sp>
          <p:nvSpPr>
            <p:cNvPr id="25620" name="Text Box 352"/>
            <p:cNvSpPr txBox="1">
              <a:spLocks noChangeArrowheads="1"/>
            </p:cNvSpPr>
            <p:nvPr/>
          </p:nvSpPr>
          <p:spPr bwMode="auto">
            <a:xfrm>
              <a:off x="1890" y="3696"/>
              <a:ext cx="150"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1</a:t>
              </a:r>
            </a:p>
          </p:txBody>
        </p:sp>
        <p:sp>
          <p:nvSpPr>
            <p:cNvPr id="25621" name="Text Box 353"/>
            <p:cNvSpPr txBox="1">
              <a:spLocks noChangeArrowheads="1"/>
            </p:cNvSpPr>
            <p:nvPr/>
          </p:nvSpPr>
          <p:spPr bwMode="auto">
            <a:xfrm>
              <a:off x="1968" y="3696"/>
              <a:ext cx="18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0</a:t>
              </a:r>
            </a:p>
          </p:txBody>
        </p:sp>
        <p:sp>
          <p:nvSpPr>
            <p:cNvPr id="25622" name="Text Box 354"/>
            <p:cNvSpPr txBox="1">
              <a:spLocks noChangeArrowheads="1"/>
            </p:cNvSpPr>
            <p:nvPr/>
          </p:nvSpPr>
          <p:spPr bwMode="auto">
            <a:xfrm>
              <a:off x="2064" y="3696"/>
              <a:ext cx="18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0</a:t>
              </a:r>
            </a:p>
          </p:txBody>
        </p:sp>
        <p:sp>
          <p:nvSpPr>
            <p:cNvPr id="25623" name="Text Box 355"/>
            <p:cNvSpPr txBox="1">
              <a:spLocks noChangeArrowheads="1"/>
            </p:cNvSpPr>
            <p:nvPr/>
          </p:nvSpPr>
          <p:spPr bwMode="auto">
            <a:xfrm>
              <a:off x="2160" y="3696"/>
              <a:ext cx="18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smtClean="0">
                  <a:solidFill>
                    <a:srgbClr val="0000FF"/>
                  </a:solidFill>
                </a:rPr>
                <a:t>1</a:t>
              </a:r>
              <a:endParaRPr lang="en-US" sz="1400" dirty="0">
                <a:solidFill>
                  <a:srgbClr val="0000FF"/>
                </a:solidFill>
              </a:endParaRPr>
            </a:p>
          </p:txBody>
        </p:sp>
        <p:sp>
          <p:nvSpPr>
            <p:cNvPr id="25624" name="Text Box 356"/>
            <p:cNvSpPr txBox="1">
              <a:spLocks noChangeArrowheads="1"/>
            </p:cNvSpPr>
            <p:nvPr/>
          </p:nvSpPr>
          <p:spPr bwMode="auto">
            <a:xfrm>
              <a:off x="2256" y="3696"/>
              <a:ext cx="18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0</a:t>
              </a:r>
            </a:p>
          </p:txBody>
        </p:sp>
        <p:sp>
          <p:nvSpPr>
            <p:cNvPr id="25625" name="Text Box 357"/>
            <p:cNvSpPr txBox="1">
              <a:spLocks noChangeArrowheads="1"/>
            </p:cNvSpPr>
            <p:nvPr/>
          </p:nvSpPr>
          <p:spPr bwMode="auto">
            <a:xfrm>
              <a:off x="2370" y="3696"/>
              <a:ext cx="150"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1</a:t>
              </a:r>
            </a:p>
          </p:txBody>
        </p:sp>
        <p:sp>
          <p:nvSpPr>
            <p:cNvPr id="25626" name="Text Box 358"/>
            <p:cNvSpPr txBox="1">
              <a:spLocks noChangeArrowheads="1"/>
            </p:cNvSpPr>
            <p:nvPr/>
          </p:nvSpPr>
          <p:spPr bwMode="auto">
            <a:xfrm>
              <a:off x="2448" y="3696"/>
              <a:ext cx="18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0</a:t>
              </a:r>
            </a:p>
          </p:txBody>
        </p:sp>
        <p:sp>
          <p:nvSpPr>
            <p:cNvPr id="25627" name="Text Box 359"/>
            <p:cNvSpPr txBox="1">
              <a:spLocks noChangeArrowheads="1"/>
            </p:cNvSpPr>
            <p:nvPr/>
          </p:nvSpPr>
          <p:spPr bwMode="auto">
            <a:xfrm>
              <a:off x="2561" y="3696"/>
              <a:ext cx="15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1</a:t>
              </a:r>
            </a:p>
          </p:txBody>
        </p:sp>
        <p:sp>
          <p:nvSpPr>
            <p:cNvPr id="25628" name="Text Box 360"/>
            <p:cNvSpPr txBox="1">
              <a:spLocks noChangeArrowheads="1"/>
            </p:cNvSpPr>
            <p:nvPr/>
          </p:nvSpPr>
          <p:spPr bwMode="auto">
            <a:xfrm>
              <a:off x="2657" y="3696"/>
              <a:ext cx="15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1</a:t>
              </a:r>
            </a:p>
          </p:txBody>
        </p:sp>
        <p:sp>
          <p:nvSpPr>
            <p:cNvPr id="25629" name="Text Box 361"/>
            <p:cNvSpPr txBox="1">
              <a:spLocks noChangeArrowheads="1"/>
            </p:cNvSpPr>
            <p:nvPr/>
          </p:nvSpPr>
          <p:spPr bwMode="auto">
            <a:xfrm>
              <a:off x="2736" y="3696"/>
              <a:ext cx="18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0</a:t>
              </a:r>
            </a:p>
          </p:txBody>
        </p:sp>
        <p:sp>
          <p:nvSpPr>
            <p:cNvPr id="25630" name="Text Box 362"/>
            <p:cNvSpPr txBox="1">
              <a:spLocks noChangeArrowheads="1"/>
            </p:cNvSpPr>
            <p:nvPr/>
          </p:nvSpPr>
          <p:spPr bwMode="auto">
            <a:xfrm>
              <a:off x="2850" y="3696"/>
              <a:ext cx="150"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1</a:t>
              </a:r>
            </a:p>
          </p:txBody>
        </p:sp>
        <p:sp>
          <p:nvSpPr>
            <p:cNvPr id="25631" name="Text Box 363"/>
            <p:cNvSpPr txBox="1">
              <a:spLocks noChangeArrowheads="1"/>
            </p:cNvSpPr>
            <p:nvPr/>
          </p:nvSpPr>
          <p:spPr bwMode="auto">
            <a:xfrm>
              <a:off x="2928" y="3696"/>
              <a:ext cx="18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0</a:t>
              </a:r>
            </a:p>
          </p:txBody>
        </p:sp>
        <p:sp>
          <p:nvSpPr>
            <p:cNvPr id="25632" name="Text Box 364"/>
            <p:cNvSpPr txBox="1">
              <a:spLocks noChangeArrowheads="1"/>
            </p:cNvSpPr>
            <p:nvPr/>
          </p:nvSpPr>
          <p:spPr bwMode="auto">
            <a:xfrm>
              <a:off x="3024" y="3696"/>
              <a:ext cx="18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0</a:t>
              </a:r>
            </a:p>
          </p:txBody>
        </p:sp>
        <p:sp>
          <p:nvSpPr>
            <p:cNvPr id="25633" name="Text Box 365"/>
            <p:cNvSpPr txBox="1">
              <a:spLocks noChangeArrowheads="1"/>
            </p:cNvSpPr>
            <p:nvPr/>
          </p:nvSpPr>
          <p:spPr bwMode="auto">
            <a:xfrm>
              <a:off x="3137" y="3696"/>
              <a:ext cx="15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1</a:t>
              </a:r>
            </a:p>
          </p:txBody>
        </p:sp>
        <p:sp>
          <p:nvSpPr>
            <p:cNvPr id="25634" name="Text Box 366"/>
            <p:cNvSpPr txBox="1">
              <a:spLocks noChangeArrowheads="1"/>
            </p:cNvSpPr>
            <p:nvPr/>
          </p:nvSpPr>
          <p:spPr bwMode="auto">
            <a:xfrm>
              <a:off x="3233" y="3696"/>
              <a:ext cx="15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1</a:t>
              </a:r>
            </a:p>
          </p:txBody>
        </p:sp>
        <p:sp>
          <p:nvSpPr>
            <p:cNvPr id="25635" name="Text Box 367"/>
            <p:cNvSpPr txBox="1">
              <a:spLocks noChangeArrowheads="1"/>
            </p:cNvSpPr>
            <p:nvPr/>
          </p:nvSpPr>
          <p:spPr bwMode="auto">
            <a:xfrm>
              <a:off x="3329" y="3696"/>
              <a:ext cx="15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1</a:t>
              </a:r>
            </a:p>
          </p:txBody>
        </p:sp>
        <p:sp>
          <p:nvSpPr>
            <p:cNvPr id="25636" name="Text Box 368"/>
            <p:cNvSpPr txBox="1">
              <a:spLocks noChangeArrowheads="1"/>
            </p:cNvSpPr>
            <p:nvPr/>
          </p:nvSpPr>
          <p:spPr bwMode="auto">
            <a:xfrm>
              <a:off x="3425" y="3696"/>
              <a:ext cx="15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1</a:t>
              </a:r>
            </a:p>
          </p:txBody>
        </p:sp>
        <p:sp>
          <p:nvSpPr>
            <p:cNvPr id="25637" name="Text Box 369"/>
            <p:cNvSpPr txBox="1">
              <a:spLocks noChangeArrowheads="1"/>
            </p:cNvSpPr>
            <p:nvPr/>
          </p:nvSpPr>
          <p:spPr bwMode="auto">
            <a:xfrm>
              <a:off x="3521" y="3696"/>
              <a:ext cx="15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1</a:t>
              </a:r>
            </a:p>
          </p:txBody>
        </p:sp>
        <p:sp>
          <p:nvSpPr>
            <p:cNvPr id="25638" name="Text Box 370"/>
            <p:cNvSpPr txBox="1">
              <a:spLocks noChangeArrowheads="1"/>
            </p:cNvSpPr>
            <p:nvPr/>
          </p:nvSpPr>
          <p:spPr bwMode="auto">
            <a:xfrm>
              <a:off x="3617" y="3696"/>
              <a:ext cx="15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1</a:t>
              </a:r>
            </a:p>
          </p:txBody>
        </p:sp>
        <p:sp>
          <p:nvSpPr>
            <p:cNvPr id="25639" name="Text Box 371"/>
            <p:cNvSpPr txBox="1">
              <a:spLocks noChangeArrowheads="1"/>
            </p:cNvSpPr>
            <p:nvPr/>
          </p:nvSpPr>
          <p:spPr bwMode="auto">
            <a:xfrm>
              <a:off x="3713" y="3696"/>
              <a:ext cx="15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1</a:t>
              </a:r>
            </a:p>
          </p:txBody>
        </p:sp>
        <p:sp>
          <p:nvSpPr>
            <p:cNvPr id="25640" name="Text Box 372"/>
            <p:cNvSpPr txBox="1">
              <a:spLocks noChangeArrowheads="1"/>
            </p:cNvSpPr>
            <p:nvPr/>
          </p:nvSpPr>
          <p:spPr bwMode="auto">
            <a:xfrm>
              <a:off x="3809" y="3696"/>
              <a:ext cx="15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1</a:t>
              </a:r>
            </a:p>
          </p:txBody>
        </p:sp>
        <p:sp>
          <p:nvSpPr>
            <p:cNvPr id="25641" name="Text Box 373"/>
            <p:cNvSpPr txBox="1">
              <a:spLocks noChangeArrowheads="1"/>
            </p:cNvSpPr>
            <p:nvPr/>
          </p:nvSpPr>
          <p:spPr bwMode="auto">
            <a:xfrm>
              <a:off x="3905" y="3696"/>
              <a:ext cx="15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1</a:t>
              </a:r>
            </a:p>
          </p:txBody>
        </p:sp>
        <p:sp>
          <p:nvSpPr>
            <p:cNvPr id="25642" name="Text Box 374"/>
            <p:cNvSpPr txBox="1">
              <a:spLocks noChangeArrowheads="1"/>
            </p:cNvSpPr>
            <p:nvPr/>
          </p:nvSpPr>
          <p:spPr bwMode="auto">
            <a:xfrm>
              <a:off x="4001" y="3696"/>
              <a:ext cx="15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1</a:t>
              </a:r>
            </a:p>
          </p:txBody>
        </p:sp>
        <p:sp>
          <p:nvSpPr>
            <p:cNvPr id="25643" name="Text Box 375"/>
            <p:cNvSpPr txBox="1">
              <a:spLocks noChangeArrowheads="1"/>
            </p:cNvSpPr>
            <p:nvPr/>
          </p:nvSpPr>
          <p:spPr bwMode="auto">
            <a:xfrm>
              <a:off x="4097" y="3696"/>
              <a:ext cx="15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1</a:t>
              </a:r>
            </a:p>
          </p:txBody>
        </p:sp>
        <p:sp>
          <p:nvSpPr>
            <p:cNvPr id="25644" name="Text Box 376"/>
            <p:cNvSpPr txBox="1">
              <a:spLocks noChangeArrowheads="1"/>
            </p:cNvSpPr>
            <p:nvPr/>
          </p:nvSpPr>
          <p:spPr bwMode="auto">
            <a:xfrm>
              <a:off x="4193" y="3696"/>
              <a:ext cx="15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1</a:t>
              </a:r>
            </a:p>
          </p:txBody>
        </p:sp>
        <p:sp>
          <p:nvSpPr>
            <p:cNvPr id="25645" name="Text Box 377"/>
            <p:cNvSpPr txBox="1">
              <a:spLocks noChangeArrowheads="1"/>
            </p:cNvSpPr>
            <p:nvPr/>
          </p:nvSpPr>
          <p:spPr bwMode="auto">
            <a:xfrm>
              <a:off x="4289" y="3696"/>
              <a:ext cx="15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1</a:t>
              </a:r>
            </a:p>
          </p:txBody>
        </p:sp>
        <p:sp>
          <p:nvSpPr>
            <p:cNvPr id="25646" name="Text Box 378"/>
            <p:cNvSpPr txBox="1">
              <a:spLocks noChangeArrowheads="1"/>
            </p:cNvSpPr>
            <p:nvPr/>
          </p:nvSpPr>
          <p:spPr bwMode="auto">
            <a:xfrm>
              <a:off x="4385" y="3696"/>
              <a:ext cx="15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1</a:t>
              </a:r>
            </a:p>
          </p:txBody>
        </p:sp>
        <p:sp>
          <p:nvSpPr>
            <p:cNvPr id="25647" name="Text Box 379"/>
            <p:cNvSpPr txBox="1">
              <a:spLocks noChangeArrowheads="1"/>
            </p:cNvSpPr>
            <p:nvPr/>
          </p:nvSpPr>
          <p:spPr bwMode="auto">
            <a:xfrm>
              <a:off x="4481" y="3696"/>
              <a:ext cx="15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1</a:t>
              </a:r>
            </a:p>
          </p:txBody>
        </p:sp>
        <p:sp>
          <p:nvSpPr>
            <p:cNvPr id="25648" name="Text Box 380"/>
            <p:cNvSpPr txBox="1">
              <a:spLocks noChangeArrowheads="1"/>
            </p:cNvSpPr>
            <p:nvPr/>
          </p:nvSpPr>
          <p:spPr bwMode="auto">
            <a:xfrm>
              <a:off x="4560" y="3696"/>
              <a:ext cx="18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0</a:t>
              </a:r>
            </a:p>
          </p:txBody>
        </p:sp>
        <p:sp>
          <p:nvSpPr>
            <p:cNvPr id="25649" name="Text Box 381"/>
            <p:cNvSpPr txBox="1">
              <a:spLocks noChangeArrowheads="1"/>
            </p:cNvSpPr>
            <p:nvPr/>
          </p:nvSpPr>
          <p:spPr bwMode="auto">
            <a:xfrm>
              <a:off x="4673" y="3696"/>
              <a:ext cx="15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a:t>1</a:t>
              </a:r>
            </a:p>
          </p:txBody>
        </p:sp>
      </p:grpSp>
      <p:sp>
        <p:nvSpPr>
          <p:cNvPr id="25614" name="Text Box 403"/>
          <p:cNvSpPr txBox="1">
            <a:spLocks noChangeArrowheads="1"/>
          </p:cNvSpPr>
          <p:nvPr/>
        </p:nvSpPr>
        <p:spPr bwMode="auto">
          <a:xfrm>
            <a:off x="1068388" y="1857375"/>
            <a:ext cx="836612"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r>
              <a:rPr lang="en-US" sz="2000"/>
              <a:t>I-type:</a:t>
            </a:r>
          </a:p>
        </p:txBody>
      </p:sp>
      <p:sp>
        <p:nvSpPr>
          <p:cNvPr id="25615" name="Slide Number Placeholder 1"/>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fld id="{F8056C19-E655-EF40-869F-EE43D44871B7}" type="slidenum">
              <a:rPr lang="en-US" sz="1400">
                <a:latin typeface="Arial Narrow" charset="0"/>
              </a:rPr>
              <a:pPr/>
              <a:t>6</a:t>
            </a:fld>
            <a:endParaRPr lang="en-US" sz="1400">
              <a:latin typeface="Arial Narrow" charset="0"/>
            </a:endParaRPr>
          </a:p>
        </p:txBody>
      </p:sp>
      <p:sp>
        <p:nvSpPr>
          <p:cNvPr id="100" name="Text Box 90"/>
          <p:cNvSpPr txBox="1">
            <a:spLocks noChangeArrowheads="1"/>
          </p:cNvSpPr>
          <p:nvPr/>
        </p:nvSpPr>
        <p:spPr bwMode="auto">
          <a:xfrm>
            <a:off x="5105400" y="4409182"/>
            <a:ext cx="3862388" cy="1077218"/>
          </a:xfrm>
          <a:prstGeom prst="rect">
            <a:avLst/>
          </a:prstGeom>
          <a:solidFill>
            <a:srgbClr val="FFFF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395288" indent="-395288">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r>
              <a:rPr lang="en-US" sz="1600" b="0" dirty="0" smtClean="0"/>
              <a:t>The </a:t>
            </a:r>
            <a:r>
              <a:rPr lang="en-US" sz="1600" b="0" dirty="0" err="1" smtClean="0"/>
              <a:t>imm</a:t>
            </a:r>
            <a:r>
              <a:rPr lang="en-US" sz="1600" b="0" dirty="0" smtClean="0"/>
              <a:t> is 0-padded into a 32-bit unsigned (+</a:t>
            </a:r>
            <a:r>
              <a:rPr lang="en-US" sz="1600" b="0" dirty="0" err="1" smtClean="0"/>
              <a:t>ve</a:t>
            </a:r>
            <a:r>
              <a:rPr lang="en-US" sz="1600" b="0" dirty="0" smtClean="0"/>
              <a:t>) number:</a:t>
            </a:r>
          </a:p>
          <a:p>
            <a:endParaRPr lang="en-US" sz="1600" b="0" dirty="0" smtClean="0"/>
          </a:p>
          <a:p>
            <a:r>
              <a:rPr lang="en-US" sz="1600" b="0" dirty="0" smtClean="0">
                <a:solidFill>
                  <a:srgbClr val="0000FF"/>
                </a:solidFill>
              </a:rPr>
              <a:t>0000000000000000</a:t>
            </a:r>
            <a:r>
              <a:rPr lang="en-US" sz="1600" b="0" dirty="0" smtClean="0"/>
              <a:t>1111111111111101</a:t>
            </a:r>
            <a:endParaRPr lang="en-US" sz="1600" b="0" dirty="0"/>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ChangeArrowheads="1"/>
          </p:cNvSpPr>
          <p:nvPr/>
        </p:nvSpPr>
        <p:spPr bwMode="auto">
          <a:xfrm>
            <a:off x="225425" y="312738"/>
            <a:ext cx="4259263" cy="477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endParaRPr lang="en-US"/>
          </a:p>
        </p:txBody>
      </p:sp>
      <p:sp>
        <p:nvSpPr>
          <p:cNvPr id="23570" name="Rectangle 31"/>
          <p:cNvSpPr>
            <a:spLocks noGrp="1" noChangeArrowheads="1"/>
          </p:cNvSpPr>
          <p:nvPr>
            <p:ph type="title"/>
          </p:nvPr>
        </p:nvSpPr>
        <p:spPr/>
        <p:txBody>
          <a:bodyPr/>
          <a:lstStyle/>
          <a:p>
            <a:pPr>
              <a:defRPr/>
            </a:pPr>
            <a:r>
              <a:rPr lang="en-US">
                <a:latin typeface="Tahoma" charset="0"/>
                <a:ea typeface="ＭＳ Ｐゴシック" charset="0"/>
                <a:cs typeface="ＭＳ Ｐゴシック" charset="0"/>
              </a:rPr>
              <a:t>How About Larger Constants?</a:t>
            </a:r>
          </a:p>
        </p:txBody>
      </p:sp>
      <p:sp>
        <p:nvSpPr>
          <p:cNvPr id="637955" name="Rectangle 3"/>
          <p:cNvSpPr>
            <a:spLocks noGrp="1" noChangeArrowheads="1"/>
          </p:cNvSpPr>
          <p:nvPr>
            <p:ph type="body" idx="1"/>
          </p:nvPr>
        </p:nvSpPr>
        <p:spPr/>
        <p:txBody>
          <a:bodyPr/>
          <a:lstStyle/>
          <a:p>
            <a:pPr>
              <a:defRPr/>
            </a:pPr>
            <a:r>
              <a:rPr lang="en-US" dirty="0" smtClean="0">
                <a:effectLst>
                  <a:outerShdw blurRad="38100" dist="38100" dir="2700000" algn="tl">
                    <a:srgbClr val="DDDDDD"/>
                  </a:outerShdw>
                </a:effectLst>
                <a:latin typeface="Tahoma" charset="0"/>
                <a:ea typeface="ＭＳ Ｐゴシック" charset="0"/>
                <a:cs typeface="ＭＳ Ｐゴシック" charset="0"/>
              </a:rPr>
              <a:t>Problem:  How do we work with bigger constants?</a:t>
            </a:r>
          </a:p>
          <a:p>
            <a:pPr lvl="1">
              <a:defRPr/>
            </a:pPr>
            <a:r>
              <a:rPr lang="en-US" dirty="0" smtClean="0">
                <a:effectLst>
                  <a:outerShdw blurRad="38100" dist="38100" dir="2700000" algn="tl">
                    <a:srgbClr val="DDDDDD"/>
                  </a:outerShdw>
                </a:effectLst>
                <a:latin typeface="Tahoma" charset="0"/>
                <a:ea typeface="ＭＳ Ｐゴシック" charset="0"/>
                <a:cs typeface="ＭＳ Ｐゴシック" charset="0"/>
              </a:rPr>
              <a:t>Example:  Put the 32-bit value 0x5678ABCD in $5</a:t>
            </a:r>
          </a:p>
          <a:p>
            <a:pPr lvl="1">
              <a:defRPr/>
            </a:pPr>
            <a:r>
              <a:rPr lang="en-US" dirty="0" smtClean="0">
                <a:effectLst>
                  <a:outerShdw blurRad="38100" dist="38100" dir="2700000" algn="tl">
                    <a:srgbClr val="DDDDDD"/>
                  </a:outerShdw>
                </a:effectLst>
                <a:latin typeface="Tahoma" charset="0"/>
                <a:ea typeface="ＭＳ Ｐゴシック" charset="0"/>
                <a:cs typeface="ＭＳ Ｐゴシック" charset="0"/>
              </a:rPr>
              <a:t>CLASS:  How will you do it?</a:t>
            </a:r>
            <a:endParaRPr lang="en-US" dirty="0">
              <a:effectLst>
                <a:outerShdw blurRad="38100" dist="38100" dir="2700000" algn="tl">
                  <a:srgbClr val="DDDDDD"/>
                </a:outerShdw>
              </a:effectLst>
              <a:latin typeface="Tahoma" charset="0"/>
              <a:ea typeface="ＭＳ Ｐゴシック" charset="0"/>
              <a:cs typeface="ＭＳ Ｐゴシック" charset="0"/>
            </a:endParaRPr>
          </a:p>
          <a:p>
            <a:pPr>
              <a:defRPr/>
            </a:pPr>
            <a:r>
              <a:rPr lang="en-US" dirty="0" smtClean="0">
                <a:effectLst>
                  <a:outerShdw blurRad="38100" dist="38100" dir="2700000" algn="tl">
                    <a:srgbClr val="DDDDDD"/>
                  </a:outerShdw>
                </a:effectLst>
                <a:latin typeface="Tahoma" charset="0"/>
                <a:ea typeface="ＭＳ Ｐゴシック" charset="0"/>
                <a:cs typeface="ＭＳ Ｐゴシック" charset="0"/>
              </a:rPr>
              <a:t>One Solution:</a:t>
            </a:r>
          </a:p>
          <a:p>
            <a:pPr lvl="1">
              <a:defRPr/>
            </a:pPr>
            <a:r>
              <a:rPr lang="en-US" dirty="0" smtClean="0">
                <a:effectLst>
                  <a:outerShdw blurRad="38100" dist="38100" dir="2700000" algn="tl">
                    <a:srgbClr val="DDDDDD"/>
                  </a:outerShdw>
                </a:effectLst>
                <a:latin typeface="Tahoma" charset="0"/>
                <a:ea typeface="ＭＳ Ｐゴシック" charset="0"/>
                <a:cs typeface="ＭＳ Ｐゴシック" charset="0"/>
              </a:rPr>
              <a:t>put the upper half (0x5678) into $5</a:t>
            </a:r>
          </a:p>
          <a:p>
            <a:pPr lvl="1">
              <a:defRPr/>
            </a:pPr>
            <a:r>
              <a:rPr lang="en-US" dirty="0" smtClean="0">
                <a:effectLst>
                  <a:outerShdw blurRad="38100" dist="38100" dir="2700000" algn="tl">
                    <a:srgbClr val="DDDDDD"/>
                  </a:outerShdw>
                </a:effectLst>
                <a:latin typeface="Tahoma" charset="0"/>
                <a:ea typeface="ＭＳ Ｐゴシック" charset="0"/>
                <a:cs typeface="ＭＳ Ｐゴシック" charset="0"/>
              </a:rPr>
              <a:t>then shift it left by 16 positions (0x5678 0000)</a:t>
            </a:r>
          </a:p>
          <a:p>
            <a:pPr lvl="1">
              <a:defRPr/>
            </a:pPr>
            <a:r>
              <a:rPr lang="en-US" dirty="0" smtClean="0">
                <a:effectLst>
                  <a:outerShdw blurRad="38100" dist="38100" dir="2700000" algn="tl">
                    <a:srgbClr val="DDDDDD"/>
                  </a:outerShdw>
                </a:effectLst>
                <a:latin typeface="Tahoma" charset="0"/>
                <a:ea typeface="ＭＳ Ｐゴシック" charset="0"/>
                <a:cs typeface="ＭＳ Ｐゴシック" charset="0"/>
              </a:rPr>
              <a:t>now “add” the lower half to it (0x5678 0000 + 0xABCD)</a:t>
            </a:r>
          </a:p>
          <a:p>
            <a:pPr marL="457200" lvl="1" indent="0">
              <a:buFont typeface="Wingdings" charset="0"/>
              <a:buNone/>
              <a:defRPr/>
            </a:pPr>
            <a:r>
              <a:rPr lang="en-US" sz="2400" b="1" dirty="0" smtClean="0">
                <a:solidFill>
                  <a:srgbClr val="0000FF"/>
                </a:solidFill>
                <a:latin typeface="Courier New" charset="0"/>
              </a:rPr>
              <a:t>		</a:t>
            </a:r>
            <a:r>
              <a:rPr lang="en-US" sz="2000" b="1" dirty="0" err="1" smtClean="0">
                <a:solidFill>
                  <a:srgbClr val="0000FF"/>
                </a:solidFill>
                <a:latin typeface="Courier New" charset="0"/>
              </a:rPr>
              <a:t>addi</a:t>
            </a:r>
            <a:r>
              <a:rPr lang="en-US" sz="2000" b="1" dirty="0" smtClean="0">
                <a:solidFill>
                  <a:srgbClr val="0000FF"/>
                </a:solidFill>
                <a:latin typeface="Courier New" charset="0"/>
              </a:rPr>
              <a:t> $5, $0, 0x5678</a:t>
            </a:r>
          </a:p>
          <a:p>
            <a:pPr marL="457200" lvl="1" indent="0">
              <a:buFont typeface="Wingdings" charset="0"/>
              <a:buNone/>
              <a:defRPr/>
            </a:pPr>
            <a:r>
              <a:rPr lang="en-US" sz="2000" b="1" dirty="0">
                <a:solidFill>
                  <a:srgbClr val="0000FF"/>
                </a:solidFill>
                <a:latin typeface="Courier New" charset="0"/>
              </a:rPr>
              <a:t>	</a:t>
            </a:r>
            <a:r>
              <a:rPr lang="en-US" sz="2000" b="1" dirty="0" smtClean="0">
                <a:solidFill>
                  <a:srgbClr val="0000FF"/>
                </a:solidFill>
                <a:latin typeface="Courier New" charset="0"/>
              </a:rPr>
              <a:t>	</a:t>
            </a:r>
            <a:r>
              <a:rPr lang="en-US" sz="2000" b="1" dirty="0" err="1" smtClean="0">
                <a:solidFill>
                  <a:srgbClr val="0000FF"/>
                </a:solidFill>
                <a:latin typeface="Courier New" charset="0"/>
              </a:rPr>
              <a:t>sll</a:t>
            </a:r>
            <a:r>
              <a:rPr lang="en-US" sz="2000" b="1" dirty="0" smtClean="0">
                <a:solidFill>
                  <a:srgbClr val="0000FF"/>
                </a:solidFill>
                <a:latin typeface="Courier New" charset="0"/>
              </a:rPr>
              <a:t>  $5, $5, 16</a:t>
            </a:r>
          </a:p>
          <a:p>
            <a:pPr marL="457200" lvl="1" indent="0">
              <a:buFont typeface="Wingdings" charset="0"/>
              <a:buNone/>
              <a:defRPr/>
            </a:pPr>
            <a:r>
              <a:rPr lang="en-US" sz="2000" b="1" dirty="0">
                <a:solidFill>
                  <a:srgbClr val="0000FF"/>
                </a:solidFill>
                <a:latin typeface="Courier New" charset="0"/>
              </a:rPr>
              <a:t>	</a:t>
            </a:r>
            <a:r>
              <a:rPr lang="en-US" sz="2000" b="1" dirty="0" smtClean="0">
                <a:solidFill>
                  <a:srgbClr val="0000FF"/>
                </a:solidFill>
                <a:latin typeface="Courier New" charset="0"/>
              </a:rPr>
              <a:t>	</a:t>
            </a:r>
            <a:r>
              <a:rPr lang="en-US" sz="2000" b="1" dirty="0" err="1" smtClean="0">
                <a:solidFill>
                  <a:srgbClr val="0000FF"/>
                </a:solidFill>
                <a:latin typeface="Courier New" charset="0"/>
              </a:rPr>
              <a:t>addi</a:t>
            </a:r>
            <a:r>
              <a:rPr lang="en-US" sz="2000" b="1" dirty="0" smtClean="0">
                <a:solidFill>
                  <a:srgbClr val="0000FF"/>
                </a:solidFill>
                <a:latin typeface="Courier New" charset="0"/>
              </a:rPr>
              <a:t> $5, $5, 0xABCD</a:t>
            </a:r>
            <a:endParaRPr lang="en-US" sz="2000" b="1" dirty="0">
              <a:solidFill>
                <a:srgbClr val="0000FF"/>
              </a:solidFill>
            </a:endParaRPr>
          </a:p>
          <a:p>
            <a:pPr>
              <a:defRPr/>
            </a:pPr>
            <a:r>
              <a:rPr lang="en-US" dirty="0" smtClean="0">
                <a:effectLst>
                  <a:outerShdw blurRad="38100" dist="38100" dir="2700000" algn="tl">
                    <a:srgbClr val="DDDDDD"/>
                  </a:outerShdw>
                </a:effectLst>
                <a:latin typeface="Tahoma" charset="0"/>
                <a:ea typeface="ＭＳ Ｐゴシック" charset="0"/>
                <a:cs typeface="ＭＳ Ｐゴシック" charset="0"/>
              </a:rPr>
              <a:t>One minor problem with this:</a:t>
            </a:r>
          </a:p>
          <a:p>
            <a:pPr lvl="1">
              <a:defRPr/>
            </a:pPr>
            <a:r>
              <a:rPr lang="en-US" b="1" dirty="0" err="1" smtClean="0">
                <a:effectLst>
                  <a:outerShdw blurRad="38100" dist="38100" dir="2700000" algn="tl">
                    <a:srgbClr val="DDDDDD"/>
                  </a:outerShdw>
                </a:effectLst>
                <a:latin typeface="Courier New"/>
                <a:ea typeface="ＭＳ Ｐゴシック" charset="0"/>
                <a:cs typeface="Courier New"/>
              </a:rPr>
              <a:t>addi</a:t>
            </a:r>
            <a:r>
              <a:rPr lang="en-US" dirty="0" smtClean="0">
                <a:effectLst>
                  <a:outerShdw blurRad="38100" dist="38100" dir="2700000" algn="tl">
                    <a:srgbClr val="DDDDDD"/>
                  </a:outerShdw>
                </a:effectLst>
                <a:latin typeface="Tahoma" charset="0"/>
                <a:ea typeface="ＭＳ Ｐゴシック" charset="0"/>
                <a:cs typeface="ＭＳ Ｐゴシック" charset="0"/>
              </a:rPr>
              <a:t> can mess up by treating the constants are signed</a:t>
            </a:r>
          </a:p>
          <a:p>
            <a:pPr lvl="1">
              <a:defRPr/>
            </a:pPr>
            <a:r>
              <a:rPr lang="en-US" dirty="0" smtClean="0">
                <a:effectLst>
                  <a:outerShdw blurRad="38100" dist="38100" dir="2700000" algn="tl">
                    <a:srgbClr val="DDDDDD"/>
                  </a:outerShdw>
                </a:effectLst>
                <a:latin typeface="Tahoma" charset="0"/>
                <a:ea typeface="ＭＳ Ｐゴシック" charset="0"/>
                <a:cs typeface="ＭＳ Ｐゴシック" charset="0"/>
              </a:rPr>
              <a:t>use </a:t>
            </a:r>
            <a:r>
              <a:rPr lang="en-US" b="1" dirty="0" err="1" smtClean="0">
                <a:effectLst>
                  <a:outerShdw blurRad="38100" dist="38100" dir="2700000" algn="tl">
                    <a:srgbClr val="DDDDDD"/>
                  </a:outerShdw>
                </a:effectLst>
                <a:latin typeface="Courier New"/>
                <a:ea typeface="ＭＳ Ｐゴシック" charset="0"/>
                <a:cs typeface="Courier New"/>
              </a:rPr>
              <a:t>addiu</a:t>
            </a:r>
            <a:r>
              <a:rPr lang="en-US" dirty="0" smtClean="0">
                <a:effectLst>
                  <a:outerShdw blurRad="38100" dist="38100" dir="2700000" algn="tl">
                    <a:srgbClr val="DDDDDD"/>
                  </a:outerShdw>
                </a:effectLst>
                <a:latin typeface="Tahoma" charset="0"/>
                <a:ea typeface="ＭＳ Ｐゴシック" charset="0"/>
                <a:cs typeface="ＭＳ Ｐゴシック" charset="0"/>
              </a:rPr>
              <a:t> or </a:t>
            </a:r>
            <a:r>
              <a:rPr lang="en-US" b="1" u="sng" dirty="0" err="1" smtClean="0">
                <a:effectLst>
                  <a:outerShdw blurRad="38100" dist="38100" dir="2700000" algn="tl">
                    <a:srgbClr val="DDDDDD"/>
                  </a:outerShdw>
                </a:effectLst>
                <a:latin typeface="Courier New"/>
                <a:ea typeface="ＭＳ Ｐゴシック" charset="0"/>
                <a:cs typeface="Courier New"/>
              </a:rPr>
              <a:t>ori</a:t>
            </a:r>
            <a:r>
              <a:rPr lang="en-US" dirty="0" smtClean="0">
                <a:effectLst>
                  <a:outerShdw blurRad="38100" dist="38100" dir="2700000" algn="tl">
                    <a:srgbClr val="DDDDDD"/>
                  </a:outerShdw>
                </a:effectLst>
                <a:latin typeface="Tahoma" charset="0"/>
                <a:ea typeface="ＭＳ Ｐゴシック" charset="0"/>
                <a:cs typeface="ＭＳ Ｐゴシック" charset="0"/>
              </a:rPr>
              <a:t> instead</a:t>
            </a:r>
            <a:endParaRPr lang="en-US" dirty="0">
              <a:effectLst>
                <a:outerShdw blurRad="38100" dist="38100" dir="2700000" algn="tl">
                  <a:srgbClr val="DDDDDD"/>
                </a:outerShdw>
              </a:effectLst>
              <a:latin typeface="Tahoma" charset="0"/>
              <a:ea typeface="ＭＳ Ｐゴシック" charset="0"/>
              <a:cs typeface="ＭＳ Ｐゴシック" charset="0"/>
            </a:endParaRPr>
          </a:p>
        </p:txBody>
      </p:sp>
      <p:sp>
        <p:nvSpPr>
          <p:cNvPr id="27652" name="Slide Number Placeholder 1"/>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fld id="{D65B2C0A-6531-A74F-A90C-3885FBED68D2}" type="slidenum">
              <a:rPr lang="en-US" sz="1400">
                <a:latin typeface="Arial Narrow" charset="0"/>
              </a:rPr>
              <a:pPr/>
              <a:t>7</a:t>
            </a:fld>
            <a:endParaRPr lang="en-US" sz="1400">
              <a:latin typeface="Arial Narrow"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37955">
                                            <p:txEl>
                                              <p:pRg st="0" end="0"/>
                                            </p:txEl>
                                          </p:spTgt>
                                        </p:tgtEl>
                                        <p:attrNameLst>
                                          <p:attrName>style.visibility</p:attrName>
                                        </p:attrNameLst>
                                      </p:cBhvr>
                                      <p:to>
                                        <p:strVal val="visible"/>
                                      </p:to>
                                    </p:set>
                                    <p:animEffect transition="in" filter="dissolve">
                                      <p:cBhvr>
                                        <p:cTn id="7" dur="500"/>
                                        <p:tgtEl>
                                          <p:spTgt spid="63795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37955">
                                            <p:txEl>
                                              <p:pRg st="1" end="1"/>
                                            </p:txEl>
                                          </p:spTgt>
                                        </p:tgtEl>
                                        <p:attrNameLst>
                                          <p:attrName>style.visibility</p:attrName>
                                        </p:attrNameLst>
                                      </p:cBhvr>
                                      <p:to>
                                        <p:strVal val="visible"/>
                                      </p:to>
                                    </p:set>
                                    <p:animEffect transition="in" filter="dissolve">
                                      <p:cBhvr>
                                        <p:cTn id="10" dur="500"/>
                                        <p:tgtEl>
                                          <p:spTgt spid="63795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37955">
                                            <p:txEl>
                                              <p:pRg st="2" end="2"/>
                                            </p:txEl>
                                          </p:spTgt>
                                        </p:tgtEl>
                                        <p:attrNameLst>
                                          <p:attrName>style.visibility</p:attrName>
                                        </p:attrNameLst>
                                      </p:cBhvr>
                                      <p:to>
                                        <p:strVal val="visible"/>
                                      </p:to>
                                    </p:set>
                                    <p:animEffect transition="in" filter="dissolve">
                                      <p:cBhvr>
                                        <p:cTn id="13" dur="500"/>
                                        <p:tgtEl>
                                          <p:spTgt spid="63795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37955">
                                            <p:txEl>
                                              <p:pRg st="3" end="3"/>
                                            </p:txEl>
                                          </p:spTgt>
                                        </p:tgtEl>
                                        <p:attrNameLst>
                                          <p:attrName>style.visibility</p:attrName>
                                        </p:attrNameLst>
                                      </p:cBhvr>
                                      <p:to>
                                        <p:strVal val="visible"/>
                                      </p:to>
                                    </p:set>
                                    <p:animEffect transition="in" filter="dissolve">
                                      <p:cBhvr>
                                        <p:cTn id="18" dur="500"/>
                                        <p:tgtEl>
                                          <p:spTgt spid="637955">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637955">
                                            <p:txEl>
                                              <p:pRg st="4" end="4"/>
                                            </p:txEl>
                                          </p:spTgt>
                                        </p:tgtEl>
                                        <p:attrNameLst>
                                          <p:attrName>style.visibility</p:attrName>
                                        </p:attrNameLst>
                                      </p:cBhvr>
                                      <p:to>
                                        <p:strVal val="visible"/>
                                      </p:to>
                                    </p:set>
                                    <p:animEffect transition="in" filter="dissolve">
                                      <p:cBhvr>
                                        <p:cTn id="21" dur="500"/>
                                        <p:tgtEl>
                                          <p:spTgt spid="637955">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637955">
                                            <p:txEl>
                                              <p:pRg st="5" end="5"/>
                                            </p:txEl>
                                          </p:spTgt>
                                        </p:tgtEl>
                                        <p:attrNameLst>
                                          <p:attrName>style.visibility</p:attrName>
                                        </p:attrNameLst>
                                      </p:cBhvr>
                                      <p:to>
                                        <p:strVal val="visible"/>
                                      </p:to>
                                    </p:set>
                                    <p:animEffect transition="in" filter="dissolve">
                                      <p:cBhvr>
                                        <p:cTn id="24" dur="500"/>
                                        <p:tgtEl>
                                          <p:spTgt spid="637955">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637955">
                                            <p:txEl>
                                              <p:pRg st="6" end="6"/>
                                            </p:txEl>
                                          </p:spTgt>
                                        </p:tgtEl>
                                        <p:attrNameLst>
                                          <p:attrName>style.visibility</p:attrName>
                                        </p:attrNameLst>
                                      </p:cBhvr>
                                      <p:to>
                                        <p:strVal val="visible"/>
                                      </p:to>
                                    </p:set>
                                    <p:animEffect transition="in" filter="dissolve">
                                      <p:cBhvr>
                                        <p:cTn id="27" dur="500"/>
                                        <p:tgtEl>
                                          <p:spTgt spid="637955">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637955">
                                            <p:txEl>
                                              <p:pRg st="7" end="7"/>
                                            </p:txEl>
                                          </p:spTgt>
                                        </p:tgtEl>
                                        <p:attrNameLst>
                                          <p:attrName>style.visibility</p:attrName>
                                        </p:attrNameLst>
                                      </p:cBhvr>
                                      <p:to>
                                        <p:strVal val="visible"/>
                                      </p:to>
                                    </p:set>
                                    <p:animEffect transition="in" filter="dissolve">
                                      <p:cBhvr>
                                        <p:cTn id="30" dur="500"/>
                                        <p:tgtEl>
                                          <p:spTgt spid="637955">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637955">
                                            <p:txEl>
                                              <p:pRg st="8" end="8"/>
                                            </p:txEl>
                                          </p:spTgt>
                                        </p:tgtEl>
                                        <p:attrNameLst>
                                          <p:attrName>style.visibility</p:attrName>
                                        </p:attrNameLst>
                                      </p:cBhvr>
                                      <p:to>
                                        <p:strVal val="visible"/>
                                      </p:to>
                                    </p:set>
                                    <p:animEffect transition="in" filter="dissolve">
                                      <p:cBhvr>
                                        <p:cTn id="33" dur="500"/>
                                        <p:tgtEl>
                                          <p:spTgt spid="637955">
                                            <p:txEl>
                                              <p:pRg st="8" end="8"/>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637955">
                                            <p:txEl>
                                              <p:pRg st="9" end="9"/>
                                            </p:txEl>
                                          </p:spTgt>
                                        </p:tgtEl>
                                        <p:attrNameLst>
                                          <p:attrName>style.visibility</p:attrName>
                                        </p:attrNameLst>
                                      </p:cBhvr>
                                      <p:to>
                                        <p:strVal val="visible"/>
                                      </p:to>
                                    </p:set>
                                    <p:animEffect transition="in" filter="dissolve">
                                      <p:cBhvr>
                                        <p:cTn id="36" dur="500"/>
                                        <p:tgtEl>
                                          <p:spTgt spid="637955">
                                            <p:txEl>
                                              <p:pRg st="9" end="9"/>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637955">
                                            <p:txEl>
                                              <p:pRg st="10" end="10"/>
                                            </p:txEl>
                                          </p:spTgt>
                                        </p:tgtEl>
                                        <p:attrNameLst>
                                          <p:attrName>style.visibility</p:attrName>
                                        </p:attrNameLst>
                                      </p:cBhvr>
                                      <p:to>
                                        <p:strVal val="visible"/>
                                      </p:to>
                                    </p:set>
                                    <p:animEffect transition="in" filter="dissolve">
                                      <p:cBhvr>
                                        <p:cTn id="41" dur="500"/>
                                        <p:tgtEl>
                                          <p:spTgt spid="637955">
                                            <p:txEl>
                                              <p:pRg st="10" end="10"/>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637955">
                                            <p:txEl>
                                              <p:pRg st="11" end="11"/>
                                            </p:txEl>
                                          </p:spTgt>
                                        </p:tgtEl>
                                        <p:attrNameLst>
                                          <p:attrName>style.visibility</p:attrName>
                                        </p:attrNameLst>
                                      </p:cBhvr>
                                      <p:to>
                                        <p:strVal val="visible"/>
                                      </p:to>
                                    </p:set>
                                    <p:animEffect transition="in" filter="dissolve">
                                      <p:cBhvr>
                                        <p:cTn id="44" dur="500"/>
                                        <p:tgtEl>
                                          <p:spTgt spid="637955">
                                            <p:txEl>
                                              <p:pRg st="11" end="11"/>
                                            </p:tx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637955">
                                            <p:txEl>
                                              <p:pRg st="12" end="12"/>
                                            </p:txEl>
                                          </p:spTgt>
                                        </p:tgtEl>
                                        <p:attrNameLst>
                                          <p:attrName>style.visibility</p:attrName>
                                        </p:attrNameLst>
                                      </p:cBhvr>
                                      <p:to>
                                        <p:strVal val="visible"/>
                                      </p:to>
                                    </p:set>
                                    <p:animEffect transition="in" filter="dissolve">
                                      <p:cBhvr>
                                        <p:cTn id="47" dur="500"/>
                                        <p:tgtEl>
                                          <p:spTgt spid="63795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5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ChangeArrowheads="1"/>
          </p:cNvSpPr>
          <p:nvPr/>
        </p:nvSpPr>
        <p:spPr bwMode="auto">
          <a:xfrm>
            <a:off x="225425" y="312738"/>
            <a:ext cx="4259263" cy="477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endParaRPr lang="en-US"/>
          </a:p>
        </p:txBody>
      </p:sp>
      <p:sp>
        <p:nvSpPr>
          <p:cNvPr id="23570" name="Rectangle 31"/>
          <p:cNvSpPr>
            <a:spLocks noGrp="1" noChangeArrowheads="1"/>
          </p:cNvSpPr>
          <p:nvPr>
            <p:ph type="title"/>
          </p:nvPr>
        </p:nvSpPr>
        <p:spPr/>
        <p:txBody>
          <a:bodyPr/>
          <a:lstStyle/>
          <a:p>
            <a:pPr>
              <a:defRPr/>
            </a:pPr>
            <a:r>
              <a:rPr lang="en-US">
                <a:latin typeface="Tahoma" charset="0"/>
                <a:ea typeface="ＭＳ Ｐゴシック" charset="0"/>
                <a:cs typeface="ＭＳ Ｐゴシック" charset="0"/>
              </a:rPr>
              <a:t>How About Larger Constants?</a:t>
            </a:r>
          </a:p>
        </p:txBody>
      </p:sp>
      <p:sp>
        <p:nvSpPr>
          <p:cNvPr id="637955" name="Rectangle 3"/>
          <p:cNvSpPr>
            <a:spLocks noGrp="1" noChangeArrowheads="1"/>
          </p:cNvSpPr>
          <p:nvPr>
            <p:ph type="body" idx="1"/>
          </p:nvPr>
        </p:nvSpPr>
        <p:spPr/>
        <p:txBody>
          <a:bodyPr/>
          <a:lstStyle/>
          <a:p>
            <a:pPr>
              <a:defRPr/>
            </a:pPr>
            <a:r>
              <a:rPr lang="en-US" dirty="0" smtClean="0">
                <a:effectLst>
                  <a:outerShdw blurRad="38100" dist="38100" dir="2700000" algn="tl">
                    <a:srgbClr val="DDDDDD"/>
                  </a:outerShdw>
                </a:effectLst>
                <a:latin typeface="Tahoma" charset="0"/>
                <a:ea typeface="ＭＳ Ｐゴシック" charset="0"/>
                <a:cs typeface="ＭＳ Ｐゴシック" charset="0"/>
              </a:rPr>
              <a:t>Observation:  This sequence is very common!</a:t>
            </a:r>
          </a:p>
          <a:p>
            <a:pPr lvl="1">
              <a:defRPr/>
            </a:pPr>
            <a:r>
              <a:rPr lang="en-US" dirty="0" smtClean="0">
                <a:effectLst>
                  <a:outerShdw blurRad="38100" dist="38100" dir="2700000" algn="tl">
                    <a:srgbClr val="DDDDDD"/>
                  </a:outerShdw>
                </a:effectLst>
                <a:latin typeface="Tahoma" charset="0"/>
                <a:ea typeface="ＭＳ Ｐゴシック" charset="0"/>
                <a:cs typeface="ＭＳ Ｐゴシック" charset="0"/>
              </a:rPr>
              <a:t>so, a special instruction was introduced to make it shorter</a:t>
            </a:r>
          </a:p>
          <a:p>
            <a:pPr lvl="1">
              <a:defRPr/>
            </a:pPr>
            <a:r>
              <a:rPr lang="en-US" dirty="0" smtClean="0">
                <a:effectLst>
                  <a:outerShdw blurRad="38100" dist="38100" dir="2700000" algn="tl">
                    <a:srgbClr val="DDDDDD"/>
                  </a:outerShdw>
                </a:effectLst>
                <a:latin typeface="Tahoma" charset="0"/>
                <a:ea typeface="ＭＳ Ｐゴシック" charset="0"/>
                <a:cs typeface="ＭＳ Ｐゴシック" charset="0"/>
              </a:rPr>
              <a:t>the first two (</a:t>
            </a:r>
            <a:r>
              <a:rPr lang="en-US" sz="2400" b="1" dirty="0" err="1" smtClean="0">
                <a:solidFill>
                  <a:srgbClr val="0000FF"/>
                </a:solidFill>
                <a:latin typeface="Courier New" charset="0"/>
              </a:rPr>
              <a:t>addi</a:t>
            </a:r>
            <a:r>
              <a:rPr lang="en-US" sz="2400" b="1" dirty="0" smtClean="0">
                <a:solidFill>
                  <a:srgbClr val="0000FF"/>
                </a:solidFill>
                <a:latin typeface="Courier New" charset="0"/>
              </a:rPr>
              <a:t> + </a:t>
            </a:r>
            <a:r>
              <a:rPr lang="en-US" sz="2400" b="1" dirty="0" err="1" smtClean="0">
                <a:solidFill>
                  <a:srgbClr val="0000FF"/>
                </a:solidFill>
                <a:latin typeface="Courier New" charset="0"/>
              </a:rPr>
              <a:t>sll</a:t>
            </a:r>
            <a:r>
              <a:rPr lang="en-US" dirty="0" smtClean="0">
                <a:effectLst>
                  <a:outerShdw blurRad="38100" dist="38100" dir="2700000" algn="tl">
                    <a:srgbClr val="DDDDDD"/>
                  </a:outerShdw>
                </a:effectLst>
                <a:latin typeface="Tahoma" charset="0"/>
                <a:ea typeface="ＭＳ Ｐゴシック" charset="0"/>
                <a:cs typeface="ＭＳ Ｐゴシック" charset="0"/>
              </a:rPr>
              <a:t>) combo is performed by</a:t>
            </a:r>
          </a:p>
          <a:p>
            <a:pPr marL="457200" lvl="1" indent="0">
              <a:buFont typeface="Wingdings" charset="0"/>
              <a:buNone/>
              <a:defRPr/>
            </a:pPr>
            <a:r>
              <a:rPr lang="en-US" dirty="0" smtClean="0">
                <a:effectLst>
                  <a:outerShdw blurRad="38100" dist="38100" dir="2700000" algn="tl">
                    <a:srgbClr val="DDDDDD"/>
                  </a:outerShdw>
                </a:effectLst>
                <a:latin typeface="Tahoma" charset="0"/>
                <a:ea typeface="ＭＳ Ｐゴシック" charset="0"/>
                <a:cs typeface="ＭＳ Ｐゴシック" charset="0"/>
              </a:rPr>
              <a:t>				</a:t>
            </a:r>
            <a:r>
              <a:rPr lang="en-US" sz="3200" b="1" dirty="0" err="1" smtClean="0">
                <a:solidFill>
                  <a:srgbClr val="0000FF"/>
                </a:solidFill>
                <a:effectLst>
                  <a:outerShdw blurRad="38100" dist="38100" dir="2700000" algn="tl">
                    <a:srgbClr val="DDDDDD"/>
                  </a:outerShdw>
                </a:effectLst>
                <a:latin typeface="Courier New"/>
                <a:ea typeface="ＭＳ Ｐゴシック" charset="0"/>
                <a:cs typeface="Courier New"/>
              </a:rPr>
              <a:t>lui</a:t>
            </a:r>
            <a:endParaRPr lang="en-US" b="1" dirty="0" smtClean="0">
              <a:solidFill>
                <a:srgbClr val="0000FF"/>
              </a:solidFill>
              <a:effectLst>
                <a:outerShdw blurRad="38100" dist="38100" dir="2700000" algn="tl">
                  <a:srgbClr val="DDDDDD"/>
                </a:outerShdw>
              </a:effectLst>
              <a:latin typeface="Courier New"/>
              <a:ea typeface="ＭＳ Ｐゴシック" charset="0"/>
              <a:cs typeface="Courier New"/>
            </a:endParaRPr>
          </a:p>
          <a:p>
            <a:pPr marL="457200" lvl="1" indent="0">
              <a:buFont typeface="Wingdings" charset="0"/>
              <a:buNone/>
              <a:defRPr/>
            </a:pPr>
            <a:r>
              <a:rPr lang="en-US" dirty="0" smtClean="0">
                <a:effectLst>
                  <a:outerShdw blurRad="38100" dist="38100" dir="2700000" algn="tl">
                    <a:srgbClr val="DDDDDD"/>
                  </a:outerShdw>
                </a:effectLst>
                <a:latin typeface="Tahoma" charset="0"/>
                <a:ea typeface="ＭＳ Ｐゴシック" charset="0"/>
                <a:cs typeface="ＭＳ Ｐゴシック" charset="0"/>
              </a:rPr>
              <a:t>		      “load upper immediate”</a:t>
            </a:r>
          </a:p>
          <a:p>
            <a:pPr lvl="2">
              <a:defRPr/>
            </a:pPr>
            <a:r>
              <a:rPr lang="en-US" dirty="0" smtClean="0">
                <a:effectLst>
                  <a:outerShdw blurRad="38100" dist="38100" dir="2700000" algn="tl">
                    <a:srgbClr val="DDDDDD"/>
                  </a:outerShdw>
                </a:effectLst>
                <a:latin typeface="Tahoma" charset="0"/>
                <a:ea typeface="ＭＳ Ｐゴシック" charset="0"/>
                <a:cs typeface="ＭＳ Ｐゴシック" charset="0"/>
              </a:rPr>
              <a:t>puts the </a:t>
            </a:r>
            <a:r>
              <a:rPr lang="en-US" i="1" u="sng" dirty="0" smtClean="0">
                <a:effectLst>
                  <a:outerShdw blurRad="38100" dist="38100" dir="2700000" algn="tl">
                    <a:srgbClr val="DDDDDD"/>
                  </a:outerShdw>
                </a:effectLst>
                <a:latin typeface="Tahoma" charset="0"/>
                <a:ea typeface="ＭＳ Ｐゴシック" charset="0"/>
                <a:cs typeface="ＭＳ Ｐゴシック" charset="0"/>
              </a:rPr>
              <a:t>16-bit</a:t>
            </a:r>
            <a:r>
              <a:rPr lang="en-US" dirty="0" smtClean="0">
                <a:effectLst>
                  <a:outerShdw blurRad="38100" dist="38100" dir="2700000" algn="tl">
                    <a:srgbClr val="DDDDDD"/>
                  </a:outerShdw>
                </a:effectLst>
                <a:latin typeface="Tahoma" charset="0"/>
                <a:ea typeface="ＭＳ Ｐゴシック" charset="0"/>
                <a:cs typeface="ＭＳ Ｐゴシック" charset="0"/>
              </a:rPr>
              <a:t> immediate into the </a:t>
            </a:r>
            <a:r>
              <a:rPr lang="en-US" i="1" u="sng" dirty="0" smtClean="0">
                <a:effectLst>
                  <a:outerShdw blurRad="38100" dist="38100" dir="2700000" algn="tl">
                    <a:srgbClr val="DDDDDD"/>
                  </a:outerShdw>
                </a:effectLst>
                <a:latin typeface="Tahoma" charset="0"/>
                <a:ea typeface="ＭＳ Ｐゴシック" charset="0"/>
                <a:cs typeface="ＭＳ Ｐゴシック" charset="0"/>
              </a:rPr>
              <a:t>upper</a:t>
            </a:r>
            <a:r>
              <a:rPr lang="en-US" dirty="0" smtClean="0">
                <a:effectLst>
                  <a:outerShdw blurRad="38100" dist="38100" dir="2700000" algn="tl">
                    <a:srgbClr val="DDDDDD"/>
                  </a:outerShdw>
                </a:effectLst>
                <a:latin typeface="Tahoma" charset="0"/>
                <a:ea typeface="ＭＳ Ｐゴシック" charset="0"/>
                <a:cs typeface="ＭＳ Ｐゴシック" charset="0"/>
              </a:rPr>
              <a:t> half of a register</a:t>
            </a:r>
          </a:p>
          <a:p>
            <a:pPr lvl="1">
              <a:defRPr/>
            </a:pPr>
            <a:endParaRPr lang="en-US" dirty="0" smtClean="0">
              <a:effectLst>
                <a:outerShdw blurRad="38100" dist="38100" dir="2700000" algn="tl">
                  <a:srgbClr val="DDDDDD"/>
                </a:outerShdw>
              </a:effectLst>
              <a:latin typeface="Tahoma" charset="0"/>
              <a:ea typeface="ＭＳ Ｐゴシック" charset="0"/>
              <a:cs typeface="ＭＳ Ｐゴシック" charset="0"/>
            </a:endParaRPr>
          </a:p>
          <a:p>
            <a:pPr lvl="1">
              <a:defRPr/>
            </a:pPr>
            <a:r>
              <a:rPr lang="en-US" dirty="0" smtClean="0">
                <a:effectLst>
                  <a:outerShdw blurRad="38100" dist="38100" dir="2700000" algn="tl">
                    <a:srgbClr val="DDDDDD"/>
                  </a:outerShdw>
                </a:effectLst>
                <a:latin typeface="Tahoma" charset="0"/>
                <a:ea typeface="ＭＳ Ｐゴシック" charset="0"/>
                <a:cs typeface="ＭＳ Ｐゴシック" charset="0"/>
              </a:rPr>
              <a:t>Example:  Put the 32-bit value 0x5678ABCD in $5</a:t>
            </a:r>
          </a:p>
          <a:p>
            <a:pPr marL="457200" lvl="1" indent="0">
              <a:buFont typeface="Wingdings" charset="0"/>
              <a:buNone/>
              <a:defRPr/>
            </a:pPr>
            <a:r>
              <a:rPr lang="en-US" sz="2400" b="1" dirty="0" smtClean="0">
                <a:solidFill>
                  <a:srgbClr val="0000FF"/>
                </a:solidFill>
                <a:latin typeface="Courier New" charset="0"/>
              </a:rPr>
              <a:t>		</a:t>
            </a:r>
            <a:r>
              <a:rPr lang="en-US" sz="2000" b="1" dirty="0" err="1" smtClean="0">
                <a:solidFill>
                  <a:srgbClr val="0000FF"/>
                </a:solidFill>
                <a:latin typeface="Courier New" charset="0"/>
              </a:rPr>
              <a:t>lui</a:t>
            </a:r>
            <a:r>
              <a:rPr lang="en-US" sz="2000" b="1" dirty="0" smtClean="0">
                <a:solidFill>
                  <a:srgbClr val="0000FF"/>
                </a:solidFill>
                <a:latin typeface="Courier New" charset="0"/>
              </a:rPr>
              <a:t> $5, 0x5678</a:t>
            </a:r>
          </a:p>
          <a:p>
            <a:pPr marL="457200" lvl="1" indent="0">
              <a:buFont typeface="Wingdings" charset="0"/>
              <a:buNone/>
              <a:defRPr/>
            </a:pPr>
            <a:r>
              <a:rPr lang="en-US" sz="2000" b="1" dirty="0">
                <a:solidFill>
                  <a:srgbClr val="0000FF"/>
                </a:solidFill>
                <a:latin typeface="Courier New" charset="0"/>
              </a:rPr>
              <a:t>	</a:t>
            </a:r>
            <a:r>
              <a:rPr lang="en-US" sz="2000" b="1" dirty="0" smtClean="0">
                <a:solidFill>
                  <a:srgbClr val="0000FF"/>
                </a:solidFill>
                <a:latin typeface="Courier New" charset="0"/>
              </a:rPr>
              <a:t>	</a:t>
            </a:r>
            <a:r>
              <a:rPr lang="en-US" sz="2000" b="1" dirty="0" err="1" smtClean="0">
                <a:solidFill>
                  <a:srgbClr val="0000FF"/>
                </a:solidFill>
                <a:latin typeface="Courier New" charset="0"/>
              </a:rPr>
              <a:t>ori</a:t>
            </a:r>
            <a:r>
              <a:rPr lang="en-US" sz="2000" b="1" dirty="0" smtClean="0">
                <a:solidFill>
                  <a:srgbClr val="0000FF"/>
                </a:solidFill>
                <a:latin typeface="Courier New" charset="0"/>
              </a:rPr>
              <a:t> $5, $5, 0xABCD</a:t>
            </a:r>
            <a:endParaRPr lang="en-US" sz="2000" b="1" dirty="0">
              <a:solidFill>
                <a:srgbClr val="0000FF"/>
              </a:solidFill>
            </a:endParaRPr>
          </a:p>
        </p:txBody>
      </p:sp>
      <p:sp>
        <p:nvSpPr>
          <p:cNvPr id="29700" name="Slide Number Placeholder 1"/>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fld id="{7B5150FB-F756-6849-9926-0499F9758DEA}" type="slidenum">
              <a:rPr lang="en-US" sz="1400">
                <a:latin typeface="Arial Narrow" charset="0"/>
              </a:rPr>
              <a:pPr/>
              <a:t>8</a:t>
            </a:fld>
            <a:endParaRPr lang="en-US" sz="1400">
              <a:latin typeface="Arial Narrow"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37955">
                                            <p:txEl>
                                              <p:pRg st="0" end="0"/>
                                            </p:txEl>
                                          </p:spTgt>
                                        </p:tgtEl>
                                        <p:attrNameLst>
                                          <p:attrName>style.visibility</p:attrName>
                                        </p:attrNameLst>
                                      </p:cBhvr>
                                      <p:to>
                                        <p:strVal val="visible"/>
                                      </p:to>
                                    </p:set>
                                    <p:animEffect transition="in" filter="dissolve">
                                      <p:cBhvr>
                                        <p:cTn id="7" dur="500"/>
                                        <p:tgtEl>
                                          <p:spTgt spid="63795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37955">
                                            <p:txEl>
                                              <p:pRg st="1" end="1"/>
                                            </p:txEl>
                                          </p:spTgt>
                                        </p:tgtEl>
                                        <p:attrNameLst>
                                          <p:attrName>style.visibility</p:attrName>
                                        </p:attrNameLst>
                                      </p:cBhvr>
                                      <p:to>
                                        <p:strVal val="visible"/>
                                      </p:to>
                                    </p:set>
                                    <p:animEffect transition="in" filter="dissolve">
                                      <p:cBhvr>
                                        <p:cTn id="10" dur="500"/>
                                        <p:tgtEl>
                                          <p:spTgt spid="63795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37955">
                                            <p:txEl>
                                              <p:pRg st="2" end="2"/>
                                            </p:txEl>
                                          </p:spTgt>
                                        </p:tgtEl>
                                        <p:attrNameLst>
                                          <p:attrName>style.visibility</p:attrName>
                                        </p:attrNameLst>
                                      </p:cBhvr>
                                      <p:to>
                                        <p:strVal val="visible"/>
                                      </p:to>
                                    </p:set>
                                    <p:animEffect transition="in" filter="dissolve">
                                      <p:cBhvr>
                                        <p:cTn id="13" dur="500"/>
                                        <p:tgtEl>
                                          <p:spTgt spid="637955">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37955">
                                            <p:txEl>
                                              <p:pRg st="3" end="3"/>
                                            </p:txEl>
                                          </p:spTgt>
                                        </p:tgtEl>
                                        <p:attrNameLst>
                                          <p:attrName>style.visibility</p:attrName>
                                        </p:attrNameLst>
                                      </p:cBhvr>
                                      <p:to>
                                        <p:strVal val="visible"/>
                                      </p:to>
                                    </p:set>
                                    <p:animEffect transition="in" filter="dissolve">
                                      <p:cBhvr>
                                        <p:cTn id="16" dur="500"/>
                                        <p:tgtEl>
                                          <p:spTgt spid="637955">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37955">
                                            <p:txEl>
                                              <p:pRg st="4" end="4"/>
                                            </p:txEl>
                                          </p:spTgt>
                                        </p:tgtEl>
                                        <p:attrNameLst>
                                          <p:attrName>style.visibility</p:attrName>
                                        </p:attrNameLst>
                                      </p:cBhvr>
                                      <p:to>
                                        <p:strVal val="visible"/>
                                      </p:to>
                                    </p:set>
                                    <p:animEffect transition="in" filter="dissolve">
                                      <p:cBhvr>
                                        <p:cTn id="19" dur="500"/>
                                        <p:tgtEl>
                                          <p:spTgt spid="637955">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637955">
                                            <p:txEl>
                                              <p:pRg st="5" end="5"/>
                                            </p:txEl>
                                          </p:spTgt>
                                        </p:tgtEl>
                                        <p:attrNameLst>
                                          <p:attrName>style.visibility</p:attrName>
                                        </p:attrNameLst>
                                      </p:cBhvr>
                                      <p:to>
                                        <p:strVal val="visible"/>
                                      </p:to>
                                    </p:set>
                                    <p:animEffect transition="in" filter="dissolve">
                                      <p:cBhvr>
                                        <p:cTn id="22" dur="500"/>
                                        <p:tgtEl>
                                          <p:spTgt spid="637955">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37955">
                                            <p:txEl>
                                              <p:pRg st="7" end="7"/>
                                            </p:txEl>
                                          </p:spTgt>
                                        </p:tgtEl>
                                        <p:attrNameLst>
                                          <p:attrName>style.visibility</p:attrName>
                                        </p:attrNameLst>
                                      </p:cBhvr>
                                      <p:to>
                                        <p:strVal val="visible"/>
                                      </p:to>
                                    </p:set>
                                    <p:animEffect transition="in" filter="dissolve">
                                      <p:cBhvr>
                                        <p:cTn id="27" dur="500"/>
                                        <p:tgtEl>
                                          <p:spTgt spid="637955">
                                            <p:txEl>
                                              <p:pRg st="7" end="7"/>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637955">
                                            <p:txEl>
                                              <p:pRg st="8" end="8"/>
                                            </p:txEl>
                                          </p:spTgt>
                                        </p:tgtEl>
                                        <p:attrNameLst>
                                          <p:attrName>style.visibility</p:attrName>
                                        </p:attrNameLst>
                                      </p:cBhvr>
                                      <p:to>
                                        <p:strVal val="visible"/>
                                      </p:to>
                                    </p:set>
                                    <p:animEffect transition="in" filter="dissolve">
                                      <p:cBhvr>
                                        <p:cTn id="30" dur="500"/>
                                        <p:tgtEl>
                                          <p:spTgt spid="637955">
                                            <p:txEl>
                                              <p:pRg st="8" end="8"/>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637955">
                                            <p:txEl>
                                              <p:pRg st="9" end="9"/>
                                            </p:txEl>
                                          </p:spTgt>
                                        </p:tgtEl>
                                        <p:attrNameLst>
                                          <p:attrName>style.visibility</p:attrName>
                                        </p:attrNameLst>
                                      </p:cBhvr>
                                      <p:to>
                                        <p:strVal val="visible"/>
                                      </p:to>
                                    </p:set>
                                    <p:animEffect transition="in" filter="dissolve">
                                      <p:cBhvr>
                                        <p:cTn id="33" dur="500"/>
                                        <p:tgtEl>
                                          <p:spTgt spid="63795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5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ChangeArrowheads="1"/>
          </p:cNvSpPr>
          <p:nvPr/>
        </p:nvSpPr>
        <p:spPr bwMode="auto">
          <a:xfrm>
            <a:off x="225425" y="312738"/>
            <a:ext cx="4259263" cy="477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endParaRPr lang="en-US"/>
          </a:p>
        </p:txBody>
      </p:sp>
      <p:sp>
        <p:nvSpPr>
          <p:cNvPr id="23570" name="Rectangle 31"/>
          <p:cNvSpPr>
            <a:spLocks noGrp="1" noChangeArrowheads="1"/>
          </p:cNvSpPr>
          <p:nvPr>
            <p:ph type="title"/>
          </p:nvPr>
        </p:nvSpPr>
        <p:spPr/>
        <p:txBody>
          <a:bodyPr/>
          <a:lstStyle/>
          <a:p>
            <a:pPr>
              <a:defRPr/>
            </a:pPr>
            <a:r>
              <a:rPr lang="en-US">
                <a:latin typeface="Tahoma" charset="0"/>
                <a:ea typeface="ＭＳ Ｐゴシック" charset="0"/>
                <a:cs typeface="ＭＳ Ｐゴシック" charset="0"/>
              </a:rPr>
              <a:t>How About Larger Constants?</a:t>
            </a:r>
          </a:p>
        </p:txBody>
      </p:sp>
      <p:sp>
        <p:nvSpPr>
          <p:cNvPr id="637955" name="Rectangle 3"/>
          <p:cNvSpPr>
            <a:spLocks noGrp="1" noChangeArrowheads="1"/>
          </p:cNvSpPr>
          <p:nvPr>
            <p:ph type="body" idx="1"/>
          </p:nvPr>
        </p:nvSpPr>
        <p:spPr/>
        <p:txBody>
          <a:bodyPr/>
          <a:lstStyle/>
          <a:p>
            <a:pPr>
              <a:defRPr/>
            </a:pPr>
            <a:r>
              <a:rPr lang="en-US" dirty="0" smtClean="0">
                <a:effectLst>
                  <a:outerShdw blurRad="38100" dist="38100" dir="2700000" algn="tl">
                    <a:srgbClr val="DDDDDD"/>
                  </a:outerShdw>
                </a:effectLst>
                <a:latin typeface="Tahoma" charset="0"/>
                <a:ea typeface="ＭＳ Ｐゴシック" charset="0"/>
                <a:cs typeface="ＭＳ Ｐゴシック" charset="0"/>
              </a:rPr>
              <a:t>Look at this in more detail:</a:t>
            </a:r>
          </a:p>
          <a:p>
            <a:pPr>
              <a:defRPr/>
            </a:pPr>
            <a:endParaRPr lang="en-US" dirty="0">
              <a:effectLst>
                <a:outerShdw blurRad="38100" dist="38100" dir="2700000" algn="tl">
                  <a:srgbClr val="DDDDDD"/>
                </a:outerShdw>
              </a:effectLst>
              <a:latin typeface="Tahoma" charset="0"/>
              <a:ea typeface="ＭＳ Ｐゴシック" charset="0"/>
              <a:cs typeface="ＭＳ Ｐゴシック" charset="0"/>
            </a:endParaRPr>
          </a:p>
          <a:p>
            <a:pPr lvl="1">
              <a:defRPr/>
            </a:pPr>
            <a:r>
              <a:rPr lang="ja-JP" altLang="en-US" dirty="0">
                <a:effectLst>
                  <a:outerShdw blurRad="38100" dist="38100" dir="2700000" algn="tl">
                    <a:srgbClr val="DDDDDD"/>
                  </a:outerShdw>
                </a:effectLst>
                <a:latin typeface="Tahoma" charset="0"/>
                <a:ea typeface="ＭＳ Ｐゴシック" charset="0"/>
              </a:rPr>
              <a:t>“</a:t>
            </a:r>
            <a:r>
              <a:rPr lang="en-US" dirty="0">
                <a:effectLst>
                  <a:outerShdw blurRad="38100" dist="38100" dir="2700000" algn="tl">
                    <a:srgbClr val="DDDDDD"/>
                  </a:outerShdw>
                </a:effectLst>
                <a:latin typeface="Tahoma" charset="0"/>
                <a:ea typeface="ＭＳ Ｐゴシック" charset="0"/>
              </a:rPr>
              <a:t>load upper immediate</a:t>
            </a:r>
            <a:r>
              <a:rPr lang="ja-JP" altLang="en-US" dirty="0">
                <a:effectLst>
                  <a:outerShdw blurRad="38100" dist="38100" dir="2700000" algn="tl">
                    <a:srgbClr val="DDDDDD"/>
                  </a:outerShdw>
                </a:effectLst>
                <a:latin typeface="Tahoma" charset="0"/>
                <a:ea typeface="ＭＳ Ｐゴシック" charset="0"/>
              </a:rPr>
              <a:t>”</a:t>
            </a:r>
            <a:r>
              <a:rPr lang="en-US" dirty="0">
                <a:effectLst>
                  <a:outerShdw blurRad="38100" dist="38100" dir="2700000" algn="tl">
                    <a:srgbClr val="DDDDDD"/>
                  </a:outerShdw>
                </a:effectLst>
                <a:latin typeface="Tahoma" charset="0"/>
                <a:ea typeface="ＭＳ Ｐゴシック" charset="0"/>
              </a:rPr>
              <a:t/>
            </a:r>
            <a:br>
              <a:rPr lang="en-US" dirty="0">
                <a:effectLst>
                  <a:outerShdw blurRad="38100" dist="38100" dir="2700000" algn="tl">
                    <a:srgbClr val="DDDDDD"/>
                  </a:outerShdw>
                </a:effectLst>
                <a:latin typeface="Tahoma" charset="0"/>
                <a:ea typeface="ＭＳ Ｐゴシック" charset="0"/>
              </a:rPr>
            </a:br>
            <a:r>
              <a:rPr lang="en-US" dirty="0">
                <a:effectLst>
                  <a:outerShdw blurRad="38100" dist="38100" dir="2700000" algn="tl">
                    <a:srgbClr val="DDDDDD"/>
                  </a:outerShdw>
                </a:effectLst>
                <a:latin typeface="Tahoma" charset="0"/>
                <a:ea typeface="ＭＳ Ｐゴシック" charset="0"/>
              </a:rPr>
              <a:t>	</a:t>
            </a:r>
            <a:r>
              <a:rPr lang="en-US" dirty="0" err="1">
                <a:effectLst>
                  <a:outerShdw blurRad="38100" dist="38100" dir="2700000" algn="tl">
                    <a:srgbClr val="DDDDDD"/>
                  </a:outerShdw>
                </a:effectLst>
                <a:latin typeface="Tahoma" charset="0"/>
                <a:ea typeface="ＭＳ Ｐゴシック" charset="0"/>
              </a:rPr>
              <a:t>lui</a:t>
            </a:r>
            <a:r>
              <a:rPr lang="en-US" dirty="0">
                <a:effectLst>
                  <a:outerShdw blurRad="38100" dist="38100" dir="2700000" algn="tl">
                    <a:srgbClr val="DDDDDD"/>
                  </a:outerShdw>
                </a:effectLst>
                <a:latin typeface="Tahoma" charset="0"/>
                <a:ea typeface="ＭＳ Ｐゴシック" charset="0"/>
              </a:rPr>
              <a:t> </a:t>
            </a:r>
            <a:r>
              <a:rPr lang="en-US" dirty="0" smtClean="0">
                <a:effectLst>
                  <a:outerShdw blurRad="38100" dist="38100" dir="2700000" algn="tl">
                    <a:srgbClr val="DDDDDD"/>
                  </a:outerShdw>
                </a:effectLst>
                <a:latin typeface="Tahoma" charset="0"/>
                <a:ea typeface="ＭＳ Ｐゴシック" charset="0"/>
              </a:rPr>
              <a:t>$5, 0x5678  // 0101 0110 0111 1000 in binary</a:t>
            </a:r>
            <a:r>
              <a:rPr lang="en-US" dirty="0">
                <a:effectLst>
                  <a:outerShdw blurRad="38100" dist="38100" dir="2700000" algn="tl">
                    <a:srgbClr val="DDDDDD"/>
                  </a:outerShdw>
                </a:effectLst>
                <a:latin typeface="Tahoma" charset="0"/>
                <a:ea typeface="ＭＳ Ｐゴシック" charset="0"/>
              </a:rPr>
              <a:t/>
            </a:r>
            <a:br>
              <a:rPr lang="en-US" dirty="0">
                <a:effectLst>
                  <a:outerShdw blurRad="38100" dist="38100" dir="2700000" algn="tl">
                    <a:srgbClr val="DDDDDD"/>
                  </a:outerShdw>
                </a:effectLst>
                <a:latin typeface="Tahoma" charset="0"/>
                <a:ea typeface="ＭＳ Ｐゴシック" charset="0"/>
              </a:rPr>
            </a:br>
            <a:r>
              <a:rPr lang="en-US" dirty="0">
                <a:effectLst>
                  <a:outerShdw blurRad="38100" dist="38100" dir="2700000" algn="tl">
                    <a:srgbClr val="DDDDDD"/>
                  </a:outerShdw>
                </a:effectLst>
                <a:latin typeface="Tahoma" charset="0"/>
                <a:ea typeface="ＭＳ Ｐゴシック" charset="0"/>
              </a:rPr>
              <a:t/>
            </a:r>
            <a:br>
              <a:rPr lang="en-US" dirty="0">
                <a:effectLst>
                  <a:outerShdw blurRad="38100" dist="38100" dir="2700000" algn="tl">
                    <a:srgbClr val="DDDDDD"/>
                  </a:outerShdw>
                </a:effectLst>
                <a:latin typeface="Tahoma" charset="0"/>
                <a:ea typeface="ＭＳ Ｐゴシック" charset="0"/>
              </a:rPr>
            </a:br>
            <a:r>
              <a:rPr lang="en-US" dirty="0">
                <a:effectLst>
                  <a:outerShdw blurRad="38100" dist="38100" dir="2700000" algn="tl">
                    <a:srgbClr val="DDDDDD"/>
                  </a:outerShdw>
                </a:effectLst>
                <a:latin typeface="Tahoma" charset="0"/>
                <a:ea typeface="ＭＳ Ｐゴシック" charset="0"/>
              </a:rPr>
              <a:t/>
            </a:r>
            <a:br>
              <a:rPr lang="en-US" dirty="0">
                <a:effectLst>
                  <a:outerShdw blurRad="38100" dist="38100" dir="2700000" algn="tl">
                    <a:srgbClr val="DDDDDD"/>
                  </a:outerShdw>
                </a:effectLst>
                <a:latin typeface="Tahoma" charset="0"/>
                <a:ea typeface="ＭＳ Ｐゴシック" charset="0"/>
              </a:rPr>
            </a:br>
            <a:endParaRPr lang="en-US" dirty="0">
              <a:effectLst>
                <a:outerShdw blurRad="38100" dist="38100" dir="2700000" algn="tl">
                  <a:srgbClr val="DDDDDD"/>
                </a:outerShdw>
              </a:effectLst>
              <a:latin typeface="Tahoma" charset="0"/>
              <a:ea typeface="ＭＳ Ｐゴシック" charset="0"/>
            </a:endParaRPr>
          </a:p>
          <a:p>
            <a:pPr>
              <a:defRPr/>
            </a:pPr>
            <a:r>
              <a:rPr lang="en-US" dirty="0">
                <a:effectLst>
                  <a:outerShdw blurRad="38100" dist="38100" dir="2700000" algn="tl">
                    <a:srgbClr val="DDDDDD"/>
                  </a:outerShdw>
                </a:effectLst>
                <a:latin typeface="Tahoma" charset="0"/>
                <a:ea typeface="ＭＳ Ｐゴシック" charset="0"/>
                <a:cs typeface="ＭＳ Ｐゴシック" charset="0"/>
              </a:rPr>
              <a:t>Then must get the lower order bits right</a:t>
            </a:r>
          </a:p>
          <a:p>
            <a:pPr lvl="1">
              <a:defRPr/>
            </a:pPr>
            <a:r>
              <a:rPr lang="en-US" dirty="0" err="1">
                <a:effectLst>
                  <a:outerShdw blurRad="38100" dist="38100" dir="2700000" algn="tl">
                    <a:srgbClr val="DDDDDD"/>
                  </a:outerShdw>
                </a:effectLst>
                <a:latin typeface="Tahoma" charset="0"/>
                <a:ea typeface="ＭＳ Ｐゴシック" charset="0"/>
              </a:rPr>
              <a:t>ori</a:t>
            </a:r>
            <a:r>
              <a:rPr lang="en-US" dirty="0">
                <a:effectLst>
                  <a:outerShdw blurRad="38100" dist="38100" dir="2700000" algn="tl">
                    <a:srgbClr val="DDDDDD"/>
                  </a:outerShdw>
                </a:effectLst>
                <a:latin typeface="Tahoma" charset="0"/>
                <a:ea typeface="ＭＳ Ｐゴシック" charset="0"/>
              </a:rPr>
              <a:t> </a:t>
            </a:r>
            <a:r>
              <a:rPr lang="en-US" dirty="0" smtClean="0">
                <a:effectLst>
                  <a:outerShdw blurRad="38100" dist="38100" dir="2700000" algn="tl">
                    <a:srgbClr val="DDDDDD"/>
                  </a:outerShdw>
                </a:effectLst>
                <a:latin typeface="Tahoma" charset="0"/>
                <a:ea typeface="ＭＳ Ｐゴシック" charset="0"/>
              </a:rPr>
              <a:t>$5, $5, 0xABCD // 1010 1011 1100 1101 </a:t>
            </a:r>
            <a:endParaRPr lang="en-US" dirty="0">
              <a:effectLst>
                <a:outerShdw blurRad="38100" dist="38100" dir="2700000" algn="tl">
                  <a:srgbClr val="DDDDDD"/>
                </a:outerShdw>
              </a:effectLst>
              <a:latin typeface="Tahoma" charset="0"/>
              <a:ea typeface="ＭＳ Ｐゴシック" charset="0"/>
            </a:endParaRPr>
          </a:p>
        </p:txBody>
      </p:sp>
      <p:grpSp>
        <p:nvGrpSpPr>
          <p:cNvPr id="2" name="Group 4"/>
          <p:cNvGrpSpPr>
            <a:grpSpLocks/>
          </p:cNvGrpSpPr>
          <p:nvPr/>
        </p:nvGrpSpPr>
        <p:grpSpPr bwMode="auto">
          <a:xfrm>
            <a:off x="1784350" y="4819650"/>
            <a:ext cx="4084638" cy="325438"/>
            <a:chOff x="1124" y="3036"/>
            <a:chExt cx="2573" cy="205"/>
          </a:xfrm>
        </p:grpSpPr>
        <p:sp>
          <p:nvSpPr>
            <p:cNvPr id="31783" name="Rectangle 5"/>
            <p:cNvSpPr>
              <a:spLocks noChangeArrowheads="1"/>
            </p:cNvSpPr>
            <p:nvPr/>
          </p:nvSpPr>
          <p:spPr bwMode="auto">
            <a:xfrm>
              <a:off x="1124" y="3036"/>
              <a:ext cx="1286" cy="205"/>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1784" name="Rectangle 6"/>
            <p:cNvSpPr>
              <a:spLocks noChangeArrowheads="1"/>
            </p:cNvSpPr>
            <p:nvPr/>
          </p:nvSpPr>
          <p:spPr bwMode="auto">
            <a:xfrm>
              <a:off x="2411" y="3036"/>
              <a:ext cx="1286" cy="205"/>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sp>
        <p:nvSpPr>
          <p:cNvPr id="637959" name="Rectangle 7"/>
          <p:cNvSpPr>
            <a:spLocks noChangeArrowheads="1"/>
          </p:cNvSpPr>
          <p:nvPr/>
        </p:nvSpPr>
        <p:spPr bwMode="auto">
          <a:xfrm>
            <a:off x="1941513" y="4802188"/>
            <a:ext cx="2630487"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19050" tIns="26988" rIns="19050" bIns="26988"/>
          <a:lstStyle/>
          <a:p>
            <a:pPr defTabSz="904875">
              <a:lnSpc>
                <a:spcPts val="2100"/>
              </a:lnSpc>
              <a:spcBef>
                <a:spcPts val="600"/>
              </a:spcBef>
              <a:spcAft>
                <a:spcPts val="600"/>
              </a:spcAft>
              <a:tabLst>
                <a:tab pos="452438" algn="l"/>
                <a:tab pos="904875" algn="l"/>
                <a:tab pos="1357313" algn="l"/>
              </a:tabLst>
            </a:pPr>
            <a:r>
              <a:rPr lang="en-US" sz="1400">
                <a:solidFill>
                  <a:srgbClr val="000000"/>
                </a:solidFill>
                <a:latin typeface="Courier New" charset="0"/>
              </a:rPr>
              <a:t>0101011001111000</a:t>
            </a:r>
          </a:p>
        </p:txBody>
      </p:sp>
      <p:sp>
        <p:nvSpPr>
          <p:cNvPr id="637960" name="Rectangle 8"/>
          <p:cNvSpPr>
            <a:spLocks noChangeArrowheads="1"/>
          </p:cNvSpPr>
          <p:nvPr/>
        </p:nvSpPr>
        <p:spPr bwMode="auto">
          <a:xfrm>
            <a:off x="3970338" y="4802188"/>
            <a:ext cx="203041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19050" tIns="26988" rIns="19050" bIns="26988"/>
          <a:lstStyle/>
          <a:p>
            <a:pPr defTabSz="904875">
              <a:lnSpc>
                <a:spcPts val="2100"/>
              </a:lnSpc>
              <a:spcBef>
                <a:spcPts val="600"/>
              </a:spcBef>
              <a:spcAft>
                <a:spcPts val="600"/>
              </a:spcAft>
              <a:tabLst>
                <a:tab pos="452438" algn="l"/>
                <a:tab pos="904875" algn="l"/>
                <a:tab pos="1357313" algn="l"/>
              </a:tabLst>
            </a:pPr>
            <a:r>
              <a:rPr lang="en-US" sz="1400">
                <a:solidFill>
                  <a:srgbClr val="000000"/>
                </a:solidFill>
                <a:latin typeface="Courier New" charset="0"/>
              </a:rPr>
              <a:t>0000000000000000</a:t>
            </a:r>
          </a:p>
        </p:txBody>
      </p:sp>
      <p:grpSp>
        <p:nvGrpSpPr>
          <p:cNvPr id="3" name="Group 9"/>
          <p:cNvGrpSpPr>
            <a:grpSpLocks/>
          </p:cNvGrpSpPr>
          <p:nvPr/>
        </p:nvGrpSpPr>
        <p:grpSpPr bwMode="auto">
          <a:xfrm>
            <a:off x="1784350" y="5208588"/>
            <a:ext cx="4084638" cy="325437"/>
            <a:chOff x="1124" y="3281"/>
            <a:chExt cx="2573" cy="205"/>
          </a:xfrm>
        </p:grpSpPr>
        <p:sp>
          <p:nvSpPr>
            <p:cNvPr id="31781" name="Rectangle 10"/>
            <p:cNvSpPr>
              <a:spLocks noChangeArrowheads="1"/>
            </p:cNvSpPr>
            <p:nvPr/>
          </p:nvSpPr>
          <p:spPr bwMode="auto">
            <a:xfrm>
              <a:off x="1124" y="3281"/>
              <a:ext cx="1286" cy="205"/>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1782" name="Rectangle 11"/>
            <p:cNvSpPr>
              <a:spLocks noChangeArrowheads="1"/>
            </p:cNvSpPr>
            <p:nvPr/>
          </p:nvSpPr>
          <p:spPr bwMode="auto">
            <a:xfrm>
              <a:off x="2411" y="3281"/>
              <a:ext cx="1286" cy="205"/>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sp>
        <p:nvSpPr>
          <p:cNvPr id="637964" name="Rectangle 12"/>
          <p:cNvSpPr>
            <a:spLocks noChangeArrowheads="1"/>
          </p:cNvSpPr>
          <p:nvPr/>
        </p:nvSpPr>
        <p:spPr bwMode="auto">
          <a:xfrm>
            <a:off x="1941513" y="5191125"/>
            <a:ext cx="2630487" cy="538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19050" tIns="26988" rIns="19050" bIns="26988"/>
          <a:lstStyle/>
          <a:p>
            <a:pPr defTabSz="904875">
              <a:lnSpc>
                <a:spcPts val="2100"/>
              </a:lnSpc>
              <a:spcBef>
                <a:spcPts val="600"/>
              </a:spcBef>
              <a:spcAft>
                <a:spcPts val="600"/>
              </a:spcAft>
              <a:tabLst>
                <a:tab pos="452438" algn="l"/>
                <a:tab pos="904875" algn="l"/>
                <a:tab pos="1357313" algn="l"/>
              </a:tabLst>
            </a:pPr>
            <a:r>
              <a:rPr lang="en-US" sz="1400">
                <a:solidFill>
                  <a:srgbClr val="000000"/>
                </a:solidFill>
                <a:latin typeface="Courier New" charset="0"/>
              </a:rPr>
              <a:t>0000000000000000</a:t>
            </a:r>
          </a:p>
        </p:txBody>
      </p:sp>
      <p:sp>
        <p:nvSpPr>
          <p:cNvPr id="637965" name="Rectangle 13"/>
          <p:cNvSpPr>
            <a:spLocks noChangeArrowheads="1"/>
          </p:cNvSpPr>
          <p:nvPr/>
        </p:nvSpPr>
        <p:spPr bwMode="auto">
          <a:xfrm>
            <a:off x="3970338" y="5191125"/>
            <a:ext cx="2030412" cy="538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19050" tIns="26988" rIns="19050" bIns="26988"/>
          <a:lstStyle/>
          <a:p>
            <a:pPr defTabSz="904875">
              <a:lnSpc>
                <a:spcPts val="2100"/>
              </a:lnSpc>
              <a:spcBef>
                <a:spcPts val="600"/>
              </a:spcBef>
              <a:spcAft>
                <a:spcPts val="600"/>
              </a:spcAft>
              <a:tabLst>
                <a:tab pos="452438" algn="l"/>
                <a:tab pos="904875" algn="l"/>
                <a:tab pos="1357313" algn="l"/>
              </a:tabLst>
            </a:pPr>
            <a:r>
              <a:rPr lang="en-US" sz="1400">
                <a:solidFill>
                  <a:srgbClr val="000000"/>
                </a:solidFill>
                <a:latin typeface="Courier New" charset="0"/>
              </a:rPr>
              <a:t>1010101111001101</a:t>
            </a:r>
          </a:p>
        </p:txBody>
      </p:sp>
      <p:grpSp>
        <p:nvGrpSpPr>
          <p:cNvPr id="4" name="Group 42"/>
          <p:cNvGrpSpPr>
            <a:grpSpLocks/>
          </p:cNvGrpSpPr>
          <p:nvPr/>
        </p:nvGrpSpPr>
        <p:grpSpPr bwMode="auto">
          <a:xfrm>
            <a:off x="1784350" y="5862638"/>
            <a:ext cx="4216400" cy="538162"/>
            <a:chOff x="1124" y="3693"/>
            <a:chExt cx="2656" cy="339"/>
          </a:xfrm>
        </p:grpSpPr>
        <p:grpSp>
          <p:nvGrpSpPr>
            <p:cNvPr id="31776" name="Group 15"/>
            <p:cNvGrpSpPr>
              <a:grpSpLocks/>
            </p:cNvGrpSpPr>
            <p:nvPr/>
          </p:nvGrpSpPr>
          <p:grpSpPr bwMode="auto">
            <a:xfrm>
              <a:off x="1124" y="3707"/>
              <a:ext cx="2573" cy="205"/>
              <a:chOff x="1124" y="3716"/>
              <a:chExt cx="2573" cy="205"/>
            </a:xfrm>
          </p:grpSpPr>
          <p:sp>
            <p:nvSpPr>
              <p:cNvPr id="31779" name="Rectangle 16"/>
              <p:cNvSpPr>
                <a:spLocks noChangeArrowheads="1"/>
              </p:cNvSpPr>
              <p:nvPr/>
            </p:nvSpPr>
            <p:spPr bwMode="auto">
              <a:xfrm>
                <a:off x="1124" y="3716"/>
                <a:ext cx="1286" cy="205"/>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1780" name="Rectangle 17"/>
              <p:cNvSpPr>
                <a:spLocks noChangeArrowheads="1"/>
              </p:cNvSpPr>
              <p:nvPr/>
            </p:nvSpPr>
            <p:spPr bwMode="auto">
              <a:xfrm>
                <a:off x="2411" y="3716"/>
                <a:ext cx="1286" cy="205"/>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sp>
          <p:nvSpPr>
            <p:cNvPr id="31777" name="Rectangle 18"/>
            <p:cNvSpPr>
              <a:spLocks noChangeArrowheads="1"/>
            </p:cNvSpPr>
            <p:nvPr/>
          </p:nvSpPr>
          <p:spPr bwMode="auto">
            <a:xfrm>
              <a:off x="1223" y="3693"/>
              <a:ext cx="1657" cy="3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19050" tIns="26988" rIns="19050" bIns="26988"/>
            <a:lstStyle/>
            <a:p>
              <a:pPr defTabSz="904875">
                <a:lnSpc>
                  <a:spcPts val="2100"/>
                </a:lnSpc>
                <a:spcBef>
                  <a:spcPts val="600"/>
                </a:spcBef>
                <a:spcAft>
                  <a:spcPts val="600"/>
                </a:spcAft>
                <a:tabLst>
                  <a:tab pos="452438" algn="l"/>
                  <a:tab pos="904875" algn="l"/>
                  <a:tab pos="1357313" algn="l"/>
                </a:tabLst>
              </a:pPr>
              <a:r>
                <a:rPr lang="en-US" sz="1400">
                  <a:solidFill>
                    <a:srgbClr val="000000"/>
                  </a:solidFill>
                  <a:latin typeface="Courier New" charset="0"/>
                </a:rPr>
                <a:t>0101011001111000</a:t>
              </a:r>
            </a:p>
          </p:txBody>
        </p:sp>
        <p:sp>
          <p:nvSpPr>
            <p:cNvPr id="31778" name="Rectangle 19"/>
            <p:cNvSpPr>
              <a:spLocks noChangeArrowheads="1"/>
            </p:cNvSpPr>
            <p:nvPr/>
          </p:nvSpPr>
          <p:spPr bwMode="auto">
            <a:xfrm>
              <a:off x="2501" y="3693"/>
              <a:ext cx="1279" cy="3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19050" tIns="26988" rIns="19050" bIns="26988"/>
            <a:lstStyle/>
            <a:p>
              <a:pPr defTabSz="904875">
                <a:lnSpc>
                  <a:spcPts val="2100"/>
                </a:lnSpc>
                <a:spcBef>
                  <a:spcPts val="600"/>
                </a:spcBef>
                <a:spcAft>
                  <a:spcPts val="600"/>
                </a:spcAft>
                <a:tabLst>
                  <a:tab pos="452438" algn="l"/>
                  <a:tab pos="904875" algn="l"/>
                  <a:tab pos="1357313" algn="l"/>
                </a:tabLst>
              </a:pPr>
              <a:r>
                <a:rPr lang="en-US" sz="1400">
                  <a:solidFill>
                    <a:srgbClr val="000000"/>
                  </a:solidFill>
                  <a:latin typeface="Courier New" charset="0"/>
                </a:rPr>
                <a:t>1010101111001101</a:t>
              </a:r>
            </a:p>
          </p:txBody>
        </p:sp>
      </p:grpSp>
      <p:sp>
        <p:nvSpPr>
          <p:cNvPr id="637972" name="Line 20"/>
          <p:cNvSpPr>
            <a:spLocks noChangeShapeType="1"/>
          </p:cNvSpPr>
          <p:nvPr/>
        </p:nvSpPr>
        <p:spPr bwMode="auto">
          <a:xfrm>
            <a:off x="1135063" y="5754688"/>
            <a:ext cx="4946650" cy="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37973" name="Rectangle 21"/>
          <p:cNvSpPr>
            <a:spLocks noChangeArrowheads="1"/>
          </p:cNvSpPr>
          <p:nvPr/>
        </p:nvSpPr>
        <p:spPr bwMode="auto">
          <a:xfrm>
            <a:off x="701675" y="5283200"/>
            <a:ext cx="1139825" cy="417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19050" tIns="26988" rIns="19050" bIns="26988"/>
          <a:lstStyle/>
          <a:p>
            <a:pPr algn="ctr" defTabSz="904875">
              <a:lnSpc>
                <a:spcPts val="1600"/>
              </a:lnSpc>
              <a:tabLst>
                <a:tab pos="452438" algn="l"/>
                <a:tab pos="904875" algn="l"/>
                <a:tab pos="1357313" algn="l"/>
              </a:tabLst>
            </a:pPr>
            <a:r>
              <a:rPr lang="en-US" sz="2000">
                <a:solidFill>
                  <a:srgbClr val="000000"/>
                </a:solidFill>
                <a:latin typeface="Courier New" charset="0"/>
              </a:rPr>
              <a:t>ori</a:t>
            </a:r>
          </a:p>
        </p:txBody>
      </p:sp>
      <p:grpSp>
        <p:nvGrpSpPr>
          <p:cNvPr id="31757" name="Group 41"/>
          <p:cNvGrpSpPr>
            <a:grpSpLocks/>
          </p:cNvGrpSpPr>
          <p:nvPr/>
        </p:nvGrpSpPr>
        <p:grpSpPr bwMode="auto">
          <a:xfrm>
            <a:off x="1420813" y="2595563"/>
            <a:ext cx="4810125" cy="833437"/>
            <a:chOff x="1789113" y="2227263"/>
            <a:chExt cx="4810125" cy="833437"/>
          </a:xfrm>
        </p:grpSpPr>
        <p:grpSp>
          <p:nvGrpSpPr>
            <p:cNvPr id="31769" name="Group 23"/>
            <p:cNvGrpSpPr>
              <a:grpSpLocks/>
            </p:cNvGrpSpPr>
            <p:nvPr/>
          </p:nvGrpSpPr>
          <p:grpSpPr bwMode="auto">
            <a:xfrm>
              <a:off x="1789113" y="2538413"/>
              <a:ext cx="4084637" cy="327025"/>
              <a:chOff x="548" y="1794"/>
              <a:chExt cx="2573" cy="206"/>
            </a:xfrm>
          </p:grpSpPr>
          <p:sp>
            <p:nvSpPr>
              <p:cNvPr id="31774" name="Rectangle 24"/>
              <p:cNvSpPr>
                <a:spLocks noChangeArrowheads="1"/>
              </p:cNvSpPr>
              <p:nvPr/>
            </p:nvSpPr>
            <p:spPr bwMode="auto">
              <a:xfrm>
                <a:off x="548" y="1794"/>
                <a:ext cx="1286" cy="206"/>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1775" name="Rectangle 25"/>
              <p:cNvSpPr>
                <a:spLocks noChangeArrowheads="1"/>
              </p:cNvSpPr>
              <p:nvPr/>
            </p:nvSpPr>
            <p:spPr bwMode="auto">
              <a:xfrm>
                <a:off x="1835" y="1794"/>
                <a:ext cx="1286" cy="206"/>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sp>
          <p:nvSpPr>
            <p:cNvPr id="31770" name="Line 26"/>
            <p:cNvSpPr>
              <a:spLocks noChangeShapeType="1"/>
            </p:cNvSpPr>
            <p:nvPr/>
          </p:nvSpPr>
          <p:spPr bwMode="auto">
            <a:xfrm flipH="1">
              <a:off x="3019425" y="2227263"/>
              <a:ext cx="962025" cy="261937"/>
            </a:xfrm>
            <a:prstGeom prst="line">
              <a:avLst/>
            </a:prstGeom>
            <a:noFill/>
            <a:ln w="1270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1771" name="Rectangle 27"/>
            <p:cNvSpPr>
              <a:spLocks noChangeArrowheads="1"/>
            </p:cNvSpPr>
            <p:nvPr/>
          </p:nvSpPr>
          <p:spPr bwMode="auto">
            <a:xfrm>
              <a:off x="1946275" y="2520950"/>
              <a:ext cx="2630488" cy="53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19050" tIns="26988" rIns="19050" bIns="26988"/>
            <a:lstStyle/>
            <a:p>
              <a:pPr defTabSz="904875">
                <a:lnSpc>
                  <a:spcPts val="2100"/>
                </a:lnSpc>
                <a:spcBef>
                  <a:spcPts val="600"/>
                </a:spcBef>
                <a:spcAft>
                  <a:spcPts val="600"/>
                </a:spcAft>
                <a:tabLst>
                  <a:tab pos="452438" algn="l"/>
                  <a:tab pos="904875" algn="l"/>
                  <a:tab pos="1357313" algn="l"/>
                </a:tabLst>
              </a:pPr>
              <a:r>
                <a:rPr lang="en-US" sz="1400">
                  <a:solidFill>
                    <a:srgbClr val="000000"/>
                  </a:solidFill>
                  <a:latin typeface="Courier New" charset="0"/>
                </a:rPr>
                <a:t>0101011001111000</a:t>
              </a:r>
            </a:p>
          </p:txBody>
        </p:sp>
        <p:sp>
          <p:nvSpPr>
            <p:cNvPr id="31772" name="Rectangle 28"/>
            <p:cNvSpPr>
              <a:spLocks noChangeArrowheads="1"/>
            </p:cNvSpPr>
            <p:nvPr/>
          </p:nvSpPr>
          <p:spPr bwMode="auto">
            <a:xfrm>
              <a:off x="3975100" y="2520950"/>
              <a:ext cx="2030413" cy="53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19050" tIns="26988" rIns="19050" bIns="26988"/>
            <a:lstStyle/>
            <a:p>
              <a:pPr defTabSz="904875">
                <a:lnSpc>
                  <a:spcPts val="2100"/>
                </a:lnSpc>
                <a:spcBef>
                  <a:spcPts val="600"/>
                </a:spcBef>
                <a:spcAft>
                  <a:spcPts val="600"/>
                </a:spcAft>
                <a:tabLst>
                  <a:tab pos="452438" algn="l"/>
                  <a:tab pos="904875" algn="l"/>
                  <a:tab pos="1357313" algn="l"/>
                </a:tabLst>
              </a:pPr>
              <a:r>
                <a:rPr lang="en-US" sz="1400">
                  <a:solidFill>
                    <a:srgbClr val="000000"/>
                  </a:solidFill>
                  <a:latin typeface="Courier New" charset="0"/>
                </a:rPr>
                <a:t>0000000000000000</a:t>
              </a:r>
            </a:p>
          </p:txBody>
        </p:sp>
        <p:sp>
          <p:nvSpPr>
            <p:cNvPr id="31773" name="Line 29"/>
            <p:cNvSpPr>
              <a:spLocks noChangeShapeType="1"/>
            </p:cNvSpPr>
            <p:nvPr/>
          </p:nvSpPr>
          <p:spPr bwMode="auto">
            <a:xfrm flipH="1">
              <a:off x="5637213" y="2278063"/>
              <a:ext cx="962025" cy="261937"/>
            </a:xfrm>
            <a:prstGeom prst="line">
              <a:avLst/>
            </a:prstGeom>
            <a:noFill/>
            <a:ln w="1270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pSp>
      <p:grpSp>
        <p:nvGrpSpPr>
          <p:cNvPr id="8" name="Group 43"/>
          <p:cNvGrpSpPr>
            <a:grpSpLocks/>
          </p:cNvGrpSpPr>
          <p:nvPr/>
        </p:nvGrpSpPr>
        <p:grpSpPr bwMode="auto">
          <a:xfrm>
            <a:off x="7089775" y="3810000"/>
            <a:ext cx="1539875" cy="2611438"/>
            <a:chOff x="4466" y="2400"/>
            <a:chExt cx="970" cy="1645"/>
          </a:xfrm>
        </p:grpSpPr>
        <p:grpSp>
          <p:nvGrpSpPr>
            <p:cNvPr id="31760" name="Group 33"/>
            <p:cNvGrpSpPr>
              <a:grpSpLocks/>
            </p:cNvGrpSpPr>
            <p:nvPr/>
          </p:nvGrpSpPr>
          <p:grpSpPr bwMode="auto">
            <a:xfrm>
              <a:off x="4878" y="3407"/>
              <a:ext cx="223" cy="638"/>
              <a:chOff x="5216" y="3448"/>
              <a:chExt cx="223" cy="638"/>
            </a:xfrm>
          </p:grpSpPr>
          <p:sp>
            <p:nvSpPr>
              <p:cNvPr id="31763" name="Freeform 34"/>
              <p:cNvSpPr>
                <a:spLocks/>
              </p:cNvSpPr>
              <p:nvPr/>
            </p:nvSpPr>
            <p:spPr bwMode="auto">
              <a:xfrm>
                <a:off x="5256" y="3553"/>
                <a:ext cx="112" cy="111"/>
              </a:xfrm>
              <a:custGeom>
                <a:avLst/>
                <a:gdLst>
                  <a:gd name="T0" fmla="*/ 0 w 448"/>
                  <a:gd name="T1" fmla="*/ 0 h 444"/>
                  <a:gd name="T2" fmla="*/ 0 w 448"/>
                  <a:gd name="T3" fmla="*/ 0 h 444"/>
                  <a:gd name="T4" fmla="*/ 0 w 448"/>
                  <a:gd name="T5" fmla="*/ 0 h 444"/>
                  <a:gd name="T6" fmla="*/ 0 w 448"/>
                  <a:gd name="T7" fmla="*/ 0 h 444"/>
                  <a:gd name="T8" fmla="*/ 0 w 448"/>
                  <a:gd name="T9" fmla="*/ 0 h 444"/>
                  <a:gd name="T10" fmla="*/ 0 w 448"/>
                  <a:gd name="T11" fmla="*/ 0 h 444"/>
                  <a:gd name="T12" fmla="*/ 0 w 448"/>
                  <a:gd name="T13" fmla="*/ 0 h 444"/>
                  <a:gd name="T14" fmla="*/ 0 w 448"/>
                  <a:gd name="T15" fmla="*/ 0 h 444"/>
                  <a:gd name="T16" fmla="*/ 0 w 448"/>
                  <a:gd name="T17" fmla="*/ 0 h 444"/>
                  <a:gd name="T18" fmla="*/ 0 w 448"/>
                  <a:gd name="T19" fmla="*/ 0 h 444"/>
                  <a:gd name="T20" fmla="*/ 0 w 448"/>
                  <a:gd name="T21" fmla="*/ 0 h 444"/>
                  <a:gd name="T22" fmla="*/ 0 w 448"/>
                  <a:gd name="T23" fmla="*/ 0 h 444"/>
                  <a:gd name="T24" fmla="*/ 0 w 448"/>
                  <a:gd name="T25" fmla="*/ 0 h 444"/>
                  <a:gd name="T26" fmla="*/ 0 w 448"/>
                  <a:gd name="T27" fmla="*/ 0 h 444"/>
                  <a:gd name="T28" fmla="*/ 0 w 448"/>
                  <a:gd name="T29" fmla="*/ 0 h 444"/>
                  <a:gd name="T30" fmla="*/ 0 w 448"/>
                  <a:gd name="T31" fmla="*/ 0 h 444"/>
                  <a:gd name="T32" fmla="*/ 0 w 448"/>
                  <a:gd name="T33" fmla="*/ 0 h 444"/>
                  <a:gd name="T34" fmla="*/ 0 w 448"/>
                  <a:gd name="T35" fmla="*/ 0 h 444"/>
                  <a:gd name="T36" fmla="*/ 0 w 448"/>
                  <a:gd name="T37" fmla="*/ 0 h 444"/>
                  <a:gd name="T38" fmla="*/ 0 w 448"/>
                  <a:gd name="T39" fmla="*/ 0 h 444"/>
                  <a:gd name="T40" fmla="*/ 0 w 448"/>
                  <a:gd name="T41" fmla="*/ 0 h 444"/>
                  <a:gd name="T42" fmla="*/ 0 w 448"/>
                  <a:gd name="T43" fmla="*/ 0 h 44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48"/>
                  <a:gd name="T67" fmla="*/ 0 h 444"/>
                  <a:gd name="T68" fmla="*/ 448 w 448"/>
                  <a:gd name="T69" fmla="*/ 444 h 44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48" h="444">
                    <a:moveTo>
                      <a:pt x="292" y="128"/>
                    </a:moveTo>
                    <a:lnTo>
                      <a:pt x="237" y="45"/>
                    </a:lnTo>
                    <a:lnTo>
                      <a:pt x="182" y="0"/>
                    </a:lnTo>
                    <a:lnTo>
                      <a:pt x="116" y="0"/>
                    </a:lnTo>
                    <a:lnTo>
                      <a:pt x="44" y="28"/>
                    </a:lnTo>
                    <a:lnTo>
                      <a:pt x="11" y="78"/>
                    </a:lnTo>
                    <a:lnTo>
                      <a:pt x="0" y="145"/>
                    </a:lnTo>
                    <a:lnTo>
                      <a:pt x="11" y="233"/>
                    </a:lnTo>
                    <a:lnTo>
                      <a:pt x="55" y="333"/>
                    </a:lnTo>
                    <a:lnTo>
                      <a:pt x="132" y="400"/>
                    </a:lnTo>
                    <a:lnTo>
                      <a:pt x="193" y="433"/>
                    </a:lnTo>
                    <a:lnTo>
                      <a:pt x="254" y="444"/>
                    </a:lnTo>
                    <a:lnTo>
                      <a:pt x="303" y="428"/>
                    </a:lnTo>
                    <a:lnTo>
                      <a:pt x="330" y="400"/>
                    </a:lnTo>
                    <a:lnTo>
                      <a:pt x="348" y="333"/>
                    </a:lnTo>
                    <a:lnTo>
                      <a:pt x="342" y="255"/>
                    </a:lnTo>
                    <a:lnTo>
                      <a:pt x="325" y="190"/>
                    </a:lnTo>
                    <a:lnTo>
                      <a:pt x="435" y="128"/>
                    </a:lnTo>
                    <a:lnTo>
                      <a:pt x="448" y="101"/>
                    </a:lnTo>
                    <a:lnTo>
                      <a:pt x="435" y="89"/>
                    </a:lnTo>
                    <a:lnTo>
                      <a:pt x="314" y="161"/>
                    </a:lnTo>
                    <a:lnTo>
                      <a:pt x="292" y="12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1764" name="Freeform 35"/>
              <p:cNvSpPr>
                <a:spLocks/>
              </p:cNvSpPr>
              <p:nvPr/>
            </p:nvSpPr>
            <p:spPr bwMode="auto">
              <a:xfrm>
                <a:off x="5336" y="3448"/>
                <a:ext cx="100" cy="248"/>
              </a:xfrm>
              <a:custGeom>
                <a:avLst/>
                <a:gdLst>
                  <a:gd name="T0" fmla="*/ 0 w 398"/>
                  <a:gd name="T1" fmla="*/ 0 h 992"/>
                  <a:gd name="T2" fmla="*/ 0 w 398"/>
                  <a:gd name="T3" fmla="*/ 0 h 992"/>
                  <a:gd name="T4" fmla="*/ 0 w 398"/>
                  <a:gd name="T5" fmla="*/ 0 h 992"/>
                  <a:gd name="T6" fmla="*/ 0 w 398"/>
                  <a:gd name="T7" fmla="*/ 0 h 992"/>
                  <a:gd name="T8" fmla="*/ 0 w 398"/>
                  <a:gd name="T9" fmla="*/ 0 h 992"/>
                  <a:gd name="T10" fmla="*/ 0 w 398"/>
                  <a:gd name="T11" fmla="*/ 0 h 992"/>
                  <a:gd name="T12" fmla="*/ 0 w 398"/>
                  <a:gd name="T13" fmla="*/ 0 h 992"/>
                  <a:gd name="T14" fmla="*/ 0 w 398"/>
                  <a:gd name="T15" fmla="*/ 0 h 992"/>
                  <a:gd name="T16" fmla="*/ 0 w 398"/>
                  <a:gd name="T17" fmla="*/ 0 h 992"/>
                  <a:gd name="T18" fmla="*/ 0 w 398"/>
                  <a:gd name="T19" fmla="*/ 0 h 992"/>
                  <a:gd name="T20" fmla="*/ 0 w 398"/>
                  <a:gd name="T21" fmla="*/ 0 h 992"/>
                  <a:gd name="T22" fmla="*/ 0 w 398"/>
                  <a:gd name="T23" fmla="*/ 0 h 992"/>
                  <a:gd name="T24" fmla="*/ 0 w 398"/>
                  <a:gd name="T25" fmla="*/ 0 h 992"/>
                  <a:gd name="T26" fmla="*/ 0 w 398"/>
                  <a:gd name="T27" fmla="*/ 0 h 992"/>
                  <a:gd name="T28" fmla="*/ 0 w 398"/>
                  <a:gd name="T29" fmla="*/ 0 h 992"/>
                  <a:gd name="T30" fmla="*/ 0 w 398"/>
                  <a:gd name="T31" fmla="*/ 0 h 992"/>
                  <a:gd name="T32" fmla="*/ 0 w 398"/>
                  <a:gd name="T33" fmla="*/ 0 h 992"/>
                  <a:gd name="T34" fmla="*/ 0 w 398"/>
                  <a:gd name="T35" fmla="*/ 0 h 992"/>
                  <a:gd name="T36" fmla="*/ 0 w 398"/>
                  <a:gd name="T37" fmla="*/ 0 h 992"/>
                  <a:gd name="T38" fmla="*/ 0 w 398"/>
                  <a:gd name="T39" fmla="*/ 0 h 992"/>
                  <a:gd name="T40" fmla="*/ 0 w 398"/>
                  <a:gd name="T41" fmla="*/ 0 h 992"/>
                  <a:gd name="T42" fmla="*/ 0 w 398"/>
                  <a:gd name="T43" fmla="*/ 0 h 992"/>
                  <a:gd name="T44" fmla="*/ 0 w 398"/>
                  <a:gd name="T45" fmla="*/ 0 h 992"/>
                  <a:gd name="T46" fmla="*/ 0 w 398"/>
                  <a:gd name="T47" fmla="*/ 0 h 992"/>
                  <a:gd name="T48" fmla="*/ 0 w 398"/>
                  <a:gd name="T49" fmla="*/ 0 h 992"/>
                  <a:gd name="T50" fmla="*/ 0 w 398"/>
                  <a:gd name="T51" fmla="*/ 0 h 992"/>
                  <a:gd name="T52" fmla="*/ 0 w 398"/>
                  <a:gd name="T53" fmla="*/ 0 h 992"/>
                  <a:gd name="T54" fmla="*/ 0 w 398"/>
                  <a:gd name="T55" fmla="*/ 0 h 992"/>
                  <a:gd name="T56" fmla="*/ 0 w 398"/>
                  <a:gd name="T57" fmla="*/ 0 h 992"/>
                  <a:gd name="T58" fmla="*/ 0 w 398"/>
                  <a:gd name="T59" fmla="*/ 0 h 992"/>
                  <a:gd name="T60" fmla="*/ 0 w 398"/>
                  <a:gd name="T61" fmla="*/ 0 h 992"/>
                  <a:gd name="T62" fmla="*/ 0 w 398"/>
                  <a:gd name="T63" fmla="*/ 0 h 992"/>
                  <a:gd name="T64" fmla="*/ 0 w 398"/>
                  <a:gd name="T65" fmla="*/ 0 h 992"/>
                  <a:gd name="T66" fmla="*/ 0 w 398"/>
                  <a:gd name="T67" fmla="*/ 0 h 992"/>
                  <a:gd name="T68" fmla="*/ 0 w 398"/>
                  <a:gd name="T69" fmla="*/ 0 h 992"/>
                  <a:gd name="T70" fmla="*/ 0 w 398"/>
                  <a:gd name="T71" fmla="*/ 0 h 992"/>
                  <a:gd name="T72" fmla="*/ 0 w 398"/>
                  <a:gd name="T73" fmla="*/ 0 h 992"/>
                  <a:gd name="T74" fmla="*/ 0 w 398"/>
                  <a:gd name="T75" fmla="*/ 0 h 992"/>
                  <a:gd name="T76" fmla="*/ 0 w 398"/>
                  <a:gd name="T77" fmla="*/ 0 h 99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98"/>
                  <a:gd name="T118" fmla="*/ 0 h 992"/>
                  <a:gd name="T119" fmla="*/ 398 w 398"/>
                  <a:gd name="T120" fmla="*/ 992 h 99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98" h="992">
                    <a:moveTo>
                      <a:pt x="110" y="838"/>
                    </a:moveTo>
                    <a:lnTo>
                      <a:pt x="38" y="892"/>
                    </a:lnTo>
                    <a:lnTo>
                      <a:pt x="16" y="910"/>
                    </a:lnTo>
                    <a:lnTo>
                      <a:pt x="0" y="948"/>
                    </a:lnTo>
                    <a:lnTo>
                      <a:pt x="21" y="987"/>
                    </a:lnTo>
                    <a:lnTo>
                      <a:pt x="43" y="992"/>
                    </a:lnTo>
                    <a:lnTo>
                      <a:pt x="110" y="970"/>
                    </a:lnTo>
                    <a:lnTo>
                      <a:pt x="210" y="892"/>
                    </a:lnTo>
                    <a:lnTo>
                      <a:pt x="298" y="799"/>
                    </a:lnTo>
                    <a:lnTo>
                      <a:pt x="392" y="693"/>
                    </a:lnTo>
                    <a:lnTo>
                      <a:pt x="398" y="649"/>
                    </a:lnTo>
                    <a:lnTo>
                      <a:pt x="398" y="527"/>
                    </a:lnTo>
                    <a:lnTo>
                      <a:pt x="371" y="339"/>
                    </a:lnTo>
                    <a:lnTo>
                      <a:pt x="387" y="228"/>
                    </a:lnTo>
                    <a:lnTo>
                      <a:pt x="398" y="183"/>
                    </a:lnTo>
                    <a:lnTo>
                      <a:pt x="382" y="161"/>
                    </a:lnTo>
                    <a:lnTo>
                      <a:pt x="342" y="139"/>
                    </a:lnTo>
                    <a:lnTo>
                      <a:pt x="315" y="123"/>
                    </a:lnTo>
                    <a:lnTo>
                      <a:pt x="331" y="23"/>
                    </a:lnTo>
                    <a:lnTo>
                      <a:pt x="320" y="0"/>
                    </a:lnTo>
                    <a:lnTo>
                      <a:pt x="298" y="7"/>
                    </a:lnTo>
                    <a:lnTo>
                      <a:pt x="287" y="134"/>
                    </a:lnTo>
                    <a:lnTo>
                      <a:pt x="276" y="167"/>
                    </a:lnTo>
                    <a:lnTo>
                      <a:pt x="271" y="189"/>
                    </a:lnTo>
                    <a:lnTo>
                      <a:pt x="226" y="172"/>
                    </a:lnTo>
                    <a:lnTo>
                      <a:pt x="193" y="172"/>
                    </a:lnTo>
                    <a:lnTo>
                      <a:pt x="193" y="194"/>
                    </a:lnTo>
                    <a:lnTo>
                      <a:pt x="215" y="212"/>
                    </a:lnTo>
                    <a:lnTo>
                      <a:pt x="255" y="212"/>
                    </a:lnTo>
                    <a:lnTo>
                      <a:pt x="282" y="234"/>
                    </a:lnTo>
                    <a:lnTo>
                      <a:pt x="304" y="272"/>
                    </a:lnTo>
                    <a:lnTo>
                      <a:pt x="326" y="333"/>
                    </a:lnTo>
                    <a:lnTo>
                      <a:pt x="342" y="455"/>
                    </a:lnTo>
                    <a:lnTo>
                      <a:pt x="342" y="566"/>
                    </a:lnTo>
                    <a:lnTo>
                      <a:pt x="331" y="654"/>
                    </a:lnTo>
                    <a:lnTo>
                      <a:pt x="309" y="693"/>
                    </a:lnTo>
                    <a:lnTo>
                      <a:pt x="232" y="749"/>
                    </a:lnTo>
                    <a:lnTo>
                      <a:pt x="148" y="799"/>
                    </a:lnTo>
                    <a:lnTo>
                      <a:pt x="110" y="83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1765" name="Freeform 36"/>
              <p:cNvSpPr>
                <a:spLocks/>
              </p:cNvSpPr>
              <p:nvPr/>
            </p:nvSpPr>
            <p:spPr bwMode="auto">
              <a:xfrm>
                <a:off x="5216" y="3677"/>
                <a:ext cx="90" cy="149"/>
              </a:xfrm>
              <a:custGeom>
                <a:avLst/>
                <a:gdLst>
                  <a:gd name="T0" fmla="*/ 0 w 360"/>
                  <a:gd name="T1" fmla="*/ 0 h 599"/>
                  <a:gd name="T2" fmla="*/ 0 w 360"/>
                  <a:gd name="T3" fmla="*/ 0 h 599"/>
                  <a:gd name="T4" fmla="*/ 0 w 360"/>
                  <a:gd name="T5" fmla="*/ 0 h 599"/>
                  <a:gd name="T6" fmla="*/ 0 w 360"/>
                  <a:gd name="T7" fmla="*/ 0 h 599"/>
                  <a:gd name="T8" fmla="*/ 0 w 360"/>
                  <a:gd name="T9" fmla="*/ 0 h 599"/>
                  <a:gd name="T10" fmla="*/ 0 w 360"/>
                  <a:gd name="T11" fmla="*/ 0 h 599"/>
                  <a:gd name="T12" fmla="*/ 0 w 360"/>
                  <a:gd name="T13" fmla="*/ 0 h 599"/>
                  <a:gd name="T14" fmla="*/ 0 w 360"/>
                  <a:gd name="T15" fmla="*/ 0 h 599"/>
                  <a:gd name="T16" fmla="*/ 0 w 360"/>
                  <a:gd name="T17" fmla="*/ 0 h 599"/>
                  <a:gd name="T18" fmla="*/ 0 w 360"/>
                  <a:gd name="T19" fmla="*/ 0 h 599"/>
                  <a:gd name="T20" fmla="*/ 0 w 360"/>
                  <a:gd name="T21" fmla="*/ 0 h 599"/>
                  <a:gd name="T22" fmla="*/ 0 w 360"/>
                  <a:gd name="T23" fmla="*/ 0 h 599"/>
                  <a:gd name="T24" fmla="*/ 0 w 360"/>
                  <a:gd name="T25" fmla="*/ 0 h 599"/>
                  <a:gd name="T26" fmla="*/ 0 w 360"/>
                  <a:gd name="T27" fmla="*/ 0 h 599"/>
                  <a:gd name="T28" fmla="*/ 0 w 360"/>
                  <a:gd name="T29" fmla="*/ 0 h 599"/>
                  <a:gd name="T30" fmla="*/ 0 w 360"/>
                  <a:gd name="T31" fmla="*/ 0 h 599"/>
                  <a:gd name="T32" fmla="*/ 0 w 360"/>
                  <a:gd name="T33" fmla="*/ 0 h 599"/>
                  <a:gd name="T34" fmla="*/ 0 w 360"/>
                  <a:gd name="T35" fmla="*/ 0 h 599"/>
                  <a:gd name="T36" fmla="*/ 0 w 360"/>
                  <a:gd name="T37" fmla="*/ 0 h 599"/>
                  <a:gd name="T38" fmla="*/ 0 w 360"/>
                  <a:gd name="T39" fmla="*/ 0 h 599"/>
                  <a:gd name="T40" fmla="*/ 0 w 360"/>
                  <a:gd name="T41" fmla="*/ 0 h 599"/>
                  <a:gd name="T42" fmla="*/ 0 w 360"/>
                  <a:gd name="T43" fmla="*/ 0 h 599"/>
                  <a:gd name="T44" fmla="*/ 0 w 360"/>
                  <a:gd name="T45" fmla="*/ 0 h 599"/>
                  <a:gd name="T46" fmla="*/ 0 w 360"/>
                  <a:gd name="T47" fmla="*/ 0 h 599"/>
                  <a:gd name="T48" fmla="*/ 0 w 360"/>
                  <a:gd name="T49" fmla="*/ 0 h 599"/>
                  <a:gd name="T50" fmla="*/ 0 w 360"/>
                  <a:gd name="T51" fmla="*/ 0 h 599"/>
                  <a:gd name="T52" fmla="*/ 0 w 360"/>
                  <a:gd name="T53" fmla="*/ 0 h 599"/>
                  <a:gd name="T54" fmla="*/ 0 w 360"/>
                  <a:gd name="T55" fmla="*/ 0 h 599"/>
                  <a:gd name="T56" fmla="*/ 0 w 360"/>
                  <a:gd name="T57" fmla="*/ 0 h 599"/>
                  <a:gd name="T58" fmla="*/ 0 w 360"/>
                  <a:gd name="T59" fmla="*/ 0 h 599"/>
                  <a:gd name="T60" fmla="*/ 0 w 360"/>
                  <a:gd name="T61" fmla="*/ 0 h 599"/>
                  <a:gd name="T62" fmla="*/ 0 w 360"/>
                  <a:gd name="T63" fmla="*/ 0 h 599"/>
                  <a:gd name="T64" fmla="*/ 0 w 360"/>
                  <a:gd name="T65" fmla="*/ 0 h 599"/>
                  <a:gd name="T66" fmla="*/ 0 w 360"/>
                  <a:gd name="T67" fmla="*/ 0 h 599"/>
                  <a:gd name="T68" fmla="*/ 0 w 360"/>
                  <a:gd name="T69" fmla="*/ 0 h 599"/>
                  <a:gd name="T70" fmla="*/ 0 w 360"/>
                  <a:gd name="T71" fmla="*/ 0 h 5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60"/>
                  <a:gd name="T109" fmla="*/ 0 h 599"/>
                  <a:gd name="T110" fmla="*/ 360 w 360"/>
                  <a:gd name="T111" fmla="*/ 599 h 59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60" h="599">
                    <a:moveTo>
                      <a:pt x="360" y="17"/>
                    </a:moveTo>
                    <a:lnTo>
                      <a:pt x="321" y="0"/>
                    </a:lnTo>
                    <a:lnTo>
                      <a:pt x="238" y="6"/>
                    </a:lnTo>
                    <a:lnTo>
                      <a:pt x="165" y="62"/>
                    </a:lnTo>
                    <a:lnTo>
                      <a:pt x="60" y="178"/>
                    </a:lnTo>
                    <a:lnTo>
                      <a:pt x="5" y="272"/>
                    </a:lnTo>
                    <a:lnTo>
                      <a:pt x="0" y="305"/>
                    </a:lnTo>
                    <a:lnTo>
                      <a:pt x="27" y="367"/>
                    </a:lnTo>
                    <a:lnTo>
                      <a:pt x="88" y="394"/>
                    </a:lnTo>
                    <a:lnTo>
                      <a:pt x="165" y="427"/>
                    </a:lnTo>
                    <a:lnTo>
                      <a:pt x="227" y="443"/>
                    </a:lnTo>
                    <a:lnTo>
                      <a:pt x="254" y="472"/>
                    </a:lnTo>
                    <a:lnTo>
                      <a:pt x="238" y="510"/>
                    </a:lnTo>
                    <a:lnTo>
                      <a:pt x="194" y="555"/>
                    </a:lnTo>
                    <a:lnTo>
                      <a:pt x="138" y="561"/>
                    </a:lnTo>
                    <a:lnTo>
                      <a:pt x="100" y="543"/>
                    </a:lnTo>
                    <a:lnTo>
                      <a:pt x="77" y="561"/>
                    </a:lnTo>
                    <a:lnTo>
                      <a:pt x="82" y="582"/>
                    </a:lnTo>
                    <a:lnTo>
                      <a:pt x="127" y="599"/>
                    </a:lnTo>
                    <a:lnTo>
                      <a:pt x="194" y="599"/>
                    </a:lnTo>
                    <a:lnTo>
                      <a:pt x="254" y="582"/>
                    </a:lnTo>
                    <a:lnTo>
                      <a:pt x="288" y="561"/>
                    </a:lnTo>
                    <a:lnTo>
                      <a:pt x="310" y="521"/>
                    </a:lnTo>
                    <a:lnTo>
                      <a:pt x="321" y="477"/>
                    </a:lnTo>
                    <a:lnTo>
                      <a:pt x="293" y="438"/>
                    </a:lnTo>
                    <a:lnTo>
                      <a:pt x="227" y="410"/>
                    </a:lnTo>
                    <a:lnTo>
                      <a:pt x="149" y="388"/>
                    </a:lnTo>
                    <a:lnTo>
                      <a:pt x="82" y="350"/>
                    </a:lnTo>
                    <a:lnTo>
                      <a:pt x="66" y="316"/>
                    </a:lnTo>
                    <a:lnTo>
                      <a:pt x="77" y="256"/>
                    </a:lnTo>
                    <a:lnTo>
                      <a:pt x="127" y="178"/>
                    </a:lnTo>
                    <a:lnTo>
                      <a:pt x="188" y="133"/>
                    </a:lnTo>
                    <a:lnTo>
                      <a:pt x="282" y="100"/>
                    </a:lnTo>
                    <a:lnTo>
                      <a:pt x="360" y="84"/>
                    </a:lnTo>
                    <a:lnTo>
                      <a:pt x="360" y="39"/>
                    </a:lnTo>
                    <a:lnTo>
                      <a:pt x="360" y="1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1766" name="Freeform 37"/>
              <p:cNvSpPr>
                <a:spLocks/>
              </p:cNvSpPr>
              <p:nvPr/>
            </p:nvSpPr>
            <p:spPr bwMode="auto">
              <a:xfrm>
                <a:off x="5289" y="3670"/>
                <a:ext cx="85" cy="184"/>
              </a:xfrm>
              <a:custGeom>
                <a:avLst/>
                <a:gdLst>
                  <a:gd name="T0" fmla="*/ 0 w 337"/>
                  <a:gd name="T1" fmla="*/ 0 h 737"/>
                  <a:gd name="T2" fmla="*/ 0 w 337"/>
                  <a:gd name="T3" fmla="*/ 0 h 737"/>
                  <a:gd name="T4" fmla="*/ 0 w 337"/>
                  <a:gd name="T5" fmla="*/ 0 h 737"/>
                  <a:gd name="T6" fmla="*/ 0 w 337"/>
                  <a:gd name="T7" fmla="*/ 0 h 737"/>
                  <a:gd name="T8" fmla="*/ 0 w 337"/>
                  <a:gd name="T9" fmla="*/ 0 h 737"/>
                  <a:gd name="T10" fmla="*/ 0 w 337"/>
                  <a:gd name="T11" fmla="*/ 0 h 737"/>
                  <a:gd name="T12" fmla="*/ 0 w 337"/>
                  <a:gd name="T13" fmla="*/ 0 h 737"/>
                  <a:gd name="T14" fmla="*/ 0 w 337"/>
                  <a:gd name="T15" fmla="*/ 0 h 737"/>
                  <a:gd name="T16" fmla="*/ 0 w 337"/>
                  <a:gd name="T17" fmla="*/ 0 h 737"/>
                  <a:gd name="T18" fmla="*/ 0 w 337"/>
                  <a:gd name="T19" fmla="*/ 0 h 737"/>
                  <a:gd name="T20" fmla="*/ 0 w 337"/>
                  <a:gd name="T21" fmla="*/ 0 h 737"/>
                  <a:gd name="T22" fmla="*/ 0 w 337"/>
                  <a:gd name="T23" fmla="*/ 0 h 737"/>
                  <a:gd name="T24" fmla="*/ 0 w 337"/>
                  <a:gd name="T25" fmla="*/ 0 h 737"/>
                  <a:gd name="T26" fmla="*/ 0 w 337"/>
                  <a:gd name="T27" fmla="*/ 0 h 737"/>
                  <a:gd name="T28" fmla="*/ 0 w 337"/>
                  <a:gd name="T29" fmla="*/ 0 h 737"/>
                  <a:gd name="T30" fmla="*/ 0 w 337"/>
                  <a:gd name="T31" fmla="*/ 0 h 737"/>
                  <a:gd name="T32" fmla="*/ 0 w 337"/>
                  <a:gd name="T33" fmla="*/ 0 h 737"/>
                  <a:gd name="T34" fmla="*/ 0 w 337"/>
                  <a:gd name="T35" fmla="*/ 0 h 737"/>
                  <a:gd name="T36" fmla="*/ 0 w 337"/>
                  <a:gd name="T37" fmla="*/ 0 h 737"/>
                  <a:gd name="T38" fmla="*/ 0 w 337"/>
                  <a:gd name="T39" fmla="*/ 0 h 737"/>
                  <a:gd name="T40" fmla="*/ 0 w 337"/>
                  <a:gd name="T41" fmla="*/ 0 h 73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37"/>
                  <a:gd name="T64" fmla="*/ 0 h 737"/>
                  <a:gd name="T65" fmla="*/ 337 w 337"/>
                  <a:gd name="T66" fmla="*/ 737 h 73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37" h="737">
                    <a:moveTo>
                      <a:pt x="294" y="232"/>
                    </a:moveTo>
                    <a:lnTo>
                      <a:pt x="260" y="94"/>
                    </a:lnTo>
                    <a:lnTo>
                      <a:pt x="221" y="27"/>
                    </a:lnTo>
                    <a:lnTo>
                      <a:pt x="138" y="0"/>
                    </a:lnTo>
                    <a:lnTo>
                      <a:pt x="55" y="11"/>
                    </a:lnTo>
                    <a:lnTo>
                      <a:pt x="17" y="83"/>
                    </a:lnTo>
                    <a:lnTo>
                      <a:pt x="22" y="172"/>
                    </a:lnTo>
                    <a:lnTo>
                      <a:pt x="44" y="316"/>
                    </a:lnTo>
                    <a:lnTo>
                      <a:pt x="44" y="443"/>
                    </a:lnTo>
                    <a:lnTo>
                      <a:pt x="17" y="554"/>
                    </a:lnTo>
                    <a:lnTo>
                      <a:pt x="0" y="615"/>
                    </a:lnTo>
                    <a:lnTo>
                      <a:pt x="11" y="670"/>
                    </a:lnTo>
                    <a:lnTo>
                      <a:pt x="50" y="698"/>
                    </a:lnTo>
                    <a:lnTo>
                      <a:pt x="100" y="726"/>
                    </a:lnTo>
                    <a:lnTo>
                      <a:pt x="149" y="737"/>
                    </a:lnTo>
                    <a:lnTo>
                      <a:pt x="210" y="737"/>
                    </a:lnTo>
                    <a:lnTo>
                      <a:pt x="283" y="681"/>
                    </a:lnTo>
                    <a:lnTo>
                      <a:pt x="337" y="565"/>
                    </a:lnTo>
                    <a:lnTo>
                      <a:pt x="332" y="459"/>
                    </a:lnTo>
                    <a:lnTo>
                      <a:pt x="299" y="338"/>
                    </a:lnTo>
                    <a:lnTo>
                      <a:pt x="294" y="23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1767" name="Freeform 38"/>
              <p:cNvSpPr>
                <a:spLocks/>
              </p:cNvSpPr>
              <p:nvPr/>
            </p:nvSpPr>
            <p:spPr bwMode="auto">
              <a:xfrm>
                <a:off x="5264" y="3820"/>
                <a:ext cx="64" cy="266"/>
              </a:xfrm>
              <a:custGeom>
                <a:avLst/>
                <a:gdLst>
                  <a:gd name="T0" fmla="*/ 0 w 256"/>
                  <a:gd name="T1" fmla="*/ 0 h 1065"/>
                  <a:gd name="T2" fmla="*/ 0 w 256"/>
                  <a:gd name="T3" fmla="*/ 0 h 1065"/>
                  <a:gd name="T4" fmla="*/ 0 w 256"/>
                  <a:gd name="T5" fmla="*/ 0 h 1065"/>
                  <a:gd name="T6" fmla="*/ 0 w 256"/>
                  <a:gd name="T7" fmla="*/ 0 h 1065"/>
                  <a:gd name="T8" fmla="*/ 0 w 256"/>
                  <a:gd name="T9" fmla="*/ 0 h 1065"/>
                  <a:gd name="T10" fmla="*/ 0 w 256"/>
                  <a:gd name="T11" fmla="*/ 0 h 1065"/>
                  <a:gd name="T12" fmla="*/ 0 w 256"/>
                  <a:gd name="T13" fmla="*/ 0 h 1065"/>
                  <a:gd name="T14" fmla="*/ 0 w 256"/>
                  <a:gd name="T15" fmla="*/ 0 h 1065"/>
                  <a:gd name="T16" fmla="*/ 0 w 256"/>
                  <a:gd name="T17" fmla="*/ 0 h 1065"/>
                  <a:gd name="T18" fmla="*/ 0 w 256"/>
                  <a:gd name="T19" fmla="*/ 0 h 1065"/>
                  <a:gd name="T20" fmla="*/ 0 w 256"/>
                  <a:gd name="T21" fmla="*/ 0 h 1065"/>
                  <a:gd name="T22" fmla="*/ 0 w 256"/>
                  <a:gd name="T23" fmla="*/ 0 h 1065"/>
                  <a:gd name="T24" fmla="*/ 0 w 256"/>
                  <a:gd name="T25" fmla="*/ 0 h 1065"/>
                  <a:gd name="T26" fmla="*/ 0 w 256"/>
                  <a:gd name="T27" fmla="*/ 0 h 1065"/>
                  <a:gd name="T28" fmla="*/ 0 w 256"/>
                  <a:gd name="T29" fmla="*/ 0 h 1065"/>
                  <a:gd name="T30" fmla="*/ 0 w 256"/>
                  <a:gd name="T31" fmla="*/ 0 h 1065"/>
                  <a:gd name="T32" fmla="*/ 0 w 256"/>
                  <a:gd name="T33" fmla="*/ 0 h 1065"/>
                  <a:gd name="T34" fmla="*/ 0 w 256"/>
                  <a:gd name="T35" fmla="*/ 0 h 1065"/>
                  <a:gd name="T36" fmla="*/ 0 w 256"/>
                  <a:gd name="T37" fmla="*/ 0 h 1065"/>
                  <a:gd name="T38" fmla="*/ 0 w 256"/>
                  <a:gd name="T39" fmla="*/ 0 h 1065"/>
                  <a:gd name="T40" fmla="*/ 0 w 256"/>
                  <a:gd name="T41" fmla="*/ 0 h 1065"/>
                  <a:gd name="T42" fmla="*/ 0 w 256"/>
                  <a:gd name="T43" fmla="*/ 0 h 1065"/>
                  <a:gd name="T44" fmla="*/ 0 w 256"/>
                  <a:gd name="T45" fmla="*/ 0 h 1065"/>
                  <a:gd name="T46" fmla="*/ 0 w 256"/>
                  <a:gd name="T47" fmla="*/ 0 h 1065"/>
                  <a:gd name="T48" fmla="*/ 0 w 256"/>
                  <a:gd name="T49" fmla="*/ 0 h 1065"/>
                  <a:gd name="T50" fmla="*/ 0 w 256"/>
                  <a:gd name="T51" fmla="*/ 0 h 1065"/>
                  <a:gd name="T52" fmla="*/ 0 w 256"/>
                  <a:gd name="T53" fmla="*/ 0 h 1065"/>
                  <a:gd name="T54" fmla="*/ 0 w 256"/>
                  <a:gd name="T55" fmla="*/ 0 h 1065"/>
                  <a:gd name="T56" fmla="*/ 0 w 256"/>
                  <a:gd name="T57" fmla="*/ 0 h 106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56"/>
                  <a:gd name="T88" fmla="*/ 0 h 1065"/>
                  <a:gd name="T89" fmla="*/ 256 w 256"/>
                  <a:gd name="T90" fmla="*/ 1065 h 106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56" h="1065">
                    <a:moveTo>
                      <a:pt x="244" y="17"/>
                    </a:moveTo>
                    <a:lnTo>
                      <a:pt x="178" y="0"/>
                    </a:lnTo>
                    <a:lnTo>
                      <a:pt x="139" y="17"/>
                    </a:lnTo>
                    <a:lnTo>
                      <a:pt x="122" y="72"/>
                    </a:lnTo>
                    <a:lnTo>
                      <a:pt x="139" y="376"/>
                    </a:lnTo>
                    <a:lnTo>
                      <a:pt x="139" y="449"/>
                    </a:lnTo>
                    <a:lnTo>
                      <a:pt x="117" y="583"/>
                    </a:lnTo>
                    <a:lnTo>
                      <a:pt x="111" y="737"/>
                    </a:lnTo>
                    <a:lnTo>
                      <a:pt x="122" y="815"/>
                    </a:lnTo>
                    <a:lnTo>
                      <a:pt x="111" y="859"/>
                    </a:lnTo>
                    <a:lnTo>
                      <a:pt x="34" y="926"/>
                    </a:lnTo>
                    <a:lnTo>
                      <a:pt x="0" y="1009"/>
                    </a:lnTo>
                    <a:lnTo>
                      <a:pt x="6" y="1036"/>
                    </a:lnTo>
                    <a:lnTo>
                      <a:pt x="66" y="1065"/>
                    </a:lnTo>
                    <a:lnTo>
                      <a:pt x="83" y="1053"/>
                    </a:lnTo>
                    <a:lnTo>
                      <a:pt x="89" y="1004"/>
                    </a:lnTo>
                    <a:lnTo>
                      <a:pt x="106" y="931"/>
                    </a:lnTo>
                    <a:lnTo>
                      <a:pt x="133" y="898"/>
                    </a:lnTo>
                    <a:lnTo>
                      <a:pt x="166" y="876"/>
                    </a:lnTo>
                    <a:lnTo>
                      <a:pt x="194" y="848"/>
                    </a:lnTo>
                    <a:lnTo>
                      <a:pt x="200" y="826"/>
                    </a:lnTo>
                    <a:lnTo>
                      <a:pt x="184" y="799"/>
                    </a:lnTo>
                    <a:lnTo>
                      <a:pt x="166" y="782"/>
                    </a:lnTo>
                    <a:lnTo>
                      <a:pt x="155" y="715"/>
                    </a:lnTo>
                    <a:lnTo>
                      <a:pt x="166" y="576"/>
                    </a:lnTo>
                    <a:lnTo>
                      <a:pt x="205" y="416"/>
                    </a:lnTo>
                    <a:lnTo>
                      <a:pt x="244" y="288"/>
                    </a:lnTo>
                    <a:lnTo>
                      <a:pt x="256" y="133"/>
                    </a:lnTo>
                    <a:lnTo>
                      <a:pt x="244" y="1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1768" name="Freeform 39"/>
              <p:cNvSpPr>
                <a:spLocks/>
              </p:cNvSpPr>
              <p:nvPr/>
            </p:nvSpPr>
            <p:spPr bwMode="auto">
              <a:xfrm>
                <a:off x="5334" y="3820"/>
                <a:ext cx="105" cy="224"/>
              </a:xfrm>
              <a:custGeom>
                <a:avLst/>
                <a:gdLst>
                  <a:gd name="T0" fmla="*/ 0 w 420"/>
                  <a:gd name="T1" fmla="*/ 0 h 898"/>
                  <a:gd name="T2" fmla="*/ 0 w 420"/>
                  <a:gd name="T3" fmla="*/ 0 h 898"/>
                  <a:gd name="T4" fmla="*/ 0 w 420"/>
                  <a:gd name="T5" fmla="*/ 0 h 898"/>
                  <a:gd name="T6" fmla="*/ 0 w 420"/>
                  <a:gd name="T7" fmla="*/ 0 h 898"/>
                  <a:gd name="T8" fmla="*/ 0 w 420"/>
                  <a:gd name="T9" fmla="*/ 0 h 898"/>
                  <a:gd name="T10" fmla="*/ 0 w 420"/>
                  <a:gd name="T11" fmla="*/ 0 h 898"/>
                  <a:gd name="T12" fmla="*/ 0 w 420"/>
                  <a:gd name="T13" fmla="*/ 0 h 898"/>
                  <a:gd name="T14" fmla="*/ 0 w 420"/>
                  <a:gd name="T15" fmla="*/ 0 h 898"/>
                  <a:gd name="T16" fmla="*/ 0 w 420"/>
                  <a:gd name="T17" fmla="*/ 0 h 898"/>
                  <a:gd name="T18" fmla="*/ 0 w 420"/>
                  <a:gd name="T19" fmla="*/ 0 h 898"/>
                  <a:gd name="T20" fmla="*/ 0 w 420"/>
                  <a:gd name="T21" fmla="*/ 0 h 898"/>
                  <a:gd name="T22" fmla="*/ 0 w 420"/>
                  <a:gd name="T23" fmla="*/ 0 h 898"/>
                  <a:gd name="T24" fmla="*/ 0 w 420"/>
                  <a:gd name="T25" fmla="*/ 0 h 898"/>
                  <a:gd name="T26" fmla="*/ 0 w 420"/>
                  <a:gd name="T27" fmla="*/ 0 h 898"/>
                  <a:gd name="T28" fmla="*/ 0 w 420"/>
                  <a:gd name="T29" fmla="*/ 0 h 898"/>
                  <a:gd name="T30" fmla="*/ 0 w 420"/>
                  <a:gd name="T31" fmla="*/ 0 h 898"/>
                  <a:gd name="T32" fmla="*/ 0 w 420"/>
                  <a:gd name="T33" fmla="*/ 0 h 898"/>
                  <a:gd name="T34" fmla="*/ 0 w 420"/>
                  <a:gd name="T35" fmla="*/ 0 h 898"/>
                  <a:gd name="T36" fmla="*/ 0 w 420"/>
                  <a:gd name="T37" fmla="*/ 0 h 898"/>
                  <a:gd name="T38" fmla="*/ 0 w 420"/>
                  <a:gd name="T39" fmla="*/ 0 h 898"/>
                  <a:gd name="T40" fmla="*/ 0 w 420"/>
                  <a:gd name="T41" fmla="*/ 0 h 898"/>
                  <a:gd name="T42" fmla="*/ 0 w 420"/>
                  <a:gd name="T43" fmla="*/ 0 h 898"/>
                  <a:gd name="T44" fmla="*/ 0 w 420"/>
                  <a:gd name="T45" fmla="*/ 0 h 898"/>
                  <a:gd name="T46" fmla="*/ 0 w 420"/>
                  <a:gd name="T47" fmla="*/ 0 h 898"/>
                  <a:gd name="T48" fmla="*/ 0 w 420"/>
                  <a:gd name="T49" fmla="*/ 0 h 898"/>
                  <a:gd name="T50" fmla="*/ 0 w 420"/>
                  <a:gd name="T51" fmla="*/ 0 h 898"/>
                  <a:gd name="T52" fmla="*/ 0 w 420"/>
                  <a:gd name="T53" fmla="*/ 0 h 898"/>
                  <a:gd name="T54" fmla="*/ 0 w 420"/>
                  <a:gd name="T55" fmla="*/ 0 h 898"/>
                  <a:gd name="T56" fmla="*/ 0 w 420"/>
                  <a:gd name="T57" fmla="*/ 0 h 898"/>
                  <a:gd name="T58" fmla="*/ 0 w 420"/>
                  <a:gd name="T59" fmla="*/ 0 h 898"/>
                  <a:gd name="T60" fmla="*/ 0 w 420"/>
                  <a:gd name="T61" fmla="*/ 0 h 898"/>
                  <a:gd name="T62" fmla="*/ 0 w 420"/>
                  <a:gd name="T63" fmla="*/ 0 h 89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20"/>
                  <a:gd name="T97" fmla="*/ 0 h 898"/>
                  <a:gd name="T98" fmla="*/ 420 w 420"/>
                  <a:gd name="T99" fmla="*/ 898 h 89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20" h="898">
                    <a:moveTo>
                      <a:pt x="138" y="133"/>
                    </a:moveTo>
                    <a:lnTo>
                      <a:pt x="127" y="44"/>
                    </a:lnTo>
                    <a:lnTo>
                      <a:pt x="77" y="0"/>
                    </a:lnTo>
                    <a:lnTo>
                      <a:pt x="5" y="6"/>
                    </a:lnTo>
                    <a:lnTo>
                      <a:pt x="0" y="44"/>
                    </a:lnTo>
                    <a:lnTo>
                      <a:pt x="5" y="128"/>
                    </a:lnTo>
                    <a:lnTo>
                      <a:pt x="43" y="255"/>
                    </a:lnTo>
                    <a:lnTo>
                      <a:pt x="72" y="349"/>
                    </a:lnTo>
                    <a:lnTo>
                      <a:pt x="105" y="476"/>
                    </a:lnTo>
                    <a:lnTo>
                      <a:pt x="116" y="587"/>
                    </a:lnTo>
                    <a:lnTo>
                      <a:pt x="116" y="676"/>
                    </a:lnTo>
                    <a:lnTo>
                      <a:pt x="99" y="743"/>
                    </a:lnTo>
                    <a:lnTo>
                      <a:pt x="83" y="765"/>
                    </a:lnTo>
                    <a:lnTo>
                      <a:pt x="83" y="786"/>
                    </a:lnTo>
                    <a:lnTo>
                      <a:pt x="105" y="820"/>
                    </a:lnTo>
                    <a:lnTo>
                      <a:pt x="143" y="831"/>
                    </a:lnTo>
                    <a:lnTo>
                      <a:pt x="204" y="831"/>
                    </a:lnTo>
                    <a:lnTo>
                      <a:pt x="315" y="859"/>
                    </a:lnTo>
                    <a:lnTo>
                      <a:pt x="348" y="898"/>
                    </a:lnTo>
                    <a:lnTo>
                      <a:pt x="398" y="875"/>
                    </a:lnTo>
                    <a:lnTo>
                      <a:pt x="420" y="820"/>
                    </a:lnTo>
                    <a:lnTo>
                      <a:pt x="398" y="799"/>
                    </a:lnTo>
                    <a:lnTo>
                      <a:pt x="304" y="786"/>
                    </a:lnTo>
                    <a:lnTo>
                      <a:pt x="199" y="786"/>
                    </a:lnTo>
                    <a:lnTo>
                      <a:pt x="154" y="781"/>
                    </a:lnTo>
                    <a:lnTo>
                      <a:pt x="143" y="748"/>
                    </a:lnTo>
                    <a:lnTo>
                      <a:pt x="154" y="687"/>
                    </a:lnTo>
                    <a:lnTo>
                      <a:pt x="161" y="581"/>
                    </a:lnTo>
                    <a:lnTo>
                      <a:pt x="148" y="465"/>
                    </a:lnTo>
                    <a:lnTo>
                      <a:pt x="132" y="311"/>
                    </a:lnTo>
                    <a:lnTo>
                      <a:pt x="138" y="177"/>
                    </a:lnTo>
                    <a:lnTo>
                      <a:pt x="138" y="13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31761" name="Text Box 40"/>
            <p:cNvSpPr txBox="1">
              <a:spLocks noChangeArrowheads="1"/>
            </p:cNvSpPr>
            <p:nvPr/>
          </p:nvSpPr>
          <p:spPr bwMode="auto">
            <a:xfrm>
              <a:off x="4466" y="2400"/>
              <a:ext cx="970" cy="7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r>
                <a:rPr lang="en-US" sz="1200"/>
                <a:t>Reminder: In MIPS, Logical Immediate instructions (ANDI, ORI, XORI) do not sign-extend their constant operand</a:t>
              </a:r>
            </a:p>
          </p:txBody>
        </p:sp>
        <p:sp>
          <p:nvSpPr>
            <p:cNvPr id="31762" name="Line 41"/>
            <p:cNvSpPr>
              <a:spLocks noChangeShapeType="1"/>
            </p:cNvSpPr>
            <p:nvPr/>
          </p:nvSpPr>
          <p:spPr bwMode="auto">
            <a:xfrm flipH="1" flipV="1">
              <a:off x="4926" y="3407"/>
              <a:ext cx="64" cy="10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spAutoFit/>
            </a:bodyPr>
            <a:lstStyle/>
            <a:p>
              <a:endParaRPr lang="en-US"/>
            </a:p>
          </p:txBody>
        </p:sp>
      </p:grpSp>
      <p:sp>
        <p:nvSpPr>
          <p:cNvPr id="31759"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fld id="{6DBCDA7E-D9A7-7949-8DBF-3E98B717C0CC}" type="slidenum">
              <a:rPr lang="en-US" sz="1400">
                <a:latin typeface="Arial Narrow" charset="0"/>
              </a:rPr>
              <a:pPr/>
              <a:t>9</a:t>
            </a:fld>
            <a:endParaRPr lang="en-US" sz="1400">
              <a:latin typeface="Arial Narrow"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7955">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37955">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79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379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796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3796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3797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3797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59" grpId="0"/>
      <p:bldP spid="637960" grpId="0"/>
      <p:bldP spid="637964" grpId="0"/>
      <p:bldP spid="637965" grpId="0"/>
      <p:bldP spid="637972" grpId="0" animBg="1"/>
      <p:bldP spid="637973" grpId="0"/>
    </p:bldLst>
  </p:timing>
</p:sld>
</file>

<file path=ppt/theme/theme1.xml><?xml version="1.0" encoding="utf-8"?>
<a:theme xmlns:a="http://schemas.openxmlformats.org/drawingml/2006/main" name="proposal">
  <a:themeElements>
    <a:clrScheme name="proposal 15">
      <a:dk1>
        <a:srgbClr val="000000"/>
      </a:dk1>
      <a:lt1>
        <a:srgbClr val="FFFFFF"/>
      </a:lt1>
      <a:dk2>
        <a:srgbClr val="FFFFFF"/>
      </a:dk2>
      <a:lt2>
        <a:srgbClr val="000000"/>
      </a:lt2>
      <a:accent1>
        <a:srgbClr val="A50021"/>
      </a:accent1>
      <a:accent2>
        <a:srgbClr val="009900"/>
      </a:accent2>
      <a:accent3>
        <a:srgbClr val="FFFFFF"/>
      </a:accent3>
      <a:accent4>
        <a:srgbClr val="000000"/>
      </a:accent4>
      <a:accent5>
        <a:srgbClr val="CFAAAB"/>
      </a:accent5>
      <a:accent6>
        <a:srgbClr val="008A00"/>
      </a:accent6>
      <a:hlink>
        <a:srgbClr val="003399"/>
      </a:hlink>
      <a:folHlink>
        <a:srgbClr val="DDDDDD"/>
      </a:folHlink>
    </a:clrScheme>
    <a:fontScheme name="proposal">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roposal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proposal 2">
        <a:dk1>
          <a:srgbClr val="000000"/>
        </a:dk1>
        <a:lt1>
          <a:srgbClr val="FFFFFF"/>
        </a:lt1>
        <a:dk2>
          <a:srgbClr val="000066"/>
        </a:dk2>
        <a:lt2>
          <a:srgbClr val="969696"/>
        </a:lt2>
        <a:accent1>
          <a:srgbClr val="666699"/>
        </a:accent1>
        <a:accent2>
          <a:srgbClr val="CCCCFF"/>
        </a:accent2>
        <a:accent3>
          <a:srgbClr val="FFFFFF"/>
        </a:accent3>
        <a:accent4>
          <a:srgbClr val="000000"/>
        </a:accent4>
        <a:accent5>
          <a:srgbClr val="B8B8CA"/>
        </a:accent5>
        <a:accent6>
          <a:srgbClr val="B9B9E7"/>
        </a:accent6>
        <a:hlink>
          <a:srgbClr val="CC00CC"/>
        </a:hlink>
        <a:folHlink>
          <a:srgbClr val="EAEAEA"/>
        </a:folHlink>
      </a:clrScheme>
      <a:clrMap bg1="lt1" tx1="dk1" bg2="lt2" tx2="dk2" accent1="accent1" accent2="accent2" accent3="accent3" accent4="accent4" accent5="accent5" accent6="accent6" hlink="hlink" folHlink="folHlink"/>
    </a:extraClrScheme>
    <a:extraClrScheme>
      <a:clrScheme name="proposal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oposal 4">
        <a:dk1>
          <a:srgbClr val="000000"/>
        </a:dk1>
        <a:lt1>
          <a:srgbClr val="FFFFCC"/>
        </a:lt1>
        <a:dk2>
          <a:srgbClr val="FF6600"/>
        </a:dk2>
        <a:lt2>
          <a:srgbClr val="333300"/>
        </a:lt2>
        <a:accent1>
          <a:srgbClr val="800000"/>
        </a:accent1>
        <a:accent2>
          <a:srgbClr val="CC6600"/>
        </a:accent2>
        <a:accent3>
          <a:srgbClr val="FFFFE2"/>
        </a:accent3>
        <a:accent4>
          <a:srgbClr val="000000"/>
        </a:accent4>
        <a:accent5>
          <a:srgbClr val="C0AAAA"/>
        </a:accent5>
        <a:accent6>
          <a:srgbClr val="B95C00"/>
        </a:accent6>
        <a:hlink>
          <a:srgbClr val="808000"/>
        </a:hlink>
        <a:folHlink>
          <a:srgbClr val="FFCC66"/>
        </a:folHlink>
      </a:clrScheme>
      <a:clrMap bg1="lt1" tx1="dk1" bg2="lt2" tx2="dk2" accent1="accent1" accent2="accent2" accent3="accent3" accent4="accent4" accent5="accent5" accent6="accent6" hlink="hlink" folHlink="folHlink"/>
    </a:extraClrScheme>
    <a:extraClrScheme>
      <a:clrScheme name="proposal 5">
        <a:dk1>
          <a:srgbClr val="1C3956"/>
        </a:dk1>
        <a:lt1>
          <a:srgbClr val="FFFFFF"/>
        </a:lt1>
        <a:dk2>
          <a:srgbClr val="003366"/>
        </a:dk2>
        <a:lt2>
          <a:srgbClr val="DDDDDD"/>
        </a:lt2>
        <a:accent1>
          <a:srgbClr val="3D7CBB"/>
        </a:accent1>
        <a:accent2>
          <a:srgbClr val="00152A"/>
        </a:accent2>
        <a:accent3>
          <a:srgbClr val="AAADB8"/>
        </a:accent3>
        <a:accent4>
          <a:srgbClr val="DADADA"/>
        </a:accent4>
        <a:accent5>
          <a:srgbClr val="AFBFDA"/>
        </a:accent5>
        <a:accent6>
          <a:srgbClr val="001225"/>
        </a:accent6>
        <a:hlink>
          <a:srgbClr val="33CCCC"/>
        </a:hlink>
        <a:folHlink>
          <a:srgbClr val="96B9DC"/>
        </a:folHlink>
      </a:clrScheme>
      <a:clrMap bg1="dk2" tx1="lt1" bg2="dk1" tx2="lt2" accent1="accent1" accent2="accent2" accent3="accent3" accent4="accent4" accent5="accent5" accent6="accent6" hlink="hlink" folHlink="folHlink"/>
    </a:extraClrScheme>
    <a:extraClrScheme>
      <a:clrScheme name="proposal 6">
        <a:dk1>
          <a:srgbClr val="000000"/>
        </a:dk1>
        <a:lt1>
          <a:srgbClr val="FFFFFF"/>
        </a:lt1>
        <a:dk2>
          <a:srgbClr val="440044"/>
        </a:dk2>
        <a:lt2>
          <a:srgbClr val="491D49"/>
        </a:lt2>
        <a:accent1>
          <a:srgbClr val="9D9DBD"/>
        </a:accent1>
        <a:accent2>
          <a:srgbClr val="14213C"/>
        </a:accent2>
        <a:accent3>
          <a:srgbClr val="FFFFFF"/>
        </a:accent3>
        <a:accent4>
          <a:srgbClr val="000000"/>
        </a:accent4>
        <a:accent5>
          <a:srgbClr val="CCCCDB"/>
        </a:accent5>
        <a:accent6>
          <a:srgbClr val="111D35"/>
        </a:accent6>
        <a:hlink>
          <a:srgbClr val="666699"/>
        </a:hlink>
        <a:folHlink>
          <a:srgbClr val="DBDBF1"/>
        </a:folHlink>
      </a:clrScheme>
      <a:clrMap bg1="lt1" tx1="dk1" bg2="lt2" tx2="dk2" accent1="accent1" accent2="accent2" accent3="accent3" accent4="accent4" accent5="accent5" accent6="accent6" hlink="hlink" folHlink="folHlink"/>
    </a:extraClrScheme>
    <a:extraClrScheme>
      <a:clrScheme name="proposal 7">
        <a:dk1>
          <a:srgbClr val="000000"/>
        </a:dk1>
        <a:lt1>
          <a:srgbClr val="FFFFFF"/>
        </a:lt1>
        <a:dk2>
          <a:srgbClr val="000000"/>
        </a:dk2>
        <a:lt2>
          <a:srgbClr val="001A00"/>
        </a:lt2>
        <a:accent1>
          <a:srgbClr val="339966"/>
        </a:accent1>
        <a:accent2>
          <a:srgbClr val="003300"/>
        </a:accent2>
        <a:accent3>
          <a:srgbClr val="FFFFFF"/>
        </a:accent3>
        <a:accent4>
          <a:srgbClr val="000000"/>
        </a:accent4>
        <a:accent5>
          <a:srgbClr val="ADCAB8"/>
        </a:accent5>
        <a:accent6>
          <a:srgbClr val="002D00"/>
        </a:accent6>
        <a:hlink>
          <a:srgbClr val="FF9933"/>
        </a:hlink>
        <a:folHlink>
          <a:srgbClr val="AFE9CC"/>
        </a:folHlink>
      </a:clrScheme>
      <a:clrMap bg1="lt1" tx1="dk1" bg2="lt2" tx2="dk2" accent1="accent1" accent2="accent2" accent3="accent3" accent4="accent4" accent5="accent5" accent6="accent6" hlink="hlink" folHlink="folHlink"/>
    </a:extraClrScheme>
    <a:extraClrScheme>
      <a:clrScheme name="proposal 8">
        <a:dk1>
          <a:srgbClr val="000000"/>
        </a:dk1>
        <a:lt1>
          <a:srgbClr val="FFFFFF"/>
        </a:lt1>
        <a:dk2>
          <a:srgbClr val="000000"/>
        </a:dk2>
        <a:lt2>
          <a:srgbClr val="FFCC00"/>
        </a:lt2>
        <a:accent1>
          <a:srgbClr val="FF9900"/>
        </a:accent1>
        <a:accent2>
          <a:srgbClr val="D60093"/>
        </a:accent2>
        <a:accent3>
          <a:srgbClr val="AAAAAA"/>
        </a:accent3>
        <a:accent4>
          <a:srgbClr val="DADADA"/>
        </a:accent4>
        <a:accent5>
          <a:srgbClr val="FFCAAA"/>
        </a:accent5>
        <a:accent6>
          <a:srgbClr val="C20085"/>
        </a:accent6>
        <a:hlink>
          <a:srgbClr val="9966FF"/>
        </a:hlink>
        <a:folHlink>
          <a:srgbClr val="808080"/>
        </a:folHlink>
      </a:clrScheme>
      <a:clrMap bg1="dk2" tx1="lt1" bg2="dk1" tx2="lt2" accent1="accent1" accent2="accent2" accent3="accent3" accent4="accent4" accent5="accent5" accent6="accent6" hlink="hlink" folHlink="folHlink"/>
    </a:extraClrScheme>
    <a:extraClrScheme>
      <a:clrScheme name="proposal 9">
        <a:dk1>
          <a:srgbClr val="001932"/>
        </a:dk1>
        <a:lt1>
          <a:srgbClr val="FFFFFF"/>
        </a:lt1>
        <a:dk2>
          <a:srgbClr val="1A6690"/>
        </a:dk2>
        <a:lt2>
          <a:srgbClr val="CCFFFF"/>
        </a:lt2>
        <a:accent1>
          <a:srgbClr val="99FFCC"/>
        </a:accent1>
        <a:accent2>
          <a:srgbClr val="01B0FF"/>
        </a:accent2>
        <a:accent3>
          <a:srgbClr val="ABB8C6"/>
        </a:accent3>
        <a:accent4>
          <a:srgbClr val="DADADA"/>
        </a:accent4>
        <a:accent5>
          <a:srgbClr val="CAFFE2"/>
        </a:accent5>
        <a:accent6>
          <a:srgbClr val="019FE7"/>
        </a:accent6>
        <a:hlink>
          <a:srgbClr val="FFCDC0"/>
        </a:hlink>
        <a:folHlink>
          <a:srgbClr val="165476"/>
        </a:folHlink>
      </a:clrScheme>
      <a:clrMap bg1="dk2" tx1="lt1" bg2="dk1" tx2="lt2" accent1="accent1" accent2="accent2" accent3="accent3" accent4="accent4" accent5="accent5" accent6="accent6" hlink="hlink" folHlink="folHlink"/>
    </a:extraClrScheme>
    <a:extraClrScheme>
      <a:clrScheme name="proposal 10">
        <a:dk1>
          <a:srgbClr val="000000"/>
        </a:dk1>
        <a:lt1>
          <a:srgbClr val="FFFFFF"/>
        </a:lt1>
        <a:dk2>
          <a:srgbClr val="114663"/>
        </a:dk2>
        <a:lt2>
          <a:srgbClr val="CCFFFF"/>
        </a:lt2>
        <a:accent1>
          <a:srgbClr val="99FFCC"/>
        </a:accent1>
        <a:accent2>
          <a:srgbClr val="01B0FF"/>
        </a:accent2>
        <a:accent3>
          <a:srgbClr val="AAB0B7"/>
        </a:accent3>
        <a:accent4>
          <a:srgbClr val="DADADA"/>
        </a:accent4>
        <a:accent5>
          <a:srgbClr val="CAFFE2"/>
        </a:accent5>
        <a:accent6>
          <a:srgbClr val="019FE7"/>
        </a:accent6>
        <a:hlink>
          <a:srgbClr val="FFCDC0"/>
        </a:hlink>
        <a:folHlink>
          <a:srgbClr val="165476"/>
        </a:folHlink>
      </a:clrScheme>
      <a:clrMap bg1="dk2" tx1="lt1" bg2="dk1" tx2="lt2" accent1="accent1" accent2="accent2" accent3="accent3" accent4="accent4" accent5="accent5" accent6="accent6" hlink="hlink" folHlink="folHlink"/>
    </a:extraClrScheme>
    <a:extraClrScheme>
      <a:clrScheme name="proposal 11">
        <a:dk1>
          <a:srgbClr val="000000"/>
        </a:dk1>
        <a:lt1>
          <a:srgbClr val="FFFFFF"/>
        </a:lt1>
        <a:dk2>
          <a:srgbClr val="114663"/>
        </a:dk2>
        <a:lt2>
          <a:srgbClr val="CCFFFF"/>
        </a:lt2>
        <a:accent1>
          <a:srgbClr val="99FFCC"/>
        </a:accent1>
        <a:accent2>
          <a:srgbClr val="01B0FF"/>
        </a:accent2>
        <a:accent3>
          <a:srgbClr val="AAB0B7"/>
        </a:accent3>
        <a:accent4>
          <a:srgbClr val="DADADA"/>
        </a:accent4>
        <a:accent5>
          <a:srgbClr val="CAFFE2"/>
        </a:accent5>
        <a:accent6>
          <a:srgbClr val="019FE7"/>
        </a:accent6>
        <a:hlink>
          <a:srgbClr val="FFBFAD"/>
        </a:hlink>
        <a:folHlink>
          <a:srgbClr val="0E364C"/>
        </a:folHlink>
      </a:clrScheme>
      <a:clrMap bg1="dk2" tx1="lt1" bg2="dk1" tx2="lt2" accent1="accent1" accent2="accent2" accent3="accent3" accent4="accent4" accent5="accent5" accent6="accent6" hlink="hlink" folHlink="folHlink"/>
    </a:extraClrScheme>
    <a:extraClrScheme>
      <a:clrScheme name="proposal 12">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CC"/>
        </a:hlink>
        <a:folHlink>
          <a:srgbClr val="0E364C"/>
        </a:folHlink>
      </a:clrScheme>
      <a:clrMap bg1="lt1" tx1="dk1" bg2="lt2" tx2="dk2" accent1="accent1" accent2="accent2" accent3="accent3" accent4="accent4" accent5="accent5" accent6="accent6" hlink="hlink" folHlink="folHlink"/>
    </a:extraClrScheme>
    <a:extraClrScheme>
      <a:clrScheme name="proposal 13">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99"/>
        </a:hlink>
        <a:folHlink>
          <a:srgbClr val="0E364C"/>
        </a:folHlink>
      </a:clrScheme>
      <a:clrMap bg1="lt1" tx1="dk1" bg2="lt2" tx2="dk2" accent1="accent1" accent2="accent2" accent3="accent3" accent4="accent4" accent5="accent5" accent6="accent6" hlink="hlink" folHlink="folHlink"/>
    </a:extraClrScheme>
    <a:extraClrScheme>
      <a:clrScheme name="proposal 14">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99"/>
        </a:hlink>
        <a:folHlink>
          <a:srgbClr val="DDDDDD"/>
        </a:folHlink>
      </a:clrScheme>
      <a:clrMap bg1="lt1" tx1="dk1" bg2="lt2" tx2="dk2" accent1="accent1" accent2="accent2" accent3="accent3" accent4="accent4" accent5="accent5" accent6="accent6" hlink="hlink" folHlink="folHlink"/>
    </a:extraClrScheme>
    <a:extraClrScheme>
      <a:clrScheme name="proposal 15">
        <a:dk1>
          <a:srgbClr val="000000"/>
        </a:dk1>
        <a:lt1>
          <a:srgbClr val="FFFFFF"/>
        </a:lt1>
        <a:dk2>
          <a:srgbClr val="FFFFFF"/>
        </a:dk2>
        <a:lt2>
          <a:srgbClr val="000000"/>
        </a:lt2>
        <a:accent1>
          <a:srgbClr val="A50021"/>
        </a:accent1>
        <a:accent2>
          <a:srgbClr val="009900"/>
        </a:accent2>
        <a:accent3>
          <a:srgbClr val="FFFFFF"/>
        </a:accent3>
        <a:accent4>
          <a:srgbClr val="000000"/>
        </a:accent4>
        <a:accent5>
          <a:srgbClr val="CFAAAB"/>
        </a:accent5>
        <a:accent6>
          <a:srgbClr val="008A00"/>
        </a:accent6>
        <a:hlink>
          <a:srgbClr val="003399"/>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L01-Introduction.ppt</Template>
  <TotalTime>9529</TotalTime>
  <Words>2202</Words>
  <Application>Microsoft Macintosh PowerPoint</Application>
  <PresentationFormat>On-screen Show (4:3)</PresentationFormat>
  <Paragraphs>594</Paragraphs>
  <Slides>26</Slides>
  <Notes>20</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40" baseType="lpstr">
      <vt:lpstr>Arial Narrow</vt:lpstr>
      <vt:lpstr>Comic Sans MS</vt:lpstr>
      <vt:lpstr>Courier New</vt:lpstr>
      <vt:lpstr>ＭＳ Ｐゴシック</vt:lpstr>
      <vt:lpstr>Symbol</vt:lpstr>
      <vt:lpstr>Tahoma</vt:lpstr>
      <vt:lpstr>Tahoma (Body)</vt:lpstr>
      <vt:lpstr>Tekton</vt:lpstr>
      <vt:lpstr>Times New Roman</vt:lpstr>
      <vt:lpstr>Wingdings</vt:lpstr>
      <vt:lpstr>Wingdings 2</vt:lpstr>
      <vt:lpstr>Arial</vt:lpstr>
      <vt:lpstr>proposal</vt:lpstr>
      <vt:lpstr>Worksheet</vt:lpstr>
      <vt:lpstr> Computer Organization and Design  Instruction Sets - 2</vt:lpstr>
      <vt:lpstr>Today</vt:lpstr>
      <vt:lpstr>Recap:  MIPS Instruction Formats</vt:lpstr>
      <vt:lpstr>Working with Constants</vt:lpstr>
      <vt:lpstr>Recap:  ADDI</vt:lpstr>
      <vt:lpstr>ADDIU: Signed vs. Unsigned Constants</vt:lpstr>
      <vt:lpstr>How About Larger Constants?</vt:lpstr>
      <vt:lpstr>How About Larger Constants?</vt:lpstr>
      <vt:lpstr>How About Larger Constants?</vt:lpstr>
      <vt:lpstr>Accessing Memory</vt:lpstr>
      <vt:lpstr>MIPS Load Instruction</vt:lpstr>
      <vt:lpstr>MIPS Store Instruction</vt:lpstr>
      <vt:lpstr>MIPS Memory Addresses</vt:lpstr>
      <vt:lpstr>Storage Conventions</vt:lpstr>
      <vt:lpstr>MIPS Branch Instructions</vt:lpstr>
      <vt:lpstr>MIPS Jumps</vt:lpstr>
      <vt:lpstr>Multiply and Divide</vt:lpstr>
      <vt:lpstr>Multiply</vt:lpstr>
      <vt:lpstr>Divide</vt:lpstr>
      <vt:lpstr>Now  we can do a real program: Factorial...</vt:lpstr>
      <vt:lpstr>Comparison:  slt, slti</vt:lpstr>
      <vt:lpstr>Logical Instructions</vt:lpstr>
      <vt:lpstr>Summary - 1</vt:lpstr>
      <vt:lpstr>Summary - 2</vt:lpstr>
      <vt:lpstr>MIPS Instruction Decoding Ring</vt:lpstr>
      <vt:lpstr>Summary</vt:lpstr>
    </vt:vector>
  </TitlesOfParts>
  <Company>UNC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Information</dc:title>
  <cp:lastModifiedBy>hailey Huber</cp:lastModifiedBy>
  <cp:revision>339</cp:revision>
  <cp:lastPrinted>1999-09-10T12:56:53Z</cp:lastPrinted>
  <dcterms:created xsi:type="dcterms:W3CDTF">2011-01-26T16:55:54Z</dcterms:created>
  <dcterms:modified xsi:type="dcterms:W3CDTF">2016-02-19T18:57:45Z</dcterms:modified>
</cp:coreProperties>
</file>