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20"/>
  </p:notesMasterIdLst>
  <p:handoutMasterIdLst>
    <p:handoutMasterId r:id="rId21"/>
  </p:handoutMasterIdLst>
  <p:sldIdLst>
    <p:sldId id="355" r:id="rId2"/>
    <p:sldId id="374" r:id="rId3"/>
    <p:sldId id="358" r:id="rId4"/>
    <p:sldId id="359" r:id="rId5"/>
    <p:sldId id="360" r:id="rId6"/>
    <p:sldId id="361" r:id="rId7"/>
    <p:sldId id="363" r:id="rId8"/>
    <p:sldId id="357" r:id="rId9"/>
    <p:sldId id="364" r:id="rId10"/>
    <p:sldId id="366" r:id="rId11"/>
    <p:sldId id="367" r:id="rId12"/>
    <p:sldId id="368" r:id="rId13"/>
    <p:sldId id="369" r:id="rId14"/>
    <p:sldId id="375" r:id="rId15"/>
    <p:sldId id="376" r:id="rId16"/>
    <p:sldId id="371" r:id="rId17"/>
    <p:sldId id="372" r:id="rId18"/>
    <p:sldId id="373" r:id="rId1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2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33CCFF"/>
    <a:srgbClr val="FF7C80"/>
    <a:srgbClr val="FFFF00"/>
    <a:srgbClr val="FF3300"/>
    <a:srgbClr val="99CCFF"/>
    <a:srgbClr val="FF99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0"/>
    <p:restoredTop sz="76923"/>
  </p:normalViewPr>
  <p:slideViewPr>
    <p:cSldViewPr snapToObjects="1">
      <p:cViewPr varScale="1">
        <p:scale>
          <a:sx n="96" d="100"/>
          <a:sy n="96" d="100"/>
        </p:scale>
        <p:origin x="128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2" d="100"/>
          <a:sy n="62" d="100"/>
        </p:scale>
        <p:origin x="-612" y="-84"/>
      </p:cViewPr>
      <p:guideLst>
        <p:guide orient="horz" pos="2302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ChangeArrowheads="1"/>
          </p:cNvSpPr>
          <p:nvPr/>
        </p:nvSpPr>
        <p:spPr bwMode="auto">
          <a:xfrm>
            <a:off x="539750" y="233363"/>
            <a:ext cx="37084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3" tIns="23501" rIns="60423" bIns="23501">
            <a:spAutoFit/>
          </a:bodyPr>
          <a:lstStyle/>
          <a:p>
            <a:pPr marL="214313" indent="-214313" defTabSz="857250">
              <a:lnSpc>
                <a:spcPct val="97000"/>
              </a:lnSpc>
              <a:spcBef>
                <a:spcPct val="49000"/>
              </a:spcBef>
            </a:pPr>
            <a:r>
              <a:rPr lang="en-US" sz="1700">
                <a:latin typeface="Comic Sans MS" charset="0"/>
                <a:cs typeface="Tahoma" charset="0"/>
              </a:rPr>
              <a:t>Comp 411, Fall 2006</a:t>
            </a:r>
          </a:p>
        </p:txBody>
      </p:sp>
      <p:sp>
        <p:nvSpPr>
          <p:cNvPr id="14339" name="Rectangle 7"/>
          <p:cNvSpPr>
            <a:spLocks noChangeArrowheads="1"/>
          </p:cNvSpPr>
          <p:nvPr/>
        </p:nvSpPr>
        <p:spPr bwMode="auto">
          <a:xfrm>
            <a:off x="5508625" y="233363"/>
            <a:ext cx="34290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3" tIns="23501" rIns="60423" bIns="23501">
            <a:spAutoFit/>
          </a:bodyPr>
          <a:lstStyle/>
          <a:p>
            <a:pPr marL="214313" indent="-214313" algn="r" defTabSz="857250">
              <a:lnSpc>
                <a:spcPct val="97000"/>
              </a:lnSpc>
              <a:spcBef>
                <a:spcPct val="49000"/>
              </a:spcBef>
            </a:pPr>
            <a:r>
              <a:rPr lang="en-US" sz="1700">
                <a:latin typeface="Comic Sans MS" charset="0"/>
                <a:cs typeface="Tahoma" charset="0"/>
              </a:rPr>
              <a:t> page </a:t>
            </a:r>
            <a:fld id="{1A7FE2BD-2DD3-F94F-95A3-E3715959FDFF}" type="slidenum">
              <a:rPr lang="en-US" sz="1700">
                <a:latin typeface="Comic Sans MS" charset="0"/>
                <a:cs typeface="Tahoma" charset="0"/>
              </a:rPr>
              <a:pPr marL="214313" indent="-214313" algn="r" defTabSz="857250">
                <a:lnSpc>
                  <a:spcPct val="97000"/>
                </a:lnSpc>
                <a:spcBef>
                  <a:spcPct val="49000"/>
                </a:spcBef>
              </a:pPr>
              <a:t>‹#›</a:t>
            </a:fld>
            <a:endParaRPr lang="en-US" sz="1700">
              <a:latin typeface="Comic Sans MS" charset="0"/>
              <a:cs typeface="Tahoma" charset="0"/>
            </a:endParaRPr>
          </a:p>
        </p:txBody>
      </p:sp>
      <p:sp>
        <p:nvSpPr>
          <p:cNvPr id="14340" name="Rectangle 8"/>
          <p:cNvSpPr>
            <a:spLocks noChangeArrowheads="1"/>
          </p:cNvSpPr>
          <p:nvPr/>
        </p:nvSpPr>
        <p:spPr bwMode="auto">
          <a:xfrm>
            <a:off x="3786188" y="225425"/>
            <a:ext cx="23241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3" tIns="23501" rIns="60423" bIns="23501">
            <a:spAutoFit/>
          </a:bodyPr>
          <a:lstStyle/>
          <a:p>
            <a:pPr marL="214313" indent="-214313" defTabSz="857250">
              <a:lnSpc>
                <a:spcPct val="97000"/>
              </a:lnSpc>
            </a:pPr>
            <a:r>
              <a:rPr lang="en-US" sz="1700">
                <a:latin typeface="Comic Sans MS" charset="0"/>
                <a:cs typeface="Tahoma" charset="0"/>
              </a:rPr>
              <a:t>Lecture Notes</a:t>
            </a:r>
          </a:p>
        </p:txBody>
      </p:sp>
      <p:sp>
        <p:nvSpPr>
          <p:cNvPr id="14341" name="Rectangle 9"/>
          <p:cNvSpPr>
            <a:spLocks noChangeArrowheads="1"/>
          </p:cNvSpPr>
          <p:nvPr/>
        </p:nvSpPr>
        <p:spPr bwMode="auto">
          <a:xfrm>
            <a:off x="750888" y="7008813"/>
            <a:ext cx="4548187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3" tIns="23501" rIns="60423" bIns="23501">
            <a:spAutoFit/>
          </a:bodyPr>
          <a:lstStyle/>
          <a:p>
            <a:pPr marL="214313" indent="-214313" defTabSz="857250">
              <a:lnSpc>
                <a:spcPct val="118000"/>
              </a:lnSpc>
            </a:pPr>
            <a:r>
              <a:rPr lang="en-US" sz="1200">
                <a:latin typeface="Comic Sans MS" charset="0"/>
                <a:cs typeface="Tahoma" charset="0"/>
              </a:rPr>
              <a:t>Leonard McMillan  </a:t>
            </a:r>
            <a:fld id="{758B8E2C-C972-494E-BF2C-E17F2E62EC1A}" type="datetime1">
              <a:rPr lang="en-US" sz="1200">
                <a:latin typeface="Comic Sans MS" charset="0"/>
                <a:cs typeface="Tahoma" charset="0"/>
              </a:rPr>
              <a:pPr marL="214313" indent="-214313" defTabSz="857250">
                <a:lnSpc>
                  <a:spcPct val="118000"/>
                </a:lnSpc>
              </a:pPr>
              <a:t>2/22/16</a:t>
            </a:fld>
            <a:r>
              <a:rPr lang="en-US" sz="1200">
                <a:latin typeface="Comic Sans MS" charset="0"/>
                <a:cs typeface="Tahoma" charset="0"/>
              </a:rPr>
              <a:t>  </a:t>
            </a:r>
            <a:fld id="{B168CAE6-E8F4-8048-A089-D47C13E14ADF}" type="datetime10">
              <a:rPr lang="en-US" sz="1200">
                <a:latin typeface="Comic Sans MS" charset="0"/>
                <a:cs typeface="Tahoma" charset="0"/>
              </a:rPr>
              <a:pPr marL="214313" indent="-214313" defTabSz="857250">
                <a:lnSpc>
                  <a:spcPct val="118000"/>
                </a:lnSpc>
              </a:pPr>
              <a:t>12:33</a:t>
            </a:fld>
            <a:endParaRPr lang="en-US" sz="1200">
              <a:latin typeface="Comic Sans MS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254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914400"/>
            <a:ext cx="3662363" cy="27463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539750" y="525463"/>
            <a:ext cx="3954463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3" tIns="23501" rIns="60423" bIns="23501">
            <a:spAutoFit/>
          </a:bodyPr>
          <a:lstStyle/>
          <a:p>
            <a:pPr marL="214313" indent="-214313" defTabSz="857250">
              <a:lnSpc>
                <a:spcPct val="97000"/>
              </a:lnSpc>
              <a:spcBef>
                <a:spcPct val="49000"/>
              </a:spcBef>
            </a:pPr>
            <a:r>
              <a:rPr lang="en-US" sz="1700" b="0">
                <a:latin typeface="Comic Sans MS" charset="0"/>
                <a:cs typeface="Tahoma" charset="0"/>
              </a:rPr>
              <a:t>Comp 411 Lectures, Fall ‘06</a:t>
            </a:r>
          </a:p>
        </p:txBody>
      </p:sp>
      <p:sp>
        <p:nvSpPr>
          <p:cNvPr id="15364" name="Rectangle 9"/>
          <p:cNvSpPr>
            <a:spLocks noChangeArrowheads="1"/>
          </p:cNvSpPr>
          <p:nvPr/>
        </p:nvSpPr>
        <p:spPr bwMode="auto">
          <a:xfrm>
            <a:off x="4494213" y="525463"/>
            <a:ext cx="3427412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3" tIns="23501" rIns="60423" bIns="23501">
            <a:spAutoFit/>
          </a:bodyPr>
          <a:lstStyle/>
          <a:p>
            <a:pPr marL="214313" indent="-214313" algn="r" defTabSz="857250">
              <a:lnSpc>
                <a:spcPct val="97000"/>
              </a:lnSpc>
              <a:spcBef>
                <a:spcPct val="49000"/>
              </a:spcBef>
            </a:pPr>
            <a:r>
              <a:rPr lang="en-US" sz="1700" b="0">
                <a:latin typeface="Comic Sans MS" charset="0"/>
                <a:cs typeface="Tahoma" charset="0"/>
              </a:rPr>
              <a:t>Notes for slide </a:t>
            </a:r>
            <a:fld id="{46D40AA9-B1CE-C644-865A-24CB26394403}" type="slidenum">
              <a:rPr lang="en-US" sz="1700" b="0">
                <a:latin typeface="Comic Sans MS" charset="0"/>
                <a:cs typeface="Tahoma" charset="0"/>
              </a:rPr>
              <a:pPr marL="214313" indent="-214313" algn="r" defTabSz="857250">
                <a:lnSpc>
                  <a:spcPct val="97000"/>
                </a:lnSpc>
                <a:spcBef>
                  <a:spcPct val="49000"/>
                </a:spcBef>
              </a:pPr>
              <a:t>‹#›</a:t>
            </a:fld>
            <a:endParaRPr lang="en-US" sz="1700" b="0">
              <a:latin typeface="Comic Sans MS" charset="0"/>
              <a:cs typeface="Tahoma" charset="0"/>
            </a:endParaRPr>
          </a:p>
        </p:txBody>
      </p:sp>
      <p:sp>
        <p:nvSpPr>
          <p:cNvPr id="15365" name="Rectangle 11"/>
          <p:cNvSpPr>
            <a:spLocks noChangeArrowheads="1"/>
          </p:cNvSpPr>
          <p:nvPr/>
        </p:nvSpPr>
        <p:spPr bwMode="auto">
          <a:xfrm>
            <a:off x="533400" y="6889750"/>
            <a:ext cx="4554538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3" tIns="23501" rIns="60423" bIns="23501">
            <a:spAutoFit/>
          </a:bodyPr>
          <a:lstStyle/>
          <a:p>
            <a:pPr marL="214313" indent="-214313" defTabSz="857250">
              <a:lnSpc>
                <a:spcPct val="118000"/>
              </a:lnSpc>
            </a:pPr>
            <a:r>
              <a:rPr lang="en-US" sz="1200" b="0">
                <a:latin typeface="Comic Sans MS" charset="0"/>
                <a:cs typeface="Tahoma" charset="0"/>
              </a:rPr>
              <a:t>Leonard McMillan  </a:t>
            </a:r>
            <a:fld id="{DADD2183-BBFE-4145-9930-80828F7DD83D}" type="datetime1">
              <a:rPr lang="en-US" sz="1200" b="0">
                <a:latin typeface="Comic Sans MS" charset="0"/>
                <a:cs typeface="Tahoma" charset="0"/>
              </a:rPr>
              <a:pPr marL="214313" indent="-214313" defTabSz="857250">
                <a:lnSpc>
                  <a:spcPct val="118000"/>
                </a:lnSpc>
              </a:pPr>
              <a:t>2/22/16</a:t>
            </a:fld>
            <a:r>
              <a:rPr lang="en-US" sz="1200" b="0">
                <a:latin typeface="Comic Sans MS" charset="0"/>
                <a:cs typeface="Tahoma" charset="0"/>
              </a:rPr>
              <a:t>  </a:t>
            </a:r>
            <a:fld id="{DFF02030-34B8-744A-8C72-441B18ED4A6B}" type="datetime10">
              <a:rPr lang="en-US" sz="1200" b="0">
                <a:latin typeface="Comic Sans MS" charset="0"/>
                <a:cs typeface="Tahoma" charset="0"/>
              </a:rPr>
              <a:pPr marL="214313" indent="-214313" defTabSz="857250">
                <a:lnSpc>
                  <a:spcPct val="118000"/>
                </a:lnSpc>
              </a:pPr>
              <a:t>12:33</a:t>
            </a:fld>
            <a:endParaRPr lang="en-US" sz="1200" b="0">
              <a:latin typeface="Comic Sans MS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457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0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1113" y="3475038"/>
            <a:ext cx="7038975" cy="328930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11" tIns="48355" rIns="96711" bIns="48355"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089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117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714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027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82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378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64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914400"/>
            <a:ext cx="3657600" cy="2743200"/>
          </a:xfrm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>
          <a:xfrm>
            <a:off x="960438" y="3521075"/>
            <a:ext cx="7680325" cy="28797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Resulting</a:t>
            </a:r>
            <a:r>
              <a:rPr lang="en-US" baseline="0" dirty="0" smtClean="0"/>
              <a:t> memory dump</a:t>
            </a:r>
          </a:p>
          <a:p>
            <a:r>
              <a:rPr lang="en-US" baseline="0" dirty="0" smtClean="0"/>
              <a:t>Left hand size is the memory address, every location is four bytes long each resulting grouping is a 4 byte number</a:t>
            </a:r>
          </a:p>
          <a:p>
            <a:r>
              <a:rPr lang="en-US" baseline="0" dirty="0" smtClean="0"/>
              <a:t>For the first, 01 is least significant byte, 02 03 04 where 04 is the most significant byte</a:t>
            </a:r>
          </a:p>
          <a:p>
            <a:r>
              <a:rPr lang="en-US" baseline="0" dirty="0" smtClean="0"/>
              <a:t>0x706d6f43 is the start of Comp 411, the 0x00000000 is the null </a:t>
            </a:r>
            <a:r>
              <a:rPr lang="en-US" baseline="0" dirty="0" err="1" smtClean="0"/>
              <a:t>charcter</a:t>
            </a:r>
            <a:r>
              <a:rPr lang="en-US" baseline="0" dirty="0" smtClean="0"/>
              <a:t> that terminates everything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Align 2 means move to the next boundary, you move bytes until you reach an address that is a multiple of 4, which is why it skips 0x000000000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70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Tahoma" charset="0"/>
              </a:rPr>
              <a:t>.word stores a sequence of 32 bit integers</a:t>
            </a:r>
          </a:p>
          <a:p>
            <a:endParaRPr lang="en-US" dirty="0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983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Tahoma" charset="0"/>
              </a:rPr>
              <a:t>Item: .word 1 is the equivalent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Tahoma" charset="0"/>
              </a:rPr>
              <a:t> of  saying </a:t>
            </a:r>
            <a:r>
              <a:rPr lang="en-US" baseline="0" dirty="0" err="1" smtClean="0">
                <a:latin typeface="Times New Roman" charset="0"/>
                <a:ea typeface="ＭＳ Ｐゴシック" charset="0"/>
                <a:cs typeface="Tahoma" charset="0"/>
              </a:rPr>
              <a:t>int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Tahoma" charset="0"/>
              </a:rPr>
              <a:t> item = 1</a:t>
            </a:r>
          </a:p>
          <a:p>
            <a:endParaRPr lang="en-US" baseline="0" dirty="0" smtClean="0">
              <a:latin typeface="Times New Roman" charset="0"/>
              <a:ea typeface="ＭＳ Ｐゴシック" charset="0"/>
              <a:cs typeface="Tahoma" charset="0"/>
            </a:endParaRPr>
          </a:p>
          <a:p>
            <a:r>
              <a:rPr lang="en-US" baseline="0" dirty="0" smtClean="0">
                <a:latin typeface="Times New Roman" charset="0"/>
                <a:ea typeface="ＭＳ Ｐゴシック" charset="0"/>
                <a:cs typeface="Tahoma" charset="0"/>
              </a:rPr>
              <a:t>.data tells the assembler that the space in memory is </a:t>
            </a:r>
            <a:r>
              <a:rPr lang="en-US" baseline="0" dirty="0" err="1" smtClean="0">
                <a:latin typeface="Times New Roman" charset="0"/>
                <a:ea typeface="ＭＳ Ｐゴシック" charset="0"/>
                <a:cs typeface="Tahoma" charset="0"/>
              </a:rPr>
              <a:t>startings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Tahoma" charset="0"/>
              </a:rPr>
              <a:t> at 0x80</a:t>
            </a:r>
            <a:r>
              <a:rPr lang="is-IS" baseline="0" dirty="0" smtClean="0">
                <a:latin typeface="Times New Roman" charset="0"/>
                <a:ea typeface="ＭＳ Ｐゴシック" charset="0"/>
                <a:cs typeface="Tahoma" charset="0"/>
              </a:rPr>
              <a:t>…</a:t>
            </a:r>
          </a:p>
          <a:p>
            <a:endParaRPr lang="en-US" dirty="0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704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Tahoma" charset="0"/>
              </a:rPr>
              <a:t>Pseudo-instructions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Tahoma" charset="0"/>
              </a:rPr>
              <a:t> </a:t>
            </a:r>
            <a:r>
              <a:rPr lang="en-US" baseline="0" smtClean="0">
                <a:latin typeface="Times New Roman" charset="0"/>
                <a:ea typeface="ＭＳ Ｐゴシック" charset="0"/>
                <a:cs typeface="Tahoma" charset="0"/>
              </a:rPr>
              <a:t>are instructions you can type into the assembler and it converts it to real instructions</a:t>
            </a:r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974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5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797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428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</p:grpSp>
      <p:sp>
        <p:nvSpPr>
          <p:cNvPr id="7" name="AutoShape 10"/>
          <p:cNvSpPr>
            <a:spLocks noChangeArrowheads="1"/>
          </p:cNvSpPr>
          <p:nvPr/>
        </p:nvSpPr>
        <p:spPr bwMode="auto">
          <a:xfrm flipH="1">
            <a:off x="381000" y="2949575"/>
            <a:ext cx="8763000" cy="430213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ahoma"/>
              <a:ea typeface="Tahoma"/>
              <a:cs typeface="Tahoma"/>
            </a:endParaRPr>
          </a:p>
        </p:txBody>
      </p:sp>
      <p:sp>
        <p:nvSpPr>
          <p:cNvPr id="7086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0" y="946150"/>
            <a:ext cx="8534400" cy="1778000"/>
          </a:xfrm>
          <a:noFill/>
        </p:spPr>
        <p:txBody>
          <a:bodyPr lIns="91432" rIns="91432" anchor="b"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7086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24250"/>
            <a:ext cx="8458200" cy="2587625"/>
          </a:xfrm>
        </p:spPr>
        <p:txBody>
          <a:bodyPr lIns="91432" tIns="45716" rIns="91432" bIns="45716"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8" name="Date Placeholder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2954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338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457200" cy="381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E279FA1-1C86-8F4B-8506-02B3AED39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075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0ABDA-9C1B-3A40-A88C-59DD8B923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6951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326E1-7515-734F-AB1D-1DB0CA7728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5371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6720A-0ED8-1944-9E09-F9D94A04B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8196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304800"/>
            <a:ext cx="9144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1430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7719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100" y="37719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42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09600" y="1143000"/>
            <a:ext cx="38481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143000"/>
            <a:ext cx="38481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4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CE0E7-FECE-E64A-A9C4-21D3814D0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043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8196B-B09D-D04B-A809-D0FD073504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504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0FDDD-2DAD-5545-B067-42D1D7CBE7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3120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D0FEF-CAF8-A34A-A045-6D64D5B28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2428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8DDBD-4447-4C49-B57E-9332BE1F4A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9241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36492-3DE2-C346-8910-5FA2852E34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7153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2D75E-8C03-D843-9EC9-5209B2F6A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4751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67D64-917B-D847-B190-8EA1B0C32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6789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16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182863" tIns="45716" rIns="182863" bIns="4571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08025"/>
            <a:ext cx="9144000" cy="614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63" tIns="137148" rIns="182863" bIns="137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7075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770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Arial Narrow" charset="0"/>
                <a:cs typeface="Tahoma" charset="0"/>
              </a:defRPr>
            </a:lvl1pPr>
          </a:lstStyle>
          <a:p>
            <a:pPr>
              <a:defRPr/>
            </a:pPr>
            <a:fld id="{97A3E93B-45BC-434B-92CE-56AA6CFBD0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63550" y="1812925"/>
            <a:ext cx="1905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ahoma" charset="0"/>
              <a:cs typeface="Tahom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1" r:id="rId13"/>
    <p:sldLayoutId id="2147483862" r:id="rId14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0"/>
          <a:cs typeface="Tahom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ã"/>
        <a:defRPr kumimoji="1" sz="2800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  <a:cs typeface="Tahoma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0"/>
        <a:buChar char="l"/>
        <a:defRPr kumimoji="1" sz="2300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Tahoma"/>
          <a:cs typeface="Tahoma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0"/>
        <a:buChar char="Ø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Tahoma"/>
          <a:cs typeface="Tahoma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Tahoma"/>
          <a:cs typeface="Tahoma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Tahoma"/>
          <a:cs typeface="Tahoma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-200025"/>
            <a:ext cx="8534400" cy="29241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</a:br>
            <a:r>
              <a:rPr 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Computer Organization and Design</a:t>
            </a:r>
            <a:br>
              <a:rPr 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</a:br>
            <a:r>
              <a:rPr 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/>
            </a:r>
            <a:br>
              <a:rPr 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</a:b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Assembly &amp; Simulation</a:t>
            </a:r>
            <a:r>
              <a:rPr 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/>
            </a:r>
            <a:br>
              <a:rPr 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</a:br>
            <a:endParaRPr lang="en-US" sz="3600" b="1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 2" charset="0"/>
              <a:buNone/>
              <a:defRPr/>
            </a:pP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Montek Singh</a:t>
            </a:r>
          </a:p>
          <a:p>
            <a:pPr eaLnBrk="1" hangingPunct="1">
              <a:lnSpc>
                <a:spcPct val="120000"/>
              </a:lnSpc>
              <a:buFont typeface="Wingdings 2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Feb 22, 2016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 eaLnBrk="1" hangingPunct="1">
              <a:lnSpc>
                <a:spcPct val="120000"/>
              </a:lnSpc>
              <a:buFont typeface="Wingdings 2" charset="0"/>
              <a:buNone/>
              <a:defRPr/>
            </a:pP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 eaLnBrk="1" hangingPunct="1">
              <a:lnSpc>
                <a:spcPct val="120000"/>
              </a:lnSpc>
              <a:buFont typeface="Wingdings 2" charset="0"/>
              <a:buNone/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Lecture 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MARS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08025"/>
            <a:ext cx="3048000" cy="614997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MIPS Assembler and Runtime Simulator (MARS)</a:t>
            </a:r>
          </a:p>
          <a:p>
            <a:pPr lvl="1">
              <a:defRPr/>
            </a:pPr>
            <a:r>
              <a:rPr lang="en-US" sz="19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Java application</a:t>
            </a:r>
          </a:p>
          <a:p>
            <a:pPr lvl="1">
              <a:defRPr/>
            </a:pPr>
            <a:r>
              <a:rPr lang="en-US" sz="19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Runs on all platforms</a:t>
            </a:r>
          </a:p>
          <a:p>
            <a:pPr lvl="1">
              <a:defRPr/>
            </a:pPr>
            <a:r>
              <a:rPr lang="en-US" sz="19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Links on class website</a:t>
            </a:r>
          </a:p>
          <a:p>
            <a:pPr lvl="1">
              <a:defRPr/>
            </a:pPr>
            <a:r>
              <a:rPr lang="en-US" sz="19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Download it now!</a:t>
            </a:r>
          </a:p>
        </p:txBody>
      </p:sp>
      <p:pic>
        <p:nvPicPr>
          <p:cNvPr id="33795" name="Picture 4" descr="MA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990600"/>
            <a:ext cx="6019800" cy="546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080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A Slightly More Challenging Program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Add 5 numbers from a list …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sum = n</a:t>
            </a:r>
            <a:r>
              <a:rPr lang="en-US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0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+ n</a:t>
            </a:r>
            <a:r>
              <a:rPr lang="en-US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+ n</a:t>
            </a:r>
            <a:r>
              <a:rPr lang="en-US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2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+ n</a:t>
            </a:r>
            <a:r>
              <a:rPr lang="en-US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3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+ n</a:t>
            </a:r>
            <a:r>
              <a:rPr lang="en-US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4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In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C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:</a:t>
            </a: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buFontTx/>
              <a:buNone/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Once more… let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’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s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code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it in assembly</a:t>
            </a:r>
          </a:p>
          <a:p>
            <a:pPr>
              <a:buFontTx/>
              <a:buNone/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1371600" y="2438400"/>
            <a:ext cx="4814888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>
                <a:latin typeface="Courier New" charset="0"/>
                <a:cs typeface="Tahoma" charset="0"/>
              </a:rPr>
              <a:t>int i, sum;</a:t>
            </a:r>
          </a:p>
          <a:p>
            <a:r>
              <a:rPr lang="en-US">
                <a:latin typeface="Courier New" charset="0"/>
                <a:cs typeface="Tahoma" charset="0"/>
              </a:rPr>
              <a:t>int a[5] = {7,8,9,10,8};</a:t>
            </a:r>
          </a:p>
          <a:p>
            <a:endParaRPr lang="en-US">
              <a:latin typeface="Courier New" charset="0"/>
              <a:cs typeface="Tahoma" charset="0"/>
            </a:endParaRPr>
          </a:p>
          <a:p>
            <a:r>
              <a:rPr lang="en-US">
                <a:latin typeface="Courier New" charset="0"/>
                <a:cs typeface="Tahoma" charset="0"/>
              </a:rPr>
              <a:t>main() {</a:t>
            </a:r>
          </a:p>
          <a:p>
            <a:r>
              <a:rPr lang="en-US">
                <a:latin typeface="Courier New" charset="0"/>
                <a:cs typeface="Tahoma" charset="0"/>
              </a:rPr>
              <a:t>    sum = 0;</a:t>
            </a:r>
          </a:p>
          <a:p>
            <a:r>
              <a:rPr lang="en-US">
                <a:latin typeface="Courier New" charset="0"/>
                <a:cs typeface="Tahoma" charset="0"/>
              </a:rPr>
              <a:t>    for (i=0; i&lt;5; i++)</a:t>
            </a:r>
          </a:p>
          <a:p>
            <a:r>
              <a:rPr lang="en-US">
                <a:latin typeface="Courier New" charset="0"/>
                <a:cs typeface="Tahoma" charset="0"/>
              </a:rPr>
              <a:t>        sum = sum + a[i];</a:t>
            </a:r>
          </a:p>
          <a:p>
            <a:r>
              <a:rPr lang="en-US">
                <a:latin typeface="Courier New" charset="0"/>
                <a:cs typeface="Tahoma" charset="0"/>
              </a:rPr>
              <a:t>}</a:t>
            </a:r>
          </a:p>
        </p:txBody>
      </p:sp>
      <p:pic>
        <p:nvPicPr>
          <p:cNvPr id="34820" name="Picture 7" descr="MCj0396560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743200"/>
            <a:ext cx="1905000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Variable Allocation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Let’s put variables in memory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locations…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… rather than registers</a:t>
            </a:r>
          </a:p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This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time we add the contents of an array</a:t>
            </a: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 marL="0" indent="0">
              <a:buFont typeface="Wingdings 2" charset="0"/>
              <a:buNone/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r>
              <a:rPr lang="en-US" altLang="ja-JP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Note:  </a:t>
            </a:r>
            <a:r>
              <a:rPr lang="ja-JP" alt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.word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 also works for an array of words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allows us to initialize a list of sequential words in memory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label represents the address of the first word in the list, or the name of the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array</a:t>
            </a:r>
          </a:p>
          <a:p>
            <a:pPr lvl="2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does this remind you of how C treats arrays as pointers?!</a:t>
            </a:r>
          </a:p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Note:  “.space 4” means 4 bytes uninitialized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“.word” needs initial value</a:t>
            </a:r>
            <a:b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</a:b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2667000" y="2351088"/>
            <a:ext cx="38782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2000" dirty="0">
                <a:latin typeface="Courier New" charset="0"/>
                <a:cs typeface="Tahoma" charset="0"/>
              </a:rPr>
              <a:t>.data 0x0</a:t>
            </a:r>
          </a:p>
          <a:p>
            <a:r>
              <a:rPr lang="en-US" sz="2000" dirty="0">
                <a:latin typeface="Courier New" charset="0"/>
                <a:cs typeface="Tahoma" charset="0"/>
              </a:rPr>
              <a:t>sum:    .space 4</a:t>
            </a:r>
          </a:p>
          <a:p>
            <a:r>
              <a:rPr lang="en-US" sz="2000" dirty="0" err="1">
                <a:latin typeface="Courier New" charset="0"/>
                <a:cs typeface="Tahoma" charset="0"/>
              </a:rPr>
              <a:t>i</a:t>
            </a:r>
            <a:r>
              <a:rPr lang="en-US" sz="2000" dirty="0">
                <a:latin typeface="Courier New" charset="0"/>
                <a:cs typeface="Tahoma" charset="0"/>
              </a:rPr>
              <a:t>:      .space 4</a:t>
            </a:r>
          </a:p>
          <a:p>
            <a:r>
              <a:rPr lang="en-US" sz="2000" dirty="0">
                <a:latin typeface="Courier New" charset="0"/>
                <a:cs typeface="Tahoma" charset="0"/>
              </a:rPr>
              <a:t>a:      .word 7,8,9,10,8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065963" y="2286000"/>
            <a:ext cx="1736725" cy="1793875"/>
            <a:chOff x="4320" y="1395"/>
            <a:chExt cx="1094" cy="1130"/>
          </a:xfrm>
        </p:grpSpPr>
        <p:grpSp>
          <p:nvGrpSpPr>
            <p:cNvPr id="36869" name="Group 5"/>
            <p:cNvGrpSpPr>
              <a:grpSpLocks/>
            </p:cNvGrpSpPr>
            <p:nvPr/>
          </p:nvGrpSpPr>
          <p:grpSpPr bwMode="auto">
            <a:xfrm flipH="1">
              <a:off x="4320" y="1813"/>
              <a:ext cx="220" cy="712"/>
              <a:chOff x="4824" y="1577"/>
              <a:chExt cx="407" cy="1165"/>
            </a:xfrm>
          </p:grpSpPr>
          <p:sp>
            <p:nvSpPr>
              <p:cNvPr id="36872" name="Freeform 6"/>
              <p:cNvSpPr>
                <a:spLocks/>
              </p:cNvSpPr>
              <p:nvPr/>
            </p:nvSpPr>
            <p:spPr bwMode="auto">
              <a:xfrm>
                <a:off x="4898" y="1769"/>
                <a:ext cx="204" cy="203"/>
              </a:xfrm>
              <a:custGeom>
                <a:avLst/>
                <a:gdLst>
                  <a:gd name="T0" fmla="*/ 0 w 410"/>
                  <a:gd name="T1" fmla="*/ 1 h 406"/>
                  <a:gd name="T2" fmla="*/ 0 w 410"/>
                  <a:gd name="T3" fmla="*/ 1 h 406"/>
                  <a:gd name="T4" fmla="*/ 0 w 410"/>
                  <a:gd name="T5" fmla="*/ 0 h 406"/>
                  <a:gd name="T6" fmla="*/ 0 w 410"/>
                  <a:gd name="T7" fmla="*/ 0 h 406"/>
                  <a:gd name="T8" fmla="*/ 0 w 410"/>
                  <a:gd name="T9" fmla="*/ 1 h 406"/>
                  <a:gd name="T10" fmla="*/ 0 w 410"/>
                  <a:gd name="T11" fmla="*/ 1 h 406"/>
                  <a:gd name="T12" fmla="*/ 0 w 410"/>
                  <a:gd name="T13" fmla="*/ 1 h 406"/>
                  <a:gd name="T14" fmla="*/ 0 w 410"/>
                  <a:gd name="T15" fmla="*/ 1 h 406"/>
                  <a:gd name="T16" fmla="*/ 0 w 410"/>
                  <a:gd name="T17" fmla="*/ 1 h 406"/>
                  <a:gd name="T18" fmla="*/ 0 w 410"/>
                  <a:gd name="T19" fmla="*/ 1 h 406"/>
                  <a:gd name="T20" fmla="*/ 0 w 410"/>
                  <a:gd name="T21" fmla="*/ 1 h 406"/>
                  <a:gd name="T22" fmla="*/ 0 w 410"/>
                  <a:gd name="T23" fmla="*/ 1 h 406"/>
                  <a:gd name="T24" fmla="*/ 0 w 410"/>
                  <a:gd name="T25" fmla="*/ 1 h 406"/>
                  <a:gd name="T26" fmla="*/ 0 w 410"/>
                  <a:gd name="T27" fmla="*/ 1 h 406"/>
                  <a:gd name="T28" fmla="*/ 0 w 410"/>
                  <a:gd name="T29" fmla="*/ 1 h 406"/>
                  <a:gd name="T30" fmla="*/ 0 w 410"/>
                  <a:gd name="T31" fmla="*/ 1 h 406"/>
                  <a:gd name="T32" fmla="*/ 0 w 410"/>
                  <a:gd name="T33" fmla="*/ 1 h 406"/>
                  <a:gd name="T34" fmla="*/ 0 w 410"/>
                  <a:gd name="T35" fmla="*/ 1 h 406"/>
                  <a:gd name="T36" fmla="*/ 0 w 410"/>
                  <a:gd name="T37" fmla="*/ 1 h 406"/>
                  <a:gd name="T38" fmla="*/ 0 w 410"/>
                  <a:gd name="T39" fmla="*/ 1 h 406"/>
                  <a:gd name="T40" fmla="*/ 0 w 410"/>
                  <a:gd name="T41" fmla="*/ 1 h 406"/>
                  <a:gd name="T42" fmla="*/ 0 w 410"/>
                  <a:gd name="T43" fmla="*/ 1 h 40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10"/>
                  <a:gd name="T67" fmla="*/ 0 h 406"/>
                  <a:gd name="T68" fmla="*/ 410 w 410"/>
                  <a:gd name="T69" fmla="*/ 406 h 40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10" h="406">
                    <a:moveTo>
                      <a:pt x="268" y="117"/>
                    </a:moveTo>
                    <a:lnTo>
                      <a:pt x="217" y="41"/>
                    </a:lnTo>
                    <a:lnTo>
                      <a:pt x="166" y="0"/>
                    </a:lnTo>
                    <a:lnTo>
                      <a:pt x="106" y="0"/>
                    </a:lnTo>
                    <a:lnTo>
                      <a:pt x="40" y="26"/>
                    </a:lnTo>
                    <a:lnTo>
                      <a:pt x="10" y="71"/>
                    </a:lnTo>
                    <a:lnTo>
                      <a:pt x="0" y="132"/>
                    </a:lnTo>
                    <a:lnTo>
                      <a:pt x="10" y="213"/>
                    </a:lnTo>
                    <a:lnTo>
                      <a:pt x="50" y="304"/>
                    </a:lnTo>
                    <a:lnTo>
                      <a:pt x="121" y="365"/>
                    </a:lnTo>
                    <a:lnTo>
                      <a:pt x="176" y="395"/>
                    </a:lnTo>
                    <a:lnTo>
                      <a:pt x="232" y="406"/>
                    </a:lnTo>
                    <a:lnTo>
                      <a:pt x="278" y="390"/>
                    </a:lnTo>
                    <a:lnTo>
                      <a:pt x="303" y="365"/>
                    </a:lnTo>
                    <a:lnTo>
                      <a:pt x="319" y="304"/>
                    </a:lnTo>
                    <a:lnTo>
                      <a:pt x="314" y="233"/>
                    </a:lnTo>
                    <a:lnTo>
                      <a:pt x="298" y="173"/>
                    </a:lnTo>
                    <a:lnTo>
                      <a:pt x="399" y="117"/>
                    </a:lnTo>
                    <a:lnTo>
                      <a:pt x="410" y="92"/>
                    </a:lnTo>
                    <a:lnTo>
                      <a:pt x="399" y="81"/>
                    </a:lnTo>
                    <a:lnTo>
                      <a:pt x="288" y="147"/>
                    </a:lnTo>
                    <a:lnTo>
                      <a:pt x="268" y="1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3" name="Freeform 7"/>
              <p:cNvSpPr>
                <a:spLocks/>
              </p:cNvSpPr>
              <p:nvPr/>
            </p:nvSpPr>
            <p:spPr bwMode="auto">
              <a:xfrm>
                <a:off x="5044" y="1577"/>
                <a:ext cx="182" cy="453"/>
              </a:xfrm>
              <a:custGeom>
                <a:avLst/>
                <a:gdLst>
                  <a:gd name="T0" fmla="*/ 1 w 364"/>
                  <a:gd name="T1" fmla="*/ 0 h 907"/>
                  <a:gd name="T2" fmla="*/ 1 w 364"/>
                  <a:gd name="T3" fmla="*/ 0 h 907"/>
                  <a:gd name="T4" fmla="*/ 1 w 364"/>
                  <a:gd name="T5" fmla="*/ 0 h 907"/>
                  <a:gd name="T6" fmla="*/ 0 w 364"/>
                  <a:gd name="T7" fmla="*/ 0 h 907"/>
                  <a:gd name="T8" fmla="*/ 1 w 364"/>
                  <a:gd name="T9" fmla="*/ 0 h 907"/>
                  <a:gd name="T10" fmla="*/ 1 w 364"/>
                  <a:gd name="T11" fmla="*/ 0 h 907"/>
                  <a:gd name="T12" fmla="*/ 1 w 364"/>
                  <a:gd name="T13" fmla="*/ 0 h 907"/>
                  <a:gd name="T14" fmla="*/ 1 w 364"/>
                  <a:gd name="T15" fmla="*/ 0 h 907"/>
                  <a:gd name="T16" fmla="*/ 1 w 364"/>
                  <a:gd name="T17" fmla="*/ 0 h 907"/>
                  <a:gd name="T18" fmla="*/ 1 w 364"/>
                  <a:gd name="T19" fmla="*/ 0 h 907"/>
                  <a:gd name="T20" fmla="*/ 1 w 364"/>
                  <a:gd name="T21" fmla="*/ 0 h 907"/>
                  <a:gd name="T22" fmla="*/ 1 w 364"/>
                  <a:gd name="T23" fmla="*/ 0 h 907"/>
                  <a:gd name="T24" fmla="*/ 1 w 364"/>
                  <a:gd name="T25" fmla="*/ 0 h 907"/>
                  <a:gd name="T26" fmla="*/ 1 w 364"/>
                  <a:gd name="T27" fmla="*/ 0 h 907"/>
                  <a:gd name="T28" fmla="*/ 1 w 364"/>
                  <a:gd name="T29" fmla="*/ 0 h 907"/>
                  <a:gd name="T30" fmla="*/ 1 w 364"/>
                  <a:gd name="T31" fmla="*/ 0 h 907"/>
                  <a:gd name="T32" fmla="*/ 1 w 364"/>
                  <a:gd name="T33" fmla="*/ 0 h 907"/>
                  <a:gd name="T34" fmla="*/ 1 w 364"/>
                  <a:gd name="T35" fmla="*/ 0 h 907"/>
                  <a:gd name="T36" fmla="*/ 1 w 364"/>
                  <a:gd name="T37" fmla="*/ 0 h 907"/>
                  <a:gd name="T38" fmla="*/ 1 w 364"/>
                  <a:gd name="T39" fmla="*/ 0 h 907"/>
                  <a:gd name="T40" fmla="*/ 1 w 364"/>
                  <a:gd name="T41" fmla="*/ 0 h 907"/>
                  <a:gd name="T42" fmla="*/ 1 w 364"/>
                  <a:gd name="T43" fmla="*/ 0 h 907"/>
                  <a:gd name="T44" fmla="*/ 1 w 364"/>
                  <a:gd name="T45" fmla="*/ 0 h 907"/>
                  <a:gd name="T46" fmla="*/ 1 w 364"/>
                  <a:gd name="T47" fmla="*/ 0 h 907"/>
                  <a:gd name="T48" fmla="*/ 1 w 364"/>
                  <a:gd name="T49" fmla="*/ 0 h 907"/>
                  <a:gd name="T50" fmla="*/ 1 w 364"/>
                  <a:gd name="T51" fmla="*/ 0 h 907"/>
                  <a:gd name="T52" fmla="*/ 1 w 364"/>
                  <a:gd name="T53" fmla="*/ 0 h 907"/>
                  <a:gd name="T54" fmla="*/ 1 w 364"/>
                  <a:gd name="T55" fmla="*/ 0 h 907"/>
                  <a:gd name="T56" fmla="*/ 1 w 364"/>
                  <a:gd name="T57" fmla="*/ 0 h 907"/>
                  <a:gd name="T58" fmla="*/ 1 w 364"/>
                  <a:gd name="T59" fmla="*/ 0 h 907"/>
                  <a:gd name="T60" fmla="*/ 1 w 364"/>
                  <a:gd name="T61" fmla="*/ 0 h 907"/>
                  <a:gd name="T62" fmla="*/ 1 w 364"/>
                  <a:gd name="T63" fmla="*/ 0 h 907"/>
                  <a:gd name="T64" fmla="*/ 1 w 364"/>
                  <a:gd name="T65" fmla="*/ 0 h 907"/>
                  <a:gd name="T66" fmla="*/ 1 w 364"/>
                  <a:gd name="T67" fmla="*/ 0 h 907"/>
                  <a:gd name="T68" fmla="*/ 1 w 364"/>
                  <a:gd name="T69" fmla="*/ 0 h 907"/>
                  <a:gd name="T70" fmla="*/ 1 w 364"/>
                  <a:gd name="T71" fmla="*/ 0 h 907"/>
                  <a:gd name="T72" fmla="*/ 1 w 364"/>
                  <a:gd name="T73" fmla="*/ 0 h 907"/>
                  <a:gd name="T74" fmla="*/ 1 w 364"/>
                  <a:gd name="T75" fmla="*/ 0 h 907"/>
                  <a:gd name="T76" fmla="*/ 1 w 364"/>
                  <a:gd name="T77" fmla="*/ 0 h 90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364"/>
                  <a:gd name="T118" fmla="*/ 0 h 907"/>
                  <a:gd name="T119" fmla="*/ 364 w 364"/>
                  <a:gd name="T120" fmla="*/ 907 h 90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364" h="907">
                    <a:moveTo>
                      <a:pt x="101" y="765"/>
                    </a:moveTo>
                    <a:lnTo>
                      <a:pt x="35" y="816"/>
                    </a:lnTo>
                    <a:lnTo>
                      <a:pt x="15" y="832"/>
                    </a:lnTo>
                    <a:lnTo>
                      <a:pt x="0" y="867"/>
                    </a:lnTo>
                    <a:lnTo>
                      <a:pt x="20" y="902"/>
                    </a:lnTo>
                    <a:lnTo>
                      <a:pt x="40" y="907"/>
                    </a:lnTo>
                    <a:lnTo>
                      <a:pt x="101" y="887"/>
                    </a:lnTo>
                    <a:lnTo>
                      <a:pt x="192" y="816"/>
                    </a:lnTo>
                    <a:lnTo>
                      <a:pt x="273" y="730"/>
                    </a:lnTo>
                    <a:lnTo>
                      <a:pt x="359" y="633"/>
                    </a:lnTo>
                    <a:lnTo>
                      <a:pt x="364" y="593"/>
                    </a:lnTo>
                    <a:lnTo>
                      <a:pt x="364" y="482"/>
                    </a:lnTo>
                    <a:lnTo>
                      <a:pt x="339" y="310"/>
                    </a:lnTo>
                    <a:lnTo>
                      <a:pt x="354" y="209"/>
                    </a:lnTo>
                    <a:lnTo>
                      <a:pt x="364" y="168"/>
                    </a:lnTo>
                    <a:lnTo>
                      <a:pt x="349" y="147"/>
                    </a:lnTo>
                    <a:lnTo>
                      <a:pt x="313" y="127"/>
                    </a:lnTo>
                    <a:lnTo>
                      <a:pt x="288" y="112"/>
                    </a:lnTo>
                    <a:lnTo>
                      <a:pt x="303" y="21"/>
                    </a:lnTo>
                    <a:lnTo>
                      <a:pt x="293" y="0"/>
                    </a:lnTo>
                    <a:lnTo>
                      <a:pt x="273" y="6"/>
                    </a:lnTo>
                    <a:lnTo>
                      <a:pt x="263" y="122"/>
                    </a:lnTo>
                    <a:lnTo>
                      <a:pt x="253" y="152"/>
                    </a:lnTo>
                    <a:lnTo>
                      <a:pt x="248" y="173"/>
                    </a:lnTo>
                    <a:lnTo>
                      <a:pt x="207" y="157"/>
                    </a:lnTo>
                    <a:lnTo>
                      <a:pt x="177" y="157"/>
                    </a:lnTo>
                    <a:lnTo>
                      <a:pt x="177" y="178"/>
                    </a:lnTo>
                    <a:lnTo>
                      <a:pt x="197" y="194"/>
                    </a:lnTo>
                    <a:lnTo>
                      <a:pt x="233" y="194"/>
                    </a:lnTo>
                    <a:lnTo>
                      <a:pt x="258" y="214"/>
                    </a:lnTo>
                    <a:lnTo>
                      <a:pt x="278" y="249"/>
                    </a:lnTo>
                    <a:lnTo>
                      <a:pt x="298" y="305"/>
                    </a:lnTo>
                    <a:lnTo>
                      <a:pt x="313" y="416"/>
                    </a:lnTo>
                    <a:lnTo>
                      <a:pt x="313" y="517"/>
                    </a:lnTo>
                    <a:lnTo>
                      <a:pt x="303" y="598"/>
                    </a:lnTo>
                    <a:lnTo>
                      <a:pt x="283" y="633"/>
                    </a:lnTo>
                    <a:lnTo>
                      <a:pt x="212" y="684"/>
                    </a:lnTo>
                    <a:lnTo>
                      <a:pt x="136" y="730"/>
                    </a:lnTo>
                    <a:lnTo>
                      <a:pt x="101" y="7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4" name="Freeform 8"/>
              <p:cNvSpPr>
                <a:spLocks/>
              </p:cNvSpPr>
              <p:nvPr/>
            </p:nvSpPr>
            <p:spPr bwMode="auto">
              <a:xfrm>
                <a:off x="4824" y="1995"/>
                <a:ext cx="165" cy="274"/>
              </a:xfrm>
              <a:custGeom>
                <a:avLst/>
                <a:gdLst>
                  <a:gd name="T0" fmla="*/ 1 w 329"/>
                  <a:gd name="T1" fmla="*/ 1 h 546"/>
                  <a:gd name="T2" fmla="*/ 1 w 329"/>
                  <a:gd name="T3" fmla="*/ 0 h 546"/>
                  <a:gd name="T4" fmla="*/ 1 w 329"/>
                  <a:gd name="T5" fmla="*/ 1 h 546"/>
                  <a:gd name="T6" fmla="*/ 1 w 329"/>
                  <a:gd name="T7" fmla="*/ 1 h 546"/>
                  <a:gd name="T8" fmla="*/ 1 w 329"/>
                  <a:gd name="T9" fmla="*/ 1 h 546"/>
                  <a:gd name="T10" fmla="*/ 1 w 329"/>
                  <a:gd name="T11" fmla="*/ 1 h 546"/>
                  <a:gd name="T12" fmla="*/ 0 w 329"/>
                  <a:gd name="T13" fmla="*/ 1 h 546"/>
                  <a:gd name="T14" fmla="*/ 1 w 329"/>
                  <a:gd name="T15" fmla="*/ 1 h 546"/>
                  <a:gd name="T16" fmla="*/ 1 w 329"/>
                  <a:gd name="T17" fmla="*/ 1 h 546"/>
                  <a:gd name="T18" fmla="*/ 1 w 329"/>
                  <a:gd name="T19" fmla="*/ 1 h 546"/>
                  <a:gd name="T20" fmla="*/ 1 w 329"/>
                  <a:gd name="T21" fmla="*/ 1 h 546"/>
                  <a:gd name="T22" fmla="*/ 1 w 329"/>
                  <a:gd name="T23" fmla="*/ 1 h 546"/>
                  <a:gd name="T24" fmla="*/ 1 w 329"/>
                  <a:gd name="T25" fmla="*/ 1 h 546"/>
                  <a:gd name="T26" fmla="*/ 1 w 329"/>
                  <a:gd name="T27" fmla="*/ 1 h 546"/>
                  <a:gd name="T28" fmla="*/ 1 w 329"/>
                  <a:gd name="T29" fmla="*/ 1 h 546"/>
                  <a:gd name="T30" fmla="*/ 1 w 329"/>
                  <a:gd name="T31" fmla="*/ 1 h 546"/>
                  <a:gd name="T32" fmla="*/ 1 w 329"/>
                  <a:gd name="T33" fmla="*/ 1 h 546"/>
                  <a:gd name="T34" fmla="*/ 1 w 329"/>
                  <a:gd name="T35" fmla="*/ 1 h 546"/>
                  <a:gd name="T36" fmla="*/ 1 w 329"/>
                  <a:gd name="T37" fmla="*/ 1 h 546"/>
                  <a:gd name="T38" fmla="*/ 1 w 329"/>
                  <a:gd name="T39" fmla="*/ 1 h 546"/>
                  <a:gd name="T40" fmla="*/ 1 w 329"/>
                  <a:gd name="T41" fmla="*/ 1 h 546"/>
                  <a:gd name="T42" fmla="*/ 1 w 329"/>
                  <a:gd name="T43" fmla="*/ 1 h 546"/>
                  <a:gd name="T44" fmla="*/ 1 w 329"/>
                  <a:gd name="T45" fmla="*/ 1 h 546"/>
                  <a:gd name="T46" fmla="*/ 1 w 329"/>
                  <a:gd name="T47" fmla="*/ 1 h 546"/>
                  <a:gd name="T48" fmla="*/ 1 w 329"/>
                  <a:gd name="T49" fmla="*/ 1 h 546"/>
                  <a:gd name="T50" fmla="*/ 1 w 329"/>
                  <a:gd name="T51" fmla="*/ 1 h 546"/>
                  <a:gd name="T52" fmla="*/ 1 w 329"/>
                  <a:gd name="T53" fmla="*/ 1 h 546"/>
                  <a:gd name="T54" fmla="*/ 1 w 329"/>
                  <a:gd name="T55" fmla="*/ 1 h 546"/>
                  <a:gd name="T56" fmla="*/ 1 w 329"/>
                  <a:gd name="T57" fmla="*/ 1 h 546"/>
                  <a:gd name="T58" fmla="*/ 1 w 329"/>
                  <a:gd name="T59" fmla="*/ 1 h 546"/>
                  <a:gd name="T60" fmla="*/ 1 w 329"/>
                  <a:gd name="T61" fmla="*/ 1 h 546"/>
                  <a:gd name="T62" fmla="*/ 1 w 329"/>
                  <a:gd name="T63" fmla="*/ 1 h 546"/>
                  <a:gd name="T64" fmla="*/ 1 w 329"/>
                  <a:gd name="T65" fmla="*/ 1 h 546"/>
                  <a:gd name="T66" fmla="*/ 1 w 329"/>
                  <a:gd name="T67" fmla="*/ 1 h 546"/>
                  <a:gd name="T68" fmla="*/ 1 w 329"/>
                  <a:gd name="T69" fmla="*/ 1 h 546"/>
                  <a:gd name="T70" fmla="*/ 1 w 329"/>
                  <a:gd name="T71" fmla="*/ 1 h 54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29"/>
                  <a:gd name="T109" fmla="*/ 0 h 546"/>
                  <a:gd name="T110" fmla="*/ 329 w 329"/>
                  <a:gd name="T111" fmla="*/ 546 h 54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29" h="546">
                    <a:moveTo>
                      <a:pt x="329" y="15"/>
                    </a:moveTo>
                    <a:lnTo>
                      <a:pt x="293" y="0"/>
                    </a:lnTo>
                    <a:lnTo>
                      <a:pt x="217" y="5"/>
                    </a:lnTo>
                    <a:lnTo>
                      <a:pt x="151" y="56"/>
                    </a:lnTo>
                    <a:lnTo>
                      <a:pt x="55" y="162"/>
                    </a:lnTo>
                    <a:lnTo>
                      <a:pt x="5" y="248"/>
                    </a:lnTo>
                    <a:lnTo>
                      <a:pt x="0" y="278"/>
                    </a:lnTo>
                    <a:lnTo>
                      <a:pt x="25" y="334"/>
                    </a:lnTo>
                    <a:lnTo>
                      <a:pt x="80" y="359"/>
                    </a:lnTo>
                    <a:lnTo>
                      <a:pt x="151" y="389"/>
                    </a:lnTo>
                    <a:lnTo>
                      <a:pt x="207" y="404"/>
                    </a:lnTo>
                    <a:lnTo>
                      <a:pt x="232" y="430"/>
                    </a:lnTo>
                    <a:lnTo>
                      <a:pt x="217" y="465"/>
                    </a:lnTo>
                    <a:lnTo>
                      <a:pt x="177" y="506"/>
                    </a:lnTo>
                    <a:lnTo>
                      <a:pt x="126" y="511"/>
                    </a:lnTo>
                    <a:lnTo>
                      <a:pt x="91" y="495"/>
                    </a:lnTo>
                    <a:lnTo>
                      <a:pt x="70" y="511"/>
                    </a:lnTo>
                    <a:lnTo>
                      <a:pt x="75" y="531"/>
                    </a:lnTo>
                    <a:lnTo>
                      <a:pt x="116" y="546"/>
                    </a:lnTo>
                    <a:lnTo>
                      <a:pt x="177" y="546"/>
                    </a:lnTo>
                    <a:lnTo>
                      <a:pt x="232" y="531"/>
                    </a:lnTo>
                    <a:lnTo>
                      <a:pt x="263" y="511"/>
                    </a:lnTo>
                    <a:lnTo>
                      <a:pt x="283" y="475"/>
                    </a:lnTo>
                    <a:lnTo>
                      <a:pt x="293" y="435"/>
                    </a:lnTo>
                    <a:lnTo>
                      <a:pt x="268" y="399"/>
                    </a:lnTo>
                    <a:lnTo>
                      <a:pt x="207" y="374"/>
                    </a:lnTo>
                    <a:lnTo>
                      <a:pt x="136" y="354"/>
                    </a:lnTo>
                    <a:lnTo>
                      <a:pt x="75" y="319"/>
                    </a:lnTo>
                    <a:lnTo>
                      <a:pt x="60" y="288"/>
                    </a:lnTo>
                    <a:lnTo>
                      <a:pt x="70" y="233"/>
                    </a:lnTo>
                    <a:lnTo>
                      <a:pt x="116" y="162"/>
                    </a:lnTo>
                    <a:lnTo>
                      <a:pt x="172" y="121"/>
                    </a:lnTo>
                    <a:lnTo>
                      <a:pt x="258" y="91"/>
                    </a:lnTo>
                    <a:lnTo>
                      <a:pt x="329" y="76"/>
                    </a:lnTo>
                    <a:lnTo>
                      <a:pt x="329" y="35"/>
                    </a:lnTo>
                    <a:lnTo>
                      <a:pt x="329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5" name="Freeform 9"/>
              <p:cNvSpPr>
                <a:spLocks/>
              </p:cNvSpPr>
              <p:nvPr/>
            </p:nvSpPr>
            <p:spPr bwMode="auto">
              <a:xfrm>
                <a:off x="4958" y="1983"/>
                <a:ext cx="154" cy="336"/>
              </a:xfrm>
              <a:custGeom>
                <a:avLst/>
                <a:gdLst>
                  <a:gd name="T0" fmla="*/ 0 w 309"/>
                  <a:gd name="T1" fmla="*/ 0 h 673"/>
                  <a:gd name="T2" fmla="*/ 0 w 309"/>
                  <a:gd name="T3" fmla="*/ 0 h 673"/>
                  <a:gd name="T4" fmla="*/ 0 w 309"/>
                  <a:gd name="T5" fmla="*/ 0 h 673"/>
                  <a:gd name="T6" fmla="*/ 0 w 309"/>
                  <a:gd name="T7" fmla="*/ 0 h 673"/>
                  <a:gd name="T8" fmla="*/ 0 w 309"/>
                  <a:gd name="T9" fmla="*/ 0 h 673"/>
                  <a:gd name="T10" fmla="*/ 0 w 309"/>
                  <a:gd name="T11" fmla="*/ 0 h 673"/>
                  <a:gd name="T12" fmla="*/ 0 w 309"/>
                  <a:gd name="T13" fmla="*/ 0 h 673"/>
                  <a:gd name="T14" fmla="*/ 0 w 309"/>
                  <a:gd name="T15" fmla="*/ 0 h 673"/>
                  <a:gd name="T16" fmla="*/ 0 w 309"/>
                  <a:gd name="T17" fmla="*/ 0 h 673"/>
                  <a:gd name="T18" fmla="*/ 0 w 309"/>
                  <a:gd name="T19" fmla="*/ 0 h 673"/>
                  <a:gd name="T20" fmla="*/ 0 w 309"/>
                  <a:gd name="T21" fmla="*/ 0 h 673"/>
                  <a:gd name="T22" fmla="*/ 0 w 309"/>
                  <a:gd name="T23" fmla="*/ 0 h 673"/>
                  <a:gd name="T24" fmla="*/ 0 w 309"/>
                  <a:gd name="T25" fmla="*/ 0 h 673"/>
                  <a:gd name="T26" fmla="*/ 0 w 309"/>
                  <a:gd name="T27" fmla="*/ 0 h 673"/>
                  <a:gd name="T28" fmla="*/ 0 w 309"/>
                  <a:gd name="T29" fmla="*/ 0 h 673"/>
                  <a:gd name="T30" fmla="*/ 0 w 309"/>
                  <a:gd name="T31" fmla="*/ 0 h 673"/>
                  <a:gd name="T32" fmla="*/ 0 w 309"/>
                  <a:gd name="T33" fmla="*/ 0 h 673"/>
                  <a:gd name="T34" fmla="*/ 0 w 309"/>
                  <a:gd name="T35" fmla="*/ 0 h 673"/>
                  <a:gd name="T36" fmla="*/ 0 w 309"/>
                  <a:gd name="T37" fmla="*/ 0 h 673"/>
                  <a:gd name="T38" fmla="*/ 0 w 309"/>
                  <a:gd name="T39" fmla="*/ 0 h 673"/>
                  <a:gd name="T40" fmla="*/ 0 w 309"/>
                  <a:gd name="T41" fmla="*/ 0 h 67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09"/>
                  <a:gd name="T64" fmla="*/ 0 h 673"/>
                  <a:gd name="T65" fmla="*/ 309 w 309"/>
                  <a:gd name="T66" fmla="*/ 673 h 67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09" h="673">
                    <a:moveTo>
                      <a:pt x="269" y="212"/>
                    </a:moveTo>
                    <a:lnTo>
                      <a:pt x="238" y="86"/>
                    </a:lnTo>
                    <a:lnTo>
                      <a:pt x="203" y="25"/>
                    </a:lnTo>
                    <a:lnTo>
                      <a:pt x="126" y="0"/>
                    </a:lnTo>
                    <a:lnTo>
                      <a:pt x="50" y="10"/>
                    </a:lnTo>
                    <a:lnTo>
                      <a:pt x="15" y="76"/>
                    </a:lnTo>
                    <a:lnTo>
                      <a:pt x="20" y="157"/>
                    </a:lnTo>
                    <a:lnTo>
                      <a:pt x="40" y="288"/>
                    </a:lnTo>
                    <a:lnTo>
                      <a:pt x="40" y="404"/>
                    </a:lnTo>
                    <a:lnTo>
                      <a:pt x="15" y="505"/>
                    </a:lnTo>
                    <a:lnTo>
                      <a:pt x="0" y="561"/>
                    </a:lnTo>
                    <a:lnTo>
                      <a:pt x="10" y="612"/>
                    </a:lnTo>
                    <a:lnTo>
                      <a:pt x="45" y="638"/>
                    </a:lnTo>
                    <a:lnTo>
                      <a:pt x="91" y="663"/>
                    </a:lnTo>
                    <a:lnTo>
                      <a:pt x="136" y="673"/>
                    </a:lnTo>
                    <a:lnTo>
                      <a:pt x="193" y="673"/>
                    </a:lnTo>
                    <a:lnTo>
                      <a:pt x="259" y="622"/>
                    </a:lnTo>
                    <a:lnTo>
                      <a:pt x="309" y="515"/>
                    </a:lnTo>
                    <a:lnTo>
                      <a:pt x="304" y="419"/>
                    </a:lnTo>
                    <a:lnTo>
                      <a:pt x="274" y="308"/>
                    </a:lnTo>
                    <a:lnTo>
                      <a:pt x="269" y="2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6" name="Freeform 10"/>
              <p:cNvSpPr>
                <a:spLocks/>
              </p:cNvSpPr>
              <p:nvPr/>
            </p:nvSpPr>
            <p:spPr bwMode="auto">
              <a:xfrm>
                <a:off x="4912" y="2256"/>
                <a:ext cx="117" cy="486"/>
              </a:xfrm>
              <a:custGeom>
                <a:avLst/>
                <a:gdLst>
                  <a:gd name="T0" fmla="*/ 0 w 235"/>
                  <a:gd name="T1" fmla="*/ 0 h 973"/>
                  <a:gd name="T2" fmla="*/ 0 w 235"/>
                  <a:gd name="T3" fmla="*/ 0 h 973"/>
                  <a:gd name="T4" fmla="*/ 0 w 235"/>
                  <a:gd name="T5" fmla="*/ 0 h 973"/>
                  <a:gd name="T6" fmla="*/ 0 w 235"/>
                  <a:gd name="T7" fmla="*/ 0 h 973"/>
                  <a:gd name="T8" fmla="*/ 0 w 235"/>
                  <a:gd name="T9" fmla="*/ 0 h 973"/>
                  <a:gd name="T10" fmla="*/ 0 w 235"/>
                  <a:gd name="T11" fmla="*/ 0 h 973"/>
                  <a:gd name="T12" fmla="*/ 0 w 235"/>
                  <a:gd name="T13" fmla="*/ 0 h 973"/>
                  <a:gd name="T14" fmla="*/ 0 w 235"/>
                  <a:gd name="T15" fmla="*/ 0 h 973"/>
                  <a:gd name="T16" fmla="*/ 0 w 235"/>
                  <a:gd name="T17" fmla="*/ 0 h 973"/>
                  <a:gd name="T18" fmla="*/ 0 w 235"/>
                  <a:gd name="T19" fmla="*/ 0 h 973"/>
                  <a:gd name="T20" fmla="*/ 0 w 235"/>
                  <a:gd name="T21" fmla="*/ 0 h 973"/>
                  <a:gd name="T22" fmla="*/ 0 w 235"/>
                  <a:gd name="T23" fmla="*/ 0 h 973"/>
                  <a:gd name="T24" fmla="*/ 0 w 235"/>
                  <a:gd name="T25" fmla="*/ 0 h 973"/>
                  <a:gd name="T26" fmla="*/ 0 w 235"/>
                  <a:gd name="T27" fmla="*/ 0 h 973"/>
                  <a:gd name="T28" fmla="*/ 0 w 235"/>
                  <a:gd name="T29" fmla="*/ 0 h 973"/>
                  <a:gd name="T30" fmla="*/ 0 w 235"/>
                  <a:gd name="T31" fmla="*/ 0 h 973"/>
                  <a:gd name="T32" fmla="*/ 0 w 235"/>
                  <a:gd name="T33" fmla="*/ 0 h 973"/>
                  <a:gd name="T34" fmla="*/ 0 w 235"/>
                  <a:gd name="T35" fmla="*/ 0 h 973"/>
                  <a:gd name="T36" fmla="*/ 0 w 235"/>
                  <a:gd name="T37" fmla="*/ 0 h 973"/>
                  <a:gd name="T38" fmla="*/ 0 w 235"/>
                  <a:gd name="T39" fmla="*/ 0 h 973"/>
                  <a:gd name="T40" fmla="*/ 0 w 235"/>
                  <a:gd name="T41" fmla="*/ 0 h 973"/>
                  <a:gd name="T42" fmla="*/ 0 w 235"/>
                  <a:gd name="T43" fmla="*/ 0 h 973"/>
                  <a:gd name="T44" fmla="*/ 0 w 235"/>
                  <a:gd name="T45" fmla="*/ 0 h 973"/>
                  <a:gd name="T46" fmla="*/ 0 w 235"/>
                  <a:gd name="T47" fmla="*/ 0 h 973"/>
                  <a:gd name="T48" fmla="*/ 0 w 235"/>
                  <a:gd name="T49" fmla="*/ 0 h 973"/>
                  <a:gd name="T50" fmla="*/ 0 w 235"/>
                  <a:gd name="T51" fmla="*/ 0 h 973"/>
                  <a:gd name="T52" fmla="*/ 0 w 235"/>
                  <a:gd name="T53" fmla="*/ 0 h 973"/>
                  <a:gd name="T54" fmla="*/ 0 w 235"/>
                  <a:gd name="T55" fmla="*/ 0 h 973"/>
                  <a:gd name="T56" fmla="*/ 0 w 235"/>
                  <a:gd name="T57" fmla="*/ 0 h 97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35"/>
                  <a:gd name="T88" fmla="*/ 0 h 973"/>
                  <a:gd name="T89" fmla="*/ 235 w 235"/>
                  <a:gd name="T90" fmla="*/ 973 h 97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35" h="973">
                    <a:moveTo>
                      <a:pt x="223" y="15"/>
                    </a:moveTo>
                    <a:lnTo>
                      <a:pt x="163" y="0"/>
                    </a:lnTo>
                    <a:lnTo>
                      <a:pt x="127" y="15"/>
                    </a:lnTo>
                    <a:lnTo>
                      <a:pt x="112" y="66"/>
                    </a:lnTo>
                    <a:lnTo>
                      <a:pt x="127" y="344"/>
                    </a:lnTo>
                    <a:lnTo>
                      <a:pt x="127" y="410"/>
                    </a:lnTo>
                    <a:lnTo>
                      <a:pt x="107" y="532"/>
                    </a:lnTo>
                    <a:lnTo>
                      <a:pt x="102" y="674"/>
                    </a:lnTo>
                    <a:lnTo>
                      <a:pt x="112" y="745"/>
                    </a:lnTo>
                    <a:lnTo>
                      <a:pt x="102" y="785"/>
                    </a:lnTo>
                    <a:lnTo>
                      <a:pt x="31" y="846"/>
                    </a:lnTo>
                    <a:lnTo>
                      <a:pt x="0" y="922"/>
                    </a:lnTo>
                    <a:lnTo>
                      <a:pt x="6" y="947"/>
                    </a:lnTo>
                    <a:lnTo>
                      <a:pt x="61" y="973"/>
                    </a:lnTo>
                    <a:lnTo>
                      <a:pt x="76" y="962"/>
                    </a:lnTo>
                    <a:lnTo>
                      <a:pt x="82" y="917"/>
                    </a:lnTo>
                    <a:lnTo>
                      <a:pt x="97" y="851"/>
                    </a:lnTo>
                    <a:lnTo>
                      <a:pt x="122" y="821"/>
                    </a:lnTo>
                    <a:lnTo>
                      <a:pt x="152" y="801"/>
                    </a:lnTo>
                    <a:lnTo>
                      <a:pt x="178" y="775"/>
                    </a:lnTo>
                    <a:lnTo>
                      <a:pt x="183" y="755"/>
                    </a:lnTo>
                    <a:lnTo>
                      <a:pt x="168" y="730"/>
                    </a:lnTo>
                    <a:lnTo>
                      <a:pt x="152" y="715"/>
                    </a:lnTo>
                    <a:lnTo>
                      <a:pt x="142" y="653"/>
                    </a:lnTo>
                    <a:lnTo>
                      <a:pt x="152" y="526"/>
                    </a:lnTo>
                    <a:lnTo>
                      <a:pt x="188" y="380"/>
                    </a:lnTo>
                    <a:lnTo>
                      <a:pt x="223" y="263"/>
                    </a:lnTo>
                    <a:lnTo>
                      <a:pt x="235" y="122"/>
                    </a:lnTo>
                    <a:lnTo>
                      <a:pt x="223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7" name="Freeform 11"/>
              <p:cNvSpPr>
                <a:spLocks/>
              </p:cNvSpPr>
              <p:nvPr/>
            </p:nvSpPr>
            <p:spPr bwMode="auto">
              <a:xfrm>
                <a:off x="5039" y="2256"/>
                <a:ext cx="192" cy="410"/>
              </a:xfrm>
              <a:custGeom>
                <a:avLst/>
                <a:gdLst>
                  <a:gd name="T0" fmla="*/ 1 w 384"/>
                  <a:gd name="T1" fmla="*/ 0 h 821"/>
                  <a:gd name="T2" fmla="*/ 1 w 384"/>
                  <a:gd name="T3" fmla="*/ 0 h 821"/>
                  <a:gd name="T4" fmla="*/ 1 w 384"/>
                  <a:gd name="T5" fmla="*/ 0 h 821"/>
                  <a:gd name="T6" fmla="*/ 1 w 384"/>
                  <a:gd name="T7" fmla="*/ 0 h 821"/>
                  <a:gd name="T8" fmla="*/ 0 w 384"/>
                  <a:gd name="T9" fmla="*/ 0 h 821"/>
                  <a:gd name="T10" fmla="*/ 1 w 384"/>
                  <a:gd name="T11" fmla="*/ 0 h 821"/>
                  <a:gd name="T12" fmla="*/ 1 w 384"/>
                  <a:gd name="T13" fmla="*/ 0 h 821"/>
                  <a:gd name="T14" fmla="*/ 1 w 384"/>
                  <a:gd name="T15" fmla="*/ 0 h 821"/>
                  <a:gd name="T16" fmla="*/ 1 w 384"/>
                  <a:gd name="T17" fmla="*/ 0 h 821"/>
                  <a:gd name="T18" fmla="*/ 1 w 384"/>
                  <a:gd name="T19" fmla="*/ 0 h 821"/>
                  <a:gd name="T20" fmla="*/ 1 w 384"/>
                  <a:gd name="T21" fmla="*/ 0 h 821"/>
                  <a:gd name="T22" fmla="*/ 1 w 384"/>
                  <a:gd name="T23" fmla="*/ 0 h 821"/>
                  <a:gd name="T24" fmla="*/ 1 w 384"/>
                  <a:gd name="T25" fmla="*/ 0 h 821"/>
                  <a:gd name="T26" fmla="*/ 1 w 384"/>
                  <a:gd name="T27" fmla="*/ 0 h 821"/>
                  <a:gd name="T28" fmla="*/ 1 w 384"/>
                  <a:gd name="T29" fmla="*/ 0 h 821"/>
                  <a:gd name="T30" fmla="*/ 1 w 384"/>
                  <a:gd name="T31" fmla="*/ 0 h 821"/>
                  <a:gd name="T32" fmla="*/ 1 w 384"/>
                  <a:gd name="T33" fmla="*/ 0 h 821"/>
                  <a:gd name="T34" fmla="*/ 1 w 384"/>
                  <a:gd name="T35" fmla="*/ 0 h 821"/>
                  <a:gd name="T36" fmla="*/ 1 w 384"/>
                  <a:gd name="T37" fmla="*/ 0 h 821"/>
                  <a:gd name="T38" fmla="*/ 1 w 384"/>
                  <a:gd name="T39" fmla="*/ 0 h 821"/>
                  <a:gd name="T40" fmla="*/ 1 w 384"/>
                  <a:gd name="T41" fmla="*/ 0 h 821"/>
                  <a:gd name="T42" fmla="*/ 1 w 384"/>
                  <a:gd name="T43" fmla="*/ 0 h 821"/>
                  <a:gd name="T44" fmla="*/ 1 w 384"/>
                  <a:gd name="T45" fmla="*/ 0 h 821"/>
                  <a:gd name="T46" fmla="*/ 1 w 384"/>
                  <a:gd name="T47" fmla="*/ 0 h 821"/>
                  <a:gd name="T48" fmla="*/ 1 w 384"/>
                  <a:gd name="T49" fmla="*/ 0 h 821"/>
                  <a:gd name="T50" fmla="*/ 1 w 384"/>
                  <a:gd name="T51" fmla="*/ 0 h 821"/>
                  <a:gd name="T52" fmla="*/ 1 w 384"/>
                  <a:gd name="T53" fmla="*/ 0 h 821"/>
                  <a:gd name="T54" fmla="*/ 1 w 384"/>
                  <a:gd name="T55" fmla="*/ 0 h 821"/>
                  <a:gd name="T56" fmla="*/ 1 w 384"/>
                  <a:gd name="T57" fmla="*/ 0 h 821"/>
                  <a:gd name="T58" fmla="*/ 1 w 384"/>
                  <a:gd name="T59" fmla="*/ 0 h 821"/>
                  <a:gd name="T60" fmla="*/ 1 w 384"/>
                  <a:gd name="T61" fmla="*/ 0 h 821"/>
                  <a:gd name="T62" fmla="*/ 1 w 384"/>
                  <a:gd name="T63" fmla="*/ 0 h 82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84"/>
                  <a:gd name="T97" fmla="*/ 0 h 821"/>
                  <a:gd name="T98" fmla="*/ 384 w 384"/>
                  <a:gd name="T99" fmla="*/ 821 h 82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84" h="821">
                    <a:moveTo>
                      <a:pt x="126" y="122"/>
                    </a:moveTo>
                    <a:lnTo>
                      <a:pt x="116" y="40"/>
                    </a:lnTo>
                    <a:lnTo>
                      <a:pt x="71" y="0"/>
                    </a:lnTo>
                    <a:lnTo>
                      <a:pt x="5" y="5"/>
                    </a:lnTo>
                    <a:lnTo>
                      <a:pt x="0" y="40"/>
                    </a:lnTo>
                    <a:lnTo>
                      <a:pt x="5" y="117"/>
                    </a:lnTo>
                    <a:lnTo>
                      <a:pt x="40" y="233"/>
                    </a:lnTo>
                    <a:lnTo>
                      <a:pt x="66" y="319"/>
                    </a:lnTo>
                    <a:lnTo>
                      <a:pt x="96" y="435"/>
                    </a:lnTo>
                    <a:lnTo>
                      <a:pt x="106" y="536"/>
                    </a:lnTo>
                    <a:lnTo>
                      <a:pt x="106" y="617"/>
                    </a:lnTo>
                    <a:lnTo>
                      <a:pt x="91" y="679"/>
                    </a:lnTo>
                    <a:lnTo>
                      <a:pt x="76" y="699"/>
                    </a:lnTo>
                    <a:lnTo>
                      <a:pt x="76" y="719"/>
                    </a:lnTo>
                    <a:lnTo>
                      <a:pt x="96" y="750"/>
                    </a:lnTo>
                    <a:lnTo>
                      <a:pt x="131" y="760"/>
                    </a:lnTo>
                    <a:lnTo>
                      <a:pt x="187" y="760"/>
                    </a:lnTo>
                    <a:lnTo>
                      <a:pt x="288" y="785"/>
                    </a:lnTo>
                    <a:lnTo>
                      <a:pt x="318" y="821"/>
                    </a:lnTo>
                    <a:lnTo>
                      <a:pt x="364" y="800"/>
                    </a:lnTo>
                    <a:lnTo>
                      <a:pt x="384" y="750"/>
                    </a:lnTo>
                    <a:lnTo>
                      <a:pt x="364" y="730"/>
                    </a:lnTo>
                    <a:lnTo>
                      <a:pt x="278" y="719"/>
                    </a:lnTo>
                    <a:lnTo>
                      <a:pt x="182" y="719"/>
                    </a:lnTo>
                    <a:lnTo>
                      <a:pt x="141" y="714"/>
                    </a:lnTo>
                    <a:lnTo>
                      <a:pt x="131" y="684"/>
                    </a:lnTo>
                    <a:lnTo>
                      <a:pt x="141" y="627"/>
                    </a:lnTo>
                    <a:lnTo>
                      <a:pt x="147" y="531"/>
                    </a:lnTo>
                    <a:lnTo>
                      <a:pt x="136" y="425"/>
                    </a:lnTo>
                    <a:lnTo>
                      <a:pt x="121" y="284"/>
                    </a:lnTo>
                    <a:lnTo>
                      <a:pt x="126" y="162"/>
                    </a:lnTo>
                    <a:lnTo>
                      <a:pt x="126" y="1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870" name="Text Box 12"/>
            <p:cNvSpPr txBox="1">
              <a:spLocks noChangeArrowheads="1"/>
            </p:cNvSpPr>
            <p:nvPr/>
          </p:nvSpPr>
          <p:spPr bwMode="auto">
            <a:xfrm>
              <a:off x="4540" y="1395"/>
              <a:ext cx="874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400" b="0">
                  <a:latin typeface="Tahoma" charset="0"/>
                  <a:cs typeface="Tahoma" charset="0"/>
                </a:rPr>
                <a:t>Arrays have to be in memory. Why?</a:t>
              </a:r>
            </a:p>
          </p:txBody>
        </p:sp>
        <p:sp>
          <p:nvSpPr>
            <p:cNvPr id="36871" name="Line 13"/>
            <p:cNvSpPr>
              <a:spLocks noChangeShapeType="1"/>
            </p:cNvSpPr>
            <p:nvPr/>
          </p:nvSpPr>
          <p:spPr bwMode="auto">
            <a:xfrm flipV="1">
              <a:off x="4540" y="1813"/>
              <a:ext cx="164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080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The New </a:t>
            </a:r>
            <a:r>
              <a:rPr lang="en-US" dirty="0" smtClean="0">
                <a:latin typeface="Tahoma" charset="0"/>
                <a:ea typeface="Tahoma"/>
              </a:rPr>
              <a:t>Code:  </a:t>
            </a:r>
            <a:r>
              <a:rPr lang="en-US" dirty="0" err="1" smtClean="0">
                <a:latin typeface="Tahoma" charset="0"/>
                <a:ea typeface="Tahoma"/>
              </a:rPr>
              <a:t>SumArray.as</a:t>
            </a:r>
            <a:r>
              <a:rPr lang="en-US" dirty="0" err="1">
                <a:latin typeface="Tahoma" charset="0"/>
                <a:ea typeface="Tahoma"/>
              </a:rPr>
              <a:t>m</a:t>
            </a:r>
            <a:endParaRPr lang="en-US" dirty="0">
              <a:latin typeface="Tahoma" charset="0"/>
              <a:ea typeface="Tahoma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Note the small changes: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838200" y="1371600"/>
            <a:ext cx="8342072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2000" dirty="0">
                <a:latin typeface="Courier New" charset="0"/>
                <a:cs typeface="Tahoma" charset="0"/>
              </a:rPr>
              <a:t>.text 0x3000</a:t>
            </a:r>
          </a:p>
          <a:p>
            <a:r>
              <a:rPr lang="en-US" sz="2000" dirty="0">
                <a:latin typeface="Courier New" charset="0"/>
                <a:cs typeface="Tahoma" charset="0"/>
              </a:rPr>
              <a:t>.</a:t>
            </a:r>
            <a:r>
              <a:rPr lang="en-US" sz="2000" dirty="0" err="1">
                <a:latin typeface="Courier New" charset="0"/>
                <a:cs typeface="Tahoma" charset="0"/>
              </a:rPr>
              <a:t>globl</a:t>
            </a:r>
            <a:r>
              <a:rPr lang="en-US" sz="2000" dirty="0">
                <a:latin typeface="Courier New" charset="0"/>
                <a:cs typeface="Tahoma" charset="0"/>
              </a:rPr>
              <a:t> main</a:t>
            </a:r>
          </a:p>
          <a:p>
            <a:r>
              <a:rPr lang="en-US" sz="2000" dirty="0">
                <a:latin typeface="Courier New" charset="0"/>
                <a:cs typeface="Tahoma" charset="0"/>
              </a:rPr>
              <a:t>main:</a:t>
            </a:r>
          </a:p>
          <a:p>
            <a:r>
              <a:rPr lang="en-US" sz="2000" dirty="0">
                <a:latin typeface="Courier New" charset="0"/>
                <a:cs typeface="Tahoma" charset="0"/>
              </a:rPr>
              <a:t>     </a:t>
            </a:r>
            <a:r>
              <a:rPr lang="en-US" sz="2000" dirty="0" err="1">
                <a:latin typeface="Courier New" charset="0"/>
                <a:cs typeface="Tahoma" charset="0"/>
              </a:rPr>
              <a:t>sw</a:t>
            </a:r>
            <a:r>
              <a:rPr lang="en-US" sz="2000" dirty="0">
                <a:latin typeface="Courier New" charset="0"/>
                <a:cs typeface="Tahoma" charset="0"/>
              </a:rPr>
              <a:t>    $0,</a:t>
            </a:r>
            <a:r>
              <a:rPr lang="en-US" sz="2000" dirty="0" smtClean="0">
                <a:latin typeface="Courier New" charset="0"/>
                <a:cs typeface="Tahoma" charset="0"/>
              </a:rPr>
              <a:t>sum($0)   </a:t>
            </a:r>
            <a:r>
              <a:rPr lang="en-US" sz="2000" dirty="0">
                <a:latin typeface="Courier New" charset="0"/>
                <a:cs typeface="Tahoma" charset="0"/>
              </a:rPr>
              <a:t># sum = 0;</a:t>
            </a:r>
          </a:p>
          <a:p>
            <a:r>
              <a:rPr lang="en-US" sz="2000" dirty="0">
                <a:latin typeface="Courier New" charset="0"/>
                <a:cs typeface="Tahoma" charset="0"/>
              </a:rPr>
              <a:t>     </a:t>
            </a:r>
            <a:r>
              <a:rPr lang="en-US" sz="2000" dirty="0" err="1">
                <a:latin typeface="Courier New" charset="0"/>
                <a:cs typeface="Tahoma" charset="0"/>
              </a:rPr>
              <a:t>sw</a:t>
            </a:r>
            <a:r>
              <a:rPr lang="en-US" sz="2000" dirty="0">
                <a:latin typeface="Courier New" charset="0"/>
                <a:cs typeface="Tahoma" charset="0"/>
              </a:rPr>
              <a:t>    $0,</a:t>
            </a:r>
            <a:r>
              <a:rPr lang="en-US" sz="2000" dirty="0" smtClean="0">
                <a:latin typeface="Courier New" charset="0"/>
                <a:cs typeface="Tahoma" charset="0"/>
              </a:rPr>
              <a:t>i($0)     </a:t>
            </a:r>
            <a:r>
              <a:rPr lang="en-US" sz="2000" dirty="0">
                <a:latin typeface="Courier New" charset="0"/>
                <a:cs typeface="Tahoma" charset="0"/>
              </a:rPr>
              <a:t># for (</a:t>
            </a:r>
            <a:r>
              <a:rPr lang="en-US" sz="2000" dirty="0" err="1">
                <a:latin typeface="Courier New" charset="0"/>
                <a:cs typeface="Tahoma" charset="0"/>
              </a:rPr>
              <a:t>i</a:t>
            </a:r>
            <a:r>
              <a:rPr lang="en-US" sz="2000" dirty="0">
                <a:latin typeface="Courier New" charset="0"/>
                <a:cs typeface="Tahoma" charset="0"/>
              </a:rPr>
              <a:t> = 0;</a:t>
            </a:r>
          </a:p>
          <a:p>
            <a:r>
              <a:rPr lang="en-US" sz="2000" dirty="0">
                <a:latin typeface="Courier New" charset="0"/>
                <a:cs typeface="Tahoma" charset="0"/>
              </a:rPr>
              <a:t>     </a:t>
            </a:r>
            <a:r>
              <a:rPr lang="en-US" sz="2000" dirty="0" err="1">
                <a:latin typeface="Courier New" charset="0"/>
                <a:cs typeface="Tahoma" charset="0"/>
              </a:rPr>
              <a:t>lw</a:t>
            </a:r>
            <a:r>
              <a:rPr lang="en-US" sz="2000" dirty="0">
                <a:latin typeface="Courier New" charset="0"/>
                <a:cs typeface="Tahoma" charset="0"/>
              </a:rPr>
              <a:t>    $9,</a:t>
            </a:r>
            <a:r>
              <a:rPr lang="en-US" sz="2000" dirty="0" smtClean="0">
                <a:latin typeface="Courier New" charset="0"/>
                <a:cs typeface="Tahoma" charset="0"/>
              </a:rPr>
              <a:t>i($0)     </a:t>
            </a:r>
            <a:r>
              <a:rPr lang="en-US" sz="2000" dirty="0">
                <a:latin typeface="Courier New" charset="0"/>
                <a:cs typeface="Tahoma" charset="0"/>
              </a:rPr>
              <a:t># </a:t>
            </a:r>
            <a:r>
              <a:rPr lang="en-US" sz="2000" dirty="0" smtClean="0">
                <a:latin typeface="Courier New" charset="0"/>
                <a:cs typeface="Tahoma" charset="0"/>
              </a:rPr>
              <a:t>bring </a:t>
            </a:r>
            <a:r>
              <a:rPr lang="en-US" sz="2000" dirty="0" err="1">
                <a:latin typeface="Courier New" charset="0"/>
                <a:cs typeface="Tahoma" charset="0"/>
              </a:rPr>
              <a:t>i</a:t>
            </a:r>
            <a:r>
              <a:rPr lang="en-US" sz="2000" dirty="0" smtClean="0">
                <a:latin typeface="Courier New" charset="0"/>
                <a:cs typeface="Tahoma" charset="0"/>
              </a:rPr>
              <a:t> into $9</a:t>
            </a:r>
            <a:endParaRPr lang="en-US" sz="2000" dirty="0">
              <a:latin typeface="Courier New" charset="0"/>
              <a:cs typeface="Tahoma" charset="0"/>
            </a:endParaRPr>
          </a:p>
          <a:p>
            <a:r>
              <a:rPr lang="en-US" sz="2000" dirty="0">
                <a:latin typeface="Courier New" charset="0"/>
                <a:cs typeface="Tahoma" charset="0"/>
              </a:rPr>
              <a:t>     </a:t>
            </a:r>
            <a:r>
              <a:rPr lang="en-US" sz="2000" dirty="0" err="1">
                <a:latin typeface="Courier New" charset="0"/>
                <a:cs typeface="Tahoma" charset="0"/>
              </a:rPr>
              <a:t>lw</a:t>
            </a:r>
            <a:r>
              <a:rPr lang="en-US" sz="2000" dirty="0">
                <a:latin typeface="Courier New" charset="0"/>
                <a:cs typeface="Tahoma" charset="0"/>
              </a:rPr>
              <a:t>    $8,</a:t>
            </a:r>
            <a:r>
              <a:rPr lang="en-US" sz="2000" dirty="0" smtClean="0">
                <a:latin typeface="Courier New" charset="0"/>
                <a:cs typeface="Tahoma" charset="0"/>
              </a:rPr>
              <a:t>sum($0)   </a:t>
            </a:r>
            <a:r>
              <a:rPr lang="en-US" sz="2000" dirty="0">
                <a:latin typeface="Courier New" charset="0"/>
                <a:cs typeface="Tahoma" charset="0"/>
              </a:rPr>
              <a:t># </a:t>
            </a:r>
            <a:r>
              <a:rPr lang="en-US" sz="2000" dirty="0" smtClean="0">
                <a:latin typeface="Courier New" charset="0"/>
                <a:cs typeface="Tahoma" charset="0"/>
              </a:rPr>
              <a:t>bring sum into $8</a:t>
            </a:r>
            <a:endParaRPr lang="en-US" sz="2000" dirty="0">
              <a:latin typeface="Courier New" charset="0"/>
              <a:cs typeface="Tahoma" charset="0"/>
            </a:endParaRPr>
          </a:p>
          <a:p>
            <a:r>
              <a:rPr lang="en-US" sz="2000" dirty="0">
                <a:latin typeface="Courier New" charset="0"/>
                <a:cs typeface="Tahoma" charset="0"/>
              </a:rPr>
              <a:t>loop:</a:t>
            </a:r>
          </a:p>
          <a:p>
            <a:r>
              <a:rPr lang="en-US" sz="2000" dirty="0">
                <a:latin typeface="Courier New" charset="0"/>
                <a:cs typeface="Tahoma" charset="0"/>
              </a:rPr>
              <a:t>     </a:t>
            </a:r>
            <a:r>
              <a:rPr lang="en-US" sz="2000" dirty="0" err="1">
                <a:latin typeface="Courier New" charset="0"/>
                <a:cs typeface="Tahoma" charset="0"/>
              </a:rPr>
              <a:t>sll</a:t>
            </a:r>
            <a:r>
              <a:rPr lang="en-US" sz="2000" dirty="0">
                <a:latin typeface="Courier New" charset="0"/>
                <a:cs typeface="Tahoma" charset="0"/>
              </a:rPr>
              <a:t>   $10,$9,2     # covert "</a:t>
            </a:r>
            <a:r>
              <a:rPr lang="en-US" sz="2000" dirty="0" err="1">
                <a:latin typeface="Courier New" charset="0"/>
                <a:cs typeface="Tahoma" charset="0"/>
              </a:rPr>
              <a:t>i</a:t>
            </a:r>
            <a:r>
              <a:rPr lang="en-US" sz="2000" dirty="0">
                <a:latin typeface="Courier New" charset="0"/>
                <a:cs typeface="Tahoma" charset="0"/>
              </a:rPr>
              <a:t>" to word offset</a:t>
            </a:r>
          </a:p>
          <a:p>
            <a:r>
              <a:rPr lang="en-US" sz="2000" dirty="0">
                <a:latin typeface="Courier New" charset="0"/>
                <a:cs typeface="Tahoma" charset="0"/>
              </a:rPr>
              <a:t>     </a:t>
            </a:r>
            <a:r>
              <a:rPr lang="en-US" sz="2000" dirty="0" err="1">
                <a:latin typeface="Courier New" charset="0"/>
                <a:cs typeface="Tahoma" charset="0"/>
              </a:rPr>
              <a:t>lw</a:t>
            </a:r>
            <a:r>
              <a:rPr lang="en-US" sz="2000" dirty="0">
                <a:latin typeface="Courier New" charset="0"/>
                <a:cs typeface="Tahoma" charset="0"/>
              </a:rPr>
              <a:t>    $10,a($10)   # load a[</a:t>
            </a:r>
            <a:r>
              <a:rPr lang="en-US" sz="2000" dirty="0" err="1">
                <a:latin typeface="Courier New" charset="0"/>
                <a:cs typeface="Tahoma" charset="0"/>
              </a:rPr>
              <a:t>i</a:t>
            </a:r>
            <a:r>
              <a:rPr lang="en-US" sz="2000" dirty="0">
                <a:latin typeface="Courier New" charset="0"/>
                <a:cs typeface="Tahoma" charset="0"/>
              </a:rPr>
              <a:t>]</a:t>
            </a:r>
          </a:p>
          <a:p>
            <a:r>
              <a:rPr lang="en-US" sz="2000" dirty="0">
                <a:latin typeface="Courier New" charset="0"/>
                <a:cs typeface="Tahoma" charset="0"/>
              </a:rPr>
              <a:t>     add   $8,$8,$10    # sum = sum + a[</a:t>
            </a:r>
            <a:r>
              <a:rPr lang="en-US" sz="2000" dirty="0" err="1">
                <a:latin typeface="Courier New" charset="0"/>
                <a:cs typeface="Tahoma" charset="0"/>
              </a:rPr>
              <a:t>i</a:t>
            </a:r>
            <a:r>
              <a:rPr lang="en-US" sz="2000" dirty="0">
                <a:latin typeface="Courier New" charset="0"/>
                <a:cs typeface="Tahoma" charset="0"/>
              </a:rPr>
              <a:t>];</a:t>
            </a:r>
          </a:p>
          <a:p>
            <a:r>
              <a:rPr lang="en-US" sz="2000" dirty="0">
                <a:latin typeface="Courier New" charset="0"/>
                <a:cs typeface="Tahoma" charset="0"/>
              </a:rPr>
              <a:t>     </a:t>
            </a:r>
            <a:r>
              <a:rPr lang="en-US" sz="2000" dirty="0" err="1">
                <a:latin typeface="Courier New" charset="0"/>
                <a:cs typeface="Tahoma" charset="0"/>
              </a:rPr>
              <a:t>sw</a:t>
            </a:r>
            <a:r>
              <a:rPr lang="en-US" sz="2000" dirty="0">
                <a:latin typeface="Courier New" charset="0"/>
                <a:cs typeface="Tahoma" charset="0"/>
              </a:rPr>
              <a:t>    $8,</a:t>
            </a:r>
            <a:r>
              <a:rPr lang="en-US" sz="2000" dirty="0" smtClean="0">
                <a:latin typeface="Courier New" charset="0"/>
                <a:cs typeface="Tahoma" charset="0"/>
              </a:rPr>
              <a:t>sum($0)   </a:t>
            </a:r>
            <a:r>
              <a:rPr lang="en-US" sz="2000" dirty="0">
                <a:latin typeface="Courier New" charset="0"/>
                <a:cs typeface="Tahoma" charset="0"/>
              </a:rPr>
              <a:t># update variable in memory</a:t>
            </a:r>
          </a:p>
          <a:p>
            <a:r>
              <a:rPr lang="en-US" sz="2000" dirty="0">
                <a:latin typeface="Courier New" charset="0"/>
                <a:cs typeface="Tahoma" charset="0"/>
              </a:rPr>
              <a:t>     </a:t>
            </a:r>
            <a:r>
              <a:rPr lang="en-US" sz="2000" dirty="0" err="1">
                <a:latin typeface="Courier New" charset="0"/>
                <a:cs typeface="Tahoma" charset="0"/>
              </a:rPr>
              <a:t>addi</a:t>
            </a:r>
            <a:r>
              <a:rPr lang="en-US" sz="2000" dirty="0">
                <a:latin typeface="Courier New" charset="0"/>
                <a:cs typeface="Tahoma" charset="0"/>
              </a:rPr>
              <a:t>  $9,$9,1      # for (...; ...; </a:t>
            </a:r>
            <a:r>
              <a:rPr lang="en-US" sz="2000" dirty="0" err="1">
                <a:latin typeface="Courier New" charset="0"/>
                <a:cs typeface="Tahoma" charset="0"/>
              </a:rPr>
              <a:t>i</a:t>
            </a:r>
            <a:r>
              <a:rPr lang="en-US" sz="2000" dirty="0">
                <a:latin typeface="Courier New" charset="0"/>
                <a:cs typeface="Tahoma" charset="0"/>
              </a:rPr>
              <a:t>++</a:t>
            </a:r>
          </a:p>
          <a:p>
            <a:r>
              <a:rPr lang="en-US" sz="2000" dirty="0">
                <a:latin typeface="Courier New" charset="0"/>
                <a:cs typeface="Tahoma" charset="0"/>
              </a:rPr>
              <a:t>     </a:t>
            </a:r>
            <a:r>
              <a:rPr lang="en-US" sz="2000" dirty="0" err="1">
                <a:latin typeface="Courier New" charset="0"/>
                <a:cs typeface="Tahoma" charset="0"/>
              </a:rPr>
              <a:t>sw</a:t>
            </a:r>
            <a:r>
              <a:rPr lang="en-US" sz="2000" dirty="0">
                <a:latin typeface="Courier New" charset="0"/>
                <a:cs typeface="Tahoma" charset="0"/>
              </a:rPr>
              <a:t>    $9,</a:t>
            </a:r>
            <a:r>
              <a:rPr lang="en-US" sz="2000" dirty="0" smtClean="0">
                <a:latin typeface="Courier New" charset="0"/>
                <a:cs typeface="Tahoma" charset="0"/>
              </a:rPr>
              <a:t>i($0)     </a:t>
            </a:r>
            <a:r>
              <a:rPr lang="en-US" sz="2000" dirty="0">
                <a:latin typeface="Courier New" charset="0"/>
                <a:cs typeface="Tahoma" charset="0"/>
              </a:rPr>
              <a:t># update memory</a:t>
            </a:r>
          </a:p>
          <a:p>
            <a:r>
              <a:rPr lang="en-US" sz="2000" dirty="0">
                <a:latin typeface="Courier New" charset="0"/>
                <a:cs typeface="Tahoma" charset="0"/>
              </a:rPr>
              <a:t>     </a:t>
            </a:r>
            <a:r>
              <a:rPr lang="en-US" sz="2000" dirty="0" err="1">
                <a:latin typeface="Courier New" charset="0"/>
                <a:cs typeface="Tahoma" charset="0"/>
              </a:rPr>
              <a:t>slti</a:t>
            </a:r>
            <a:r>
              <a:rPr lang="en-US" sz="2000" dirty="0">
                <a:latin typeface="Courier New" charset="0"/>
                <a:cs typeface="Tahoma" charset="0"/>
              </a:rPr>
              <a:t>  $10,$9,5     # for (...; </a:t>
            </a:r>
            <a:r>
              <a:rPr lang="en-US" sz="2000" dirty="0" err="1">
                <a:latin typeface="Courier New" charset="0"/>
                <a:cs typeface="Tahoma" charset="0"/>
              </a:rPr>
              <a:t>i</a:t>
            </a:r>
            <a:r>
              <a:rPr lang="en-US" sz="2000" dirty="0">
                <a:latin typeface="Courier New" charset="0"/>
                <a:cs typeface="Tahoma" charset="0"/>
              </a:rPr>
              <a:t>&lt;5;</a:t>
            </a:r>
          </a:p>
          <a:p>
            <a:r>
              <a:rPr lang="en-US" sz="2000" dirty="0">
                <a:latin typeface="Courier New" charset="0"/>
                <a:cs typeface="Tahoma" charset="0"/>
              </a:rPr>
              <a:t>     </a:t>
            </a:r>
            <a:r>
              <a:rPr lang="en-US" sz="2000" dirty="0" err="1">
                <a:latin typeface="Courier New" charset="0"/>
                <a:cs typeface="Tahoma" charset="0"/>
              </a:rPr>
              <a:t>bne</a:t>
            </a:r>
            <a:r>
              <a:rPr lang="en-US" sz="2000" dirty="0">
                <a:latin typeface="Courier New" charset="0"/>
                <a:cs typeface="Tahoma" charset="0"/>
              </a:rPr>
              <a:t>   $10,$0,loop</a:t>
            </a:r>
          </a:p>
          <a:p>
            <a:r>
              <a:rPr lang="en-US" sz="2000" dirty="0">
                <a:latin typeface="Courier New" charset="0"/>
                <a:cs typeface="Tahoma" charset="0"/>
              </a:rPr>
              <a:t>end: 	...			# code for exit here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048000" y="1020969"/>
            <a:ext cx="5257800" cy="1696831"/>
            <a:chOff x="3048000" y="1020969"/>
            <a:chExt cx="5257800" cy="1696831"/>
          </a:xfrm>
        </p:grpSpPr>
        <p:grpSp>
          <p:nvGrpSpPr>
            <p:cNvPr id="5" name="Group 4"/>
            <p:cNvGrpSpPr/>
            <p:nvPr/>
          </p:nvGrpSpPr>
          <p:grpSpPr>
            <a:xfrm>
              <a:off x="3048000" y="1020969"/>
              <a:ext cx="5257800" cy="1696831"/>
              <a:chOff x="2852529" y="2057400"/>
              <a:chExt cx="5257800" cy="1696831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757529" y="2057400"/>
                <a:ext cx="3352800" cy="830997"/>
              </a:xfrm>
              <a:prstGeom prst="rect">
                <a:avLst/>
              </a:prstGeom>
              <a:noFill/>
              <a:ln>
                <a:solidFill>
                  <a:srgbClr val="A5002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 smtClean="0">
                    <a:solidFill>
                      <a:schemeClr val="accent1"/>
                    </a:solidFill>
                    <a:latin typeface="Arial"/>
                    <a:cs typeface="Arial"/>
                  </a:rPr>
                  <a:t>Assembler replaces </a:t>
                </a:r>
                <a:r>
                  <a:rPr lang="en-US" sz="1600" b="0" dirty="0" smtClean="0">
                    <a:solidFill>
                      <a:schemeClr val="accent1"/>
                    </a:solidFill>
                    <a:latin typeface="Courier New"/>
                    <a:cs typeface="Courier New"/>
                  </a:rPr>
                  <a:t>sum </a:t>
                </a:r>
                <a:r>
                  <a:rPr lang="en-US" sz="1600" b="0" dirty="0" smtClean="0">
                    <a:solidFill>
                      <a:schemeClr val="accent1"/>
                    </a:solidFill>
                    <a:latin typeface="Arial"/>
                    <a:cs typeface="Arial"/>
                  </a:rPr>
                  <a:t>with 0x0, </a:t>
                </a:r>
                <a:r>
                  <a:rPr lang="en-US" sz="1600" b="0" dirty="0" err="1" smtClean="0">
                    <a:solidFill>
                      <a:schemeClr val="accent1"/>
                    </a:solidFill>
                    <a:latin typeface="Courier New"/>
                    <a:cs typeface="Courier New"/>
                  </a:rPr>
                  <a:t>i</a:t>
                </a:r>
                <a:r>
                  <a:rPr lang="en-US" sz="1600" b="0" dirty="0" smtClean="0">
                    <a:solidFill>
                      <a:schemeClr val="accent1"/>
                    </a:solidFill>
                    <a:latin typeface="Arial"/>
                    <a:cs typeface="Arial"/>
                  </a:rPr>
                  <a:t> with 0x4, and </a:t>
                </a:r>
                <a:r>
                  <a:rPr lang="en-US" sz="1600" b="0" dirty="0" smtClean="0">
                    <a:solidFill>
                      <a:schemeClr val="accent1"/>
                    </a:solidFill>
                    <a:latin typeface="Courier New"/>
                    <a:cs typeface="Courier New"/>
                  </a:rPr>
                  <a:t>a</a:t>
                </a:r>
                <a:r>
                  <a:rPr lang="en-US" sz="1600" b="0" dirty="0" smtClean="0">
                    <a:solidFill>
                      <a:schemeClr val="accent1"/>
                    </a:solidFill>
                    <a:latin typeface="Arial"/>
                    <a:cs typeface="Arial"/>
                  </a:rPr>
                  <a:t> with 0x8 </a:t>
                </a:r>
                <a:br>
                  <a:rPr lang="en-US" sz="1600" b="0" dirty="0" smtClean="0">
                    <a:solidFill>
                      <a:schemeClr val="accent1"/>
                    </a:solidFill>
                    <a:latin typeface="Arial"/>
                    <a:cs typeface="Arial"/>
                  </a:rPr>
                </a:br>
                <a:r>
                  <a:rPr lang="en-US" sz="1600" b="0" dirty="0" smtClean="0">
                    <a:solidFill>
                      <a:schemeClr val="accent1"/>
                    </a:solidFill>
                    <a:latin typeface="Arial"/>
                    <a:cs typeface="Arial"/>
                  </a:rPr>
                  <a:t>(see previous slide)</a:t>
                </a:r>
                <a:endParaRPr lang="en-US" sz="1600" b="0" dirty="0">
                  <a:solidFill>
                    <a:schemeClr val="accent1"/>
                  </a:solidFill>
                  <a:latin typeface="Courier New"/>
                  <a:cs typeface="Courier New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2852529" y="3322431"/>
                <a:ext cx="492540" cy="431800"/>
              </a:xfrm>
              <a:prstGeom prst="ellipse">
                <a:avLst/>
              </a:prstGeom>
              <a:noFill/>
              <a:ln w="12700" cap="flat" cmpd="sng" algn="ctr">
                <a:solidFill>
                  <a:srgbClr val="A5002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2" name="Freeform 1"/>
            <p:cNvSpPr/>
            <p:nvPr/>
          </p:nvSpPr>
          <p:spPr>
            <a:xfrm>
              <a:off x="3401391" y="1402522"/>
              <a:ext cx="1424609" cy="828261"/>
            </a:xfrm>
            <a:custGeom>
              <a:avLst/>
              <a:gdLst>
                <a:gd name="connsiteX0" fmla="*/ 1424609 w 1424609"/>
                <a:gd name="connsiteY0" fmla="*/ 0 h 828261"/>
                <a:gd name="connsiteX1" fmla="*/ 563218 w 1424609"/>
                <a:gd name="connsiteY1" fmla="*/ 375478 h 828261"/>
                <a:gd name="connsiteX2" fmla="*/ 0 w 1424609"/>
                <a:gd name="connsiteY2" fmla="*/ 828261 h 828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4609" h="828261">
                  <a:moveTo>
                    <a:pt x="1424609" y="0"/>
                  </a:moveTo>
                  <a:cubicBezTo>
                    <a:pt x="1112631" y="118717"/>
                    <a:pt x="800653" y="237435"/>
                    <a:pt x="563218" y="375478"/>
                  </a:cubicBezTo>
                  <a:cubicBezTo>
                    <a:pt x="325783" y="513522"/>
                    <a:pt x="0" y="828261"/>
                    <a:pt x="0" y="828261"/>
                  </a:cubicBezTo>
                </a:path>
              </a:pathLst>
            </a:custGeom>
            <a:ln w="12700" cmpd="sng">
              <a:solidFill>
                <a:srgbClr val="A50021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couple of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skip the immediate or register field of </a:t>
            </a:r>
            <a:r>
              <a:rPr lang="en-US" dirty="0" err="1" smtClean="0"/>
              <a:t>lw</a:t>
            </a:r>
            <a:r>
              <a:rPr lang="en-US" dirty="0" smtClean="0"/>
              <a:t>/</a:t>
            </a:r>
            <a:r>
              <a:rPr lang="en-US" dirty="0" err="1" smtClean="0"/>
              <a:t>sw</a:t>
            </a:r>
            <a:endParaRPr lang="en-US" dirty="0" smtClean="0"/>
          </a:p>
          <a:p>
            <a:pPr lvl="1"/>
            <a:r>
              <a:rPr lang="en-US" dirty="0" smtClean="0"/>
              <a:t>assumed to be zero</a:t>
            </a:r>
          </a:p>
          <a:p>
            <a:pPr lvl="2"/>
            <a:r>
              <a:rPr lang="en-US" dirty="0" err="1" smtClean="0">
                <a:latin typeface="Courier New" charset="0"/>
              </a:rPr>
              <a:t>lw</a:t>
            </a:r>
            <a:r>
              <a:rPr lang="en-US" dirty="0" smtClean="0">
                <a:latin typeface="Courier New" charset="0"/>
              </a:rPr>
              <a:t> $</a:t>
            </a:r>
            <a:r>
              <a:rPr lang="en-US" dirty="0">
                <a:latin typeface="Courier New" charset="0"/>
              </a:rPr>
              <a:t>8,</a:t>
            </a:r>
            <a:r>
              <a:rPr lang="en-US" dirty="0" smtClean="0">
                <a:latin typeface="Courier New" charset="0"/>
              </a:rPr>
              <a:t>sum  </a:t>
            </a:r>
            <a:r>
              <a:rPr lang="en-US" dirty="0" smtClean="0"/>
              <a:t>... is the same as …  </a:t>
            </a:r>
            <a:r>
              <a:rPr lang="en-US" dirty="0" err="1" smtClean="0">
                <a:latin typeface="Courier New" charset="0"/>
              </a:rPr>
              <a:t>lw</a:t>
            </a:r>
            <a:r>
              <a:rPr lang="en-US" dirty="0" smtClean="0">
                <a:latin typeface="Courier New" charset="0"/>
              </a:rPr>
              <a:t> $</a:t>
            </a:r>
            <a:r>
              <a:rPr lang="en-US" dirty="0">
                <a:latin typeface="Courier New" charset="0"/>
              </a:rPr>
              <a:t>8,sum($</a:t>
            </a:r>
            <a:r>
              <a:rPr lang="en-US" dirty="0" smtClean="0">
                <a:latin typeface="Courier New" charset="0"/>
              </a:rPr>
              <a:t>0)</a:t>
            </a:r>
          </a:p>
          <a:p>
            <a:pPr lvl="2"/>
            <a:r>
              <a:rPr lang="en-US" dirty="0" err="1">
                <a:latin typeface="Courier New" charset="0"/>
              </a:rPr>
              <a:t>lw</a:t>
            </a:r>
            <a:r>
              <a:rPr lang="en-US" dirty="0">
                <a:latin typeface="Courier New" charset="0"/>
              </a:rPr>
              <a:t> $8</a:t>
            </a:r>
            <a:r>
              <a:rPr lang="en-US" dirty="0" smtClean="0">
                <a:latin typeface="Courier New" charset="0"/>
              </a:rPr>
              <a:t>,($10)  </a:t>
            </a:r>
            <a:r>
              <a:rPr lang="en-US" dirty="0"/>
              <a:t>... is </a:t>
            </a:r>
            <a:r>
              <a:rPr lang="en-US" dirty="0" smtClean="0"/>
              <a:t>the same </a:t>
            </a:r>
            <a:r>
              <a:rPr lang="en-US" dirty="0"/>
              <a:t>as …  </a:t>
            </a:r>
            <a:r>
              <a:rPr lang="en-US" dirty="0" err="1">
                <a:latin typeface="Courier New" charset="0"/>
              </a:rPr>
              <a:t>lw</a:t>
            </a:r>
            <a:r>
              <a:rPr lang="en-US" dirty="0">
                <a:latin typeface="Courier New" charset="0"/>
              </a:rPr>
              <a:t> $</a:t>
            </a:r>
            <a:r>
              <a:rPr lang="en-US" dirty="0" smtClean="0">
                <a:latin typeface="Courier New" charset="0"/>
              </a:rPr>
              <a:t>8,</a:t>
            </a:r>
            <a:r>
              <a:rPr lang="en-US" dirty="0">
                <a:latin typeface="Courier New" charset="0"/>
              </a:rPr>
              <a:t>0</a:t>
            </a:r>
            <a:r>
              <a:rPr lang="en-US" dirty="0" smtClean="0">
                <a:latin typeface="Courier New" charset="0"/>
              </a:rPr>
              <a:t>($10)</a:t>
            </a:r>
          </a:p>
          <a:p>
            <a:pPr lvl="1"/>
            <a:r>
              <a:rPr lang="en-US" dirty="0" smtClean="0"/>
              <a:t>assembler will fill in for you</a:t>
            </a:r>
          </a:p>
          <a:p>
            <a:endParaRPr lang="en-US" dirty="0" smtClean="0"/>
          </a:p>
          <a:p>
            <a:r>
              <a:rPr lang="en-US" dirty="0" smtClean="0"/>
              <a:t>Also, can optimize code by eliminating intermediate updates in memory</a:t>
            </a:r>
          </a:p>
          <a:p>
            <a:pPr lvl="1"/>
            <a:r>
              <a:rPr lang="en-US" dirty="0" smtClean="0"/>
              <a:t>(next slide)</a:t>
            </a:r>
            <a:endParaRPr lang="en-US" dirty="0"/>
          </a:p>
          <a:p>
            <a:pPr lvl="1"/>
            <a:endParaRPr lang="en-US" dirty="0">
              <a:latin typeface="Courier New" charset="0"/>
            </a:endParaRPr>
          </a:p>
          <a:p>
            <a:pPr lvl="2"/>
            <a:endParaRPr lang="en-U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802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couple of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Also, can optimize code by eliminating intermediate updates in memory</a:t>
            </a:r>
          </a:p>
          <a:p>
            <a:pPr lvl="1"/>
            <a:r>
              <a:rPr lang="en-US" dirty="0" smtClean="0"/>
              <a:t>a good C compiler will do that automatically for you</a:t>
            </a:r>
            <a:endParaRPr lang="en-US" dirty="0"/>
          </a:p>
          <a:p>
            <a:pPr lvl="1"/>
            <a:endParaRPr lang="en-US" dirty="0">
              <a:latin typeface="Courier New" charset="0"/>
            </a:endParaRPr>
          </a:p>
          <a:p>
            <a:pPr lvl="2"/>
            <a:endParaRPr lang="en-US" dirty="0">
              <a:latin typeface="Courier New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66800" y="2459772"/>
            <a:ext cx="8034246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latin typeface="Courier New" charset="0"/>
                <a:cs typeface="Tahoma" charset="0"/>
              </a:rPr>
              <a:t>main</a:t>
            </a:r>
            <a:r>
              <a:rPr lang="en-US" sz="2000" dirty="0">
                <a:latin typeface="Courier New" charset="0"/>
                <a:cs typeface="Tahoma" charset="0"/>
              </a:rPr>
              <a:t>:</a:t>
            </a:r>
          </a:p>
          <a:p>
            <a:r>
              <a:rPr lang="en-US" sz="2000" dirty="0" smtClean="0">
                <a:latin typeface="Courier New" charset="0"/>
                <a:cs typeface="Tahoma" charset="0"/>
              </a:rPr>
              <a:t>     add   </a:t>
            </a:r>
            <a:r>
              <a:rPr lang="en-US" sz="2000" dirty="0">
                <a:latin typeface="Courier New" charset="0"/>
                <a:cs typeface="Tahoma" charset="0"/>
              </a:rPr>
              <a:t>$9</a:t>
            </a:r>
            <a:r>
              <a:rPr lang="en-US" sz="2000" dirty="0" smtClean="0">
                <a:latin typeface="Courier New" charset="0"/>
                <a:cs typeface="Tahoma" charset="0"/>
              </a:rPr>
              <a:t>,$0,$0     </a:t>
            </a:r>
            <a:r>
              <a:rPr lang="en-US" sz="2000" dirty="0">
                <a:latin typeface="Courier New" charset="0"/>
                <a:cs typeface="Tahoma" charset="0"/>
              </a:rPr>
              <a:t># </a:t>
            </a:r>
            <a:r>
              <a:rPr lang="en-US" sz="2000" dirty="0" err="1" smtClean="0">
                <a:latin typeface="Courier New" charset="0"/>
                <a:cs typeface="Tahoma" charset="0"/>
              </a:rPr>
              <a:t>i</a:t>
            </a:r>
            <a:r>
              <a:rPr lang="en-US" sz="2000" dirty="0" smtClean="0">
                <a:latin typeface="Courier New" charset="0"/>
                <a:cs typeface="Tahoma" charset="0"/>
              </a:rPr>
              <a:t> in $9 = 0</a:t>
            </a:r>
            <a:endParaRPr lang="en-US" sz="2000" dirty="0">
              <a:latin typeface="Courier New" charset="0"/>
              <a:cs typeface="Tahoma" charset="0"/>
            </a:endParaRPr>
          </a:p>
          <a:p>
            <a:r>
              <a:rPr lang="en-US" sz="2000" dirty="0">
                <a:latin typeface="Courier New" charset="0"/>
                <a:cs typeface="Tahoma" charset="0"/>
              </a:rPr>
              <a:t>     </a:t>
            </a:r>
            <a:r>
              <a:rPr lang="en-US" sz="2000" dirty="0" smtClean="0">
                <a:latin typeface="Courier New" charset="0"/>
                <a:cs typeface="Tahoma" charset="0"/>
              </a:rPr>
              <a:t>add   $</a:t>
            </a:r>
            <a:r>
              <a:rPr lang="en-US" sz="2000" dirty="0">
                <a:latin typeface="Courier New" charset="0"/>
                <a:cs typeface="Tahoma" charset="0"/>
              </a:rPr>
              <a:t>8</a:t>
            </a:r>
            <a:r>
              <a:rPr lang="en-US" sz="2000" dirty="0" smtClean="0">
                <a:latin typeface="Courier New" charset="0"/>
                <a:cs typeface="Tahoma" charset="0"/>
              </a:rPr>
              <a:t>,$0,$0     </a:t>
            </a:r>
            <a:r>
              <a:rPr lang="en-US" sz="2000" dirty="0">
                <a:latin typeface="Courier New" charset="0"/>
                <a:cs typeface="Tahoma" charset="0"/>
              </a:rPr>
              <a:t># </a:t>
            </a:r>
            <a:r>
              <a:rPr lang="en-US" sz="2000" dirty="0" smtClean="0">
                <a:latin typeface="Courier New" charset="0"/>
                <a:cs typeface="Tahoma" charset="0"/>
              </a:rPr>
              <a:t>sum in $8 = 0</a:t>
            </a:r>
            <a:endParaRPr lang="en-US" sz="2000" dirty="0">
              <a:latin typeface="Courier New" charset="0"/>
              <a:cs typeface="Tahoma" charset="0"/>
            </a:endParaRPr>
          </a:p>
          <a:p>
            <a:r>
              <a:rPr lang="en-US" sz="2000" dirty="0">
                <a:latin typeface="Courier New" charset="0"/>
                <a:cs typeface="Tahoma" charset="0"/>
              </a:rPr>
              <a:t>loop:</a:t>
            </a:r>
          </a:p>
          <a:p>
            <a:r>
              <a:rPr lang="en-US" sz="2000" dirty="0">
                <a:latin typeface="Courier New" charset="0"/>
                <a:cs typeface="Tahoma" charset="0"/>
              </a:rPr>
              <a:t>     </a:t>
            </a:r>
            <a:r>
              <a:rPr lang="en-US" sz="2000" dirty="0" err="1">
                <a:latin typeface="Courier New" charset="0"/>
                <a:cs typeface="Tahoma" charset="0"/>
              </a:rPr>
              <a:t>sll</a:t>
            </a:r>
            <a:r>
              <a:rPr lang="en-US" sz="2000" dirty="0">
                <a:latin typeface="Courier New" charset="0"/>
                <a:cs typeface="Tahoma" charset="0"/>
              </a:rPr>
              <a:t>   $10,$9,2     # covert "</a:t>
            </a:r>
            <a:r>
              <a:rPr lang="en-US" sz="2000" dirty="0" err="1">
                <a:latin typeface="Courier New" charset="0"/>
                <a:cs typeface="Tahoma" charset="0"/>
              </a:rPr>
              <a:t>i</a:t>
            </a:r>
            <a:r>
              <a:rPr lang="en-US" sz="2000" dirty="0">
                <a:latin typeface="Courier New" charset="0"/>
                <a:cs typeface="Tahoma" charset="0"/>
              </a:rPr>
              <a:t>" to word offset</a:t>
            </a:r>
          </a:p>
          <a:p>
            <a:r>
              <a:rPr lang="en-US" sz="2000" dirty="0">
                <a:latin typeface="Courier New" charset="0"/>
                <a:cs typeface="Tahoma" charset="0"/>
              </a:rPr>
              <a:t>     </a:t>
            </a:r>
            <a:r>
              <a:rPr lang="en-US" sz="2000" dirty="0" err="1">
                <a:latin typeface="Courier New" charset="0"/>
                <a:cs typeface="Tahoma" charset="0"/>
              </a:rPr>
              <a:t>lw</a:t>
            </a:r>
            <a:r>
              <a:rPr lang="en-US" sz="2000" dirty="0">
                <a:latin typeface="Courier New" charset="0"/>
                <a:cs typeface="Tahoma" charset="0"/>
              </a:rPr>
              <a:t>    $10,a($10)   # load a[</a:t>
            </a:r>
            <a:r>
              <a:rPr lang="en-US" sz="2000" dirty="0" err="1">
                <a:latin typeface="Courier New" charset="0"/>
                <a:cs typeface="Tahoma" charset="0"/>
              </a:rPr>
              <a:t>i</a:t>
            </a:r>
            <a:r>
              <a:rPr lang="en-US" sz="2000" dirty="0">
                <a:latin typeface="Courier New" charset="0"/>
                <a:cs typeface="Tahoma" charset="0"/>
              </a:rPr>
              <a:t>]</a:t>
            </a:r>
          </a:p>
          <a:p>
            <a:r>
              <a:rPr lang="en-US" sz="2000" dirty="0">
                <a:latin typeface="Courier New" charset="0"/>
                <a:cs typeface="Tahoma" charset="0"/>
              </a:rPr>
              <a:t>     add   $8,$8,$10    # sum = sum + a[</a:t>
            </a:r>
            <a:r>
              <a:rPr lang="en-US" sz="2000" dirty="0" err="1">
                <a:latin typeface="Courier New" charset="0"/>
                <a:cs typeface="Tahoma" charset="0"/>
              </a:rPr>
              <a:t>i</a:t>
            </a:r>
            <a:r>
              <a:rPr lang="en-US" sz="2000" dirty="0">
                <a:latin typeface="Courier New" charset="0"/>
                <a:cs typeface="Tahoma" charset="0"/>
              </a:rPr>
              <a:t>];</a:t>
            </a:r>
          </a:p>
          <a:p>
            <a:r>
              <a:rPr lang="en-US" sz="2000" dirty="0" smtClean="0">
                <a:latin typeface="Courier New" charset="0"/>
                <a:cs typeface="Tahoma" charset="0"/>
              </a:rPr>
              <a:t>     </a:t>
            </a:r>
            <a:r>
              <a:rPr lang="en-US" sz="2000" dirty="0" err="1">
                <a:latin typeface="Courier New" charset="0"/>
                <a:cs typeface="Tahoma" charset="0"/>
              </a:rPr>
              <a:t>addi</a:t>
            </a:r>
            <a:r>
              <a:rPr lang="en-US" sz="2000" dirty="0">
                <a:latin typeface="Courier New" charset="0"/>
                <a:cs typeface="Tahoma" charset="0"/>
              </a:rPr>
              <a:t>  $9,$9,1      # for (...; ...; </a:t>
            </a:r>
            <a:r>
              <a:rPr lang="en-US" sz="2000" dirty="0" err="1">
                <a:latin typeface="Courier New" charset="0"/>
                <a:cs typeface="Tahoma" charset="0"/>
              </a:rPr>
              <a:t>i</a:t>
            </a:r>
            <a:r>
              <a:rPr lang="en-US" sz="2000" dirty="0">
                <a:latin typeface="Courier New" charset="0"/>
                <a:cs typeface="Tahoma" charset="0"/>
              </a:rPr>
              <a:t>++</a:t>
            </a:r>
          </a:p>
          <a:p>
            <a:r>
              <a:rPr lang="en-US" sz="2000" dirty="0" smtClean="0">
                <a:latin typeface="Courier New" charset="0"/>
                <a:cs typeface="Tahoma" charset="0"/>
              </a:rPr>
              <a:t>     </a:t>
            </a:r>
            <a:r>
              <a:rPr lang="en-US" sz="2000" dirty="0" err="1">
                <a:latin typeface="Courier New" charset="0"/>
                <a:cs typeface="Tahoma" charset="0"/>
              </a:rPr>
              <a:t>slti</a:t>
            </a:r>
            <a:r>
              <a:rPr lang="en-US" sz="2000" dirty="0">
                <a:latin typeface="Courier New" charset="0"/>
                <a:cs typeface="Tahoma" charset="0"/>
              </a:rPr>
              <a:t>  $10,$9,5     # for (...; </a:t>
            </a:r>
            <a:r>
              <a:rPr lang="en-US" sz="2000" dirty="0" err="1">
                <a:latin typeface="Courier New" charset="0"/>
                <a:cs typeface="Tahoma" charset="0"/>
              </a:rPr>
              <a:t>i</a:t>
            </a:r>
            <a:r>
              <a:rPr lang="en-US" sz="2000" dirty="0">
                <a:latin typeface="Courier New" charset="0"/>
                <a:cs typeface="Tahoma" charset="0"/>
              </a:rPr>
              <a:t>&lt;5;</a:t>
            </a:r>
          </a:p>
          <a:p>
            <a:r>
              <a:rPr lang="en-US" sz="2000" dirty="0">
                <a:latin typeface="Courier New" charset="0"/>
                <a:cs typeface="Tahoma" charset="0"/>
              </a:rPr>
              <a:t>     </a:t>
            </a:r>
            <a:r>
              <a:rPr lang="en-US" sz="2000" dirty="0" err="1">
                <a:latin typeface="Courier New" charset="0"/>
                <a:cs typeface="Tahoma" charset="0"/>
              </a:rPr>
              <a:t>bne</a:t>
            </a:r>
            <a:r>
              <a:rPr lang="en-US" sz="2000" dirty="0">
                <a:latin typeface="Courier New" charset="0"/>
                <a:cs typeface="Tahoma" charset="0"/>
              </a:rPr>
              <a:t>   $10,$0,</a:t>
            </a:r>
            <a:r>
              <a:rPr lang="en-US" sz="2000" dirty="0" smtClean="0">
                <a:latin typeface="Courier New" charset="0"/>
                <a:cs typeface="Tahoma" charset="0"/>
              </a:rPr>
              <a:t>loop</a:t>
            </a:r>
          </a:p>
          <a:p>
            <a:r>
              <a:rPr lang="en-US" sz="2000" dirty="0" smtClean="0">
                <a:latin typeface="Courier New" charset="0"/>
                <a:cs typeface="Tahoma" charset="0"/>
              </a:rPr>
              <a:t>     </a:t>
            </a:r>
            <a:r>
              <a:rPr lang="en-US" sz="2000" dirty="0" err="1" smtClean="0">
                <a:latin typeface="Courier New" charset="0"/>
                <a:cs typeface="Tahoma" charset="0"/>
              </a:rPr>
              <a:t>sw</a:t>
            </a:r>
            <a:r>
              <a:rPr lang="en-US" sz="2000" dirty="0" smtClean="0">
                <a:latin typeface="Courier New" charset="0"/>
                <a:cs typeface="Tahoma" charset="0"/>
              </a:rPr>
              <a:t>    </a:t>
            </a:r>
            <a:r>
              <a:rPr lang="en-US" sz="2000" dirty="0">
                <a:latin typeface="Courier New" charset="0"/>
                <a:cs typeface="Tahoma" charset="0"/>
              </a:rPr>
              <a:t>$8,sum($0)   # update </a:t>
            </a:r>
            <a:r>
              <a:rPr lang="en-US" sz="2000" dirty="0" smtClean="0">
                <a:latin typeface="Courier New" charset="0"/>
                <a:cs typeface="Tahoma" charset="0"/>
              </a:rPr>
              <a:t>sum in </a:t>
            </a:r>
            <a:r>
              <a:rPr lang="en-US" sz="2000" dirty="0">
                <a:latin typeface="Courier New" charset="0"/>
                <a:cs typeface="Tahoma" charset="0"/>
              </a:rPr>
              <a:t>memory</a:t>
            </a:r>
          </a:p>
          <a:p>
            <a:r>
              <a:rPr lang="en-US" sz="2000" dirty="0" smtClean="0">
                <a:latin typeface="Courier New" charset="0"/>
                <a:cs typeface="Tahoma" charset="0"/>
              </a:rPr>
              <a:t>     </a:t>
            </a:r>
            <a:r>
              <a:rPr lang="en-US" sz="2000" dirty="0" err="1" smtClean="0">
                <a:latin typeface="Courier New" charset="0"/>
                <a:cs typeface="Tahoma" charset="0"/>
              </a:rPr>
              <a:t>sw</a:t>
            </a:r>
            <a:r>
              <a:rPr lang="en-US" sz="2000" dirty="0" smtClean="0">
                <a:latin typeface="Courier New" charset="0"/>
                <a:cs typeface="Tahoma" charset="0"/>
              </a:rPr>
              <a:t>    </a:t>
            </a:r>
            <a:r>
              <a:rPr lang="en-US" sz="2000" dirty="0">
                <a:latin typeface="Courier New" charset="0"/>
                <a:cs typeface="Tahoma" charset="0"/>
              </a:rPr>
              <a:t>$9,i($0)     # update </a:t>
            </a:r>
            <a:r>
              <a:rPr lang="en-US" sz="2000" dirty="0" err="1">
                <a:latin typeface="Courier New" charset="0"/>
                <a:cs typeface="Tahoma" charset="0"/>
              </a:rPr>
              <a:t>i</a:t>
            </a:r>
            <a:r>
              <a:rPr lang="en-US" sz="2000" dirty="0" smtClean="0">
                <a:latin typeface="Courier New" charset="0"/>
                <a:cs typeface="Tahoma" charset="0"/>
              </a:rPr>
              <a:t> in memory</a:t>
            </a:r>
            <a:endParaRPr lang="en-US" sz="2000" dirty="0">
              <a:latin typeface="Courier New" charset="0"/>
              <a:cs typeface="Tahoma" charset="0"/>
            </a:endParaRPr>
          </a:p>
          <a:p>
            <a:r>
              <a:rPr lang="en-US" sz="2000" dirty="0">
                <a:latin typeface="Courier New" charset="0"/>
                <a:cs typeface="Tahoma" charset="0"/>
              </a:rPr>
              <a:t>end: 	...			# code for exit here</a:t>
            </a:r>
          </a:p>
        </p:txBody>
      </p:sp>
    </p:spTree>
    <p:extLst>
      <p:ext uri="{BB962C8B-B14F-4D97-AF65-F5344CB8AC3E}">
        <p14:creationId xmlns:p14="http://schemas.microsoft.com/office/powerpoint/2010/main" val="27450103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080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A Coding Challenge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Tahoma" charset="0"/>
              </a:rPr>
              <a:t>What is the largest Fibonacci number less than 100?</a:t>
            </a:r>
          </a:p>
          <a:p>
            <a:pPr lvl="1"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 charset="0"/>
              </a:rPr>
              <a:t>Fibonacci numbers: </a:t>
            </a:r>
            <a:b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 charset="0"/>
              </a:rPr>
            </a:b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 charset="0"/>
              </a:rPr>
              <a:t>	F</a:t>
            </a:r>
            <a:r>
              <a:rPr lang="en-US" baseline="-2500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 charset="0"/>
              </a:rPr>
              <a:t>i+1</a:t>
            </a: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 charset="0"/>
              </a:rPr>
              <a:t> = F</a:t>
            </a:r>
            <a:r>
              <a:rPr lang="en-US" baseline="-2500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 charset="0"/>
              </a:rPr>
              <a:t>i</a:t>
            </a: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 charset="0"/>
              </a:rPr>
              <a:t> + F</a:t>
            </a:r>
            <a:r>
              <a:rPr lang="en-US" baseline="-2500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 charset="0"/>
              </a:rPr>
              <a:t>i-1</a:t>
            </a: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 charset="0"/>
              </a:rPr>
              <a:t/>
            </a:r>
            <a:b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 charset="0"/>
              </a:rPr>
            </a:b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 charset="0"/>
              </a:rPr>
              <a:t>	F</a:t>
            </a:r>
            <a:r>
              <a:rPr lang="en-US" baseline="-2500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 charset="0"/>
              </a:rPr>
              <a:t>0</a:t>
            </a: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 charset="0"/>
              </a:rPr>
              <a:t> = 0</a:t>
            </a:r>
            <a:b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 charset="0"/>
              </a:rPr>
            </a:b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 charset="0"/>
              </a:rPr>
              <a:t>	F</a:t>
            </a:r>
            <a:r>
              <a:rPr lang="en-US" baseline="-2500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 charset="0"/>
              </a:rPr>
              <a:t>1</a:t>
            </a: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 charset="0"/>
              </a:rPr>
              <a:t> = 1</a:t>
            </a:r>
          </a:p>
          <a:p>
            <a:pPr lvl="1"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 charset="0"/>
              </a:rPr>
              <a:t>0, 1, 1, 2, 3, 5, 8, 13, 21, 34, …</a:t>
            </a:r>
          </a:p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Tahoma" charset="0"/>
              </a:rPr>
              <a:t>In </a:t>
            </a:r>
            <a:r>
              <a:rPr lang="ja-JP" alt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Tahoma" charset="0"/>
              </a:rPr>
              <a:t>“</a:t>
            </a:r>
            <a:r>
              <a:rPr lang="en-US" altLang="ja-JP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Tahoma" charset="0"/>
              </a:rPr>
              <a:t>C</a:t>
            </a:r>
            <a:r>
              <a:rPr lang="ja-JP" alt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Tahoma" charset="0"/>
              </a:rPr>
              <a:t>”</a:t>
            </a:r>
            <a:r>
              <a:rPr lang="en-US" altLang="ja-JP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Tahoma" charset="0"/>
              </a:rPr>
              <a:t>:</a:t>
            </a: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cs typeface="Tahoma" charset="0"/>
            </a:endParaRP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2222500" y="3641725"/>
            <a:ext cx="309245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it-IT" sz="1800">
                <a:latin typeface="Courier New" charset="0"/>
                <a:cs typeface="Tahoma" charset="0"/>
              </a:rPr>
              <a:t>int x, y;</a:t>
            </a:r>
          </a:p>
          <a:p>
            <a:endParaRPr lang="it-IT" sz="1800">
              <a:latin typeface="Courier New" charset="0"/>
              <a:cs typeface="Tahoma" charset="0"/>
            </a:endParaRPr>
          </a:p>
          <a:p>
            <a:r>
              <a:rPr lang="it-IT" sz="1800">
                <a:latin typeface="Courier New" charset="0"/>
                <a:cs typeface="Tahoma" charset="0"/>
              </a:rPr>
              <a:t>main() {</a:t>
            </a:r>
          </a:p>
          <a:p>
            <a:r>
              <a:rPr lang="it-IT" sz="1800">
                <a:latin typeface="Courier New" charset="0"/>
                <a:cs typeface="Tahoma" charset="0"/>
              </a:rPr>
              <a:t>    x = 0;</a:t>
            </a:r>
          </a:p>
          <a:p>
            <a:r>
              <a:rPr lang="it-IT" sz="1800">
                <a:latin typeface="Courier New" charset="0"/>
                <a:cs typeface="Tahoma" charset="0"/>
              </a:rPr>
              <a:t>    y = 1;</a:t>
            </a:r>
          </a:p>
          <a:p>
            <a:r>
              <a:rPr lang="it-IT" sz="1800">
                <a:latin typeface="Courier New" charset="0"/>
                <a:cs typeface="Tahoma" charset="0"/>
              </a:rPr>
              <a:t>    while (y &lt; 100) {</a:t>
            </a:r>
          </a:p>
          <a:p>
            <a:r>
              <a:rPr lang="it-IT" sz="1800">
                <a:latin typeface="Courier New" charset="0"/>
                <a:cs typeface="Tahoma" charset="0"/>
              </a:rPr>
              <a:t>        int t = x;</a:t>
            </a:r>
          </a:p>
          <a:p>
            <a:r>
              <a:rPr lang="it-IT" sz="1800">
                <a:latin typeface="Courier New" charset="0"/>
                <a:cs typeface="Tahoma" charset="0"/>
              </a:rPr>
              <a:t>        x = y;</a:t>
            </a:r>
          </a:p>
          <a:p>
            <a:r>
              <a:rPr lang="it-IT" sz="1800">
                <a:latin typeface="Courier New" charset="0"/>
                <a:cs typeface="Tahoma" charset="0"/>
              </a:rPr>
              <a:t>        y = t + y;</a:t>
            </a:r>
          </a:p>
          <a:p>
            <a:r>
              <a:rPr lang="it-IT" sz="1800">
                <a:latin typeface="Courier New" charset="0"/>
                <a:cs typeface="Tahoma" charset="0"/>
              </a:rPr>
              <a:t>    }</a:t>
            </a:r>
          </a:p>
          <a:p>
            <a:r>
              <a:rPr lang="it-IT" sz="1800">
                <a:latin typeface="Courier New" charset="0"/>
                <a:cs typeface="Tahoma" charset="0"/>
              </a:rPr>
              <a:t>}</a:t>
            </a:r>
            <a:endParaRPr lang="en-US" sz="1800">
              <a:latin typeface="Courier New" charset="0"/>
              <a:cs typeface="Tahoma" charset="0"/>
            </a:endParaRPr>
          </a:p>
        </p:txBody>
      </p:sp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725" y="3962400"/>
            <a:ext cx="17367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725" y="1752600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080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MIPS Assembly </a:t>
            </a:r>
            <a:r>
              <a:rPr lang="en-US" dirty="0" smtClean="0">
                <a:latin typeface="Tahoma" charset="0"/>
                <a:ea typeface="Tahoma"/>
              </a:rPr>
              <a:t>Code:  </a:t>
            </a:r>
            <a:r>
              <a:rPr lang="en-US" dirty="0" err="1" smtClean="0">
                <a:latin typeface="Tahoma" charset="0"/>
                <a:ea typeface="Tahoma"/>
              </a:rPr>
              <a:t>Fibonacci.asm</a:t>
            </a:r>
            <a:endParaRPr lang="en-US" dirty="0">
              <a:latin typeface="Tahoma" charset="0"/>
              <a:ea typeface="Tahoma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In assembly</a:t>
            </a:r>
          </a:p>
        </p:txBody>
      </p:sp>
      <p:sp>
        <p:nvSpPr>
          <p:cNvPr id="43011" name="Text Box 7"/>
          <p:cNvSpPr txBox="1">
            <a:spLocks noChangeArrowheads="1"/>
          </p:cNvSpPr>
          <p:nvPr/>
        </p:nvSpPr>
        <p:spPr bwMode="auto">
          <a:xfrm>
            <a:off x="2819400" y="1295400"/>
            <a:ext cx="5440363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s-ES" sz="1400">
                <a:latin typeface="Courier New" charset="0"/>
                <a:cs typeface="Tahoma" charset="0"/>
              </a:rPr>
              <a:t>.data 0x0</a:t>
            </a:r>
          </a:p>
          <a:p>
            <a:r>
              <a:rPr lang="es-ES" sz="1400">
                <a:latin typeface="Courier New" charset="0"/>
                <a:cs typeface="Tahoma" charset="0"/>
              </a:rPr>
              <a:t>x:    .space 4</a:t>
            </a:r>
          </a:p>
          <a:p>
            <a:r>
              <a:rPr lang="es-ES" sz="1400">
                <a:latin typeface="Courier New" charset="0"/>
                <a:cs typeface="Tahoma" charset="0"/>
              </a:rPr>
              <a:t>y:    .space 4</a:t>
            </a:r>
          </a:p>
          <a:p>
            <a:endParaRPr lang="es-ES" sz="1400">
              <a:latin typeface="Courier New" charset="0"/>
              <a:cs typeface="Tahoma" charset="0"/>
            </a:endParaRPr>
          </a:p>
          <a:p>
            <a:r>
              <a:rPr lang="en-US" sz="1400">
                <a:latin typeface="Courier New" charset="0"/>
                <a:cs typeface="Tahoma" charset="0"/>
              </a:rPr>
              <a:t>.text 0x3000</a:t>
            </a:r>
          </a:p>
          <a:p>
            <a:r>
              <a:rPr lang="en-US" sz="1400">
                <a:latin typeface="Courier New" charset="0"/>
                <a:cs typeface="Tahoma" charset="0"/>
              </a:rPr>
              <a:t>.globl main</a:t>
            </a:r>
          </a:p>
          <a:p>
            <a:r>
              <a:rPr lang="en-US" sz="1400">
                <a:latin typeface="Courier New" charset="0"/>
                <a:cs typeface="Tahoma" charset="0"/>
              </a:rPr>
              <a:t>main:</a:t>
            </a:r>
          </a:p>
          <a:p>
            <a:r>
              <a:rPr lang="en-US" sz="1400">
                <a:latin typeface="Courier New" charset="0"/>
                <a:cs typeface="Tahoma" charset="0"/>
              </a:rPr>
              <a:t>     sw    $0,x         # x = 0;</a:t>
            </a:r>
          </a:p>
          <a:p>
            <a:r>
              <a:rPr lang="en-US" sz="1400">
                <a:latin typeface="Courier New" charset="0"/>
                <a:cs typeface="Tahoma" charset="0"/>
              </a:rPr>
              <a:t>     addi  $9,$0,1      # y = 1;</a:t>
            </a:r>
          </a:p>
          <a:p>
            <a:r>
              <a:rPr lang="en-US" sz="1400">
                <a:latin typeface="Courier New" charset="0"/>
                <a:cs typeface="Tahoma" charset="0"/>
              </a:rPr>
              <a:t>     sw    $9,y</a:t>
            </a:r>
          </a:p>
          <a:p>
            <a:r>
              <a:rPr lang="en-US" sz="1400">
                <a:latin typeface="Courier New" charset="0"/>
                <a:cs typeface="Tahoma" charset="0"/>
              </a:rPr>
              <a:t>     lw    $8,x</a:t>
            </a:r>
          </a:p>
          <a:p>
            <a:r>
              <a:rPr lang="en-US" sz="1400">
                <a:latin typeface="Courier New" charset="0"/>
                <a:cs typeface="Tahoma" charset="0"/>
              </a:rPr>
              <a:t>while:                  # while (y &lt; 100) {</a:t>
            </a:r>
          </a:p>
          <a:p>
            <a:r>
              <a:rPr lang="en-US" sz="1400">
                <a:latin typeface="Courier New" charset="0"/>
                <a:cs typeface="Tahoma" charset="0"/>
              </a:rPr>
              <a:t>     slti  $10,$9,100</a:t>
            </a:r>
          </a:p>
          <a:p>
            <a:r>
              <a:rPr lang="en-US" sz="1400">
                <a:latin typeface="Courier New" charset="0"/>
                <a:cs typeface="Tahoma" charset="0"/>
              </a:rPr>
              <a:t>     beq   $10,$0,endw</a:t>
            </a:r>
          </a:p>
          <a:p>
            <a:r>
              <a:rPr lang="en-US" sz="1400">
                <a:latin typeface="Courier New" charset="0"/>
                <a:cs typeface="Tahoma" charset="0"/>
              </a:rPr>
              <a:t>     add   $10,$0,$8    #     int t = x;</a:t>
            </a:r>
          </a:p>
          <a:p>
            <a:r>
              <a:rPr lang="en-US" sz="1400">
                <a:latin typeface="Courier New" charset="0"/>
                <a:cs typeface="Tahoma" charset="0"/>
              </a:rPr>
              <a:t>     add   $8,$0,$9     #     x = y;</a:t>
            </a:r>
          </a:p>
          <a:p>
            <a:r>
              <a:rPr lang="en-US" sz="1400">
                <a:latin typeface="Courier New" charset="0"/>
                <a:cs typeface="Tahoma" charset="0"/>
              </a:rPr>
              <a:t>     sw    $8,x</a:t>
            </a:r>
          </a:p>
          <a:p>
            <a:r>
              <a:rPr lang="en-US" sz="1400">
                <a:latin typeface="Courier New" charset="0"/>
                <a:cs typeface="Tahoma" charset="0"/>
              </a:rPr>
              <a:t>     add   $9,$10,$9    #     y = t + y;</a:t>
            </a:r>
          </a:p>
          <a:p>
            <a:r>
              <a:rPr lang="en-US" sz="1400">
                <a:latin typeface="Courier New" charset="0"/>
                <a:cs typeface="Tahoma" charset="0"/>
              </a:rPr>
              <a:t>     sw    $9,y</a:t>
            </a:r>
          </a:p>
          <a:p>
            <a:r>
              <a:rPr lang="en-US" sz="1400">
                <a:latin typeface="Courier New" charset="0"/>
                <a:cs typeface="Tahoma" charset="0"/>
              </a:rPr>
              <a:t>     j     while        # }</a:t>
            </a:r>
          </a:p>
          <a:p>
            <a:r>
              <a:rPr lang="en-US" sz="1400">
                <a:latin typeface="Courier New" charset="0"/>
                <a:cs typeface="Tahoma" charset="0"/>
              </a:rPr>
              <a:t>endw:</a:t>
            </a:r>
          </a:p>
          <a:p>
            <a:r>
              <a:rPr lang="en-US" sz="1400">
                <a:latin typeface="Courier New" charset="0"/>
                <a:cs typeface="Tahoma" charset="0"/>
              </a:rPr>
              <a:t>                        # code for exit here</a:t>
            </a:r>
          </a:p>
          <a:p>
            <a:r>
              <a:rPr lang="en-US" sz="1400">
                <a:latin typeface="Courier New" charset="0"/>
                <a:cs typeface="Tahoma" charset="0"/>
              </a:rPr>
              <a:t>                        # answer is in 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84200"/>
          </a:xfrm>
        </p:spPr>
        <p:txBody>
          <a:bodyPr/>
          <a:lstStyle/>
          <a:p>
            <a:pPr>
              <a:defRPr/>
            </a:pPr>
            <a:r>
              <a:rPr lang="en-US" sz="3200" dirty="0" smtClean="0">
                <a:latin typeface="Tahoma" charset="0"/>
                <a:ea typeface="Tahoma"/>
              </a:rPr>
              <a:t>Coming Up…</a:t>
            </a:r>
            <a:endParaRPr lang="en-US" sz="3200" dirty="0">
              <a:latin typeface="Tahoma" charset="0"/>
              <a:ea typeface="Tahom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Parameterized Programs</a:t>
            </a:r>
          </a:p>
          <a:p>
            <a:pPr>
              <a:defRPr/>
            </a:pPr>
            <a:endParaRPr lang="en-US" sz="3200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Procedures</a:t>
            </a:r>
          </a:p>
          <a:p>
            <a:pPr>
              <a:defRPr/>
            </a:pPr>
            <a:endParaRPr lang="en-US" sz="3200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Stacks</a:t>
            </a:r>
          </a:p>
          <a:p>
            <a:pPr>
              <a:defRPr/>
            </a:pPr>
            <a:endParaRPr lang="en-US" sz="3200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MIPS procedure linkage conventions</a:t>
            </a:r>
          </a:p>
        </p:txBody>
      </p:sp>
      <p:pic>
        <p:nvPicPr>
          <p:cNvPr id="45059" name="Picture 4" descr="MCj0322715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276600"/>
            <a:ext cx="18049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5" descr="MCj0214959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574925"/>
            <a:ext cx="1587500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Tahoma"/>
              </a:rPr>
              <a:t>Today</a:t>
            </a:r>
            <a:endParaRPr lang="en-US" dirty="0">
              <a:ea typeface="Tahom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Tahoma"/>
              </a:rPr>
              <a:t>Assembly programming</a:t>
            </a:r>
          </a:p>
          <a:p>
            <a:pPr lvl="1">
              <a:defRPr/>
            </a:pPr>
            <a:r>
              <a:rPr lang="en-US" dirty="0" smtClean="0"/>
              <a:t>structure of an assembly program</a:t>
            </a:r>
          </a:p>
          <a:p>
            <a:pPr lvl="1">
              <a:defRPr/>
            </a:pPr>
            <a:r>
              <a:rPr lang="en-US" dirty="0" smtClean="0"/>
              <a:t>assembler directives</a:t>
            </a:r>
          </a:p>
          <a:p>
            <a:pPr lvl="1">
              <a:defRPr/>
            </a:pPr>
            <a:r>
              <a:rPr lang="en-US" dirty="0" smtClean="0"/>
              <a:t>data and text segments</a:t>
            </a:r>
          </a:p>
          <a:p>
            <a:pPr lvl="1">
              <a:defRPr/>
            </a:pPr>
            <a:r>
              <a:rPr lang="en-US" dirty="0" smtClean="0"/>
              <a:t>allocating space for data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ea typeface="Tahoma"/>
              </a:rPr>
              <a:t>MIPS assembler:  MARS</a:t>
            </a:r>
          </a:p>
          <a:p>
            <a:pPr lvl="1">
              <a:defRPr/>
            </a:pPr>
            <a:r>
              <a:rPr lang="en-US" dirty="0" smtClean="0"/>
              <a:t>development environment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 smtClean="0">
                <a:ea typeface="Tahoma"/>
              </a:rPr>
              <a:t>A few coding examples</a:t>
            </a:r>
          </a:p>
          <a:p>
            <a:pPr lvl="1">
              <a:defRPr/>
            </a:pPr>
            <a:r>
              <a:rPr lang="en-US" dirty="0" smtClean="0"/>
              <a:t>self-study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080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What </a:t>
            </a:r>
            <a:r>
              <a:rPr lang="en-US" dirty="0" smtClean="0">
                <a:latin typeface="Tahoma" charset="0"/>
                <a:ea typeface="Tahoma"/>
              </a:rPr>
              <a:t>is </a:t>
            </a:r>
            <a:r>
              <a:rPr lang="en-US" dirty="0">
                <a:latin typeface="Tahoma" charset="0"/>
                <a:ea typeface="Tahoma"/>
              </a:rPr>
              <a:t>an Assembler?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A program for writing programs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Machine Language: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’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 and 0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’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 loaded into memory.</a:t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</a:b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(Did anybody ever really do that?)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Assembly Language:</a:t>
            </a: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 lvl="1"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9200"/>
            <a:ext cx="28003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695950" y="2438400"/>
            <a:ext cx="3067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  <a:cs typeface="Tahoma" charset="0"/>
              </a:rPr>
              <a:t>Front panel of a classic PDP8e. The toggle switches were used to enter machine language.</a:t>
            </a: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3213100" y="3297238"/>
            <a:ext cx="1041400" cy="736600"/>
            <a:chOff x="2024" y="1544"/>
            <a:chExt cx="656" cy="464"/>
          </a:xfrm>
        </p:grpSpPr>
        <p:sp useBgFill="1">
          <p:nvSpPr>
            <p:cNvPr id="19483" name="AutoShape 7"/>
            <p:cNvSpPr>
              <a:spLocks noChangeArrowheads="1"/>
            </p:cNvSpPr>
            <p:nvPr/>
          </p:nvSpPr>
          <p:spPr bwMode="auto">
            <a:xfrm>
              <a:off x="2024" y="1544"/>
              <a:ext cx="656" cy="464"/>
            </a:xfrm>
            <a:prstGeom prst="roundRect">
              <a:avLst>
                <a:gd name="adj" fmla="val 12495"/>
              </a:avLst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19484" name="Rectangle 8"/>
            <p:cNvSpPr>
              <a:spLocks noChangeArrowheads="1"/>
            </p:cNvSpPr>
            <p:nvPr/>
          </p:nvSpPr>
          <p:spPr bwMode="auto">
            <a:xfrm>
              <a:off x="2061" y="1545"/>
              <a:ext cx="583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0" i="1">
                  <a:latin typeface="DomCasual" charset="0"/>
                  <a:cs typeface="Tahoma" charset="0"/>
                </a:rPr>
                <a:t>ASM</a:t>
              </a:r>
            </a:p>
          </p:txBody>
        </p:sp>
      </p:grpSp>
      <p:sp>
        <p:nvSpPr>
          <p:cNvPr id="19462" name="Rectangle 9"/>
          <p:cNvSpPr>
            <a:spLocks noChangeArrowheads="1"/>
          </p:cNvSpPr>
          <p:nvPr/>
        </p:nvSpPr>
        <p:spPr bwMode="auto">
          <a:xfrm>
            <a:off x="5311775" y="3268663"/>
            <a:ext cx="9588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b="0" i="1">
                <a:latin typeface="Courier New" charset="0"/>
                <a:cs typeface="Tahoma" charset="0"/>
              </a:rPr>
              <a:t>01101101</a:t>
            </a:r>
          </a:p>
          <a:p>
            <a:pPr algn="ctr">
              <a:lnSpc>
                <a:spcPct val="90000"/>
              </a:lnSpc>
            </a:pPr>
            <a:r>
              <a:rPr lang="en-US" sz="1200" b="0" i="1">
                <a:latin typeface="Courier New" charset="0"/>
                <a:cs typeface="Tahoma" charset="0"/>
              </a:rPr>
              <a:t>11000110</a:t>
            </a:r>
          </a:p>
          <a:p>
            <a:pPr algn="ctr">
              <a:lnSpc>
                <a:spcPct val="90000"/>
              </a:lnSpc>
            </a:pPr>
            <a:r>
              <a:rPr lang="en-US" sz="1200" b="0" i="1">
                <a:latin typeface="Courier New" charset="0"/>
                <a:cs typeface="Tahoma" charset="0"/>
              </a:rPr>
              <a:t>00101111</a:t>
            </a:r>
          </a:p>
          <a:p>
            <a:pPr algn="ctr">
              <a:lnSpc>
                <a:spcPct val="90000"/>
              </a:lnSpc>
            </a:pPr>
            <a:r>
              <a:rPr lang="en-US" sz="1200" b="0" i="1">
                <a:latin typeface="Courier New" charset="0"/>
                <a:cs typeface="Tahoma" charset="0"/>
              </a:rPr>
              <a:t>10110001</a:t>
            </a:r>
          </a:p>
          <a:p>
            <a:pPr algn="ctr">
              <a:lnSpc>
                <a:spcPct val="90000"/>
              </a:lnSpc>
            </a:pPr>
            <a:r>
              <a:rPr lang="en-US" sz="1200" b="0" i="1">
                <a:latin typeface="Courier New" charset="0"/>
                <a:cs typeface="Tahoma" charset="0"/>
              </a:rPr>
              <a:t>.....</a:t>
            </a:r>
          </a:p>
        </p:txBody>
      </p:sp>
      <p:sp>
        <p:nvSpPr>
          <p:cNvPr id="19463" name="Line 10"/>
          <p:cNvSpPr>
            <a:spLocks noChangeShapeType="1"/>
          </p:cNvSpPr>
          <p:nvPr/>
        </p:nvSpPr>
        <p:spPr bwMode="auto">
          <a:xfrm>
            <a:off x="2387600" y="3665538"/>
            <a:ext cx="635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11"/>
          <p:cNvSpPr>
            <a:spLocks noChangeShapeType="1"/>
          </p:cNvSpPr>
          <p:nvPr/>
        </p:nvSpPr>
        <p:spPr bwMode="auto">
          <a:xfrm>
            <a:off x="4521200" y="3665538"/>
            <a:ext cx="635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Rectangle 12"/>
          <p:cNvSpPr>
            <a:spLocks noChangeArrowheads="1"/>
          </p:cNvSpPr>
          <p:nvPr/>
        </p:nvSpPr>
        <p:spPr bwMode="auto">
          <a:xfrm>
            <a:off x="1162050" y="4349750"/>
            <a:ext cx="1181100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0">
                <a:latin typeface="Tahoma" charset="0"/>
                <a:cs typeface="Tahoma" charset="0"/>
              </a:rPr>
              <a:t>Symbolic</a:t>
            </a:r>
          </a:p>
          <a:p>
            <a:pPr algn="ctr">
              <a:lnSpc>
                <a:spcPct val="90000"/>
              </a:lnSpc>
            </a:pPr>
            <a:r>
              <a:rPr lang="en-US" sz="2000" b="0">
                <a:latin typeface="Tahoma" charset="0"/>
                <a:cs typeface="Tahoma" charset="0"/>
              </a:rPr>
              <a:t>SOURCE</a:t>
            </a:r>
          </a:p>
          <a:p>
            <a:pPr algn="ctr">
              <a:lnSpc>
                <a:spcPct val="90000"/>
              </a:lnSpc>
            </a:pPr>
            <a:r>
              <a:rPr lang="en-US" sz="2000" b="0">
                <a:latin typeface="Tahoma" charset="0"/>
                <a:cs typeface="Tahoma" charset="0"/>
              </a:rPr>
              <a:t>text file</a:t>
            </a:r>
          </a:p>
        </p:txBody>
      </p:sp>
      <p:sp>
        <p:nvSpPr>
          <p:cNvPr id="19466" name="Rectangle 13"/>
          <p:cNvSpPr>
            <a:spLocks noChangeArrowheads="1"/>
          </p:cNvSpPr>
          <p:nvPr/>
        </p:nvSpPr>
        <p:spPr bwMode="auto">
          <a:xfrm>
            <a:off x="5148263" y="4349750"/>
            <a:ext cx="1284287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0">
                <a:latin typeface="Tahoma" charset="0"/>
                <a:cs typeface="Tahoma" charset="0"/>
              </a:rPr>
              <a:t>Binary</a:t>
            </a:r>
          </a:p>
          <a:p>
            <a:pPr algn="ctr">
              <a:lnSpc>
                <a:spcPct val="90000"/>
              </a:lnSpc>
            </a:pPr>
            <a:r>
              <a:rPr lang="en-US" sz="2000" b="0">
                <a:latin typeface="Tahoma" charset="0"/>
                <a:cs typeface="Tahoma" charset="0"/>
              </a:rPr>
              <a:t>Machine</a:t>
            </a:r>
          </a:p>
          <a:p>
            <a:pPr algn="ctr">
              <a:lnSpc>
                <a:spcPct val="90000"/>
              </a:lnSpc>
            </a:pPr>
            <a:r>
              <a:rPr lang="en-US" sz="2000" b="0">
                <a:latin typeface="Tahoma" charset="0"/>
                <a:cs typeface="Tahoma" charset="0"/>
              </a:rPr>
              <a:t>Language</a:t>
            </a:r>
          </a:p>
        </p:txBody>
      </p:sp>
      <p:sp>
        <p:nvSpPr>
          <p:cNvPr id="19467" name="Rectangle 14"/>
          <p:cNvSpPr>
            <a:spLocks noChangeArrowheads="1"/>
          </p:cNvSpPr>
          <p:nvPr/>
        </p:nvSpPr>
        <p:spPr bwMode="auto">
          <a:xfrm>
            <a:off x="2887663" y="4349750"/>
            <a:ext cx="1543050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0">
                <a:latin typeface="Tahoma" charset="0"/>
                <a:cs typeface="Tahoma" charset="0"/>
              </a:rPr>
              <a:t>ASSEMBLER</a:t>
            </a:r>
          </a:p>
          <a:p>
            <a:pPr algn="ctr">
              <a:lnSpc>
                <a:spcPct val="90000"/>
              </a:lnSpc>
            </a:pPr>
            <a:r>
              <a:rPr lang="en-US" sz="2000" b="0">
                <a:latin typeface="Tahoma" charset="0"/>
                <a:cs typeface="Tahoma" charset="0"/>
              </a:rPr>
              <a:t>Translator</a:t>
            </a:r>
          </a:p>
          <a:p>
            <a:pPr algn="ctr">
              <a:lnSpc>
                <a:spcPct val="90000"/>
              </a:lnSpc>
            </a:pPr>
            <a:r>
              <a:rPr lang="en-US" sz="2000" b="0">
                <a:latin typeface="Tahoma" charset="0"/>
                <a:cs typeface="Tahoma" charset="0"/>
              </a:rPr>
              <a:t>program</a:t>
            </a:r>
          </a:p>
        </p:txBody>
      </p:sp>
      <p:sp>
        <p:nvSpPr>
          <p:cNvPr id="19468" name="Rectangle 15"/>
          <p:cNvSpPr>
            <a:spLocks noChangeArrowheads="1"/>
          </p:cNvSpPr>
          <p:nvPr/>
        </p:nvSpPr>
        <p:spPr bwMode="auto">
          <a:xfrm>
            <a:off x="6619875" y="3222625"/>
            <a:ext cx="2263775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0" i="1">
                <a:latin typeface="DomCasual" charset="0"/>
                <a:cs typeface="Tahoma" charset="0"/>
              </a:rPr>
              <a:t>STREAM of </a:t>
            </a:r>
            <a:br>
              <a:rPr lang="en-US" sz="1800" b="0" i="1">
                <a:latin typeface="DomCasual" charset="0"/>
                <a:cs typeface="Tahoma" charset="0"/>
              </a:rPr>
            </a:br>
            <a:r>
              <a:rPr lang="en-US" sz="1800" b="0" i="1">
                <a:latin typeface="DomCasual" charset="0"/>
                <a:cs typeface="Tahoma" charset="0"/>
              </a:rPr>
              <a:t>bits to be </a:t>
            </a:r>
            <a:br>
              <a:rPr lang="en-US" sz="1800" b="0" i="1">
                <a:latin typeface="DomCasual" charset="0"/>
                <a:cs typeface="Tahoma" charset="0"/>
              </a:rPr>
            </a:br>
            <a:r>
              <a:rPr lang="en-US" sz="1800" b="0" i="1">
                <a:latin typeface="DomCasual" charset="0"/>
                <a:cs typeface="Tahoma" charset="0"/>
              </a:rPr>
              <a:t>loaded into memory</a:t>
            </a:r>
          </a:p>
        </p:txBody>
      </p:sp>
      <p:sp>
        <p:nvSpPr>
          <p:cNvPr id="24605" name="Text Box 18"/>
          <p:cNvSpPr txBox="1">
            <a:spLocks noChangeArrowheads="1"/>
          </p:cNvSpPr>
          <p:nvPr/>
        </p:nvSpPr>
        <p:spPr bwMode="auto">
          <a:xfrm>
            <a:off x="1254125" y="3336925"/>
            <a:ext cx="1108075" cy="106203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700" dirty="0">
                <a:latin typeface="Tahoma" charset="0"/>
                <a:ea typeface="Tahoma"/>
                <a:cs typeface="Tahoma"/>
              </a:rPr>
              <a:t>     .</a:t>
            </a:r>
            <a:r>
              <a:rPr lang="en-US" sz="700" dirty="0" err="1">
                <a:latin typeface="Tahoma" charset="0"/>
                <a:ea typeface="Tahoma"/>
                <a:cs typeface="Tahoma"/>
              </a:rPr>
              <a:t>globl</a:t>
            </a:r>
            <a:r>
              <a:rPr lang="en-US" sz="700" dirty="0">
                <a:latin typeface="Tahoma" charset="0"/>
                <a:ea typeface="Tahoma"/>
                <a:cs typeface="Tahoma"/>
              </a:rPr>
              <a:t> main</a:t>
            </a:r>
          </a:p>
          <a:p>
            <a:pPr>
              <a:defRPr/>
            </a:pPr>
            <a:r>
              <a:rPr lang="en-US" sz="700" dirty="0">
                <a:latin typeface="Tahoma" charset="0"/>
                <a:ea typeface="Tahoma"/>
                <a:cs typeface="Tahoma"/>
              </a:rPr>
              <a:t>main:</a:t>
            </a:r>
          </a:p>
          <a:p>
            <a:pPr>
              <a:defRPr/>
            </a:pPr>
            <a:r>
              <a:rPr lang="en-US" sz="700" dirty="0">
                <a:latin typeface="Tahoma" charset="0"/>
                <a:ea typeface="Tahoma"/>
                <a:cs typeface="Tahoma"/>
              </a:rPr>
              <a:t>    </a:t>
            </a:r>
            <a:r>
              <a:rPr lang="en-US" sz="700" dirty="0" err="1">
                <a:latin typeface="Tahoma" charset="0"/>
                <a:ea typeface="Tahoma"/>
                <a:cs typeface="Tahoma"/>
              </a:rPr>
              <a:t>subu</a:t>
            </a:r>
            <a:r>
              <a:rPr lang="en-US" sz="700" dirty="0">
                <a:latin typeface="Tahoma" charset="0"/>
                <a:ea typeface="Tahoma"/>
                <a:cs typeface="Tahoma"/>
              </a:rPr>
              <a:t> $sp, $sp, 24</a:t>
            </a:r>
            <a:br>
              <a:rPr lang="en-US" sz="700" dirty="0">
                <a:latin typeface="Tahoma" charset="0"/>
                <a:ea typeface="Tahoma"/>
                <a:cs typeface="Tahoma"/>
              </a:rPr>
            </a:br>
            <a:r>
              <a:rPr lang="en-US" sz="700" dirty="0">
                <a:latin typeface="Tahoma" charset="0"/>
                <a:ea typeface="Tahoma"/>
                <a:cs typeface="Tahoma"/>
              </a:rPr>
              <a:t>    </a:t>
            </a:r>
            <a:r>
              <a:rPr lang="en-US" sz="700" dirty="0" err="1">
                <a:latin typeface="Tahoma" charset="0"/>
                <a:ea typeface="Tahoma"/>
                <a:cs typeface="Tahoma"/>
              </a:rPr>
              <a:t>sw</a:t>
            </a:r>
            <a:r>
              <a:rPr lang="en-US" sz="700" dirty="0">
                <a:latin typeface="Tahoma" charset="0"/>
                <a:ea typeface="Tahoma"/>
                <a:cs typeface="Tahoma"/>
              </a:rPr>
              <a:t>     $</a:t>
            </a:r>
            <a:r>
              <a:rPr lang="en-US" sz="700" dirty="0" err="1">
                <a:latin typeface="Tahoma" charset="0"/>
                <a:ea typeface="Tahoma"/>
                <a:cs typeface="Tahoma"/>
              </a:rPr>
              <a:t>ra</a:t>
            </a:r>
            <a:r>
              <a:rPr lang="en-US" sz="700" dirty="0">
                <a:latin typeface="Tahoma" charset="0"/>
                <a:ea typeface="Tahoma"/>
                <a:cs typeface="Tahoma"/>
              </a:rPr>
              <a:t>, 16($sp)</a:t>
            </a:r>
            <a:br>
              <a:rPr lang="en-US" sz="700" dirty="0">
                <a:latin typeface="Tahoma" charset="0"/>
                <a:ea typeface="Tahoma"/>
                <a:cs typeface="Tahoma"/>
              </a:rPr>
            </a:br>
            <a:r>
              <a:rPr lang="en-US" sz="700" dirty="0">
                <a:latin typeface="Tahoma" charset="0"/>
                <a:ea typeface="Tahoma"/>
                <a:cs typeface="Tahoma"/>
              </a:rPr>
              <a:t>    </a:t>
            </a:r>
            <a:r>
              <a:rPr lang="en-US" sz="700" dirty="0" err="1">
                <a:latin typeface="Tahoma" charset="0"/>
                <a:ea typeface="Tahoma"/>
                <a:cs typeface="Tahoma"/>
              </a:rPr>
              <a:t>li</a:t>
            </a:r>
            <a:r>
              <a:rPr lang="en-US" sz="700" dirty="0">
                <a:latin typeface="Tahoma" charset="0"/>
                <a:ea typeface="Tahoma"/>
                <a:cs typeface="Tahoma"/>
              </a:rPr>
              <a:t>        $a0, 18</a:t>
            </a:r>
            <a:br>
              <a:rPr lang="en-US" sz="700" dirty="0">
                <a:latin typeface="Tahoma" charset="0"/>
                <a:ea typeface="Tahoma"/>
                <a:cs typeface="Tahoma"/>
              </a:rPr>
            </a:br>
            <a:r>
              <a:rPr lang="en-US" sz="700" dirty="0">
                <a:latin typeface="Tahoma" charset="0"/>
                <a:ea typeface="Tahoma"/>
                <a:cs typeface="Tahoma"/>
              </a:rPr>
              <a:t>    </a:t>
            </a:r>
            <a:r>
              <a:rPr lang="en-US" sz="700" dirty="0" err="1">
                <a:latin typeface="Tahoma" charset="0"/>
                <a:ea typeface="Tahoma"/>
                <a:cs typeface="Tahoma"/>
              </a:rPr>
              <a:t>li</a:t>
            </a:r>
            <a:r>
              <a:rPr lang="en-US" sz="700" dirty="0">
                <a:latin typeface="Tahoma" charset="0"/>
                <a:ea typeface="Tahoma"/>
                <a:cs typeface="Tahoma"/>
              </a:rPr>
              <a:t>        $a1, 12</a:t>
            </a:r>
            <a:br>
              <a:rPr lang="en-US" sz="700" dirty="0">
                <a:latin typeface="Tahoma" charset="0"/>
                <a:ea typeface="Tahoma"/>
                <a:cs typeface="Tahoma"/>
              </a:rPr>
            </a:br>
            <a:r>
              <a:rPr lang="en-US" sz="700" dirty="0">
                <a:latin typeface="Tahoma" charset="0"/>
                <a:ea typeface="Tahoma"/>
                <a:cs typeface="Tahoma"/>
              </a:rPr>
              <a:t>    </a:t>
            </a:r>
            <a:r>
              <a:rPr lang="en-US" sz="700" dirty="0" err="1">
                <a:latin typeface="Tahoma" charset="0"/>
                <a:ea typeface="Tahoma"/>
                <a:cs typeface="Tahoma"/>
              </a:rPr>
              <a:t>li</a:t>
            </a:r>
            <a:r>
              <a:rPr lang="en-US" sz="700" dirty="0">
                <a:latin typeface="Tahoma" charset="0"/>
                <a:ea typeface="Tahoma"/>
                <a:cs typeface="Tahoma"/>
              </a:rPr>
              <a:t>        $a2, 6</a:t>
            </a:r>
            <a:br>
              <a:rPr lang="en-US" sz="700" dirty="0">
                <a:latin typeface="Tahoma" charset="0"/>
                <a:ea typeface="Tahoma"/>
                <a:cs typeface="Tahoma"/>
              </a:rPr>
            </a:br>
            <a:r>
              <a:rPr lang="en-US" sz="700" dirty="0">
                <a:latin typeface="Tahoma" charset="0"/>
                <a:ea typeface="Tahoma"/>
                <a:cs typeface="Tahoma"/>
              </a:rPr>
              <a:t>    </a:t>
            </a:r>
            <a:r>
              <a:rPr lang="en-US" sz="700" dirty="0" err="1">
                <a:latin typeface="Tahoma" charset="0"/>
                <a:ea typeface="Tahoma"/>
                <a:cs typeface="Tahoma"/>
              </a:rPr>
              <a:t>jal</a:t>
            </a:r>
            <a:r>
              <a:rPr lang="en-US" sz="700" dirty="0">
                <a:latin typeface="Tahoma" charset="0"/>
                <a:ea typeface="Tahoma"/>
                <a:cs typeface="Tahoma"/>
              </a:rPr>
              <a:t>      </a:t>
            </a:r>
            <a:r>
              <a:rPr lang="en-US" sz="700" dirty="0" err="1">
                <a:latin typeface="Tahoma" charset="0"/>
                <a:ea typeface="Tahoma"/>
                <a:cs typeface="Tahoma"/>
              </a:rPr>
              <a:t>tak</a:t>
            </a:r>
            <a:endParaRPr lang="en-US" sz="700" dirty="0">
              <a:latin typeface="Tahoma" charset="0"/>
              <a:ea typeface="Tahoma"/>
              <a:cs typeface="Tahoma"/>
            </a:endParaRPr>
          </a:p>
          <a:p>
            <a:pPr>
              <a:defRPr/>
            </a:pPr>
            <a:r>
              <a:rPr lang="en-US" sz="700" dirty="0">
                <a:latin typeface="Tahoma" charset="0"/>
                <a:ea typeface="Tahoma"/>
                <a:cs typeface="Tahoma"/>
              </a:rPr>
              <a:t>   move   $a0, $v0</a:t>
            </a:r>
          </a:p>
        </p:txBody>
      </p:sp>
      <p:sp>
        <p:nvSpPr>
          <p:cNvPr id="765971" name="Rectangle 19"/>
          <p:cNvSpPr>
            <a:spLocks noChangeArrowheads="1"/>
          </p:cNvSpPr>
          <p:nvPr/>
        </p:nvSpPr>
        <p:spPr bwMode="auto">
          <a:xfrm>
            <a:off x="152400" y="5943600"/>
            <a:ext cx="8024813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000" b="0" dirty="0">
                <a:latin typeface="Tahoma" charset="0"/>
                <a:cs typeface="Tahoma" charset="0"/>
              </a:rPr>
              <a:t>Assembly:  A Symbolic LANGUAGE for representing strings of bits</a:t>
            </a:r>
          </a:p>
          <a:p>
            <a:pPr lvl="1">
              <a:lnSpc>
                <a:spcPct val="90000"/>
              </a:lnSpc>
            </a:pPr>
            <a:r>
              <a:rPr lang="en-US" sz="2000" b="0" dirty="0">
                <a:latin typeface="Tahoma" charset="0"/>
                <a:cs typeface="Tahoma" charset="0"/>
              </a:rPr>
              <a:t>Assembler:  </a:t>
            </a:r>
            <a:r>
              <a:rPr lang="en-US" sz="2000" b="0" dirty="0" smtClean="0">
                <a:latin typeface="Tahoma" charset="0"/>
                <a:cs typeface="Tahoma" charset="0"/>
              </a:rPr>
              <a:t>A </a:t>
            </a:r>
            <a:r>
              <a:rPr lang="en-US" sz="2000" b="0" dirty="0">
                <a:latin typeface="Tahoma" charset="0"/>
                <a:cs typeface="Tahoma" charset="0"/>
              </a:rPr>
              <a:t>PROGRAM for translating Assembly Source to binary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Assembly Source Language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887413"/>
            <a:ext cx="9144000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0">
                <a:latin typeface="Tahoma" charset="0"/>
                <a:cs typeface="Tahoma" charset="0"/>
              </a:rPr>
              <a:t>An Assembly SOURCE FILE contains, in symbolic text, values of successive bytes to be loaded into memory... e.g.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0" y="4527550"/>
            <a:ext cx="3606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b="0">
                <a:latin typeface="Tahoma" charset="0"/>
                <a:cs typeface="Tahoma" charset="0"/>
              </a:rPr>
              <a:t>Resulting memory dump: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471488" y="1881188"/>
            <a:ext cx="2955106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Courier New" charset="0"/>
                <a:cs typeface="Tahoma" charset="0"/>
              </a:rPr>
              <a:t>.data </a:t>
            </a:r>
            <a:r>
              <a:rPr lang="en-US" sz="2000" dirty="0" smtClean="0">
                <a:solidFill>
                  <a:schemeClr val="accent2"/>
                </a:solidFill>
                <a:latin typeface="Courier New" charset="0"/>
                <a:cs typeface="Tahoma" charset="0"/>
              </a:rPr>
              <a:t>0x00000000</a:t>
            </a:r>
            <a:endParaRPr lang="en-US" sz="2000" dirty="0">
              <a:solidFill>
                <a:schemeClr val="accent2"/>
              </a:solidFill>
              <a:latin typeface="Courier New" charset="0"/>
              <a:cs typeface="Tahoma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Courier New" charset="0"/>
                <a:cs typeface="Tahoma" charset="0"/>
              </a:rPr>
              <a:t>.</a:t>
            </a:r>
            <a:r>
              <a:rPr lang="en-US" sz="2000" dirty="0">
                <a:solidFill>
                  <a:schemeClr val="accent2"/>
                </a:solidFill>
                <a:latin typeface="Courier New" charset="0"/>
                <a:cs typeface="Tahoma" charset="0"/>
              </a:rPr>
              <a:t>byte 1, 2, 3, 4</a:t>
            </a:r>
          </a:p>
          <a:p>
            <a:r>
              <a:rPr lang="en-US" sz="2000" dirty="0">
                <a:solidFill>
                  <a:schemeClr val="accent2"/>
                </a:solidFill>
                <a:latin typeface="Courier New" charset="0"/>
                <a:cs typeface="Tahoma" charset="0"/>
              </a:rPr>
              <a:t>.byte 5, 6, 7, 8</a:t>
            </a:r>
          </a:p>
          <a:p>
            <a:r>
              <a:rPr lang="en-US" sz="2000" dirty="0">
                <a:solidFill>
                  <a:schemeClr val="accent2"/>
                </a:solidFill>
                <a:latin typeface="Courier New" charset="0"/>
                <a:cs typeface="Tahoma" charset="0"/>
              </a:rPr>
              <a:t>.word 1, 2, 3, 4</a:t>
            </a:r>
          </a:p>
          <a:p>
            <a:r>
              <a:rPr lang="en-US" sz="2000" dirty="0">
                <a:solidFill>
                  <a:schemeClr val="accent2"/>
                </a:solidFill>
                <a:latin typeface="Courier New" charset="0"/>
                <a:cs typeface="Tahoma" charset="0"/>
              </a:rPr>
              <a:t>.</a:t>
            </a:r>
            <a:r>
              <a:rPr lang="en-US" sz="2000" dirty="0" err="1">
                <a:solidFill>
                  <a:schemeClr val="accent2"/>
                </a:solidFill>
                <a:latin typeface="Courier New" charset="0"/>
                <a:cs typeface="Tahoma" charset="0"/>
              </a:rPr>
              <a:t>asciiz</a:t>
            </a:r>
            <a:r>
              <a:rPr lang="en-US" sz="2000" dirty="0">
                <a:solidFill>
                  <a:schemeClr val="accent2"/>
                </a:solidFill>
                <a:latin typeface="Courier New" charset="0"/>
                <a:cs typeface="Tahoma" charset="0"/>
              </a:rPr>
              <a:t> "Comp 411"</a:t>
            </a:r>
          </a:p>
          <a:p>
            <a:r>
              <a:rPr lang="en-US" sz="2000" dirty="0">
                <a:solidFill>
                  <a:schemeClr val="accent2"/>
                </a:solidFill>
                <a:latin typeface="Courier New" charset="0"/>
                <a:cs typeface="Tahoma" charset="0"/>
              </a:rPr>
              <a:t>.align 2</a:t>
            </a:r>
          </a:p>
          <a:p>
            <a:r>
              <a:rPr lang="en-US" sz="2000" dirty="0">
                <a:solidFill>
                  <a:schemeClr val="accent2"/>
                </a:solidFill>
                <a:latin typeface="Courier New" charset="0"/>
                <a:cs typeface="Tahoma" charset="0"/>
              </a:rPr>
              <a:t>.word </a:t>
            </a:r>
            <a:r>
              <a:rPr lang="en-US" sz="2000" dirty="0" smtClean="0">
                <a:solidFill>
                  <a:schemeClr val="accent2"/>
                </a:solidFill>
                <a:latin typeface="Courier New" charset="0"/>
                <a:cs typeface="Tahoma" charset="0"/>
              </a:rPr>
              <a:t>0xfeedbeef</a:t>
            </a:r>
          </a:p>
          <a:p>
            <a:r>
              <a:rPr lang="en-US" sz="2000" dirty="0">
                <a:solidFill>
                  <a:schemeClr val="accent2"/>
                </a:solidFill>
                <a:latin typeface="Courier New" charset="0"/>
                <a:cs typeface="Tahoma" charset="0"/>
              </a:rPr>
              <a:t>.text </a:t>
            </a:r>
            <a:r>
              <a:rPr lang="en-US" sz="2000" dirty="0" smtClean="0">
                <a:solidFill>
                  <a:schemeClr val="accent2"/>
                </a:solidFill>
                <a:latin typeface="Courier New" charset="0"/>
                <a:cs typeface="Tahoma" charset="0"/>
              </a:rPr>
              <a:t>0x00003000</a:t>
            </a:r>
            <a:endParaRPr lang="en-US" sz="2000" dirty="0">
              <a:solidFill>
                <a:schemeClr val="accent2"/>
              </a:solidFill>
              <a:latin typeface="Courier New" charset="0"/>
              <a:cs typeface="Tahoma" charset="0"/>
            </a:endParaRPr>
          </a:p>
        </p:txBody>
      </p:sp>
      <p:sp>
        <p:nvSpPr>
          <p:cNvPr id="21509" name="Text Box 13"/>
          <p:cNvSpPr txBox="1">
            <a:spLocks noChangeArrowheads="1"/>
          </p:cNvSpPr>
          <p:nvPr/>
        </p:nvSpPr>
        <p:spPr bwMode="auto">
          <a:xfrm>
            <a:off x="304800" y="4943475"/>
            <a:ext cx="87725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nl-NL" sz="1800" dirty="0">
                <a:solidFill>
                  <a:schemeClr val="accent2"/>
                </a:solidFill>
                <a:latin typeface="Courier New" charset="0"/>
                <a:cs typeface="Tahoma" charset="0"/>
              </a:rPr>
              <a:t>[</a:t>
            </a:r>
            <a:r>
              <a:rPr lang="nl-NL" sz="1800" dirty="0" smtClean="0">
                <a:solidFill>
                  <a:schemeClr val="accent2"/>
                </a:solidFill>
                <a:latin typeface="Courier New" charset="0"/>
                <a:cs typeface="Tahoma" charset="0"/>
              </a:rPr>
              <a:t>0x00000000</a:t>
            </a:r>
            <a:r>
              <a:rPr lang="nl-NL" sz="1800" dirty="0">
                <a:solidFill>
                  <a:schemeClr val="accent2"/>
                </a:solidFill>
                <a:latin typeface="Courier New" charset="0"/>
                <a:cs typeface="Tahoma" charset="0"/>
              </a:rPr>
              <a:t>]    0x04030201  0x08070605  0x00000001  0x00000002</a:t>
            </a:r>
          </a:p>
          <a:p>
            <a:r>
              <a:rPr lang="nl-NL" sz="1800" dirty="0">
                <a:solidFill>
                  <a:schemeClr val="accent2"/>
                </a:solidFill>
                <a:latin typeface="Courier New" charset="0"/>
                <a:cs typeface="Tahoma" charset="0"/>
              </a:rPr>
              <a:t>[</a:t>
            </a:r>
            <a:r>
              <a:rPr lang="nl-NL" sz="1800" dirty="0" smtClean="0">
                <a:solidFill>
                  <a:schemeClr val="accent2"/>
                </a:solidFill>
                <a:latin typeface="Courier New" charset="0"/>
                <a:cs typeface="Tahoma" charset="0"/>
              </a:rPr>
              <a:t>0x00000010</a:t>
            </a:r>
            <a:r>
              <a:rPr lang="nl-NL" sz="1800" dirty="0">
                <a:solidFill>
                  <a:schemeClr val="accent2"/>
                </a:solidFill>
                <a:latin typeface="Courier New" charset="0"/>
                <a:cs typeface="Tahoma" charset="0"/>
              </a:rPr>
              <a:t>]    0x00000003  0x00000004  0x706d6f43  0x31313420</a:t>
            </a:r>
          </a:p>
          <a:p>
            <a:r>
              <a:rPr lang="nl-NL" sz="1800" dirty="0">
                <a:solidFill>
                  <a:schemeClr val="accent2"/>
                </a:solidFill>
                <a:latin typeface="Courier New" charset="0"/>
                <a:cs typeface="Tahoma" charset="0"/>
              </a:rPr>
              <a:t>[</a:t>
            </a:r>
            <a:r>
              <a:rPr lang="nl-NL" sz="1800" dirty="0" smtClean="0">
                <a:solidFill>
                  <a:schemeClr val="accent2"/>
                </a:solidFill>
                <a:latin typeface="Courier New" charset="0"/>
                <a:cs typeface="Tahoma" charset="0"/>
              </a:rPr>
              <a:t>0x00000020</a:t>
            </a:r>
            <a:r>
              <a:rPr lang="nl-NL" sz="1800" dirty="0">
                <a:solidFill>
                  <a:schemeClr val="accent2"/>
                </a:solidFill>
                <a:latin typeface="Courier New" charset="0"/>
                <a:cs typeface="Tahoma" charset="0"/>
              </a:rPr>
              <a:t>]    0x00000000  0xfeedbeef  0x00000000  0x00000000</a:t>
            </a:r>
            <a:endParaRPr lang="en-US" sz="1800" dirty="0">
              <a:solidFill>
                <a:schemeClr val="accent2"/>
              </a:solidFill>
              <a:latin typeface="Courier New" charset="0"/>
              <a:cs typeface="Tahoma" charset="0"/>
            </a:endParaRPr>
          </a:p>
        </p:txBody>
      </p:sp>
      <p:sp>
        <p:nvSpPr>
          <p:cNvPr id="21510" name="Rectangle 14"/>
          <p:cNvSpPr>
            <a:spLocks noChangeArrowheads="1"/>
          </p:cNvSpPr>
          <p:nvPr/>
        </p:nvSpPr>
        <p:spPr bwMode="auto">
          <a:xfrm>
            <a:off x="471488" y="6019800"/>
            <a:ext cx="8482012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0">
                <a:latin typeface="Tahoma" charset="0"/>
                <a:cs typeface="Tahoma" charset="0"/>
              </a:rPr>
              <a:t>Notice the byte ordering. This MIPS is </a:t>
            </a:r>
            <a:r>
              <a:rPr lang="ja-JP" altLang="en-US" sz="2000" b="0">
                <a:latin typeface="Tahoma" charset="0"/>
                <a:cs typeface="Tahoma" charset="0"/>
              </a:rPr>
              <a:t>“</a:t>
            </a:r>
            <a:r>
              <a:rPr lang="en-US" altLang="ja-JP" sz="2000" b="0">
                <a:latin typeface="Tahoma" charset="0"/>
                <a:cs typeface="Tahoma" charset="0"/>
              </a:rPr>
              <a:t>little-endian</a:t>
            </a:r>
            <a:r>
              <a:rPr lang="ja-JP" altLang="en-US" sz="2000" b="0">
                <a:latin typeface="Tahoma" charset="0"/>
                <a:cs typeface="Tahoma" charset="0"/>
              </a:rPr>
              <a:t>”</a:t>
            </a:r>
            <a:r>
              <a:rPr lang="en-US" altLang="ja-JP" sz="2000" b="0">
                <a:latin typeface="Tahoma" charset="0"/>
                <a:cs typeface="Tahoma" charset="0"/>
              </a:rPr>
              <a:t>  (The least significant byte of a word or half-word has the lowest address)</a:t>
            </a:r>
            <a:endParaRPr lang="en-US" sz="2000" b="0">
              <a:latin typeface="Tahoma" charset="0"/>
              <a:cs typeface="Tahoma" charset="0"/>
            </a:endParaRP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3598863" y="1881188"/>
            <a:ext cx="495610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2000" b="0" dirty="0">
                <a:latin typeface="Tahoma" charset="0"/>
                <a:cs typeface="Tahoma" charset="0"/>
              </a:rPr>
              <a:t>Specifies </a:t>
            </a:r>
            <a:r>
              <a:rPr lang="en-US" altLang="ja-JP" sz="2000" b="0" dirty="0" smtClean="0">
                <a:latin typeface="Tahoma" charset="0"/>
                <a:cs typeface="Tahoma" charset="0"/>
              </a:rPr>
              <a:t>address for start </a:t>
            </a:r>
            <a:r>
              <a:rPr lang="en-US" altLang="ja-JP" sz="2000" b="0" dirty="0">
                <a:latin typeface="Tahoma" charset="0"/>
                <a:cs typeface="Tahoma" charset="0"/>
              </a:rPr>
              <a:t>of </a:t>
            </a:r>
            <a:r>
              <a:rPr lang="en-US" altLang="ja-JP" sz="2000" b="0" dirty="0" smtClean="0">
                <a:latin typeface="Tahoma" charset="0"/>
                <a:cs typeface="Tahoma" charset="0"/>
              </a:rPr>
              <a:t>data below</a:t>
            </a:r>
            <a:endParaRPr lang="en-US" altLang="ja-JP" sz="2000" b="0" dirty="0">
              <a:latin typeface="Tahoma" charset="0"/>
              <a:cs typeface="Tahoma" charset="0"/>
            </a:endParaRPr>
          </a:p>
          <a:p>
            <a:r>
              <a:rPr lang="en-US" sz="2000" b="0" dirty="0" smtClean="0">
                <a:latin typeface="Tahoma" charset="0"/>
                <a:cs typeface="Tahoma" charset="0"/>
              </a:rPr>
              <a:t>Four </a:t>
            </a:r>
            <a:r>
              <a:rPr lang="en-US" sz="2000" b="0" dirty="0">
                <a:latin typeface="Tahoma" charset="0"/>
                <a:cs typeface="Tahoma" charset="0"/>
              </a:rPr>
              <a:t>byte values</a:t>
            </a:r>
          </a:p>
          <a:p>
            <a:r>
              <a:rPr lang="en-US" sz="2000" b="0" dirty="0">
                <a:latin typeface="Tahoma" charset="0"/>
                <a:cs typeface="Tahoma" charset="0"/>
              </a:rPr>
              <a:t>Another four byte values</a:t>
            </a:r>
          </a:p>
          <a:p>
            <a:r>
              <a:rPr lang="en-US" sz="2000" b="0" dirty="0">
                <a:latin typeface="Tahoma" charset="0"/>
                <a:cs typeface="Tahoma" charset="0"/>
              </a:rPr>
              <a:t>Four word values (each is 4 bytes)</a:t>
            </a:r>
          </a:p>
          <a:p>
            <a:r>
              <a:rPr lang="en-US" sz="2000" b="0" dirty="0">
                <a:latin typeface="Tahoma" charset="0"/>
                <a:cs typeface="Tahoma" charset="0"/>
              </a:rPr>
              <a:t>A </a:t>
            </a:r>
            <a:r>
              <a:rPr lang="en-US" sz="2000" b="0" dirty="0" smtClean="0">
                <a:latin typeface="Tahoma" charset="0"/>
                <a:cs typeface="Tahoma" charset="0"/>
              </a:rPr>
              <a:t>zero (NULL) terminated </a:t>
            </a:r>
            <a:r>
              <a:rPr lang="en-US" sz="2000" b="0" dirty="0">
                <a:latin typeface="Tahoma" charset="0"/>
                <a:cs typeface="Tahoma" charset="0"/>
              </a:rPr>
              <a:t>ASCII string</a:t>
            </a:r>
          </a:p>
          <a:p>
            <a:r>
              <a:rPr lang="en-US" sz="2000" b="0" dirty="0">
                <a:latin typeface="Tahoma" charset="0"/>
                <a:cs typeface="Tahoma" charset="0"/>
              </a:rPr>
              <a:t>Align to next multiple of 2</a:t>
            </a:r>
            <a:r>
              <a:rPr lang="en-US" sz="2000" b="0" baseline="30000" dirty="0">
                <a:latin typeface="Tahoma" charset="0"/>
                <a:cs typeface="Tahoma" charset="0"/>
              </a:rPr>
              <a:t>2</a:t>
            </a:r>
          </a:p>
          <a:p>
            <a:r>
              <a:rPr lang="en-US" sz="2000" b="0" dirty="0">
                <a:latin typeface="Tahoma" charset="0"/>
                <a:cs typeface="Tahoma" charset="0"/>
              </a:rPr>
              <a:t>A hex-encoded word </a:t>
            </a:r>
            <a:r>
              <a:rPr lang="en-US" sz="2000" b="0" dirty="0" smtClean="0">
                <a:latin typeface="Tahoma" charset="0"/>
                <a:cs typeface="Tahoma" charset="0"/>
              </a:rPr>
              <a:t>value</a:t>
            </a:r>
          </a:p>
          <a:p>
            <a:r>
              <a:rPr lang="en-US" sz="2000" b="0" dirty="0" smtClean="0">
                <a:latin typeface="Tahoma" charset="0"/>
                <a:cs typeface="Tahoma" charset="0"/>
              </a:rPr>
              <a:t>Specifies address for start </a:t>
            </a:r>
            <a:r>
              <a:rPr lang="en-US" sz="2000" b="0" dirty="0">
                <a:latin typeface="Tahoma" charset="0"/>
                <a:cs typeface="Tahoma" charset="0"/>
              </a:rPr>
              <a:t>of program </a:t>
            </a:r>
            <a:r>
              <a:rPr lang="en-US" sz="2000" b="0" dirty="0" smtClean="0">
                <a:latin typeface="Tahoma" charset="0"/>
                <a:cs typeface="Tahoma" charset="0"/>
              </a:rPr>
              <a:t>text</a:t>
            </a:r>
            <a:endParaRPr lang="en-US" sz="2000" b="0" dirty="0">
              <a:latin typeface="Tahoma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Assembler Syntax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Assembler DIRECTIVES = Keywords prefixed with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‘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.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’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Control the placement and interpretation of bytes in memory</a:t>
            </a:r>
          </a:p>
          <a:p>
            <a:pPr lvl="2">
              <a:buFont typeface="Wingdings" charset="0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	.data &lt;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addr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&gt;		Subsequent items are considered data</a:t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</a:b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.text &lt;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addr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&gt;		Subsequent items are considered instructions</a:t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</a:b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.align N		Skip to next address multiple of 2</a:t>
            </a:r>
            <a:r>
              <a:rPr lang="en-US" baseline="30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N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Allocate Storage</a:t>
            </a:r>
          </a:p>
          <a:p>
            <a:pPr lvl="2">
              <a:buFont typeface="Wingdings" charset="0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	.byte b</a:t>
            </a:r>
            <a:r>
              <a:rPr lang="en-US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, b</a:t>
            </a:r>
            <a:r>
              <a:rPr lang="en-US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2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, …,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b</a:t>
            </a:r>
            <a:r>
              <a:rPr lang="en-US" baseline="-250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n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	Store a sequence of bytes (8-bits)</a:t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</a:b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.half  h</a:t>
            </a:r>
            <a:r>
              <a:rPr lang="en-US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, h</a:t>
            </a:r>
            <a:r>
              <a:rPr lang="en-US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2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, …,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h</a:t>
            </a:r>
            <a:r>
              <a:rPr lang="en-US" baseline="-250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n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	Store a sequence of half-words (16-bits)</a:t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</a:b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.word w</a:t>
            </a:r>
            <a:r>
              <a:rPr lang="en-US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, w</a:t>
            </a:r>
            <a:r>
              <a:rPr lang="en-US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2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, …,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w</a:t>
            </a:r>
            <a:r>
              <a:rPr lang="en-US" baseline="-250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n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	Store a sequence of words (32-bits)</a:t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</a:b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ascii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string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		Stores a sequence of ASCII encoded bytes</a:t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</a:b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asciiz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string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		Stores a zero-terminated string</a:t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</a:b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.space n		Allocates n successive bytes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Define scope</a:t>
            </a:r>
          </a:p>
          <a:p>
            <a:pPr lvl="2">
              <a:buFont typeface="Wingdings" charset="0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	.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globl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sym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		Declares symbol to be visible to other files </a:t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</a:b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.extern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sym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size	Sets size of symbol defined in another file</a:t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</a:b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			 (Also makes it directly addressable)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More Assembler Syntax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Assembler COMMENTS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All text following a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‘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#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’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(sharp) to the end of the line is ignored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Assembler LABELS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Labels are symbols that represent memory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addresses</a:t>
            </a:r>
          </a:p>
          <a:p>
            <a:pPr lvl="2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labels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take on the values of the </a:t>
            </a:r>
            <a:r>
              <a:rPr lang="en-US" u="sng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address where they are </a:t>
            </a:r>
            <a:r>
              <a:rPr lang="en-US" u="sng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declared</a:t>
            </a:r>
          </a:p>
          <a:p>
            <a:pPr lvl="2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labels can be for data as well as for instructions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Syntax:  &lt;</a:t>
            </a:r>
            <a:r>
              <a:rPr lang="en-US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start_of_line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&gt;&lt;label&gt;&lt;colon&gt;</a:t>
            </a:r>
          </a:p>
          <a:p>
            <a:pPr lvl="2">
              <a:buFont typeface="Wingdings" charset="0"/>
              <a:buNone/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.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data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0x80000000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2">
              <a:buFont typeface="Wingdings" charset="0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item:	.word 1			# a data word</a:t>
            </a:r>
          </a:p>
          <a:p>
            <a:pPr lvl="2">
              <a:buFont typeface="Wingdings" charset="0"/>
              <a:buNone/>
              <a:defRPr/>
            </a:pPr>
            <a:endParaRPr lang="en-US" dirty="0" smtClean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2">
              <a:buFont typeface="Wingdings" charset="0"/>
              <a:buNone/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.text 0x00010000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2">
              <a:buFont typeface="Wingdings" charset="0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start:	add	$3, $4, $2 	# an instruction label</a:t>
            </a:r>
          </a:p>
          <a:p>
            <a:pPr lvl="2">
              <a:buFont typeface="Wingdings" charset="0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		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sll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	$3, $3, 8</a:t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</a:b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	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andi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	$3, $3, 0xff</a:t>
            </a:r>
          </a:p>
          <a:p>
            <a:pPr lvl="2">
              <a:buFont typeface="Wingdings" charset="0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		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beq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	..., ..., start</a:t>
            </a: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Tahoma"/>
              </a:rPr>
              <a:t>Even More Assembler Syntax</a:t>
            </a:r>
            <a:endParaRPr lang="en-US" dirty="0">
              <a:ea typeface="Tahoma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>
                <a:ea typeface="Tahoma"/>
              </a:rPr>
              <a:t>Assembler PREDEFINED SYMBOLS</a:t>
            </a:r>
          </a:p>
          <a:p>
            <a:pPr lvl="1">
              <a:defRPr/>
            </a:pPr>
            <a:r>
              <a:rPr lang="en-US" sz="2000" dirty="0" smtClean="0"/>
              <a:t>Register names and aliases</a:t>
            </a:r>
          </a:p>
          <a:p>
            <a:pPr marL="914400" lvl="2" indent="0">
              <a:buFont typeface="Wingdings" charset="0"/>
              <a:buNone/>
              <a:defRPr/>
            </a:pPr>
            <a:r>
              <a:rPr lang="en-US" sz="1600" dirty="0" smtClean="0">
                <a:latin typeface="Courier New"/>
                <a:cs typeface="Courier New"/>
              </a:rPr>
              <a:t>$0-$31, $zero, $v0-$v1, $a0-$a3, $t0-$t9, $s0-$s7, 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$at, $k0-$k1, $</a:t>
            </a:r>
            <a:r>
              <a:rPr lang="en-US" sz="1600" dirty="0" err="1" smtClean="0">
                <a:latin typeface="Courier New"/>
                <a:cs typeface="Courier New"/>
              </a:rPr>
              <a:t>gp</a:t>
            </a:r>
            <a:r>
              <a:rPr lang="en-US" sz="1600" dirty="0" smtClean="0">
                <a:latin typeface="Courier New"/>
                <a:cs typeface="Courier New"/>
              </a:rPr>
              <a:t>, $</a:t>
            </a:r>
            <a:r>
              <a:rPr lang="en-US" sz="1600" dirty="0" err="1" smtClean="0">
                <a:latin typeface="Courier New"/>
                <a:cs typeface="Courier New"/>
              </a:rPr>
              <a:t>sp</a:t>
            </a:r>
            <a:r>
              <a:rPr lang="en-US" sz="1600" dirty="0" smtClean="0">
                <a:latin typeface="Courier New"/>
                <a:cs typeface="Courier New"/>
              </a:rPr>
              <a:t>, $</a:t>
            </a:r>
            <a:r>
              <a:rPr lang="en-US" sz="1600" dirty="0" err="1" smtClean="0">
                <a:latin typeface="Courier New"/>
                <a:cs typeface="Courier New"/>
              </a:rPr>
              <a:t>fp</a:t>
            </a:r>
            <a:r>
              <a:rPr lang="en-US" sz="1600" dirty="0" smtClean="0">
                <a:latin typeface="Courier New"/>
                <a:cs typeface="Courier New"/>
              </a:rPr>
              <a:t>, $</a:t>
            </a:r>
            <a:r>
              <a:rPr lang="en-US" sz="1600" dirty="0" err="1" smtClean="0">
                <a:latin typeface="Courier New"/>
                <a:cs typeface="Courier New"/>
              </a:rPr>
              <a:t>ra</a:t>
            </a:r>
            <a:endParaRPr lang="en-US" sz="1600" dirty="0" smtClean="0">
              <a:latin typeface="Courier New"/>
              <a:cs typeface="Courier New"/>
            </a:endParaRPr>
          </a:p>
          <a:p>
            <a:pPr>
              <a:defRPr/>
            </a:pPr>
            <a:r>
              <a:rPr lang="en-US" sz="2400" dirty="0" smtClean="0">
                <a:ea typeface="Tahoma"/>
              </a:rPr>
              <a:t>Assembler MNEMONICS</a:t>
            </a:r>
          </a:p>
          <a:p>
            <a:pPr lvl="1">
              <a:defRPr/>
            </a:pPr>
            <a:r>
              <a:rPr lang="en-US" sz="2000" dirty="0" smtClean="0"/>
              <a:t>Symbolic representations of individual instructions</a:t>
            </a:r>
          </a:p>
          <a:p>
            <a:pPr marL="914400" lvl="2" indent="0">
              <a:buFont typeface="Wingdings" charset="0"/>
              <a:buNone/>
              <a:defRPr/>
            </a:pPr>
            <a:r>
              <a:rPr lang="en-US" sz="1600" dirty="0" smtClean="0">
                <a:latin typeface="Courier New"/>
                <a:cs typeface="Courier New"/>
              </a:rPr>
              <a:t>add, </a:t>
            </a:r>
            <a:r>
              <a:rPr lang="en-US" sz="1600" dirty="0" err="1" smtClean="0">
                <a:latin typeface="Courier New"/>
                <a:cs typeface="Courier New"/>
              </a:rPr>
              <a:t>addu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addi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addiu</a:t>
            </a:r>
            <a:r>
              <a:rPr lang="en-US" sz="1600" dirty="0" smtClean="0">
                <a:latin typeface="Courier New"/>
                <a:cs typeface="Courier New"/>
              </a:rPr>
              <a:t>, sub, </a:t>
            </a:r>
            <a:r>
              <a:rPr lang="en-US" sz="1600" dirty="0" err="1" smtClean="0">
                <a:latin typeface="Courier New"/>
                <a:cs typeface="Courier New"/>
              </a:rPr>
              <a:t>subu</a:t>
            </a:r>
            <a:r>
              <a:rPr lang="en-US" sz="1600" dirty="0" smtClean="0">
                <a:latin typeface="Courier New"/>
                <a:cs typeface="Courier New"/>
              </a:rPr>
              <a:t>, and, </a:t>
            </a:r>
            <a:r>
              <a:rPr lang="en-US" sz="1600" dirty="0" err="1" smtClean="0">
                <a:latin typeface="Courier New"/>
                <a:cs typeface="Courier New"/>
              </a:rPr>
              <a:t>andi</a:t>
            </a:r>
            <a:r>
              <a:rPr lang="en-US" sz="1600" dirty="0" smtClean="0">
                <a:latin typeface="Courier New"/>
                <a:cs typeface="Courier New"/>
              </a:rPr>
              <a:t>, or, </a:t>
            </a:r>
            <a:r>
              <a:rPr lang="en-US" sz="1600" dirty="0" err="1" smtClean="0">
                <a:latin typeface="Courier New"/>
                <a:cs typeface="Courier New"/>
              </a:rPr>
              <a:t>ori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xor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xori</a:t>
            </a:r>
            <a:r>
              <a:rPr lang="en-US" sz="1600" dirty="0" smtClean="0">
                <a:latin typeface="Courier New"/>
                <a:cs typeface="Courier New"/>
              </a:rPr>
              <a:t>, nor, </a:t>
            </a:r>
            <a:r>
              <a:rPr lang="en-US" sz="1600" dirty="0" err="1" smtClean="0">
                <a:latin typeface="Courier New"/>
                <a:cs typeface="Courier New"/>
              </a:rPr>
              <a:t>lui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sll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sllv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sra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srav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srl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srlv</a:t>
            </a:r>
            <a:r>
              <a:rPr lang="en-US" sz="1600" dirty="0" smtClean="0">
                <a:latin typeface="Courier New"/>
                <a:cs typeface="Courier New"/>
              </a:rPr>
              <a:t>, div, </a:t>
            </a:r>
            <a:r>
              <a:rPr lang="en-US" sz="1600" dirty="0" err="1" smtClean="0">
                <a:latin typeface="Courier New"/>
                <a:cs typeface="Courier New"/>
              </a:rPr>
              <a:t>divu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mult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multu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mfhi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mflo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mthi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mtlo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slt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sltu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slti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sltiu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beq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bgez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bgezal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bgtz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blez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bltzal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bltz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bne</a:t>
            </a:r>
            <a:r>
              <a:rPr lang="en-US" sz="1600" dirty="0" smtClean="0">
                <a:latin typeface="Courier New"/>
                <a:cs typeface="Courier New"/>
              </a:rPr>
              <a:t>, j, </a:t>
            </a:r>
            <a:r>
              <a:rPr lang="en-US" sz="1600" dirty="0" err="1" smtClean="0">
                <a:latin typeface="Courier New"/>
                <a:cs typeface="Courier New"/>
              </a:rPr>
              <a:t>jal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jalr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jr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lb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lbu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lh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lhu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lw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lwl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lwr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sb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sh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sw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swl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swr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rfe</a:t>
            </a:r>
            <a:endParaRPr lang="en-US" sz="1600" dirty="0" smtClean="0"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sz="1800" dirty="0" smtClean="0"/>
              <a:t>not all	implemented in all MIPS versions</a:t>
            </a:r>
          </a:p>
          <a:p>
            <a:pPr lvl="1">
              <a:defRPr/>
            </a:pPr>
            <a:r>
              <a:rPr lang="en-US" sz="2000" i="1" u="sng" dirty="0" smtClean="0"/>
              <a:t>Pseudo-instructions</a:t>
            </a:r>
            <a:r>
              <a:rPr lang="en-US" sz="2000" dirty="0" smtClean="0"/>
              <a:t> (mnemonics that are not instructions)</a:t>
            </a:r>
          </a:p>
          <a:p>
            <a:pPr lvl="2">
              <a:defRPr/>
            </a:pPr>
            <a:r>
              <a:rPr lang="en-US" sz="1600" dirty="0" smtClean="0">
                <a:latin typeface="Courier New"/>
                <a:cs typeface="Courier New"/>
              </a:rPr>
              <a:t>abs, </a:t>
            </a:r>
            <a:r>
              <a:rPr lang="en-US" sz="1600" dirty="0" err="1" smtClean="0">
                <a:latin typeface="Courier New"/>
                <a:cs typeface="Courier New"/>
              </a:rPr>
              <a:t>mul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mulo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mulou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neg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negu</a:t>
            </a:r>
            <a:r>
              <a:rPr lang="en-US" sz="1600" dirty="0" smtClean="0">
                <a:latin typeface="Courier New"/>
                <a:cs typeface="Courier New"/>
              </a:rPr>
              <a:t>, not, rem, </a:t>
            </a:r>
            <a:r>
              <a:rPr lang="en-US" sz="1600" dirty="0" err="1" smtClean="0">
                <a:latin typeface="Courier New"/>
                <a:cs typeface="Courier New"/>
              </a:rPr>
              <a:t>remu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rol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ror</a:t>
            </a:r>
            <a:r>
              <a:rPr lang="en-US" sz="1600" dirty="0" smtClean="0">
                <a:latin typeface="Courier New"/>
                <a:cs typeface="Courier New"/>
              </a:rPr>
              <a:t>, li, </a:t>
            </a:r>
            <a:r>
              <a:rPr lang="en-US" sz="1600" dirty="0" err="1" smtClean="0">
                <a:latin typeface="Courier New"/>
                <a:cs typeface="Courier New"/>
              </a:rPr>
              <a:t>seq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sge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sgeu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sgt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sgtu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sle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sleu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sne</a:t>
            </a:r>
            <a:r>
              <a:rPr lang="en-US" sz="1600" dirty="0" smtClean="0">
                <a:latin typeface="Courier New"/>
                <a:cs typeface="Courier New"/>
              </a:rPr>
              <a:t>, b, </a:t>
            </a:r>
            <a:r>
              <a:rPr lang="en-US" sz="1600" dirty="0" err="1" smtClean="0">
                <a:latin typeface="Courier New"/>
                <a:cs typeface="Courier New"/>
              </a:rPr>
              <a:t>beqz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bge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bgeu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bgt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bgtu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ble</a:t>
            </a:r>
            <a:r>
              <a:rPr lang="en-US" sz="1600" dirty="0" smtClean="0">
                <a:latin typeface="Courier New"/>
                <a:cs typeface="Courier New"/>
              </a:rPr>
              <a:t>, bleu, </a:t>
            </a:r>
            <a:r>
              <a:rPr lang="en-US" sz="1600" dirty="0" err="1" smtClean="0">
                <a:latin typeface="Courier New"/>
                <a:cs typeface="Courier New"/>
              </a:rPr>
              <a:t>blt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bltu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bnez</a:t>
            </a:r>
            <a:r>
              <a:rPr lang="en-US" sz="1600" dirty="0" smtClean="0">
                <a:latin typeface="Courier New"/>
                <a:cs typeface="Courier New"/>
              </a:rPr>
              <a:t>, la, </a:t>
            </a:r>
            <a:r>
              <a:rPr lang="en-US" sz="1600" dirty="0" err="1" smtClean="0">
                <a:latin typeface="Courier New"/>
                <a:cs typeface="Courier New"/>
              </a:rPr>
              <a:t>ld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ulh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ulhu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ulw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sd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ush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usw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move,syscall</a:t>
            </a:r>
            <a:r>
              <a:rPr lang="en-US" sz="1600" dirty="0" smtClean="0">
                <a:latin typeface="Courier New"/>
                <a:cs typeface="Courier New"/>
              </a:rPr>
              <a:t>, break, </a:t>
            </a:r>
            <a:r>
              <a:rPr lang="en-US" sz="1600" dirty="0" err="1" smtClean="0">
                <a:latin typeface="Courier New"/>
                <a:cs typeface="Courier New"/>
              </a:rPr>
              <a:t>nop</a:t>
            </a:r>
            <a:r>
              <a:rPr lang="en-US" sz="1600" dirty="0" smtClean="0">
                <a:latin typeface="Courier New"/>
                <a:cs typeface="Courier New"/>
              </a:rPr>
              <a:t>  </a:t>
            </a:r>
          </a:p>
          <a:p>
            <a:pPr lvl="2">
              <a:defRPr/>
            </a:pPr>
            <a:r>
              <a:rPr lang="en-US" sz="1800" dirty="0" smtClean="0"/>
              <a:t>not real MIPS instructions; broken down by assembler into real ones</a:t>
            </a:r>
          </a:p>
          <a:p>
            <a:pPr lvl="2">
              <a:defRPr/>
            </a:pPr>
            <a:endParaRPr 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080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A Simple Programming Task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Add the numbers 0 to 4 …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10 = 0 + 1 + 2 + 3 + 4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Program in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C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:</a:t>
            </a: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Now let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’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s code it in ASSEMBLY</a:t>
            </a:r>
          </a:p>
          <a:p>
            <a:pPr>
              <a:buFontTx/>
              <a:buNone/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1295400" y="2667000"/>
            <a:ext cx="44450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>
                <a:latin typeface="Courier New" charset="0"/>
                <a:cs typeface="Tahoma" charset="0"/>
              </a:rPr>
              <a:t>int i, sum;</a:t>
            </a:r>
          </a:p>
          <a:p>
            <a:endParaRPr lang="en-US">
              <a:latin typeface="Courier New" charset="0"/>
              <a:cs typeface="Tahoma" charset="0"/>
            </a:endParaRPr>
          </a:p>
          <a:p>
            <a:r>
              <a:rPr lang="en-US">
                <a:latin typeface="Courier New" charset="0"/>
                <a:cs typeface="Tahoma" charset="0"/>
              </a:rPr>
              <a:t>main() {</a:t>
            </a:r>
          </a:p>
          <a:p>
            <a:r>
              <a:rPr lang="en-US">
                <a:latin typeface="Courier New" charset="0"/>
                <a:cs typeface="Tahoma" charset="0"/>
              </a:rPr>
              <a:t>    sum = 0;</a:t>
            </a:r>
          </a:p>
          <a:p>
            <a:r>
              <a:rPr lang="en-US">
                <a:latin typeface="Courier New" charset="0"/>
                <a:cs typeface="Tahoma" charset="0"/>
              </a:rPr>
              <a:t>    for (i=0; i&lt;5; i++)</a:t>
            </a:r>
          </a:p>
          <a:p>
            <a:r>
              <a:rPr lang="en-US">
                <a:latin typeface="Courier New" charset="0"/>
                <a:cs typeface="Tahoma" charset="0"/>
              </a:rPr>
              <a:t>        sum = sum + i;</a:t>
            </a:r>
          </a:p>
          <a:p>
            <a:r>
              <a:rPr lang="en-US">
                <a:latin typeface="Courier New" charset="0"/>
                <a:cs typeface="Tahoma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ahoma" charset="0"/>
                <a:ea typeface="Tahoma"/>
              </a:rPr>
              <a:t>Assembly Code:  </a:t>
            </a:r>
            <a:r>
              <a:rPr lang="en-US" dirty="0" err="1" smtClean="0">
                <a:latin typeface="Tahoma" charset="0"/>
                <a:ea typeface="Tahoma"/>
              </a:rPr>
              <a:t>Sum.asm</a:t>
            </a:r>
            <a:endParaRPr lang="en-US" dirty="0">
              <a:latin typeface="Tahoma" charset="0"/>
              <a:ea typeface="Tahoma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Next we write ASSEMBLY code using </a:t>
            </a:r>
            <a:r>
              <a:rPr lang="en-US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instr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 mnemonics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1570038"/>
            <a:ext cx="8495384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2000" dirty="0">
                <a:latin typeface="Courier New" charset="0"/>
                <a:cs typeface="Tahoma" charset="0"/>
              </a:rPr>
              <a:t>.text 0x3000</a:t>
            </a:r>
          </a:p>
          <a:p>
            <a:r>
              <a:rPr lang="en-US" sz="2000" dirty="0">
                <a:latin typeface="Courier New" charset="0"/>
                <a:cs typeface="Tahoma" charset="0"/>
              </a:rPr>
              <a:t>.</a:t>
            </a:r>
            <a:r>
              <a:rPr lang="en-US" sz="2000" dirty="0" err="1">
                <a:latin typeface="Courier New" charset="0"/>
                <a:cs typeface="Tahoma" charset="0"/>
              </a:rPr>
              <a:t>globl</a:t>
            </a:r>
            <a:r>
              <a:rPr lang="en-US" sz="2000" dirty="0">
                <a:latin typeface="Courier New" charset="0"/>
                <a:cs typeface="Tahoma" charset="0"/>
              </a:rPr>
              <a:t> main</a:t>
            </a:r>
          </a:p>
          <a:p>
            <a:r>
              <a:rPr lang="en-US" sz="2000" dirty="0">
                <a:latin typeface="Courier New" charset="0"/>
                <a:cs typeface="Tahoma" charset="0"/>
              </a:rPr>
              <a:t>main:</a:t>
            </a:r>
          </a:p>
          <a:p>
            <a:r>
              <a:rPr lang="en-US" sz="2000" dirty="0">
                <a:latin typeface="Courier New" charset="0"/>
                <a:cs typeface="Tahoma" charset="0"/>
              </a:rPr>
              <a:t>     add   $8,$0,$0     # sum = 0</a:t>
            </a:r>
          </a:p>
          <a:p>
            <a:r>
              <a:rPr lang="en-US" sz="2000" dirty="0">
                <a:latin typeface="Courier New" charset="0"/>
                <a:cs typeface="Tahoma" charset="0"/>
              </a:rPr>
              <a:t>     add   $9,$0,$0     # for (</a:t>
            </a:r>
            <a:r>
              <a:rPr lang="en-US" sz="2000" dirty="0" err="1">
                <a:latin typeface="Courier New" charset="0"/>
                <a:cs typeface="Tahoma" charset="0"/>
              </a:rPr>
              <a:t>i</a:t>
            </a:r>
            <a:r>
              <a:rPr lang="en-US" sz="2000" dirty="0">
                <a:latin typeface="Courier New" charset="0"/>
                <a:cs typeface="Tahoma" charset="0"/>
              </a:rPr>
              <a:t> = 0; ...</a:t>
            </a:r>
          </a:p>
          <a:p>
            <a:r>
              <a:rPr lang="en-US" sz="2000" dirty="0">
                <a:latin typeface="Courier New" charset="0"/>
                <a:cs typeface="Tahoma" charset="0"/>
              </a:rPr>
              <a:t>loop:</a:t>
            </a:r>
          </a:p>
          <a:p>
            <a:r>
              <a:rPr lang="en-US" sz="2000" dirty="0">
                <a:latin typeface="Courier New" charset="0"/>
                <a:cs typeface="Tahoma" charset="0"/>
              </a:rPr>
              <a:t>     add   $8,$8,$9     # sum = sum + </a:t>
            </a:r>
            <a:r>
              <a:rPr lang="en-US" sz="2000" dirty="0" err="1">
                <a:latin typeface="Courier New" charset="0"/>
                <a:cs typeface="Tahoma" charset="0"/>
              </a:rPr>
              <a:t>i</a:t>
            </a:r>
            <a:r>
              <a:rPr lang="en-US" sz="2000" dirty="0">
                <a:latin typeface="Courier New" charset="0"/>
                <a:cs typeface="Tahoma" charset="0"/>
              </a:rPr>
              <a:t>;</a:t>
            </a:r>
          </a:p>
          <a:p>
            <a:r>
              <a:rPr lang="en-US" sz="2000" dirty="0">
                <a:latin typeface="Courier New" charset="0"/>
                <a:cs typeface="Tahoma" charset="0"/>
              </a:rPr>
              <a:t>     </a:t>
            </a:r>
            <a:r>
              <a:rPr lang="en-US" sz="2000" dirty="0" err="1">
                <a:latin typeface="Courier New" charset="0"/>
                <a:cs typeface="Tahoma" charset="0"/>
              </a:rPr>
              <a:t>addi</a:t>
            </a:r>
            <a:r>
              <a:rPr lang="en-US" sz="2000" dirty="0">
                <a:latin typeface="Courier New" charset="0"/>
                <a:cs typeface="Tahoma" charset="0"/>
              </a:rPr>
              <a:t>  $9,$9,1      # for (...; ...; </a:t>
            </a:r>
            <a:r>
              <a:rPr lang="en-US" sz="2000" dirty="0" err="1">
                <a:latin typeface="Courier New" charset="0"/>
                <a:cs typeface="Tahoma" charset="0"/>
              </a:rPr>
              <a:t>i</a:t>
            </a:r>
            <a:r>
              <a:rPr lang="en-US" sz="2000" dirty="0">
                <a:latin typeface="Courier New" charset="0"/>
                <a:cs typeface="Tahoma" charset="0"/>
              </a:rPr>
              <a:t>++</a:t>
            </a:r>
          </a:p>
          <a:p>
            <a:r>
              <a:rPr lang="en-US" sz="2000" dirty="0">
                <a:latin typeface="Courier New" charset="0"/>
                <a:cs typeface="Tahoma" charset="0"/>
              </a:rPr>
              <a:t>     </a:t>
            </a:r>
            <a:r>
              <a:rPr lang="en-US" sz="2000" dirty="0" err="1">
                <a:latin typeface="Courier New" charset="0"/>
                <a:cs typeface="Tahoma" charset="0"/>
              </a:rPr>
              <a:t>slti</a:t>
            </a:r>
            <a:r>
              <a:rPr lang="en-US" sz="2000" dirty="0">
                <a:latin typeface="Courier New" charset="0"/>
                <a:cs typeface="Tahoma" charset="0"/>
              </a:rPr>
              <a:t>  $10,$9,5     # for (...; </a:t>
            </a:r>
            <a:r>
              <a:rPr lang="en-US" sz="2000" dirty="0" err="1">
                <a:latin typeface="Courier New" charset="0"/>
                <a:cs typeface="Tahoma" charset="0"/>
              </a:rPr>
              <a:t>i</a:t>
            </a:r>
            <a:r>
              <a:rPr lang="en-US" sz="2000" dirty="0">
                <a:latin typeface="Courier New" charset="0"/>
                <a:cs typeface="Tahoma" charset="0"/>
              </a:rPr>
              <a:t>&lt;5;</a:t>
            </a:r>
          </a:p>
          <a:p>
            <a:r>
              <a:rPr lang="en-US" sz="2000" dirty="0">
                <a:latin typeface="Courier New" charset="0"/>
                <a:cs typeface="Tahoma" charset="0"/>
              </a:rPr>
              <a:t>     </a:t>
            </a:r>
            <a:r>
              <a:rPr lang="en-US" sz="2000" dirty="0" err="1">
                <a:latin typeface="Courier New" charset="0"/>
                <a:cs typeface="Tahoma" charset="0"/>
              </a:rPr>
              <a:t>bne</a:t>
            </a:r>
            <a:r>
              <a:rPr lang="en-US" sz="2000" dirty="0">
                <a:latin typeface="Courier New" charset="0"/>
                <a:cs typeface="Tahoma" charset="0"/>
              </a:rPr>
              <a:t>   $10,$0,loop</a:t>
            </a:r>
          </a:p>
          <a:p>
            <a:r>
              <a:rPr lang="en-US" sz="2000" dirty="0">
                <a:latin typeface="Courier New" charset="0"/>
                <a:cs typeface="Tahoma" charset="0"/>
              </a:rPr>
              <a:t>end:  ...			# </a:t>
            </a:r>
            <a:r>
              <a:rPr lang="en-US" sz="2000" dirty="0" smtClean="0">
                <a:latin typeface="Courier New" charset="0"/>
                <a:cs typeface="Tahoma" charset="0"/>
              </a:rPr>
              <a:t>need something here to stop</a:t>
            </a:r>
            <a:r>
              <a:rPr lang="en-US" sz="2000" dirty="0">
                <a:latin typeface="Courier New" charset="0"/>
                <a:cs typeface="Tahoma" charset="0"/>
              </a:rPr>
              <a:t>!</a:t>
            </a:r>
          </a:p>
        </p:txBody>
      </p:sp>
      <p:sp>
        <p:nvSpPr>
          <p:cNvPr id="31750" name="Text Box 31"/>
          <p:cNvSpPr txBox="1">
            <a:spLocks noChangeArrowheads="1"/>
          </p:cNvSpPr>
          <p:nvPr/>
        </p:nvSpPr>
        <p:spPr bwMode="auto">
          <a:xfrm>
            <a:off x="1147763" y="5461000"/>
            <a:ext cx="593248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Tahoma" charset="0"/>
                <a:cs typeface="Tahoma" charset="0"/>
              </a:rPr>
              <a:t>Bookkeeping:</a:t>
            </a:r>
          </a:p>
          <a:p>
            <a:r>
              <a:rPr lang="en-US" sz="2000" b="0">
                <a:latin typeface="Tahoma" charset="0"/>
                <a:cs typeface="Tahoma" charset="0"/>
              </a:rPr>
              <a:t>    1) Register $8 is allocated as the </a:t>
            </a:r>
            <a:r>
              <a:rPr lang="ja-JP" altLang="en-US" sz="2000" b="0">
                <a:latin typeface="Tahoma" charset="0"/>
                <a:cs typeface="Tahoma" charset="0"/>
              </a:rPr>
              <a:t>“</a:t>
            </a:r>
            <a:r>
              <a:rPr lang="en-US" altLang="ja-JP" sz="2000" b="0">
                <a:latin typeface="Tahoma" charset="0"/>
                <a:cs typeface="Tahoma" charset="0"/>
              </a:rPr>
              <a:t>sum</a:t>
            </a:r>
            <a:r>
              <a:rPr lang="ja-JP" altLang="en-US" sz="2000" b="0">
                <a:latin typeface="Tahoma" charset="0"/>
                <a:cs typeface="Tahoma" charset="0"/>
              </a:rPr>
              <a:t>”</a:t>
            </a:r>
            <a:r>
              <a:rPr lang="en-US" altLang="ja-JP" sz="2000" b="0">
                <a:latin typeface="Tahoma" charset="0"/>
                <a:cs typeface="Tahoma" charset="0"/>
              </a:rPr>
              <a:t> variable</a:t>
            </a:r>
          </a:p>
          <a:p>
            <a:r>
              <a:rPr lang="en-US" sz="2000" b="0">
                <a:latin typeface="Tahoma" charset="0"/>
                <a:cs typeface="Tahoma" charset="0"/>
              </a:rPr>
              <a:t>    2) Register $9 is allocated as the </a:t>
            </a:r>
            <a:r>
              <a:rPr lang="ja-JP" altLang="en-US" sz="2000" b="0">
                <a:latin typeface="Tahoma" charset="0"/>
                <a:cs typeface="Tahoma" charset="0"/>
              </a:rPr>
              <a:t>“</a:t>
            </a:r>
            <a:r>
              <a:rPr lang="en-US" altLang="ja-JP" sz="2000" b="0">
                <a:latin typeface="Tahoma" charset="0"/>
                <a:cs typeface="Tahoma" charset="0"/>
              </a:rPr>
              <a:t>i</a:t>
            </a:r>
            <a:r>
              <a:rPr lang="ja-JP" altLang="en-US" sz="2000" b="0">
                <a:latin typeface="Tahoma" charset="0"/>
                <a:cs typeface="Tahoma" charset="0"/>
              </a:rPr>
              <a:t>”</a:t>
            </a:r>
            <a:r>
              <a:rPr lang="en-US" altLang="ja-JP" sz="2000" b="0">
                <a:latin typeface="Tahoma" charset="0"/>
                <a:cs typeface="Tahoma" charset="0"/>
              </a:rPr>
              <a:t> variable</a:t>
            </a:r>
          </a:p>
          <a:p>
            <a:r>
              <a:rPr lang="en-US" sz="2000" b="0">
                <a:latin typeface="Tahoma" charset="0"/>
                <a:cs typeface="Tahoma" charset="0"/>
              </a:rPr>
              <a:t>We will talk about how to </a:t>
            </a:r>
            <a:r>
              <a:rPr lang="en-US" sz="2000" u="sng">
                <a:latin typeface="Tahoma" charset="0"/>
                <a:cs typeface="Tahoma" charset="0"/>
              </a:rPr>
              <a:t>exit</a:t>
            </a:r>
            <a:r>
              <a:rPr lang="en-US" sz="2000" b="0">
                <a:latin typeface="Tahoma" charset="0"/>
                <a:cs typeface="Tahoma" charset="0"/>
              </a:rPr>
              <a:t> a program later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547729" y="2057400"/>
            <a:ext cx="6291471" cy="1143000"/>
            <a:chOff x="2547729" y="2057400"/>
            <a:chExt cx="6291471" cy="1143000"/>
          </a:xfrm>
        </p:grpSpPr>
        <p:sp>
          <p:nvSpPr>
            <p:cNvPr id="4" name="TextBox 3"/>
            <p:cNvSpPr txBox="1"/>
            <p:nvPr/>
          </p:nvSpPr>
          <p:spPr>
            <a:xfrm>
              <a:off x="7137793" y="2057400"/>
              <a:ext cx="1701407" cy="584776"/>
            </a:xfrm>
            <a:prstGeom prst="rect">
              <a:avLst/>
            </a:prstGeom>
            <a:noFill/>
            <a:ln>
              <a:solidFill>
                <a:srgbClr val="A5002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chemeClr val="accent1"/>
                  </a:solidFill>
                  <a:latin typeface="Arial"/>
                  <a:cs typeface="Arial"/>
                </a:rPr>
                <a:t>$8 will have </a:t>
              </a:r>
              <a:r>
                <a:rPr lang="en-US" sz="1600" b="0" dirty="0" smtClean="0">
                  <a:solidFill>
                    <a:schemeClr val="accent1"/>
                  </a:solidFill>
                  <a:latin typeface="Courier New"/>
                  <a:cs typeface="Courier New"/>
                </a:rPr>
                <a:t>sum</a:t>
              </a:r>
            </a:p>
            <a:p>
              <a:r>
                <a:rPr lang="en-US" sz="1600" b="0" dirty="0" smtClean="0">
                  <a:solidFill>
                    <a:schemeClr val="accent1"/>
                  </a:solidFill>
                  <a:latin typeface="Arial"/>
                  <a:cs typeface="Arial"/>
                </a:rPr>
                <a:t>$9 will have </a:t>
              </a:r>
              <a:r>
                <a:rPr lang="en-US" sz="1600" b="0" dirty="0" err="1" smtClean="0">
                  <a:solidFill>
                    <a:schemeClr val="accent1"/>
                  </a:solidFill>
                  <a:latin typeface="Courier New"/>
                  <a:cs typeface="Courier New"/>
                </a:rPr>
                <a:t>i</a:t>
              </a:r>
              <a:endParaRPr lang="en-US" sz="1600" b="0" dirty="0">
                <a:solidFill>
                  <a:schemeClr val="accent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2946399" y="2219739"/>
              <a:ext cx="4121427" cy="353391"/>
            </a:xfrm>
            <a:custGeom>
              <a:avLst/>
              <a:gdLst>
                <a:gd name="connsiteX0" fmla="*/ 4052956 w 4052956"/>
                <a:gd name="connsiteY0" fmla="*/ 0 h 353391"/>
                <a:gd name="connsiteX1" fmla="*/ 1623391 w 4052956"/>
                <a:gd name="connsiteY1" fmla="*/ 187739 h 353391"/>
                <a:gd name="connsiteX2" fmla="*/ 0 w 4052956"/>
                <a:gd name="connsiteY2" fmla="*/ 353391 h 353391"/>
                <a:gd name="connsiteX3" fmla="*/ 0 w 4052956"/>
                <a:gd name="connsiteY3" fmla="*/ 353391 h 35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2956" h="353391">
                  <a:moveTo>
                    <a:pt x="4052956" y="0"/>
                  </a:moveTo>
                  <a:lnTo>
                    <a:pt x="1623391" y="187739"/>
                  </a:lnTo>
                  <a:cubicBezTo>
                    <a:pt x="947898" y="246638"/>
                    <a:pt x="0" y="353391"/>
                    <a:pt x="0" y="353391"/>
                  </a:cubicBezTo>
                  <a:lnTo>
                    <a:pt x="0" y="353391"/>
                  </a:lnTo>
                </a:path>
              </a:pathLst>
            </a:custGeom>
            <a:ln w="12700" cmpd="sng">
              <a:solidFill>
                <a:srgbClr val="A50021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547729" y="2540000"/>
              <a:ext cx="398670" cy="660400"/>
            </a:xfrm>
            <a:prstGeom prst="ellipse">
              <a:avLst/>
            </a:prstGeom>
            <a:noFill/>
            <a:ln w="12700" cap="flat" cmpd="sng" algn="ctr">
              <a:solidFill>
                <a:srgbClr val="A5002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83565" y="1295401"/>
            <a:ext cx="5317435" cy="747642"/>
            <a:chOff x="2683565" y="1295401"/>
            <a:chExt cx="5317435" cy="747642"/>
          </a:xfrm>
        </p:grpSpPr>
        <p:sp>
          <p:nvSpPr>
            <p:cNvPr id="31752" name="Text Box 14"/>
            <p:cNvSpPr txBox="1">
              <a:spLocks noChangeArrowheads="1"/>
            </p:cNvSpPr>
            <p:nvPr/>
          </p:nvSpPr>
          <p:spPr bwMode="auto">
            <a:xfrm>
              <a:off x="3733800" y="1295401"/>
              <a:ext cx="4267200" cy="738664"/>
            </a:xfrm>
            <a:prstGeom prst="rect">
              <a:avLst/>
            </a:prstGeom>
            <a:noFill/>
            <a:ln w="9525">
              <a:solidFill>
                <a:srgbClr val="A5002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400" b="0" dirty="0">
                  <a:solidFill>
                    <a:srgbClr val="A50021"/>
                  </a:solidFill>
                  <a:latin typeface="Arial"/>
                  <a:cs typeface="Arial"/>
                </a:rPr>
                <a:t>A common convention, which originated with the </a:t>
              </a:r>
              <a:r>
                <a:rPr lang="ja-JP" altLang="en-US" sz="1400" b="0" dirty="0">
                  <a:solidFill>
                    <a:srgbClr val="A50021"/>
                  </a:solidFill>
                  <a:latin typeface="Arial"/>
                  <a:cs typeface="Arial"/>
                </a:rPr>
                <a:t>‘</a:t>
              </a:r>
              <a:r>
                <a:rPr lang="en-US" altLang="ja-JP" sz="1400" b="0" dirty="0">
                  <a:solidFill>
                    <a:srgbClr val="A50021"/>
                  </a:solidFill>
                  <a:latin typeface="Arial"/>
                  <a:cs typeface="Arial"/>
                </a:rPr>
                <a:t>C</a:t>
              </a:r>
              <a:r>
                <a:rPr lang="ja-JP" altLang="en-US" sz="1400" b="0" dirty="0">
                  <a:solidFill>
                    <a:srgbClr val="A50021"/>
                  </a:solidFill>
                  <a:latin typeface="Arial"/>
                  <a:cs typeface="Arial"/>
                </a:rPr>
                <a:t>’</a:t>
              </a:r>
              <a:r>
                <a:rPr lang="en-US" altLang="ja-JP" sz="1400" b="0" dirty="0">
                  <a:solidFill>
                    <a:srgbClr val="A50021"/>
                  </a:solidFill>
                  <a:latin typeface="Arial"/>
                  <a:cs typeface="Arial"/>
                </a:rPr>
                <a:t> programming language, is for the entry point (starting location) of a program to named </a:t>
              </a:r>
              <a:r>
                <a:rPr lang="ja-JP" altLang="en-US" sz="1400" b="0" dirty="0">
                  <a:solidFill>
                    <a:srgbClr val="A50021"/>
                  </a:solidFill>
                  <a:latin typeface="Arial"/>
                  <a:cs typeface="Arial"/>
                </a:rPr>
                <a:t>“</a:t>
              </a:r>
              <a:r>
                <a:rPr lang="en-US" altLang="ja-JP" sz="1400" b="0" dirty="0">
                  <a:solidFill>
                    <a:srgbClr val="A50021"/>
                  </a:solidFill>
                  <a:latin typeface="Arial"/>
                  <a:cs typeface="Arial"/>
                </a:rPr>
                <a:t>main</a:t>
              </a:r>
              <a:r>
                <a:rPr lang="ja-JP" altLang="en-US" sz="1400" b="0" dirty="0">
                  <a:solidFill>
                    <a:srgbClr val="A50021"/>
                  </a:solidFill>
                  <a:latin typeface="Arial"/>
                  <a:cs typeface="Arial"/>
                </a:rPr>
                <a:t>”</a:t>
              </a:r>
              <a:r>
                <a:rPr lang="en-US" altLang="ja-JP" sz="1400" b="0" dirty="0">
                  <a:solidFill>
                    <a:srgbClr val="A50021"/>
                  </a:solidFill>
                  <a:latin typeface="Arial"/>
                  <a:cs typeface="Arial"/>
                </a:rPr>
                <a:t>. </a:t>
              </a:r>
              <a:endParaRPr lang="en-US" sz="1400" b="0" dirty="0">
                <a:solidFill>
                  <a:srgbClr val="A50021"/>
                </a:solidFill>
                <a:latin typeface="Arial"/>
                <a:cs typeface="Arial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2683565" y="1634435"/>
              <a:ext cx="938696" cy="408608"/>
            </a:xfrm>
            <a:custGeom>
              <a:avLst/>
              <a:gdLst>
                <a:gd name="connsiteX0" fmla="*/ 938696 w 938696"/>
                <a:gd name="connsiteY0" fmla="*/ 0 h 408608"/>
                <a:gd name="connsiteX1" fmla="*/ 408609 w 938696"/>
                <a:gd name="connsiteY1" fmla="*/ 209826 h 408608"/>
                <a:gd name="connsiteX2" fmla="*/ 0 w 938696"/>
                <a:gd name="connsiteY2" fmla="*/ 408608 h 408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8696" h="408608">
                  <a:moveTo>
                    <a:pt x="938696" y="0"/>
                  </a:moveTo>
                  <a:cubicBezTo>
                    <a:pt x="751877" y="70862"/>
                    <a:pt x="565058" y="141725"/>
                    <a:pt x="408609" y="209826"/>
                  </a:cubicBezTo>
                  <a:cubicBezTo>
                    <a:pt x="252160" y="277927"/>
                    <a:pt x="0" y="408608"/>
                    <a:pt x="0" y="408608"/>
                  </a:cubicBezTo>
                </a:path>
              </a:pathLst>
            </a:custGeom>
            <a:ln w="12700" cmpd="sng">
              <a:solidFill>
                <a:srgbClr val="A50021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posal">
  <a:themeElements>
    <a:clrScheme name="proposal 15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A50021"/>
      </a:accent1>
      <a:accent2>
        <a:srgbClr val="009900"/>
      </a:accent2>
      <a:accent3>
        <a:srgbClr val="FFFFFF"/>
      </a:accent3>
      <a:accent4>
        <a:srgbClr val="000000"/>
      </a:accent4>
      <a:accent5>
        <a:srgbClr val="CFAAAB"/>
      </a:accent5>
      <a:accent6>
        <a:srgbClr val="008A00"/>
      </a:accent6>
      <a:hlink>
        <a:srgbClr val="003399"/>
      </a:hlink>
      <a:folHlink>
        <a:srgbClr val="DDDDDD"/>
      </a:folHlink>
    </a:clrScheme>
    <a:fontScheme name="proposa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posal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9">
        <a:dk1>
          <a:srgbClr val="001932"/>
        </a:dk1>
        <a:lt1>
          <a:srgbClr val="FFFFFF"/>
        </a:lt1>
        <a:dk2>
          <a:srgbClr val="1A6690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B8C6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10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11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BFAD"/>
        </a:hlink>
        <a:folHlink>
          <a:srgbClr val="0E36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12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CC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1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1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1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8A00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L01-Introduction.ppt</Template>
  <TotalTime>9440</TotalTime>
  <Words>1660</Words>
  <Application>Microsoft Macintosh PowerPoint</Application>
  <PresentationFormat>On-screen Show (4:3)</PresentationFormat>
  <Paragraphs>290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 Narrow</vt:lpstr>
      <vt:lpstr>Comic Sans MS</vt:lpstr>
      <vt:lpstr>Courier New</vt:lpstr>
      <vt:lpstr>DomCasual</vt:lpstr>
      <vt:lpstr>ＭＳ Ｐゴシック</vt:lpstr>
      <vt:lpstr>Tahoma</vt:lpstr>
      <vt:lpstr>Tekton</vt:lpstr>
      <vt:lpstr>Times New Roman</vt:lpstr>
      <vt:lpstr>Wingdings</vt:lpstr>
      <vt:lpstr>Wingdings 2</vt:lpstr>
      <vt:lpstr>Arial</vt:lpstr>
      <vt:lpstr>proposal</vt:lpstr>
      <vt:lpstr> Computer Organization and Design  Assembly &amp; Simulation </vt:lpstr>
      <vt:lpstr>Today</vt:lpstr>
      <vt:lpstr>What is an Assembler?</vt:lpstr>
      <vt:lpstr>Assembly Source Language</vt:lpstr>
      <vt:lpstr>Assembler Syntax</vt:lpstr>
      <vt:lpstr>More Assembler Syntax</vt:lpstr>
      <vt:lpstr>Even More Assembler Syntax</vt:lpstr>
      <vt:lpstr>A Simple Programming Task</vt:lpstr>
      <vt:lpstr>Assembly Code:  Sum.asm</vt:lpstr>
      <vt:lpstr>MARS</vt:lpstr>
      <vt:lpstr>A Slightly More Challenging Program</vt:lpstr>
      <vt:lpstr>Variable Allocation</vt:lpstr>
      <vt:lpstr>The New Code:  SumArray.asm</vt:lpstr>
      <vt:lpstr>A couple of shortcuts</vt:lpstr>
      <vt:lpstr>A couple of shortcuts</vt:lpstr>
      <vt:lpstr>A Coding Challenge</vt:lpstr>
      <vt:lpstr>MIPS Assembly Code:  Fibonacci.asm</vt:lpstr>
      <vt:lpstr>Coming Up…</vt:lpstr>
    </vt:vector>
  </TitlesOfParts>
  <Manager/>
  <Company>UNC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Information</dc:title>
  <dc:subject/>
  <dc:creator>Montek Singh</dc:creator>
  <cp:keywords/>
  <dc:description/>
  <cp:lastModifiedBy>hailey Huber</cp:lastModifiedBy>
  <cp:revision>304</cp:revision>
  <cp:lastPrinted>1999-09-10T12:56:53Z</cp:lastPrinted>
  <dcterms:created xsi:type="dcterms:W3CDTF">2011-02-07T15:43:58Z</dcterms:created>
  <dcterms:modified xsi:type="dcterms:W3CDTF">2016-02-22T17:49:02Z</dcterms:modified>
  <cp:category/>
</cp:coreProperties>
</file>