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55" r:id="rId2"/>
    <p:sldId id="390" r:id="rId3"/>
    <p:sldId id="418" r:id="rId4"/>
    <p:sldId id="413" r:id="rId5"/>
    <p:sldId id="400" r:id="rId6"/>
    <p:sldId id="399" r:id="rId7"/>
    <p:sldId id="401" r:id="rId8"/>
    <p:sldId id="402" r:id="rId9"/>
    <p:sldId id="414" r:id="rId10"/>
    <p:sldId id="403" r:id="rId11"/>
    <p:sldId id="415" r:id="rId12"/>
    <p:sldId id="404" r:id="rId13"/>
    <p:sldId id="405" r:id="rId14"/>
    <p:sldId id="416" r:id="rId15"/>
    <p:sldId id="406" r:id="rId16"/>
    <p:sldId id="407" r:id="rId17"/>
    <p:sldId id="408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2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FFFF66"/>
    <a:srgbClr val="33CCFF"/>
    <a:srgbClr val="FF7C80"/>
    <a:srgbClr val="FFFF00"/>
    <a:srgbClr val="FF3300"/>
    <a:srgbClr val="99CCFF"/>
    <a:srgbClr val="FF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83333"/>
  </p:normalViewPr>
  <p:slideViewPr>
    <p:cSldViewPr snapToObjects="1">
      <p:cViewPr varScale="1">
        <p:scale>
          <a:sx n="106" d="100"/>
          <a:sy n="106" d="100"/>
        </p:scale>
        <p:origin x="180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0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2302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39750" y="233363"/>
            <a:ext cx="370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Comp 411, Fall 2006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5508625" y="233363"/>
            <a:ext cx="3429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 page </a:t>
            </a:r>
            <a:fld id="{91746977-F1FC-724A-952E-D02D7FA698E3}" type="slidenum">
              <a:rPr lang="en-US" sz="170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  <a:cs typeface="Tahoma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786188" y="225425"/>
            <a:ext cx="23241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</a:pPr>
            <a:r>
              <a:rPr lang="en-US" sz="1700">
                <a:latin typeface="Comic Sans MS" charset="0"/>
                <a:cs typeface="Tahoma" charset="0"/>
              </a:rPr>
              <a:t>Lecture Notes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750888" y="7008813"/>
            <a:ext cx="4548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>
                <a:latin typeface="Comic Sans MS" charset="0"/>
                <a:cs typeface="Tahoma" charset="0"/>
              </a:rPr>
              <a:t>Leonard McMillan  </a:t>
            </a:r>
            <a:fld id="{7203312C-2AFC-5540-8262-B39EF9F47D23}" type="datetime1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2/26/16</a:t>
            </a:fld>
            <a:r>
              <a:rPr lang="en-US" sz="1200">
                <a:latin typeface="Comic Sans MS" charset="0"/>
                <a:cs typeface="Tahoma" charset="0"/>
              </a:rPr>
              <a:t>  </a:t>
            </a:r>
            <a:fld id="{A839D1CB-66DE-7249-822E-386D69AFF44F}" type="datetime10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13:27</a:t>
            </a:fld>
            <a:endParaRPr lang="en-US" sz="120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56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914400"/>
            <a:ext cx="3662363" cy="2746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39750" y="525463"/>
            <a:ext cx="395446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Comp 411 Lectures, Fall ‘06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4494213" y="525463"/>
            <a:ext cx="3427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Notes for slide </a:t>
            </a:r>
            <a:fld id="{441E1972-5869-B040-8F2A-48DC46232613}" type="slidenum">
              <a:rPr lang="en-US" sz="1700" b="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  <a:cs typeface="Tahoma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533400" y="6889750"/>
            <a:ext cx="4554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 b="0">
                <a:latin typeface="Comic Sans MS" charset="0"/>
                <a:cs typeface="Tahoma" charset="0"/>
              </a:rPr>
              <a:t>Leonard McMillan  </a:t>
            </a:r>
            <a:fld id="{FC964170-BB07-DA49-85C2-DDB65AADB0A6}" type="datetime1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2/26/16</a:t>
            </a:fld>
            <a:r>
              <a:rPr lang="en-US" sz="1200" b="0">
                <a:latin typeface="Comic Sans MS" charset="0"/>
                <a:cs typeface="Tahoma" charset="0"/>
              </a:rPr>
              <a:t>  </a:t>
            </a:r>
            <a:fld id="{C58998F7-DBB4-7B4F-B3D0-AE08CDC82453}" type="datetime10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13:27</a:t>
            </a:fld>
            <a:endParaRPr lang="en-US" sz="1200" b="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893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5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Calling p: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. Space 8 says you are allocating 8 bytes, you do not know what the values are but you need the space.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	What if you know the values?? You could say “p. word 40, 50” which would be saying structure p initialized to 40, 50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	You could even put 0,0</a:t>
            </a:r>
            <a:endParaRPr lang="en-US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Load address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loads the address of p (8-bytes holds 2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ints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) into register 1</a:t>
            </a:r>
            <a:endParaRPr lang="en-US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At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the end of la, register 1 will have the address of p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Register two has #13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sw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(store word are important)</a:t>
            </a:r>
          </a:p>
          <a:p>
            <a:endParaRPr lang="en-US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Stores number 13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in the first four bites of p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Beginning four bytes of $1 have 13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Second store word says use the beginning address of p, but move over 4 bytes an put the value of register 2 into it (which is 12)</a:t>
            </a:r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64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Use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Tahoma" charset="0"/>
              </a:rPr>
              <a:t>beq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for if/else, branch if equal 0 is commonly used to describe things that are false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Beq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0, 0 is a pretty easy jump instruction to state an else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Load y into register 24</a:t>
            </a:r>
          </a:p>
          <a:p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Ori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0 with 32 will give you 32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Register one set less than, given 1 if $15&lt;$24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Register 1 is either true or false in example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Branches if register one is 0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If not you load x into register 24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Add 1 into register 24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And store $24 into x, saying</a:t>
            </a:r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… x=x+1</a:t>
            </a:r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6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Any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time you see this while loop in c code, you can blindly use the expression in the middle.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On the right: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At the top your are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gonna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jump right into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Ltest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in the middle of the loop because 0 is always equal to 0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If the test is true, go into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Lwhile</a:t>
            </a:r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… if it is not true you get out</a:t>
            </a:r>
          </a:p>
          <a:p>
            <a:endParaRPr lang="is-I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The second while loop need fewer jumps to execute, because you check at the beggining get out or stay in the code.. </a:t>
            </a:r>
          </a:p>
          <a:p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One branch instruction to check whether you get out or stay in, or go back</a:t>
            </a:r>
          </a:p>
          <a:p>
            <a:r>
              <a:rPr lang="is-IS" baseline="0" smtClean="0">
                <a:latin typeface="Times New Roman" charset="0"/>
                <a:ea typeface="ＭＳ Ｐゴシック" charset="0"/>
                <a:cs typeface="Tahoma" charset="0"/>
              </a:rPr>
              <a:t>There is only one branch in the loop, inside Ltest instead of Lwhile which has two branch instructions</a:t>
            </a:r>
            <a:endParaRPr lang="is-I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endParaRPr lang="is-I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In the first, you get to the bottom and then you check if you go out or go back</a:t>
            </a:r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914400"/>
            <a:ext cx="3659188" cy="2744788"/>
          </a:xfrm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6625"/>
            <a:ext cx="7038975" cy="32893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28" tIns="48364" rIns="96728" bIns="48364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8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914400"/>
            <a:ext cx="3659188" cy="2744788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9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5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914400"/>
            <a:ext cx="3659188" cy="2744788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7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7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DF2E04-9971-B34B-AF6A-FCA3238D9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57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FDE02-C2E3-9941-8D40-5F08A66F4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95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67A27-B009-D743-B5F1-7D2A587C2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17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9C18-F866-F645-9C88-BD59AAB5E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7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143000"/>
            <a:ext cx="3848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3848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F827F-3519-F345-8462-4C7519B55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4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06596-3287-9545-BBCA-3C2E148D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249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6D74C-0DCC-6E4F-95B9-C9BB20CA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55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61B4-6B87-F84D-800F-78A8DCE74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52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6DF4-A74F-5449-AF0D-E59F47FC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426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039C-43BA-7C42-9661-F36AA3BD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5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21BE-2333-9F45-924E-2AA6D7200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87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8B840-BA88-0C41-8D5E-9C97ADE9D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6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EA1A5BAA-138B-824D-B611-FB7C95F21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9" r:id="rId13"/>
    <p:sldLayoutId id="2147483930" r:id="rId14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4013"/>
            <a:ext cx="8534400" cy="23701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Addressing Modes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Feb 19,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Indirect Addressing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we want: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contents at a memory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address held in a register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Examples: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Caveats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You must make sure that the register contains a valid address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(double, word, or short aligned as required)</a:t>
            </a:r>
          </a:p>
          <a:p>
            <a:pPr lvl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990600" y="2852738"/>
            <a:ext cx="21542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C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12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int x = 10;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main() {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int *y = &amp;x;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*y = 2;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3657600" y="2209800"/>
            <a:ext cx="27082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MIPS Assembly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.data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x: .word   10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</a:t>
            </a:r>
            <a:r>
              <a:rPr lang="en-US" sz="1600">
                <a:solidFill>
                  <a:schemeClr val="accent1"/>
                </a:solidFill>
                <a:latin typeface="Courier New" charset="0"/>
                <a:cs typeface="Tahoma" charset="0"/>
              </a:rPr>
              <a:t>la</a:t>
            </a:r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$2,x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addi $3,$0,2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sw   $3,0($2)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6477000" y="2878138"/>
            <a:ext cx="252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lui  $2,xhighbits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ori  $2,$2,xlowbits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383338" y="869950"/>
            <a:ext cx="25701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1400" b="0">
                <a:latin typeface="Tahoma" charset="0"/>
                <a:cs typeface="Tahoma" charset="0"/>
              </a:rPr>
              <a:t>“</a:t>
            </a:r>
            <a:r>
              <a:rPr lang="en-US" altLang="ja-JP" sz="1400" b="0">
                <a:latin typeface="Tahoma" charset="0"/>
                <a:cs typeface="Tahoma" charset="0"/>
              </a:rPr>
              <a:t>la</a:t>
            </a:r>
            <a:r>
              <a:rPr lang="ja-JP" altLang="en-US" sz="1400" b="0">
                <a:latin typeface="Tahoma" charset="0"/>
                <a:cs typeface="Tahoma" charset="0"/>
              </a:rPr>
              <a:t>”</a:t>
            </a:r>
            <a:r>
              <a:rPr lang="en-US" altLang="ja-JP" sz="1400" b="0">
                <a:latin typeface="Tahoma" charset="0"/>
                <a:cs typeface="Tahoma" charset="0"/>
              </a:rPr>
              <a:t> is not a  real instruction, </a:t>
            </a:r>
          </a:p>
          <a:p>
            <a:r>
              <a:rPr lang="en-US" sz="1400" b="0">
                <a:latin typeface="Tahoma" charset="0"/>
                <a:cs typeface="Tahoma" charset="0"/>
              </a:rPr>
              <a:t>It’</a:t>
            </a:r>
            <a:r>
              <a:rPr lang="en-US" altLang="ja-JP" sz="1400" b="0">
                <a:latin typeface="Tahoma" charset="0"/>
                <a:cs typeface="Tahoma" charset="0"/>
              </a:rPr>
              <a:t>s a convenient </a:t>
            </a:r>
            <a:r>
              <a:rPr lang="en-US" altLang="ja-JP" sz="1400" b="0" i="1">
                <a:solidFill>
                  <a:srgbClr val="A50021"/>
                </a:solidFill>
                <a:latin typeface="Tahoma" charset="0"/>
                <a:cs typeface="Tahoma" charset="0"/>
              </a:rPr>
              <a:t>pseudoinstruction </a:t>
            </a:r>
            <a:r>
              <a:rPr lang="en-US" altLang="ja-JP" sz="1400" b="0">
                <a:latin typeface="Tahoma" charset="0"/>
                <a:cs typeface="Tahoma" charset="0"/>
              </a:rPr>
              <a:t>that constructs a constant via either a 1 instruction  or</a:t>
            </a:r>
            <a:br>
              <a:rPr lang="en-US" altLang="ja-JP" sz="1400" b="0">
                <a:latin typeface="Tahoma" charset="0"/>
                <a:cs typeface="Tahoma" charset="0"/>
              </a:rPr>
            </a:br>
            <a:r>
              <a:rPr lang="en-US" altLang="ja-JP" sz="1400" b="0">
                <a:latin typeface="Tahoma" charset="0"/>
                <a:cs typeface="Tahoma" charset="0"/>
              </a:rPr>
              <a:t>2 instruction sequence</a:t>
            </a:r>
            <a:endParaRPr lang="en-US" sz="1400" b="0">
              <a:latin typeface="Tahoma" charset="0"/>
              <a:cs typeface="Tahoma" charset="0"/>
            </a:endParaRP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6477000" y="2451100"/>
            <a:ext cx="1662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ori  $2,$0,x</a:t>
            </a:r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5181600" y="2676525"/>
            <a:ext cx="1271588" cy="1285875"/>
          </a:xfrm>
          <a:custGeom>
            <a:avLst/>
            <a:gdLst>
              <a:gd name="T0" fmla="*/ 0 w 1355938"/>
              <a:gd name="T1" fmla="*/ 985987 h 1681786"/>
              <a:gd name="T2" fmla="*/ 467568 w 1355938"/>
              <a:gd name="T3" fmla="*/ 342077 h 1681786"/>
              <a:gd name="T4" fmla="*/ 1191548 w 1355938"/>
              <a:gd name="T5" fmla="*/ 0 h 1681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5938" h="1681786">
                <a:moveTo>
                  <a:pt x="0" y="1681786"/>
                </a:moveTo>
                <a:cubicBezTo>
                  <a:pt x="153043" y="1272780"/>
                  <a:pt x="306087" y="863774"/>
                  <a:pt x="532077" y="583477"/>
                </a:cubicBezTo>
                <a:cubicBezTo>
                  <a:pt x="758067" y="303180"/>
                  <a:pt x="1355938" y="0"/>
                  <a:pt x="1355938" y="0"/>
                </a:cubicBezTo>
              </a:path>
            </a:pathLst>
          </a:custGeom>
          <a:noFill/>
          <a:ln w="28575" cmpd="sng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181600" y="3124200"/>
            <a:ext cx="1295400" cy="838200"/>
          </a:xfrm>
          <a:custGeom>
            <a:avLst/>
            <a:gdLst>
              <a:gd name="T0" fmla="*/ 0 w 1355938"/>
              <a:gd name="T1" fmla="*/ 62105 h 1681786"/>
              <a:gd name="T2" fmla="*/ 520270 w 1355938"/>
              <a:gd name="T3" fmla="*/ 21547 h 1681786"/>
              <a:gd name="T4" fmla="*/ 1325848 w 1355938"/>
              <a:gd name="T5" fmla="*/ 0 h 1681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5938" h="1681786">
                <a:moveTo>
                  <a:pt x="0" y="1681786"/>
                </a:moveTo>
                <a:cubicBezTo>
                  <a:pt x="153043" y="1272780"/>
                  <a:pt x="306087" y="863774"/>
                  <a:pt x="532077" y="583477"/>
                </a:cubicBezTo>
                <a:cubicBezTo>
                  <a:pt x="758067" y="303180"/>
                  <a:pt x="1355938" y="0"/>
                  <a:pt x="1355938" y="0"/>
                </a:cubicBezTo>
              </a:path>
            </a:pathLst>
          </a:custGeom>
          <a:noFill/>
          <a:ln w="28575" cmpd="sng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365875" y="3886200"/>
            <a:ext cx="2570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altLang="ja-JP" sz="1400" b="0">
                <a:latin typeface="Tahoma" charset="0"/>
                <a:cs typeface="Tahoma" charset="0"/>
              </a:rPr>
              <a:t>$2 performs the role of y, i.e., it is a pointer to x</a:t>
            </a:r>
            <a:endParaRPr lang="en-US" sz="1400" b="0">
              <a:latin typeface="Tahoma" charset="0"/>
              <a:cs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0" grpId="0"/>
      <p:bldP spid="748552" grpId="0"/>
      <p:bldP spid="748553" grpId="0"/>
      <p:bldP spid="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Note on </a:t>
            </a:r>
            <a:r>
              <a:rPr lang="en-US" b="1" dirty="0" smtClean="0">
                <a:latin typeface="Courier New"/>
                <a:ea typeface="Tahoma"/>
                <a:cs typeface="Courier New"/>
              </a:rPr>
              <a:t>la</a:t>
            </a:r>
            <a:r>
              <a:rPr lang="en-US" dirty="0" smtClean="0">
                <a:latin typeface="Tahoma" charset="0"/>
                <a:ea typeface="Tahoma"/>
              </a:rPr>
              <a:t> </a:t>
            </a:r>
            <a:r>
              <a:rPr lang="en-US" dirty="0" err="1" smtClean="0">
                <a:latin typeface="Tahoma" charset="0"/>
                <a:ea typeface="Tahoma"/>
              </a:rPr>
              <a:t>pseudoinstruction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Tahoma"/>
                <a:cs typeface="Courier New"/>
              </a:rPr>
              <a:t>la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is a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pseudoinstruction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 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Tahoma"/>
                <a:cs typeface="Courier New"/>
              </a:rPr>
              <a:t>la $r, x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stands for “load the address of” variable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into register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r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not an actual MIPS instruction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but broken down by the assembler into actual instructions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if address of x is small (fits within 16 bits), then a single </a:t>
            </a:r>
            <a:r>
              <a:rPr lang="en-US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ori</a:t>
            </a:r>
            <a:endParaRPr lang="en-US" b="1" dirty="0">
              <a:solidFill>
                <a:srgbClr val="00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lvl="3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could also use a single </a:t>
            </a:r>
            <a:r>
              <a:rPr lang="en-US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addiu</a:t>
            </a:r>
            <a:endParaRPr lang="en-US" b="1" dirty="0">
              <a:solidFill>
                <a:srgbClr val="00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if address of x is larger, use the </a:t>
            </a:r>
            <a:r>
              <a:rPr lang="en-US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lui</a:t>
            </a:r>
            <a:r>
              <a:rPr lang="en-US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 + </a:t>
            </a:r>
            <a:r>
              <a:rPr lang="en-US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ori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combo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524000" y="3690938"/>
            <a:ext cx="27082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MIPS Assembly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.data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x: .word   10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.global main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la   $2,x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addi $3,$0,2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sw   $3,0($2)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6238875" y="4359275"/>
            <a:ext cx="227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lui  $2,</a:t>
            </a:r>
            <a:r>
              <a:rPr lang="en-US" sz="1600">
                <a:solidFill>
                  <a:srgbClr val="A50021"/>
                </a:solidFill>
                <a:latin typeface="Courier New" charset="0"/>
                <a:cs typeface="Tahoma" charset="0"/>
              </a:rPr>
              <a:t>0x8000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ori  $2,$2,</a:t>
            </a:r>
            <a:r>
              <a:rPr lang="en-US" sz="1600">
                <a:solidFill>
                  <a:srgbClr val="A50021"/>
                </a:solidFill>
                <a:latin typeface="Courier New" charset="0"/>
                <a:cs typeface="Tahoma" charset="0"/>
              </a:rPr>
              <a:t>0x0010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6248400" y="3932238"/>
            <a:ext cx="2154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ori  $2,$0,</a:t>
            </a:r>
            <a:r>
              <a:rPr lang="en-US" sz="1600">
                <a:solidFill>
                  <a:srgbClr val="A50021"/>
                </a:solidFill>
                <a:latin typeface="Courier New" charset="0"/>
                <a:cs typeface="Tahoma" charset="0"/>
              </a:rPr>
              <a:t>0x100</a:t>
            </a:r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2963863" y="4157663"/>
            <a:ext cx="2751137" cy="1682750"/>
          </a:xfrm>
          <a:custGeom>
            <a:avLst/>
            <a:gdLst>
              <a:gd name="T0" fmla="*/ 0 w 1355938"/>
              <a:gd name="T1" fmla="*/ 1688546 h 1681786"/>
              <a:gd name="T2" fmla="*/ 152800656 w 1355938"/>
              <a:gd name="T3" fmla="*/ 585822 h 1681786"/>
              <a:gd name="T4" fmla="*/ 389395439 w 1355938"/>
              <a:gd name="T5" fmla="*/ 0 h 1681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5938" h="1681786">
                <a:moveTo>
                  <a:pt x="0" y="1681786"/>
                </a:moveTo>
                <a:cubicBezTo>
                  <a:pt x="153043" y="1272780"/>
                  <a:pt x="306087" y="863774"/>
                  <a:pt x="532077" y="583477"/>
                </a:cubicBezTo>
                <a:cubicBezTo>
                  <a:pt x="758067" y="303180"/>
                  <a:pt x="1355938" y="0"/>
                  <a:pt x="1355938" y="0"/>
                </a:cubicBezTo>
              </a:path>
            </a:pathLst>
          </a:custGeom>
          <a:noFill/>
          <a:ln w="28575" cmpd="sng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971800" y="4605338"/>
            <a:ext cx="2743200" cy="1223962"/>
          </a:xfrm>
          <a:custGeom>
            <a:avLst/>
            <a:gdLst>
              <a:gd name="T0" fmla="*/ 0 w 1355938"/>
              <a:gd name="T1" fmla="*/ 132425 h 1681786"/>
              <a:gd name="T2" fmla="*/ 149319050 w 1355938"/>
              <a:gd name="T3" fmla="*/ 45944 h 1681786"/>
              <a:gd name="T4" fmla="*/ 380522916 w 1355938"/>
              <a:gd name="T5" fmla="*/ 0 h 1681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5938" h="1681786">
                <a:moveTo>
                  <a:pt x="0" y="1681786"/>
                </a:moveTo>
                <a:cubicBezTo>
                  <a:pt x="153043" y="1272780"/>
                  <a:pt x="306087" y="863774"/>
                  <a:pt x="532077" y="583477"/>
                </a:cubicBezTo>
                <a:cubicBezTo>
                  <a:pt x="758067" y="303180"/>
                  <a:pt x="1355938" y="0"/>
                  <a:pt x="1355938" y="0"/>
                </a:cubicBezTo>
              </a:path>
            </a:pathLst>
          </a:custGeom>
          <a:noFill/>
          <a:ln w="28575" cmpd="sng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76475" y="4005263"/>
            <a:ext cx="92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latin typeface="Courier New" charset="0"/>
                <a:cs typeface="Tahoma" charset="0"/>
              </a:rPr>
              <a:t>0x0100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76600" y="4005263"/>
            <a:ext cx="1416050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/>
                </a:solidFill>
                <a:latin typeface="Courier New" charset="0"/>
                <a:cs typeface="Tahoma" charset="0"/>
              </a:rPr>
              <a:t>0x80000010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0" grpId="0"/>
      <p:bldP spid="748553" grpId="0"/>
      <p:bldP spid="2" grpId="0" animBg="1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Displacement Addressing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we want: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contents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of a memory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location at an </a:t>
            </a:r>
            <a:r>
              <a:rPr lang="en-US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offset </a:t>
            </a:r>
            <a:r>
              <a:rPr lang="en-U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relative to a register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address that is the sum of a constant and a register value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Remember: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Must multiply (shift) the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index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to be properly aligned</a:t>
            </a:r>
          </a:p>
          <a:p>
            <a:pPr lvl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100" y="2984500"/>
            <a:ext cx="190817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C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12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int a[5];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main() {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int i = 3; 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a[i] = 2;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267200" y="2743200"/>
            <a:ext cx="38782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MIPS Assembly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.data 0x0100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a: .space   20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addi $2,$0,3  // i in $2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addi $3,$0,2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sll  $1,$2,2  // i*4 in $1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sw   $3,a($1)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67400" y="3087688"/>
            <a:ext cx="2362200" cy="1103312"/>
            <a:chOff x="3504" y="1609"/>
            <a:chExt cx="1488" cy="695"/>
          </a:xfrm>
        </p:grpSpPr>
        <p:pic>
          <p:nvPicPr>
            <p:cNvPr id="46086" name="Picture 11" descr="MCj0078710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4" y="1803"/>
              <a:ext cx="41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Text Box 12"/>
            <p:cNvSpPr txBox="1">
              <a:spLocks noChangeArrowheads="1"/>
            </p:cNvSpPr>
            <p:nvPr/>
          </p:nvSpPr>
          <p:spPr bwMode="auto">
            <a:xfrm>
              <a:off x="4070" y="1609"/>
              <a:ext cx="92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b="0">
                  <a:latin typeface="Tahoma" charset="0"/>
                  <a:cs typeface="Tahoma" charset="0"/>
                </a:rPr>
                <a:t>Allocates  space for a 5 uninitialized integers (20-bytes)</a:t>
              </a:r>
            </a:p>
          </p:txBody>
        </p:sp>
        <p:sp>
          <p:nvSpPr>
            <p:cNvPr id="46088" name="Line 13"/>
            <p:cNvSpPr>
              <a:spLocks noChangeShapeType="1"/>
            </p:cNvSpPr>
            <p:nvPr/>
          </p:nvSpPr>
          <p:spPr bwMode="auto">
            <a:xfrm flipV="1">
              <a:off x="3866" y="1749"/>
              <a:ext cx="11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Displacement Addressing: </a:t>
            </a:r>
            <a:r>
              <a:rPr lang="en-US" sz="3600" dirty="0" smtClean="0">
                <a:latin typeface="Tahoma" charset="0"/>
                <a:ea typeface="Tahoma"/>
              </a:rPr>
              <a:t>2</a:t>
            </a:r>
            <a:r>
              <a:rPr lang="en-US" sz="3600" baseline="30000" dirty="0" smtClean="0">
                <a:latin typeface="Tahoma" charset="0"/>
                <a:ea typeface="Tahoma"/>
              </a:rPr>
              <a:t>nd</a:t>
            </a:r>
            <a:r>
              <a:rPr lang="en-US" sz="3600" dirty="0" smtClean="0">
                <a:latin typeface="Tahoma" charset="0"/>
                <a:ea typeface="Tahoma"/>
              </a:rPr>
              <a:t> example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we want: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contents of a memory location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at an offset relative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to a register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Examples: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Note: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offsets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to the various fields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within a structure are constants known to the assembler/compiler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562100" y="2451100"/>
            <a:ext cx="19081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C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12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struct p { 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int x, y; }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main() {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p.x = 13; 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p.y = 12;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267200" y="2209800"/>
            <a:ext cx="24288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MIPS Assembly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.data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p: .space 8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la   $1,p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addi $2,$0,13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sw   $2,0($1)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addi $2,$0,12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sw   $2,4($1)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2743200"/>
            <a:ext cx="2209800" cy="1066800"/>
            <a:chOff x="3504" y="1632"/>
            <a:chExt cx="1392" cy="672"/>
          </a:xfrm>
        </p:grpSpPr>
        <p:pic>
          <p:nvPicPr>
            <p:cNvPr id="48134" name="Picture 7" descr="MCj0078710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4" y="1803"/>
              <a:ext cx="41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 Box 8"/>
            <p:cNvSpPr txBox="1">
              <a:spLocks noChangeArrowheads="1"/>
            </p:cNvSpPr>
            <p:nvPr/>
          </p:nvSpPr>
          <p:spPr bwMode="auto">
            <a:xfrm>
              <a:off x="3974" y="1632"/>
              <a:ext cx="9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b="0">
                  <a:latin typeface="Tahoma" charset="0"/>
                  <a:cs typeface="Tahoma" charset="0"/>
                </a:rPr>
                <a:t>Allocates  space for 2 uninitialized integers (8-bytes)</a:t>
              </a:r>
            </a:p>
            <a:p>
              <a:endParaRPr lang="en-US" sz="1200" b="0">
                <a:latin typeface="Tahoma" charset="0"/>
                <a:cs typeface="Tahoma" charset="0"/>
              </a:endParaRPr>
            </a:p>
          </p:txBody>
        </p:sp>
        <p:sp>
          <p:nvSpPr>
            <p:cNvPr id="48136" name="Line 9"/>
            <p:cNvSpPr>
              <a:spLocks noChangeShapeType="1"/>
            </p:cNvSpPr>
            <p:nvPr/>
          </p:nvSpPr>
          <p:spPr bwMode="auto">
            <a:xfrm flipV="1">
              <a:off x="3866" y="1755"/>
              <a:ext cx="12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125"/>
            <a:ext cx="8534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Assembly Coding Templates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common C program fragments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Conditionals:  </a:t>
            </a:r>
            <a:r>
              <a:rPr lang="en-US" b="1" dirty="0" smtClean="0">
                <a:latin typeface="Courier New"/>
                <a:ea typeface="Tahoma"/>
                <a:cs typeface="Courier New"/>
              </a:rPr>
              <a:t>if-else</a:t>
            </a:r>
            <a:endParaRPr lang="en-US" b="1" dirty="0">
              <a:latin typeface="Courier New"/>
              <a:ea typeface="Tahoma"/>
              <a:cs typeface="Courier New"/>
            </a:endParaRP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28600" y="3500438"/>
            <a:ext cx="29464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  <a:cs typeface="Tahoma" charset="0"/>
              </a:rPr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if (</a:t>
            </a:r>
            <a:r>
              <a:rPr lang="en-US" sz="2000" i="1">
                <a:solidFill>
                  <a:srgbClr val="CC0000"/>
                </a:solidFill>
                <a:latin typeface="Courier New" charset="0"/>
                <a:cs typeface="Tahoma" charset="0"/>
              </a:rPr>
              <a:t>expr</a:t>
            </a: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) {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</a:t>
            </a:r>
            <a:r>
              <a:rPr lang="en-US" sz="2000" i="1">
                <a:solidFill>
                  <a:srgbClr val="CC0000"/>
                </a:solidFill>
                <a:latin typeface="Courier New" charset="0"/>
                <a:cs typeface="Tahoma" charset="0"/>
              </a:rPr>
              <a:t>STUFF1</a:t>
            </a: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/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} else {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</a:t>
            </a:r>
            <a:r>
              <a:rPr lang="en-US" sz="2000" i="1">
                <a:solidFill>
                  <a:srgbClr val="CC0000"/>
                </a:solidFill>
                <a:latin typeface="Courier New" charset="0"/>
                <a:cs typeface="Tahoma" charset="0"/>
              </a:rPr>
              <a:t>STUFF2</a:t>
            </a: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/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438400" y="3500438"/>
            <a:ext cx="3124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0">
                <a:latin typeface="Tahoma" charset="0"/>
                <a:cs typeface="Tahoma" charset="0"/>
              </a:rPr>
              <a:t>MIPS assembly: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(compute </a:t>
            </a:r>
            <a:r>
              <a:rPr lang="en-US" sz="2000" b="0" i="1">
                <a:latin typeface="Tahoma" charset="0"/>
                <a:cs typeface="Tahoma" charset="0"/>
              </a:rPr>
              <a:t>expr</a:t>
            </a:r>
            <a:r>
              <a:rPr lang="en-US" sz="2000" b="0">
                <a:latin typeface="Tahoma" charset="0"/>
                <a:cs typeface="Tahoma" charset="0"/>
              </a:rPr>
              <a:t> in $rx)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beq $rx, $0, Lelse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(compile </a:t>
            </a:r>
            <a:r>
              <a:rPr lang="en-US" sz="2000" b="0" i="1">
                <a:latin typeface="Tahoma" charset="0"/>
                <a:cs typeface="Tahoma" charset="0"/>
              </a:rPr>
              <a:t>STUFF1</a:t>
            </a:r>
            <a:r>
              <a:rPr lang="en-US" sz="2000" b="0">
                <a:latin typeface="Tahoma" charset="0"/>
                <a:cs typeface="Tahoma" charset="0"/>
              </a:rPr>
              <a:t>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beq $0, $0, Lendif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Lelse: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(compile </a:t>
            </a:r>
            <a:r>
              <a:rPr lang="en-US" sz="2000" b="0" i="1">
                <a:latin typeface="Tahoma" charset="0"/>
                <a:cs typeface="Tahoma" charset="0"/>
              </a:rPr>
              <a:t>STUFF2</a:t>
            </a:r>
            <a:r>
              <a:rPr lang="en-US" sz="2000" b="0">
                <a:latin typeface="Tahoma" charset="0"/>
                <a:cs typeface="Tahoma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Lendif: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28600" y="1366838"/>
            <a:ext cx="29464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  <a:cs typeface="Tahoma" charset="0"/>
              </a:rPr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if (</a:t>
            </a:r>
            <a:r>
              <a:rPr lang="en-US" sz="2000" i="1">
                <a:solidFill>
                  <a:srgbClr val="CC0000"/>
                </a:solidFill>
                <a:latin typeface="Courier New" charset="0"/>
                <a:cs typeface="Tahoma" charset="0"/>
              </a:rPr>
              <a:t>expr</a:t>
            </a: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) {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</a:t>
            </a:r>
            <a:r>
              <a:rPr lang="en-US" sz="2000" i="1">
                <a:solidFill>
                  <a:srgbClr val="CC0000"/>
                </a:solidFill>
                <a:latin typeface="Courier New" charset="0"/>
                <a:cs typeface="Tahoma" charset="0"/>
              </a:rPr>
              <a:t>STUFF</a:t>
            </a: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/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2438400" y="1366838"/>
            <a:ext cx="31242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0">
                <a:latin typeface="Tahoma" charset="0"/>
                <a:cs typeface="Tahoma" charset="0"/>
              </a:rPr>
              <a:t>MIPS assembly: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(compute </a:t>
            </a:r>
            <a:r>
              <a:rPr lang="en-US" sz="2000" b="0" i="1">
                <a:latin typeface="Tahoma" charset="0"/>
                <a:cs typeface="Tahoma" charset="0"/>
              </a:rPr>
              <a:t>expr</a:t>
            </a:r>
            <a:r>
              <a:rPr lang="en-US" sz="2000" b="0">
                <a:latin typeface="Tahoma" charset="0"/>
                <a:cs typeface="Tahoma" charset="0"/>
              </a:rPr>
              <a:t> in $rx)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beq $rx, $0, Lendif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(compile </a:t>
            </a:r>
            <a:r>
              <a:rPr lang="en-US" sz="2000" b="0" i="1">
                <a:latin typeface="Tahoma" charset="0"/>
                <a:cs typeface="Tahoma" charset="0"/>
              </a:rPr>
              <a:t>STUFF</a:t>
            </a:r>
            <a:r>
              <a:rPr lang="en-US" sz="2000" b="0">
                <a:latin typeface="Tahoma" charset="0"/>
                <a:cs typeface="Tahoma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urier New" charset="0"/>
                <a:cs typeface="Tahoma" charset="0"/>
              </a:rPr>
              <a:t>Lendif: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5791200" y="1219200"/>
            <a:ext cx="33528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There are little tricks that come into play when compiling conditional code blocks. For instance, the statement:</a:t>
            </a:r>
          </a:p>
          <a:p>
            <a:endParaRPr lang="en-US" sz="2000" b="0">
              <a:latin typeface="Tahoma" charset="0"/>
              <a:cs typeface="Tahoma" charset="0"/>
            </a:endParaRPr>
          </a:p>
          <a:p>
            <a:r>
              <a:rPr lang="en-US" sz="1600">
                <a:latin typeface="Courier New" charset="0"/>
                <a:cs typeface="Tahoma" charset="0"/>
              </a:rPr>
              <a:t>  if (y &gt; 32) {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  x = x + 1;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}</a:t>
            </a:r>
          </a:p>
          <a:p>
            <a:endParaRPr lang="en-US" sz="1600" b="0">
              <a:latin typeface="Courier New" charset="0"/>
              <a:cs typeface="Tahoma" charset="0"/>
            </a:endParaRPr>
          </a:p>
          <a:p>
            <a:r>
              <a:rPr lang="en-US" sz="2000" b="0">
                <a:latin typeface="Tahoma" charset="0"/>
                <a:cs typeface="Tahoma" charset="0"/>
              </a:rPr>
              <a:t>compiles to: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lw   $24, y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ori  $15, $0, 32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slt  $1, $15, $24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beq  $1, $0, Lendif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lw   $24, x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addi $24, $24, 1</a:t>
            </a:r>
            <a:br>
              <a:rPr lang="en-US" sz="1600">
                <a:latin typeface="Courier New" charset="0"/>
                <a:cs typeface="Tahoma" charset="0"/>
              </a:rPr>
            </a:br>
            <a:r>
              <a:rPr lang="en-US" sz="1600">
                <a:latin typeface="Courier New" charset="0"/>
                <a:cs typeface="Tahoma" charset="0"/>
              </a:rPr>
              <a:t>  sw   $24, x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Lendif: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    </a:t>
            </a:r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2286000" y="1366838"/>
            <a:ext cx="0" cy="503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5738813" y="1365250"/>
            <a:ext cx="0" cy="503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46DF4-A74F-5449-AF0D-E59F47FC0A4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Loops:  </a:t>
            </a:r>
            <a:r>
              <a:rPr lang="en-US" b="1" dirty="0" smtClean="0">
                <a:latin typeface="Courier New"/>
                <a:ea typeface="Tahoma"/>
                <a:cs typeface="Courier New"/>
              </a:rPr>
              <a:t>while</a:t>
            </a:r>
            <a:endParaRPr lang="en-US" b="1" dirty="0">
              <a:latin typeface="Courier New"/>
              <a:ea typeface="Tahoma"/>
              <a:cs typeface="Courier New"/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2209800" y="1497013"/>
            <a:ext cx="3429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0">
                <a:latin typeface="Tahoma" charset="0"/>
                <a:cs typeface="Tahoma" charset="0"/>
              </a:rPr>
              <a:t>MIPS assembly: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Courier New" charset="0"/>
                <a:cs typeface="Tahoma" charset="0"/>
              </a:rPr>
              <a:t>Lwhile: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(compute expr in $rx)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Courier New" charset="0"/>
                <a:cs typeface="Tahoma" charset="0"/>
              </a:rPr>
              <a:t>beq $rX,$0,Lendw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(compile STUFF)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Courier New" charset="0"/>
                <a:cs typeface="Tahoma" charset="0"/>
              </a:rPr>
              <a:t>beq $0,$0,Lwhile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Courier New" charset="0"/>
                <a:cs typeface="Tahoma" charset="0"/>
              </a:rPr>
              <a:t>Lendw: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27000" y="1497013"/>
            <a:ext cx="26162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while (expr)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{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STUFF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} 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807200" y="2249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5638800" y="1497013"/>
            <a:ext cx="33528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 b="0">
                <a:latin typeface="Tahoma" charset="0"/>
                <a:cs typeface="Tahoma" charset="0"/>
              </a:rPr>
              <a:t>Alternate MIPS assembly: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 sz="2000">
                <a:latin typeface="Courier New" charset="0"/>
                <a:cs typeface="Tahoma" charset="0"/>
              </a:rPr>
              <a:t> 	beq $0,$0,Ltest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>
                <a:latin typeface="Courier New" charset="0"/>
                <a:cs typeface="Tahoma" charset="0"/>
              </a:rPr>
              <a:t>Lwhile:</a:t>
            </a:r>
            <a:r>
              <a:rPr lang="en-US" b="0">
                <a:latin typeface="Courier New" charset="0"/>
                <a:cs typeface="Tahoma" charset="0"/>
              </a:rPr>
              <a:t/>
            </a:r>
            <a:br>
              <a:rPr lang="en-US" b="0">
                <a:latin typeface="Courier New" charset="0"/>
                <a:cs typeface="Tahoma" charset="0"/>
              </a:rPr>
            </a:br>
            <a:r>
              <a:rPr lang="en-US" b="0">
                <a:latin typeface="Courier New" charset="0"/>
                <a:cs typeface="Tahoma" charset="0"/>
              </a:rPr>
              <a:t>	</a:t>
            </a:r>
            <a:r>
              <a:rPr lang="en-US" sz="2000" b="0">
                <a:latin typeface="Tahoma" charset="0"/>
                <a:cs typeface="Tahoma" charset="0"/>
              </a:rPr>
              <a:t>(compile STUFF)</a:t>
            </a:r>
            <a:endParaRPr lang="en-US" b="0">
              <a:latin typeface="Courier New" charset="0"/>
              <a:cs typeface="Tahoma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>
                <a:latin typeface="Courier New" charset="0"/>
                <a:cs typeface="Tahoma" charset="0"/>
              </a:rPr>
              <a:t>Ltest:</a:t>
            </a:r>
            <a:endParaRPr lang="en-US" sz="2000">
              <a:latin typeface="Tahoma" charset="0"/>
              <a:cs typeface="Tahoma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 sz="2000" b="0">
                <a:latin typeface="Tahoma" charset="0"/>
                <a:cs typeface="Tahoma" charset="0"/>
              </a:rPr>
              <a:t>(compute expr in $rx)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 sz="2000">
                <a:latin typeface="Courier New" charset="0"/>
                <a:cs typeface="Tahoma" charset="0"/>
              </a:rPr>
              <a:t>bne $rX,$0,Lwhile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96875" algn="l"/>
              </a:tabLst>
            </a:pPr>
            <a:r>
              <a:rPr lang="en-US">
                <a:latin typeface="Courier New" charset="0"/>
                <a:cs typeface="Tahoma" charset="0"/>
              </a:rPr>
              <a:t>Lendw: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5486400" y="1365250"/>
            <a:ext cx="0" cy="345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>
            <a:off x="2133600" y="1439863"/>
            <a:ext cx="0" cy="337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15913" y="5305425"/>
            <a:ext cx="7532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Compilers spend a lot of time optimizing in and around loops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	- moving all possible computations outside of loops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	- unrolling loops to reduce branching overhead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	- simplifying expressions that depend on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loop variables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endParaRPr lang="en-US" sz="2000" b="0">
              <a:latin typeface="Tahoma" charset="0"/>
              <a:cs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46DF4-A74F-5449-AF0D-E59F47FC0A4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Loops:  </a:t>
            </a:r>
            <a:r>
              <a:rPr lang="en-US" b="1" dirty="0" smtClean="0">
                <a:latin typeface="Courier New"/>
                <a:ea typeface="Tahoma"/>
                <a:cs typeface="Courier New"/>
              </a:rPr>
              <a:t>for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Most high-level languages provide loop constructs that establish and update an iteration variable, which is used to control the loop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behavior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4495800" y="2209800"/>
            <a:ext cx="43434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cs typeface="Tahoma" charset="0"/>
              </a:rPr>
              <a:t>MIPS assembly: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sum: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.word 0x0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data: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.word 0x1, 0x2, 0x3, 0x4, 0x5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.word 0x6, 0x7, 0x8, 0x9, 0xa</a:t>
            </a:r>
          </a:p>
          <a:p>
            <a:endParaRPr lang="en-US" sz="1600">
              <a:latin typeface="Courier New" charset="0"/>
              <a:cs typeface="Tahoma" charset="0"/>
            </a:endParaRPr>
          </a:p>
          <a:p>
            <a:r>
              <a:rPr lang="en-US" sz="1600">
                <a:latin typeface="Courier New" charset="0"/>
                <a:cs typeface="Tahoma" charset="0"/>
              </a:rPr>
              <a:t>    add $30,$0,$0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Lfor: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lw $24,sum($0)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sll $15,$30,2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lw $15,data($15)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addu $24,$24,$15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sw $24,sum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addi $30,$30,1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slti $24,$30,10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    bne $24,$0,Lfor</a:t>
            </a:r>
          </a:p>
          <a:p>
            <a:r>
              <a:rPr lang="en-US" sz="1600">
                <a:latin typeface="Courier New" charset="0"/>
                <a:cs typeface="Tahoma" charset="0"/>
              </a:rPr>
              <a:t>Lendfor: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79400" y="2341563"/>
            <a:ext cx="39878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Tahoma" charset="0"/>
                <a:cs typeface="Tahoma" charset="0"/>
              </a:rPr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int sum = 0;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int data[10] =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{1,2,3,4,5,6,7,8,9,10};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000">
              <a:solidFill>
                <a:srgbClr val="CC0000"/>
              </a:solidFill>
              <a:latin typeface="Courier New" charset="0"/>
              <a:cs typeface="Tahoma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int i;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for (i=0; i&lt;10; i++) {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    sum += data[i]</a:t>
            </a:r>
            <a:b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</a:br>
            <a:r>
              <a:rPr lang="en-US" sz="2000">
                <a:solidFill>
                  <a:srgbClr val="CC0000"/>
                </a:solidFill>
                <a:latin typeface="Courier New" charset="0"/>
                <a:cs typeface="Tahoma" charset="0"/>
              </a:rPr>
              <a:t>} 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6807200" y="3094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4098925" y="2209800"/>
            <a:ext cx="0" cy="44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Operands and Addressing Modes</a:t>
            </a:r>
          </a:p>
        </p:txBody>
      </p:sp>
      <p:pic>
        <p:nvPicPr>
          <p:cNvPr id="18434" name="Picture 56" descr="MCj007883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8900"/>
            <a:ext cx="19065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7" descr="MCj0078771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71875"/>
            <a:ext cx="19065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58"/>
          <p:cNvSpPr txBox="1">
            <a:spLocks noChangeArrowheads="1"/>
          </p:cNvSpPr>
          <p:nvPr/>
        </p:nvSpPr>
        <p:spPr bwMode="auto">
          <a:xfrm>
            <a:off x="4724400" y="1447800"/>
            <a:ext cx="386556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3200" b="0">
                <a:latin typeface="Tahoma" charset="0"/>
                <a:cs typeface="Tahoma" charset="0"/>
              </a:rPr>
              <a:t> Where is the data?</a:t>
            </a:r>
          </a:p>
          <a:p>
            <a:pPr>
              <a:buFont typeface="Arial" charset="0"/>
              <a:buChar char="•"/>
            </a:pPr>
            <a:r>
              <a:rPr lang="en-US" sz="3200" b="0">
                <a:latin typeface="Tahoma" charset="0"/>
                <a:cs typeface="Tahoma" charset="0"/>
              </a:rPr>
              <a:t> Addresses as data</a:t>
            </a:r>
          </a:p>
          <a:p>
            <a:pPr>
              <a:buFont typeface="Arial" charset="0"/>
              <a:buChar char="•"/>
            </a:pPr>
            <a:r>
              <a:rPr lang="en-US" sz="3200" b="0">
                <a:latin typeface="Tahoma" charset="0"/>
                <a:cs typeface="Tahoma" charset="0"/>
              </a:rPr>
              <a:t> Names and Values</a:t>
            </a:r>
          </a:p>
          <a:p>
            <a:pPr>
              <a:buFont typeface="Arial" charset="0"/>
              <a:buChar char="•"/>
            </a:pPr>
            <a:r>
              <a:rPr lang="en-US" sz="3200" b="0">
                <a:latin typeface="Tahoma" charset="0"/>
                <a:cs typeface="Tahoma" charset="0"/>
              </a:rPr>
              <a:t> Indirection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125"/>
            <a:ext cx="8534400" cy="708025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Tahoma"/>
              </a:rPr>
              <a:t>Please Review</a:t>
            </a:r>
            <a:endParaRPr lang="en-US" dirty="0">
              <a:ea typeface="Tahom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Review the Lab 4 slide supplement:</a:t>
            </a:r>
          </a:p>
          <a:p>
            <a:pPr>
              <a:defRPr/>
            </a:pPr>
            <a:r>
              <a:rPr lang="en-US" i="1" u="sng" dirty="0" smtClean="0">
                <a:ea typeface="Tahoma"/>
              </a:rPr>
              <a:t>Pointers, Arrays and Strings in C</a:t>
            </a:r>
            <a:endParaRPr lang="en-US" i="1" u="sng" dirty="0"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125"/>
            <a:ext cx="8534400" cy="708025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Tahoma"/>
              </a:rPr>
              <a:t>Addressing Modes</a:t>
            </a:r>
            <a:endParaRPr lang="en-US" dirty="0">
              <a:ea typeface="Tahom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 algn="l">
              <a:buClr>
                <a:srgbClr val="A50021"/>
              </a:buClr>
              <a:buFont typeface="Wingdings 2" charset="0"/>
              <a:buChar char="ã"/>
              <a:defRPr/>
            </a:pPr>
            <a:r>
              <a:rPr lang="en-US" dirty="0" smtClean="0">
                <a:solidFill>
                  <a:srgbClr val="A50021"/>
                </a:solidFill>
                <a:ea typeface="Tahoma"/>
              </a:rPr>
              <a:t>What are all of the different ways to specify operands?</a:t>
            </a:r>
          </a:p>
          <a:p>
            <a:pPr lvl="1">
              <a:buClr>
                <a:srgbClr val="003399"/>
              </a:buClr>
              <a:defRPr/>
            </a:pPr>
            <a:r>
              <a:rPr lang="en-US" dirty="0">
                <a:solidFill>
                  <a:srgbClr val="003399"/>
                </a:solidFill>
              </a:rPr>
              <a:t>Operands = the variables needed to perform an instruction’s </a:t>
            </a:r>
            <a:r>
              <a:rPr lang="en-US" dirty="0" smtClean="0">
                <a:solidFill>
                  <a:srgbClr val="003399"/>
                </a:solidFill>
              </a:rPr>
              <a:t>operation</a:t>
            </a:r>
          </a:p>
          <a:p>
            <a:pPr marL="342900" lvl="0" indent="-342900" algn="l">
              <a:buClr>
                <a:srgbClr val="A50021"/>
              </a:buClr>
              <a:buFont typeface="Wingdings 2" charset="0"/>
              <a:buChar char="ã"/>
              <a:defRPr/>
            </a:pPr>
            <a:r>
              <a:rPr lang="en-US" dirty="0" smtClean="0">
                <a:solidFill>
                  <a:srgbClr val="A50021"/>
                </a:solidFill>
                <a:ea typeface="Tahoma"/>
              </a:rPr>
              <a:t>Let us look more generally across various CPUs first, then focus on MIPS</a:t>
            </a:r>
            <a:endParaRPr lang="en-US" dirty="0">
              <a:solidFill>
                <a:srgbClr val="A50021"/>
              </a:solidFill>
              <a:ea typeface="Tahoma"/>
            </a:endParaRPr>
          </a:p>
          <a:p>
            <a:pPr lvl="1">
              <a:buClr>
                <a:srgbClr val="003399"/>
              </a:buClr>
              <a:defRPr/>
            </a:pPr>
            <a:endParaRPr lang="en-US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838200"/>
            <a:ext cx="5410200" cy="3429000"/>
            <a:chOff x="144" y="511"/>
            <a:chExt cx="3408" cy="2160"/>
          </a:xfrm>
        </p:grpSpPr>
        <p:sp>
          <p:nvSpPr>
            <p:cNvPr id="33798" name="Rectangle 3"/>
            <p:cNvSpPr>
              <a:spLocks noChangeArrowheads="1"/>
            </p:cNvSpPr>
            <p:nvPr/>
          </p:nvSpPr>
          <p:spPr bwMode="auto">
            <a:xfrm>
              <a:off x="144" y="877"/>
              <a:ext cx="2672" cy="17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3799" name="Text Box 4"/>
            <p:cNvSpPr txBox="1">
              <a:spLocks noChangeArrowheads="1"/>
            </p:cNvSpPr>
            <p:nvPr/>
          </p:nvSpPr>
          <p:spPr bwMode="auto">
            <a:xfrm>
              <a:off x="1334" y="511"/>
              <a:ext cx="2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buFont typeface="Symbol" charset="0"/>
                <a:buNone/>
              </a:pPr>
              <a:r>
                <a:rPr lang="en-US" sz="1600" b="0" dirty="0">
                  <a:latin typeface="Tahoma" charset="0"/>
                  <a:cs typeface="Tahoma" charset="0"/>
                  <a:sym typeface="Symbol" charset="0"/>
                </a:rPr>
                <a:t>MIPS can do these with appropriate choices for </a:t>
              </a:r>
              <a:r>
                <a:rPr lang="en-US" sz="1600" b="0" dirty="0" err="1" smtClean="0">
                  <a:latin typeface="Tahoma" charset="0"/>
                  <a:cs typeface="Tahoma" charset="0"/>
                  <a:sym typeface="Symbol" charset="0"/>
                </a:rPr>
                <a:t>Reg</a:t>
              </a:r>
              <a:r>
                <a:rPr lang="en-US" sz="1600" b="0" dirty="0" smtClean="0">
                  <a:latin typeface="Tahoma" charset="0"/>
                  <a:cs typeface="Tahoma" charset="0"/>
                  <a:sym typeface="Symbol" charset="0"/>
                </a:rPr>
                <a:t> </a:t>
              </a:r>
              <a:r>
                <a:rPr lang="en-US" sz="1600" b="0" dirty="0">
                  <a:latin typeface="Tahoma" charset="0"/>
                  <a:cs typeface="Tahoma" charset="0"/>
                  <a:sym typeface="Symbol" charset="0"/>
                </a:rPr>
                <a:t>and </a:t>
              </a:r>
              <a:r>
                <a:rPr lang="en-US" sz="1600" b="0" dirty="0" err="1">
                  <a:latin typeface="Tahoma" charset="0"/>
                  <a:cs typeface="Tahoma" charset="0"/>
                  <a:sym typeface="Symbol" charset="0"/>
                </a:rPr>
                <a:t>const</a:t>
              </a:r>
              <a:endParaRPr lang="en-US" sz="1600" b="0" dirty="0">
                <a:latin typeface="Tahoma" charset="0"/>
                <a:cs typeface="Tahoma" charset="0"/>
              </a:endParaRPr>
            </a:p>
          </p:txBody>
        </p:sp>
        <p:sp>
          <p:nvSpPr>
            <p:cNvPr id="33800" name="Freeform 5"/>
            <p:cNvSpPr>
              <a:spLocks/>
            </p:cNvSpPr>
            <p:nvPr/>
          </p:nvSpPr>
          <p:spPr bwMode="auto">
            <a:xfrm>
              <a:off x="1104" y="672"/>
              <a:ext cx="192" cy="288"/>
            </a:xfrm>
            <a:custGeom>
              <a:avLst/>
              <a:gdLst>
                <a:gd name="T0" fmla="*/ 192 w 192"/>
                <a:gd name="T1" fmla="*/ 0 h 288"/>
                <a:gd name="T2" fmla="*/ 48 w 192"/>
                <a:gd name="T3" fmla="*/ 96 h 288"/>
                <a:gd name="T4" fmla="*/ 144 w 192"/>
                <a:gd name="T5" fmla="*/ 144 h 288"/>
                <a:gd name="T6" fmla="*/ 0 w 19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88"/>
                <a:gd name="T14" fmla="*/ 192 w 19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88">
                  <a:moveTo>
                    <a:pt x="192" y="0"/>
                  </a:moveTo>
                  <a:cubicBezTo>
                    <a:pt x="124" y="36"/>
                    <a:pt x="56" y="72"/>
                    <a:pt x="48" y="96"/>
                  </a:cubicBezTo>
                  <a:cubicBezTo>
                    <a:pt x="40" y="120"/>
                    <a:pt x="152" y="112"/>
                    <a:pt x="144" y="144"/>
                  </a:cubicBezTo>
                  <a:cubicBezTo>
                    <a:pt x="136" y="176"/>
                    <a:pt x="68" y="232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76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ahoma" charset="0"/>
                <a:ea typeface="Tahoma"/>
              </a:rPr>
              <a:t>Common </a:t>
            </a:r>
            <a:r>
              <a:rPr lang="ja-JP" altLang="en-US" sz="3200" dirty="0">
                <a:latin typeface="Tahoma" charset="0"/>
                <a:ea typeface="Tahoma"/>
              </a:rPr>
              <a:t>“</a:t>
            </a:r>
            <a:r>
              <a:rPr lang="en-US" sz="3200" dirty="0">
                <a:latin typeface="Tahoma" charset="0"/>
                <a:ea typeface="Tahoma"/>
              </a:rPr>
              <a:t>Addressing Modes</a:t>
            </a:r>
            <a:r>
              <a:rPr lang="ja-JP" altLang="en-US" sz="3200" dirty="0" smtClean="0">
                <a:latin typeface="Tahoma" charset="0"/>
                <a:ea typeface="Tahoma"/>
              </a:rPr>
              <a:t>”</a:t>
            </a:r>
            <a:r>
              <a:rPr lang="en-US" altLang="ja-JP" sz="3200" dirty="0">
                <a:latin typeface="Tahoma" charset="0"/>
                <a:ea typeface="Tahoma"/>
              </a:rPr>
              <a:t> </a:t>
            </a:r>
            <a:r>
              <a:rPr lang="en-US" altLang="ja-JP" sz="3200" dirty="0" smtClean="0">
                <a:latin typeface="Tahoma" charset="0"/>
                <a:ea typeface="Tahoma"/>
              </a:rPr>
              <a:t>in various CPUs</a:t>
            </a:r>
            <a:endParaRPr lang="en-US" sz="3200" dirty="0">
              <a:latin typeface="Tahoma" charset="0"/>
              <a:ea typeface="Tahoma"/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8600" y="1485900"/>
            <a:ext cx="4241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1800" b="0" dirty="0">
                <a:solidFill>
                  <a:srgbClr val="CC0000"/>
                </a:solidFill>
                <a:latin typeface="Tahoma" charset="0"/>
                <a:cs typeface="Tahoma" charset="0"/>
              </a:rPr>
              <a:t>Absolute (Direct):  </a:t>
            </a:r>
            <a:r>
              <a:rPr lang="en-US" sz="1400" dirty="0" err="1">
                <a:solidFill>
                  <a:srgbClr val="CC0000"/>
                </a:solidFill>
                <a:latin typeface="Courier New" charset="0"/>
                <a:cs typeface="Tahoma" charset="0"/>
              </a:rPr>
              <a:t>lw</a:t>
            </a:r>
            <a:r>
              <a:rPr lang="en-US" sz="1400" dirty="0">
                <a:solidFill>
                  <a:srgbClr val="CC0000"/>
                </a:solidFill>
                <a:latin typeface="Courier New" charset="0"/>
                <a:cs typeface="Tahoma" charset="0"/>
              </a:rPr>
              <a:t> $8, 0x1000($0)</a:t>
            </a:r>
            <a:endParaRPr lang="en-US" sz="1100" dirty="0">
              <a:latin typeface="Courier New" charset="0"/>
              <a:cs typeface="Tahoma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Value = </a:t>
            </a:r>
            <a:r>
              <a:rPr lang="en-US" sz="1600" b="0" dirty="0" err="1">
                <a:latin typeface="Tahoma" charset="0"/>
                <a:cs typeface="Tahoma" charset="0"/>
              </a:rPr>
              <a:t>Mem</a:t>
            </a:r>
            <a:r>
              <a:rPr lang="en-US" sz="1600" b="0" dirty="0">
                <a:latin typeface="Tahoma" charset="0"/>
                <a:cs typeface="Tahoma" charset="0"/>
              </a:rPr>
              <a:t>[constant]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Use: accessing static 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 smtClean="0">
                <a:solidFill>
                  <a:srgbClr val="CC0000"/>
                </a:solidFill>
                <a:latin typeface="Tahoma" charset="0"/>
                <a:cs typeface="Tahoma" charset="0"/>
              </a:rPr>
              <a:t>Register-Indirect</a:t>
            </a:r>
            <a:r>
              <a:rPr lang="en-US" sz="1800" b="0" dirty="0">
                <a:solidFill>
                  <a:srgbClr val="CC0000"/>
                </a:solidFill>
                <a:latin typeface="Tahoma" charset="0"/>
                <a:cs typeface="Tahoma" charset="0"/>
              </a:rPr>
              <a:t>:    </a:t>
            </a:r>
            <a:r>
              <a:rPr lang="en-US" sz="1400" dirty="0" err="1">
                <a:solidFill>
                  <a:srgbClr val="CC0000"/>
                </a:solidFill>
                <a:latin typeface="Courier New" charset="0"/>
                <a:cs typeface="Tahoma" charset="0"/>
              </a:rPr>
              <a:t>lw</a:t>
            </a:r>
            <a:r>
              <a:rPr lang="en-US" sz="1400" dirty="0">
                <a:solidFill>
                  <a:srgbClr val="CC0000"/>
                </a:solidFill>
                <a:latin typeface="Courier New" charset="0"/>
                <a:cs typeface="Tahoma" charset="0"/>
              </a:rPr>
              <a:t> $8, 0($9)</a:t>
            </a:r>
            <a:endParaRPr lang="en-US" sz="1100" dirty="0">
              <a:latin typeface="Courier New" charset="0"/>
              <a:cs typeface="Tahoma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Value = </a:t>
            </a:r>
            <a:r>
              <a:rPr lang="en-US" sz="1600" b="0" dirty="0" err="1">
                <a:latin typeface="Tahoma" charset="0"/>
                <a:cs typeface="Tahoma" charset="0"/>
              </a:rPr>
              <a:t>Mem</a:t>
            </a:r>
            <a:r>
              <a:rPr lang="en-US" sz="1600" b="0" dirty="0">
                <a:latin typeface="Tahoma" charset="0"/>
                <a:cs typeface="Tahoma" charset="0"/>
              </a:rPr>
              <a:t>[</a:t>
            </a:r>
            <a:r>
              <a:rPr lang="en-US" sz="1600" b="0" dirty="0" err="1">
                <a:latin typeface="Tahoma" charset="0"/>
                <a:cs typeface="Tahoma" charset="0"/>
              </a:rPr>
              <a:t>Reg</a:t>
            </a:r>
            <a:r>
              <a:rPr lang="en-US" sz="1600" b="0" dirty="0">
                <a:latin typeface="Tahoma" charset="0"/>
                <a:cs typeface="Tahoma" charset="0"/>
              </a:rPr>
              <a:t>[x]]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Use: pointer accesses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solidFill>
                  <a:srgbClr val="CC0000"/>
                </a:solidFill>
                <a:latin typeface="Tahoma" charset="0"/>
                <a:cs typeface="Tahoma" charset="0"/>
              </a:rPr>
              <a:t>Displacement:    </a:t>
            </a:r>
            <a:r>
              <a:rPr lang="en-US" sz="1400" dirty="0" err="1">
                <a:solidFill>
                  <a:srgbClr val="CC0000"/>
                </a:solidFill>
                <a:latin typeface="Courier New" charset="0"/>
                <a:cs typeface="Tahoma" charset="0"/>
              </a:rPr>
              <a:t>lw</a:t>
            </a:r>
            <a:r>
              <a:rPr lang="en-US" sz="1400" dirty="0">
                <a:solidFill>
                  <a:srgbClr val="CC0000"/>
                </a:solidFill>
                <a:latin typeface="Courier New" charset="0"/>
                <a:cs typeface="Tahoma" charset="0"/>
              </a:rPr>
              <a:t>  $8, 16($9)</a:t>
            </a:r>
            <a:endParaRPr lang="en-US" sz="1100" dirty="0">
              <a:latin typeface="Courier New" charset="0"/>
              <a:cs typeface="Tahoma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Value = </a:t>
            </a:r>
            <a:r>
              <a:rPr lang="en-US" sz="1600" b="0" dirty="0" err="1">
                <a:latin typeface="Tahoma" charset="0"/>
                <a:cs typeface="Tahoma" charset="0"/>
              </a:rPr>
              <a:t>Mem</a:t>
            </a:r>
            <a:r>
              <a:rPr lang="en-US" sz="1600" b="0" dirty="0">
                <a:latin typeface="Tahoma" charset="0"/>
                <a:cs typeface="Tahoma" charset="0"/>
              </a:rPr>
              <a:t>[</a:t>
            </a:r>
            <a:r>
              <a:rPr lang="en-US" sz="1600" b="0" dirty="0" err="1">
                <a:latin typeface="Tahoma" charset="0"/>
                <a:cs typeface="Tahoma" charset="0"/>
              </a:rPr>
              <a:t>Reg</a:t>
            </a:r>
            <a:r>
              <a:rPr lang="en-US" sz="1600" b="0" dirty="0">
                <a:latin typeface="Tahoma" charset="0"/>
                <a:cs typeface="Tahoma" charset="0"/>
              </a:rPr>
              <a:t>[x] + constant]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Use: access to local variables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 dirty="0">
                <a:solidFill>
                  <a:srgbClr val="CC0000"/>
                </a:solidFill>
                <a:latin typeface="Tahoma" charset="0"/>
                <a:cs typeface="Tahoma" charset="0"/>
              </a:rPr>
              <a:t>Indexed</a:t>
            </a:r>
            <a:r>
              <a:rPr lang="en-US" sz="1800" b="0" dirty="0">
                <a:latin typeface="Tahoma" charset="0"/>
                <a:cs typeface="Tahoma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Value = </a:t>
            </a:r>
            <a:r>
              <a:rPr lang="en-US" sz="1600" b="0" dirty="0" err="1">
                <a:latin typeface="Tahoma" charset="0"/>
                <a:cs typeface="Tahoma" charset="0"/>
              </a:rPr>
              <a:t>Mem</a:t>
            </a:r>
            <a:r>
              <a:rPr lang="en-US" sz="1600" b="0" dirty="0">
                <a:latin typeface="Tahoma" charset="0"/>
                <a:cs typeface="Tahoma" charset="0"/>
              </a:rPr>
              <a:t>[</a:t>
            </a:r>
            <a:r>
              <a:rPr lang="en-US" sz="1600" b="0" dirty="0" err="1">
                <a:latin typeface="Tahoma" charset="0"/>
                <a:cs typeface="Tahoma" charset="0"/>
              </a:rPr>
              <a:t>Reg</a:t>
            </a:r>
            <a:r>
              <a:rPr lang="en-US" sz="1600" b="0" dirty="0">
                <a:latin typeface="Tahoma" charset="0"/>
                <a:cs typeface="Tahoma" charset="0"/>
              </a:rPr>
              <a:t>[x] + </a:t>
            </a:r>
            <a:r>
              <a:rPr lang="en-US" sz="1600" b="0" dirty="0" err="1">
                <a:latin typeface="Tahoma" charset="0"/>
                <a:cs typeface="Tahoma" charset="0"/>
              </a:rPr>
              <a:t>Reg</a:t>
            </a:r>
            <a:r>
              <a:rPr lang="en-US" sz="1600" b="0" dirty="0">
                <a:latin typeface="Tahoma" charset="0"/>
                <a:cs typeface="Tahoma" charset="0"/>
              </a:rPr>
              <a:t>[y]]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Tahoma" charset="0"/>
                <a:cs typeface="Tahoma" charset="0"/>
              </a:rPr>
              <a:t>Use: array accesses (</a:t>
            </a:r>
            <a:r>
              <a:rPr lang="en-US" sz="1600" b="0" dirty="0" err="1">
                <a:latin typeface="Tahoma" charset="0"/>
                <a:cs typeface="Tahoma" charset="0"/>
              </a:rPr>
              <a:t>base+index</a:t>
            </a:r>
            <a:r>
              <a:rPr lang="en-US" sz="1600" b="0" dirty="0">
                <a:latin typeface="Tahoma" charset="0"/>
                <a:cs typeface="Tahoma" charset="0"/>
              </a:rPr>
              <a:t>)</a:t>
            </a: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4572000" y="1524000"/>
            <a:ext cx="4572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Memory indirect</a:t>
            </a:r>
            <a:r>
              <a:rPr lang="en-US" sz="1800" b="0">
                <a:latin typeface="Tahoma" charset="0"/>
                <a:cs typeface="Tahoma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Value = Mem[Mem[Reg[x]]]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Use: access thru pointer in mem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Autoincrement</a:t>
            </a:r>
            <a:r>
              <a:rPr lang="en-US" sz="1800" b="0">
                <a:latin typeface="Tahoma" charset="0"/>
                <a:cs typeface="Tahoma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Value = Mem[Reg[x]]; Reg[x]++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Use: sequential pointer accesses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Autodecrement</a:t>
            </a:r>
            <a:r>
              <a:rPr lang="en-US" sz="1800" b="0">
                <a:latin typeface="Tahoma" charset="0"/>
                <a:cs typeface="Tahoma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Value = Reg[X]--; Mem[Reg[x]]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Use: stack operations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0">
                <a:solidFill>
                  <a:srgbClr val="CC0000"/>
                </a:solidFill>
                <a:latin typeface="Tahoma" charset="0"/>
                <a:cs typeface="Tahoma" charset="0"/>
              </a:rPr>
              <a:t>Scaled</a:t>
            </a:r>
            <a:r>
              <a:rPr lang="en-US" sz="1800" b="0">
                <a:latin typeface="Tahoma" charset="0"/>
                <a:cs typeface="Tahoma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Value = Mem[Reg[x] + c + d*Reg[y]]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0">
                <a:latin typeface="Tahoma" charset="0"/>
                <a:cs typeface="Tahoma" charset="0"/>
              </a:rPr>
              <a:t>Use: array accesses (base+index)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2216150" y="5722938"/>
            <a:ext cx="4710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ahoma" charset="0"/>
                <a:cs typeface="Tahoma" charset="0"/>
              </a:rPr>
              <a:t>Is the complexity worth the cost?</a:t>
            </a:r>
          </a:p>
          <a:p>
            <a:pPr algn="ctr"/>
            <a:r>
              <a:rPr lang="en-US" b="0">
                <a:latin typeface="Tahoma" charset="0"/>
                <a:cs typeface="Tahoma" charset="0"/>
              </a:rPr>
              <a:t>Need a cost/benefit analysis!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46DF4-A74F-5449-AF0D-E59F47FC0A4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33797" grpId="0" build="p"/>
      <p:bldP spid="7393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Revisiting Operands in MIPS</a:t>
            </a:r>
            <a:endParaRPr lang="en-US" dirty="0">
              <a:ea typeface="Tahom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Operands = the variables needed to perform an instruction</a:t>
            </a:r>
            <a:r>
              <a:rPr lang="ja-JP" altLang="en-US" dirty="0" smtClean="0">
                <a:ea typeface="Tahoma"/>
              </a:rPr>
              <a:t>’</a:t>
            </a:r>
            <a:r>
              <a:rPr lang="en-US" dirty="0" smtClean="0">
                <a:ea typeface="Tahoma"/>
              </a:rPr>
              <a:t>s operation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Three types in the MIPS ISA:</a:t>
            </a:r>
          </a:p>
          <a:p>
            <a:pPr lvl="1">
              <a:defRPr/>
            </a:pPr>
            <a:r>
              <a:rPr lang="en-US" dirty="0" smtClean="0"/>
              <a:t>Register: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add $2, $3, $4	# operands are the </a:t>
            </a:r>
            <a:r>
              <a:rPr lang="ja-JP" altLang="en-US" dirty="0" smtClean="0"/>
              <a:t>“</a:t>
            </a:r>
            <a:r>
              <a:rPr lang="en-US" dirty="0" smtClean="0"/>
              <a:t>contents</a:t>
            </a:r>
            <a:r>
              <a:rPr lang="ja-JP" altLang="en-US" dirty="0" smtClean="0"/>
              <a:t>”</a:t>
            </a:r>
            <a:r>
              <a:rPr lang="en-US" dirty="0" smtClean="0"/>
              <a:t> of a register</a:t>
            </a:r>
          </a:p>
          <a:p>
            <a:pPr lvl="1">
              <a:defRPr/>
            </a:pPr>
            <a:r>
              <a:rPr lang="en-US" dirty="0" smtClean="0"/>
              <a:t>Immediate: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err="1" smtClean="0"/>
              <a:t>addi</a:t>
            </a:r>
            <a:r>
              <a:rPr lang="en-US" dirty="0" smtClean="0"/>
              <a:t> $2,$2,1	# 2nd source operand is part of the instruction</a:t>
            </a:r>
          </a:p>
          <a:p>
            <a:pPr lvl="1">
              <a:defRPr/>
            </a:pPr>
            <a:r>
              <a:rPr lang="en-US" dirty="0" smtClean="0"/>
              <a:t>Register-Indirect: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err="1" smtClean="0"/>
              <a:t>lw</a:t>
            </a:r>
            <a:r>
              <a:rPr lang="en-US" dirty="0" smtClean="0"/>
              <a:t>  $2, 12($28)	# source operand is in memory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err="1" smtClean="0"/>
              <a:t>sw</a:t>
            </a:r>
            <a:r>
              <a:rPr lang="en-US" dirty="0" smtClean="0"/>
              <a:t> $2, 12($28)	# destination operand is memory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Simple enough, but is it enough?</a:t>
            </a:r>
            <a:endParaRPr lang="en-US" dirty="0">
              <a:ea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1155849" y="2743200"/>
            <a:ext cx="6861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Relative popularity of address modes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2568575"/>
          </a:xfrm>
        </p:spPr>
        <p:txBody>
          <a:bodyPr/>
          <a:lstStyle/>
          <a:p>
            <a:r>
              <a:rPr lang="en-US" dirty="0" smtClean="0"/>
              <a:t>Most common ones are</a:t>
            </a:r>
          </a:p>
          <a:p>
            <a:pPr lvl="1"/>
            <a:r>
              <a:rPr lang="en-US" dirty="0" smtClean="0"/>
              <a:t>Displacement/Absolute </a:t>
            </a:r>
            <a:r>
              <a:rPr lang="en-US" sz="2000" dirty="0" smtClean="0"/>
              <a:t>(combined under “Displacement” in graph)</a:t>
            </a:r>
            <a:endParaRPr lang="en-US" dirty="0" smtClean="0"/>
          </a:p>
          <a:p>
            <a:pPr lvl="1"/>
            <a:r>
              <a:rPr lang="en-US" dirty="0" smtClean="0"/>
              <a:t>Register-Indirect</a:t>
            </a:r>
            <a:endParaRPr lang="en-US" sz="2000" dirty="0" smtClean="0"/>
          </a:p>
          <a:p>
            <a:pPr lvl="1"/>
            <a:r>
              <a:rPr lang="en-US" dirty="0" smtClean="0"/>
              <a:t>Immediate </a:t>
            </a:r>
            <a:r>
              <a:rPr lang="en-US" sz="2000" dirty="0" smtClean="0"/>
              <a:t>(i.e., constants within instructions)</a:t>
            </a:r>
            <a:endParaRPr lang="en-US" sz="2000" dirty="0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 rot="-5400000">
            <a:off x="6705077" y="3995093"/>
            <a:ext cx="2434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  <a:cs typeface="Tahoma" charset="0"/>
              </a:rPr>
              <a:t>From Hennessy &amp; </a:t>
            </a:r>
            <a:r>
              <a:rPr lang="en-US" sz="1200" dirty="0" smtClean="0">
                <a:latin typeface="Tahoma" charset="0"/>
                <a:cs typeface="Tahoma" charset="0"/>
              </a:rPr>
              <a:t>Patterson</a:t>
            </a:r>
          </a:p>
          <a:p>
            <a:r>
              <a:rPr lang="en-US" sz="1200" dirty="0" smtClean="0">
                <a:latin typeface="Tahoma" charset="0"/>
                <a:cs typeface="Tahoma" charset="0"/>
              </a:rPr>
              <a:t>(graduate architecture book)</a:t>
            </a:r>
            <a:endParaRPr lang="en-US" sz="1200" dirty="0">
              <a:latin typeface="Tahoma" charset="0"/>
              <a:cs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Absolute (Direct) Addressing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we want: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ontents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of a specific memory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location, i.e. at a given address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Caveat: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Sometimes generates a two instruction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sequence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If the address for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chosen by the programmer/compiler/assembler is too large to fit within the 16-bit immediate field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562100" y="2222500"/>
            <a:ext cx="1908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C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int x = 10;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main() {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    x = x + 1;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4267200" y="1981200"/>
            <a:ext cx="27082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2000">
                <a:latin typeface="Tahoma" charset="0"/>
                <a:cs typeface="Tahoma" charset="0"/>
              </a:rPr>
              <a:t>“</a:t>
            </a:r>
            <a:r>
              <a:rPr lang="en-US" altLang="ja-JP" sz="2000">
                <a:latin typeface="Tahoma" charset="0"/>
                <a:cs typeface="Tahoma" charset="0"/>
              </a:rPr>
              <a:t>MIPS Assembly</a:t>
            </a:r>
            <a:r>
              <a:rPr lang="ja-JP" altLang="en-US" sz="2000">
                <a:latin typeface="Tahoma" charset="0"/>
                <a:cs typeface="Tahoma" charset="0"/>
              </a:rPr>
              <a:t>”</a:t>
            </a:r>
            <a:endParaRPr lang="en-US" altLang="ja-JP" sz="2000">
              <a:latin typeface="Tahoma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.data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x: .word 10</a:t>
            </a:r>
          </a:p>
          <a:p>
            <a:endParaRPr lang="en-US" sz="16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lw   $2,x($0)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addi $2,$2,1</a:t>
            </a:r>
          </a:p>
          <a:p>
            <a:r>
              <a:rPr lang="en-US" sz="1600">
                <a:solidFill>
                  <a:schemeClr val="accent2"/>
                </a:solidFill>
                <a:latin typeface="Courier New" charset="0"/>
                <a:cs typeface="Tahoma" charset="0"/>
              </a:rPr>
              <a:t>	sw   $2,x($0)</a:t>
            </a:r>
          </a:p>
        </p:txBody>
      </p: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1600200" y="6096000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lui</a:t>
            </a:r>
            <a:r>
              <a:rPr lang="en-US" sz="14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$1,xhighbits</a:t>
            </a:r>
          </a:p>
          <a:p>
            <a:r>
              <a:rPr lang="en-US" sz="14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lw</a:t>
            </a:r>
            <a:r>
              <a:rPr lang="en-US" sz="14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 $2,xlowbits($1)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2122489"/>
            <a:ext cx="2286000" cy="1200150"/>
            <a:chOff x="3456" y="1385"/>
            <a:chExt cx="1440" cy="756"/>
          </a:xfrm>
        </p:grpSpPr>
        <p:pic>
          <p:nvPicPr>
            <p:cNvPr id="37895" name="Picture 9" descr="MCj0078710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56" y="1632"/>
              <a:ext cx="41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Text Box 10"/>
            <p:cNvSpPr txBox="1">
              <a:spLocks noChangeArrowheads="1"/>
            </p:cNvSpPr>
            <p:nvPr/>
          </p:nvSpPr>
          <p:spPr bwMode="auto">
            <a:xfrm>
              <a:off x="3974" y="1385"/>
              <a:ext cx="92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Tahoma" charset="0"/>
                  <a:cs typeface="Tahoma" charset="0"/>
                </a:rPr>
                <a:t>Allocates  space for a single integer (4-bytes) and initializes its value to 10</a:t>
              </a:r>
            </a:p>
          </p:txBody>
        </p:sp>
        <p:sp>
          <p:nvSpPr>
            <p:cNvPr id="37897" name="Line 11"/>
            <p:cNvSpPr>
              <a:spLocks noChangeShapeType="1"/>
            </p:cNvSpPr>
            <p:nvPr/>
          </p:nvSpPr>
          <p:spPr bwMode="auto">
            <a:xfrm flipV="1">
              <a:off x="3866" y="1749"/>
              <a:ext cx="11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87630" y="3709577"/>
            <a:ext cx="2467445" cy="478602"/>
            <a:chOff x="6387630" y="3709577"/>
            <a:chExt cx="2467445" cy="478602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7391400" y="3709577"/>
              <a:ext cx="1463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dirty="0" smtClean="0">
                  <a:latin typeface="Tahoma" charset="0"/>
                  <a:cs typeface="Tahoma" charset="0"/>
                </a:rPr>
                <a:t>‘x’ here means address of x</a:t>
              </a:r>
              <a:endParaRPr lang="en-US" sz="1200" dirty="0">
                <a:latin typeface="Tahoma" charset="0"/>
                <a:cs typeface="Tahoma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 flipV="1">
              <a:off x="6387630" y="3753557"/>
              <a:ext cx="987777" cy="235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6389512" y="4092222"/>
              <a:ext cx="1014118" cy="959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727825" y="6105525"/>
            <a:ext cx="2123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lui</a:t>
            </a:r>
            <a:r>
              <a:rPr lang="en-US" sz="14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$</a:t>
            </a:r>
            <a:r>
              <a:rPr lang="en-US" sz="14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1,</a:t>
            </a:r>
            <a:r>
              <a:rPr lang="en-US" sz="1400" dirty="0" smtClean="0">
                <a:solidFill>
                  <a:schemeClr val="accent1"/>
                </a:solidFill>
                <a:latin typeface="Courier New" charset="0"/>
                <a:cs typeface="Tahoma" charset="0"/>
              </a:rPr>
              <a:t>0x1234</a:t>
            </a:r>
            <a:endParaRPr lang="en-US" sz="1400" dirty="0">
              <a:solidFill>
                <a:schemeClr val="accent1"/>
              </a:solidFill>
              <a:latin typeface="Courier New" charset="0"/>
              <a:cs typeface="Tahoma" charset="0"/>
            </a:endParaRPr>
          </a:p>
          <a:p>
            <a:r>
              <a:rPr lang="en-US" sz="14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lw</a:t>
            </a:r>
            <a:r>
              <a:rPr lang="en-US" sz="14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 $</a:t>
            </a:r>
            <a:r>
              <a:rPr lang="en-US" sz="14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2,</a:t>
            </a:r>
            <a:r>
              <a:rPr lang="en-US" sz="1400" dirty="0" smtClean="0">
                <a:solidFill>
                  <a:srgbClr val="A50021"/>
                </a:solidFill>
                <a:latin typeface="Courier New" charset="0"/>
                <a:cs typeface="Tahoma" charset="0"/>
              </a:rPr>
              <a:t>0x5678</a:t>
            </a:r>
            <a:r>
              <a:rPr lang="en-US" sz="14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$1)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95800" y="6096000"/>
            <a:ext cx="2133600" cy="461665"/>
            <a:chOff x="4495800" y="6096000"/>
            <a:chExt cx="2133600" cy="461665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95800" y="6096000"/>
              <a:ext cx="1844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dirty="0" smtClean="0">
                  <a:latin typeface="Tahoma" charset="0"/>
                  <a:cs typeface="Tahoma" charset="0"/>
                </a:rPr>
                <a:t>e.g., if x is at address 0x12345678</a:t>
              </a:r>
              <a:endParaRPr lang="en-US" sz="1200" dirty="0">
                <a:latin typeface="Tahoma" charset="0"/>
                <a:cs typeface="Tahoma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5967118" y="6400800"/>
              <a:ext cx="66228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46504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Absolute (Direct) </a:t>
            </a:r>
            <a:r>
              <a:rPr lang="en-US" dirty="0" smtClean="0">
                <a:latin typeface="Tahoma" charset="0"/>
                <a:ea typeface="Tahoma"/>
              </a:rPr>
              <a:t>Addressing: </a:t>
            </a:r>
            <a:r>
              <a:rPr lang="en-US" sz="3200" dirty="0" smtClean="0">
                <a:latin typeface="Tahoma" charset="0"/>
                <a:ea typeface="Tahoma"/>
              </a:rPr>
              <a:t>More detail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52400" y="1416050"/>
            <a:ext cx="2124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>
                <a:latin typeface="Tahoma" charset="0"/>
                <a:cs typeface="Tahoma" charset="0"/>
              </a:rPr>
              <a:t>“</a:t>
            </a:r>
            <a:r>
              <a:rPr lang="en-US" altLang="ja-JP">
                <a:latin typeface="Tahoma" charset="0"/>
                <a:cs typeface="Tahoma" charset="0"/>
              </a:rPr>
              <a:t>C</a:t>
            </a:r>
            <a:r>
              <a:rPr lang="ja-JP" altLang="en-US">
                <a:latin typeface="Tahoma" charset="0"/>
                <a:cs typeface="Tahoma" charset="0"/>
              </a:rPr>
              <a:t>”</a:t>
            </a:r>
            <a:endParaRPr lang="en-US" altLang="ja-JP">
              <a:latin typeface="Tahoma" charset="0"/>
              <a:cs typeface="Tahoma" charset="0"/>
            </a:endParaRP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int x = 10;</a:t>
            </a:r>
          </a:p>
          <a:p>
            <a:endParaRPr lang="en-US" sz="18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main() {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    x = x + 1;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}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2501900" y="1174750"/>
            <a:ext cx="29083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>
                <a:latin typeface="Tahoma" charset="0"/>
                <a:cs typeface="Tahoma" charset="0"/>
              </a:rPr>
              <a:t>“</a:t>
            </a:r>
            <a:r>
              <a:rPr lang="en-US" altLang="ja-JP">
                <a:latin typeface="Tahoma" charset="0"/>
                <a:cs typeface="Tahoma" charset="0"/>
              </a:rPr>
              <a:t>MIPS Assembly</a:t>
            </a:r>
            <a:r>
              <a:rPr lang="ja-JP" altLang="en-US">
                <a:latin typeface="Tahoma" charset="0"/>
                <a:cs typeface="Tahoma" charset="0"/>
              </a:rPr>
              <a:t>”</a:t>
            </a:r>
            <a:endParaRPr lang="en-US" altLang="ja-JP">
              <a:latin typeface="Tahoma" charset="0"/>
              <a:cs typeface="Tahoma" charset="0"/>
            </a:endParaRP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.data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x: .word 10</a:t>
            </a:r>
          </a:p>
          <a:p>
            <a:endParaRPr lang="en-US" sz="180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	lw   $2,x($0)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	addi $2,$2,1</a:t>
            </a:r>
          </a:p>
          <a:p>
            <a:r>
              <a:rPr lang="en-US" sz="1800">
                <a:solidFill>
                  <a:schemeClr val="accent2"/>
                </a:solidFill>
                <a:latin typeface="Courier New" charset="0"/>
                <a:cs typeface="Tahoma" charset="0"/>
              </a:rPr>
              <a:t>	sw   $2,x($0)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638800" y="1187450"/>
            <a:ext cx="34623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dirty="0">
                <a:latin typeface="Tahoma" charset="0"/>
                <a:cs typeface="Tahoma" charset="0"/>
              </a:rPr>
              <a:t>“</a:t>
            </a:r>
            <a:r>
              <a:rPr lang="en-US" altLang="ja-JP" dirty="0">
                <a:latin typeface="Tahoma" charset="0"/>
                <a:cs typeface="Tahoma" charset="0"/>
              </a:rPr>
              <a:t>After Compilation</a:t>
            </a:r>
            <a:r>
              <a:rPr lang="ja-JP" altLang="en-US" dirty="0">
                <a:latin typeface="Tahoma" charset="0"/>
                <a:cs typeface="Tahoma" charset="0"/>
              </a:rPr>
              <a:t>”</a:t>
            </a:r>
            <a:endParaRPr lang="en-US" altLang="ja-JP" dirty="0">
              <a:latin typeface="Tahoma" charset="0"/>
              <a:cs typeface="Tahoma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.data </a:t>
            </a:r>
            <a:r>
              <a:rPr lang="en-US" sz="1800" dirty="0">
                <a:solidFill>
                  <a:schemeClr val="accent1"/>
                </a:solidFill>
                <a:latin typeface="Courier New" charset="0"/>
                <a:cs typeface="Tahoma" charset="0"/>
              </a:rPr>
              <a:t>0x0100</a:t>
            </a:r>
            <a:endParaRPr lang="en-US" sz="1800" dirty="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x: .word 10</a:t>
            </a:r>
          </a:p>
          <a:p>
            <a:endParaRPr lang="en-US" sz="1800" dirty="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.text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lw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 $2,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  <a:cs typeface="Tahoma" charset="0"/>
              </a:rPr>
              <a:t>0x100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($0)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addi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$2,$2,1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sw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  $2,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  <a:cs typeface="Tahoma" charset="0"/>
              </a:rPr>
              <a:t>0x100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($0)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4572000"/>
            <a:ext cx="9121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63" tIns="137148" rIns="182863" bIns="13714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0"/>
                <a:cs typeface="Tahom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0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Tahoma"/>
                <a:cs typeface="Tahom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Tahoma"/>
                <a:cs typeface="Tahom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Tahoma"/>
                <a:cs typeface="Tahom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Tahoma"/>
                <a:cs typeface="Tahom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Assembler replaces “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Tahoma"/>
                <a:cs typeface="Courier New"/>
              </a:rPr>
              <a:t>x</a:t>
            </a: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 by its address</a:t>
            </a:r>
          </a:p>
          <a:p>
            <a:pPr lvl="1">
              <a:defRPr/>
            </a:pP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e.g., here the data part of the code (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.data</a:t>
            </a: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 starts at 0x100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x</a:t>
            </a: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the first variable, so starts at 0x100</a:t>
            </a:r>
          </a:p>
          <a:p>
            <a:pPr lvl="2">
              <a:defRPr/>
            </a:pPr>
            <a:r>
              <a:rPr lang="en-US" b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mode works in MIPS only if the address fits in 16 bits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F827F-3519-F345-8462-4C7519B552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L01-Introduction.ppt</Template>
  <TotalTime>9054</TotalTime>
  <Words>1629</Words>
  <Application>Microsoft Macintosh PowerPoint</Application>
  <PresentationFormat>On-screen Show (4:3)</PresentationFormat>
  <Paragraphs>376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Narrow</vt:lpstr>
      <vt:lpstr>Comic Sans MS</vt:lpstr>
      <vt:lpstr>Courier New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Arial</vt:lpstr>
      <vt:lpstr>proposal</vt:lpstr>
      <vt:lpstr> Computer Organization and Design  Addressing Modes</vt:lpstr>
      <vt:lpstr>Operands and Addressing Modes</vt:lpstr>
      <vt:lpstr>Please Review</vt:lpstr>
      <vt:lpstr>Addressing Modes</vt:lpstr>
      <vt:lpstr>Common “Addressing Modes” in various CPUs</vt:lpstr>
      <vt:lpstr>Revisiting Operands in MIPS</vt:lpstr>
      <vt:lpstr>Relative popularity of address modes</vt:lpstr>
      <vt:lpstr>Absolute (Direct) Addressing</vt:lpstr>
      <vt:lpstr>Absolute (Direct) Addressing: More detail</vt:lpstr>
      <vt:lpstr>Indirect Addressing</vt:lpstr>
      <vt:lpstr>Note on la pseudoinstruction</vt:lpstr>
      <vt:lpstr>Displacement Addressing</vt:lpstr>
      <vt:lpstr>Displacement Addressing: 2nd example</vt:lpstr>
      <vt:lpstr>Assembly Coding Templates</vt:lpstr>
      <vt:lpstr>Conditionals:  if-else</vt:lpstr>
      <vt:lpstr>Loops:  while</vt:lpstr>
      <vt:lpstr>Loops:  for</vt:lpstr>
    </vt:vector>
  </TitlesOfParts>
  <Manager/>
  <Company>UNC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subject/>
  <dc:creator>Montek Singh</dc:creator>
  <cp:keywords/>
  <dc:description/>
  <cp:lastModifiedBy>hailey Huber</cp:lastModifiedBy>
  <cp:revision>346</cp:revision>
  <cp:lastPrinted>1999-09-10T12:56:53Z</cp:lastPrinted>
  <dcterms:created xsi:type="dcterms:W3CDTF">2011-01-31T14:32:40Z</dcterms:created>
  <dcterms:modified xsi:type="dcterms:W3CDTF">2016-02-26T19:12:42Z</dcterms:modified>
  <cp:category/>
</cp:coreProperties>
</file>