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1" r:id="rId1"/>
  </p:sldMasterIdLst>
  <p:notesMasterIdLst>
    <p:notesMasterId r:id="rId32"/>
  </p:notesMasterIdLst>
  <p:handoutMasterIdLst>
    <p:handoutMasterId r:id="rId33"/>
  </p:handoutMasterIdLst>
  <p:sldIdLst>
    <p:sldId id="440" r:id="rId2"/>
    <p:sldId id="451" r:id="rId3"/>
    <p:sldId id="452" r:id="rId4"/>
    <p:sldId id="453"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5" r:id="rId18"/>
    <p:sldId id="426" r:id="rId19"/>
    <p:sldId id="427" r:id="rId20"/>
    <p:sldId id="428" r:id="rId21"/>
    <p:sldId id="429" r:id="rId22"/>
    <p:sldId id="441" r:id="rId23"/>
    <p:sldId id="442" r:id="rId24"/>
    <p:sldId id="443" r:id="rId25"/>
    <p:sldId id="444" r:id="rId26"/>
    <p:sldId id="445" r:id="rId27"/>
    <p:sldId id="446" r:id="rId28"/>
    <p:sldId id="447" r:id="rId29"/>
    <p:sldId id="448" r:id="rId30"/>
    <p:sldId id="454" r:id="rId31"/>
  </p:sldIdLst>
  <p:sldSz cx="9144000" cy="6858000" type="letter"/>
  <p:notesSz cx="7315200" cy="9601200"/>
  <p:defaultTextStyle>
    <a:defPPr>
      <a:defRPr lang="en-US"/>
    </a:defPPr>
    <a:lvl1pPr algn="r"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1pPr>
    <a:lvl2pPr marL="457200" algn="r"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2pPr>
    <a:lvl3pPr marL="914400" algn="r"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3pPr>
    <a:lvl4pPr marL="1371600" algn="r"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4pPr>
    <a:lvl5pPr marL="1828800" algn="r"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ekton"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ekton"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ekton"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ekto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1">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3333FF"/>
    <a:srgbClr val="33CC33"/>
    <a:srgbClr val="669900"/>
    <a:srgbClr val="00FF00"/>
    <a:srgbClr val="0000FF"/>
    <a:srgbClr val="E9910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p:restoredTop sz="74755"/>
  </p:normalViewPr>
  <p:slideViewPr>
    <p:cSldViewPr snapToObjects="1">
      <p:cViewPr varScale="1">
        <p:scale>
          <a:sx n="91" d="100"/>
          <a:sy n="91" d="100"/>
        </p:scale>
        <p:origin x="152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134" d="100"/>
          <a:sy n="134" d="100"/>
        </p:scale>
        <p:origin x="-3240" y="-112"/>
      </p:cViewPr>
      <p:guideLst>
        <p:guide orient="horz" pos="3021"/>
        <p:guide pos="230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04577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4"/>
          <p:cNvSpPr>
            <a:spLocks noGrp="1" noRot="1" noChangeAspect="1" noChangeArrowheads="1" noTextEdit="1"/>
          </p:cNvSpPr>
          <p:nvPr>
            <p:ph type="sldImg" idx="2"/>
          </p:nvPr>
        </p:nvSpPr>
        <p:spPr bwMode="auto">
          <a:xfrm>
            <a:off x="1257300" y="1200150"/>
            <a:ext cx="4806950" cy="3605213"/>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2160400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p:cNvSpPr>
            <a:spLocks noGrp="1" noRot="1" noChangeAspect="1" noChangeArrowheads="1" noTextEdit="1"/>
          </p:cNvSpPr>
          <p:nvPr>
            <p:ph type="sldImg"/>
          </p:nvPr>
        </p:nvSpPr>
        <p:spPr/>
      </p:sp>
      <p:sp>
        <p:nvSpPr>
          <p:cNvPr id="17410" name="Rectangle 1027"/>
          <p:cNvSpPr>
            <a:spLocks noGrp="1" noChangeArrowheads="1"/>
          </p:cNvSpPr>
          <p:nvPr>
            <p:ph type="body" idx="1"/>
          </p:nvPr>
        </p:nvSpPr>
        <p:spPr bwMode="auto">
          <a:xfrm>
            <a:off x="976313" y="4560888"/>
            <a:ext cx="5362575" cy="4318000"/>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711" tIns="48355" rIns="96711" bIns="48355"/>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623880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p:sp>
      <p:sp>
        <p:nvSpPr>
          <p:cNvPr id="38914"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280731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p:sp>
      <p:sp>
        <p:nvSpPr>
          <p:cNvPr id="40962"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23463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p:sp>
      <p:sp>
        <p:nvSpPr>
          <p:cNvPr id="43010"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latin typeface="Times New Roman" charset="0"/>
                <a:ea typeface="ＭＳ Ｐゴシック" charset="0"/>
                <a:cs typeface="Tahoma" charset="0"/>
              </a:rPr>
              <a:t>Register 29 is used to manage the stack</a:t>
            </a:r>
          </a:p>
          <a:p>
            <a:endParaRPr lang="en-US" dirty="0" smtClean="0">
              <a:latin typeface="Times New Roman" charset="0"/>
              <a:ea typeface="ＭＳ Ｐゴシック" charset="0"/>
              <a:cs typeface="Tahoma" charset="0"/>
            </a:endParaRPr>
          </a:p>
          <a:p>
            <a:endParaRPr lang="en-US" dirty="0">
              <a:latin typeface="Times New Roman" charset="0"/>
              <a:ea typeface="ＭＳ Ｐゴシック" charset="0"/>
              <a:cs typeface="Tahoma" charset="0"/>
            </a:endParaRPr>
          </a:p>
        </p:txBody>
      </p:sp>
    </p:spTree>
    <p:extLst>
      <p:ext uri="{BB962C8B-B14F-4D97-AF65-F5344CB8AC3E}">
        <p14:creationId xmlns:p14="http://schemas.microsoft.com/office/powerpoint/2010/main" val="653577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p:sp>
      <p:sp>
        <p:nvSpPr>
          <p:cNvPr id="45058"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latin typeface="Times New Roman" charset="0"/>
                <a:ea typeface="ＭＳ Ｐゴシック" charset="0"/>
                <a:cs typeface="Tahoma" charset="0"/>
              </a:rPr>
              <a:t>Allocate means move the stack pointer down, and make enough space for values</a:t>
            </a:r>
          </a:p>
          <a:p>
            <a:endParaRPr lang="en-US" dirty="0" smtClean="0">
              <a:latin typeface="Times New Roman" charset="0"/>
              <a:ea typeface="ＭＳ Ｐゴシック" charset="0"/>
              <a:cs typeface="Tahoma" charset="0"/>
            </a:endParaRPr>
          </a:p>
          <a:p>
            <a:r>
              <a:rPr lang="en-US" dirty="0" err="1" smtClean="0">
                <a:latin typeface="Times New Roman" charset="0"/>
                <a:ea typeface="ＭＳ Ｐゴシック" charset="0"/>
                <a:cs typeface="Tahoma" charset="0"/>
              </a:rPr>
              <a:t>Deallocate</a:t>
            </a:r>
            <a:r>
              <a:rPr lang="en-US" baseline="0" dirty="0" smtClean="0">
                <a:latin typeface="Times New Roman" charset="0"/>
                <a:ea typeface="ＭＳ Ｐゴシック" charset="0"/>
                <a:cs typeface="Tahoma" charset="0"/>
              </a:rPr>
              <a:t> is opposite, it moves the stack pointer back up</a:t>
            </a:r>
          </a:p>
          <a:p>
            <a:endParaRPr lang="en-US" baseline="0" dirty="0" smtClean="0">
              <a:latin typeface="Times New Roman" charset="0"/>
              <a:ea typeface="ＭＳ Ｐゴシック" charset="0"/>
              <a:cs typeface="Tahoma" charset="0"/>
            </a:endParaRPr>
          </a:p>
          <a:p>
            <a:endParaRPr lang="en-US" dirty="0">
              <a:latin typeface="Times New Roman" charset="0"/>
              <a:ea typeface="ＭＳ Ｐゴシック" charset="0"/>
              <a:cs typeface="Tahoma" charset="0"/>
            </a:endParaRPr>
          </a:p>
        </p:txBody>
      </p:sp>
    </p:spTree>
    <p:extLst>
      <p:ext uri="{BB962C8B-B14F-4D97-AF65-F5344CB8AC3E}">
        <p14:creationId xmlns:p14="http://schemas.microsoft.com/office/powerpoint/2010/main" val="291179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p:sp>
      <p:sp>
        <p:nvSpPr>
          <p:cNvPr id="47106"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887385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p:sp>
      <p:sp>
        <p:nvSpPr>
          <p:cNvPr id="49154"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latin typeface="Times New Roman" charset="0"/>
                <a:ea typeface="ＭＳ Ｐゴシック" charset="0"/>
                <a:cs typeface="Tahoma" charset="0"/>
              </a:rPr>
              <a:t>Case 1 is that the </a:t>
            </a:r>
            <a:r>
              <a:rPr lang="en-US" dirty="0" err="1" smtClean="0">
                <a:latin typeface="Times New Roman" charset="0"/>
                <a:ea typeface="ＭＳ Ｐゴシック" charset="0"/>
                <a:cs typeface="Tahoma" charset="0"/>
              </a:rPr>
              <a:t>callee</a:t>
            </a:r>
            <a:r>
              <a:rPr lang="en-US" dirty="0" smtClean="0">
                <a:latin typeface="Times New Roman" charset="0"/>
                <a:ea typeface="ＭＳ Ｐゴシック" charset="0"/>
                <a:cs typeface="Tahoma" charset="0"/>
              </a:rPr>
              <a:t> before touching</a:t>
            </a:r>
            <a:r>
              <a:rPr lang="en-US" baseline="0" dirty="0" smtClean="0">
                <a:latin typeface="Times New Roman" charset="0"/>
                <a:ea typeface="ＭＳ Ｐゴシック" charset="0"/>
                <a:cs typeface="Tahoma" charset="0"/>
              </a:rPr>
              <a:t> everything saves everything</a:t>
            </a:r>
          </a:p>
          <a:p>
            <a:r>
              <a:rPr lang="en-US" baseline="0" dirty="0" smtClean="0">
                <a:latin typeface="Times New Roman" charset="0"/>
                <a:ea typeface="ＭＳ Ｐゴシック" charset="0"/>
                <a:cs typeface="Tahoma" charset="0"/>
              </a:rPr>
              <a:t>Case 2 the caller saves everything , and lets the </a:t>
            </a:r>
            <a:r>
              <a:rPr lang="en-US" baseline="0" dirty="0" err="1" smtClean="0">
                <a:latin typeface="Times New Roman" charset="0"/>
                <a:ea typeface="ＭＳ Ｐゴシック" charset="0"/>
                <a:cs typeface="Tahoma" charset="0"/>
              </a:rPr>
              <a:t>callee</a:t>
            </a:r>
            <a:r>
              <a:rPr lang="en-US" baseline="0" dirty="0" smtClean="0">
                <a:latin typeface="Times New Roman" charset="0"/>
                <a:ea typeface="ＭＳ Ｐゴシック" charset="0"/>
                <a:cs typeface="Tahoma" charset="0"/>
              </a:rPr>
              <a:t> access everything</a:t>
            </a:r>
          </a:p>
          <a:p>
            <a:endParaRPr lang="en-US" baseline="0" dirty="0" smtClean="0">
              <a:latin typeface="Times New Roman" charset="0"/>
              <a:ea typeface="ＭＳ Ｐゴシック" charset="0"/>
              <a:cs typeface="Tahoma" charset="0"/>
            </a:endParaRPr>
          </a:p>
          <a:p>
            <a:endParaRPr lang="en-US" dirty="0">
              <a:latin typeface="Times New Roman" charset="0"/>
              <a:ea typeface="ＭＳ Ｐゴシック" charset="0"/>
              <a:cs typeface="Tahoma" charset="0"/>
            </a:endParaRPr>
          </a:p>
        </p:txBody>
      </p:sp>
    </p:spTree>
    <p:extLst>
      <p:ext uri="{BB962C8B-B14F-4D97-AF65-F5344CB8AC3E}">
        <p14:creationId xmlns:p14="http://schemas.microsoft.com/office/powerpoint/2010/main" val="325755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p:sp>
      <p:sp>
        <p:nvSpPr>
          <p:cNvPr id="51202"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041124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p:sp>
      <p:sp>
        <p:nvSpPr>
          <p:cNvPr id="53250"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latin typeface="Times New Roman" charset="0"/>
                <a:ea typeface="ＭＳ Ｐゴシック" charset="0"/>
                <a:cs typeface="Tahoma" charset="0"/>
              </a:rPr>
              <a:t>If A calls</a:t>
            </a:r>
            <a:r>
              <a:rPr lang="en-US" baseline="0" dirty="0" smtClean="0">
                <a:latin typeface="Times New Roman" charset="0"/>
                <a:ea typeface="ＭＳ Ｐゴシック" charset="0"/>
                <a:cs typeface="Tahoma" charset="0"/>
              </a:rPr>
              <a:t> B and B call C, if B has any important stuff in the t registers it is B’s job to save them. Any local variables also need to </a:t>
            </a:r>
          </a:p>
          <a:p>
            <a:r>
              <a:rPr lang="en-US" baseline="0" smtClean="0">
                <a:latin typeface="Times New Roman" charset="0"/>
                <a:ea typeface="ＭＳ Ｐゴシック" charset="0"/>
                <a:cs typeface="Tahoma" charset="0"/>
              </a:rPr>
              <a:t>be saved by B. </a:t>
            </a:r>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482177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p:sp>
      <p:sp>
        <p:nvSpPr>
          <p:cNvPr id="55298"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508501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p:sp>
      <p:sp>
        <p:nvSpPr>
          <p:cNvPr id="57346"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89563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p:sp>
      <p:sp>
        <p:nvSpPr>
          <p:cNvPr id="22530"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549020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p:sp>
      <p:sp>
        <p:nvSpPr>
          <p:cNvPr id="59394"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302698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p:sp>
      <p:sp>
        <p:nvSpPr>
          <p:cNvPr id="61442"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63938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p:sp>
      <p:sp>
        <p:nvSpPr>
          <p:cNvPr id="63490"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866562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p:sp>
      <p:sp>
        <p:nvSpPr>
          <p:cNvPr id="65538"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85339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p:sp>
      <p:sp>
        <p:nvSpPr>
          <p:cNvPr id="67586"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927736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p:sp>
      <p:sp>
        <p:nvSpPr>
          <p:cNvPr id="69634"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387707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p:sp>
      <p:sp>
        <p:nvSpPr>
          <p:cNvPr id="71682"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73903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p:sp>
      <p:sp>
        <p:nvSpPr>
          <p:cNvPr id="24578"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447845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p:sp>
      <p:sp>
        <p:nvSpPr>
          <p:cNvPr id="26626"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1085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p:sp>
      <p:sp>
        <p:nvSpPr>
          <p:cNvPr id="28674"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latin typeface="Times New Roman" charset="0"/>
                <a:ea typeface="ＭＳ Ｐゴシック" charset="0"/>
                <a:cs typeface="Tahoma" charset="0"/>
              </a:rPr>
              <a:t>Register 31 is used to remember when you call a procedure,</a:t>
            </a:r>
            <a:r>
              <a:rPr lang="en-US" baseline="0" dirty="0" smtClean="0">
                <a:latin typeface="Times New Roman" charset="0"/>
                <a:ea typeface="ＭＳ Ｐゴシック" charset="0"/>
                <a:cs typeface="Tahoma" charset="0"/>
              </a:rPr>
              <a:t> the address of where you come back to</a:t>
            </a:r>
          </a:p>
          <a:p>
            <a:endParaRPr lang="en-US" baseline="0" dirty="0" smtClean="0">
              <a:latin typeface="Times New Roman" charset="0"/>
              <a:ea typeface="ＭＳ Ｐゴシック" charset="0"/>
              <a:cs typeface="Tahoma" charset="0"/>
            </a:endParaRPr>
          </a:p>
          <a:p>
            <a:r>
              <a:rPr lang="en-US" baseline="0" dirty="0" smtClean="0">
                <a:latin typeface="Times New Roman" charset="0"/>
                <a:ea typeface="ＭＳ Ｐゴシック" charset="0"/>
                <a:cs typeface="Tahoma" charset="0"/>
              </a:rPr>
              <a:t>4-7: these are kept aside for providing arguments for a procedure call. If a is calling b and needs to give it a number, it will use on of these. Argument is why they are named a</a:t>
            </a:r>
          </a:p>
          <a:p>
            <a:endParaRPr lang="en-US" baseline="0" dirty="0" smtClean="0">
              <a:latin typeface="Times New Roman" charset="0"/>
              <a:ea typeface="ＭＳ Ｐゴシック" charset="0"/>
              <a:cs typeface="Tahoma" charset="0"/>
            </a:endParaRPr>
          </a:p>
          <a:p>
            <a:r>
              <a:rPr lang="en-US" baseline="0" dirty="0" smtClean="0">
                <a:latin typeface="Times New Roman" charset="0"/>
                <a:ea typeface="ＭＳ Ｐゴシック" charset="0"/>
                <a:cs typeface="Tahoma" charset="0"/>
              </a:rPr>
              <a:t>2-3: when you call a function, the result is returned and needs to get passed back to your caller. You have two registers here to pass back the value. </a:t>
            </a:r>
          </a:p>
          <a:p>
            <a:r>
              <a:rPr lang="en-US" baseline="0" dirty="0" smtClean="0">
                <a:latin typeface="Times New Roman" charset="0"/>
                <a:ea typeface="ＭＳ Ｐゴシック" charset="0"/>
                <a:cs typeface="Tahoma" charset="0"/>
              </a:rPr>
              <a:t>	Nothing in C or java returns two things, in assembly you can return two values. You can return two separate things from a procedure. (IF you need)</a:t>
            </a:r>
          </a:p>
          <a:p>
            <a:endParaRPr lang="en-US" baseline="0" dirty="0" smtClean="0">
              <a:latin typeface="Times New Roman" charset="0"/>
              <a:ea typeface="ＭＳ Ｐゴシック" charset="0"/>
              <a:cs typeface="Tahoma" charset="0"/>
            </a:endParaRPr>
          </a:p>
          <a:p>
            <a:r>
              <a:rPr lang="en-US" baseline="0" dirty="0" smtClean="0">
                <a:latin typeface="Times New Roman" charset="0"/>
                <a:ea typeface="ＭＳ Ｐゴシック" charset="0"/>
                <a:cs typeface="Tahoma" charset="0"/>
              </a:rPr>
              <a:t>31: is the return address, when you jump to a procedure you need to know where to go back to. This register stores the address that you were at to go back to </a:t>
            </a:r>
          </a:p>
          <a:p>
            <a:endParaRPr lang="en-US" baseline="0" dirty="0" smtClean="0">
              <a:latin typeface="Times New Roman" charset="0"/>
              <a:ea typeface="ＭＳ Ｐゴシック" charset="0"/>
              <a:cs typeface="Tahoma" charset="0"/>
            </a:endParaRPr>
          </a:p>
          <a:p>
            <a:r>
              <a:rPr lang="en-US" baseline="0" dirty="0" smtClean="0">
                <a:latin typeface="Times New Roman" charset="0"/>
                <a:ea typeface="ＭＳ Ｐゴシック" charset="0"/>
                <a:cs typeface="Tahoma" charset="0"/>
              </a:rPr>
              <a:t>1: if the assembler needs to modify your code and needs to break it down using a scratch register, it will use this. Avoid using it because the assembler may be using it</a:t>
            </a:r>
            <a:endParaRPr lang="en-US" dirty="0">
              <a:latin typeface="Times New Roman" charset="0"/>
              <a:ea typeface="ＭＳ Ｐゴシック" charset="0"/>
              <a:cs typeface="Tahoma" charset="0"/>
            </a:endParaRPr>
          </a:p>
        </p:txBody>
      </p:sp>
    </p:spTree>
    <p:extLst>
      <p:ext uri="{BB962C8B-B14F-4D97-AF65-F5344CB8AC3E}">
        <p14:creationId xmlns:p14="http://schemas.microsoft.com/office/powerpoint/2010/main" val="2085879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p:sp>
      <p:sp>
        <p:nvSpPr>
          <p:cNvPr id="30722"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latin typeface="Times New Roman" charset="0"/>
                <a:ea typeface="ＭＳ Ｐゴシック" charset="0"/>
                <a:cs typeface="Tahoma" charset="0"/>
              </a:rPr>
              <a:t>Main is</a:t>
            </a:r>
            <a:r>
              <a:rPr lang="en-US" baseline="0" dirty="0" smtClean="0">
                <a:latin typeface="Times New Roman" charset="0"/>
                <a:ea typeface="ＭＳ Ｐゴシック" charset="0"/>
                <a:cs typeface="Tahoma" charset="0"/>
              </a:rPr>
              <a:t> the caller, fee is the </a:t>
            </a:r>
            <a:r>
              <a:rPr lang="en-US" baseline="0" dirty="0" err="1" smtClean="0">
                <a:latin typeface="Times New Roman" charset="0"/>
                <a:ea typeface="ＭＳ Ｐゴシック" charset="0"/>
                <a:cs typeface="Tahoma" charset="0"/>
              </a:rPr>
              <a:t>callee</a:t>
            </a:r>
            <a:endParaRPr lang="en-US" baseline="0" dirty="0" smtClean="0">
              <a:latin typeface="Times New Roman" charset="0"/>
              <a:ea typeface="ＭＳ Ｐゴシック" charset="0"/>
              <a:cs typeface="Tahoma" charset="0"/>
            </a:endParaRPr>
          </a:p>
          <a:p>
            <a:r>
              <a:rPr lang="en-US" baseline="0" dirty="0" smtClean="0">
                <a:latin typeface="Times New Roman" charset="0"/>
                <a:ea typeface="ＭＳ Ｐゴシック" charset="0"/>
                <a:cs typeface="Tahoma" charset="0"/>
              </a:rPr>
              <a:t>At the top there is an integer x initialized to 9</a:t>
            </a:r>
          </a:p>
          <a:p>
            <a:endParaRPr lang="en-US" baseline="0" dirty="0" smtClean="0">
              <a:latin typeface="Times New Roman" charset="0"/>
              <a:ea typeface="ＭＳ Ｐゴシック" charset="0"/>
              <a:cs typeface="Tahoma" charset="0"/>
            </a:endParaRPr>
          </a:p>
          <a:p>
            <a:r>
              <a:rPr lang="en-US" baseline="0" dirty="0" smtClean="0">
                <a:latin typeface="Times New Roman" charset="0"/>
                <a:ea typeface="ＭＳ Ｐゴシック" charset="0"/>
                <a:cs typeface="Tahoma" charset="0"/>
              </a:rPr>
              <a:t>Main:</a:t>
            </a:r>
          </a:p>
          <a:p>
            <a:r>
              <a:rPr lang="en-US" baseline="0" dirty="0" smtClean="0">
                <a:latin typeface="Times New Roman" charset="0"/>
                <a:ea typeface="ＭＳ Ｐゴシック" charset="0"/>
                <a:cs typeface="Tahoma" charset="0"/>
              </a:rPr>
              <a:t>	</a:t>
            </a:r>
            <a:r>
              <a:rPr lang="en-US" baseline="0" dirty="0" err="1" smtClean="0">
                <a:latin typeface="Times New Roman" charset="0"/>
                <a:ea typeface="ＭＳ Ｐゴシック" charset="0"/>
                <a:cs typeface="Tahoma" charset="0"/>
              </a:rPr>
              <a:t>jal</a:t>
            </a:r>
            <a:r>
              <a:rPr lang="en-US" baseline="0" dirty="0" smtClean="0">
                <a:latin typeface="Times New Roman" charset="0"/>
                <a:ea typeface="ＭＳ Ｐゴシック" charset="0"/>
                <a:cs typeface="Tahoma" charset="0"/>
              </a:rPr>
              <a:t> is jump and link, puts the address in the next line of code so after fee it </a:t>
            </a:r>
            <a:r>
              <a:rPr lang="en-US" baseline="0" dirty="0" err="1" smtClean="0">
                <a:latin typeface="Times New Roman" charset="0"/>
                <a:ea typeface="ＭＳ Ｐゴシック" charset="0"/>
                <a:cs typeface="Tahoma" charset="0"/>
              </a:rPr>
              <a:t>autmatically</a:t>
            </a:r>
            <a:r>
              <a:rPr lang="en-US" baseline="0" dirty="0" smtClean="0">
                <a:latin typeface="Times New Roman" charset="0"/>
                <a:ea typeface="ＭＳ Ｐゴシック" charset="0"/>
                <a:cs typeface="Tahoma" charset="0"/>
              </a:rPr>
              <a:t> comes back</a:t>
            </a:r>
          </a:p>
          <a:p>
            <a:r>
              <a:rPr lang="en-US" baseline="0" dirty="0" smtClean="0">
                <a:latin typeface="Times New Roman" charset="0"/>
                <a:ea typeface="ＭＳ Ｐゴシック" charset="0"/>
                <a:cs typeface="Tahoma" charset="0"/>
              </a:rPr>
              <a:t>Fee:</a:t>
            </a:r>
          </a:p>
          <a:p>
            <a:r>
              <a:rPr lang="en-US" baseline="0" dirty="0" smtClean="0">
                <a:latin typeface="Times New Roman" charset="0"/>
                <a:ea typeface="ＭＳ Ｐゴシック" charset="0"/>
                <a:cs typeface="Tahoma" charset="0"/>
              </a:rPr>
              <a:t>	doubles value in a0 in first line</a:t>
            </a:r>
          </a:p>
          <a:p>
            <a:r>
              <a:rPr lang="en-US" baseline="0" dirty="0" smtClean="0">
                <a:latin typeface="Times New Roman" charset="0"/>
                <a:ea typeface="ＭＳ Ｐゴシック" charset="0"/>
                <a:cs typeface="Tahoma" charset="0"/>
              </a:rPr>
              <a:t>	second line subtracts one from it</a:t>
            </a:r>
          </a:p>
          <a:p>
            <a:r>
              <a:rPr lang="en-US" baseline="0" dirty="0" smtClean="0">
                <a:latin typeface="Times New Roman" charset="0"/>
                <a:ea typeface="ＭＳ Ｐゴシック" charset="0"/>
                <a:cs typeface="Tahoma" charset="0"/>
              </a:rPr>
              <a:t>	third line goes back to the caller</a:t>
            </a:r>
          </a:p>
          <a:p>
            <a:endParaRPr lang="en-US" baseline="0" dirty="0" smtClean="0">
              <a:latin typeface="Times New Roman" charset="0"/>
              <a:ea typeface="ＭＳ Ｐゴシック" charset="0"/>
              <a:cs typeface="Tahoma" charset="0"/>
            </a:endParaRPr>
          </a:p>
          <a:p>
            <a:r>
              <a:rPr lang="en-US" baseline="0" dirty="0" smtClean="0">
                <a:latin typeface="Times New Roman" charset="0"/>
                <a:ea typeface="ＭＳ Ｐゴシック" charset="0"/>
                <a:cs typeface="Tahoma" charset="0"/>
              </a:rPr>
              <a:t>Because main uses </a:t>
            </a:r>
            <a:r>
              <a:rPr lang="en-US" baseline="0" dirty="0" err="1" smtClean="0">
                <a:latin typeface="Times New Roman" charset="0"/>
                <a:ea typeface="ＭＳ Ｐゴシック" charset="0"/>
                <a:cs typeface="Tahoma" charset="0"/>
              </a:rPr>
              <a:t>jal</a:t>
            </a:r>
            <a:r>
              <a:rPr lang="en-US" baseline="0" dirty="0" smtClean="0">
                <a:latin typeface="Times New Roman" charset="0"/>
                <a:ea typeface="ＭＳ Ｐゴシック" charset="0"/>
                <a:cs typeface="Tahoma" charset="0"/>
              </a:rPr>
              <a:t> to jump, </a:t>
            </a:r>
            <a:r>
              <a:rPr lang="en-US" baseline="0" dirty="0" err="1" smtClean="0">
                <a:latin typeface="Times New Roman" charset="0"/>
                <a:ea typeface="ＭＳ Ｐゴシック" charset="0"/>
                <a:cs typeface="Tahoma" charset="0"/>
              </a:rPr>
              <a:t>jal</a:t>
            </a:r>
            <a:r>
              <a:rPr lang="en-US" baseline="0" dirty="0" smtClean="0">
                <a:latin typeface="Times New Roman" charset="0"/>
                <a:ea typeface="ＭＳ Ｐゴシック" charset="0"/>
                <a:cs typeface="Tahoma" charset="0"/>
              </a:rPr>
              <a:t> automatically stores the address of the next instruction in register 31, fee jumps back to the next line</a:t>
            </a:r>
          </a:p>
          <a:p>
            <a:endParaRPr lang="en-US" baseline="0" dirty="0" smtClean="0">
              <a:latin typeface="Times New Roman" charset="0"/>
              <a:ea typeface="ＭＳ Ｐゴシック" charset="0"/>
              <a:cs typeface="Tahoma" charset="0"/>
            </a:endParaRPr>
          </a:p>
          <a:p>
            <a:r>
              <a:rPr lang="en-US" baseline="0" dirty="0" smtClean="0">
                <a:latin typeface="Times New Roman" charset="0"/>
                <a:ea typeface="ＭＳ Ｐゴシック" charset="0"/>
                <a:cs typeface="Tahoma" charset="0"/>
              </a:rPr>
              <a:t>THIS IS NOT FULLY CORRECT:</a:t>
            </a:r>
          </a:p>
          <a:p>
            <a:r>
              <a:rPr lang="en-US" baseline="0" dirty="0" smtClean="0">
                <a:latin typeface="Times New Roman" charset="0"/>
                <a:ea typeface="ＭＳ Ｐゴシック" charset="0"/>
                <a:cs typeface="Tahoma" charset="0"/>
              </a:rPr>
              <a:t>The trouble is when you call a function that calls another function that calls another function, issues arise</a:t>
            </a:r>
          </a:p>
          <a:p>
            <a:r>
              <a:rPr lang="en-US" baseline="0" dirty="0" smtClean="0">
                <a:latin typeface="Times New Roman" charset="0"/>
                <a:ea typeface="ＭＳ Ｐゴシック" charset="0"/>
                <a:cs typeface="Tahoma" charset="0"/>
              </a:rPr>
              <a:t>For ex: if A calls B calls C, C has to remember to come back to B, B has to </a:t>
            </a:r>
            <a:r>
              <a:rPr lang="en-US" baseline="0" dirty="0" err="1" smtClean="0">
                <a:latin typeface="Times New Roman" charset="0"/>
                <a:ea typeface="ＭＳ Ｐゴシック" charset="0"/>
                <a:cs typeface="Tahoma" charset="0"/>
              </a:rPr>
              <a:t>remmeber</a:t>
            </a:r>
            <a:r>
              <a:rPr lang="en-US" baseline="0" dirty="0" smtClean="0">
                <a:latin typeface="Times New Roman" charset="0"/>
                <a:ea typeface="ＭＳ Ｐゴシック" charset="0"/>
                <a:cs typeface="Tahoma" charset="0"/>
              </a:rPr>
              <a:t> to come back to A</a:t>
            </a:r>
            <a:r>
              <a:rPr lang="is-IS" baseline="0" dirty="0" smtClean="0">
                <a:latin typeface="Times New Roman" charset="0"/>
                <a:ea typeface="ＭＳ Ｐゴシック" charset="0"/>
                <a:cs typeface="Tahoma" charset="0"/>
              </a:rPr>
              <a:t>… But only one reurn register</a:t>
            </a:r>
            <a:endParaRPr lang="en-US" baseline="0" dirty="0" smtClean="0">
              <a:latin typeface="Times New Roman" charset="0"/>
              <a:ea typeface="ＭＳ Ｐゴシック" charset="0"/>
              <a:cs typeface="Tahoma" charset="0"/>
            </a:endParaRPr>
          </a:p>
        </p:txBody>
      </p:sp>
    </p:spTree>
    <p:extLst>
      <p:ext uri="{BB962C8B-B14F-4D97-AF65-F5344CB8AC3E}">
        <p14:creationId xmlns:p14="http://schemas.microsoft.com/office/powerpoint/2010/main" val="1846274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xfrm>
            <a:off x="1257300" y="1200150"/>
            <a:ext cx="4800600" cy="3600450"/>
          </a:xfrm>
          <a:solidFill>
            <a:srgbClr val="FFFFFF"/>
          </a:solidFill>
          <a:ln>
            <a:solidFill>
              <a:srgbClr val="000000"/>
            </a:solidFill>
            <a:miter lim="800000"/>
            <a:headEnd/>
            <a:tailEnd/>
          </a:ln>
        </p:spPr>
      </p:sp>
      <p:sp>
        <p:nvSpPr>
          <p:cNvPr id="32770" name="Rectangle 3"/>
          <p:cNvSpPr>
            <a:spLocks noChangeArrowheads="1"/>
          </p:cNvSpPr>
          <p:nvPr/>
        </p:nvSpPr>
        <p:spPr bwMode="auto">
          <a:xfrm>
            <a:off x="1279525" y="4178300"/>
            <a:ext cx="1314450" cy="446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4307" tIns="46326" rIns="94307" bIns="46326">
            <a:spAutoFit/>
          </a:bodyPr>
          <a:lstStyle/>
          <a:p>
            <a:pPr defTabSz="952500">
              <a:lnSpc>
                <a:spcPct val="90000"/>
              </a:lnSpc>
            </a:pPr>
            <a:r>
              <a:rPr lang="en-US" sz="2500" b="0" i="1">
                <a:latin typeface="Arial" charset="0"/>
                <a:cs typeface="Tahoma" charset="0"/>
              </a:rPr>
              <a:t>STACK</a:t>
            </a:r>
          </a:p>
        </p:txBody>
      </p:sp>
      <p:sp>
        <p:nvSpPr>
          <p:cNvPr id="32771" name="Rectangle 4"/>
          <p:cNvSpPr>
            <a:spLocks noChangeArrowheads="1"/>
          </p:cNvSpPr>
          <p:nvPr/>
        </p:nvSpPr>
        <p:spPr bwMode="auto">
          <a:xfrm>
            <a:off x="4270375" y="2522538"/>
            <a:ext cx="787400" cy="447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4307" tIns="46326" rIns="94307" bIns="46326">
            <a:spAutoFit/>
          </a:bodyPr>
          <a:lstStyle/>
          <a:p>
            <a:pPr defTabSz="952500">
              <a:lnSpc>
                <a:spcPct val="90000"/>
              </a:lnSpc>
            </a:pPr>
            <a:r>
              <a:rPr lang="en-US" sz="2500" b="0" i="1">
                <a:latin typeface="Arial" charset="0"/>
                <a:cs typeface="Tahoma" charset="0"/>
              </a:rPr>
              <a:t>fact</a:t>
            </a:r>
          </a:p>
        </p:txBody>
      </p:sp>
      <p:sp>
        <p:nvSpPr>
          <p:cNvPr id="32772" name="Rectangle 5"/>
          <p:cNvSpPr>
            <a:spLocks noChangeArrowheads="1"/>
          </p:cNvSpPr>
          <p:nvPr/>
        </p:nvSpPr>
        <p:spPr bwMode="auto">
          <a:xfrm>
            <a:off x="2244725" y="3228975"/>
            <a:ext cx="1604963" cy="446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4307" tIns="46326" rIns="94307" bIns="46326">
            <a:spAutoFit/>
          </a:bodyPr>
          <a:lstStyle/>
          <a:p>
            <a:pPr defTabSz="952500">
              <a:lnSpc>
                <a:spcPct val="90000"/>
              </a:lnSpc>
            </a:pPr>
            <a:r>
              <a:rPr lang="en-US" sz="2500" b="0" i="1">
                <a:latin typeface="Arial" charset="0"/>
                <a:cs typeface="Tahoma" charset="0"/>
              </a:rPr>
              <a:t>CALLER:</a:t>
            </a:r>
          </a:p>
        </p:txBody>
      </p:sp>
    </p:spTree>
    <p:extLst>
      <p:ext uri="{BB962C8B-B14F-4D97-AF65-F5344CB8AC3E}">
        <p14:creationId xmlns:p14="http://schemas.microsoft.com/office/powerpoint/2010/main" val="1338894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xfrm>
            <a:off x="1257300" y="1200150"/>
            <a:ext cx="4800600" cy="3600450"/>
          </a:xfrm>
          <a:solidFill>
            <a:srgbClr val="FFFFFF"/>
          </a:solidFill>
          <a:ln>
            <a:solidFill>
              <a:srgbClr val="000000"/>
            </a:solidFill>
            <a:miter lim="800000"/>
            <a:headEnd/>
            <a:tailEnd/>
          </a:ln>
        </p:spPr>
      </p:sp>
      <p:sp>
        <p:nvSpPr>
          <p:cNvPr id="34818" name="Rectangle 3"/>
          <p:cNvSpPr>
            <a:spLocks noChangeArrowheads="1"/>
          </p:cNvSpPr>
          <p:nvPr/>
        </p:nvSpPr>
        <p:spPr bwMode="auto">
          <a:xfrm>
            <a:off x="1279525" y="4178300"/>
            <a:ext cx="1314450" cy="446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4307" tIns="46326" rIns="94307" bIns="46326">
            <a:spAutoFit/>
          </a:bodyPr>
          <a:lstStyle/>
          <a:p>
            <a:pPr defTabSz="952500">
              <a:lnSpc>
                <a:spcPct val="90000"/>
              </a:lnSpc>
            </a:pPr>
            <a:r>
              <a:rPr lang="en-US" sz="2500" b="0" i="1">
                <a:latin typeface="Arial" charset="0"/>
                <a:cs typeface="Tahoma" charset="0"/>
              </a:rPr>
              <a:t>STACK</a:t>
            </a:r>
          </a:p>
        </p:txBody>
      </p:sp>
      <p:sp>
        <p:nvSpPr>
          <p:cNvPr id="34819" name="Rectangle 4"/>
          <p:cNvSpPr>
            <a:spLocks noChangeArrowheads="1"/>
          </p:cNvSpPr>
          <p:nvPr/>
        </p:nvSpPr>
        <p:spPr bwMode="auto">
          <a:xfrm>
            <a:off x="4270375" y="2522538"/>
            <a:ext cx="787400" cy="447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4307" tIns="46326" rIns="94307" bIns="46326">
            <a:spAutoFit/>
          </a:bodyPr>
          <a:lstStyle/>
          <a:p>
            <a:pPr defTabSz="952500">
              <a:lnSpc>
                <a:spcPct val="90000"/>
              </a:lnSpc>
            </a:pPr>
            <a:r>
              <a:rPr lang="en-US" sz="2500" b="0" i="1">
                <a:latin typeface="Arial" charset="0"/>
                <a:cs typeface="Tahoma" charset="0"/>
              </a:rPr>
              <a:t>fact</a:t>
            </a:r>
          </a:p>
        </p:txBody>
      </p:sp>
      <p:sp>
        <p:nvSpPr>
          <p:cNvPr id="34820" name="Rectangle 5"/>
          <p:cNvSpPr>
            <a:spLocks noChangeArrowheads="1"/>
          </p:cNvSpPr>
          <p:nvPr/>
        </p:nvSpPr>
        <p:spPr bwMode="auto">
          <a:xfrm>
            <a:off x="2244725" y="3228975"/>
            <a:ext cx="1604963" cy="446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4307" tIns="46326" rIns="94307" bIns="46326">
            <a:spAutoFit/>
          </a:bodyPr>
          <a:lstStyle/>
          <a:p>
            <a:pPr defTabSz="952500">
              <a:lnSpc>
                <a:spcPct val="90000"/>
              </a:lnSpc>
            </a:pPr>
            <a:r>
              <a:rPr lang="en-US" sz="2500" b="0" i="1">
                <a:latin typeface="Arial" charset="0"/>
                <a:cs typeface="Tahoma" charset="0"/>
              </a:rPr>
              <a:t>CALLER:</a:t>
            </a:r>
          </a:p>
        </p:txBody>
      </p:sp>
      <p:sp>
        <p:nvSpPr>
          <p:cNvPr id="2" name="Notes Placeholder 1"/>
          <p:cNvSpPr>
            <a:spLocks noGrp="1"/>
          </p:cNvSpPr>
          <p:nvPr>
            <p:ph type="body" idx="1"/>
          </p:nvPr>
        </p:nvSpPr>
        <p:spPr>
          <a:xfrm>
            <a:off x="731838" y="4621213"/>
            <a:ext cx="5851525" cy="3779837"/>
          </a:xfrm>
          <a:prstGeom prst="rect">
            <a:avLst/>
          </a:prstGeom>
        </p:spPr>
        <p:txBody>
          <a:bodyPr/>
          <a:lstStyle/>
          <a:p>
            <a:r>
              <a:rPr lang="en-US" dirty="0" smtClean="0"/>
              <a:t>Argument x goes into a0</a:t>
            </a:r>
            <a:r>
              <a:rPr lang="en-US" baseline="0" dirty="0" smtClean="0"/>
              <a:t>, return address to come back to will be in </a:t>
            </a:r>
            <a:r>
              <a:rPr lang="en-US" baseline="0" dirty="0" err="1" smtClean="0"/>
              <a:t>ra</a:t>
            </a:r>
            <a:r>
              <a:rPr lang="en-US" baseline="0" dirty="0" smtClean="0"/>
              <a:t> </a:t>
            </a:r>
          </a:p>
          <a:p>
            <a:r>
              <a:rPr lang="en-US" baseline="0" dirty="0" smtClean="0"/>
              <a:t>Because square is recursive, it is a caller and a </a:t>
            </a:r>
            <a:r>
              <a:rPr lang="en-US" baseline="0" dirty="0" err="1" smtClean="0"/>
              <a:t>callee</a:t>
            </a:r>
            <a:r>
              <a:rPr lang="en-US" baseline="0" dirty="0" smtClean="0"/>
              <a:t> </a:t>
            </a:r>
          </a:p>
          <a:p>
            <a:endParaRPr lang="en-US" baseline="0" dirty="0" smtClean="0"/>
          </a:p>
          <a:p>
            <a:r>
              <a:rPr lang="en-US" baseline="0" dirty="0" smtClean="0"/>
              <a:t>Last 3 lines of then adds x to it twice and then subtracts one.</a:t>
            </a:r>
          </a:p>
          <a:p>
            <a:endParaRPr lang="en-US" baseline="0" dirty="0" smtClean="0"/>
          </a:p>
          <a:p>
            <a:r>
              <a:rPr lang="en-US" baseline="0" dirty="0" err="1" smtClean="0"/>
              <a:t>Sqr</a:t>
            </a:r>
            <a:r>
              <a:rPr lang="en-US" baseline="0" dirty="0" smtClean="0"/>
              <a:t>:</a:t>
            </a:r>
          </a:p>
          <a:p>
            <a:r>
              <a:rPr lang="en-US" baseline="0" dirty="0" smtClean="0"/>
              <a:t>	 checks if a0 is less than 2, if a0 is less than 2 then t0 is equal to 1 </a:t>
            </a:r>
          </a:p>
          <a:p>
            <a:r>
              <a:rPr lang="en-US" baseline="0" dirty="0" smtClean="0"/>
              <a:t>	branches if x&lt;2 to then</a:t>
            </a:r>
          </a:p>
          <a:p>
            <a:r>
              <a:rPr lang="en-US" baseline="0" dirty="0" smtClean="0"/>
              <a:t>	stores the value of a0 into v0</a:t>
            </a:r>
          </a:p>
          <a:p>
            <a:r>
              <a:rPr lang="en-US" baseline="0" dirty="0" smtClean="0"/>
              <a:t>	then returns to the original value.</a:t>
            </a:r>
          </a:p>
          <a:p>
            <a:r>
              <a:rPr lang="en-US" baseline="0" dirty="0" smtClean="0"/>
              <a:t>	</a:t>
            </a:r>
          </a:p>
          <a:p>
            <a:endParaRPr lang="en-US" baseline="0" dirty="0" smtClean="0"/>
          </a:p>
        </p:txBody>
      </p:sp>
    </p:spTree>
    <p:extLst>
      <p:ext uri="{BB962C8B-B14F-4D97-AF65-F5344CB8AC3E}">
        <p14:creationId xmlns:p14="http://schemas.microsoft.com/office/powerpoint/2010/main" val="1460208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p:sp>
      <p:sp>
        <p:nvSpPr>
          <p:cNvPr id="36866" name="Rectangle 3"/>
          <p:cNvSpPr>
            <a:spLocks noGrp="1" noChangeArrowheads="1"/>
          </p:cNvSpPr>
          <p:nvPr>
            <p:ph type="body" idx="1"/>
          </p:nvPr>
        </p:nvSpPr>
        <p:spPr bwMode="auto">
          <a:xfrm>
            <a:off x="731838" y="4560888"/>
            <a:ext cx="5851525" cy="4319587"/>
          </a:xfrm>
          <a:prstGeom prst="rect">
            <a:avLst/>
          </a:prstGeo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Times New Roman" charset="0"/>
              <a:ea typeface="ＭＳ Ｐゴシック" charset="0"/>
              <a:cs typeface="Tahoma" charset="0"/>
            </a:endParaRPr>
          </a:p>
        </p:txBody>
      </p:sp>
    </p:spTree>
    <p:extLst>
      <p:ext uri="{BB962C8B-B14F-4D97-AF65-F5344CB8AC3E}">
        <p14:creationId xmlns:p14="http://schemas.microsoft.com/office/powerpoint/2010/main" val="275007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ahoma" charset="0"/>
                <a:cs typeface="Tahoma" charset="0"/>
              </a:endParaRPr>
            </a:p>
          </p:txBody>
        </p:sp>
      </p:grpSp>
      <p:sp>
        <p:nvSpPr>
          <p:cNvPr id="7" name="AutoShape 10"/>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dirty="0">
              <a:latin typeface="Tahoma"/>
              <a:ea typeface="Tahoma"/>
              <a:cs typeface="Tahoma"/>
            </a:endParaRPr>
          </a:p>
        </p:txBody>
      </p:sp>
      <p:sp>
        <p:nvSpPr>
          <p:cNvPr id="708613" name="Rectangle 5"/>
          <p:cNvSpPr>
            <a:spLocks noGrp="1" noChangeArrowheads="1"/>
          </p:cNvSpPr>
          <p:nvPr>
            <p:ph type="ctrTitle"/>
          </p:nvPr>
        </p:nvSpPr>
        <p:spPr>
          <a:xfrm>
            <a:off x="304800" y="946150"/>
            <a:ext cx="8534400" cy="1778000"/>
          </a:xfrm>
          <a:noFill/>
        </p:spPr>
        <p:txBody>
          <a:bodyPr lIns="91432" rIns="91432" anchor="b"/>
          <a:lstStyle>
            <a:lvl1pPr>
              <a:defRPr>
                <a:solidFill>
                  <a:schemeClr val="tx1"/>
                </a:solidFill>
                <a:effectLst>
                  <a:outerShdw blurRad="38100" dist="38100" dir="2700000" algn="tl">
                    <a:srgbClr val="C0C0C0"/>
                  </a:outerShdw>
                </a:effectLst>
              </a:defRPr>
            </a:lvl1pPr>
          </a:lstStyle>
          <a:p>
            <a:r>
              <a:rPr lang="en-US" altLang="en-US" smtClean="0"/>
              <a:t>Click to edit Master title style</a:t>
            </a:r>
            <a:endParaRPr lang="en-US" altLang="en-US"/>
          </a:p>
        </p:txBody>
      </p:sp>
      <p:sp>
        <p:nvSpPr>
          <p:cNvPr id="708614"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itchFamily="18" charset="2"/>
              <a:buNone/>
              <a:defRPr/>
            </a:lvl1pPr>
          </a:lstStyle>
          <a:p>
            <a:r>
              <a:rPr lang="en-US" altLang="en-US" smtClean="0"/>
              <a:t>Click to edit Master subtitle style</a:t>
            </a:r>
            <a:endParaRPr lang="en-US" altLang="en-US"/>
          </a:p>
        </p:txBody>
      </p:sp>
      <p:sp>
        <p:nvSpPr>
          <p:cNvPr id="8" name="Date Placeholder 7"/>
          <p:cNvSpPr>
            <a:spLocks noGrp="1" noChangeArrowheads="1"/>
          </p:cNvSpPr>
          <p:nvPr>
            <p:ph type="dt" sz="half" idx="10"/>
          </p:nvPr>
        </p:nvSpPr>
        <p:spPr bwMode="auto">
          <a:xfrm>
            <a:off x="1295400" y="6248400"/>
            <a:ext cx="19050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spcBef>
                <a:spcPct val="50000"/>
              </a:spcBef>
              <a:defRPr sz="1400">
                <a:solidFill>
                  <a:srgbClr val="FFFFFF"/>
                </a:solidFill>
                <a:latin typeface="Arial Narrow" pitchFamily="34" charset="0"/>
                <a:ea typeface="+mn-ea"/>
                <a:cs typeface="+mn-cs"/>
              </a:defRPr>
            </a:lvl1pPr>
          </a:lstStyle>
          <a:p>
            <a:pPr>
              <a:defRPr/>
            </a:pPr>
            <a:endParaRPr lang="en-US" altLang="en-US"/>
          </a:p>
        </p:txBody>
      </p:sp>
      <p:sp>
        <p:nvSpPr>
          <p:cNvPr id="9" name="Footer Placeholder 8"/>
          <p:cNvSpPr>
            <a:spLocks noGrp="1" noChangeArrowheads="1"/>
          </p:cNvSpPr>
          <p:nvPr>
            <p:ph type="ftr" sz="quarter" idx="11"/>
          </p:nvPr>
        </p:nvSpPr>
        <p:spPr bwMode="auto">
          <a:xfrm>
            <a:off x="3733800" y="6248400"/>
            <a:ext cx="28956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latin typeface="Arial Narrow" pitchFamily="34" charset="0"/>
                <a:ea typeface="+mn-ea"/>
                <a:cs typeface="+mn-cs"/>
              </a:defRPr>
            </a:lvl1pPr>
          </a:lstStyle>
          <a:p>
            <a:pPr>
              <a:defRPr/>
            </a:pPr>
            <a:endParaRPr lang="en-US" altLang="en-US"/>
          </a:p>
        </p:txBody>
      </p:sp>
      <p:sp>
        <p:nvSpPr>
          <p:cNvPr id="10" name="Rectangle 9"/>
          <p:cNvSpPr>
            <a:spLocks noGrp="1" noChangeArrowheads="1"/>
          </p:cNvSpPr>
          <p:nvPr>
            <p:ph type="sldNum" sz="quarter" idx="12"/>
          </p:nvPr>
        </p:nvSpPr>
        <p:spPr>
          <a:xfrm>
            <a:off x="0" y="6400800"/>
            <a:ext cx="457200" cy="381000"/>
          </a:xfrm>
        </p:spPr>
        <p:txBody>
          <a:bodyPr/>
          <a:lstStyle>
            <a:lvl1pPr>
              <a:defRPr>
                <a:solidFill>
                  <a:srgbClr val="FFFFFF"/>
                </a:solidFill>
              </a:defRPr>
            </a:lvl1pPr>
          </a:lstStyle>
          <a:p>
            <a:pPr>
              <a:defRPr/>
            </a:pPr>
            <a:fld id="{6755B516-3A79-404E-ADE0-E167C0481B8C}" type="slidenum">
              <a:rPr lang="en-US"/>
              <a:pPr>
                <a:defRPr/>
              </a:pPr>
              <a:t>‹#›</a:t>
            </a:fld>
            <a:endParaRPr lang="en-US"/>
          </a:p>
        </p:txBody>
      </p:sp>
    </p:spTree>
    <p:extLst>
      <p:ext uri="{BB962C8B-B14F-4D97-AF65-F5344CB8AC3E}">
        <p14:creationId xmlns:p14="http://schemas.microsoft.com/office/powerpoint/2010/main" val="584668791"/>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2C33CF17-961A-E04E-A5C1-06FAE3C41771}" type="slidenum">
              <a:rPr lang="en-US"/>
              <a:pPr>
                <a:defRPr/>
              </a:pPr>
              <a:t>‹#›</a:t>
            </a:fld>
            <a:endParaRPr lang="en-US"/>
          </a:p>
        </p:txBody>
      </p:sp>
    </p:spTree>
    <p:extLst>
      <p:ext uri="{BB962C8B-B14F-4D97-AF65-F5344CB8AC3E}">
        <p14:creationId xmlns:p14="http://schemas.microsoft.com/office/powerpoint/2010/main" val="369797374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22037C02-6B07-CE4E-809E-D3743ED3394B}" type="slidenum">
              <a:rPr lang="en-US"/>
              <a:pPr>
                <a:defRPr/>
              </a:pPr>
              <a:t>‹#›</a:t>
            </a:fld>
            <a:endParaRPr lang="en-US"/>
          </a:p>
        </p:txBody>
      </p:sp>
    </p:spTree>
    <p:extLst>
      <p:ext uri="{BB962C8B-B14F-4D97-AF65-F5344CB8AC3E}">
        <p14:creationId xmlns:p14="http://schemas.microsoft.com/office/powerpoint/2010/main" val="14897002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016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708025"/>
            <a:ext cx="4495800" cy="6149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08025"/>
            <a:ext cx="4495800" cy="6149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68E2C1FA-671C-5249-9460-9682799BBB3A}" type="slidenum">
              <a:rPr lang="en-US"/>
              <a:pPr>
                <a:defRPr/>
              </a:pPr>
              <a:t>‹#›</a:t>
            </a:fld>
            <a:endParaRPr lang="en-US"/>
          </a:p>
        </p:txBody>
      </p:sp>
    </p:spTree>
    <p:extLst>
      <p:ext uri="{BB962C8B-B14F-4D97-AF65-F5344CB8AC3E}">
        <p14:creationId xmlns:p14="http://schemas.microsoft.com/office/powerpoint/2010/main" val="325169950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304800"/>
            <a:ext cx="9144000" cy="533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1430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1430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 y="37719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0100" y="37719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190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E9CC468D-D75C-7F4D-ACE5-026140477DF2}" type="slidenum">
              <a:rPr lang="en-US"/>
              <a:pPr>
                <a:defRPr/>
              </a:pPr>
              <a:t>‹#›</a:t>
            </a:fld>
            <a:endParaRPr lang="en-US"/>
          </a:p>
        </p:txBody>
      </p:sp>
    </p:spTree>
    <p:extLst>
      <p:ext uri="{BB962C8B-B14F-4D97-AF65-F5344CB8AC3E}">
        <p14:creationId xmlns:p14="http://schemas.microsoft.com/office/powerpoint/2010/main" val="403277424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F1F3FC95-5F6A-ED4F-B5AC-EC21EBBA8E2A}" type="slidenum">
              <a:rPr lang="en-US"/>
              <a:pPr>
                <a:defRPr/>
              </a:pPr>
              <a:t>‹#›</a:t>
            </a:fld>
            <a:endParaRPr lang="en-US"/>
          </a:p>
        </p:txBody>
      </p:sp>
    </p:spTree>
    <p:extLst>
      <p:ext uri="{BB962C8B-B14F-4D97-AF65-F5344CB8AC3E}">
        <p14:creationId xmlns:p14="http://schemas.microsoft.com/office/powerpoint/2010/main" val="26112648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BAEFEC23-77C6-A04F-9089-7A8004FCA886}" type="slidenum">
              <a:rPr lang="en-US"/>
              <a:pPr>
                <a:defRPr/>
              </a:pPr>
              <a:t>‹#›</a:t>
            </a:fld>
            <a:endParaRPr lang="en-US"/>
          </a:p>
        </p:txBody>
      </p:sp>
    </p:spTree>
    <p:extLst>
      <p:ext uri="{BB962C8B-B14F-4D97-AF65-F5344CB8AC3E}">
        <p14:creationId xmlns:p14="http://schemas.microsoft.com/office/powerpoint/2010/main" val="265458703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85350037-AC15-7A44-9A20-A3A3449606FF}" type="slidenum">
              <a:rPr lang="en-US"/>
              <a:pPr>
                <a:defRPr/>
              </a:pPr>
              <a:t>‹#›</a:t>
            </a:fld>
            <a:endParaRPr lang="en-US"/>
          </a:p>
        </p:txBody>
      </p:sp>
    </p:spTree>
    <p:extLst>
      <p:ext uri="{BB962C8B-B14F-4D97-AF65-F5344CB8AC3E}">
        <p14:creationId xmlns:p14="http://schemas.microsoft.com/office/powerpoint/2010/main" val="299555050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AA981B32-6631-C04B-B04E-B5C5DFC4DEC3}" type="slidenum">
              <a:rPr lang="en-US"/>
              <a:pPr>
                <a:defRPr/>
              </a:pPr>
              <a:t>‹#›</a:t>
            </a:fld>
            <a:endParaRPr lang="en-US"/>
          </a:p>
        </p:txBody>
      </p:sp>
    </p:spTree>
    <p:extLst>
      <p:ext uri="{BB962C8B-B14F-4D97-AF65-F5344CB8AC3E}">
        <p14:creationId xmlns:p14="http://schemas.microsoft.com/office/powerpoint/2010/main" val="402322233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F39DFAD5-0CF3-DB46-B933-DAA36390684D}" type="slidenum">
              <a:rPr lang="en-US"/>
              <a:pPr>
                <a:defRPr/>
              </a:pPr>
              <a:t>‹#›</a:t>
            </a:fld>
            <a:endParaRPr lang="en-US"/>
          </a:p>
        </p:txBody>
      </p:sp>
    </p:spTree>
    <p:extLst>
      <p:ext uri="{BB962C8B-B14F-4D97-AF65-F5344CB8AC3E}">
        <p14:creationId xmlns:p14="http://schemas.microsoft.com/office/powerpoint/2010/main" val="109227771"/>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36BF0E37-0ED0-7C44-B9BA-43CFE5937048}" type="slidenum">
              <a:rPr lang="en-US"/>
              <a:pPr>
                <a:defRPr/>
              </a:pPr>
              <a:t>‹#›</a:t>
            </a:fld>
            <a:endParaRPr lang="en-US"/>
          </a:p>
        </p:txBody>
      </p:sp>
    </p:spTree>
    <p:extLst>
      <p:ext uri="{BB962C8B-B14F-4D97-AF65-F5344CB8AC3E}">
        <p14:creationId xmlns:p14="http://schemas.microsoft.com/office/powerpoint/2010/main" val="241164045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9169B975-0ABB-CF43-9EAC-ABFE95B88BBF}" type="slidenum">
              <a:rPr lang="en-US"/>
              <a:pPr>
                <a:defRPr/>
              </a:pPr>
              <a:t>‹#›</a:t>
            </a:fld>
            <a:endParaRPr lang="en-US"/>
          </a:p>
        </p:txBody>
      </p:sp>
    </p:spTree>
    <p:extLst>
      <p:ext uri="{BB962C8B-B14F-4D97-AF65-F5344CB8AC3E}">
        <p14:creationId xmlns:p14="http://schemas.microsoft.com/office/powerpoint/2010/main" val="2736665109"/>
      </p:ext>
    </p:extLst>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bwMode="auto">
          <a:xfrm>
            <a:off x="0" y="0"/>
            <a:ext cx="9144000" cy="701675"/>
          </a:xfrm>
          <a:prstGeom prst="rect">
            <a:avLst/>
          </a:prstGeom>
          <a:solidFill>
            <a:schemeClr val="tx1"/>
          </a:solidFill>
          <a:ln w="9525">
            <a:noFill/>
            <a:miter lim="800000"/>
            <a:headEnd/>
            <a:tailEnd/>
          </a:ln>
        </p:spPr>
        <p:txBody>
          <a:bodyPr vert="horz" wrap="square" lIns="182863" tIns="45716" rIns="182863" bIns="45716" numCol="1" anchor="t" anchorCtr="0" compatLnSpc="1">
            <a:prstTxWarp prst="textNoShape">
              <a:avLst/>
            </a:prstTxWarp>
            <a:spAutoFit/>
          </a:bodyPr>
          <a:lstStyle/>
          <a:p>
            <a:pPr lvl="0"/>
            <a:r>
              <a:rPr lang="en-US" altLang="en-US" dirty="0" smtClean="0"/>
              <a:t>Click to edit Master title style</a:t>
            </a:r>
          </a:p>
        </p:txBody>
      </p:sp>
      <p:sp>
        <p:nvSpPr>
          <p:cNvPr id="707587" name="Rectangle 3"/>
          <p:cNvSpPr>
            <a:spLocks noGrp="1" noChangeArrowheads="1"/>
          </p:cNvSpPr>
          <p:nvPr>
            <p:ph type="body" idx="1"/>
          </p:nvPr>
        </p:nvSpPr>
        <p:spPr bwMode="auto">
          <a:xfrm>
            <a:off x="0" y="708025"/>
            <a:ext cx="9144000" cy="6149975"/>
          </a:xfrm>
          <a:prstGeom prst="rect">
            <a:avLst/>
          </a:prstGeom>
          <a:noFill/>
          <a:ln w="9525">
            <a:noFill/>
            <a:miter lim="800000"/>
            <a:headEnd/>
            <a:tailEnd/>
          </a:ln>
        </p:spPr>
        <p:txBody>
          <a:bodyPr vert="horz" wrap="square" lIns="182863" tIns="137148" rIns="182863" bIns="137148"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707588" name="Rectangle 4"/>
          <p:cNvSpPr>
            <a:spLocks noGrp="1" noChangeArrowheads="1"/>
          </p:cNvSpPr>
          <p:nvPr>
            <p:ph type="sldNum" sz="quarter" idx="4"/>
          </p:nvPr>
        </p:nvSpPr>
        <p:spPr bwMode="auto">
          <a:xfrm>
            <a:off x="8686800" y="6477000"/>
            <a:ext cx="381000" cy="304800"/>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a:spcBef>
                <a:spcPct val="50000"/>
              </a:spcBef>
              <a:defRPr sz="1400">
                <a:latin typeface="Arial Narrow" charset="0"/>
                <a:cs typeface="Tahoma" charset="0"/>
              </a:defRPr>
            </a:lvl1pPr>
          </a:lstStyle>
          <a:p>
            <a:pPr>
              <a:defRPr/>
            </a:pPr>
            <a:fld id="{0327B436-1120-C346-A52A-4DA6CE0E9D81}" type="slidenum">
              <a:rPr lang="en-US"/>
              <a:pPr>
                <a:defRPr/>
              </a:pPr>
              <a:t>‹#›</a:t>
            </a:fld>
            <a:endParaRPr lang="en-US"/>
          </a:p>
        </p:txBody>
      </p:sp>
      <p:sp>
        <p:nvSpPr>
          <p:cNvPr id="1029" name="Rectangle 5"/>
          <p:cNvSpPr>
            <a:spLocks noChangeArrowheads="1"/>
          </p:cNvSpPr>
          <p:nvPr/>
        </p:nvSpPr>
        <p:spPr bwMode="auto">
          <a:xfrm>
            <a:off x="463550" y="1812925"/>
            <a:ext cx="190500" cy="4678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ahoma" charset="0"/>
              <a:cs typeface="Tahoma" charset="0"/>
            </a:endParaRPr>
          </a:p>
        </p:txBody>
      </p:sp>
    </p:spTree>
  </p:cSld>
  <p:clrMap bg1="lt1" tx1="dk1" bg2="lt2" tx2="dk2" accent1="accent1" accent2="accent2" accent3="accent3" accent4="accent4" accent5="accent5" accent6="accent6" hlink="hlink" folHlink="folHlink"/>
  <p:sldLayoutIdLst>
    <p:sldLayoutId id="2147483763"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4" r:id="rId13"/>
  </p:sldLayoutIdLst>
  <p:transition spd="med"/>
  <p:timing>
    <p:tnLst>
      <p:par>
        <p:cTn id="1" dur="indefinite" restart="never" nodeType="tmRoot"/>
      </p:par>
    </p:tnLst>
  </p:timing>
  <p:hf hdr="0" dt="0"/>
  <p:txStyles>
    <p:titleStyle>
      <a:lvl1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mj-lt"/>
          <a:ea typeface="ＭＳ Ｐゴシック" charset="0"/>
          <a:cs typeface="Tahoma"/>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Tahoma" charset="0"/>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Tahoma" charset="0"/>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Tahoma" charset="0"/>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Tahoma" charset="0"/>
        </a:defRPr>
      </a:lvl5pPr>
      <a:lvl6pPr marL="4572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6pPr>
      <a:lvl7pPr marL="9144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7pPr>
      <a:lvl8pPr marL="13716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8pPr>
      <a:lvl9pPr marL="18288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charset="0"/>
        <a:buChar char="ã"/>
        <a:defRPr kumimoji="1" sz="2800">
          <a:solidFill>
            <a:schemeClr val="accent1"/>
          </a:solidFill>
          <a:effectLst>
            <a:outerShdw blurRad="38100" dist="38100" dir="2700000" algn="tl">
              <a:srgbClr val="C0C0C0"/>
            </a:outerShdw>
          </a:effectLst>
          <a:latin typeface="+mn-lt"/>
          <a:ea typeface="ＭＳ Ｐゴシック" charset="0"/>
          <a:cs typeface="Tahoma"/>
        </a:defRPr>
      </a:lvl1pPr>
      <a:lvl2pPr marL="742950" indent="-285750" algn="l" rtl="0" eaLnBrk="0" fontAlgn="base" hangingPunct="0">
        <a:spcBef>
          <a:spcPct val="20000"/>
        </a:spcBef>
        <a:spcAft>
          <a:spcPct val="0"/>
        </a:spcAft>
        <a:buClr>
          <a:schemeClr val="hlink"/>
        </a:buClr>
        <a:buSzPct val="85000"/>
        <a:buFont typeface="Wingdings" charset="0"/>
        <a:buChar char="l"/>
        <a:defRPr kumimoji="1" sz="2300">
          <a:solidFill>
            <a:schemeClr val="hlink"/>
          </a:solidFill>
          <a:effectLst>
            <a:outerShdw blurRad="38100" dist="38100" dir="2700000" algn="tl">
              <a:srgbClr val="C0C0C0"/>
            </a:outerShdw>
          </a:effectLst>
          <a:latin typeface="+mn-lt"/>
          <a:ea typeface="Tahoma"/>
          <a:cs typeface="Tahoma" charset="0"/>
        </a:defRPr>
      </a:lvl2pPr>
      <a:lvl3pPr marL="1143000" indent="-228600" algn="l" rtl="0" eaLnBrk="0" fontAlgn="base" hangingPunct="0">
        <a:spcBef>
          <a:spcPct val="20000"/>
        </a:spcBef>
        <a:spcAft>
          <a:spcPct val="0"/>
        </a:spcAft>
        <a:buClr>
          <a:schemeClr val="tx1"/>
        </a:buClr>
        <a:buFont typeface="Wingdings" charset="0"/>
        <a:buChar char="Ø"/>
        <a:defRPr kumimoji="1" sz="2000">
          <a:solidFill>
            <a:schemeClr val="tx1"/>
          </a:solidFill>
          <a:effectLst>
            <a:outerShdw blurRad="38100" dist="38100" dir="2700000" algn="tl">
              <a:srgbClr val="C0C0C0"/>
            </a:outerShdw>
          </a:effectLst>
          <a:latin typeface="+mn-lt"/>
          <a:ea typeface="Tahoma"/>
          <a:cs typeface="Tahoma" charset="0"/>
        </a:defRPr>
      </a:lvl3pPr>
      <a:lvl4pPr marL="1600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ea typeface="Tahoma"/>
          <a:cs typeface="Tahoma" charset="0"/>
        </a:defRPr>
      </a:lvl4pPr>
      <a:lvl5pPr marL="20574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ea typeface="Tahoma"/>
          <a:cs typeface="Tahoma" charset="0"/>
        </a:defRPr>
      </a:lvl5pPr>
      <a:lvl6pPr marL="25146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1" Type="http://schemas.openxmlformats.org/officeDocument/2006/relationships/oleObject" Target="../embeddings/oleObject8.bin"/><Relationship Id="rId12" Type="http://schemas.openxmlformats.org/officeDocument/2006/relationships/oleObject" Target="../embeddings/oleObject9.bin"/><Relationship Id="rId13" Type="http://schemas.openxmlformats.org/officeDocument/2006/relationships/oleObject" Target="../embeddings/oleObject10.bin"/><Relationship Id="rId14" Type="http://schemas.openxmlformats.org/officeDocument/2006/relationships/oleObject" Target="../embeddings/oleObject11.bin"/><Relationship Id="rId15" Type="http://schemas.openxmlformats.org/officeDocument/2006/relationships/oleObject" Target="../embeddings/oleObject12.bin"/><Relationship Id="rId16" Type="http://schemas.openxmlformats.org/officeDocument/2006/relationships/oleObject" Target="../embeddings/oleObject13.bin"/><Relationship Id="rId1" Type="http://schemas.openxmlformats.org/officeDocument/2006/relationships/vmlDrawing" Target="../drawings/vmlDrawing2.vml"/><Relationship Id="rId2" Type="http://schemas.openxmlformats.org/officeDocument/2006/relationships/slideLayout" Target="../slideLayouts/slideLayout6.xml"/><Relationship Id="rId3" Type="http://schemas.openxmlformats.org/officeDocument/2006/relationships/notesSlide" Target="../notesSlides/notesSlide11.xml"/><Relationship Id="rId4" Type="http://schemas.openxmlformats.org/officeDocument/2006/relationships/oleObject" Target="../embeddings/oleObject2.bin"/><Relationship Id="rId5" Type="http://schemas.openxmlformats.org/officeDocument/2006/relationships/image" Target="../media/image4.wmf"/><Relationship Id="rId6" Type="http://schemas.openxmlformats.org/officeDocument/2006/relationships/oleObject" Target="../embeddings/oleObject3.bin"/><Relationship Id="rId7" Type="http://schemas.openxmlformats.org/officeDocument/2006/relationships/oleObject" Target="../embeddings/oleObject4.bin"/><Relationship Id="rId8" Type="http://schemas.openxmlformats.org/officeDocument/2006/relationships/oleObject" Target="../embeddings/oleObject5.bin"/><Relationship Id="rId9" Type="http://schemas.openxmlformats.org/officeDocument/2006/relationships/oleObject" Target="../embeddings/oleObject6.bin"/><Relationship Id="rId10"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4.bin"/><Relationship Id="rId5"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wmf"/><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wmf"/><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1.bin"/><Relationship Id="rId5" Type="http://schemas.openxmlformats.org/officeDocument/2006/relationships/image" Target="../media/image2.emf"/><Relationship Id="rId6"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200025"/>
            <a:ext cx="8534400" cy="2924175"/>
          </a:xfrm>
        </p:spPr>
        <p:txBody>
          <a:bodyPr/>
          <a:lstStyle/>
          <a:p>
            <a:pPr algn="ctr" eaLnBrk="1" hangingPunct="1">
              <a:defRPr/>
            </a:pPr>
            <a:r>
              <a:rPr lang="en-US" dirty="0">
                <a:effectLst>
                  <a:outerShdw blurRad="38100" dist="38100" dir="2700000" algn="tl">
                    <a:srgbClr val="DDDDDD"/>
                  </a:outerShdw>
                </a:effectLst>
                <a:latin typeface="Tahoma" charset="0"/>
                <a:ea typeface="Tahoma"/>
              </a:rPr>
              <a:t/>
            </a:r>
            <a:br>
              <a:rPr lang="en-US" dirty="0">
                <a:effectLst>
                  <a:outerShdw blurRad="38100" dist="38100" dir="2700000" algn="tl">
                    <a:srgbClr val="DDDDDD"/>
                  </a:outerShdw>
                </a:effectLst>
                <a:latin typeface="Tahoma" charset="0"/>
                <a:ea typeface="Tahoma"/>
              </a:rPr>
            </a:br>
            <a:r>
              <a:rPr lang="en-US" sz="3600" b="1" dirty="0">
                <a:effectLst>
                  <a:outerShdw blurRad="38100" dist="38100" dir="2700000" algn="tl">
                    <a:srgbClr val="DDDDDD"/>
                  </a:outerShdw>
                </a:effectLst>
                <a:latin typeface="Tahoma" charset="0"/>
                <a:ea typeface="Tahoma"/>
              </a:rPr>
              <a:t>Computer Organization and Design</a:t>
            </a:r>
            <a:br>
              <a:rPr lang="en-US" sz="3600" b="1" dirty="0">
                <a:effectLst>
                  <a:outerShdw blurRad="38100" dist="38100" dir="2700000" algn="tl">
                    <a:srgbClr val="DDDDDD"/>
                  </a:outerShdw>
                </a:effectLst>
                <a:latin typeface="Tahoma" charset="0"/>
                <a:ea typeface="Tahoma"/>
              </a:rPr>
            </a:br>
            <a:r>
              <a:rPr lang="en-US" sz="3600" b="1" dirty="0">
                <a:effectLst>
                  <a:outerShdw blurRad="38100" dist="38100" dir="2700000" algn="tl">
                    <a:srgbClr val="DDDDDD"/>
                  </a:outerShdw>
                </a:effectLst>
                <a:latin typeface="Tahoma" charset="0"/>
                <a:ea typeface="Tahoma"/>
              </a:rPr>
              <a:t/>
            </a:r>
            <a:br>
              <a:rPr lang="en-US" sz="3600" b="1" dirty="0">
                <a:effectLst>
                  <a:outerShdw blurRad="38100" dist="38100" dir="2700000" algn="tl">
                    <a:srgbClr val="DDDDDD"/>
                  </a:outerShdw>
                </a:effectLst>
                <a:latin typeface="Tahoma" charset="0"/>
                <a:ea typeface="Tahoma"/>
              </a:rPr>
            </a:br>
            <a:r>
              <a:rPr lang="en-US" sz="3600" dirty="0" smtClean="0">
                <a:effectLst>
                  <a:outerShdw blurRad="38100" dist="38100" dir="2700000" algn="tl">
                    <a:srgbClr val="DDDDDD"/>
                  </a:outerShdw>
                </a:effectLst>
                <a:latin typeface="Tahoma" charset="0"/>
                <a:ea typeface="Tahoma"/>
              </a:rPr>
              <a:t>Procedures &amp; Stacks</a:t>
            </a:r>
            <a:r>
              <a:rPr lang="en-US" sz="3600" b="1" dirty="0">
                <a:effectLst>
                  <a:outerShdw blurRad="38100" dist="38100" dir="2700000" algn="tl">
                    <a:srgbClr val="DDDDDD"/>
                  </a:outerShdw>
                </a:effectLst>
                <a:latin typeface="Tahoma" charset="0"/>
                <a:ea typeface="Tahoma"/>
              </a:rPr>
              <a:t/>
            </a:r>
            <a:br>
              <a:rPr lang="en-US" sz="3600" b="1" dirty="0">
                <a:effectLst>
                  <a:outerShdw blurRad="38100" dist="38100" dir="2700000" algn="tl">
                    <a:srgbClr val="DDDDDD"/>
                  </a:outerShdw>
                </a:effectLst>
                <a:latin typeface="Tahoma" charset="0"/>
                <a:ea typeface="Tahoma"/>
              </a:rPr>
            </a:br>
            <a:endParaRPr lang="en-US" sz="3600" b="1" dirty="0">
              <a:effectLst>
                <a:outerShdw blurRad="38100" dist="38100" dir="2700000" algn="tl">
                  <a:srgbClr val="DDDDDD"/>
                </a:outerShdw>
              </a:effectLst>
              <a:latin typeface="Tahoma" charset="0"/>
              <a:ea typeface="Tahoma"/>
            </a:endParaRPr>
          </a:p>
        </p:txBody>
      </p:sp>
      <p:sp>
        <p:nvSpPr>
          <p:cNvPr id="20" name="Subtitle 19"/>
          <p:cNvSpPr>
            <a:spLocks noGrp="1"/>
          </p:cNvSpPr>
          <p:nvPr>
            <p:ph type="subTitle" idx="1"/>
          </p:nvPr>
        </p:nvSpPr>
        <p:spPr/>
        <p:txBody>
          <a:bodyPr/>
          <a:lstStyle/>
          <a:p>
            <a:pPr eaLnBrk="1" hangingPunct="1">
              <a:buFont typeface="Wingdings 2" charset="0"/>
              <a:buNone/>
              <a:defRPr/>
            </a:pPr>
            <a:r>
              <a:rPr lang="en-US" sz="3200" dirty="0">
                <a:effectLst>
                  <a:outerShdw blurRad="38100" dist="38100" dir="2700000" algn="tl">
                    <a:srgbClr val="DDDDDD"/>
                  </a:outerShdw>
                </a:effectLst>
                <a:latin typeface="Tahoma" charset="0"/>
                <a:ea typeface="Tahoma"/>
              </a:rPr>
              <a:t>Montek Singh</a:t>
            </a:r>
          </a:p>
          <a:p>
            <a:pPr eaLnBrk="1" hangingPunct="1">
              <a:lnSpc>
                <a:spcPct val="120000"/>
              </a:lnSpc>
              <a:buFont typeface="Wingdings 2" charset="0"/>
              <a:buNone/>
              <a:defRPr/>
            </a:pPr>
            <a:r>
              <a:rPr lang="en-US" smtClean="0">
                <a:solidFill>
                  <a:schemeClr val="tx1"/>
                </a:solidFill>
                <a:effectLst>
                  <a:outerShdw blurRad="38100" dist="38100" dir="2700000" algn="tl">
                    <a:srgbClr val="DDDDDD"/>
                  </a:outerShdw>
                </a:effectLst>
                <a:latin typeface="Tahoma" charset="0"/>
                <a:ea typeface="Tahoma"/>
              </a:rPr>
              <a:t>Feb 29</a:t>
            </a:r>
            <a:endParaRPr lang="en-US" dirty="0">
              <a:solidFill>
                <a:schemeClr val="tx1"/>
              </a:solidFill>
              <a:effectLst>
                <a:outerShdw blurRad="38100" dist="38100" dir="2700000" algn="tl">
                  <a:srgbClr val="DDDDDD"/>
                </a:outerShdw>
              </a:effectLst>
              <a:latin typeface="Tahoma" charset="0"/>
              <a:ea typeface="Tahoma"/>
            </a:endParaRPr>
          </a:p>
          <a:p>
            <a:pPr eaLnBrk="1" hangingPunct="1">
              <a:lnSpc>
                <a:spcPct val="120000"/>
              </a:lnSpc>
              <a:buFont typeface="Wingdings 2" charset="0"/>
              <a:buNone/>
              <a:defRPr/>
            </a:pPr>
            <a:endParaRPr lang="en-US" dirty="0">
              <a:solidFill>
                <a:schemeClr val="tx1"/>
              </a:solidFill>
              <a:effectLst>
                <a:outerShdw blurRad="38100" dist="38100" dir="2700000" algn="tl">
                  <a:srgbClr val="DDDDDD"/>
                </a:outerShdw>
              </a:effectLst>
              <a:latin typeface="Tahoma" charset="0"/>
              <a:ea typeface="Tahoma"/>
            </a:endParaRPr>
          </a:p>
          <a:p>
            <a:pPr eaLnBrk="1" hangingPunct="1">
              <a:lnSpc>
                <a:spcPct val="120000"/>
              </a:lnSpc>
              <a:buFont typeface="Wingdings 2" charset="0"/>
              <a:buNone/>
              <a:defRPr/>
            </a:pPr>
            <a:r>
              <a:rPr lang="en-US" dirty="0">
                <a:solidFill>
                  <a:schemeClr val="tx1"/>
                </a:solidFill>
                <a:effectLst>
                  <a:outerShdw blurRad="38100" dist="38100" dir="2700000" algn="tl">
                    <a:srgbClr val="DDDDDD"/>
                  </a:outerShdw>
                </a:effectLst>
                <a:latin typeface="Tahoma" charset="0"/>
                <a:ea typeface="Tahoma"/>
              </a:rPr>
              <a:t>Lecture </a:t>
            </a:r>
            <a:r>
              <a:rPr lang="en-US" dirty="0" smtClean="0">
                <a:solidFill>
                  <a:schemeClr val="tx1"/>
                </a:solidFill>
                <a:effectLst>
                  <a:outerShdw blurRad="38100" dist="38100" dir="2700000" algn="tl">
                    <a:srgbClr val="DDDDDD"/>
                  </a:outerShdw>
                </a:effectLst>
                <a:latin typeface="Tahoma" charset="0"/>
                <a:ea typeface="Tahoma"/>
              </a:rPr>
              <a:t>8</a:t>
            </a:r>
            <a:endParaRPr lang="en-US" dirty="0">
              <a:solidFill>
                <a:schemeClr val="tx1"/>
              </a:solidFill>
              <a:effectLst>
                <a:outerShdw blurRad="38100" dist="38100" dir="2700000" algn="tl">
                  <a:srgbClr val="DDDDDD"/>
                </a:outerShdw>
              </a:effectLst>
              <a:latin typeface="Tahoma" charset="0"/>
              <a:ea typeface="Tahoma"/>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a:spLocks noChangeArrowheads="1"/>
          </p:cNvSpPr>
          <p:nvPr/>
        </p:nvSpPr>
        <p:spPr bwMode="auto">
          <a:xfrm>
            <a:off x="838200" y="4495800"/>
            <a:ext cx="1524000" cy="1524000"/>
          </a:xfrm>
          <a:prstGeom prst="rect">
            <a:avLst/>
          </a:prstGeom>
          <a:solidFill>
            <a:srgbClr val="FFFF66"/>
          </a:solidFill>
          <a:ln w="9525">
            <a:solidFill>
              <a:schemeClr val="tx1"/>
            </a:solidFill>
            <a:round/>
            <a:headEnd/>
            <a:tailEnd/>
          </a:ln>
        </p:spPr>
        <p:txBody>
          <a:bodyPr anchor="b">
            <a:spAutoFit/>
          </a:bodyPr>
          <a:lstStyle/>
          <a:p>
            <a:pPr algn="l"/>
            <a:endParaRPr lang="en-US" sz="1800" b="0">
              <a:latin typeface="Arial" charset="0"/>
            </a:endParaRPr>
          </a:p>
        </p:txBody>
      </p:sp>
      <p:sp>
        <p:nvSpPr>
          <p:cNvPr id="27" name="Rectangle 26"/>
          <p:cNvSpPr>
            <a:spLocks noChangeArrowheads="1"/>
          </p:cNvSpPr>
          <p:nvPr/>
        </p:nvSpPr>
        <p:spPr bwMode="auto">
          <a:xfrm>
            <a:off x="838200" y="4876800"/>
            <a:ext cx="1143000" cy="1143000"/>
          </a:xfrm>
          <a:prstGeom prst="rect">
            <a:avLst/>
          </a:prstGeom>
          <a:solidFill>
            <a:srgbClr val="FF6600"/>
          </a:solidFill>
          <a:ln w="9525">
            <a:solidFill>
              <a:schemeClr val="tx1"/>
            </a:solidFill>
            <a:round/>
            <a:headEnd/>
            <a:tailEnd/>
          </a:ln>
        </p:spPr>
        <p:txBody>
          <a:bodyPr anchor="b">
            <a:spAutoFit/>
          </a:bodyPr>
          <a:lstStyle/>
          <a:p>
            <a:pPr algn="l"/>
            <a:endParaRPr lang="en-US" sz="1800" b="0">
              <a:latin typeface="Arial" charset="0"/>
            </a:endParaRPr>
          </a:p>
        </p:txBody>
      </p:sp>
      <p:sp>
        <p:nvSpPr>
          <p:cNvPr id="26" name="Rectangle 25"/>
          <p:cNvSpPr>
            <a:spLocks noChangeArrowheads="1"/>
          </p:cNvSpPr>
          <p:nvPr/>
        </p:nvSpPr>
        <p:spPr bwMode="auto">
          <a:xfrm>
            <a:off x="838200" y="5257800"/>
            <a:ext cx="762000" cy="762000"/>
          </a:xfrm>
          <a:prstGeom prst="rect">
            <a:avLst/>
          </a:prstGeom>
          <a:solidFill>
            <a:srgbClr val="008000"/>
          </a:solidFill>
          <a:ln w="9525">
            <a:solidFill>
              <a:schemeClr val="tx1"/>
            </a:solidFill>
            <a:round/>
            <a:headEnd/>
            <a:tailEnd/>
          </a:ln>
        </p:spPr>
        <p:txBody>
          <a:bodyPr anchor="b">
            <a:spAutoFit/>
          </a:bodyPr>
          <a:lstStyle/>
          <a:p>
            <a:pPr algn="l"/>
            <a:endParaRPr lang="en-US" sz="1800" b="0">
              <a:latin typeface="Arial" charset="0"/>
            </a:endParaRPr>
          </a:p>
        </p:txBody>
      </p:sp>
      <p:sp>
        <p:nvSpPr>
          <p:cNvPr id="10242" name="Rectangle 2"/>
          <p:cNvSpPr>
            <a:spLocks noGrp="1" noChangeArrowheads="1"/>
          </p:cNvSpPr>
          <p:nvPr>
            <p:ph type="title"/>
          </p:nvPr>
        </p:nvSpPr>
        <p:spPr/>
        <p:txBody>
          <a:bodyPr/>
          <a:lstStyle/>
          <a:p>
            <a:pPr eaLnBrk="1" hangingPunct="1">
              <a:defRPr/>
            </a:pPr>
            <a:r>
              <a:rPr lang="en-US" dirty="0">
                <a:latin typeface="Tahoma" charset="0"/>
                <a:ea typeface="Tahoma"/>
              </a:rPr>
              <a:t>Writing Procedures</a:t>
            </a:r>
          </a:p>
        </p:txBody>
      </p:sp>
      <p:sp>
        <p:nvSpPr>
          <p:cNvPr id="31749" name="Rectangle 3"/>
          <p:cNvSpPr>
            <a:spLocks noChangeArrowheads="1"/>
          </p:cNvSpPr>
          <p:nvPr/>
        </p:nvSpPr>
        <p:spPr bwMode="auto">
          <a:xfrm>
            <a:off x="228600" y="962025"/>
            <a:ext cx="3581400" cy="3227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a:lnSpc>
                <a:spcPct val="9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sz="1800">
                <a:latin typeface="Courier New" charset="0"/>
                <a:cs typeface="Tahoma" charset="0"/>
              </a:rPr>
              <a:t>int sqr(int x) { </a:t>
            </a:r>
            <a:br>
              <a:rPr lang="en-US" sz="1800">
                <a:latin typeface="Courier New" charset="0"/>
                <a:cs typeface="Tahoma" charset="0"/>
              </a:rPr>
            </a:br>
            <a:r>
              <a:rPr lang="en-US" sz="1800">
                <a:latin typeface="Courier New" charset="0"/>
                <a:cs typeface="Tahoma" charset="0"/>
              </a:rPr>
              <a:t>  if (x &gt; 1)</a:t>
            </a:r>
            <a:br>
              <a:rPr lang="en-US" sz="1800">
                <a:latin typeface="Courier New" charset="0"/>
                <a:cs typeface="Tahoma" charset="0"/>
              </a:rPr>
            </a:br>
            <a:r>
              <a:rPr lang="en-US" sz="1800">
                <a:latin typeface="Courier New" charset="0"/>
                <a:cs typeface="Tahoma" charset="0"/>
              </a:rPr>
              <a:t>    x = sqr(x-1)+x+x-1;</a:t>
            </a:r>
            <a:br>
              <a:rPr lang="en-US" sz="1800">
                <a:latin typeface="Courier New" charset="0"/>
                <a:cs typeface="Tahoma" charset="0"/>
              </a:rPr>
            </a:br>
            <a:r>
              <a:rPr lang="en-US" sz="1800">
                <a:latin typeface="Courier New" charset="0"/>
                <a:cs typeface="Tahoma" charset="0"/>
              </a:rPr>
              <a:t>  return x; </a:t>
            </a:r>
            <a:br>
              <a:rPr lang="en-US" sz="1800">
                <a:latin typeface="Courier New" charset="0"/>
                <a:cs typeface="Tahoma" charset="0"/>
              </a:rPr>
            </a:br>
            <a:r>
              <a:rPr lang="en-US" sz="1800">
                <a:latin typeface="Courier New" charset="0"/>
                <a:cs typeface="Tahoma" charset="0"/>
              </a:rPr>
              <a:t>}</a:t>
            </a:r>
          </a:p>
          <a:p>
            <a:pPr algn="l">
              <a:lnSpc>
                <a:spcPct val="9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endParaRPr lang="en-US" sz="1800">
              <a:latin typeface="Courier New" charset="0"/>
              <a:cs typeface="Tahoma" charset="0"/>
            </a:endParaRPr>
          </a:p>
          <a:p>
            <a:pPr algn="l">
              <a:lnSpc>
                <a:spcPct val="9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sz="1800">
                <a:latin typeface="Courier New" charset="0"/>
                <a:cs typeface="Tahoma" charset="0"/>
              </a:rPr>
              <a:t>main()</a:t>
            </a:r>
            <a:br>
              <a:rPr lang="en-US" sz="1800">
                <a:latin typeface="Courier New" charset="0"/>
                <a:cs typeface="Tahoma" charset="0"/>
              </a:rPr>
            </a:br>
            <a:r>
              <a:rPr lang="en-US" sz="1800">
                <a:latin typeface="Courier New" charset="0"/>
                <a:cs typeface="Tahoma" charset="0"/>
              </a:rPr>
              <a:t>{</a:t>
            </a:r>
            <a:br>
              <a:rPr lang="en-US" sz="1800">
                <a:latin typeface="Courier New" charset="0"/>
                <a:cs typeface="Tahoma" charset="0"/>
              </a:rPr>
            </a:br>
            <a:r>
              <a:rPr lang="en-US" sz="1800">
                <a:latin typeface="Courier New" charset="0"/>
                <a:cs typeface="Tahoma" charset="0"/>
              </a:rPr>
              <a:t>  sqr(10);</a:t>
            </a:r>
            <a:br>
              <a:rPr lang="en-US" sz="1800">
                <a:latin typeface="Courier New" charset="0"/>
                <a:cs typeface="Tahoma" charset="0"/>
              </a:rPr>
            </a:br>
            <a:r>
              <a:rPr lang="en-US" sz="1800">
                <a:latin typeface="Courier New" charset="0"/>
                <a:cs typeface="Tahoma" charset="0"/>
              </a:rPr>
              <a:t>}</a:t>
            </a:r>
          </a:p>
          <a:p>
            <a:pPr algn="l" latinLnBrk="1">
              <a:lnSpc>
                <a:spcPct val="9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endParaRPr lang="en-US" sz="1800">
              <a:latin typeface="Courier New" charset="0"/>
              <a:cs typeface="Tahoma" charset="0"/>
            </a:endParaRPr>
          </a:p>
        </p:txBody>
      </p:sp>
      <p:sp>
        <p:nvSpPr>
          <p:cNvPr id="31750" name="Text Box 19"/>
          <p:cNvSpPr txBox="1">
            <a:spLocks noChangeArrowheads="1"/>
          </p:cNvSpPr>
          <p:nvPr/>
        </p:nvSpPr>
        <p:spPr bwMode="auto">
          <a:xfrm>
            <a:off x="2740025" y="2955925"/>
            <a:ext cx="6121400" cy="3478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b="0">
                <a:latin typeface="Tahoma" charset="0"/>
                <a:cs typeface="Tahoma" charset="0"/>
              </a:rPr>
              <a:t>sqr(10) = sqr(9)+10+10-1 = 100</a:t>
            </a:r>
          </a:p>
          <a:p>
            <a:r>
              <a:rPr lang="en-US" sz="2000" b="0">
                <a:latin typeface="Tahoma" charset="0"/>
                <a:cs typeface="Tahoma" charset="0"/>
              </a:rPr>
              <a:t>sqr(9) = sqr(8)+9+9-1 = 81</a:t>
            </a:r>
          </a:p>
          <a:p>
            <a:r>
              <a:rPr lang="en-US" sz="2000" b="0">
                <a:latin typeface="Tahoma" charset="0"/>
                <a:cs typeface="Tahoma" charset="0"/>
              </a:rPr>
              <a:t>sqr(8) = sqr(7)+8+8-1 = 64</a:t>
            </a:r>
          </a:p>
          <a:p>
            <a:r>
              <a:rPr lang="en-US" sz="2000" b="0">
                <a:latin typeface="Tahoma" charset="0"/>
                <a:cs typeface="Tahoma" charset="0"/>
              </a:rPr>
              <a:t>sqr(7) = sqr(6)+7+7-1 = 49</a:t>
            </a:r>
          </a:p>
          <a:p>
            <a:r>
              <a:rPr lang="en-US" sz="2000" b="0">
                <a:latin typeface="Tahoma" charset="0"/>
                <a:cs typeface="Tahoma" charset="0"/>
              </a:rPr>
              <a:t>sqr(6) = sqr(5)+6+6-1 = 36</a:t>
            </a:r>
          </a:p>
          <a:p>
            <a:r>
              <a:rPr lang="en-US" sz="2000" b="0">
                <a:latin typeface="Tahoma" charset="0"/>
                <a:cs typeface="Tahoma" charset="0"/>
              </a:rPr>
              <a:t>sqr(5) = sqr(4)+5+5-1 = 25</a:t>
            </a:r>
          </a:p>
          <a:p>
            <a:r>
              <a:rPr lang="en-US" sz="2000" b="0">
                <a:latin typeface="Tahoma" charset="0"/>
                <a:cs typeface="Tahoma" charset="0"/>
              </a:rPr>
              <a:t>sqr(4) = sqr(3)+4+4-1 = 16</a:t>
            </a:r>
            <a:br>
              <a:rPr lang="en-US" sz="2000" b="0">
                <a:latin typeface="Tahoma" charset="0"/>
                <a:cs typeface="Tahoma" charset="0"/>
              </a:rPr>
            </a:br>
            <a:r>
              <a:rPr lang="en-US" sz="2000" b="0">
                <a:latin typeface="Tahoma" charset="0"/>
                <a:cs typeface="Tahoma" charset="0"/>
              </a:rPr>
              <a:t>sqr(3) = sqr(2)+3+3-1 = 9</a:t>
            </a:r>
          </a:p>
          <a:p>
            <a:r>
              <a:rPr lang="en-US" sz="2000" b="0">
                <a:latin typeface="Tahoma" charset="0"/>
                <a:cs typeface="Tahoma" charset="0"/>
              </a:rPr>
              <a:t>sqr(2) = sqr(1)+2+2-1 = 4</a:t>
            </a:r>
          </a:p>
          <a:p>
            <a:r>
              <a:rPr lang="en-US" sz="2000" b="0">
                <a:latin typeface="Tahoma" charset="0"/>
                <a:cs typeface="Tahoma" charset="0"/>
              </a:rPr>
              <a:t>sqr(1) = 1</a:t>
            </a:r>
          </a:p>
          <a:p>
            <a:r>
              <a:rPr lang="en-US" sz="2000" b="0">
                <a:latin typeface="Tahoma" charset="0"/>
                <a:cs typeface="Tahoma" charset="0"/>
              </a:rPr>
              <a:t>sqr(0) = 0</a:t>
            </a:r>
          </a:p>
        </p:txBody>
      </p:sp>
      <p:sp>
        <p:nvSpPr>
          <p:cNvPr id="31751" name="Text Box 26"/>
          <p:cNvSpPr txBox="1">
            <a:spLocks noChangeArrowheads="1"/>
          </p:cNvSpPr>
          <p:nvPr/>
        </p:nvSpPr>
        <p:spPr bwMode="auto">
          <a:xfrm>
            <a:off x="4557713" y="1143000"/>
            <a:ext cx="4357687" cy="1477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800" b="0">
                <a:latin typeface="Tahoma" charset="0"/>
                <a:cs typeface="Tahoma" charset="0"/>
              </a:rPr>
              <a:t>How do we go about writing callable procedures? We’</a:t>
            </a:r>
            <a:r>
              <a:rPr lang="en-US" altLang="ja-JP" sz="1800" b="0">
                <a:latin typeface="Tahoma" charset="0"/>
                <a:cs typeface="Tahoma" charset="0"/>
              </a:rPr>
              <a:t>d like to support not only LEAF procedures, but also procedures that call other procedures, ad infinitum (e.g. a recursive function).</a:t>
            </a:r>
            <a:endParaRPr lang="en-US" sz="1800" b="0">
              <a:latin typeface="Tahoma" charset="0"/>
              <a:cs typeface="Tahoma" charset="0"/>
            </a:endParaRPr>
          </a:p>
        </p:txBody>
      </p:sp>
      <p:sp>
        <p:nvSpPr>
          <p:cNvPr id="5" name="Rectangle 4"/>
          <p:cNvSpPr>
            <a:spLocks noChangeArrowheads="1"/>
          </p:cNvSpPr>
          <p:nvPr/>
        </p:nvSpPr>
        <p:spPr bwMode="auto">
          <a:xfrm>
            <a:off x="838200" y="5638800"/>
            <a:ext cx="381000" cy="381000"/>
          </a:xfrm>
          <a:prstGeom prst="rect">
            <a:avLst/>
          </a:prstGeom>
          <a:solidFill>
            <a:schemeClr val="accent1"/>
          </a:solidFill>
          <a:ln w="9525">
            <a:solidFill>
              <a:schemeClr val="tx1"/>
            </a:solidFill>
            <a:round/>
            <a:headEnd/>
            <a:tailEnd/>
          </a:ln>
        </p:spPr>
        <p:txBody>
          <a:bodyPr wrap="none" anchor="b">
            <a:spAutoFit/>
          </a:bodyPr>
          <a:lstStyle/>
          <a:p>
            <a:pPr algn="l"/>
            <a:endParaRPr lang="en-US" sz="1800" b="0">
              <a:latin typeface="Arial" charset="0"/>
            </a:endParaRPr>
          </a:p>
        </p:txBody>
      </p:sp>
      <p:sp>
        <p:nvSpPr>
          <p:cNvPr id="2" name="Slide Number Placeholder 1"/>
          <p:cNvSpPr>
            <a:spLocks noGrp="1"/>
          </p:cNvSpPr>
          <p:nvPr>
            <p:ph type="sldNum" sz="quarter" idx="10"/>
          </p:nvPr>
        </p:nvSpPr>
        <p:spPr/>
        <p:txBody>
          <a:bodyPr/>
          <a:lstStyle/>
          <a:p>
            <a:pPr>
              <a:defRPr/>
            </a:pPr>
            <a:fld id="{AA981B32-6631-C04B-B04E-B5C5DFC4DEC3}" type="slidenum">
              <a:rPr lang="en-US" smtClean="0"/>
              <a:pPr>
                <a:defRPr/>
              </a:pPr>
              <a:t>10</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7" grpId="0" animBg="1"/>
      <p:bldP spid="26"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pPr eaLnBrk="1" hangingPunct="1">
              <a:defRPr/>
            </a:pPr>
            <a:r>
              <a:rPr lang="en-US" dirty="0">
                <a:latin typeface="Tahoma" charset="0"/>
                <a:ea typeface="Tahoma"/>
              </a:rPr>
              <a:t>Procedure Linkage: First Try</a:t>
            </a:r>
          </a:p>
        </p:txBody>
      </p:sp>
      <p:sp>
        <p:nvSpPr>
          <p:cNvPr id="699396" name="Rectangle 1028"/>
          <p:cNvSpPr>
            <a:spLocks noChangeArrowheads="1"/>
          </p:cNvSpPr>
          <p:nvPr/>
        </p:nvSpPr>
        <p:spPr bwMode="auto">
          <a:xfrm>
            <a:off x="4267200" y="1370013"/>
            <a:ext cx="5349875" cy="4427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a:lnSpc>
                <a:spcPct val="65000"/>
              </a:lnSpc>
              <a:spcBef>
                <a:spcPct val="50000"/>
              </a:spcBef>
            </a:pPr>
            <a:r>
              <a:rPr lang="en-US" sz="1800">
                <a:latin typeface="Courier New" charset="0"/>
                <a:cs typeface="Tahoma" charset="0"/>
              </a:rPr>
              <a:t> sqr:	slti	$t0,$a0,2</a:t>
            </a:r>
          </a:p>
          <a:p>
            <a:pPr marL="923925" lvl="2" algn="l">
              <a:lnSpc>
                <a:spcPct val="65000"/>
              </a:lnSpc>
              <a:spcBef>
                <a:spcPct val="50000"/>
              </a:spcBef>
            </a:pPr>
            <a:r>
              <a:rPr lang="en-US" sz="1800">
                <a:latin typeface="Courier New" charset="0"/>
                <a:cs typeface="Tahoma" charset="0"/>
              </a:rPr>
              <a:t>beq	$t0,$0,then  #!(x&lt;2)</a:t>
            </a:r>
          </a:p>
          <a:p>
            <a:pPr marL="923925" lvl="2" algn="l">
              <a:lnSpc>
                <a:spcPct val="65000"/>
              </a:lnSpc>
              <a:spcBef>
                <a:spcPct val="50000"/>
              </a:spcBef>
            </a:pPr>
            <a:r>
              <a:rPr lang="en-US" sz="1800">
                <a:latin typeface="Courier New" charset="0"/>
                <a:cs typeface="Tahoma" charset="0"/>
              </a:rPr>
              <a:t>add	$v0,$0,$a0</a:t>
            </a:r>
          </a:p>
          <a:p>
            <a:pPr marL="923925" lvl="2" algn="l">
              <a:lnSpc>
                <a:spcPct val="65000"/>
              </a:lnSpc>
              <a:spcBef>
                <a:spcPct val="50000"/>
              </a:spcBef>
            </a:pPr>
            <a:r>
              <a:rPr lang="en-US" sz="1800">
                <a:latin typeface="Courier New" charset="0"/>
                <a:cs typeface="Tahoma" charset="0"/>
              </a:rPr>
              <a:t>beq	$0,$0,rtn	</a:t>
            </a:r>
          </a:p>
          <a:p>
            <a:pPr marL="114300" lvl="1" algn="l">
              <a:lnSpc>
                <a:spcPct val="65000"/>
              </a:lnSpc>
              <a:spcBef>
                <a:spcPct val="50000"/>
              </a:spcBef>
            </a:pPr>
            <a:r>
              <a:rPr lang="en-US" sz="1800">
                <a:latin typeface="Courier New" charset="0"/>
                <a:cs typeface="Tahoma" charset="0"/>
              </a:rPr>
              <a:t>then:</a:t>
            </a:r>
          </a:p>
          <a:p>
            <a:pPr marL="114300" lvl="1" algn="l">
              <a:lnSpc>
                <a:spcPct val="65000"/>
              </a:lnSpc>
              <a:spcBef>
                <a:spcPct val="50000"/>
              </a:spcBef>
            </a:pPr>
            <a:r>
              <a:rPr lang="en-US" sz="1800">
                <a:latin typeface="Courier New" charset="0"/>
                <a:cs typeface="Tahoma" charset="0"/>
              </a:rPr>
              <a:t>	add	$t0,$0,$a0</a:t>
            </a:r>
          </a:p>
          <a:p>
            <a:pPr marL="923925" lvl="2" algn="l">
              <a:lnSpc>
                <a:spcPct val="65000"/>
              </a:lnSpc>
              <a:spcBef>
                <a:spcPct val="50000"/>
              </a:spcBef>
            </a:pPr>
            <a:r>
              <a:rPr lang="en-US" sz="1800">
                <a:latin typeface="Courier New" charset="0"/>
                <a:cs typeface="Tahoma" charset="0"/>
              </a:rPr>
              <a:t>addi	$a0,$a0,-1</a:t>
            </a:r>
          </a:p>
          <a:p>
            <a:pPr marL="923925" lvl="2" algn="l">
              <a:lnSpc>
                <a:spcPct val="65000"/>
              </a:lnSpc>
              <a:spcBef>
                <a:spcPct val="50000"/>
              </a:spcBef>
            </a:pPr>
            <a:r>
              <a:rPr lang="en-US" sz="1800">
                <a:latin typeface="Courier New" charset="0"/>
                <a:cs typeface="Tahoma" charset="0"/>
              </a:rPr>
              <a:t>jal	sqr</a:t>
            </a:r>
          </a:p>
          <a:p>
            <a:pPr marL="923925" lvl="2" algn="l">
              <a:lnSpc>
                <a:spcPct val="65000"/>
              </a:lnSpc>
              <a:spcBef>
                <a:spcPct val="50000"/>
              </a:spcBef>
            </a:pPr>
            <a:r>
              <a:rPr lang="en-US" sz="1800">
                <a:latin typeface="Courier New" charset="0"/>
                <a:cs typeface="Tahoma" charset="0"/>
              </a:rPr>
              <a:t>add	$v0,$v0,$t0</a:t>
            </a:r>
          </a:p>
          <a:p>
            <a:pPr marL="923925" lvl="2" algn="l">
              <a:lnSpc>
                <a:spcPct val="65000"/>
              </a:lnSpc>
              <a:spcBef>
                <a:spcPct val="50000"/>
              </a:spcBef>
            </a:pPr>
            <a:r>
              <a:rPr lang="en-US" sz="1800">
                <a:latin typeface="Courier New" charset="0"/>
                <a:cs typeface="Tahoma" charset="0"/>
              </a:rPr>
              <a:t>add	$v0,$v0,$t0</a:t>
            </a:r>
          </a:p>
          <a:p>
            <a:pPr marL="923925" lvl="2" algn="l">
              <a:lnSpc>
                <a:spcPct val="65000"/>
              </a:lnSpc>
              <a:spcBef>
                <a:spcPct val="50000"/>
              </a:spcBef>
            </a:pPr>
            <a:r>
              <a:rPr lang="en-US" sz="1800">
                <a:latin typeface="Courier New" charset="0"/>
                <a:cs typeface="Tahoma" charset="0"/>
              </a:rPr>
              <a:t>addi	$v0,$v0,-1</a:t>
            </a:r>
          </a:p>
          <a:p>
            <a:pPr marL="114300" lvl="1" algn="l">
              <a:lnSpc>
                <a:spcPct val="65000"/>
              </a:lnSpc>
              <a:spcBef>
                <a:spcPct val="50000"/>
              </a:spcBef>
            </a:pPr>
            <a:r>
              <a:rPr lang="en-US" sz="1800">
                <a:latin typeface="Courier New" charset="0"/>
                <a:cs typeface="Tahoma" charset="0"/>
              </a:rPr>
              <a:t>rtn:</a:t>
            </a:r>
          </a:p>
          <a:p>
            <a:pPr marL="923925" lvl="2" algn="l">
              <a:lnSpc>
                <a:spcPct val="65000"/>
              </a:lnSpc>
              <a:spcBef>
                <a:spcPct val="50000"/>
              </a:spcBef>
            </a:pPr>
            <a:r>
              <a:rPr lang="en-US" sz="1800">
                <a:latin typeface="Courier New" charset="0"/>
                <a:cs typeface="Tahoma" charset="0"/>
              </a:rPr>
              <a:t>jr	$ra</a:t>
            </a:r>
          </a:p>
          <a:p>
            <a:pPr marL="923925" lvl="2" algn="l">
              <a:lnSpc>
                <a:spcPct val="65000"/>
              </a:lnSpc>
              <a:spcBef>
                <a:spcPct val="50000"/>
              </a:spcBef>
            </a:pPr>
            <a:endParaRPr lang="en-US" sz="1800">
              <a:latin typeface="Courier New" charset="0"/>
              <a:cs typeface="Tahoma" charset="0"/>
            </a:endParaRPr>
          </a:p>
        </p:txBody>
      </p:sp>
      <p:sp>
        <p:nvSpPr>
          <p:cNvPr id="699397" name="AutoShape 1029"/>
          <p:cNvSpPr>
            <a:spLocks noChangeArrowheads="1"/>
          </p:cNvSpPr>
          <p:nvPr/>
        </p:nvSpPr>
        <p:spPr bwMode="auto">
          <a:xfrm>
            <a:off x="2500313" y="2568575"/>
            <a:ext cx="1558925" cy="517525"/>
          </a:xfrm>
          <a:prstGeom prst="star16">
            <a:avLst>
              <a:gd name="adj" fmla="val 37500"/>
            </a:avLst>
          </a:prstGeom>
          <a:solidFill>
            <a:srgbClr val="CC0000"/>
          </a:solidFill>
          <a:ln w="12700">
            <a:solidFill>
              <a:schemeClr val="tx1"/>
            </a:solidFill>
            <a:miter lim="800000"/>
            <a:headEnd/>
            <a:tailEnd/>
          </a:ln>
          <a:effectLst>
            <a:prstShdw prst="shdw17" dist="17961" dir="2700000">
              <a:srgbClr val="000000">
                <a:alpha val="74998"/>
              </a:srgbClr>
            </a:prstShdw>
          </a:effectLst>
        </p:spPr>
        <p:txBody>
          <a:bodyPr wrap="none" lIns="23812" tIns="11112" rIns="23812" bIns="11112">
            <a:spAutoFit/>
          </a:bodyPr>
          <a:lstStyle/>
          <a:p>
            <a:pPr defTabSz="57150">
              <a:lnSpc>
                <a:spcPct val="90000"/>
              </a:lnSpc>
              <a:defRPr/>
            </a:pPr>
            <a:r>
              <a:rPr lang="en-US" sz="1800" b="0" i="1" dirty="0">
                <a:solidFill>
                  <a:schemeClr val="bg1"/>
                </a:solidFill>
                <a:effectLst>
                  <a:outerShdw blurRad="38100" dist="38100" dir="2700000" algn="tl">
                    <a:srgbClr val="000000"/>
                  </a:outerShdw>
                </a:effectLst>
                <a:latin typeface="Arial" charset="0"/>
                <a:ea typeface="Tahoma"/>
                <a:cs typeface="Tahoma"/>
              </a:rPr>
              <a:t>OOPS! </a:t>
            </a:r>
          </a:p>
        </p:txBody>
      </p:sp>
      <p:sp>
        <p:nvSpPr>
          <p:cNvPr id="33796" name="Text Box 1030"/>
          <p:cNvSpPr txBox="1">
            <a:spLocks noChangeArrowheads="1"/>
          </p:cNvSpPr>
          <p:nvPr/>
        </p:nvSpPr>
        <p:spPr bwMode="auto">
          <a:xfrm>
            <a:off x="103188" y="4951413"/>
            <a:ext cx="2640012" cy="1754187"/>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800" b="0">
                <a:latin typeface="Tahoma" charset="0"/>
                <a:cs typeface="Tahoma" charset="0"/>
              </a:rPr>
              <a:t>MIPS Convention:</a:t>
            </a:r>
          </a:p>
          <a:p>
            <a:pPr algn="l"/>
            <a:r>
              <a:rPr lang="en-US" sz="1800" b="0">
                <a:latin typeface="Tahoma" charset="0"/>
                <a:cs typeface="Tahoma" charset="0"/>
              </a:rPr>
              <a:t> pass 1</a:t>
            </a:r>
            <a:r>
              <a:rPr lang="en-US" sz="1800" b="0" baseline="30000">
                <a:latin typeface="Tahoma" charset="0"/>
                <a:cs typeface="Tahoma" charset="0"/>
              </a:rPr>
              <a:t>st</a:t>
            </a:r>
            <a:r>
              <a:rPr lang="en-US" sz="1800" b="0">
                <a:latin typeface="Tahoma" charset="0"/>
                <a:cs typeface="Tahoma" charset="0"/>
              </a:rPr>
              <a:t> arg x in $a0</a:t>
            </a:r>
          </a:p>
          <a:p>
            <a:pPr algn="l"/>
            <a:r>
              <a:rPr lang="en-US" sz="1800" b="0">
                <a:latin typeface="Tahoma" charset="0"/>
                <a:cs typeface="Tahoma" charset="0"/>
              </a:rPr>
              <a:t> save return addr in $ra</a:t>
            </a:r>
          </a:p>
          <a:p>
            <a:pPr algn="l"/>
            <a:r>
              <a:rPr lang="en-US" sz="1800" b="0">
                <a:latin typeface="Tahoma" charset="0"/>
                <a:cs typeface="Tahoma" charset="0"/>
              </a:rPr>
              <a:t> return result in $v0</a:t>
            </a:r>
          </a:p>
          <a:p>
            <a:pPr algn="l"/>
            <a:r>
              <a:rPr lang="en-US" sz="1800" b="0">
                <a:latin typeface="Tahoma" charset="0"/>
                <a:cs typeface="Tahoma" charset="0"/>
              </a:rPr>
              <a:t> use only temp registers</a:t>
            </a:r>
            <a:br>
              <a:rPr lang="en-US" sz="1800" b="0">
                <a:latin typeface="Tahoma" charset="0"/>
                <a:cs typeface="Tahoma" charset="0"/>
              </a:rPr>
            </a:br>
            <a:r>
              <a:rPr lang="en-US" sz="1800" b="0">
                <a:latin typeface="Tahoma" charset="0"/>
                <a:cs typeface="Tahoma" charset="0"/>
              </a:rPr>
              <a:t>   to avoid saving stuff</a:t>
            </a:r>
          </a:p>
        </p:txBody>
      </p:sp>
      <p:sp>
        <p:nvSpPr>
          <p:cNvPr id="33797" name="Rectangle 1032"/>
          <p:cNvSpPr>
            <a:spLocks noChangeArrowheads="1"/>
          </p:cNvSpPr>
          <p:nvPr/>
        </p:nvSpPr>
        <p:spPr bwMode="auto">
          <a:xfrm>
            <a:off x="609600" y="1370013"/>
            <a:ext cx="3352800" cy="3227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a:lnSpc>
                <a:spcPct val="9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sz="1800">
                <a:latin typeface="Courier New" charset="0"/>
                <a:cs typeface="Tahoma" charset="0"/>
              </a:rPr>
              <a:t>int sqr(int x) { </a:t>
            </a:r>
            <a:br>
              <a:rPr lang="en-US" sz="1800">
                <a:latin typeface="Courier New" charset="0"/>
                <a:cs typeface="Tahoma" charset="0"/>
              </a:rPr>
            </a:br>
            <a:r>
              <a:rPr lang="en-US" sz="1800">
                <a:latin typeface="Courier New" charset="0"/>
                <a:cs typeface="Tahoma" charset="0"/>
              </a:rPr>
              <a:t>  if (x &gt; 1)</a:t>
            </a:r>
            <a:br>
              <a:rPr lang="en-US" sz="1800">
                <a:latin typeface="Courier New" charset="0"/>
                <a:cs typeface="Tahoma" charset="0"/>
              </a:rPr>
            </a:br>
            <a:r>
              <a:rPr lang="en-US" sz="1800">
                <a:latin typeface="Courier New" charset="0"/>
                <a:cs typeface="Tahoma" charset="0"/>
              </a:rPr>
              <a:t>    x = sqr(x-1)+x+x-1;</a:t>
            </a:r>
            <a:br>
              <a:rPr lang="en-US" sz="1800">
                <a:latin typeface="Courier New" charset="0"/>
                <a:cs typeface="Tahoma" charset="0"/>
              </a:rPr>
            </a:br>
            <a:r>
              <a:rPr lang="en-US" sz="1800">
                <a:latin typeface="Courier New" charset="0"/>
                <a:cs typeface="Tahoma" charset="0"/>
              </a:rPr>
              <a:t>  return x; </a:t>
            </a:r>
            <a:br>
              <a:rPr lang="en-US" sz="1800">
                <a:latin typeface="Courier New" charset="0"/>
                <a:cs typeface="Tahoma" charset="0"/>
              </a:rPr>
            </a:br>
            <a:r>
              <a:rPr lang="en-US" sz="1800">
                <a:latin typeface="Courier New" charset="0"/>
                <a:cs typeface="Tahoma" charset="0"/>
              </a:rPr>
              <a:t>}</a:t>
            </a:r>
          </a:p>
          <a:p>
            <a:pPr algn="l">
              <a:lnSpc>
                <a:spcPct val="9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endParaRPr lang="en-US" sz="1800">
              <a:latin typeface="Courier New" charset="0"/>
              <a:cs typeface="Tahoma" charset="0"/>
            </a:endParaRPr>
          </a:p>
          <a:p>
            <a:pPr algn="l">
              <a:lnSpc>
                <a:spcPct val="9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sz="1800">
                <a:latin typeface="Courier New" charset="0"/>
                <a:cs typeface="Tahoma" charset="0"/>
              </a:rPr>
              <a:t>main()</a:t>
            </a:r>
            <a:br>
              <a:rPr lang="en-US" sz="1800">
                <a:latin typeface="Courier New" charset="0"/>
                <a:cs typeface="Tahoma" charset="0"/>
              </a:rPr>
            </a:br>
            <a:r>
              <a:rPr lang="en-US" sz="1800">
                <a:latin typeface="Courier New" charset="0"/>
                <a:cs typeface="Tahoma" charset="0"/>
              </a:rPr>
              <a:t>{</a:t>
            </a:r>
            <a:br>
              <a:rPr lang="en-US" sz="1800">
                <a:latin typeface="Courier New" charset="0"/>
                <a:cs typeface="Tahoma" charset="0"/>
              </a:rPr>
            </a:br>
            <a:r>
              <a:rPr lang="en-US" sz="1800">
                <a:latin typeface="Courier New" charset="0"/>
                <a:cs typeface="Tahoma" charset="0"/>
              </a:rPr>
              <a:t>  sqr(10);</a:t>
            </a:r>
            <a:br>
              <a:rPr lang="en-US" sz="1800">
                <a:latin typeface="Courier New" charset="0"/>
                <a:cs typeface="Tahoma" charset="0"/>
              </a:rPr>
            </a:br>
            <a:r>
              <a:rPr lang="en-US" sz="1800">
                <a:latin typeface="Courier New" charset="0"/>
                <a:cs typeface="Tahoma" charset="0"/>
              </a:rPr>
              <a:t>}</a:t>
            </a:r>
          </a:p>
          <a:p>
            <a:pPr algn="l" latinLnBrk="1">
              <a:lnSpc>
                <a:spcPct val="9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endParaRPr lang="en-US" sz="1800">
              <a:latin typeface="Courier New" charset="0"/>
              <a:cs typeface="Tahoma" charset="0"/>
            </a:endParaRPr>
          </a:p>
        </p:txBody>
      </p:sp>
      <p:grpSp>
        <p:nvGrpSpPr>
          <p:cNvPr id="2" name="Group 1055"/>
          <p:cNvGrpSpPr>
            <a:grpSpLocks/>
          </p:cNvGrpSpPr>
          <p:nvPr/>
        </p:nvGrpSpPr>
        <p:grpSpPr bwMode="auto">
          <a:xfrm>
            <a:off x="152400" y="990600"/>
            <a:ext cx="1452563" cy="2122488"/>
            <a:chOff x="-57" y="624"/>
            <a:chExt cx="915" cy="1337"/>
          </a:xfrm>
        </p:grpSpPr>
        <p:sp>
          <p:nvSpPr>
            <p:cNvPr id="33820" name="Text Box 1033"/>
            <p:cNvSpPr txBox="1">
              <a:spLocks noChangeArrowheads="1"/>
            </p:cNvSpPr>
            <p:nvPr/>
          </p:nvSpPr>
          <p:spPr bwMode="auto">
            <a:xfrm>
              <a:off x="-53" y="1728"/>
              <a:ext cx="47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800" b="0">
                  <a:latin typeface="Tahoma" charset="0"/>
                  <a:cs typeface="Tahoma" charset="0"/>
                </a:rPr>
                <a:t>Caller</a:t>
              </a:r>
            </a:p>
          </p:txBody>
        </p:sp>
        <p:sp>
          <p:nvSpPr>
            <p:cNvPr id="33821" name="Text Box 1034"/>
            <p:cNvSpPr txBox="1">
              <a:spLocks noChangeArrowheads="1"/>
            </p:cNvSpPr>
            <p:nvPr/>
          </p:nvSpPr>
          <p:spPr bwMode="auto">
            <a:xfrm>
              <a:off x="-57" y="624"/>
              <a:ext cx="91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800" b="0">
                  <a:latin typeface="Tahoma" charset="0"/>
                  <a:cs typeface="Tahoma" charset="0"/>
                </a:rPr>
                <a:t>Callee/Caller</a:t>
              </a:r>
            </a:p>
          </p:txBody>
        </p:sp>
      </p:grpSp>
      <p:grpSp>
        <p:nvGrpSpPr>
          <p:cNvPr id="3" name="Group 1057"/>
          <p:cNvGrpSpPr>
            <a:grpSpLocks/>
          </p:cNvGrpSpPr>
          <p:nvPr/>
        </p:nvGrpSpPr>
        <p:grpSpPr bwMode="auto">
          <a:xfrm>
            <a:off x="2362200" y="2957513"/>
            <a:ext cx="2555875" cy="700087"/>
            <a:chOff x="1488" y="1863"/>
            <a:chExt cx="1610" cy="441"/>
          </a:xfrm>
        </p:grpSpPr>
        <p:sp>
          <p:nvSpPr>
            <p:cNvPr id="33811" name="Text Box 1035"/>
            <p:cNvSpPr txBox="1">
              <a:spLocks noChangeArrowheads="1"/>
            </p:cNvSpPr>
            <p:nvPr/>
          </p:nvSpPr>
          <p:spPr bwMode="auto">
            <a:xfrm>
              <a:off x="1488" y="1922"/>
              <a:ext cx="1200"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400" b="0">
                  <a:latin typeface="Tahoma" charset="0"/>
                  <a:cs typeface="Tahoma" charset="0"/>
                </a:rPr>
                <a:t>$t0 is clobbered on successive calls.</a:t>
              </a:r>
            </a:p>
          </p:txBody>
        </p:sp>
        <p:grpSp>
          <p:nvGrpSpPr>
            <p:cNvPr id="33812" name="Group 1036"/>
            <p:cNvGrpSpPr>
              <a:grpSpLocks/>
            </p:cNvGrpSpPr>
            <p:nvPr/>
          </p:nvGrpSpPr>
          <p:grpSpPr bwMode="auto">
            <a:xfrm>
              <a:off x="2736" y="1863"/>
              <a:ext cx="362" cy="441"/>
              <a:chOff x="4464" y="1287"/>
              <a:chExt cx="362" cy="441"/>
            </a:xfrm>
          </p:grpSpPr>
          <p:sp>
            <p:nvSpPr>
              <p:cNvPr id="33814" name="Freeform 1037"/>
              <p:cNvSpPr>
                <a:spLocks/>
              </p:cNvSpPr>
              <p:nvPr/>
            </p:nvSpPr>
            <p:spPr bwMode="auto">
              <a:xfrm>
                <a:off x="4565" y="1287"/>
                <a:ext cx="105" cy="102"/>
              </a:xfrm>
              <a:custGeom>
                <a:avLst/>
                <a:gdLst>
                  <a:gd name="T0" fmla="*/ 0 w 525"/>
                  <a:gd name="T1" fmla="*/ 0 h 508"/>
                  <a:gd name="T2" fmla="*/ 0 w 525"/>
                  <a:gd name="T3" fmla="*/ 0 h 508"/>
                  <a:gd name="T4" fmla="*/ 0 w 525"/>
                  <a:gd name="T5" fmla="*/ 0 h 508"/>
                  <a:gd name="T6" fmla="*/ 0 w 525"/>
                  <a:gd name="T7" fmla="*/ 0 h 508"/>
                  <a:gd name="T8" fmla="*/ 0 w 525"/>
                  <a:gd name="T9" fmla="*/ 0 h 508"/>
                  <a:gd name="T10" fmla="*/ 0 w 525"/>
                  <a:gd name="T11" fmla="*/ 0 h 508"/>
                  <a:gd name="T12" fmla="*/ 0 w 525"/>
                  <a:gd name="T13" fmla="*/ 0 h 508"/>
                  <a:gd name="T14" fmla="*/ 0 w 525"/>
                  <a:gd name="T15" fmla="*/ 0 h 508"/>
                  <a:gd name="T16" fmla="*/ 0 w 525"/>
                  <a:gd name="T17" fmla="*/ 0 h 508"/>
                  <a:gd name="T18" fmla="*/ 0 w 525"/>
                  <a:gd name="T19" fmla="*/ 0 h 508"/>
                  <a:gd name="T20" fmla="*/ 0 w 525"/>
                  <a:gd name="T21" fmla="*/ 0 h 508"/>
                  <a:gd name="T22" fmla="*/ 0 w 525"/>
                  <a:gd name="T23" fmla="*/ 0 h 508"/>
                  <a:gd name="T24" fmla="*/ 0 w 525"/>
                  <a:gd name="T25" fmla="*/ 0 h 508"/>
                  <a:gd name="T26" fmla="*/ 0 w 525"/>
                  <a:gd name="T27" fmla="*/ 0 h 508"/>
                  <a:gd name="T28" fmla="*/ 0 w 525"/>
                  <a:gd name="T29" fmla="*/ 0 h 508"/>
                  <a:gd name="T30" fmla="*/ 0 w 525"/>
                  <a:gd name="T31" fmla="*/ 0 h 508"/>
                  <a:gd name="T32" fmla="*/ 0 w 525"/>
                  <a:gd name="T33" fmla="*/ 0 h 508"/>
                  <a:gd name="T34" fmla="*/ 0 w 525"/>
                  <a:gd name="T35" fmla="*/ 0 h 508"/>
                  <a:gd name="T36" fmla="*/ 0 w 525"/>
                  <a:gd name="T37" fmla="*/ 0 h 508"/>
                  <a:gd name="T38" fmla="*/ 0 w 525"/>
                  <a:gd name="T39" fmla="*/ 0 h 508"/>
                  <a:gd name="T40" fmla="*/ 0 w 525"/>
                  <a:gd name="T41" fmla="*/ 0 h 508"/>
                  <a:gd name="T42" fmla="*/ 0 w 525"/>
                  <a:gd name="T43" fmla="*/ 0 h 508"/>
                  <a:gd name="T44" fmla="*/ 0 w 525"/>
                  <a:gd name="T45" fmla="*/ 0 h 508"/>
                  <a:gd name="T46" fmla="*/ 0 w 525"/>
                  <a:gd name="T47" fmla="*/ 0 h 508"/>
                  <a:gd name="T48" fmla="*/ 0 w 525"/>
                  <a:gd name="T49" fmla="*/ 0 h 5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5"/>
                  <a:gd name="T76" fmla="*/ 0 h 508"/>
                  <a:gd name="T77" fmla="*/ 525 w 525"/>
                  <a:gd name="T78" fmla="*/ 508 h 5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5" h="508">
                    <a:moveTo>
                      <a:pt x="108" y="23"/>
                    </a:moveTo>
                    <a:lnTo>
                      <a:pt x="167" y="0"/>
                    </a:lnTo>
                    <a:lnTo>
                      <a:pt x="209" y="17"/>
                    </a:lnTo>
                    <a:lnTo>
                      <a:pt x="254" y="72"/>
                    </a:lnTo>
                    <a:lnTo>
                      <a:pt x="282" y="152"/>
                    </a:lnTo>
                    <a:lnTo>
                      <a:pt x="285" y="208"/>
                    </a:lnTo>
                    <a:lnTo>
                      <a:pt x="289" y="280"/>
                    </a:lnTo>
                    <a:lnTo>
                      <a:pt x="476" y="277"/>
                    </a:lnTo>
                    <a:lnTo>
                      <a:pt x="525" y="287"/>
                    </a:lnTo>
                    <a:lnTo>
                      <a:pt x="519" y="321"/>
                    </a:lnTo>
                    <a:lnTo>
                      <a:pt x="418" y="307"/>
                    </a:lnTo>
                    <a:lnTo>
                      <a:pt x="285" y="328"/>
                    </a:lnTo>
                    <a:lnTo>
                      <a:pt x="258" y="400"/>
                    </a:lnTo>
                    <a:lnTo>
                      <a:pt x="220" y="463"/>
                    </a:lnTo>
                    <a:lnTo>
                      <a:pt x="174" y="487"/>
                    </a:lnTo>
                    <a:lnTo>
                      <a:pt x="125" y="508"/>
                    </a:lnTo>
                    <a:lnTo>
                      <a:pt x="90" y="495"/>
                    </a:lnTo>
                    <a:lnTo>
                      <a:pt x="41" y="439"/>
                    </a:lnTo>
                    <a:lnTo>
                      <a:pt x="7" y="370"/>
                    </a:lnTo>
                    <a:lnTo>
                      <a:pt x="0" y="311"/>
                    </a:lnTo>
                    <a:lnTo>
                      <a:pt x="18" y="193"/>
                    </a:lnTo>
                    <a:lnTo>
                      <a:pt x="59" y="104"/>
                    </a:lnTo>
                    <a:lnTo>
                      <a:pt x="90" y="52"/>
                    </a:lnTo>
                    <a:lnTo>
                      <a:pt x="128" y="20"/>
                    </a:lnTo>
                    <a:lnTo>
                      <a:pt x="108" y="2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815" name="Freeform 1038"/>
              <p:cNvSpPr>
                <a:spLocks/>
              </p:cNvSpPr>
              <p:nvPr/>
            </p:nvSpPr>
            <p:spPr bwMode="auto">
              <a:xfrm>
                <a:off x="4611" y="1385"/>
                <a:ext cx="215" cy="38"/>
              </a:xfrm>
              <a:custGeom>
                <a:avLst/>
                <a:gdLst>
                  <a:gd name="T0" fmla="*/ 0 w 1075"/>
                  <a:gd name="T1" fmla="*/ 0 h 190"/>
                  <a:gd name="T2" fmla="*/ 0 w 1075"/>
                  <a:gd name="T3" fmla="*/ 0 h 190"/>
                  <a:gd name="T4" fmla="*/ 0 w 1075"/>
                  <a:gd name="T5" fmla="*/ 0 h 190"/>
                  <a:gd name="T6" fmla="*/ 0 w 1075"/>
                  <a:gd name="T7" fmla="*/ 0 h 190"/>
                  <a:gd name="T8" fmla="*/ 0 w 1075"/>
                  <a:gd name="T9" fmla="*/ 0 h 190"/>
                  <a:gd name="T10" fmla="*/ 0 w 1075"/>
                  <a:gd name="T11" fmla="*/ 0 h 190"/>
                  <a:gd name="T12" fmla="*/ 0 w 1075"/>
                  <a:gd name="T13" fmla="*/ 0 h 190"/>
                  <a:gd name="T14" fmla="*/ 0 w 1075"/>
                  <a:gd name="T15" fmla="*/ 0 h 190"/>
                  <a:gd name="T16" fmla="*/ 0 w 1075"/>
                  <a:gd name="T17" fmla="*/ 0 h 190"/>
                  <a:gd name="T18" fmla="*/ 0 w 1075"/>
                  <a:gd name="T19" fmla="*/ 0 h 190"/>
                  <a:gd name="T20" fmla="*/ 0 w 1075"/>
                  <a:gd name="T21" fmla="*/ 0 h 190"/>
                  <a:gd name="T22" fmla="*/ 0 w 1075"/>
                  <a:gd name="T23" fmla="*/ 0 h 190"/>
                  <a:gd name="T24" fmla="*/ 0 w 1075"/>
                  <a:gd name="T25" fmla="*/ 0 h 190"/>
                  <a:gd name="T26" fmla="*/ 0 w 1075"/>
                  <a:gd name="T27" fmla="*/ 0 h 190"/>
                  <a:gd name="T28" fmla="*/ 0 w 1075"/>
                  <a:gd name="T29" fmla="*/ 0 h 190"/>
                  <a:gd name="T30" fmla="*/ 0 w 1075"/>
                  <a:gd name="T31" fmla="*/ 0 h 190"/>
                  <a:gd name="T32" fmla="*/ 0 w 1075"/>
                  <a:gd name="T33" fmla="*/ 0 h 190"/>
                  <a:gd name="T34" fmla="*/ 0 w 1075"/>
                  <a:gd name="T35" fmla="*/ 0 h 190"/>
                  <a:gd name="T36" fmla="*/ 0 w 1075"/>
                  <a:gd name="T37" fmla="*/ 0 h 190"/>
                  <a:gd name="T38" fmla="*/ 0 w 1075"/>
                  <a:gd name="T39" fmla="*/ 0 h 190"/>
                  <a:gd name="T40" fmla="*/ 0 w 1075"/>
                  <a:gd name="T41" fmla="*/ 0 h 190"/>
                  <a:gd name="T42" fmla="*/ 0 w 1075"/>
                  <a:gd name="T43" fmla="*/ 0 h 190"/>
                  <a:gd name="T44" fmla="*/ 0 w 1075"/>
                  <a:gd name="T45" fmla="*/ 0 h 190"/>
                  <a:gd name="T46" fmla="*/ 0 w 1075"/>
                  <a:gd name="T47" fmla="*/ 0 h 190"/>
                  <a:gd name="T48" fmla="*/ 0 w 1075"/>
                  <a:gd name="T49" fmla="*/ 0 h 190"/>
                  <a:gd name="T50" fmla="*/ 0 w 1075"/>
                  <a:gd name="T51" fmla="*/ 0 h 190"/>
                  <a:gd name="T52" fmla="*/ 0 w 1075"/>
                  <a:gd name="T53" fmla="*/ 0 h 190"/>
                  <a:gd name="T54" fmla="*/ 0 w 1075"/>
                  <a:gd name="T55" fmla="*/ 0 h 190"/>
                  <a:gd name="T56" fmla="*/ 0 w 1075"/>
                  <a:gd name="T57" fmla="*/ 0 h 1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75"/>
                  <a:gd name="T88" fmla="*/ 0 h 190"/>
                  <a:gd name="T89" fmla="*/ 1075 w 1075"/>
                  <a:gd name="T90" fmla="*/ 190 h 1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75" h="190">
                    <a:moveTo>
                      <a:pt x="0" y="121"/>
                    </a:moveTo>
                    <a:lnTo>
                      <a:pt x="90" y="90"/>
                    </a:lnTo>
                    <a:lnTo>
                      <a:pt x="282" y="77"/>
                    </a:lnTo>
                    <a:lnTo>
                      <a:pt x="442" y="63"/>
                    </a:lnTo>
                    <a:lnTo>
                      <a:pt x="620" y="35"/>
                    </a:lnTo>
                    <a:lnTo>
                      <a:pt x="751" y="31"/>
                    </a:lnTo>
                    <a:lnTo>
                      <a:pt x="925" y="11"/>
                    </a:lnTo>
                    <a:lnTo>
                      <a:pt x="1072" y="0"/>
                    </a:lnTo>
                    <a:lnTo>
                      <a:pt x="1075" y="21"/>
                    </a:lnTo>
                    <a:lnTo>
                      <a:pt x="1040" y="49"/>
                    </a:lnTo>
                    <a:lnTo>
                      <a:pt x="908" y="49"/>
                    </a:lnTo>
                    <a:lnTo>
                      <a:pt x="919" y="83"/>
                    </a:lnTo>
                    <a:lnTo>
                      <a:pt x="901" y="124"/>
                    </a:lnTo>
                    <a:lnTo>
                      <a:pt x="866" y="152"/>
                    </a:lnTo>
                    <a:lnTo>
                      <a:pt x="811" y="152"/>
                    </a:lnTo>
                    <a:lnTo>
                      <a:pt x="765" y="138"/>
                    </a:lnTo>
                    <a:lnTo>
                      <a:pt x="748" y="93"/>
                    </a:lnTo>
                    <a:lnTo>
                      <a:pt x="748" y="66"/>
                    </a:lnTo>
                    <a:lnTo>
                      <a:pt x="623" y="69"/>
                    </a:lnTo>
                    <a:lnTo>
                      <a:pt x="571" y="83"/>
                    </a:lnTo>
                    <a:lnTo>
                      <a:pt x="466" y="110"/>
                    </a:lnTo>
                    <a:lnTo>
                      <a:pt x="316" y="128"/>
                    </a:lnTo>
                    <a:lnTo>
                      <a:pt x="191" y="132"/>
                    </a:lnTo>
                    <a:lnTo>
                      <a:pt x="108" y="149"/>
                    </a:lnTo>
                    <a:lnTo>
                      <a:pt x="32" y="190"/>
                    </a:lnTo>
                    <a:lnTo>
                      <a:pt x="0" y="149"/>
                    </a:lnTo>
                    <a:lnTo>
                      <a:pt x="21" y="110"/>
                    </a:lnTo>
                    <a:lnTo>
                      <a:pt x="38" y="101"/>
                    </a:lnTo>
                    <a:lnTo>
                      <a:pt x="0" y="12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816" name="Freeform 1039"/>
              <p:cNvSpPr>
                <a:spLocks/>
              </p:cNvSpPr>
              <p:nvPr/>
            </p:nvSpPr>
            <p:spPr bwMode="auto">
              <a:xfrm>
                <a:off x="4544" y="1394"/>
                <a:ext cx="84" cy="174"/>
              </a:xfrm>
              <a:custGeom>
                <a:avLst/>
                <a:gdLst>
                  <a:gd name="T0" fmla="*/ 0 w 420"/>
                  <a:gd name="T1" fmla="*/ 0 h 871"/>
                  <a:gd name="T2" fmla="*/ 0 w 420"/>
                  <a:gd name="T3" fmla="*/ 0 h 871"/>
                  <a:gd name="T4" fmla="*/ 0 w 420"/>
                  <a:gd name="T5" fmla="*/ 0 h 871"/>
                  <a:gd name="T6" fmla="*/ 0 w 420"/>
                  <a:gd name="T7" fmla="*/ 0 h 871"/>
                  <a:gd name="T8" fmla="*/ 0 w 420"/>
                  <a:gd name="T9" fmla="*/ 0 h 871"/>
                  <a:gd name="T10" fmla="*/ 0 w 420"/>
                  <a:gd name="T11" fmla="*/ 0 h 871"/>
                  <a:gd name="T12" fmla="*/ 0 w 420"/>
                  <a:gd name="T13" fmla="*/ 0 h 871"/>
                  <a:gd name="T14" fmla="*/ 0 w 420"/>
                  <a:gd name="T15" fmla="*/ 0 h 871"/>
                  <a:gd name="T16" fmla="*/ 0 w 420"/>
                  <a:gd name="T17" fmla="*/ 0 h 871"/>
                  <a:gd name="T18" fmla="*/ 0 w 420"/>
                  <a:gd name="T19" fmla="*/ 0 h 871"/>
                  <a:gd name="T20" fmla="*/ 0 w 420"/>
                  <a:gd name="T21" fmla="*/ 0 h 871"/>
                  <a:gd name="T22" fmla="*/ 0 w 420"/>
                  <a:gd name="T23" fmla="*/ 0 h 871"/>
                  <a:gd name="T24" fmla="*/ 0 w 420"/>
                  <a:gd name="T25" fmla="*/ 0 h 871"/>
                  <a:gd name="T26" fmla="*/ 0 w 420"/>
                  <a:gd name="T27" fmla="*/ 0 h 871"/>
                  <a:gd name="T28" fmla="*/ 0 w 420"/>
                  <a:gd name="T29" fmla="*/ 0 h 871"/>
                  <a:gd name="T30" fmla="*/ 0 w 420"/>
                  <a:gd name="T31" fmla="*/ 0 h 871"/>
                  <a:gd name="T32" fmla="*/ 0 w 420"/>
                  <a:gd name="T33" fmla="*/ 0 h 871"/>
                  <a:gd name="T34" fmla="*/ 0 w 420"/>
                  <a:gd name="T35" fmla="*/ 0 h 871"/>
                  <a:gd name="T36" fmla="*/ 0 w 420"/>
                  <a:gd name="T37" fmla="*/ 0 h 871"/>
                  <a:gd name="T38" fmla="*/ 0 w 420"/>
                  <a:gd name="T39" fmla="*/ 0 h 871"/>
                  <a:gd name="T40" fmla="*/ 0 w 420"/>
                  <a:gd name="T41" fmla="*/ 0 h 871"/>
                  <a:gd name="T42" fmla="*/ 0 w 420"/>
                  <a:gd name="T43" fmla="*/ 0 h 87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0"/>
                  <a:gd name="T67" fmla="*/ 0 h 871"/>
                  <a:gd name="T68" fmla="*/ 420 w 420"/>
                  <a:gd name="T69" fmla="*/ 871 h 87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0" h="871">
                    <a:moveTo>
                      <a:pt x="187" y="0"/>
                    </a:moveTo>
                    <a:lnTo>
                      <a:pt x="239" y="9"/>
                    </a:lnTo>
                    <a:lnTo>
                      <a:pt x="301" y="9"/>
                    </a:lnTo>
                    <a:lnTo>
                      <a:pt x="385" y="51"/>
                    </a:lnTo>
                    <a:lnTo>
                      <a:pt x="416" y="134"/>
                    </a:lnTo>
                    <a:lnTo>
                      <a:pt x="420" y="249"/>
                    </a:lnTo>
                    <a:lnTo>
                      <a:pt x="388" y="376"/>
                    </a:lnTo>
                    <a:lnTo>
                      <a:pt x="333" y="497"/>
                    </a:lnTo>
                    <a:lnTo>
                      <a:pt x="292" y="601"/>
                    </a:lnTo>
                    <a:lnTo>
                      <a:pt x="249" y="746"/>
                    </a:lnTo>
                    <a:lnTo>
                      <a:pt x="200" y="833"/>
                    </a:lnTo>
                    <a:lnTo>
                      <a:pt x="139" y="871"/>
                    </a:lnTo>
                    <a:lnTo>
                      <a:pt x="86" y="871"/>
                    </a:lnTo>
                    <a:lnTo>
                      <a:pt x="24" y="833"/>
                    </a:lnTo>
                    <a:lnTo>
                      <a:pt x="0" y="777"/>
                    </a:lnTo>
                    <a:lnTo>
                      <a:pt x="0" y="687"/>
                    </a:lnTo>
                    <a:lnTo>
                      <a:pt x="34" y="570"/>
                    </a:lnTo>
                    <a:lnTo>
                      <a:pt x="63" y="407"/>
                    </a:lnTo>
                    <a:lnTo>
                      <a:pt x="72" y="206"/>
                    </a:lnTo>
                    <a:lnTo>
                      <a:pt x="55" y="55"/>
                    </a:lnTo>
                    <a:lnTo>
                      <a:pt x="107" y="3"/>
                    </a:lnTo>
                    <a:lnTo>
                      <a:pt x="18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817" name="Freeform 1040"/>
              <p:cNvSpPr>
                <a:spLocks/>
              </p:cNvSpPr>
              <p:nvPr/>
            </p:nvSpPr>
            <p:spPr bwMode="auto">
              <a:xfrm>
                <a:off x="4469" y="1401"/>
                <a:ext cx="96" cy="156"/>
              </a:xfrm>
              <a:custGeom>
                <a:avLst/>
                <a:gdLst>
                  <a:gd name="T0" fmla="*/ 0 w 480"/>
                  <a:gd name="T1" fmla="*/ 0 h 779"/>
                  <a:gd name="T2" fmla="*/ 0 w 480"/>
                  <a:gd name="T3" fmla="*/ 0 h 779"/>
                  <a:gd name="T4" fmla="*/ 0 w 480"/>
                  <a:gd name="T5" fmla="*/ 0 h 779"/>
                  <a:gd name="T6" fmla="*/ 0 w 480"/>
                  <a:gd name="T7" fmla="*/ 0 h 779"/>
                  <a:gd name="T8" fmla="*/ 0 w 480"/>
                  <a:gd name="T9" fmla="*/ 0 h 779"/>
                  <a:gd name="T10" fmla="*/ 0 w 480"/>
                  <a:gd name="T11" fmla="*/ 0 h 779"/>
                  <a:gd name="T12" fmla="*/ 0 w 480"/>
                  <a:gd name="T13" fmla="*/ 0 h 779"/>
                  <a:gd name="T14" fmla="*/ 0 w 480"/>
                  <a:gd name="T15" fmla="*/ 0 h 779"/>
                  <a:gd name="T16" fmla="*/ 0 w 480"/>
                  <a:gd name="T17" fmla="*/ 0 h 779"/>
                  <a:gd name="T18" fmla="*/ 0 w 480"/>
                  <a:gd name="T19" fmla="*/ 0 h 779"/>
                  <a:gd name="T20" fmla="*/ 0 w 480"/>
                  <a:gd name="T21" fmla="*/ 0 h 779"/>
                  <a:gd name="T22" fmla="*/ 0 w 480"/>
                  <a:gd name="T23" fmla="*/ 0 h 779"/>
                  <a:gd name="T24" fmla="*/ 0 w 480"/>
                  <a:gd name="T25" fmla="*/ 0 h 779"/>
                  <a:gd name="T26" fmla="*/ 0 w 480"/>
                  <a:gd name="T27" fmla="*/ 0 h 779"/>
                  <a:gd name="T28" fmla="*/ 0 w 480"/>
                  <a:gd name="T29" fmla="*/ 0 h 779"/>
                  <a:gd name="T30" fmla="*/ 0 w 480"/>
                  <a:gd name="T31" fmla="*/ 0 h 779"/>
                  <a:gd name="T32" fmla="*/ 0 w 480"/>
                  <a:gd name="T33" fmla="*/ 0 h 779"/>
                  <a:gd name="T34" fmla="*/ 0 w 480"/>
                  <a:gd name="T35" fmla="*/ 0 h 779"/>
                  <a:gd name="T36" fmla="*/ 0 w 480"/>
                  <a:gd name="T37" fmla="*/ 0 h 779"/>
                  <a:gd name="T38" fmla="*/ 0 w 480"/>
                  <a:gd name="T39" fmla="*/ 0 h 779"/>
                  <a:gd name="T40" fmla="*/ 0 w 480"/>
                  <a:gd name="T41" fmla="*/ 0 h 779"/>
                  <a:gd name="T42" fmla="*/ 0 w 480"/>
                  <a:gd name="T43" fmla="*/ 0 h 779"/>
                  <a:gd name="T44" fmla="*/ 0 w 480"/>
                  <a:gd name="T45" fmla="*/ 0 h 779"/>
                  <a:gd name="T46" fmla="*/ 0 w 480"/>
                  <a:gd name="T47" fmla="*/ 0 h 779"/>
                  <a:gd name="T48" fmla="*/ 0 w 480"/>
                  <a:gd name="T49" fmla="*/ 0 h 779"/>
                  <a:gd name="T50" fmla="*/ 0 w 480"/>
                  <a:gd name="T51" fmla="*/ 0 h 779"/>
                  <a:gd name="T52" fmla="*/ 0 w 480"/>
                  <a:gd name="T53" fmla="*/ 0 h 779"/>
                  <a:gd name="T54" fmla="*/ 0 w 480"/>
                  <a:gd name="T55" fmla="*/ 0 h 779"/>
                  <a:gd name="T56" fmla="*/ 0 w 480"/>
                  <a:gd name="T57" fmla="*/ 0 h 779"/>
                  <a:gd name="T58" fmla="*/ 0 w 480"/>
                  <a:gd name="T59" fmla="*/ 0 h 779"/>
                  <a:gd name="T60" fmla="*/ 0 w 480"/>
                  <a:gd name="T61" fmla="*/ 0 h 779"/>
                  <a:gd name="T62" fmla="*/ 0 w 480"/>
                  <a:gd name="T63" fmla="*/ 0 h 779"/>
                  <a:gd name="T64" fmla="*/ 0 w 480"/>
                  <a:gd name="T65" fmla="*/ 0 h 779"/>
                  <a:gd name="T66" fmla="*/ 0 w 480"/>
                  <a:gd name="T67" fmla="*/ 0 h 779"/>
                  <a:gd name="T68" fmla="*/ 0 w 480"/>
                  <a:gd name="T69" fmla="*/ 0 h 779"/>
                  <a:gd name="T70" fmla="*/ 0 w 480"/>
                  <a:gd name="T71" fmla="*/ 0 h 779"/>
                  <a:gd name="T72" fmla="*/ 0 w 480"/>
                  <a:gd name="T73" fmla="*/ 0 h 779"/>
                  <a:gd name="T74" fmla="*/ 0 w 480"/>
                  <a:gd name="T75" fmla="*/ 0 h 7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0"/>
                  <a:gd name="T115" fmla="*/ 0 h 779"/>
                  <a:gd name="T116" fmla="*/ 480 w 480"/>
                  <a:gd name="T117" fmla="*/ 779 h 7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0" h="779">
                    <a:moveTo>
                      <a:pt x="365" y="30"/>
                    </a:moveTo>
                    <a:lnTo>
                      <a:pt x="417" y="0"/>
                    </a:lnTo>
                    <a:lnTo>
                      <a:pt x="456" y="0"/>
                    </a:lnTo>
                    <a:lnTo>
                      <a:pt x="480" y="24"/>
                    </a:lnTo>
                    <a:lnTo>
                      <a:pt x="466" y="72"/>
                    </a:lnTo>
                    <a:lnTo>
                      <a:pt x="434" y="104"/>
                    </a:lnTo>
                    <a:lnTo>
                      <a:pt x="376" y="134"/>
                    </a:lnTo>
                    <a:lnTo>
                      <a:pt x="261" y="180"/>
                    </a:lnTo>
                    <a:lnTo>
                      <a:pt x="115" y="259"/>
                    </a:lnTo>
                    <a:lnTo>
                      <a:pt x="60" y="262"/>
                    </a:lnTo>
                    <a:lnTo>
                      <a:pt x="91" y="335"/>
                    </a:lnTo>
                    <a:lnTo>
                      <a:pt x="153" y="415"/>
                    </a:lnTo>
                    <a:lnTo>
                      <a:pt x="205" y="512"/>
                    </a:lnTo>
                    <a:lnTo>
                      <a:pt x="226" y="613"/>
                    </a:lnTo>
                    <a:lnTo>
                      <a:pt x="216" y="644"/>
                    </a:lnTo>
                    <a:lnTo>
                      <a:pt x="185" y="665"/>
                    </a:lnTo>
                    <a:lnTo>
                      <a:pt x="143" y="679"/>
                    </a:lnTo>
                    <a:lnTo>
                      <a:pt x="101" y="709"/>
                    </a:lnTo>
                    <a:lnTo>
                      <a:pt x="84" y="741"/>
                    </a:lnTo>
                    <a:lnTo>
                      <a:pt x="74" y="779"/>
                    </a:lnTo>
                    <a:lnTo>
                      <a:pt x="42" y="779"/>
                    </a:lnTo>
                    <a:lnTo>
                      <a:pt x="31" y="751"/>
                    </a:lnTo>
                    <a:lnTo>
                      <a:pt x="52" y="706"/>
                    </a:lnTo>
                    <a:lnTo>
                      <a:pt x="112" y="675"/>
                    </a:lnTo>
                    <a:lnTo>
                      <a:pt x="147" y="644"/>
                    </a:lnTo>
                    <a:lnTo>
                      <a:pt x="178" y="627"/>
                    </a:lnTo>
                    <a:lnTo>
                      <a:pt x="188" y="595"/>
                    </a:lnTo>
                    <a:lnTo>
                      <a:pt x="174" y="512"/>
                    </a:lnTo>
                    <a:lnTo>
                      <a:pt x="126" y="450"/>
                    </a:lnTo>
                    <a:lnTo>
                      <a:pt x="84" y="395"/>
                    </a:lnTo>
                    <a:lnTo>
                      <a:pt x="31" y="332"/>
                    </a:lnTo>
                    <a:lnTo>
                      <a:pt x="0" y="273"/>
                    </a:lnTo>
                    <a:lnTo>
                      <a:pt x="0" y="238"/>
                    </a:lnTo>
                    <a:lnTo>
                      <a:pt x="28" y="221"/>
                    </a:lnTo>
                    <a:lnTo>
                      <a:pt x="136" y="159"/>
                    </a:lnTo>
                    <a:lnTo>
                      <a:pt x="240" y="104"/>
                    </a:lnTo>
                    <a:lnTo>
                      <a:pt x="344" y="52"/>
                    </a:lnTo>
                    <a:lnTo>
                      <a:pt x="365" y="3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818" name="Freeform 1041"/>
              <p:cNvSpPr>
                <a:spLocks/>
              </p:cNvSpPr>
              <p:nvPr/>
            </p:nvSpPr>
            <p:spPr bwMode="auto">
              <a:xfrm>
                <a:off x="4563" y="1553"/>
                <a:ext cx="64" cy="169"/>
              </a:xfrm>
              <a:custGeom>
                <a:avLst/>
                <a:gdLst>
                  <a:gd name="T0" fmla="*/ 0 w 320"/>
                  <a:gd name="T1" fmla="*/ 0 h 844"/>
                  <a:gd name="T2" fmla="*/ 0 w 320"/>
                  <a:gd name="T3" fmla="*/ 0 h 844"/>
                  <a:gd name="T4" fmla="*/ 0 w 320"/>
                  <a:gd name="T5" fmla="*/ 0 h 844"/>
                  <a:gd name="T6" fmla="*/ 0 w 320"/>
                  <a:gd name="T7" fmla="*/ 0 h 844"/>
                  <a:gd name="T8" fmla="*/ 0 w 320"/>
                  <a:gd name="T9" fmla="*/ 0 h 844"/>
                  <a:gd name="T10" fmla="*/ 0 w 320"/>
                  <a:gd name="T11" fmla="*/ 0 h 844"/>
                  <a:gd name="T12" fmla="*/ 0 w 320"/>
                  <a:gd name="T13" fmla="*/ 0 h 844"/>
                  <a:gd name="T14" fmla="*/ 0 w 320"/>
                  <a:gd name="T15" fmla="*/ 0 h 844"/>
                  <a:gd name="T16" fmla="*/ 0 w 320"/>
                  <a:gd name="T17" fmla="*/ 0 h 844"/>
                  <a:gd name="T18" fmla="*/ 0 w 320"/>
                  <a:gd name="T19" fmla="*/ 0 h 844"/>
                  <a:gd name="T20" fmla="*/ 0 w 320"/>
                  <a:gd name="T21" fmla="*/ 0 h 844"/>
                  <a:gd name="T22" fmla="*/ 0 w 320"/>
                  <a:gd name="T23" fmla="*/ 0 h 844"/>
                  <a:gd name="T24" fmla="*/ 0 w 320"/>
                  <a:gd name="T25" fmla="*/ 0 h 844"/>
                  <a:gd name="T26" fmla="*/ 0 w 320"/>
                  <a:gd name="T27" fmla="*/ 0 h 844"/>
                  <a:gd name="T28" fmla="*/ 0 w 320"/>
                  <a:gd name="T29" fmla="*/ 0 h 844"/>
                  <a:gd name="T30" fmla="*/ 0 w 320"/>
                  <a:gd name="T31" fmla="*/ 0 h 844"/>
                  <a:gd name="T32" fmla="*/ 0 w 320"/>
                  <a:gd name="T33" fmla="*/ 0 h 844"/>
                  <a:gd name="T34" fmla="*/ 0 w 320"/>
                  <a:gd name="T35" fmla="*/ 0 h 844"/>
                  <a:gd name="T36" fmla="*/ 0 w 320"/>
                  <a:gd name="T37" fmla="*/ 0 h 844"/>
                  <a:gd name="T38" fmla="*/ 0 w 320"/>
                  <a:gd name="T39" fmla="*/ 0 h 844"/>
                  <a:gd name="T40" fmla="*/ 0 w 320"/>
                  <a:gd name="T41" fmla="*/ 0 h 844"/>
                  <a:gd name="T42" fmla="*/ 0 w 320"/>
                  <a:gd name="T43" fmla="*/ 0 h 844"/>
                  <a:gd name="T44" fmla="*/ 0 w 320"/>
                  <a:gd name="T45" fmla="*/ 0 h 844"/>
                  <a:gd name="T46" fmla="*/ 0 w 320"/>
                  <a:gd name="T47" fmla="*/ 0 h 844"/>
                  <a:gd name="T48" fmla="*/ 0 w 320"/>
                  <a:gd name="T49" fmla="*/ 0 h 844"/>
                  <a:gd name="T50" fmla="*/ 0 w 320"/>
                  <a:gd name="T51" fmla="*/ 0 h 844"/>
                  <a:gd name="T52" fmla="*/ 0 w 320"/>
                  <a:gd name="T53" fmla="*/ 0 h 844"/>
                  <a:gd name="T54" fmla="*/ 0 w 320"/>
                  <a:gd name="T55" fmla="*/ 0 h 844"/>
                  <a:gd name="T56" fmla="*/ 0 w 320"/>
                  <a:gd name="T57" fmla="*/ 0 h 844"/>
                  <a:gd name="T58" fmla="*/ 0 w 320"/>
                  <a:gd name="T59" fmla="*/ 0 h 844"/>
                  <a:gd name="T60" fmla="*/ 0 w 320"/>
                  <a:gd name="T61" fmla="*/ 0 h 844"/>
                  <a:gd name="T62" fmla="*/ 0 w 320"/>
                  <a:gd name="T63" fmla="*/ 0 h 844"/>
                  <a:gd name="T64" fmla="*/ 0 w 320"/>
                  <a:gd name="T65" fmla="*/ 0 h 844"/>
                  <a:gd name="T66" fmla="*/ 0 w 320"/>
                  <a:gd name="T67" fmla="*/ 0 h 844"/>
                  <a:gd name="T68" fmla="*/ 0 w 320"/>
                  <a:gd name="T69" fmla="*/ 0 h 844"/>
                  <a:gd name="T70" fmla="*/ 0 w 320"/>
                  <a:gd name="T71" fmla="*/ 0 h 8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0"/>
                  <a:gd name="T109" fmla="*/ 0 h 844"/>
                  <a:gd name="T110" fmla="*/ 320 w 320"/>
                  <a:gd name="T111" fmla="*/ 844 h 8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0" h="844">
                    <a:moveTo>
                      <a:pt x="60" y="98"/>
                    </a:moveTo>
                    <a:lnTo>
                      <a:pt x="18" y="43"/>
                    </a:lnTo>
                    <a:lnTo>
                      <a:pt x="32" y="0"/>
                    </a:lnTo>
                    <a:lnTo>
                      <a:pt x="74" y="0"/>
                    </a:lnTo>
                    <a:lnTo>
                      <a:pt x="122" y="46"/>
                    </a:lnTo>
                    <a:lnTo>
                      <a:pt x="185" y="139"/>
                    </a:lnTo>
                    <a:lnTo>
                      <a:pt x="220" y="229"/>
                    </a:lnTo>
                    <a:lnTo>
                      <a:pt x="251" y="316"/>
                    </a:lnTo>
                    <a:lnTo>
                      <a:pt x="261" y="395"/>
                    </a:lnTo>
                    <a:lnTo>
                      <a:pt x="258" y="437"/>
                    </a:lnTo>
                    <a:lnTo>
                      <a:pt x="226" y="488"/>
                    </a:lnTo>
                    <a:lnTo>
                      <a:pt x="174" y="627"/>
                    </a:lnTo>
                    <a:lnTo>
                      <a:pt x="115" y="707"/>
                    </a:lnTo>
                    <a:lnTo>
                      <a:pt x="101" y="742"/>
                    </a:lnTo>
                    <a:lnTo>
                      <a:pt x="157" y="748"/>
                    </a:lnTo>
                    <a:lnTo>
                      <a:pt x="230" y="748"/>
                    </a:lnTo>
                    <a:lnTo>
                      <a:pt x="320" y="779"/>
                    </a:lnTo>
                    <a:lnTo>
                      <a:pt x="313" y="803"/>
                    </a:lnTo>
                    <a:lnTo>
                      <a:pt x="300" y="831"/>
                    </a:lnTo>
                    <a:lnTo>
                      <a:pt x="272" y="844"/>
                    </a:lnTo>
                    <a:lnTo>
                      <a:pt x="216" y="824"/>
                    </a:lnTo>
                    <a:lnTo>
                      <a:pt x="157" y="794"/>
                    </a:lnTo>
                    <a:lnTo>
                      <a:pt x="74" y="789"/>
                    </a:lnTo>
                    <a:lnTo>
                      <a:pt x="22" y="800"/>
                    </a:lnTo>
                    <a:lnTo>
                      <a:pt x="0" y="783"/>
                    </a:lnTo>
                    <a:lnTo>
                      <a:pt x="0" y="759"/>
                    </a:lnTo>
                    <a:lnTo>
                      <a:pt x="29" y="731"/>
                    </a:lnTo>
                    <a:lnTo>
                      <a:pt x="74" y="685"/>
                    </a:lnTo>
                    <a:lnTo>
                      <a:pt x="153" y="571"/>
                    </a:lnTo>
                    <a:lnTo>
                      <a:pt x="188" y="472"/>
                    </a:lnTo>
                    <a:lnTo>
                      <a:pt x="199" y="374"/>
                    </a:lnTo>
                    <a:lnTo>
                      <a:pt x="196" y="322"/>
                    </a:lnTo>
                    <a:lnTo>
                      <a:pt x="168" y="229"/>
                    </a:lnTo>
                    <a:lnTo>
                      <a:pt x="95" y="128"/>
                    </a:lnTo>
                    <a:lnTo>
                      <a:pt x="43" y="77"/>
                    </a:lnTo>
                    <a:lnTo>
                      <a:pt x="60" y="9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819" name="Freeform 1042"/>
              <p:cNvSpPr>
                <a:spLocks/>
              </p:cNvSpPr>
              <p:nvPr/>
            </p:nvSpPr>
            <p:spPr bwMode="auto">
              <a:xfrm>
                <a:off x="4464" y="1542"/>
                <a:ext cx="94" cy="186"/>
              </a:xfrm>
              <a:custGeom>
                <a:avLst/>
                <a:gdLst>
                  <a:gd name="T0" fmla="*/ 0 w 469"/>
                  <a:gd name="T1" fmla="*/ 0 h 931"/>
                  <a:gd name="T2" fmla="*/ 0 w 469"/>
                  <a:gd name="T3" fmla="*/ 0 h 931"/>
                  <a:gd name="T4" fmla="*/ 0 w 469"/>
                  <a:gd name="T5" fmla="*/ 0 h 931"/>
                  <a:gd name="T6" fmla="*/ 0 w 469"/>
                  <a:gd name="T7" fmla="*/ 0 h 931"/>
                  <a:gd name="T8" fmla="*/ 0 w 469"/>
                  <a:gd name="T9" fmla="*/ 0 h 931"/>
                  <a:gd name="T10" fmla="*/ 0 w 469"/>
                  <a:gd name="T11" fmla="*/ 0 h 931"/>
                  <a:gd name="T12" fmla="*/ 0 w 469"/>
                  <a:gd name="T13" fmla="*/ 0 h 931"/>
                  <a:gd name="T14" fmla="*/ 0 w 469"/>
                  <a:gd name="T15" fmla="*/ 0 h 931"/>
                  <a:gd name="T16" fmla="*/ 0 w 469"/>
                  <a:gd name="T17" fmla="*/ 0 h 931"/>
                  <a:gd name="T18" fmla="*/ 0 w 469"/>
                  <a:gd name="T19" fmla="*/ 0 h 931"/>
                  <a:gd name="T20" fmla="*/ 0 w 469"/>
                  <a:gd name="T21" fmla="*/ 0 h 931"/>
                  <a:gd name="T22" fmla="*/ 0 w 469"/>
                  <a:gd name="T23" fmla="*/ 0 h 931"/>
                  <a:gd name="T24" fmla="*/ 0 w 469"/>
                  <a:gd name="T25" fmla="*/ 0 h 931"/>
                  <a:gd name="T26" fmla="*/ 0 w 469"/>
                  <a:gd name="T27" fmla="*/ 0 h 931"/>
                  <a:gd name="T28" fmla="*/ 0 w 469"/>
                  <a:gd name="T29" fmla="*/ 0 h 931"/>
                  <a:gd name="T30" fmla="*/ 0 w 469"/>
                  <a:gd name="T31" fmla="*/ 0 h 931"/>
                  <a:gd name="T32" fmla="*/ 0 w 469"/>
                  <a:gd name="T33" fmla="*/ 0 h 931"/>
                  <a:gd name="T34" fmla="*/ 0 w 469"/>
                  <a:gd name="T35" fmla="*/ 0 h 931"/>
                  <a:gd name="T36" fmla="*/ 0 w 469"/>
                  <a:gd name="T37" fmla="*/ 0 h 931"/>
                  <a:gd name="T38" fmla="*/ 0 w 469"/>
                  <a:gd name="T39" fmla="*/ 0 h 931"/>
                  <a:gd name="T40" fmla="*/ 0 w 469"/>
                  <a:gd name="T41" fmla="*/ 0 h 931"/>
                  <a:gd name="T42" fmla="*/ 0 w 469"/>
                  <a:gd name="T43" fmla="*/ 0 h 931"/>
                  <a:gd name="T44" fmla="*/ 0 w 469"/>
                  <a:gd name="T45" fmla="*/ 0 h 931"/>
                  <a:gd name="T46" fmla="*/ 0 w 469"/>
                  <a:gd name="T47" fmla="*/ 0 h 931"/>
                  <a:gd name="T48" fmla="*/ 0 w 469"/>
                  <a:gd name="T49" fmla="*/ 0 h 931"/>
                  <a:gd name="T50" fmla="*/ 0 w 469"/>
                  <a:gd name="T51" fmla="*/ 0 h 931"/>
                  <a:gd name="T52" fmla="*/ 0 w 469"/>
                  <a:gd name="T53" fmla="*/ 0 h 931"/>
                  <a:gd name="T54" fmla="*/ 0 w 469"/>
                  <a:gd name="T55" fmla="*/ 0 h 931"/>
                  <a:gd name="T56" fmla="*/ 0 w 469"/>
                  <a:gd name="T57" fmla="*/ 0 h 931"/>
                  <a:gd name="T58" fmla="*/ 0 w 469"/>
                  <a:gd name="T59" fmla="*/ 0 h 931"/>
                  <a:gd name="T60" fmla="*/ 0 w 469"/>
                  <a:gd name="T61" fmla="*/ 0 h 931"/>
                  <a:gd name="T62" fmla="*/ 0 w 469"/>
                  <a:gd name="T63" fmla="*/ 0 h 931"/>
                  <a:gd name="T64" fmla="*/ 0 w 469"/>
                  <a:gd name="T65" fmla="*/ 0 h 931"/>
                  <a:gd name="T66" fmla="*/ 0 w 469"/>
                  <a:gd name="T67" fmla="*/ 0 h 931"/>
                  <a:gd name="T68" fmla="*/ 0 w 469"/>
                  <a:gd name="T69" fmla="*/ 0 h 931"/>
                  <a:gd name="T70" fmla="*/ 0 w 469"/>
                  <a:gd name="T71" fmla="*/ 0 h 931"/>
                  <a:gd name="T72" fmla="*/ 0 w 469"/>
                  <a:gd name="T73" fmla="*/ 0 h 931"/>
                  <a:gd name="T74" fmla="*/ 0 w 469"/>
                  <a:gd name="T75" fmla="*/ 0 h 931"/>
                  <a:gd name="T76" fmla="*/ 0 w 469"/>
                  <a:gd name="T77" fmla="*/ 0 h 93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9"/>
                  <a:gd name="T118" fmla="*/ 0 h 931"/>
                  <a:gd name="T119" fmla="*/ 469 w 469"/>
                  <a:gd name="T120" fmla="*/ 931 h 93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9" h="931">
                    <a:moveTo>
                      <a:pt x="274" y="163"/>
                    </a:moveTo>
                    <a:lnTo>
                      <a:pt x="344" y="73"/>
                    </a:lnTo>
                    <a:lnTo>
                      <a:pt x="406" y="0"/>
                    </a:lnTo>
                    <a:lnTo>
                      <a:pt x="448" y="7"/>
                    </a:lnTo>
                    <a:lnTo>
                      <a:pt x="469" y="38"/>
                    </a:lnTo>
                    <a:lnTo>
                      <a:pt x="469" y="93"/>
                    </a:lnTo>
                    <a:lnTo>
                      <a:pt x="431" y="125"/>
                    </a:lnTo>
                    <a:lnTo>
                      <a:pt x="364" y="166"/>
                    </a:lnTo>
                    <a:lnTo>
                      <a:pt x="312" y="218"/>
                    </a:lnTo>
                    <a:lnTo>
                      <a:pt x="254" y="287"/>
                    </a:lnTo>
                    <a:lnTo>
                      <a:pt x="229" y="339"/>
                    </a:lnTo>
                    <a:lnTo>
                      <a:pt x="202" y="401"/>
                    </a:lnTo>
                    <a:lnTo>
                      <a:pt x="187" y="485"/>
                    </a:lnTo>
                    <a:lnTo>
                      <a:pt x="187" y="560"/>
                    </a:lnTo>
                    <a:lnTo>
                      <a:pt x="202" y="655"/>
                    </a:lnTo>
                    <a:lnTo>
                      <a:pt x="240" y="745"/>
                    </a:lnTo>
                    <a:lnTo>
                      <a:pt x="271" y="796"/>
                    </a:lnTo>
                    <a:lnTo>
                      <a:pt x="292" y="830"/>
                    </a:lnTo>
                    <a:lnTo>
                      <a:pt x="292" y="859"/>
                    </a:lnTo>
                    <a:lnTo>
                      <a:pt x="271" y="869"/>
                    </a:lnTo>
                    <a:lnTo>
                      <a:pt x="222" y="869"/>
                    </a:lnTo>
                    <a:lnTo>
                      <a:pt x="145" y="882"/>
                    </a:lnTo>
                    <a:lnTo>
                      <a:pt x="86" y="903"/>
                    </a:lnTo>
                    <a:lnTo>
                      <a:pt x="52" y="931"/>
                    </a:lnTo>
                    <a:lnTo>
                      <a:pt x="20" y="920"/>
                    </a:lnTo>
                    <a:lnTo>
                      <a:pt x="0" y="882"/>
                    </a:lnTo>
                    <a:lnTo>
                      <a:pt x="3" y="852"/>
                    </a:lnTo>
                    <a:lnTo>
                      <a:pt x="63" y="827"/>
                    </a:lnTo>
                    <a:lnTo>
                      <a:pt x="156" y="821"/>
                    </a:lnTo>
                    <a:lnTo>
                      <a:pt x="243" y="821"/>
                    </a:lnTo>
                    <a:lnTo>
                      <a:pt x="208" y="778"/>
                    </a:lnTo>
                    <a:lnTo>
                      <a:pt x="191" y="727"/>
                    </a:lnTo>
                    <a:lnTo>
                      <a:pt x="167" y="655"/>
                    </a:lnTo>
                    <a:lnTo>
                      <a:pt x="139" y="578"/>
                    </a:lnTo>
                    <a:lnTo>
                      <a:pt x="139" y="488"/>
                    </a:lnTo>
                    <a:lnTo>
                      <a:pt x="145" y="401"/>
                    </a:lnTo>
                    <a:lnTo>
                      <a:pt x="177" y="322"/>
                    </a:lnTo>
                    <a:lnTo>
                      <a:pt x="232" y="218"/>
                    </a:lnTo>
                    <a:lnTo>
                      <a:pt x="274" y="16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33813" name="Line 1043"/>
            <p:cNvSpPr>
              <a:spLocks noChangeShapeType="1"/>
            </p:cNvSpPr>
            <p:nvPr/>
          </p:nvSpPr>
          <p:spPr bwMode="auto">
            <a:xfrm flipH="1">
              <a:off x="2304" y="1935"/>
              <a:ext cx="437" cy="19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grpSp>
      <p:grpSp>
        <p:nvGrpSpPr>
          <p:cNvPr id="5" name="Group 1054"/>
          <p:cNvGrpSpPr>
            <a:grpSpLocks/>
          </p:cNvGrpSpPr>
          <p:nvPr/>
        </p:nvGrpSpPr>
        <p:grpSpPr bwMode="auto">
          <a:xfrm>
            <a:off x="6858000" y="5006975"/>
            <a:ext cx="2286000" cy="954088"/>
            <a:chOff x="3984" y="3076"/>
            <a:chExt cx="1440" cy="601"/>
          </a:xfrm>
        </p:grpSpPr>
        <p:grpSp>
          <p:nvGrpSpPr>
            <p:cNvPr id="33802" name="Group 1045"/>
            <p:cNvGrpSpPr>
              <a:grpSpLocks/>
            </p:cNvGrpSpPr>
            <p:nvPr/>
          </p:nvGrpSpPr>
          <p:grpSpPr bwMode="auto">
            <a:xfrm flipH="1">
              <a:off x="3984" y="3177"/>
              <a:ext cx="362" cy="441"/>
              <a:chOff x="4464" y="1287"/>
              <a:chExt cx="362" cy="441"/>
            </a:xfrm>
          </p:grpSpPr>
          <p:sp>
            <p:nvSpPr>
              <p:cNvPr id="33805" name="Freeform 1046"/>
              <p:cNvSpPr>
                <a:spLocks/>
              </p:cNvSpPr>
              <p:nvPr/>
            </p:nvSpPr>
            <p:spPr bwMode="auto">
              <a:xfrm>
                <a:off x="4565" y="1287"/>
                <a:ext cx="105" cy="102"/>
              </a:xfrm>
              <a:custGeom>
                <a:avLst/>
                <a:gdLst>
                  <a:gd name="T0" fmla="*/ 0 w 525"/>
                  <a:gd name="T1" fmla="*/ 0 h 508"/>
                  <a:gd name="T2" fmla="*/ 0 w 525"/>
                  <a:gd name="T3" fmla="*/ 0 h 508"/>
                  <a:gd name="T4" fmla="*/ 0 w 525"/>
                  <a:gd name="T5" fmla="*/ 0 h 508"/>
                  <a:gd name="T6" fmla="*/ 0 w 525"/>
                  <a:gd name="T7" fmla="*/ 0 h 508"/>
                  <a:gd name="T8" fmla="*/ 0 w 525"/>
                  <a:gd name="T9" fmla="*/ 0 h 508"/>
                  <a:gd name="T10" fmla="*/ 0 w 525"/>
                  <a:gd name="T11" fmla="*/ 0 h 508"/>
                  <a:gd name="T12" fmla="*/ 0 w 525"/>
                  <a:gd name="T13" fmla="*/ 0 h 508"/>
                  <a:gd name="T14" fmla="*/ 0 w 525"/>
                  <a:gd name="T15" fmla="*/ 0 h 508"/>
                  <a:gd name="T16" fmla="*/ 0 w 525"/>
                  <a:gd name="T17" fmla="*/ 0 h 508"/>
                  <a:gd name="T18" fmla="*/ 0 w 525"/>
                  <a:gd name="T19" fmla="*/ 0 h 508"/>
                  <a:gd name="T20" fmla="*/ 0 w 525"/>
                  <a:gd name="T21" fmla="*/ 0 h 508"/>
                  <a:gd name="T22" fmla="*/ 0 w 525"/>
                  <a:gd name="T23" fmla="*/ 0 h 508"/>
                  <a:gd name="T24" fmla="*/ 0 w 525"/>
                  <a:gd name="T25" fmla="*/ 0 h 508"/>
                  <a:gd name="T26" fmla="*/ 0 w 525"/>
                  <a:gd name="T27" fmla="*/ 0 h 508"/>
                  <a:gd name="T28" fmla="*/ 0 w 525"/>
                  <a:gd name="T29" fmla="*/ 0 h 508"/>
                  <a:gd name="T30" fmla="*/ 0 w 525"/>
                  <a:gd name="T31" fmla="*/ 0 h 508"/>
                  <a:gd name="T32" fmla="*/ 0 w 525"/>
                  <a:gd name="T33" fmla="*/ 0 h 508"/>
                  <a:gd name="T34" fmla="*/ 0 w 525"/>
                  <a:gd name="T35" fmla="*/ 0 h 508"/>
                  <a:gd name="T36" fmla="*/ 0 w 525"/>
                  <a:gd name="T37" fmla="*/ 0 h 508"/>
                  <a:gd name="T38" fmla="*/ 0 w 525"/>
                  <a:gd name="T39" fmla="*/ 0 h 508"/>
                  <a:gd name="T40" fmla="*/ 0 w 525"/>
                  <a:gd name="T41" fmla="*/ 0 h 508"/>
                  <a:gd name="T42" fmla="*/ 0 w 525"/>
                  <a:gd name="T43" fmla="*/ 0 h 508"/>
                  <a:gd name="T44" fmla="*/ 0 w 525"/>
                  <a:gd name="T45" fmla="*/ 0 h 508"/>
                  <a:gd name="T46" fmla="*/ 0 w 525"/>
                  <a:gd name="T47" fmla="*/ 0 h 508"/>
                  <a:gd name="T48" fmla="*/ 0 w 525"/>
                  <a:gd name="T49" fmla="*/ 0 h 5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5"/>
                  <a:gd name="T76" fmla="*/ 0 h 508"/>
                  <a:gd name="T77" fmla="*/ 525 w 525"/>
                  <a:gd name="T78" fmla="*/ 508 h 5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5" h="508">
                    <a:moveTo>
                      <a:pt x="108" y="23"/>
                    </a:moveTo>
                    <a:lnTo>
                      <a:pt x="167" y="0"/>
                    </a:lnTo>
                    <a:lnTo>
                      <a:pt x="209" y="17"/>
                    </a:lnTo>
                    <a:lnTo>
                      <a:pt x="254" y="72"/>
                    </a:lnTo>
                    <a:lnTo>
                      <a:pt x="282" y="152"/>
                    </a:lnTo>
                    <a:lnTo>
                      <a:pt x="285" y="208"/>
                    </a:lnTo>
                    <a:lnTo>
                      <a:pt x="289" y="280"/>
                    </a:lnTo>
                    <a:lnTo>
                      <a:pt x="476" y="277"/>
                    </a:lnTo>
                    <a:lnTo>
                      <a:pt x="525" y="287"/>
                    </a:lnTo>
                    <a:lnTo>
                      <a:pt x="519" y="321"/>
                    </a:lnTo>
                    <a:lnTo>
                      <a:pt x="418" y="307"/>
                    </a:lnTo>
                    <a:lnTo>
                      <a:pt x="285" y="328"/>
                    </a:lnTo>
                    <a:lnTo>
                      <a:pt x="258" y="400"/>
                    </a:lnTo>
                    <a:lnTo>
                      <a:pt x="220" y="463"/>
                    </a:lnTo>
                    <a:lnTo>
                      <a:pt x="174" y="487"/>
                    </a:lnTo>
                    <a:lnTo>
                      <a:pt x="125" y="508"/>
                    </a:lnTo>
                    <a:lnTo>
                      <a:pt x="90" y="495"/>
                    </a:lnTo>
                    <a:lnTo>
                      <a:pt x="41" y="439"/>
                    </a:lnTo>
                    <a:lnTo>
                      <a:pt x="7" y="370"/>
                    </a:lnTo>
                    <a:lnTo>
                      <a:pt x="0" y="311"/>
                    </a:lnTo>
                    <a:lnTo>
                      <a:pt x="18" y="193"/>
                    </a:lnTo>
                    <a:lnTo>
                      <a:pt x="59" y="104"/>
                    </a:lnTo>
                    <a:lnTo>
                      <a:pt x="90" y="52"/>
                    </a:lnTo>
                    <a:lnTo>
                      <a:pt x="128" y="20"/>
                    </a:lnTo>
                    <a:lnTo>
                      <a:pt x="108" y="2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806" name="Freeform 1047"/>
              <p:cNvSpPr>
                <a:spLocks/>
              </p:cNvSpPr>
              <p:nvPr/>
            </p:nvSpPr>
            <p:spPr bwMode="auto">
              <a:xfrm>
                <a:off x="4611" y="1385"/>
                <a:ext cx="215" cy="38"/>
              </a:xfrm>
              <a:custGeom>
                <a:avLst/>
                <a:gdLst>
                  <a:gd name="T0" fmla="*/ 0 w 1075"/>
                  <a:gd name="T1" fmla="*/ 0 h 190"/>
                  <a:gd name="T2" fmla="*/ 0 w 1075"/>
                  <a:gd name="T3" fmla="*/ 0 h 190"/>
                  <a:gd name="T4" fmla="*/ 0 w 1075"/>
                  <a:gd name="T5" fmla="*/ 0 h 190"/>
                  <a:gd name="T6" fmla="*/ 0 w 1075"/>
                  <a:gd name="T7" fmla="*/ 0 h 190"/>
                  <a:gd name="T8" fmla="*/ 0 w 1075"/>
                  <a:gd name="T9" fmla="*/ 0 h 190"/>
                  <a:gd name="T10" fmla="*/ 0 w 1075"/>
                  <a:gd name="T11" fmla="*/ 0 h 190"/>
                  <a:gd name="T12" fmla="*/ 0 w 1075"/>
                  <a:gd name="T13" fmla="*/ 0 h 190"/>
                  <a:gd name="T14" fmla="*/ 0 w 1075"/>
                  <a:gd name="T15" fmla="*/ 0 h 190"/>
                  <a:gd name="T16" fmla="*/ 0 w 1075"/>
                  <a:gd name="T17" fmla="*/ 0 h 190"/>
                  <a:gd name="T18" fmla="*/ 0 w 1075"/>
                  <a:gd name="T19" fmla="*/ 0 h 190"/>
                  <a:gd name="T20" fmla="*/ 0 w 1075"/>
                  <a:gd name="T21" fmla="*/ 0 h 190"/>
                  <a:gd name="T22" fmla="*/ 0 w 1075"/>
                  <a:gd name="T23" fmla="*/ 0 h 190"/>
                  <a:gd name="T24" fmla="*/ 0 w 1075"/>
                  <a:gd name="T25" fmla="*/ 0 h 190"/>
                  <a:gd name="T26" fmla="*/ 0 w 1075"/>
                  <a:gd name="T27" fmla="*/ 0 h 190"/>
                  <a:gd name="T28" fmla="*/ 0 w 1075"/>
                  <a:gd name="T29" fmla="*/ 0 h 190"/>
                  <a:gd name="T30" fmla="*/ 0 w 1075"/>
                  <a:gd name="T31" fmla="*/ 0 h 190"/>
                  <a:gd name="T32" fmla="*/ 0 w 1075"/>
                  <a:gd name="T33" fmla="*/ 0 h 190"/>
                  <a:gd name="T34" fmla="*/ 0 w 1075"/>
                  <a:gd name="T35" fmla="*/ 0 h 190"/>
                  <a:gd name="T36" fmla="*/ 0 w 1075"/>
                  <a:gd name="T37" fmla="*/ 0 h 190"/>
                  <a:gd name="T38" fmla="*/ 0 w 1075"/>
                  <a:gd name="T39" fmla="*/ 0 h 190"/>
                  <a:gd name="T40" fmla="*/ 0 w 1075"/>
                  <a:gd name="T41" fmla="*/ 0 h 190"/>
                  <a:gd name="T42" fmla="*/ 0 w 1075"/>
                  <a:gd name="T43" fmla="*/ 0 h 190"/>
                  <a:gd name="T44" fmla="*/ 0 w 1075"/>
                  <a:gd name="T45" fmla="*/ 0 h 190"/>
                  <a:gd name="T46" fmla="*/ 0 w 1075"/>
                  <a:gd name="T47" fmla="*/ 0 h 190"/>
                  <a:gd name="T48" fmla="*/ 0 w 1075"/>
                  <a:gd name="T49" fmla="*/ 0 h 190"/>
                  <a:gd name="T50" fmla="*/ 0 w 1075"/>
                  <a:gd name="T51" fmla="*/ 0 h 190"/>
                  <a:gd name="T52" fmla="*/ 0 w 1075"/>
                  <a:gd name="T53" fmla="*/ 0 h 190"/>
                  <a:gd name="T54" fmla="*/ 0 w 1075"/>
                  <a:gd name="T55" fmla="*/ 0 h 190"/>
                  <a:gd name="T56" fmla="*/ 0 w 1075"/>
                  <a:gd name="T57" fmla="*/ 0 h 1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75"/>
                  <a:gd name="T88" fmla="*/ 0 h 190"/>
                  <a:gd name="T89" fmla="*/ 1075 w 1075"/>
                  <a:gd name="T90" fmla="*/ 190 h 1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75" h="190">
                    <a:moveTo>
                      <a:pt x="0" y="121"/>
                    </a:moveTo>
                    <a:lnTo>
                      <a:pt x="90" y="90"/>
                    </a:lnTo>
                    <a:lnTo>
                      <a:pt x="282" y="77"/>
                    </a:lnTo>
                    <a:lnTo>
                      <a:pt x="442" y="63"/>
                    </a:lnTo>
                    <a:lnTo>
                      <a:pt x="620" y="35"/>
                    </a:lnTo>
                    <a:lnTo>
                      <a:pt x="751" y="31"/>
                    </a:lnTo>
                    <a:lnTo>
                      <a:pt x="925" y="11"/>
                    </a:lnTo>
                    <a:lnTo>
                      <a:pt x="1072" y="0"/>
                    </a:lnTo>
                    <a:lnTo>
                      <a:pt x="1075" y="21"/>
                    </a:lnTo>
                    <a:lnTo>
                      <a:pt x="1040" y="49"/>
                    </a:lnTo>
                    <a:lnTo>
                      <a:pt x="908" y="49"/>
                    </a:lnTo>
                    <a:lnTo>
                      <a:pt x="919" y="83"/>
                    </a:lnTo>
                    <a:lnTo>
                      <a:pt x="901" y="124"/>
                    </a:lnTo>
                    <a:lnTo>
                      <a:pt x="866" y="152"/>
                    </a:lnTo>
                    <a:lnTo>
                      <a:pt x="811" y="152"/>
                    </a:lnTo>
                    <a:lnTo>
                      <a:pt x="765" y="138"/>
                    </a:lnTo>
                    <a:lnTo>
                      <a:pt x="748" y="93"/>
                    </a:lnTo>
                    <a:lnTo>
                      <a:pt x="748" y="66"/>
                    </a:lnTo>
                    <a:lnTo>
                      <a:pt x="623" y="69"/>
                    </a:lnTo>
                    <a:lnTo>
                      <a:pt x="571" y="83"/>
                    </a:lnTo>
                    <a:lnTo>
                      <a:pt x="466" y="110"/>
                    </a:lnTo>
                    <a:lnTo>
                      <a:pt x="316" y="128"/>
                    </a:lnTo>
                    <a:lnTo>
                      <a:pt x="191" y="132"/>
                    </a:lnTo>
                    <a:lnTo>
                      <a:pt x="108" y="149"/>
                    </a:lnTo>
                    <a:lnTo>
                      <a:pt x="32" y="190"/>
                    </a:lnTo>
                    <a:lnTo>
                      <a:pt x="0" y="149"/>
                    </a:lnTo>
                    <a:lnTo>
                      <a:pt x="21" y="110"/>
                    </a:lnTo>
                    <a:lnTo>
                      <a:pt x="38" y="101"/>
                    </a:lnTo>
                    <a:lnTo>
                      <a:pt x="0" y="12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807" name="Freeform 1048"/>
              <p:cNvSpPr>
                <a:spLocks/>
              </p:cNvSpPr>
              <p:nvPr/>
            </p:nvSpPr>
            <p:spPr bwMode="auto">
              <a:xfrm>
                <a:off x="4544" y="1394"/>
                <a:ext cx="84" cy="174"/>
              </a:xfrm>
              <a:custGeom>
                <a:avLst/>
                <a:gdLst>
                  <a:gd name="T0" fmla="*/ 0 w 420"/>
                  <a:gd name="T1" fmla="*/ 0 h 871"/>
                  <a:gd name="T2" fmla="*/ 0 w 420"/>
                  <a:gd name="T3" fmla="*/ 0 h 871"/>
                  <a:gd name="T4" fmla="*/ 0 w 420"/>
                  <a:gd name="T5" fmla="*/ 0 h 871"/>
                  <a:gd name="T6" fmla="*/ 0 w 420"/>
                  <a:gd name="T7" fmla="*/ 0 h 871"/>
                  <a:gd name="T8" fmla="*/ 0 w 420"/>
                  <a:gd name="T9" fmla="*/ 0 h 871"/>
                  <a:gd name="T10" fmla="*/ 0 w 420"/>
                  <a:gd name="T11" fmla="*/ 0 h 871"/>
                  <a:gd name="T12" fmla="*/ 0 w 420"/>
                  <a:gd name="T13" fmla="*/ 0 h 871"/>
                  <a:gd name="T14" fmla="*/ 0 w 420"/>
                  <a:gd name="T15" fmla="*/ 0 h 871"/>
                  <a:gd name="T16" fmla="*/ 0 w 420"/>
                  <a:gd name="T17" fmla="*/ 0 h 871"/>
                  <a:gd name="T18" fmla="*/ 0 w 420"/>
                  <a:gd name="T19" fmla="*/ 0 h 871"/>
                  <a:gd name="T20" fmla="*/ 0 w 420"/>
                  <a:gd name="T21" fmla="*/ 0 h 871"/>
                  <a:gd name="T22" fmla="*/ 0 w 420"/>
                  <a:gd name="T23" fmla="*/ 0 h 871"/>
                  <a:gd name="T24" fmla="*/ 0 w 420"/>
                  <a:gd name="T25" fmla="*/ 0 h 871"/>
                  <a:gd name="T26" fmla="*/ 0 w 420"/>
                  <a:gd name="T27" fmla="*/ 0 h 871"/>
                  <a:gd name="T28" fmla="*/ 0 w 420"/>
                  <a:gd name="T29" fmla="*/ 0 h 871"/>
                  <a:gd name="T30" fmla="*/ 0 w 420"/>
                  <a:gd name="T31" fmla="*/ 0 h 871"/>
                  <a:gd name="T32" fmla="*/ 0 w 420"/>
                  <a:gd name="T33" fmla="*/ 0 h 871"/>
                  <a:gd name="T34" fmla="*/ 0 w 420"/>
                  <a:gd name="T35" fmla="*/ 0 h 871"/>
                  <a:gd name="T36" fmla="*/ 0 w 420"/>
                  <a:gd name="T37" fmla="*/ 0 h 871"/>
                  <a:gd name="T38" fmla="*/ 0 w 420"/>
                  <a:gd name="T39" fmla="*/ 0 h 871"/>
                  <a:gd name="T40" fmla="*/ 0 w 420"/>
                  <a:gd name="T41" fmla="*/ 0 h 871"/>
                  <a:gd name="T42" fmla="*/ 0 w 420"/>
                  <a:gd name="T43" fmla="*/ 0 h 87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0"/>
                  <a:gd name="T67" fmla="*/ 0 h 871"/>
                  <a:gd name="T68" fmla="*/ 420 w 420"/>
                  <a:gd name="T69" fmla="*/ 871 h 87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0" h="871">
                    <a:moveTo>
                      <a:pt x="187" y="0"/>
                    </a:moveTo>
                    <a:lnTo>
                      <a:pt x="239" y="9"/>
                    </a:lnTo>
                    <a:lnTo>
                      <a:pt x="301" y="9"/>
                    </a:lnTo>
                    <a:lnTo>
                      <a:pt x="385" y="51"/>
                    </a:lnTo>
                    <a:lnTo>
                      <a:pt x="416" y="134"/>
                    </a:lnTo>
                    <a:lnTo>
                      <a:pt x="420" y="249"/>
                    </a:lnTo>
                    <a:lnTo>
                      <a:pt x="388" y="376"/>
                    </a:lnTo>
                    <a:lnTo>
                      <a:pt x="333" y="497"/>
                    </a:lnTo>
                    <a:lnTo>
                      <a:pt x="292" y="601"/>
                    </a:lnTo>
                    <a:lnTo>
                      <a:pt x="249" y="746"/>
                    </a:lnTo>
                    <a:lnTo>
                      <a:pt x="200" y="833"/>
                    </a:lnTo>
                    <a:lnTo>
                      <a:pt x="139" y="871"/>
                    </a:lnTo>
                    <a:lnTo>
                      <a:pt x="86" y="871"/>
                    </a:lnTo>
                    <a:lnTo>
                      <a:pt x="24" y="833"/>
                    </a:lnTo>
                    <a:lnTo>
                      <a:pt x="0" y="777"/>
                    </a:lnTo>
                    <a:lnTo>
                      <a:pt x="0" y="687"/>
                    </a:lnTo>
                    <a:lnTo>
                      <a:pt x="34" y="570"/>
                    </a:lnTo>
                    <a:lnTo>
                      <a:pt x="63" y="407"/>
                    </a:lnTo>
                    <a:lnTo>
                      <a:pt x="72" y="206"/>
                    </a:lnTo>
                    <a:lnTo>
                      <a:pt x="55" y="55"/>
                    </a:lnTo>
                    <a:lnTo>
                      <a:pt x="107" y="3"/>
                    </a:lnTo>
                    <a:lnTo>
                      <a:pt x="18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808" name="Freeform 1049"/>
              <p:cNvSpPr>
                <a:spLocks/>
              </p:cNvSpPr>
              <p:nvPr/>
            </p:nvSpPr>
            <p:spPr bwMode="auto">
              <a:xfrm>
                <a:off x="4469" y="1401"/>
                <a:ext cx="96" cy="156"/>
              </a:xfrm>
              <a:custGeom>
                <a:avLst/>
                <a:gdLst>
                  <a:gd name="T0" fmla="*/ 0 w 480"/>
                  <a:gd name="T1" fmla="*/ 0 h 779"/>
                  <a:gd name="T2" fmla="*/ 0 w 480"/>
                  <a:gd name="T3" fmla="*/ 0 h 779"/>
                  <a:gd name="T4" fmla="*/ 0 w 480"/>
                  <a:gd name="T5" fmla="*/ 0 h 779"/>
                  <a:gd name="T6" fmla="*/ 0 w 480"/>
                  <a:gd name="T7" fmla="*/ 0 h 779"/>
                  <a:gd name="T8" fmla="*/ 0 w 480"/>
                  <a:gd name="T9" fmla="*/ 0 h 779"/>
                  <a:gd name="T10" fmla="*/ 0 w 480"/>
                  <a:gd name="T11" fmla="*/ 0 h 779"/>
                  <a:gd name="T12" fmla="*/ 0 w 480"/>
                  <a:gd name="T13" fmla="*/ 0 h 779"/>
                  <a:gd name="T14" fmla="*/ 0 w 480"/>
                  <a:gd name="T15" fmla="*/ 0 h 779"/>
                  <a:gd name="T16" fmla="*/ 0 w 480"/>
                  <a:gd name="T17" fmla="*/ 0 h 779"/>
                  <a:gd name="T18" fmla="*/ 0 w 480"/>
                  <a:gd name="T19" fmla="*/ 0 h 779"/>
                  <a:gd name="T20" fmla="*/ 0 w 480"/>
                  <a:gd name="T21" fmla="*/ 0 h 779"/>
                  <a:gd name="T22" fmla="*/ 0 w 480"/>
                  <a:gd name="T23" fmla="*/ 0 h 779"/>
                  <a:gd name="T24" fmla="*/ 0 w 480"/>
                  <a:gd name="T25" fmla="*/ 0 h 779"/>
                  <a:gd name="T26" fmla="*/ 0 w 480"/>
                  <a:gd name="T27" fmla="*/ 0 h 779"/>
                  <a:gd name="T28" fmla="*/ 0 w 480"/>
                  <a:gd name="T29" fmla="*/ 0 h 779"/>
                  <a:gd name="T30" fmla="*/ 0 w 480"/>
                  <a:gd name="T31" fmla="*/ 0 h 779"/>
                  <a:gd name="T32" fmla="*/ 0 w 480"/>
                  <a:gd name="T33" fmla="*/ 0 h 779"/>
                  <a:gd name="T34" fmla="*/ 0 w 480"/>
                  <a:gd name="T35" fmla="*/ 0 h 779"/>
                  <a:gd name="T36" fmla="*/ 0 w 480"/>
                  <a:gd name="T37" fmla="*/ 0 h 779"/>
                  <a:gd name="T38" fmla="*/ 0 w 480"/>
                  <a:gd name="T39" fmla="*/ 0 h 779"/>
                  <a:gd name="T40" fmla="*/ 0 w 480"/>
                  <a:gd name="T41" fmla="*/ 0 h 779"/>
                  <a:gd name="T42" fmla="*/ 0 w 480"/>
                  <a:gd name="T43" fmla="*/ 0 h 779"/>
                  <a:gd name="T44" fmla="*/ 0 w 480"/>
                  <a:gd name="T45" fmla="*/ 0 h 779"/>
                  <a:gd name="T46" fmla="*/ 0 w 480"/>
                  <a:gd name="T47" fmla="*/ 0 h 779"/>
                  <a:gd name="T48" fmla="*/ 0 w 480"/>
                  <a:gd name="T49" fmla="*/ 0 h 779"/>
                  <a:gd name="T50" fmla="*/ 0 w 480"/>
                  <a:gd name="T51" fmla="*/ 0 h 779"/>
                  <a:gd name="T52" fmla="*/ 0 w 480"/>
                  <a:gd name="T53" fmla="*/ 0 h 779"/>
                  <a:gd name="T54" fmla="*/ 0 w 480"/>
                  <a:gd name="T55" fmla="*/ 0 h 779"/>
                  <a:gd name="T56" fmla="*/ 0 w 480"/>
                  <a:gd name="T57" fmla="*/ 0 h 779"/>
                  <a:gd name="T58" fmla="*/ 0 w 480"/>
                  <a:gd name="T59" fmla="*/ 0 h 779"/>
                  <a:gd name="T60" fmla="*/ 0 w 480"/>
                  <a:gd name="T61" fmla="*/ 0 h 779"/>
                  <a:gd name="T62" fmla="*/ 0 w 480"/>
                  <a:gd name="T63" fmla="*/ 0 h 779"/>
                  <a:gd name="T64" fmla="*/ 0 w 480"/>
                  <a:gd name="T65" fmla="*/ 0 h 779"/>
                  <a:gd name="T66" fmla="*/ 0 w 480"/>
                  <a:gd name="T67" fmla="*/ 0 h 779"/>
                  <a:gd name="T68" fmla="*/ 0 w 480"/>
                  <a:gd name="T69" fmla="*/ 0 h 779"/>
                  <a:gd name="T70" fmla="*/ 0 w 480"/>
                  <a:gd name="T71" fmla="*/ 0 h 779"/>
                  <a:gd name="T72" fmla="*/ 0 w 480"/>
                  <a:gd name="T73" fmla="*/ 0 h 779"/>
                  <a:gd name="T74" fmla="*/ 0 w 480"/>
                  <a:gd name="T75" fmla="*/ 0 h 7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0"/>
                  <a:gd name="T115" fmla="*/ 0 h 779"/>
                  <a:gd name="T116" fmla="*/ 480 w 480"/>
                  <a:gd name="T117" fmla="*/ 779 h 7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0" h="779">
                    <a:moveTo>
                      <a:pt x="365" y="30"/>
                    </a:moveTo>
                    <a:lnTo>
                      <a:pt x="417" y="0"/>
                    </a:lnTo>
                    <a:lnTo>
                      <a:pt x="456" y="0"/>
                    </a:lnTo>
                    <a:lnTo>
                      <a:pt x="480" y="24"/>
                    </a:lnTo>
                    <a:lnTo>
                      <a:pt x="466" y="72"/>
                    </a:lnTo>
                    <a:lnTo>
                      <a:pt x="434" y="104"/>
                    </a:lnTo>
                    <a:lnTo>
                      <a:pt x="376" y="134"/>
                    </a:lnTo>
                    <a:lnTo>
                      <a:pt x="261" y="180"/>
                    </a:lnTo>
                    <a:lnTo>
                      <a:pt x="115" y="259"/>
                    </a:lnTo>
                    <a:lnTo>
                      <a:pt x="60" y="262"/>
                    </a:lnTo>
                    <a:lnTo>
                      <a:pt x="91" y="335"/>
                    </a:lnTo>
                    <a:lnTo>
                      <a:pt x="153" y="415"/>
                    </a:lnTo>
                    <a:lnTo>
                      <a:pt x="205" y="512"/>
                    </a:lnTo>
                    <a:lnTo>
                      <a:pt x="226" y="613"/>
                    </a:lnTo>
                    <a:lnTo>
                      <a:pt x="216" y="644"/>
                    </a:lnTo>
                    <a:lnTo>
                      <a:pt x="185" y="665"/>
                    </a:lnTo>
                    <a:lnTo>
                      <a:pt x="143" y="679"/>
                    </a:lnTo>
                    <a:lnTo>
                      <a:pt x="101" y="709"/>
                    </a:lnTo>
                    <a:lnTo>
                      <a:pt x="84" y="741"/>
                    </a:lnTo>
                    <a:lnTo>
                      <a:pt x="74" y="779"/>
                    </a:lnTo>
                    <a:lnTo>
                      <a:pt x="42" y="779"/>
                    </a:lnTo>
                    <a:lnTo>
                      <a:pt x="31" y="751"/>
                    </a:lnTo>
                    <a:lnTo>
                      <a:pt x="52" y="706"/>
                    </a:lnTo>
                    <a:lnTo>
                      <a:pt x="112" y="675"/>
                    </a:lnTo>
                    <a:lnTo>
                      <a:pt x="147" y="644"/>
                    </a:lnTo>
                    <a:lnTo>
                      <a:pt x="178" y="627"/>
                    </a:lnTo>
                    <a:lnTo>
                      <a:pt x="188" y="595"/>
                    </a:lnTo>
                    <a:lnTo>
                      <a:pt x="174" y="512"/>
                    </a:lnTo>
                    <a:lnTo>
                      <a:pt x="126" y="450"/>
                    </a:lnTo>
                    <a:lnTo>
                      <a:pt x="84" y="395"/>
                    </a:lnTo>
                    <a:lnTo>
                      <a:pt x="31" y="332"/>
                    </a:lnTo>
                    <a:lnTo>
                      <a:pt x="0" y="273"/>
                    </a:lnTo>
                    <a:lnTo>
                      <a:pt x="0" y="238"/>
                    </a:lnTo>
                    <a:lnTo>
                      <a:pt x="28" y="221"/>
                    </a:lnTo>
                    <a:lnTo>
                      <a:pt x="136" y="159"/>
                    </a:lnTo>
                    <a:lnTo>
                      <a:pt x="240" y="104"/>
                    </a:lnTo>
                    <a:lnTo>
                      <a:pt x="344" y="52"/>
                    </a:lnTo>
                    <a:lnTo>
                      <a:pt x="365" y="3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809" name="Freeform 1050"/>
              <p:cNvSpPr>
                <a:spLocks/>
              </p:cNvSpPr>
              <p:nvPr/>
            </p:nvSpPr>
            <p:spPr bwMode="auto">
              <a:xfrm>
                <a:off x="4563" y="1553"/>
                <a:ext cx="64" cy="169"/>
              </a:xfrm>
              <a:custGeom>
                <a:avLst/>
                <a:gdLst>
                  <a:gd name="T0" fmla="*/ 0 w 320"/>
                  <a:gd name="T1" fmla="*/ 0 h 844"/>
                  <a:gd name="T2" fmla="*/ 0 w 320"/>
                  <a:gd name="T3" fmla="*/ 0 h 844"/>
                  <a:gd name="T4" fmla="*/ 0 w 320"/>
                  <a:gd name="T5" fmla="*/ 0 h 844"/>
                  <a:gd name="T6" fmla="*/ 0 w 320"/>
                  <a:gd name="T7" fmla="*/ 0 h 844"/>
                  <a:gd name="T8" fmla="*/ 0 w 320"/>
                  <a:gd name="T9" fmla="*/ 0 h 844"/>
                  <a:gd name="T10" fmla="*/ 0 w 320"/>
                  <a:gd name="T11" fmla="*/ 0 h 844"/>
                  <a:gd name="T12" fmla="*/ 0 w 320"/>
                  <a:gd name="T13" fmla="*/ 0 h 844"/>
                  <a:gd name="T14" fmla="*/ 0 w 320"/>
                  <a:gd name="T15" fmla="*/ 0 h 844"/>
                  <a:gd name="T16" fmla="*/ 0 w 320"/>
                  <a:gd name="T17" fmla="*/ 0 h 844"/>
                  <a:gd name="T18" fmla="*/ 0 w 320"/>
                  <a:gd name="T19" fmla="*/ 0 h 844"/>
                  <a:gd name="T20" fmla="*/ 0 w 320"/>
                  <a:gd name="T21" fmla="*/ 0 h 844"/>
                  <a:gd name="T22" fmla="*/ 0 w 320"/>
                  <a:gd name="T23" fmla="*/ 0 h 844"/>
                  <a:gd name="T24" fmla="*/ 0 w 320"/>
                  <a:gd name="T25" fmla="*/ 0 h 844"/>
                  <a:gd name="T26" fmla="*/ 0 w 320"/>
                  <a:gd name="T27" fmla="*/ 0 h 844"/>
                  <a:gd name="T28" fmla="*/ 0 w 320"/>
                  <a:gd name="T29" fmla="*/ 0 h 844"/>
                  <a:gd name="T30" fmla="*/ 0 w 320"/>
                  <a:gd name="T31" fmla="*/ 0 h 844"/>
                  <a:gd name="T32" fmla="*/ 0 w 320"/>
                  <a:gd name="T33" fmla="*/ 0 h 844"/>
                  <a:gd name="T34" fmla="*/ 0 w 320"/>
                  <a:gd name="T35" fmla="*/ 0 h 844"/>
                  <a:gd name="T36" fmla="*/ 0 w 320"/>
                  <a:gd name="T37" fmla="*/ 0 h 844"/>
                  <a:gd name="T38" fmla="*/ 0 w 320"/>
                  <a:gd name="T39" fmla="*/ 0 h 844"/>
                  <a:gd name="T40" fmla="*/ 0 w 320"/>
                  <a:gd name="T41" fmla="*/ 0 h 844"/>
                  <a:gd name="T42" fmla="*/ 0 w 320"/>
                  <a:gd name="T43" fmla="*/ 0 h 844"/>
                  <a:gd name="T44" fmla="*/ 0 w 320"/>
                  <a:gd name="T45" fmla="*/ 0 h 844"/>
                  <a:gd name="T46" fmla="*/ 0 w 320"/>
                  <a:gd name="T47" fmla="*/ 0 h 844"/>
                  <a:gd name="T48" fmla="*/ 0 w 320"/>
                  <a:gd name="T49" fmla="*/ 0 h 844"/>
                  <a:gd name="T50" fmla="*/ 0 w 320"/>
                  <a:gd name="T51" fmla="*/ 0 h 844"/>
                  <a:gd name="T52" fmla="*/ 0 w 320"/>
                  <a:gd name="T53" fmla="*/ 0 h 844"/>
                  <a:gd name="T54" fmla="*/ 0 w 320"/>
                  <a:gd name="T55" fmla="*/ 0 h 844"/>
                  <a:gd name="T56" fmla="*/ 0 w 320"/>
                  <a:gd name="T57" fmla="*/ 0 h 844"/>
                  <a:gd name="T58" fmla="*/ 0 w 320"/>
                  <a:gd name="T59" fmla="*/ 0 h 844"/>
                  <a:gd name="T60" fmla="*/ 0 w 320"/>
                  <a:gd name="T61" fmla="*/ 0 h 844"/>
                  <a:gd name="T62" fmla="*/ 0 w 320"/>
                  <a:gd name="T63" fmla="*/ 0 h 844"/>
                  <a:gd name="T64" fmla="*/ 0 w 320"/>
                  <a:gd name="T65" fmla="*/ 0 h 844"/>
                  <a:gd name="T66" fmla="*/ 0 w 320"/>
                  <a:gd name="T67" fmla="*/ 0 h 844"/>
                  <a:gd name="T68" fmla="*/ 0 w 320"/>
                  <a:gd name="T69" fmla="*/ 0 h 844"/>
                  <a:gd name="T70" fmla="*/ 0 w 320"/>
                  <a:gd name="T71" fmla="*/ 0 h 8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0"/>
                  <a:gd name="T109" fmla="*/ 0 h 844"/>
                  <a:gd name="T110" fmla="*/ 320 w 320"/>
                  <a:gd name="T111" fmla="*/ 844 h 8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0" h="844">
                    <a:moveTo>
                      <a:pt x="60" y="98"/>
                    </a:moveTo>
                    <a:lnTo>
                      <a:pt x="18" y="43"/>
                    </a:lnTo>
                    <a:lnTo>
                      <a:pt x="32" y="0"/>
                    </a:lnTo>
                    <a:lnTo>
                      <a:pt x="74" y="0"/>
                    </a:lnTo>
                    <a:lnTo>
                      <a:pt x="122" y="46"/>
                    </a:lnTo>
                    <a:lnTo>
                      <a:pt x="185" y="139"/>
                    </a:lnTo>
                    <a:lnTo>
                      <a:pt x="220" y="229"/>
                    </a:lnTo>
                    <a:lnTo>
                      <a:pt x="251" y="316"/>
                    </a:lnTo>
                    <a:lnTo>
                      <a:pt x="261" y="395"/>
                    </a:lnTo>
                    <a:lnTo>
                      <a:pt x="258" y="437"/>
                    </a:lnTo>
                    <a:lnTo>
                      <a:pt x="226" y="488"/>
                    </a:lnTo>
                    <a:lnTo>
                      <a:pt x="174" y="627"/>
                    </a:lnTo>
                    <a:lnTo>
                      <a:pt x="115" y="707"/>
                    </a:lnTo>
                    <a:lnTo>
                      <a:pt x="101" y="742"/>
                    </a:lnTo>
                    <a:lnTo>
                      <a:pt x="157" y="748"/>
                    </a:lnTo>
                    <a:lnTo>
                      <a:pt x="230" y="748"/>
                    </a:lnTo>
                    <a:lnTo>
                      <a:pt x="320" y="779"/>
                    </a:lnTo>
                    <a:lnTo>
                      <a:pt x="313" y="803"/>
                    </a:lnTo>
                    <a:lnTo>
                      <a:pt x="300" y="831"/>
                    </a:lnTo>
                    <a:lnTo>
                      <a:pt x="272" y="844"/>
                    </a:lnTo>
                    <a:lnTo>
                      <a:pt x="216" y="824"/>
                    </a:lnTo>
                    <a:lnTo>
                      <a:pt x="157" y="794"/>
                    </a:lnTo>
                    <a:lnTo>
                      <a:pt x="74" y="789"/>
                    </a:lnTo>
                    <a:lnTo>
                      <a:pt x="22" y="800"/>
                    </a:lnTo>
                    <a:lnTo>
                      <a:pt x="0" y="783"/>
                    </a:lnTo>
                    <a:lnTo>
                      <a:pt x="0" y="759"/>
                    </a:lnTo>
                    <a:lnTo>
                      <a:pt x="29" y="731"/>
                    </a:lnTo>
                    <a:lnTo>
                      <a:pt x="74" y="685"/>
                    </a:lnTo>
                    <a:lnTo>
                      <a:pt x="153" y="571"/>
                    </a:lnTo>
                    <a:lnTo>
                      <a:pt x="188" y="472"/>
                    </a:lnTo>
                    <a:lnTo>
                      <a:pt x="199" y="374"/>
                    </a:lnTo>
                    <a:lnTo>
                      <a:pt x="196" y="322"/>
                    </a:lnTo>
                    <a:lnTo>
                      <a:pt x="168" y="229"/>
                    </a:lnTo>
                    <a:lnTo>
                      <a:pt x="95" y="128"/>
                    </a:lnTo>
                    <a:lnTo>
                      <a:pt x="43" y="77"/>
                    </a:lnTo>
                    <a:lnTo>
                      <a:pt x="60" y="9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810" name="Freeform 1051"/>
              <p:cNvSpPr>
                <a:spLocks/>
              </p:cNvSpPr>
              <p:nvPr/>
            </p:nvSpPr>
            <p:spPr bwMode="auto">
              <a:xfrm>
                <a:off x="4464" y="1542"/>
                <a:ext cx="94" cy="186"/>
              </a:xfrm>
              <a:custGeom>
                <a:avLst/>
                <a:gdLst>
                  <a:gd name="T0" fmla="*/ 0 w 469"/>
                  <a:gd name="T1" fmla="*/ 0 h 931"/>
                  <a:gd name="T2" fmla="*/ 0 w 469"/>
                  <a:gd name="T3" fmla="*/ 0 h 931"/>
                  <a:gd name="T4" fmla="*/ 0 w 469"/>
                  <a:gd name="T5" fmla="*/ 0 h 931"/>
                  <a:gd name="T6" fmla="*/ 0 w 469"/>
                  <a:gd name="T7" fmla="*/ 0 h 931"/>
                  <a:gd name="T8" fmla="*/ 0 w 469"/>
                  <a:gd name="T9" fmla="*/ 0 h 931"/>
                  <a:gd name="T10" fmla="*/ 0 w 469"/>
                  <a:gd name="T11" fmla="*/ 0 h 931"/>
                  <a:gd name="T12" fmla="*/ 0 w 469"/>
                  <a:gd name="T13" fmla="*/ 0 h 931"/>
                  <a:gd name="T14" fmla="*/ 0 w 469"/>
                  <a:gd name="T15" fmla="*/ 0 h 931"/>
                  <a:gd name="T16" fmla="*/ 0 w 469"/>
                  <a:gd name="T17" fmla="*/ 0 h 931"/>
                  <a:gd name="T18" fmla="*/ 0 w 469"/>
                  <a:gd name="T19" fmla="*/ 0 h 931"/>
                  <a:gd name="T20" fmla="*/ 0 w 469"/>
                  <a:gd name="T21" fmla="*/ 0 h 931"/>
                  <a:gd name="T22" fmla="*/ 0 w 469"/>
                  <a:gd name="T23" fmla="*/ 0 h 931"/>
                  <a:gd name="T24" fmla="*/ 0 w 469"/>
                  <a:gd name="T25" fmla="*/ 0 h 931"/>
                  <a:gd name="T26" fmla="*/ 0 w 469"/>
                  <a:gd name="T27" fmla="*/ 0 h 931"/>
                  <a:gd name="T28" fmla="*/ 0 w 469"/>
                  <a:gd name="T29" fmla="*/ 0 h 931"/>
                  <a:gd name="T30" fmla="*/ 0 w 469"/>
                  <a:gd name="T31" fmla="*/ 0 h 931"/>
                  <a:gd name="T32" fmla="*/ 0 w 469"/>
                  <a:gd name="T33" fmla="*/ 0 h 931"/>
                  <a:gd name="T34" fmla="*/ 0 w 469"/>
                  <a:gd name="T35" fmla="*/ 0 h 931"/>
                  <a:gd name="T36" fmla="*/ 0 w 469"/>
                  <a:gd name="T37" fmla="*/ 0 h 931"/>
                  <a:gd name="T38" fmla="*/ 0 w 469"/>
                  <a:gd name="T39" fmla="*/ 0 h 931"/>
                  <a:gd name="T40" fmla="*/ 0 w 469"/>
                  <a:gd name="T41" fmla="*/ 0 h 931"/>
                  <a:gd name="T42" fmla="*/ 0 w 469"/>
                  <a:gd name="T43" fmla="*/ 0 h 931"/>
                  <a:gd name="T44" fmla="*/ 0 w 469"/>
                  <a:gd name="T45" fmla="*/ 0 h 931"/>
                  <a:gd name="T46" fmla="*/ 0 w 469"/>
                  <a:gd name="T47" fmla="*/ 0 h 931"/>
                  <a:gd name="T48" fmla="*/ 0 w 469"/>
                  <a:gd name="T49" fmla="*/ 0 h 931"/>
                  <a:gd name="T50" fmla="*/ 0 w 469"/>
                  <a:gd name="T51" fmla="*/ 0 h 931"/>
                  <a:gd name="T52" fmla="*/ 0 w 469"/>
                  <a:gd name="T53" fmla="*/ 0 h 931"/>
                  <a:gd name="T54" fmla="*/ 0 w 469"/>
                  <a:gd name="T55" fmla="*/ 0 h 931"/>
                  <a:gd name="T56" fmla="*/ 0 w 469"/>
                  <a:gd name="T57" fmla="*/ 0 h 931"/>
                  <a:gd name="T58" fmla="*/ 0 w 469"/>
                  <a:gd name="T59" fmla="*/ 0 h 931"/>
                  <a:gd name="T60" fmla="*/ 0 w 469"/>
                  <a:gd name="T61" fmla="*/ 0 h 931"/>
                  <a:gd name="T62" fmla="*/ 0 w 469"/>
                  <a:gd name="T63" fmla="*/ 0 h 931"/>
                  <a:gd name="T64" fmla="*/ 0 w 469"/>
                  <a:gd name="T65" fmla="*/ 0 h 931"/>
                  <a:gd name="T66" fmla="*/ 0 w 469"/>
                  <a:gd name="T67" fmla="*/ 0 h 931"/>
                  <a:gd name="T68" fmla="*/ 0 w 469"/>
                  <a:gd name="T69" fmla="*/ 0 h 931"/>
                  <a:gd name="T70" fmla="*/ 0 w 469"/>
                  <a:gd name="T71" fmla="*/ 0 h 931"/>
                  <a:gd name="T72" fmla="*/ 0 w 469"/>
                  <a:gd name="T73" fmla="*/ 0 h 931"/>
                  <a:gd name="T74" fmla="*/ 0 w 469"/>
                  <a:gd name="T75" fmla="*/ 0 h 931"/>
                  <a:gd name="T76" fmla="*/ 0 w 469"/>
                  <a:gd name="T77" fmla="*/ 0 h 93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9"/>
                  <a:gd name="T118" fmla="*/ 0 h 931"/>
                  <a:gd name="T119" fmla="*/ 469 w 469"/>
                  <a:gd name="T120" fmla="*/ 931 h 93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9" h="931">
                    <a:moveTo>
                      <a:pt x="274" y="163"/>
                    </a:moveTo>
                    <a:lnTo>
                      <a:pt x="344" y="73"/>
                    </a:lnTo>
                    <a:lnTo>
                      <a:pt x="406" y="0"/>
                    </a:lnTo>
                    <a:lnTo>
                      <a:pt x="448" y="7"/>
                    </a:lnTo>
                    <a:lnTo>
                      <a:pt x="469" y="38"/>
                    </a:lnTo>
                    <a:lnTo>
                      <a:pt x="469" y="93"/>
                    </a:lnTo>
                    <a:lnTo>
                      <a:pt x="431" y="125"/>
                    </a:lnTo>
                    <a:lnTo>
                      <a:pt x="364" y="166"/>
                    </a:lnTo>
                    <a:lnTo>
                      <a:pt x="312" y="218"/>
                    </a:lnTo>
                    <a:lnTo>
                      <a:pt x="254" y="287"/>
                    </a:lnTo>
                    <a:lnTo>
                      <a:pt x="229" y="339"/>
                    </a:lnTo>
                    <a:lnTo>
                      <a:pt x="202" y="401"/>
                    </a:lnTo>
                    <a:lnTo>
                      <a:pt x="187" y="485"/>
                    </a:lnTo>
                    <a:lnTo>
                      <a:pt x="187" y="560"/>
                    </a:lnTo>
                    <a:lnTo>
                      <a:pt x="202" y="655"/>
                    </a:lnTo>
                    <a:lnTo>
                      <a:pt x="240" y="745"/>
                    </a:lnTo>
                    <a:lnTo>
                      <a:pt x="271" y="796"/>
                    </a:lnTo>
                    <a:lnTo>
                      <a:pt x="292" y="830"/>
                    </a:lnTo>
                    <a:lnTo>
                      <a:pt x="292" y="859"/>
                    </a:lnTo>
                    <a:lnTo>
                      <a:pt x="271" y="869"/>
                    </a:lnTo>
                    <a:lnTo>
                      <a:pt x="222" y="869"/>
                    </a:lnTo>
                    <a:lnTo>
                      <a:pt x="145" y="882"/>
                    </a:lnTo>
                    <a:lnTo>
                      <a:pt x="86" y="903"/>
                    </a:lnTo>
                    <a:lnTo>
                      <a:pt x="52" y="931"/>
                    </a:lnTo>
                    <a:lnTo>
                      <a:pt x="20" y="920"/>
                    </a:lnTo>
                    <a:lnTo>
                      <a:pt x="0" y="882"/>
                    </a:lnTo>
                    <a:lnTo>
                      <a:pt x="3" y="852"/>
                    </a:lnTo>
                    <a:lnTo>
                      <a:pt x="63" y="827"/>
                    </a:lnTo>
                    <a:lnTo>
                      <a:pt x="156" y="821"/>
                    </a:lnTo>
                    <a:lnTo>
                      <a:pt x="243" y="821"/>
                    </a:lnTo>
                    <a:lnTo>
                      <a:pt x="208" y="778"/>
                    </a:lnTo>
                    <a:lnTo>
                      <a:pt x="191" y="727"/>
                    </a:lnTo>
                    <a:lnTo>
                      <a:pt x="167" y="655"/>
                    </a:lnTo>
                    <a:lnTo>
                      <a:pt x="139" y="578"/>
                    </a:lnTo>
                    <a:lnTo>
                      <a:pt x="139" y="488"/>
                    </a:lnTo>
                    <a:lnTo>
                      <a:pt x="145" y="401"/>
                    </a:lnTo>
                    <a:lnTo>
                      <a:pt x="177" y="322"/>
                    </a:lnTo>
                    <a:lnTo>
                      <a:pt x="232" y="218"/>
                    </a:lnTo>
                    <a:lnTo>
                      <a:pt x="274" y="16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33803" name="Text Box 1052"/>
            <p:cNvSpPr txBox="1">
              <a:spLocks noChangeArrowheads="1"/>
            </p:cNvSpPr>
            <p:nvPr/>
          </p:nvSpPr>
          <p:spPr bwMode="auto">
            <a:xfrm>
              <a:off x="4368" y="3076"/>
              <a:ext cx="1056" cy="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b="0">
                  <a:latin typeface="Tahoma" charset="0"/>
                  <a:cs typeface="Tahoma" charset="0"/>
                </a:rPr>
                <a:t>We also clobber our return address, so there’</a:t>
              </a:r>
              <a:r>
                <a:rPr lang="en-US" altLang="ja-JP" sz="1400" b="0">
                  <a:latin typeface="Tahoma" charset="0"/>
                  <a:cs typeface="Tahoma" charset="0"/>
                </a:rPr>
                <a:t>s no way back!</a:t>
              </a:r>
              <a:endParaRPr lang="en-US" sz="1400" b="0">
                <a:latin typeface="Tahoma" charset="0"/>
                <a:cs typeface="Tahoma" charset="0"/>
              </a:endParaRPr>
            </a:p>
          </p:txBody>
        </p:sp>
        <p:sp>
          <p:nvSpPr>
            <p:cNvPr id="33804" name="Line 1053"/>
            <p:cNvSpPr>
              <a:spLocks noChangeShapeType="1"/>
            </p:cNvSpPr>
            <p:nvPr/>
          </p:nvSpPr>
          <p:spPr bwMode="auto">
            <a:xfrm flipV="1">
              <a:off x="4341" y="3177"/>
              <a:ext cx="161" cy="9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grpSp>
      <p:sp>
        <p:nvSpPr>
          <p:cNvPr id="699424" name="Text Box 1056"/>
          <p:cNvSpPr txBox="1">
            <a:spLocks noChangeArrowheads="1"/>
          </p:cNvSpPr>
          <p:nvPr/>
        </p:nvSpPr>
        <p:spPr bwMode="auto">
          <a:xfrm>
            <a:off x="2286000" y="3505200"/>
            <a:ext cx="1997075"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400" b="0">
                <a:latin typeface="Tahoma" charset="0"/>
                <a:cs typeface="Tahoma" charset="0"/>
              </a:rPr>
              <a:t>Will saving </a:t>
            </a:r>
            <a:r>
              <a:rPr lang="ja-JP" altLang="en-US" sz="1400" b="0">
                <a:latin typeface="Tahoma" charset="0"/>
                <a:cs typeface="Tahoma" charset="0"/>
              </a:rPr>
              <a:t>“</a:t>
            </a:r>
            <a:r>
              <a:rPr lang="en-US" altLang="ja-JP" sz="1400" b="0">
                <a:latin typeface="Tahoma" charset="0"/>
                <a:cs typeface="Tahoma" charset="0"/>
              </a:rPr>
              <a:t>x</a:t>
            </a:r>
            <a:r>
              <a:rPr lang="ja-JP" altLang="en-US" sz="1400" b="0">
                <a:latin typeface="Tahoma" charset="0"/>
                <a:cs typeface="Tahoma" charset="0"/>
              </a:rPr>
              <a:t>”</a:t>
            </a:r>
            <a:r>
              <a:rPr lang="en-US" altLang="ja-JP" sz="1400" b="0">
                <a:latin typeface="Tahoma" charset="0"/>
                <a:cs typeface="Tahoma" charset="0"/>
              </a:rPr>
              <a:t> in some register or at some fixed location in memory help?</a:t>
            </a:r>
            <a:endParaRPr lang="en-US" sz="1400" b="0">
              <a:latin typeface="Tahoma" charset="0"/>
              <a:cs typeface="Tahoma" charset="0"/>
            </a:endParaRPr>
          </a:p>
        </p:txBody>
      </p:sp>
      <p:sp>
        <p:nvSpPr>
          <p:cNvPr id="4" name="Slide Number Placeholder 3"/>
          <p:cNvSpPr>
            <a:spLocks noGrp="1"/>
          </p:cNvSpPr>
          <p:nvPr>
            <p:ph type="sldNum" sz="quarter" idx="10"/>
          </p:nvPr>
        </p:nvSpPr>
        <p:spPr/>
        <p:txBody>
          <a:bodyPr/>
          <a:lstStyle/>
          <a:p>
            <a:pPr>
              <a:defRPr/>
            </a:pPr>
            <a:fld id="{AA981B32-6631-C04B-B04E-B5C5DFC4DEC3}" type="slidenum">
              <a:rPr lang="en-US" smtClean="0"/>
              <a:pPr>
                <a:defRPr/>
              </a:pPr>
              <a:t>11</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93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93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942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396" grpId="0"/>
      <p:bldP spid="699397" grpId="0" animBg="1"/>
      <p:bldP spid="6994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dirty="0">
                <a:latin typeface="Tahoma" charset="0"/>
                <a:ea typeface="Tahoma"/>
              </a:rPr>
              <a:t>A Procedure</a:t>
            </a:r>
            <a:r>
              <a:rPr lang="ja-JP" altLang="en-US" dirty="0">
                <a:latin typeface="Tahoma" charset="0"/>
                <a:ea typeface="Tahoma"/>
              </a:rPr>
              <a:t>’</a:t>
            </a:r>
            <a:r>
              <a:rPr lang="en-US" dirty="0">
                <a:latin typeface="Tahoma" charset="0"/>
                <a:ea typeface="Tahoma"/>
              </a:rPr>
              <a:t>s Storage Needs</a:t>
            </a:r>
          </a:p>
        </p:txBody>
      </p:sp>
      <p:sp>
        <p:nvSpPr>
          <p:cNvPr id="18" name="Content Placeholder 17"/>
          <p:cNvSpPr>
            <a:spLocks noGrp="1"/>
          </p:cNvSpPr>
          <p:nvPr>
            <p:ph idx="1"/>
          </p:nvPr>
        </p:nvSpPr>
        <p:spPr/>
        <p:txBody>
          <a:bodyPr/>
          <a:lstStyle/>
          <a:p>
            <a:pPr marL="228600" indent="-228600" eaLnBrk="1" hangingPunct="1">
              <a:lnSpc>
                <a:spcPct val="85000"/>
              </a:lnSpc>
              <a:buFont typeface="Wingdings 2" charset="0"/>
              <a:buNone/>
              <a:defRPr/>
            </a:pPr>
            <a:r>
              <a:rPr lang="en-US" sz="2000" dirty="0">
                <a:effectLst>
                  <a:outerShdw blurRad="38100" dist="38100" dir="2700000" algn="tl">
                    <a:srgbClr val="DDDDDD"/>
                  </a:outerShdw>
                </a:effectLst>
                <a:latin typeface="Tahoma" charset="0"/>
                <a:ea typeface="Tahoma"/>
              </a:rPr>
              <a:t>Basic Overhead for Procedures/Functions: </a:t>
            </a:r>
            <a:endParaRPr lang="en-US" dirty="0">
              <a:effectLst>
                <a:outerShdw blurRad="38100" dist="38100" dir="2700000" algn="tl">
                  <a:srgbClr val="DDDDDD"/>
                </a:outerShdw>
              </a:effectLst>
              <a:latin typeface="Tahoma" charset="0"/>
              <a:ea typeface="Tahoma"/>
            </a:endParaRPr>
          </a:p>
          <a:p>
            <a:pPr marL="685800" lvl="1" indent="-228600" eaLnBrk="1" hangingPunct="1">
              <a:lnSpc>
                <a:spcPct val="85000"/>
              </a:lnSpc>
              <a:defRPr/>
            </a:pPr>
            <a:r>
              <a:rPr lang="en-US" sz="2000" dirty="0">
                <a:solidFill>
                  <a:srgbClr val="FF0000"/>
                </a:solidFill>
                <a:effectLst>
                  <a:outerShdw blurRad="38100" dist="38100" dir="2700000" algn="tl">
                    <a:srgbClr val="DDDDDD"/>
                  </a:outerShdw>
                </a:effectLst>
                <a:latin typeface="Tahoma" charset="0"/>
              </a:rPr>
              <a:t>Caller</a:t>
            </a:r>
            <a:r>
              <a:rPr lang="en-US" sz="2000" dirty="0">
                <a:effectLst>
                  <a:outerShdw blurRad="38100" dist="38100" dir="2700000" algn="tl">
                    <a:srgbClr val="DDDDDD"/>
                  </a:outerShdw>
                </a:effectLst>
                <a:latin typeface="Tahoma" charset="0"/>
              </a:rPr>
              <a:t> sets up ARGUMENTs for </a:t>
            </a:r>
            <a:r>
              <a:rPr lang="en-US" sz="2000" dirty="0" err="1">
                <a:solidFill>
                  <a:schemeClr val="accent2"/>
                </a:solidFill>
                <a:effectLst>
                  <a:outerShdw blurRad="38100" dist="38100" dir="2700000" algn="tl">
                    <a:srgbClr val="DDDDDD"/>
                  </a:outerShdw>
                </a:effectLst>
                <a:latin typeface="Tahoma" charset="0"/>
              </a:rPr>
              <a:t>callee</a:t>
            </a:r>
            <a:endParaRPr lang="en-US" sz="2000" dirty="0">
              <a:solidFill>
                <a:schemeClr val="accent2"/>
              </a:solidFill>
              <a:effectLst>
                <a:outerShdw blurRad="38100" dist="38100" dir="2700000" algn="tl">
                  <a:srgbClr val="DDDDDD"/>
                </a:outerShdw>
              </a:effectLst>
              <a:latin typeface="Tahoma" charset="0"/>
            </a:endParaRPr>
          </a:p>
          <a:p>
            <a:pPr lvl="2" eaLnBrk="1" hangingPunct="1">
              <a:lnSpc>
                <a:spcPct val="85000"/>
              </a:lnSpc>
              <a:buFont typeface="Wingdings" charset="0"/>
              <a:buNone/>
              <a:defRPr/>
            </a:pPr>
            <a:r>
              <a:rPr lang="en-US" sz="1600" dirty="0">
                <a:solidFill>
                  <a:srgbClr val="CC0000"/>
                </a:solidFill>
                <a:effectLst>
                  <a:outerShdw blurRad="38100" dist="38100" dir="2700000" algn="tl">
                    <a:srgbClr val="DDDDDD"/>
                  </a:outerShdw>
                </a:effectLst>
                <a:latin typeface="Courier New" charset="0"/>
              </a:rPr>
              <a:t>f(</a:t>
            </a:r>
            <a:r>
              <a:rPr lang="en-US" sz="1600" dirty="0" err="1">
                <a:solidFill>
                  <a:srgbClr val="CC0000"/>
                </a:solidFill>
                <a:effectLst>
                  <a:outerShdw blurRad="38100" dist="38100" dir="2700000" algn="tl">
                    <a:srgbClr val="DDDDDD"/>
                  </a:outerShdw>
                </a:effectLst>
                <a:latin typeface="Courier New" charset="0"/>
              </a:rPr>
              <a:t>x,y,z</a:t>
            </a:r>
            <a:r>
              <a:rPr lang="en-US" sz="1600" dirty="0">
                <a:solidFill>
                  <a:srgbClr val="CC0000"/>
                </a:solidFill>
                <a:effectLst>
                  <a:outerShdw blurRad="38100" dist="38100" dir="2700000" algn="tl">
                    <a:srgbClr val="DDDDDD"/>
                  </a:outerShdw>
                </a:effectLst>
                <a:latin typeface="Courier New" charset="0"/>
              </a:rPr>
              <a:t>)</a:t>
            </a:r>
            <a:r>
              <a:rPr lang="en-US" sz="1600" dirty="0">
                <a:effectLst>
                  <a:outerShdw blurRad="38100" dist="38100" dir="2700000" algn="tl">
                    <a:srgbClr val="DDDDDD"/>
                  </a:outerShdw>
                </a:effectLst>
                <a:latin typeface="Tahoma" charset="0"/>
              </a:rPr>
              <a:t> </a:t>
            </a:r>
            <a:r>
              <a:rPr lang="en-US" sz="1800" dirty="0">
                <a:effectLst>
                  <a:outerShdw blurRad="38100" dist="38100" dir="2700000" algn="tl">
                    <a:srgbClr val="DDDDDD"/>
                  </a:outerShdw>
                </a:effectLst>
                <a:latin typeface="Tahoma" charset="0"/>
              </a:rPr>
              <a:t>or </a:t>
            </a:r>
            <a:r>
              <a:rPr lang="en-US" sz="1800" dirty="0" smtClean="0">
                <a:effectLst>
                  <a:outerShdw blurRad="38100" dist="38100" dir="2700000" algn="tl">
                    <a:srgbClr val="DDDDDD"/>
                  </a:outerShdw>
                </a:effectLst>
                <a:latin typeface="Tahoma" charset="0"/>
              </a:rPr>
              <a:t>even.</a:t>
            </a:r>
            <a:r>
              <a:rPr lang="en-US" sz="1800" dirty="0">
                <a:effectLst>
                  <a:outerShdw blurRad="38100" dist="38100" dir="2700000" algn="tl">
                    <a:srgbClr val="DDDDDD"/>
                  </a:outerShdw>
                </a:effectLst>
                <a:latin typeface="Tahoma" charset="0"/>
              </a:rPr>
              <a:t>..</a:t>
            </a:r>
            <a:r>
              <a:rPr lang="en-US" sz="1600" dirty="0">
                <a:effectLst>
                  <a:outerShdw blurRad="38100" dist="38100" dir="2700000" algn="tl">
                    <a:srgbClr val="DDDDDD"/>
                  </a:outerShdw>
                </a:effectLst>
                <a:latin typeface="Tahoma" charset="0"/>
              </a:rPr>
              <a:t>  </a:t>
            </a:r>
            <a:r>
              <a:rPr lang="en-US" sz="1600" dirty="0">
                <a:solidFill>
                  <a:srgbClr val="CC0000"/>
                </a:solidFill>
                <a:effectLst>
                  <a:outerShdw blurRad="38100" dist="38100" dir="2700000" algn="tl">
                    <a:srgbClr val="DDDDDD"/>
                  </a:outerShdw>
                </a:effectLst>
                <a:latin typeface="Courier New" charset="0"/>
              </a:rPr>
              <a:t>sin(</a:t>
            </a:r>
            <a:r>
              <a:rPr lang="en-US" sz="1600" dirty="0" err="1">
                <a:solidFill>
                  <a:srgbClr val="CC0000"/>
                </a:solidFill>
                <a:effectLst>
                  <a:outerShdw blurRad="38100" dist="38100" dir="2700000" algn="tl">
                    <a:srgbClr val="DDDDDD"/>
                  </a:outerShdw>
                </a:effectLst>
                <a:latin typeface="Courier New" charset="0"/>
              </a:rPr>
              <a:t>a+b</a:t>
            </a:r>
            <a:r>
              <a:rPr lang="en-US" sz="1600" dirty="0">
                <a:solidFill>
                  <a:srgbClr val="CC0000"/>
                </a:solidFill>
                <a:effectLst>
                  <a:outerShdw blurRad="38100" dist="38100" dir="2700000" algn="tl">
                    <a:srgbClr val="DDDDDD"/>
                  </a:outerShdw>
                </a:effectLst>
                <a:latin typeface="Courier New" charset="0"/>
              </a:rPr>
              <a:t>)</a:t>
            </a:r>
            <a:endParaRPr lang="en-US" sz="1600" dirty="0">
              <a:effectLst>
                <a:outerShdw blurRad="38100" dist="38100" dir="2700000" algn="tl">
                  <a:srgbClr val="DDDDDD"/>
                </a:outerShdw>
              </a:effectLst>
              <a:latin typeface="Tahoma" charset="0"/>
            </a:endParaRPr>
          </a:p>
          <a:p>
            <a:pPr marL="685800" lvl="1" indent="-228600" eaLnBrk="1" hangingPunct="1">
              <a:lnSpc>
                <a:spcPct val="85000"/>
              </a:lnSpc>
              <a:defRPr/>
            </a:pPr>
            <a:r>
              <a:rPr lang="en-US" sz="2000" dirty="0">
                <a:solidFill>
                  <a:srgbClr val="FF0000"/>
                </a:solidFill>
                <a:effectLst>
                  <a:outerShdw blurRad="38100" dist="38100" dir="2700000" algn="tl">
                    <a:srgbClr val="DDDDDD"/>
                  </a:outerShdw>
                </a:effectLst>
                <a:latin typeface="Tahoma" charset="0"/>
              </a:rPr>
              <a:t>Caller</a:t>
            </a:r>
            <a:r>
              <a:rPr lang="en-US" sz="2000" dirty="0">
                <a:effectLst>
                  <a:outerShdw blurRad="38100" dist="38100" dir="2700000" algn="tl">
                    <a:srgbClr val="DDDDDD"/>
                  </a:outerShdw>
                </a:effectLst>
                <a:latin typeface="Tahoma" charset="0"/>
              </a:rPr>
              <a:t> invokes </a:t>
            </a:r>
            <a:r>
              <a:rPr lang="en-US" sz="2000" dirty="0" err="1">
                <a:solidFill>
                  <a:schemeClr val="accent2"/>
                </a:solidFill>
                <a:effectLst>
                  <a:outerShdw blurRad="38100" dist="38100" dir="2700000" algn="tl">
                    <a:srgbClr val="DDDDDD"/>
                  </a:outerShdw>
                </a:effectLst>
                <a:latin typeface="Tahoma" charset="0"/>
              </a:rPr>
              <a:t>Callee</a:t>
            </a:r>
            <a:r>
              <a:rPr lang="en-US" sz="2000" dirty="0">
                <a:effectLst>
                  <a:outerShdw blurRad="38100" dist="38100" dir="2700000" algn="tl">
                    <a:srgbClr val="DDDDDD"/>
                  </a:outerShdw>
                </a:effectLst>
                <a:latin typeface="Tahoma" charset="0"/>
              </a:rPr>
              <a:t> while saving the</a:t>
            </a:r>
            <a:br>
              <a:rPr lang="en-US" sz="2000" dirty="0">
                <a:effectLst>
                  <a:outerShdw blurRad="38100" dist="38100" dir="2700000" algn="tl">
                    <a:srgbClr val="DDDDDD"/>
                  </a:outerShdw>
                </a:effectLst>
                <a:latin typeface="Tahoma" charset="0"/>
              </a:rPr>
            </a:br>
            <a:r>
              <a:rPr lang="en-US" sz="2000" dirty="0">
                <a:effectLst>
                  <a:outerShdw blurRad="38100" dist="38100" dir="2700000" algn="tl">
                    <a:srgbClr val="DDDDDD"/>
                  </a:outerShdw>
                </a:effectLst>
                <a:latin typeface="Tahoma" charset="0"/>
              </a:rPr>
              <a:t>Return Address to get back</a:t>
            </a:r>
          </a:p>
          <a:p>
            <a:pPr marL="685800" lvl="1" indent="-228600" eaLnBrk="1" hangingPunct="1">
              <a:lnSpc>
                <a:spcPct val="85000"/>
              </a:lnSpc>
              <a:defRPr/>
            </a:pPr>
            <a:r>
              <a:rPr lang="en-US" sz="2000" dirty="0" err="1">
                <a:solidFill>
                  <a:schemeClr val="accent2"/>
                </a:solidFill>
                <a:effectLst>
                  <a:outerShdw blurRad="38100" dist="38100" dir="2700000" algn="tl">
                    <a:srgbClr val="DDDDDD"/>
                  </a:outerShdw>
                </a:effectLst>
                <a:latin typeface="Tahoma" charset="0"/>
              </a:rPr>
              <a:t>Callee</a:t>
            </a:r>
            <a:r>
              <a:rPr lang="en-US" sz="2000" dirty="0">
                <a:effectLst>
                  <a:outerShdw blurRad="38100" dist="38100" dir="2700000" algn="tl">
                    <a:srgbClr val="DDDDDD"/>
                  </a:outerShdw>
                </a:effectLst>
                <a:latin typeface="Tahoma" charset="0"/>
              </a:rPr>
              <a:t> saves stuff that </a:t>
            </a:r>
            <a:r>
              <a:rPr lang="en-US" sz="2000" dirty="0">
                <a:solidFill>
                  <a:srgbClr val="FF0000"/>
                </a:solidFill>
                <a:effectLst>
                  <a:outerShdw blurRad="38100" dist="38100" dir="2700000" algn="tl">
                    <a:srgbClr val="DDDDDD"/>
                  </a:outerShdw>
                </a:effectLst>
                <a:latin typeface="Tahoma" charset="0"/>
              </a:rPr>
              <a:t>Caller</a:t>
            </a:r>
            <a:r>
              <a:rPr lang="en-US" sz="2000" dirty="0">
                <a:effectLst>
                  <a:outerShdw blurRad="38100" dist="38100" dir="2700000" algn="tl">
                    <a:srgbClr val="DDDDDD"/>
                  </a:outerShdw>
                </a:effectLst>
                <a:latin typeface="Tahoma" charset="0"/>
              </a:rPr>
              <a:t> expects</a:t>
            </a:r>
            <a:br>
              <a:rPr lang="en-US" sz="2000" dirty="0">
                <a:effectLst>
                  <a:outerShdw blurRad="38100" dist="38100" dir="2700000" algn="tl">
                    <a:srgbClr val="DDDDDD"/>
                  </a:outerShdw>
                </a:effectLst>
                <a:latin typeface="Tahoma" charset="0"/>
              </a:rPr>
            </a:br>
            <a:r>
              <a:rPr lang="en-US" sz="2000" dirty="0">
                <a:effectLst>
                  <a:outerShdw blurRad="38100" dist="38100" dir="2700000" algn="tl">
                    <a:srgbClr val="DDDDDD"/>
                  </a:outerShdw>
                </a:effectLst>
                <a:latin typeface="Tahoma" charset="0"/>
              </a:rPr>
              <a:t>to remain unchanged</a:t>
            </a:r>
          </a:p>
          <a:p>
            <a:pPr marL="685800" lvl="1" indent="-228600" eaLnBrk="1" hangingPunct="1">
              <a:lnSpc>
                <a:spcPct val="85000"/>
              </a:lnSpc>
              <a:defRPr/>
            </a:pPr>
            <a:r>
              <a:rPr lang="en-US" sz="2000" dirty="0" err="1">
                <a:solidFill>
                  <a:schemeClr val="accent2"/>
                </a:solidFill>
                <a:effectLst>
                  <a:outerShdw blurRad="38100" dist="38100" dir="2700000" algn="tl">
                    <a:srgbClr val="DDDDDD"/>
                  </a:outerShdw>
                </a:effectLst>
                <a:latin typeface="Tahoma" charset="0"/>
              </a:rPr>
              <a:t>Callee</a:t>
            </a:r>
            <a:r>
              <a:rPr lang="en-US" sz="2000" dirty="0">
                <a:effectLst>
                  <a:outerShdw blurRad="38100" dist="38100" dir="2700000" algn="tl">
                    <a:srgbClr val="DDDDDD"/>
                  </a:outerShdw>
                </a:effectLst>
                <a:latin typeface="Tahoma" charset="0"/>
              </a:rPr>
              <a:t> executes </a:t>
            </a:r>
          </a:p>
          <a:p>
            <a:pPr marL="685800" lvl="1" indent="-228600" eaLnBrk="1" hangingPunct="1">
              <a:lnSpc>
                <a:spcPct val="85000"/>
              </a:lnSpc>
              <a:defRPr/>
            </a:pPr>
            <a:r>
              <a:rPr lang="en-US" sz="2000" dirty="0" err="1">
                <a:solidFill>
                  <a:schemeClr val="accent2"/>
                </a:solidFill>
                <a:effectLst>
                  <a:outerShdw blurRad="38100" dist="38100" dir="2700000" algn="tl">
                    <a:srgbClr val="DDDDDD"/>
                  </a:outerShdw>
                </a:effectLst>
                <a:latin typeface="Tahoma" charset="0"/>
              </a:rPr>
              <a:t>Callee</a:t>
            </a:r>
            <a:r>
              <a:rPr lang="en-US" sz="2000" dirty="0">
                <a:effectLst>
                  <a:outerShdw blurRad="38100" dist="38100" dir="2700000" algn="tl">
                    <a:srgbClr val="DDDDDD"/>
                  </a:outerShdw>
                </a:effectLst>
                <a:latin typeface="Tahoma" charset="0"/>
              </a:rPr>
              <a:t> passes results back to </a:t>
            </a:r>
            <a:r>
              <a:rPr lang="en-US" sz="2000" dirty="0">
                <a:solidFill>
                  <a:srgbClr val="FF0000"/>
                </a:solidFill>
                <a:effectLst>
                  <a:outerShdw blurRad="38100" dist="38100" dir="2700000" algn="tl">
                    <a:srgbClr val="DDDDDD"/>
                  </a:outerShdw>
                </a:effectLst>
                <a:latin typeface="Tahoma" charset="0"/>
              </a:rPr>
              <a:t>Caller</a:t>
            </a:r>
            <a:r>
              <a:rPr lang="en-US" sz="2000" dirty="0">
                <a:effectLst>
                  <a:outerShdw blurRad="38100" dist="38100" dir="2700000" algn="tl">
                    <a:srgbClr val="DDDDDD"/>
                  </a:outerShdw>
                </a:effectLst>
                <a:latin typeface="Tahoma" charset="0"/>
              </a:rPr>
              <a:t>.</a:t>
            </a:r>
          </a:p>
          <a:p>
            <a:pPr marL="685800" lvl="1" indent="-228600" eaLnBrk="1" hangingPunct="1">
              <a:lnSpc>
                <a:spcPct val="85000"/>
              </a:lnSpc>
              <a:buFont typeface="Wingdings" charset="0"/>
              <a:buNone/>
              <a:defRPr/>
            </a:pPr>
            <a:endParaRPr lang="en-US" sz="2000" dirty="0">
              <a:effectLst>
                <a:outerShdw blurRad="38100" dist="38100" dir="2700000" algn="tl">
                  <a:srgbClr val="DDDDDD"/>
                </a:outerShdw>
              </a:effectLst>
              <a:latin typeface="Tahoma" charset="0"/>
            </a:endParaRPr>
          </a:p>
          <a:p>
            <a:pPr marL="228600" indent="-228600" eaLnBrk="1" hangingPunct="1">
              <a:lnSpc>
                <a:spcPct val="85000"/>
              </a:lnSpc>
              <a:buFont typeface="Wingdings 2" charset="0"/>
              <a:buNone/>
              <a:defRPr/>
            </a:pPr>
            <a:r>
              <a:rPr lang="en-US" sz="2000" dirty="0">
                <a:effectLst>
                  <a:outerShdw blurRad="38100" dist="38100" dir="2700000" algn="tl">
                    <a:srgbClr val="DDDDDD"/>
                  </a:outerShdw>
                </a:effectLst>
                <a:latin typeface="Tahoma" charset="0"/>
                <a:ea typeface="Tahoma"/>
              </a:rPr>
              <a:t>Local variables of </a:t>
            </a:r>
            <a:r>
              <a:rPr lang="en-US" sz="2000" dirty="0" err="1">
                <a:effectLst>
                  <a:outerShdw blurRad="38100" dist="38100" dir="2700000" algn="tl">
                    <a:srgbClr val="DDDDDD"/>
                  </a:outerShdw>
                </a:effectLst>
                <a:latin typeface="Tahoma" charset="0"/>
                <a:ea typeface="Tahoma"/>
              </a:rPr>
              <a:t>Callee</a:t>
            </a:r>
            <a:r>
              <a:rPr lang="en-US" sz="2000" dirty="0">
                <a:effectLst>
                  <a:outerShdw blurRad="38100" dist="38100" dir="2700000" algn="tl">
                    <a:srgbClr val="DDDDDD"/>
                  </a:outerShdw>
                </a:effectLst>
                <a:latin typeface="Tahoma" charset="0"/>
                <a:ea typeface="Tahoma"/>
              </a:rPr>
              <a:t>:</a:t>
            </a:r>
          </a:p>
          <a:p>
            <a:pPr marL="685800" lvl="1" indent="-228600" eaLnBrk="1" hangingPunct="1">
              <a:lnSpc>
                <a:spcPct val="85000"/>
              </a:lnSpc>
              <a:buFont typeface="Wingdings" charset="0"/>
              <a:buNone/>
              <a:defRPr/>
            </a:pPr>
            <a:r>
              <a:rPr lang="en-US" sz="1400" b="1" dirty="0">
                <a:solidFill>
                  <a:schemeClr val="accent2"/>
                </a:solidFill>
                <a:effectLst>
                  <a:outerShdw blurRad="38100" dist="38100" dir="2700000" algn="tl">
                    <a:srgbClr val="DDDDDD"/>
                  </a:outerShdw>
                </a:effectLst>
                <a:latin typeface="Courier New" charset="0"/>
              </a:rPr>
              <a:t>...</a:t>
            </a:r>
          </a:p>
          <a:p>
            <a:pPr marL="685800" lvl="1" indent="-228600" eaLnBrk="1" hangingPunct="1">
              <a:lnSpc>
                <a:spcPct val="85000"/>
              </a:lnSpc>
              <a:buFont typeface="Wingdings" charset="0"/>
              <a:buNone/>
              <a:defRPr/>
            </a:pPr>
            <a:r>
              <a:rPr lang="en-US" sz="1400" b="1" dirty="0">
                <a:solidFill>
                  <a:schemeClr val="accent2"/>
                </a:solidFill>
                <a:effectLst>
                  <a:outerShdw blurRad="38100" dist="38100" dir="2700000" algn="tl">
                    <a:srgbClr val="DDDDDD"/>
                  </a:outerShdw>
                </a:effectLst>
                <a:latin typeface="Courier New" charset="0"/>
              </a:rPr>
              <a:t>{ </a:t>
            </a:r>
            <a:br>
              <a:rPr lang="en-US" sz="1400" b="1" dirty="0">
                <a:solidFill>
                  <a:schemeClr val="accent2"/>
                </a:solidFill>
                <a:effectLst>
                  <a:outerShdw blurRad="38100" dist="38100" dir="2700000" algn="tl">
                    <a:srgbClr val="DDDDDD"/>
                  </a:outerShdw>
                </a:effectLst>
                <a:latin typeface="Courier New" charset="0"/>
              </a:rPr>
            </a:br>
            <a:r>
              <a:rPr lang="en-US" sz="1400" b="1" dirty="0" err="1">
                <a:solidFill>
                  <a:schemeClr val="accent2"/>
                </a:solidFill>
                <a:effectLst>
                  <a:outerShdw blurRad="38100" dist="38100" dir="2700000" algn="tl">
                    <a:srgbClr val="DDDDDD"/>
                  </a:outerShdw>
                </a:effectLst>
                <a:latin typeface="Courier New" charset="0"/>
              </a:rPr>
              <a:t>int</a:t>
            </a:r>
            <a:r>
              <a:rPr lang="en-US" sz="1400" b="1" dirty="0">
                <a:solidFill>
                  <a:schemeClr val="accent2"/>
                </a:solidFill>
                <a:effectLst>
                  <a:outerShdw blurRad="38100" dist="38100" dir="2700000" algn="tl">
                    <a:srgbClr val="DDDDDD"/>
                  </a:outerShdw>
                </a:effectLst>
                <a:latin typeface="Courier New" charset="0"/>
              </a:rPr>
              <a:t> x, y;</a:t>
            </a:r>
          </a:p>
          <a:p>
            <a:pPr marL="685800" lvl="1" indent="-228600" eaLnBrk="1" hangingPunct="1">
              <a:lnSpc>
                <a:spcPct val="85000"/>
              </a:lnSpc>
              <a:buFont typeface="Wingdings" charset="0"/>
              <a:buNone/>
              <a:defRPr/>
            </a:pPr>
            <a:r>
              <a:rPr lang="en-US" sz="1400" b="1" dirty="0">
                <a:solidFill>
                  <a:schemeClr val="accent2"/>
                </a:solidFill>
                <a:effectLst>
                  <a:outerShdw blurRad="38100" dist="38100" dir="2700000" algn="tl">
                    <a:srgbClr val="DDDDDD"/>
                  </a:outerShdw>
                </a:effectLst>
                <a:latin typeface="Courier New" charset="0"/>
              </a:rPr>
              <a:t>  ... x ... y ...;</a:t>
            </a:r>
          </a:p>
          <a:p>
            <a:pPr marL="685800" lvl="1" indent="-228600" eaLnBrk="1" hangingPunct="1">
              <a:lnSpc>
                <a:spcPct val="85000"/>
              </a:lnSpc>
              <a:buFont typeface="Wingdings" charset="0"/>
              <a:buNone/>
              <a:defRPr/>
            </a:pPr>
            <a:r>
              <a:rPr lang="en-US" sz="1400" b="1" dirty="0">
                <a:solidFill>
                  <a:schemeClr val="accent2"/>
                </a:solidFill>
                <a:effectLst>
                  <a:outerShdw blurRad="38100" dist="38100" dir="2700000" algn="tl">
                    <a:srgbClr val="DDDDDD"/>
                  </a:outerShdw>
                </a:effectLst>
                <a:latin typeface="Courier New" charset="0"/>
              </a:rPr>
              <a:t>}</a:t>
            </a:r>
            <a:endParaRPr lang="en-US" sz="1600" b="1" dirty="0">
              <a:solidFill>
                <a:schemeClr val="accent2"/>
              </a:solidFill>
              <a:effectLst>
                <a:outerShdw blurRad="38100" dist="38100" dir="2700000" algn="tl">
                  <a:srgbClr val="DDDDDD"/>
                </a:outerShdw>
              </a:effectLst>
              <a:latin typeface="Courier New" charset="0"/>
            </a:endParaRPr>
          </a:p>
          <a:p>
            <a:pPr marL="228600" indent="-228600" eaLnBrk="1" hangingPunct="1">
              <a:buFont typeface="Wingdings 2" charset="0"/>
              <a:buNone/>
              <a:defRPr/>
            </a:pPr>
            <a:r>
              <a:rPr lang="en-US" sz="2000" dirty="0">
                <a:effectLst>
                  <a:outerShdw blurRad="38100" dist="38100" dir="2700000" algn="tl">
                    <a:srgbClr val="DDDDDD"/>
                  </a:outerShdw>
                </a:effectLst>
                <a:latin typeface="Tahoma" charset="0"/>
                <a:ea typeface="Tahoma"/>
              </a:rPr>
              <a:t>Each of these is specific to a </a:t>
            </a:r>
            <a:r>
              <a:rPr lang="ja-JP" altLang="en-US" sz="2000" dirty="0">
                <a:effectLst>
                  <a:outerShdw blurRad="38100" dist="38100" dir="2700000" algn="tl">
                    <a:srgbClr val="DDDDDD"/>
                  </a:outerShdw>
                </a:effectLst>
                <a:latin typeface="Tahoma" charset="0"/>
                <a:ea typeface="Tahoma"/>
              </a:rPr>
              <a:t>“</a:t>
            </a:r>
            <a:r>
              <a:rPr lang="en-US" sz="2000" dirty="0">
                <a:effectLst>
                  <a:outerShdw blurRad="38100" dist="38100" dir="2700000" algn="tl">
                    <a:srgbClr val="DDDDDD"/>
                  </a:outerShdw>
                </a:effectLst>
                <a:latin typeface="Tahoma" charset="0"/>
                <a:ea typeface="Tahoma"/>
              </a:rPr>
              <a:t>particular</a:t>
            </a:r>
            <a:r>
              <a:rPr lang="ja-JP" altLang="en-US" sz="2000" dirty="0">
                <a:effectLst>
                  <a:outerShdw blurRad="38100" dist="38100" dir="2700000" algn="tl">
                    <a:srgbClr val="DDDDDD"/>
                  </a:outerShdw>
                </a:effectLst>
                <a:latin typeface="Tahoma" charset="0"/>
                <a:ea typeface="Tahoma"/>
              </a:rPr>
              <a:t>”</a:t>
            </a:r>
            <a:r>
              <a:rPr lang="en-US" sz="2000" dirty="0">
                <a:effectLst>
                  <a:outerShdw blurRad="38100" dist="38100" dir="2700000" algn="tl">
                    <a:srgbClr val="DDDDDD"/>
                  </a:outerShdw>
                </a:effectLst>
                <a:latin typeface="Tahoma" charset="0"/>
                <a:ea typeface="Tahoma"/>
              </a:rPr>
              <a:t> invocation or </a:t>
            </a:r>
            <a:r>
              <a:rPr lang="en-US" sz="2000" i="1" dirty="0">
                <a:solidFill>
                  <a:srgbClr val="CC0000"/>
                </a:solidFill>
                <a:effectLst>
                  <a:outerShdw blurRad="38100" dist="38100" dir="2700000" algn="tl">
                    <a:srgbClr val="DDDDDD"/>
                  </a:outerShdw>
                </a:effectLst>
                <a:latin typeface="Tahoma" charset="0"/>
                <a:ea typeface="Tahoma"/>
              </a:rPr>
              <a:t>activation</a:t>
            </a:r>
            <a:r>
              <a:rPr lang="en-US" sz="2000" dirty="0">
                <a:effectLst>
                  <a:outerShdw blurRad="38100" dist="38100" dir="2700000" algn="tl">
                    <a:srgbClr val="DDDDDD"/>
                  </a:outerShdw>
                </a:effectLst>
                <a:latin typeface="Tahoma" charset="0"/>
                <a:ea typeface="Tahoma"/>
              </a:rPr>
              <a:t> of the </a:t>
            </a:r>
            <a:r>
              <a:rPr lang="en-US" sz="2000" dirty="0" err="1">
                <a:effectLst>
                  <a:outerShdw blurRad="38100" dist="38100" dir="2700000" algn="tl">
                    <a:srgbClr val="DDDDDD"/>
                  </a:outerShdw>
                </a:effectLst>
                <a:latin typeface="Tahoma" charset="0"/>
                <a:ea typeface="Tahoma"/>
              </a:rPr>
              <a:t>Callee</a:t>
            </a:r>
            <a:r>
              <a:rPr lang="en-US" sz="2000" dirty="0">
                <a:effectLst>
                  <a:outerShdw blurRad="38100" dist="38100" dir="2700000" algn="tl">
                    <a:srgbClr val="DDDDDD"/>
                  </a:outerShdw>
                </a:effectLst>
                <a:latin typeface="Tahoma" charset="0"/>
                <a:ea typeface="Tahoma"/>
              </a:rPr>
              <a:t>. Collectively, the arguments passed in, the return address, and the </a:t>
            </a:r>
            <a:r>
              <a:rPr lang="en-US" sz="2000" dirty="0" err="1">
                <a:effectLst>
                  <a:outerShdw blurRad="38100" dist="38100" dir="2700000" algn="tl">
                    <a:srgbClr val="DDDDDD"/>
                  </a:outerShdw>
                </a:effectLst>
                <a:latin typeface="Tahoma" charset="0"/>
                <a:ea typeface="Tahoma"/>
              </a:rPr>
              <a:t>callee</a:t>
            </a:r>
            <a:r>
              <a:rPr lang="ja-JP" altLang="en-US" sz="2000" dirty="0">
                <a:effectLst>
                  <a:outerShdw blurRad="38100" dist="38100" dir="2700000" algn="tl">
                    <a:srgbClr val="DDDDDD"/>
                  </a:outerShdw>
                </a:effectLst>
                <a:latin typeface="Tahoma" charset="0"/>
                <a:ea typeface="Tahoma"/>
              </a:rPr>
              <a:t>’</a:t>
            </a:r>
            <a:r>
              <a:rPr lang="en-US" sz="2000" dirty="0">
                <a:effectLst>
                  <a:outerShdw blurRad="38100" dist="38100" dir="2700000" algn="tl">
                    <a:srgbClr val="DDDDDD"/>
                  </a:outerShdw>
                </a:effectLst>
                <a:latin typeface="Tahoma" charset="0"/>
                <a:ea typeface="Tahoma"/>
              </a:rPr>
              <a:t>s local variables are its </a:t>
            </a:r>
            <a:r>
              <a:rPr lang="en-US" sz="2000" i="1" dirty="0">
                <a:solidFill>
                  <a:srgbClr val="CC0000"/>
                </a:solidFill>
                <a:effectLst>
                  <a:outerShdw blurRad="38100" dist="38100" dir="2700000" algn="tl">
                    <a:srgbClr val="DDDDDD"/>
                  </a:outerShdw>
                </a:effectLst>
                <a:latin typeface="Tahoma" charset="0"/>
                <a:ea typeface="Tahoma"/>
              </a:rPr>
              <a:t>activation record</a:t>
            </a:r>
            <a:r>
              <a:rPr lang="en-US" sz="2000" i="1" dirty="0">
                <a:effectLst>
                  <a:outerShdw blurRad="38100" dist="38100" dir="2700000" algn="tl">
                    <a:srgbClr val="DDDDDD"/>
                  </a:outerShdw>
                </a:effectLst>
                <a:latin typeface="Tahoma" charset="0"/>
                <a:ea typeface="Tahoma"/>
              </a:rPr>
              <a:t>, or</a:t>
            </a:r>
            <a:r>
              <a:rPr lang="en-US" sz="2000" i="1" dirty="0">
                <a:solidFill>
                  <a:srgbClr val="CC0000"/>
                </a:solidFill>
                <a:effectLst>
                  <a:outerShdw blurRad="38100" dist="38100" dir="2700000" algn="tl">
                    <a:srgbClr val="DDDDDD"/>
                  </a:outerShdw>
                </a:effectLst>
                <a:latin typeface="Tahoma" charset="0"/>
                <a:ea typeface="Tahoma"/>
              </a:rPr>
              <a:t> call frame</a:t>
            </a:r>
            <a:r>
              <a:rPr lang="en-US" sz="2000" i="1" dirty="0">
                <a:effectLst>
                  <a:outerShdw blurRad="38100" dist="38100" dir="2700000" algn="tl">
                    <a:srgbClr val="DDDDDD"/>
                  </a:outerShdw>
                </a:effectLst>
                <a:latin typeface="Tahoma" charset="0"/>
                <a:ea typeface="Tahoma"/>
              </a:rPr>
              <a:t>.</a:t>
            </a:r>
          </a:p>
          <a:p>
            <a:pPr marL="228600" indent="-228600" eaLnBrk="1" hangingPunct="1">
              <a:defRPr/>
            </a:pPr>
            <a:endParaRPr lang="en-US" sz="2400" dirty="0">
              <a:effectLst>
                <a:outerShdw blurRad="38100" dist="38100" dir="2700000" algn="tl">
                  <a:srgbClr val="DDDDDD"/>
                </a:outerShdw>
              </a:effectLst>
              <a:latin typeface="Tahoma" charset="0"/>
              <a:ea typeface="Tahoma"/>
            </a:endParaRPr>
          </a:p>
        </p:txBody>
      </p:sp>
      <p:grpSp>
        <p:nvGrpSpPr>
          <p:cNvPr id="2" name="Group 22"/>
          <p:cNvGrpSpPr>
            <a:grpSpLocks/>
          </p:cNvGrpSpPr>
          <p:nvPr/>
        </p:nvGrpSpPr>
        <p:grpSpPr bwMode="auto">
          <a:xfrm>
            <a:off x="5029200" y="1447800"/>
            <a:ext cx="3886200" cy="3181350"/>
            <a:chOff x="3168" y="912"/>
            <a:chExt cx="2448" cy="2004"/>
          </a:xfrm>
        </p:grpSpPr>
        <p:grpSp>
          <p:nvGrpSpPr>
            <p:cNvPr id="35844" name="Group 11"/>
            <p:cNvGrpSpPr>
              <a:grpSpLocks/>
            </p:cNvGrpSpPr>
            <p:nvPr/>
          </p:nvGrpSpPr>
          <p:grpSpPr bwMode="auto">
            <a:xfrm flipH="1">
              <a:off x="3168" y="912"/>
              <a:ext cx="539" cy="658"/>
              <a:chOff x="3807" y="871"/>
              <a:chExt cx="539" cy="658"/>
            </a:xfrm>
          </p:grpSpPr>
          <p:sp>
            <p:nvSpPr>
              <p:cNvPr id="35847" name="Freeform 5"/>
              <p:cNvSpPr>
                <a:spLocks/>
              </p:cNvSpPr>
              <p:nvPr/>
            </p:nvSpPr>
            <p:spPr bwMode="auto">
              <a:xfrm>
                <a:off x="3957" y="871"/>
                <a:ext cx="156" cy="152"/>
              </a:xfrm>
              <a:custGeom>
                <a:avLst/>
                <a:gdLst>
                  <a:gd name="T0" fmla="*/ 0 w 626"/>
                  <a:gd name="T1" fmla="*/ 0 h 607"/>
                  <a:gd name="T2" fmla="*/ 0 w 626"/>
                  <a:gd name="T3" fmla="*/ 0 h 607"/>
                  <a:gd name="T4" fmla="*/ 0 w 626"/>
                  <a:gd name="T5" fmla="*/ 0 h 607"/>
                  <a:gd name="T6" fmla="*/ 0 w 626"/>
                  <a:gd name="T7" fmla="*/ 0 h 607"/>
                  <a:gd name="T8" fmla="*/ 0 w 626"/>
                  <a:gd name="T9" fmla="*/ 0 h 607"/>
                  <a:gd name="T10" fmla="*/ 0 w 626"/>
                  <a:gd name="T11" fmla="*/ 0 h 607"/>
                  <a:gd name="T12" fmla="*/ 0 w 626"/>
                  <a:gd name="T13" fmla="*/ 0 h 607"/>
                  <a:gd name="T14" fmla="*/ 0 w 626"/>
                  <a:gd name="T15" fmla="*/ 0 h 607"/>
                  <a:gd name="T16" fmla="*/ 0 w 626"/>
                  <a:gd name="T17" fmla="*/ 1 h 607"/>
                  <a:gd name="T18" fmla="*/ 0 w 626"/>
                  <a:gd name="T19" fmla="*/ 1 h 607"/>
                  <a:gd name="T20" fmla="*/ 0 w 626"/>
                  <a:gd name="T21" fmla="*/ 1 h 607"/>
                  <a:gd name="T22" fmla="*/ 0 w 626"/>
                  <a:gd name="T23" fmla="*/ 1 h 607"/>
                  <a:gd name="T24" fmla="*/ 0 w 626"/>
                  <a:gd name="T25" fmla="*/ 1 h 607"/>
                  <a:gd name="T26" fmla="*/ 0 w 626"/>
                  <a:gd name="T27" fmla="*/ 1 h 607"/>
                  <a:gd name="T28" fmla="*/ 0 w 626"/>
                  <a:gd name="T29" fmla="*/ 1 h 607"/>
                  <a:gd name="T30" fmla="*/ 0 w 626"/>
                  <a:gd name="T31" fmla="*/ 1 h 607"/>
                  <a:gd name="T32" fmla="*/ 0 w 626"/>
                  <a:gd name="T33" fmla="*/ 1 h 607"/>
                  <a:gd name="T34" fmla="*/ 0 w 626"/>
                  <a:gd name="T35" fmla="*/ 1 h 607"/>
                  <a:gd name="T36" fmla="*/ 0 w 626"/>
                  <a:gd name="T37" fmla="*/ 1 h 607"/>
                  <a:gd name="T38" fmla="*/ 0 w 626"/>
                  <a:gd name="T39" fmla="*/ 1 h 607"/>
                  <a:gd name="T40" fmla="*/ 0 w 626"/>
                  <a:gd name="T41" fmla="*/ 0 h 607"/>
                  <a:gd name="T42" fmla="*/ 0 w 626"/>
                  <a:gd name="T43" fmla="*/ 0 h 607"/>
                  <a:gd name="T44" fmla="*/ 0 w 626"/>
                  <a:gd name="T45" fmla="*/ 0 h 607"/>
                  <a:gd name="T46" fmla="*/ 0 w 626"/>
                  <a:gd name="T47" fmla="*/ 0 h 607"/>
                  <a:gd name="T48" fmla="*/ 0 w 626"/>
                  <a:gd name="T49" fmla="*/ 0 h 6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6"/>
                  <a:gd name="T76" fmla="*/ 0 h 607"/>
                  <a:gd name="T77" fmla="*/ 626 w 626"/>
                  <a:gd name="T78" fmla="*/ 607 h 60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6" h="607">
                    <a:moveTo>
                      <a:pt x="129" y="27"/>
                    </a:moveTo>
                    <a:lnTo>
                      <a:pt x="198" y="0"/>
                    </a:lnTo>
                    <a:lnTo>
                      <a:pt x="249" y="20"/>
                    </a:lnTo>
                    <a:lnTo>
                      <a:pt x="302" y="86"/>
                    </a:lnTo>
                    <a:lnTo>
                      <a:pt x="336" y="181"/>
                    </a:lnTo>
                    <a:lnTo>
                      <a:pt x="340" y="248"/>
                    </a:lnTo>
                    <a:lnTo>
                      <a:pt x="344" y="334"/>
                    </a:lnTo>
                    <a:lnTo>
                      <a:pt x="568" y="330"/>
                    </a:lnTo>
                    <a:lnTo>
                      <a:pt x="626" y="343"/>
                    </a:lnTo>
                    <a:lnTo>
                      <a:pt x="619" y="383"/>
                    </a:lnTo>
                    <a:lnTo>
                      <a:pt x="499" y="367"/>
                    </a:lnTo>
                    <a:lnTo>
                      <a:pt x="340" y="392"/>
                    </a:lnTo>
                    <a:lnTo>
                      <a:pt x="307" y="478"/>
                    </a:lnTo>
                    <a:lnTo>
                      <a:pt x="262" y="553"/>
                    </a:lnTo>
                    <a:lnTo>
                      <a:pt x="207" y="582"/>
                    </a:lnTo>
                    <a:lnTo>
                      <a:pt x="149" y="607"/>
                    </a:lnTo>
                    <a:lnTo>
                      <a:pt x="107" y="591"/>
                    </a:lnTo>
                    <a:lnTo>
                      <a:pt x="49" y="524"/>
                    </a:lnTo>
                    <a:lnTo>
                      <a:pt x="9" y="441"/>
                    </a:lnTo>
                    <a:lnTo>
                      <a:pt x="0" y="372"/>
                    </a:lnTo>
                    <a:lnTo>
                      <a:pt x="21" y="230"/>
                    </a:lnTo>
                    <a:lnTo>
                      <a:pt x="71" y="124"/>
                    </a:lnTo>
                    <a:lnTo>
                      <a:pt x="107" y="62"/>
                    </a:lnTo>
                    <a:lnTo>
                      <a:pt x="153" y="24"/>
                    </a:lnTo>
                    <a:lnTo>
                      <a:pt x="129" y="2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848" name="Freeform 6"/>
              <p:cNvSpPr>
                <a:spLocks/>
              </p:cNvSpPr>
              <p:nvPr/>
            </p:nvSpPr>
            <p:spPr bwMode="auto">
              <a:xfrm>
                <a:off x="4025" y="1016"/>
                <a:ext cx="321" cy="57"/>
              </a:xfrm>
              <a:custGeom>
                <a:avLst/>
                <a:gdLst>
                  <a:gd name="T0" fmla="*/ 0 w 1283"/>
                  <a:gd name="T1" fmla="*/ 0 h 227"/>
                  <a:gd name="T2" fmla="*/ 0 w 1283"/>
                  <a:gd name="T3" fmla="*/ 0 h 227"/>
                  <a:gd name="T4" fmla="*/ 0 w 1283"/>
                  <a:gd name="T5" fmla="*/ 0 h 227"/>
                  <a:gd name="T6" fmla="*/ 1 w 1283"/>
                  <a:gd name="T7" fmla="*/ 0 h 227"/>
                  <a:gd name="T8" fmla="*/ 1 w 1283"/>
                  <a:gd name="T9" fmla="*/ 0 h 227"/>
                  <a:gd name="T10" fmla="*/ 1 w 1283"/>
                  <a:gd name="T11" fmla="*/ 0 h 227"/>
                  <a:gd name="T12" fmla="*/ 1 w 1283"/>
                  <a:gd name="T13" fmla="*/ 0 h 227"/>
                  <a:gd name="T14" fmla="*/ 1 w 1283"/>
                  <a:gd name="T15" fmla="*/ 0 h 227"/>
                  <a:gd name="T16" fmla="*/ 1 w 1283"/>
                  <a:gd name="T17" fmla="*/ 0 h 227"/>
                  <a:gd name="T18" fmla="*/ 1 w 1283"/>
                  <a:gd name="T19" fmla="*/ 0 h 227"/>
                  <a:gd name="T20" fmla="*/ 1 w 1283"/>
                  <a:gd name="T21" fmla="*/ 0 h 227"/>
                  <a:gd name="T22" fmla="*/ 1 w 1283"/>
                  <a:gd name="T23" fmla="*/ 0 h 227"/>
                  <a:gd name="T24" fmla="*/ 1 w 1283"/>
                  <a:gd name="T25" fmla="*/ 0 h 227"/>
                  <a:gd name="T26" fmla="*/ 1 w 1283"/>
                  <a:gd name="T27" fmla="*/ 0 h 227"/>
                  <a:gd name="T28" fmla="*/ 1 w 1283"/>
                  <a:gd name="T29" fmla="*/ 0 h 227"/>
                  <a:gd name="T30" fmla="*/ 1 w 1283"/>
                  <a:gd name="T31" fmla="*/ 0 h 227"/>
                  <a:gd name="T32" fmla="*/ 1 w 1283"/>
                  <a:gd name="T33" fmla="*/ 0 h 227"/>
                  <a:gd name="T34" fmla="*/ 1 w 1283"/>
                  <a:gd name="T35" fmla="*/ 0 h 227"/>
                  <a:gd name="T36" fmla="*/ 1 w 1283"/>
                  <a:gd name="T37" fmla="*/ 0 h 227"/>
                  <a:gd name="T38" fmla="*/ 1 w 1283"/>
                  <a:gd name="T39" fmla="*/ 0 h 227"/>
                  <a:gd name="T40" fmla="*/ 1 w 1283"/>
                  <a:gd name="T41" fmla="*/ 0 h 227"/>
                  <a:gd name="T42" fmla="*/ 1 w 1283"/>
                  <a:gd name="T43" fmla="*/ 0 h 227"/>
                  <a:gd name="T44" fmla="*/ 0 w 1283"/>
                  <a:gd name="T45" fmla="*/ 0 h 227"/>
                  <a:gd name="T46" fmla="*/ 0 w 1283"/>
                  <a:gd name="T47" fmla="*/ 0 h 227"/>
                  <a:gd name="T48" fmla="*/ 0 w 1283"/>
                  <a:gd name="T49" fmla="*/ 0 h 227"/>
                  <a:gd name="T50" fmla="*/ 0 w 1283"/>
                  <a:gd name="T51" fmla="*/ 0 h 227"/>
                  <a:gd name="T52" fmla="*/ 0 w 1283"/>
                  <a:gd name="T53" fmla="*/ 0 h 227"/>
                  <a:gd name="T54" fmla="*/ 0 w 1283"/>
                  <a:gd name="T55" fmla="*/ 0 h 227"/>
                  <a:gd name="T56" fmla="*/ 0 w 1283"/>
                  <a:gd name="T57" fmla="*/ 0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83"/>
                  <a:gd name="T88" fmla="*/ 0 h 227"/>
                  <a:gd name="T89" fmla="*/ 1283 w 1283"/>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83" h="227">
                    <a:moveTo>
                      <a:pt x="0" y="144"/>
                    </a:moveTo>
                    <a:lnTo>
                      <a:pt x="108" y="108"/>
                    </a:lnTo>
                    <a:lnTo>
                      <a:pt x="337" y="91"/>
                    </a:lnTo>
                    <a:lnTo>
                      <a:pt x="527" y="75"/>
                    </a:lnTo>
                    <a:lnTo>
                      <a:pt x="740" y="42"/>
                    </a:lnTo>
                    <a:lnTo>
                      <a:pt x="897" y="37"/>
                    </a:lnTo>
                    <a:lnTo>
                      <a:pt x="1104" y="13"/>
                    </a:lnTo>
                    <a:lnTo>
                      <a:pt x="1279" y="0"/>
                    </a:lnTo>
                    <a:lnTo>
                      <a:pt x="1283" y="25"/>
                    </a:lnTo>
                    <a:lnTo>
                      <a:pt x="1241" y="58"/>
                    </a:lnTo>
                    <a:lnTo>
                      <a:pt x="1084" y="58"/>
                    </a:lnTo>
                    <a:lnTo>
                      <a:pt x="1097" y="99"/>
                    </a:lnTo>
                    <a:lnTo>
                      <a:pt x="1075" y="148"/>
                    </a:lnTo>
                    <a:lnTo>
                      <a:pt x="1034" y="181"/>
                    </a:lnTo>
                    <a:lnTo>
                      <a:pt x="968" y="181"/>
                    </a:lnTo>
                    <a:lnTo>
                      <a:pt x="913" y="165"/>
                    </a:lnTo>
                    <a:lnTo>
                      <a:pt x="893" y="111"/>
                    </a:lnTo>
                    <a:lnTo>
                      <a:pt x="893" y="78"/>
                    </a:lnTo>
                    <a:lnTo>
                      <a:pt x="744" y="82"/>
                    </a:lnTo>
                    <a:lnTo>
                      <a:pt x="682" y="99"/>
                    </a:lnTo>
                    <a:lnTo>
                      <a:pt x="556" y="132"/>
                    </a:lnTo>
                    <a:lnTo>
                      <a:pt x="378" y="153"/>
                    </a:lnTo>
                    <a:lnTo>
                      <a:pt x="228" y="157"/>
                    </a:lnTo>
                    <a:lnTo>
                      <a:pt x="130" y="177"/>
                    </a:lnTo>
                    <a:lnTo>
                      <a:pt x="38" y="227"/>
                    </a:lnTo>
                    <a:lnTo>
                      <a:pt x="0" y="177"/>
                    </a:lnTo>
                    <a:lnTo>
                      <a:pt x="26" y="132"/>
                    </a:lnTo>
                    <a:lnTo>
                      <a:pt x="46" y="120"/>
                    </a:lnTo>
                    <a:lnTo>
                      <a:pt x="0" y="14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849" name="Freeform 7"/>
              <p:cNvSpPr>
                <a:spLocks/>
              </p:cNvSpPr>
              <p:nvPr/>
            </p:nvSpPr>
            <p:spPr bwMode="auto">
              <a:xfrm>
                <a:off x="3925" y="1029"/>
                <a:ext cx="125" cy="261"/>
              </a:xfrm>
              <a:custGeom>
                <a:avLst/>
                <a:gdLst>
                  <a:gd name="T0" fmla="*/ 0 w 501"/>
                  <a:gd name="T1" fmla="*/ 0 h 1042"/>
                  <a:gd name="T2" fmla="*/ 0 w 501"/>
                  <a:gd name="T3" fmla="*/ 0 h 1042"/>
                  <a:gd name="T4" fmla="*/ 0 w 501"/>
                  <a:gd name="T5" fmla="*/ 0 h 1042"/>
                  <a:gd name="T6" fmla="*/ 0 w 501"/>
                  <a:gd name="T7" fmla="*/ 0 h 1042"/>
                  <a:gd name="T8" fmla="*/ 0 w 501"/>
                  <a:gd name="T9" fmla="*/ 0 h 1042"/>
                  <a:gd name="T10" fmla="*/ 0 w 501"/>
                  <a:gd name="T11" fmla="*/ 0 h 1042"/>
                  <a:gd name="T12" fmla="*/ 0 w 501"/>
                  <a:gd name="T13" fmla="*/ 1 h 1042"/>
                  <a:gd name="T14" fmla="*/ 0 w 501"/>
                  <a:gd name="T15" fmla="*/ 1 h 1042"/>
                  <a:gd name="T16" fmla="*/ 0 w 501"/>
                  <a:gd name="T17" fmla="*/ 1 h 1042"/>
                  <a:gd name="T18" fmla="*/ 0 w 501"/>
                  <a:gd name="T19" fmla="*/ 1 h 1042"/>
                  <a:gd name="T20" fmla="*/ 0 w 501"/>
                  <a:gd name="T21" fmla="*/ 1 h 1042"/>
                  <a:gd name="T22" fmla="*/ 0 w 501"/>
                  <a:gd name="T23" fmla="*/ 1 h 1042"/>
                  <a:gd name="T24" fmla="*/ 0 w 501"/>
                  <a:gd name="T25" fmla="*/ 1 h 1042"/>
                  <a:gd name="T26" fmla="*/ 0 w 501"/>
                  <a:gd name="T27" fmla="*/ 1 h 1042"/>
                  <a:gd name="T28" fmla="*/ 0 w 501"/>
                  <a:gd name="T29" fmla="*/ 1 h 1042"/>
                  <a:gd name="T30" fmla="*/ 0 w 501"/>
                  <a:gd name="T31" fmla="*/ 1 h 1042"/>
                  <a:gd name="T32" fmla="*/ 0 w 501"/>
                  <a:gd name="T33" fmla="*/ 1 h 1042"/>
                  <a:gd name="T34" fmla="*/ 0 w 501"/>
                  <a:gd name="T35" fmla="*/ 1 h 1042"/>
                  <a:gd name="T36" fmla="*/ 0 w 501"/>
                  <a:gd name="T37" fmla="*/ 0 h 1042"/>
                  <a:gd name="T38" fmla="*/ 0 w 501"/>
                  <a:gd name="T39" fmla="*/ 0 h 1042"/>
                  <a:gd name="T40" fmla="*/ 0 w 501"/>
                  <a:gd name="T41" fmla="*/ 0 h 1042"/>
                  <a:gd name="T42" fmla="*/ 0 w 501"/>
                  <a:gd name="T43" fmla="*/ 0 h 10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1"/>
                  <a:gd name="T67" fmla="*/ 0 h 1042"/>
                  <a:gd name="T68" fmla="*/ 501 w 501"/>
                  <a:gd name="T69" fmla="*/ 1042 h 104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1" h="1042">
                    <a:moveTo>
                      <a:pt x="223" y="0"/>
                    </a:moveTo>
                    <a:lnTo>
                      <a:pt x="285" y="11"/>
                    </a:lnTo>
                    <a:lnTo>
                      <a:pt x="360" y="11"/>
                    </a:lnTo>
                    <a:lnTo>
                      <a:pt x="460" y="61"/>
                    </a:lnTo>
                    <a:lnTo>
                      <a:pt x="496" y="161"/>
                    </a:lnTo>
                    <a:lnTo>
                      <a:pt x="501" y="297"/>
                    </a:lnTo>
                    <a:lnTo>
                      <a:pt x="463" y="449"/>
                    </a:lnTo>
                    <a:lnTo>
                      <a:pt x="398" y="595"/>
                    </a:lnTo>
                    <a:lnTo>
                      <a:pt x="348" y="719"/>
                    </a:lnTo>
                    <a:lnTo>
                      <a:pt x="298" y="892"/>
                    </a:lnTo>
                    <a:lnTo>
                      <a:pt x="239" y="996"/>
                    </a:lnTo>
                    <a:lnTo>
                      <a:pt x="166" y="1042"/>
                    </a:lnTo>
                    <a:lnTo>
                      <a:pt x="103" y="1042"/>
                    </a:lnTo>
                    <a:lnTo>
                      <a:pt x="29" y="996"/>
                    </a:lnTo>
                    <a:lnTo>
                      <a:pt x="0" y="929"/>
                    </a:lnTo>
                    <a:lnTo>
                      <a:pt x="0" y="822"/>
                    </a:lnTo>
                    <a:lnTo>
                      <a:pt x="41" y="681"/>
                    </a:lnTo>
                    <a:lnTo>
                      <a:pt x="75" y="487"/>
                    </a:lnTo>
                    <a:lnTo>
                      <a:pt x="86" y="247"/>
                    </a:lnTo>
                    <a:lnTo>
                      <a:pt x="66" y="66"/>
                    </a:lnTo>
                    <a:lnTo>
                      <a:pt x="128" y="4"/>
                    </a:lnTo>
                    <a:lnTo>
                      <a:pt x="22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850" name="Freeform 8"/>
              <p:cNvSpPr>
                <a:spLocks/>
              </p:cNvSpPr>
              <p:nvPr/>
            </p:nvSpPr>
            <p:spPr bwMode="auto">
              <a:xfrm>
                <a:off x="3813" y="1040"/>
                <a:ext cx="143" cy="233"/>
              </a:xfrm>
              <a:custGeom>
                <a:avLst/>
                <a:gdLst>
                  <a:gd name="T0" fmla="*/ 1 w 572"/>
                  <a:gd name="T1" fmla="*/ 0 h 932"/>
                  <a:gd name="T2" fmla="*/ 1 w 572"/>
                  <a:gd name="T3" fmla="*/ 0 h 932"/>
                  <a:gd name="T4" fmla="*/ 1 w 572"/>
                  <a:gd name="T5" fmla="*/ 0 h 932"/>
                  <a:gd name="T6" fmla="*/ 1 w 572"/>
                  <a:gd name="T7" fmla="*/ 0 h 932"/>
                  <a:gd name="T8" fmla="*/ 1 w 572"/>
                  <a:gd name="T9" fmla="*/ 0 h 932"/>
                  <a:gd name="T10" fmla="*/ 1 w 572"/>
                  <a:gd name="T11" fmla="*/ 0 h 932"/>
                  <a:gd name="T12" fmla="*/ 1 w 572"/>
                  <a:gd name="T13" fmla="*/ 0 h 932"/>
                  <a:gd name="T14" fmla="*/ 0 w 572"/>
                  <a:gd name="T15" fmla="*/ 0 h 932"/>
                  <a:gd name="T16" fmla="*/ 0 w 572"/>
                  <a:gd name="T17" fmla="*/ 0 h 932"/>
                  <a:gd name="T18" fmla="*/ 0 w 572"/>
                  <a:gd name="T19" fmla="*/ 0 h 932"/>
                  <a:gd name="T20" fmla="*/ 0 w 572"/>
                  <a:gd name="T21" fmla="*/ 1 h 932"/>
                  <a:gd name="T22" fmla="*/ 0 w 572"/>
                  <a:gd name="T23" fmla="*/ 1 h 932"/>
                  <a:gd name="T24" fmla="*/ 0 w 572"/>
                  <a:gd name="T25" fmla="*/ 1 h 932"/>
                  <a:gd name="T26" fmla="*/ 0 w 572"/>
                  <a:gd name="T27" fmla="*/ 1 h 932"/>
                  <a:gd name="T28" fmla="*/ 0 w 572"/>
                  <a:gd name="T29" fmla="*/ 1 h 932"/>
                  <a:gd name="T30" fmla="*/ 0 w 572"/>
                  <a:gd name="T31" fmla="*/ 1 h 932"/>
                  <a:gd name="T32" fmla="*/ 0 w 572"/>
                  <a:gd name="T33" fmla="*/ 1 h 932"/>
                  <a:gd name="T34" fmla="*/ 0 w 572"/>
                  <a:gd name="T35" fmla="*/ 1 h 932"/>
                  <a:gd name="T36" fmla="*/ 0 w 572"/>
                  <a:gd name="T37" fmla="*/ 1 h 932"/>
                  <a:gd name="T38" fmla="*/ 0 w 572"/>
                  <a:gd name="T39" fmla="*/ 1 h 932"/>
                  <a:gd name="T40" fmla="*/ 0 w 572"/>
                  <a:gd name="T41" fmla="*/ 1 h 932"/>
                  <a:gd name="T42" fmla="*/ 0 w 572"/>
                  <a:gd name="T43" fmla="*/ 1 h 932"/>
                  <a:gd name="T44" fmla="*/ 0 w 572"/>
                  <a:gd name="T45" fmla="*/ 1 h 932"/>
                  <a:gd name="T46" fmla="*/ 0 w 572"/>
                  <a:gd name="T47" fmla="*/ 1 h 932"/>
                  <a:gd name="T48" fmla="*/ 0 w 572"/>
                  <a:gd name="T49" fmla="*/ 1 h 932"/>
                  <a:gd name="T50" fmla="*/ 0 w 572"/>
                  <a:gd name="T51" fmla="*/ 1 h 932"/>
                  <a:gd name="T52" fmla="*/ 0 w 572"/>
                  <a:gd name="T53" fmla="*/ 1 h 932"/>
                  <a:gd name="T54" fmla="*/ 0 w 572"/>
                  <a:gd name="T55" fmla="*/ 1 h 932"/>
                  <a:gd name="T56" fmla="*/ 0 w 572"/>
                  <a:gd name="T57" fmla="*/ 1 h 932"/>
                  <a:gd name="T58" fmla="*/ 0 w 572"/>
                  <a:gd name="T59" fmla="*/ 1 h 932"/>
                  <a:gd name="T60" fmla="*/ 0 w 572"/>
                  <a:gd name="T61" fmla="*/ 1 h 932"/>
                  <a:gd name="T62" fmla="*/ 0 w 572"/>
                  <a:gd name="T63" fmla="*/ 0 h 932"/>
                  <a:gd name="T64" fmla="*/ 0 w 572"/>
                  <a:gd name="T65" fmla="*/ 0 h 932"/>
                  <a:gd name="T66" fmla="*/ 0 w 572"/>
                  <a:gd name="T67" fmla="*/ 0 h 932"/>
                  <a:gd name="T68" fmla="*/ 0 w 572"/>
                  <a:gd name="T69" fmla="*/ 0 h 932"/>
                  <a:gd name="T70" fmla="*/ 0 w 572"/>
                  <a:gd name="T71" fmla="*/ 0 h 932"/>
                  <a:gd name="T72" fmla="*/ 1 w 572"/>
                  <a:gd name="T73" fmla="*/ 0 h 932"/>
                  <a:gd name="T74" fmla="*/ 1 w 572"/>
                  <a:gd name="T75" fmla="*/ 0 h 9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2"/>
                  <a:gd name="T115" fmla="*/ 0 h 932"/>
                  <a:gd name="T116" fmla="*/ 572 w 572"/>
                  <a:gd name="T117" fmla="*/ 932 h 9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2" h="932">
                    <a:moveTo>
                      <a:pt x="436" y="37"/>
                    </a:moveTo>
                    <a:lnTo>
                      <a:pt x="498" y="0"/>
                    </a:lnTo>
                    <a:lnTo>
                      <a:pt x="543" y="0"/>
                    </a:lnTo>
                    <a:lnTo>
                      <a:pt x="572" y="29"/>
                    </a:lnTo>
                    <a:lnTo>
                      <a:pt x="556" y="86"/>
                    </a:lnTo>
                    <a:lnTo>
                      <a:pt x="518" y="124"/>
                    </a:lnTo>
                    <a:lnTo>
                      <a:pt x="448" y="161"/>
                    </a:lnTo>
                    <a:lnTo>
                      <a:pt x="312" y="215"/>
                    </a:lnTo>
                    <a:lnTo>
                      <a:pt x="137" y="310"/>
                    </a:lnTo>
                    <a:lnTo>
                      <a:pt x="71" y="314"/>
                    </a:lnTo>
                    <a:lnTo>
                      <a:pt x="108" y="401"/>
                    </a:lnTo>
                    <a:lnTo>
                      <a:pt x="182" y="496"/>
                    </a:lnTo>
                    <a:lnTo>
                      <a:pt x="244" y="613"/>
                    </a:lnTo>
                    <a:lnTo>
                      <a:pt x="270" y="733"/>
                    </a:lnTo>
                    <a:lnTo>
                      <a:pt x="257" y="770"/>
                    </a:lnTo>
                    <a:lnTo>
                      <a:pt x="220" y="795"/>
                    </a:lnTo>
                    <a:lnTo>
                      <a:pt x="170" y="811"/>
                    </a:lnTo>
                    <a:lnTo>
                      <a:pt x="120" y="848"/>
                    </a:lnTo>
                    <a:lnTo>
                      <a:pt x="100" y="886"/>
                    </a:lnTo>
                    <a:lnTo>
                      <a:pt x="87" y="932"/>
                    </a:lnTo>
                    <a:lnTo>
                      <a:pt x="49" y="932"/>
                    </a:lnTo>
                    <a:lnTo>
                      <a:pt x="37" y="898"/>
                    </a:lnTo>
                    <a:lnTo>
                      <a:pt x="62" y="844"/>
                    </a:lnTo>
                    <a:lnTo>
                      <a:pt x="133" y="808"/>
                    </a:lnTo>
                    <a:lnTo>
                      <a:pt x="175" y="770"/>
                    </a:lnTo>
                    <a:lnTo>
                      <a:pt x="212" y="749"/>
                    </a:lnTo>
                    <a:lnTo>
                      <a:pt x="224" y="711"/>
                    </a:lnTo>
                    <a:lnTo>
                      <a:pt x="208" y="613"/>
                    </a:lnTo>
                    <a:lnTo>
                      <a:pt x="150" y="538"/>
                    </a:lnTo>
                    <a:lnTo>
                      <a:pt x="100" y="472"/>
                    </a:lnTo>
                    <a:lnTo>
                      <a:pt x="37" y="397"/>
                    </a:lnTo>
                    <a:lnTo>
                      <a:pt x="0" y="327"/>
                    </a:lnTo>
                    <a:lnTo>
                      <a:pt x="0" y="285"/>
                    </a:lnTo>
                    <a:lnTo>
                      <a:pt x="33" y="265"/>
                    </a:lnTo>
                    <a:lnTo>
                      <a:pt x="162" y="190"/>
                    </a:lnTo>
                    <a:lnTo>
                      <a:pt x="286" y="124"/>
                    </a:lnTo>
                    <a:lnTo>
                      <a:pt x="410" y="62"/>
                    </a:lnTo>
                    <a:lnTo>
                      <a:pt x="436" y="3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851" name="Freeform 9"/>
              <p:cNvSpPr>
                <a:spLocks/>
              </p:cNvSpPr>
              <p:nvPr/>
            </p:nvSpPr>
            <p:spPr bwMode="auto">
              <a:xfrm>
                <a:off x="3953" y="1268"/>
                <a:ext cx="95" cy="252"/>
              </a:xfrm>
              <a:custGeom>
                <a:avLst/>
                <a:gdLst>
                  <a:gd name="T0" fmla="*/ 0 w 381"/>
                  <a:gd name="T1" fmla="*/ 0 h 1010"/>
                  <a:gd name="T2" fmla="*/ 0 w 381"/>
                  <a:gd name="T3" fmla="*/ 0 h 1010"/>
                  <a:gd name="T4" fmla="*/ 0 w 381"/>
                  <a:gd name="T5" fmla="*/ 0 h 1010"/>
                  <a:gd name="T6" fmla="*/ 0 w 381"/>
                  <a:gd name="T7" fmla="*/ 0 h 1010"/>
                  <a:gd name="T8" fmla="*/ 0 w 381"/>
                  <a:gd name="T9" fmla="*/ 0 h 1010"/>
                  <a:gd name="T10" fmla="*/ 0 w 381"/>
                  <a:gd name="T11" fmla="*/ 0 h 1010"/>
                  <a:gd name="T12" fmla="*/ 0 w 381"/>
                  <a:gd name="T13" fmla="*/ 0 h 1010"/>
                  <a:gd name="T14" fmla="*/ 0 w 381"/>
                  <a:gd name="T15" fmla="*/ 0 h 1010"/>
                  <a:gd name="T16" fmla="*/ 0 w 381"/>
                  <a:gd name="T17" fmla="*/ 0 h 1010"/>
                  <a:gd name="T18" fmla="*/ 0 w 381"/>
                  <a:gd name="T19" fmla="*/ 0 h 1010"/>
                  <a:gd name="T20" fmla="*/ 0 w 381"/>
                  <a:gd name="T21" fmla="*/ 0 h 1010"/>
                  <a:gd name="T22" fmla="*/ 0 w 381"/>
                  <a:gd name="T23" fmla="*/ 1 h 1010"/>
                  <a:gd name="T24" fmla="*/ 0 w 381"/>
                  <a:gd name="T25" fmla="*/ 1 h 1010"/>
                  <a:gd name="T26" fmla="*/ 0 w 381"/>
                  <a:gd name="T27" fmla="*/ 1 h 1010"/>
                  <a:gd name="T28" fmla="*/ 0 w 381"/>
                  <a:gd name="T29" fmla="*/ 1 h 1010"/>
                  <a:gd name="T30" fmla="*/ 0 w 381"/>
                  <a:gd name="T31" fmla="*/ 1 h 1010"/>
                  <a:gd name="T32" fmla="*/ 0 w 381"/>
                  <a:gd name="T33" fmla="*/ 1 h 1010"/>
                  <a:gd name="T34" fmla="*/ 0 w 381"/>
                  <a:gd name="T35" fmla="*/ 1 h 1010"/>
                  <a:gd name="T36" fmla="*/ 0 w 381"/>
                  <a:gd name="T37" fmla="*/ 1 h 1010"/>
                  <a:gd name="T38" fmla="*/ 0 w 381"/>
                  <a:gd name="T39" fmla="*/ 1 h 1010"/>
                  <a:gd name="T40" fmla="*/ 0 w 381"/>
                  <a:gd name="T41" fmla="*/ 1 h 1010"/>
                  <a:gd name="T42" fmla="*/ 0 w 381"/>
                  <a:gd name="T43" fmla="*/ 1 h 1010"/>
                  <a:gd name="T44" fmla="*/ 0 w 381"/>
                  <a:gd name="T45" fmla="*/ 1 h 1010"/>
                  <a:gd name="T46" fmla="*/ 0 w 381"/>
                  <a:gd name="T47" fmla="*/ 1 h 1010"/>
                  <a:gd name="T48" fmla="*/ 0 w 381"/>
                  <a:gd name="T49" fmla="*/ 1 h 1010"/>
                  <a:gd name="T50" fmla="*/ 0 w 381"/>
                  <a:gd name="T51" fmla="*/ 1 h 1010"/>
                  <a:gd name="T52" fmla="*/ 0 w 381"/>
                  <a:gd name="T53" fmla="*/ 1 h 1010"/>
                  <a:gd name="T54" fmla="*/ 0 w 381"/>
                  <a:gd name="T55" fmla="*/ 1 h 1010"/>
                  <a:gd name="T56" fmla="*/ 0 w 381"/>
                  <a:gd name="T57" fmla="*/ 0 h 1010"/>
                  <a:gd name="T58" fmla="*/ 0 w 381"/>
                  <a:gd name="T59" fmla="*/ 0 h 1010"/>
                  <a:gd name="T60" fmla="*/ 0 w 381"/>
                  <a:gd name="T61" fmla="*/ 0 h 1010"/>
                  <a:gd name="T62" fmla="*/ 0 w 381"/>
                  <a:gd name="T63" fmla="*/ 0 h 1010"/>
                  <a:gd name="T64" fmla="*/ 0 w 381"/>
                  <a:gd name="T65" fmla="*/ 0 h 1010"/>
                  <a:gd name="T66" fmla="*/ 0 w 381"/>
                  <a:gd name="T67" fmla="*/ 0 h 1010"/>
                  <a:gd name="T68" fmla="*/ 0 w 381"/>
                  <a:gd name="T69" fmla="*/ 0 h 1010"/>
                  <a:gd name="T70" fmla="*/ 0 w 381"/>
                  <a:gd name="T71" fmla="*/ 0 h 10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1"/>
                  <a:gd name="T109" fmla="*/ 0 h 1010"/>
                  <a:gd name="T110" fmla="*/ 381 w 381"/>
                  <a:gd name="T111" fmla="*/ 1010 h 10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1" h="1010">
                    <a:moveTo>
                      <a:pt x="71" y="117"/>
                    </a:moveTo>
                    <a:lnTo>
                      <a:pt x="21" y="51"/>
                    </a:lnTo>
                    <a:lnTo>
                      <a:pt x="38" y="0"/>
                    </a:lnTo>
                    <a:lnTo>
                      <a:pt x="87" y="0"/>
                    </a:lnTo>
                    <a:lnTo>
                      <a:pt x="145" y="55"/>
                    </a:lnTo>
                    <a:lnTo>
                      <a:pt x="220" y="166"/>
                    </a:lnTo>
                    <a:lnTo>
                      <a:pt x="262" y="274"/>
                    </a:lnTo>
                    <a:lnTo>
                      <a:pt x="299" y="378"/>
                    </a:lnTo>
                    <a:lnTo>
                      <a:pt x="311" y="473"/>
                    </a:lnTo>
                    <a:lnTo>
                      <a:pt x="307" y="522"/>
                    </a:lnTo>
                    <a:lnTo>
                      <a:pt x="269" y="584"/>
                    </a:lnTo>
                    <a:lnTo>
                      <a:pt x="207" y="750"/>
                    </a:lnTo>
                    <a:lnTo>
                      <a:pt x="136" y="845"/>
                    </a:lnTo>
                    <a:lnTo>
                      <a:pt x="120" y="887"/>
                    </a:lnTo>
                    <a:lnTo>
                      <a:pt x="187" y="894"/>
                    </a:lnTo>
                    <a:lnTo>
                      <a:pt x="273" y="894"/>
                    </a:lnTo>
                    <a:lnTo>
                      <a:pt x="381" y="931"/>
                    </a:lnTo>
                    <a:lnTo>
                      <a:pt x="373" y="960"/>
                    </a:lnTo>
                    <a:lnTo>
                      <a:pt x="357" y="993"/>
                    </a:lnTo>
                    <a:lnTo>
                      <a:pt x="324" y="1010"/>
                    </a:lnTo>
                    <a:lnTo>
                      <a:pt x="257" y="985"/>
                    </a:lnTo>
                    <a:lnTo>
                      <a:pt x="187" y="949"/>
                    </a:lnTo>
                    <a:lnTo>
                      <a:pt x="87" y="944"/>
                    </a:lnTo>
                    <a:lnTo>
                      <a:pt x="25" y="956"/>
                    </a:lnTo>
                    <a:lnTo>
                      <a:pt x="0" y="936"/>
                    </a:lnTo>
                    <a:lnTo>
                      <a:pt x="0" y="907"/>
                    </a:lnTo>
                    <a:lnTo>
                      <a:pt x="34" y="874"/>
                    </a:lnTo>
                    <a:lnTo>
                      <a:pt x="87" y="820"/>
                    </a:lnTo>
                    <a:lnTo>
                      <a:pt x="182" y="683"/>
                    </a:lnTo>
                    <a:lnTo>
                      <a:pt x="224" y="564"/>
                    </a:lnTo>
                    <a:lnTo>
                      <a:pt x="237" y="447"/>
                    </a:lnTo>
                    <a:lnTo>
                      <a:pt x="233" y="385"/>
                    </a:lnTo>
                    <a:lnTo>
                      <a:pt x="200" y="274"/>
                    </a:lnTo>
                    <a:lnTo>
                      <a:pt x="112" y="154"/>
                    </a:lnTo>
                    <a:lnTo>
                      <a:pt x="50" y="92"/>
                    </a:lnTo>
                    <a:lnTo>
                      <a:pt x="71" y="11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852" name="Freeform 10"/>
              <p:cNvSpPr>
                <a:spLocks/>
              </p:cNvSpPr>
              <p:nvPr/>
            </p:nvSpPr>
            <p:spPr bwMode="auto">
              <a:xfrm>
                <a:off x="3807" y="1251"/>
                <a:ext cx="140" cy="278"/>
              </a:xfrm>
              <a:custGeom>
                <a:avLst/>
                <a:gdLst>
                  <a:gd name="T0" fmla="*/ 0 w 559"/>
                  <a:gd name="T1" fmla="*/ 0 h 1113"/>
                  <a:gd name="T2" fmla="*/ 1 w 559"/>
                  <a:gd name="T3" fmla="*/ 0 h 1113"/>
                  <a:gd name="T4" fmla="*/ 1 w 559"/>
                  <a:gd name="T5" fmla="*/ 0 h 1113"/>
                  <a:gd name="T6" fmla="*/ 1 w 559"/>
                  <a:gd name="T7" fmla="*/ 0 h 1113"/>
                  <a:gd name="T8" fmla="*/ 1 w 559"/>
                  <a:gd name="T9" fmla="*/ 0 h 1113"/>
                  <a:gd name="T10" fmla="*/ 1 w 559"/>
                  <a:gd name="T11" fmla="*/ 0 h 1113"/>
                  <a:gd name="T12" fmla="*/ 1 w 559"/>
                  <a:gd name="T13" fmla="*/ 0 h 1113"/>
                  <a:gd name="T14" fmla="*/ 1 w 559"/>
                  <a:gd name="T15" fmla="*/ 0 h 1113"/>
                  <a:gd name="T16" fmla="*/ 1 w 559"/>
                  <a:gd name="T17" fmla="*/ 0 h 1113"/>
                  <a:gd name="T18" fmla="*/ 0 w 559"/>
                  <a:gd name="T19" fmla="*/ 0 h 1113"/>
                  <a:gd name="T20" fmla="*/ 0 w 559"/>
                  <a:gd name="T21" fmla="*/ 0 h 1113"/>
                  <a:gd name="T22" fmla="*/ 0 w 559"/>
                  <a:gd name="T23" fmla="*/ 0 h 1113"/>
                  <a:gd name="T24" fmla="*/ 0 w 559"/>
                  <a:gd name="T25" fmla="*/ 0 h 1113"/>
                  <a:gd name="T26" fmla="*/ 0 w 559"/>
                  <a:gd name="T27" fmla="*/ 0 h 1113"/>
                  <a:gd name="T28" fmla="*/ 0 w 559"/>
                  <a:gd name="T29" fmla="*/ 1 h 1113"/>
                  <a:gd name="T30" fmla="*/ 0 w 559"/>
                  <a:gd name="T31" fmla="*/ 1 h 1113"/>
                  <a:gd name="T32" fmla="*/ 0 w 559"/>
                  <a:gd name="T33" fmla="*/ 1 h 1113"/>
                  <a:gd name="T34" fmla="*/ 1 w 559"/>
                  <a:gd name="T35" fmla="*/ 1 h 1113"/>
                  <a:gd name="T36" fmla="*/ 1 w 559"/>
                  <a:gd name="T37" fmla="*/ 1 h 1113"/>
                  <a:gd name="T38" fmla="*/ 0 w 559"/>
                  <a:gd name="T39" fmla="*/ 1 h 1113"/>
                  <a:gd name="T40" fmla="*/ 0 w 559"/>
                  <a:gd name="T41" fmla="*/ 1 h 1113"/>
                  <a:gd name="T42" fmla="*/ 0 w 559"/>
                  <a:gd name="T43" fmla="*/ 1 h 1113"/>
                  <a:gd name="T44" fmla="*/ 0 w 559"/>
                  <a:gd name="T45" fmla="*/ 1 h 1113"/>
                  <a:gd name="T46" fmla="*/ 0 w 559"/>
                  <a:gd name="T47" fmla="*/ 1 h 1113"/>
                  <a:gd name="T48" fmla="*/ 0 w 559"/>
                  <a:gd name="T49" fmla="*/ 1 h 1113"/>
                  <a:gd name="T50" fmla="*/ 0 w 559"/>
                  <a:gd name="T51" fmla="*/ 1 h 1113"/>
                  <a:gd name="T52" fmla="*/ 0 w 559"/>
                  <a:gd name="T53" fmla="*/ 1 h 1113"/>
                  <a:gd name="T54" fmla="*/ 0 w 559"/>
                  <a:gd name="T55" fmla="*/ 1 h 1113"/>
                  <a:gd name="T56" fmla="*/ 0 w 559"/>
                  <a:gd name="T57" fmla="*/ 1 h 1113"/>
                  <a:gd name="T58" fmla="*/ 0 w 559"/>
                  <a:gd name="T59" fmla="*/ 1 h 1113"/>
                  <a:gd name="T60" fmla="*/ 0 w 559"/>
                  <a:gd name="T61" fmla="*/ 1 h 1113"/>
                  <a:gd name="T62" fmla="*/ 0 w 559"/>
                  <a:gd name="T63" fmla="*/ 1 h 1113"/>
                  <a:gd name="T64" fmla="*/ 0 w 559"/>
                  <a:gd name="T65" fmla="*/ 1 h 1113"/>
                  <a:gd name="T66" fmla="*/ 0 w 559"/>
                  <a:gd name="T67" fmla="*/ 1 h 1113"/>
                  <a:gd name="T68" fmla="*/ 0 w 559"/>
                  <a:gd name="T69" fmla="*/ 0 h 1113"/>
                  <a:gd name="T70" fmla="*/ 0 w 559"/>
                  <a:gd name="T71" fmla="*/ 0 h 1113"/>
                  <a:gd name="T72" fmla="*/ 0 w 559"/>
                  <a:gd name="T73" fmla="*/ 0 h 1113"/>
                  <a:gd name="T74" fmla="*/ 0 w 559"/>
                  <a:gd name="T75" fmla="*/ 0 h 1113"/>
                  <a:gd name="T76" fmla="*/ 0 w 559"/>
                  <a:gd name="T77" fmla="*/ 0 h 111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59"/>
                  <a:gd name="T118" fmla="*/ 0 h 1113"/>
                  <a:gd name="T119" fmla="*/ 559 w 559"/>
                  <a:gd name="T120" fmla="*/ 1113 h 111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59" h="1113">
                    <a:moveTo>
                      <a:pt x="326" y="195"/>
                    </a:moveTo>
                    <a:lnTo>
                      <a:pt x="410" y="87"/>
                    </a:lnTo>
                    <a:lnTo>
                      <a:pt x="484" y="0"/>
                    </a:lnTo>
                    <a:lnTo>
                      <a:pt x="534" y="9"/>
                    </a:lnTo>
                    <a:lnTo>
                      <a:pt x="559" y="46"/>
                    </a:lnTo>
                    <a:lnTo>
                      <a:pt x="559" y="112"/>
                    </a:lnTo>
                    <a:lnTo>
                      <a:pt x="514" y="150"/>
                    </a:lnTo>
                    <a:lnTo>
                      <a:pt x="434" y="199"/>
                    </a:lnTo>
                    <a:lnTo>
                      <a:pt x="372" y="261"/>
                    </a:lnTo>
                    <a:lnTo>
                      <a:pt x="302" y="343"/>
                    </a:lnTo>
                    <a:lnTo>
                      <a:pt x="273" y="405"/>
                    </a:lnTo>
                    <a:lnTo>
                      <a:pt x="240" y="480"/>
                    </a:lnTo>
                    <a:lnTo>
                      <a:pt x="222" y="580"/>
                    </a:lnTo>
                    <a:lnTo>
                      <a:pt x="222" y="670"/>
                    </a:lnTo>
                    <a:lnTo>
                      <a:pt x="240" y="783"/>
                    </a:lnTo>
                    <a:lnTo>
                      <a:pt x="286" y="890"/>
                    </a:lnTo>
                    <a:lnTo>
                      <a:pt x="322" y="952"/>
                    </a:lnTo>
                    <a:lnTo>
                      <a:pt x="348" y="993"/>
                    </a:lnTo>
                    <a:lnTo>
                      <a:pt x="348" y="1027"/>
                    </a:lnTo>
                    <a:lnTo>
                      <a:pt x="322" y="1038"/>
                    </a:lnTo>
                    <a:lnTo>
                      <a:pt x="264" y="1038"/>
                    </a:lnTo>
                    <a:lnTo>
                      <a:pt x="173" y="1055"/>
                    </a:lnTo>
                    <a:lnTo>
                      <a:pt x="102" y="1080"/>
                    </a:lnTo>
                    <a:lnTo>
                      <a:pt x="62" y="1113"/>
                    </a:lnTo>
                    <a:lnTo>
                      <a:pt x="24" y="1100"/>
                    </a:lnTo>
                    <a:lnTo>
                      <a:pt x="0" y="1055"/>
                    </a:lnTo>
                    <a:lnTo>
                      <a:pt x="3" y="1018"/>
                    </a:lnTo>
                    <a:lnTo>
                      <a:pt x="74" y="989"/>
                    </a:lnTo>
                    <a:lnTo>
                      <a:pt x="186" y="981"/>
                    </a:lnTo>
                    <a:lnTo>
                      <a:pt x="289" y="981"/>
                    </a:lnTo>
                    <a:lnTo>
                      <a:pt x="248" y="931"/>
                    </a:lnTo>
                    <a:lnTo>
                      <a:pt x="227" y="869"/>
                    </a:lnTo>
                    <a:lnTo>
                      <a:pt x="198" y="783"/>
                    </a:lnTo>
                    <a:lnTo>
                      <a:pt x="165" y="691"/>
                    </a:lnTo>
                    <a:lnTo>
                      <a:pt x="165" y="584"/>
                    </a:lnTo>
                    <a:lnTo>
                      <a:pt x="173" y="480"/>
                    </a:lnTo>
                    <a:lnTo>
                      <a:pt x="211" y="385"/>
                    </a:lnTo>
                    <a:lnTo>
                      <a:pt x="277" y="261"/>
                    </a:lnTo>
                    <a:lnTo>
                      <a:pt x="326" y="19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35845" name="Text Box 12"/>
            <p:cNvSpPr txBox="1">
              <a:spLocks noChangeArrowheads="1"/>
            </p:cNvSpPr>
            <p:nvPr/>
          </p:nvSpPr>
          <p:spPr bwMode="auto">
            <a:xfrm>
              <a:off x="3782" y="1152"/>
              <a:ext cx="1834" cy="17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600" b="0">
                  <a:latin typeface="Tahoma" charset="0"/>
                  <a:cs typeface="Tahoma" charset="0"/>
                </a:rPr>
                <a:t>In C it’</a:t>
              </a:r>
              <a:r>
                <a:rPr lang="en-US" altLang="ja-JP" sz="1600" b="0">
                  <a:latin typeface="Tahoma" charset="0"/>
                  <a:cs typeface="Tahoma" charset="0"/>
                </a:rPr>
                <a:t>s the caller’s job to evaluate its arguments as expressions, and pass the resulting values to the callee… Therefore, the CALLEE has to save arguments if it wants access to them after calling some other procedure, because they might not be around in any variable, to look up later.</a:t>
              </a:r>
              <a:endParaRPr lang="en-US" sz="1600" b="0">
                <a:latin typeface="Tahoma" charset="0"/>
                <a:cs typeface="Tahoma" charset="0"/>
              </a:endParaRPr>
            </a:p>
          </p:txBody>
        </p:sp>
        <p:sp>
          <p:nvSpPr>
            <p:cNvPr id="35846" name="Line 13"/>
            <p:cNvSpPr>
              <a:spLocks noChangeShapeType="1"/>
            </p:cNvSpPr>
            <p:nvPr/>
          </p:nvSpPr>
          <p:spPr bwMode="auto">
            <a:xfrm>
              <a:off x="3600" y="1008"/>
              <a:ext cx="240" cy="14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grpSp>
      <p:sp>
        <p:nvSpPr>
          <p:cNvPr id="3" name="Slide Number Placeholder 2"/>
          <p:cNvSpPr>
            <a:spLocks noGrp="1"/>
          </p:cNvSpPr>
          <p:nvPr>
            <p:ph type="sldNum" sz="quarter" idx="10"/>
          </p:nvPr>
        </p:nvSpPr>
        <p:spPr/>
        <p:txBody>
          <a:bodyPr/>
          <a:lstStyle/>
          <a:p>
            <a:pPr>
              <a:defRPr/>
            </a:pPr>
            <a:fld id="{E9CC468D-D75C-7F4D-ACE5-026140477DF2}" type="slidenum">
              <a:rPr lang="en-US" smtClean="0"/>
              <a:pPr>
                <a:defRPr/>
              </a:pPr>
              <a:t>12</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dirty="0">
                <a:latin typeface="Tahoma" charset="0"/>
                <a:ea typeface="Tahoma"/>
              </a:rPr>
              <a:t>Lives of Activation Records</a:t>
            </a:r>
          </a:p>
        </p:txBody>
      </p:sp>
      <p:sp>
        <p:nvSpPr>
          <p:cNvPr id="37890" name="Text Box 3"/>
          <p:cNvSpPr txBox="1">
            <a:spLocks noChangeArrowheads="1"/>
          </p:cNvSpPr>
          <p:nvPr/>
        </p:nvSpPr>
        <p:spPr bwMode="auto">
          <a:xfrm>
            <a:off x="1371600" y="1219200"/>
            <a:ext cx="2995613" cy="1314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600">
                <a:solidFill>
                  <a:srgbClr val="CC0000"/>
                </a:solidFill>
                <a:latin typeface="Courier New" charset="0"/>
                <a:cs typeface="Tahoma" charset="0"/>
              </a:rPr>
              <a:t>int sqr(int x) { </a:t>
            </a:r>
            <a:br>
              <a:rPr lang="en-US" sz="1600">
                <a:solidFill>
                  <a:srgbClr val="CC0000"/>
                </a:solidFill>
                <a:latin typeface="Courier New" charset="0"/>
                <a:cs typeface="Tahoma" charset="0"/>
              </a:rPr>
            </a:br>
            <a:r>
              <a:rPr lang="en-US" sz="1600">
                <a:solidFill>
                  <a:srgbClr val="CC0000"/>
                </a:solidFill>
                <a:latin typeface="Courier New" charset="0"/>
                <a:cs typeface="Tahoma" charset="0"/>
              </a:rPr>
              <a:t>  if (x &gt; 1)</a:t>
            </a:r>
            <a:br>
              <a:rPr lang="en-US" sz="1600">
                <a:solidFill>
                  <a:srgbClr val="CC0000"/>
                </a:solidFill>
                <a:latin typeface="Courier New" charset="0"/>
                <a:cs typeface="Tahoma" charset="0"/>
              </a:rPr>
            </a:br>
            <a:r>
              <a:rPr lang="en-US" sz="1600">
                <a:solidFill>
                  <a:srgbClr val="CC0000"/>
                </a:solidFill>
                <a:latin typeface="Courier New" charset="0"/>
                <a:cs typeface="Tahoma" charset="0"/>
              </a:rPr>
              <a:t>    x = sqr(x-1)+x+x-1;</a:t>
            </a:r>
            <a:br>
              <a:rPr lang="en-US" sz="1600">
                <a:solidFill>
                  <a:srgbClr val="CC0000"/>
                </a:solidFill>
                <a:latin typeface="Courier New" charset="0"/>
                <a:cs typeface="Tahoma" charset="0"/>
              </a:rPr>
            </a:br>
            <a:r>
              <a:rPr lang="en-US" sz="1600">
                <a:solidFill>
                  <a:srgbClr val="CC0000"/>
                </a:solidFill>
                <a:latin typeface="Courier New" charset="0"/>
                <a:cs typeface="Tahoma" charset="0"/>
              </a:rPr>
              <a:t>  return x; </a:t>
            </a:r>
            <a:br>
              <a:rPr lang="en-US" sz="1600">
                <a:solidFill>
                  <a:srgbClr val="CC0000"/>
                </a:solidFill>
                <a:latin typeface="Courier New" charset="0"/>
                <a:cs typeface="Tahoma" charset="0"/>
              </a:rPr>
            </a:br>
            <a:r>
              <a:rPr lang="en-US" sz="1600">
                <a:solidFill>
                  <a:srgbClr val="CC0000"/>
                </a:solidFill>
                <a:latin typeface="Courier New" charset="0"/>
                <a:cs typeface="Tahoma" charset="0"/>
              </a:rPr>
              <a:t>}</a:t>
            </a:r>
          </a:p>
        </p:txBody>
      </p:sp>
      <p:sp>
        <p:nvSpPr>
          <p:cNvPr id="37891" name="Rectangle 4"/>
          <p:cNvSpPr>
            <a:spLocks noChangeArrowheads="1"/>
          </p:cNvSpPr>
          <p:nvPr/>
        </p:nvSpPr>
        <p:spPr bwMode="auto">
          <a:xfrm>
            <a:off x="1498600" y="3114675"/>
            <a:ext cx="990600" cy="40005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pPr algn="ctr"/>
            <a:r>
              <a:rPr lang="en-US" sz="2000" b="0">
                <a:latin typeface="Tahoma" charset="0"/>
                <a:cs typeface="Tahoma" charset="0"/>
              </a:rPr>
              <a:t>sqr(3)</a:t>
            </a:r>
          </a:p>
        </p:txBody>
      </p:sp>
      <p:sp>
        <p:nvSpPr>
          <p:cNvPr id="37892" name="Line 27"/>
          <p:cNvSpPr>
            <a:spLocks noChangeShapeType="1"/>
          </p:cNvSpPr>
          <p:nvPr/>
        </p:nvSpPr>
        <p:spPr bwMode="auto">
          <a:xfrm>
            <a:off x="1447800" y="2832100"/>
            <a:ext cx="6096000"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sp>
        <p:nvSpPr>
          <p:cNvPr id="37893" name="Text Box 28"/>
          <p:cNvSpPr txBox="1">
            <a:spLocks noChangeArrowheads="1"/>
          </p:cNvSpPr>
          <p:nvPr/>
        </p:nvSpPr>
        <p:spPr bwMode="auto">
          <a:xfrm>
            <a:off x="7458075" y="2663825"/>
            <a:ext cx="7715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b="0">
                <a:latin typeface="Tahoma" charset="0"/>
                <a:cs typeface="Tahoma" charset="0"/>
              </a:rPr>
              <a:t>TIME</a:t>
            </a:r>
          </a:p>
        </p:txBody>
      </p:sp>
      <p:sp>
        <p:nvSpPr>
          <p:cNvPr id="37894" name="Text Box 31"/>
          <p:cNvSpPr txBox="1">
            <a:spLocks noChangeArrowheads="1"/>
          </p:cNvSpPr>
          <p:nvPr/>
        </p:nvSpPr>
        <p:spPr bwMode="auto">
          <a:xfrm>
            <a:off x="381000" y="4800600"/>
            <a:ext cx="3733800" cy="1631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2000" b="0">
                <a:latin typeface="Tahoma" charset="0"/>
                <a:cs typeface="Tahoma" charset="0"/>
              </a:rPr>
              <a:t>A procedure call creates a new activation record.  Caller’</a:t>
            </a:r>
            <a:r>
              <a:rPr lang="en-US" altLang="ja-JP" sz="2000" b="0">
                <a:latin typeface="Tahoma" charset="0"/>
                <a:cs typeface="Tahoma" charset="0"/>
              </a:rPr>
              <a:t>s record is preserved because we’ll need it when call finally returns.</a:t>
            </a:r>
            <a:endParaRPr lang="en-US" sz="2000" b="0">
              <a:latin typeface="Tahoma" charset="0"/>
              <a:cs typeface="Tahoma" charset="0"/>
            </a:endParaRPr>
          </a:p>
        </p:txBody>
      </p:sp>
      <p:sp>
        <p:nvSpPr>
          <p:cNvPr id="37895" name="Text Box 32"/>
          <p:cNvSpPr txBox="1">
            <a:spLocks noChangeArrowheads="1"/>
          </p:cNvSpPr>
          <p:nvPr/>
        </p:nvSpPr>
        <p:spPr bwMode="auto">
          <a:xfrm>
            <a:off x="4648200" y="4876800"/>
            <a:ext cx="4191000" cy="1631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2000" b="0">
                <a:latin typeface="Tahoma" charset="0"/>
                <a:cs typeface="Tahoma" charset="0"/>
              </a:rPr>
              <a:t>Return to previous activation record when procedure finishes, permanently discarding activation record created by call we are returning from.</a:t>
            </a:r>
          </a:p>
        </p:txBody>
      </p:sp>
      <p:grpSp>
        <p:nvGrpSpPr>
          <p:cNvPr id="2" name="Group 57"/>
          <p:cNvGrpSpPr>
            <a:grpSpLocks/>
          </p:cNvGrpSpPr>
          <p:nvPr/>
        </p:nvGrpSpPr>
        <p:grpSpPr bwMode="auto">
          <a:xfrm>
            <a:off x="1943100" y="3114675"/>
            <a:ext cx="1765300" cy="928688"/>
            <a:chOff x="1224" y="1962"/>
            <a:chExt cx="1112" cy="585"/>
          </a:xfrm>
        </p:grpSpPr>
        <p:grpSp>
          <p:nvGrpSpPr>
            <p:cNvPr id="37912" name="Group 44"/>
            <p:cNvGrpSpPr>
              <a:grpSpLocks/>
            </p:cNvGrpSpPr>
            <p:nvPr/>
          </p:nvGrpSpPr>
          <p:grpSpPr bwMode="auto">
            <a:xfrm>
              <a:off x="1696" y="1962"/>
              <a:ext cx="640" cy="508"/>
              <a:chOff x="1040" y="1962"/>
              <a:chExt cx="640" cy="508"/>
            </a:xfrm>
          </p:grpSpPr>
          <p:sp>
            <p:nvSpPr>
              <p:cNvPr id="37914" name="Rectangle 9"/>
              <p:cNvSpPr>
                <a:spLocks noChangeArrowheads="1"/>
              </p:cNvSpPr>
              <p:nvPr/>
            </p:nvSpPr>
            <p:spPr bwMode="auto">
              <a:xfrm>
                <a:off x="1040" y="1962"/>
                <a:ext cx="640" cy="25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pPr algn="ctr"/>
                <a:r>
                  <a:rPr lang="en-US" sz="2000" b="0">
                    <a:latin typeface="Tahoma" charset="0"/>
                    <a:cs typeface="Tahoma" charset="0"/>
                  </a:rPr>
                  <a:t>sqr(3)</a:t>
                </a:r>
              </a:p>
            </p:txBody>
          </p:sp>
          <p:sp>
            <p:nvSpPr>
              <p:cNvPr id="37915" name="Rectangle 11"/>
              <p:cNvSpPr>
                <a:spLocks noChangeArrowheads="1"/>
              </p:cNvSpPr>
              <p:nvPr/>
            </p:nvSpPr>
            <p:spPr bwMode="auto">
              <a:xfrm>
                <a:off x="1040" y="2218"/>
                <a:ext cx="640" cy="25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pPr algn="ctr"/>
                <a:r>
                  <a:rPr lang="en-US" sz="2000" b="0">
                    <a:latin typeface="Tahoma" charset="0"/>
                    <a:cs typeface="Tahoma" charset="0"/>
                  </a:rPr>
                  <a:t>sqr(2)</a:t>
                </a:r>
              </a:p>
            </p:txBody>
          </p:sp>
        </p:grpSp>
        <p:sp>
          <p:nvSpPr>
            <p:cNvPr id="37913" name="Freeform 42"/>
            <p:cNvSpPr>
              <a:spLocks/>
            </p:cNvSpPr>
            <p:nvPr/>
          </p:nvSpPr>
          <p:spPr bwMode="auto">
            <a:xfrm>
              <a:off x="1224" y="2256"/>
              <a:ext cx="392" cy="291"/>
            </a:xfrm>
            <a:custGeom>
              <a:avLst/>
              <a:gdLst>
                <a:gd name="T0" fmla="*/ 56 w 392"/>
                <a:gd name="T1" fmla="*/ 0 h 208"/>
                <a:gd name="T2" fmla="*/ 56 w 392"/>
                <a:gd name="T3" fmla="*/ 1030 h 208"/>
                <a:gd name="T4" fmla="*/ 392 w 392"/>
                <a:gd name="T5" fmla="*/ 513 h 208"/>
                <a:gd name="T6" fmla="*/ 0 60000 65536"/>
                <a:gd name="T7" fmla="*/ 0 60000 65536"/>
                <a:gd name="T8" fmla="*/ 0 60000 65536"/>
                <a:gd name="T9" fmla="*/ 0 w 392"/>
                <a:gd name="T10" fmla="*/ 0 h 208"/>
                <a:gd name="T11" fmla="*/ 392 w 392"/>
                <a:gd name="T12" fmla="*/ 208 h 208"/>
              </a:gdLst>
              <a:ahLst/>
              <a:cxnLst>
                <a:cxn ang="T6">
                  <a:pos x="T0" y="T1"/>
                </a:cxn>
                <a:cxn ang="T7">
                  <a:pos x="T2" y="T3"/>
                </a:cxn>
                <a:cxn ang="T8">
                  <a:pos x="T4" y="T5"/>
                </a:cxn>
              </a:cxnLst>
              <a:rect l="T9" t="T10" r="T11" b="T12"/>
              <a:pathLst>
                <a:path w="392" h="208">
                  <a:moveTo>
                    <a:pt x="56" y="0"/>
                  </a:moveTo>
                  <a:cubicBezTo>
                    <a:pt x="28" y="88"/>
                    <a:pt x="0" y="176"/>
                    <a:pt x="56" y="192"/>
                  </a:cubicBezTo>
                  <a:cubicBezTo>
                    <a:pt x="112" y="208"/>
                    <a:pt x="252" y="152"/>
                    <a:pt x="392" y="96"/>
                  </a:cubicBezTo>
                </a:path>
              </a:pathLst>
            </a:custGeom>
            <a:noFill/>
            <a:ln w="38100">
              <a:solidFill>
                <a:schemeClr val="accent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en-US"/>
            </a:p>
          </p:txBody>
        </p:sp>
      </p:grpSp>
      <p:grpSp>
        <p:nvGrpSpPr>
          <p:cNvPr id="4" name="Group 55"/>
          <p:cNvGrpSpPr>
            <a:grpSpLocks/>
          </p:cNvGrpSpPr>
          <p:nvPr/>
        </p:nvGrpSpPr>
        <p:grpSpPr bwMode="auto">
          <a:xfrm>
            <a:off x="4775200" y="3114675"/>
            <a:ext cx="1397000" cy="1377950"/>
            <a:chOff x="3008" y="1962"/>
            <a:chExt cx="880" cy="868"/>
          </a:xfrm>
        </p:grpSpPr>
        <p:grpSp>
          <p:nvGrpSpPr>
            <p:cNvPr id="37908" name="Group 48"/>
            <p:cNvGrpSpPr>
              <a:grpSpLocks/>
            </p:cNvGrpSpPr>
            <p:nvPr/>
          </p:nvGrpSpPr>
          <p:grpSpPr bwMode="auto">
            <a:xfrm>
              <a:off x="3248" y="1962"/>
              <a:ext cx="640" cy="508"/>
              <a:chOff x="4112" y="1962"/>
              <a:chExt cx="640" cy="508"/>
            </a:xfrm>
          </p:grpSpPr>
          <p:sp>
            <p:nvSpPr>
              <p:cNvPr id="37910" name="Rectangle 23"/>
              <p:cNvSpPr>
                <a:spLocks noChangeArrowheads="1"/>
              </p:cNvSpPr>
              <p:nvPr/>
            </p:nvSpPr>
            <p:spPr bwMode="auto">
              <a:xfrm>
                <a:off x="4112" y="1962"/>
                <a:ext cx="640" cy="25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pPr algn="ctr"/>
                <a:r>
                  <a:rPr lang="en-US" sz="2000" b="0">
                    <a:latin typeface="Tahoma" charset="0"/>
                    <a:cs typeface="Tahoma" charset="0"/>
                  </a:rPr>
                  <a:t>sqr(3)</a:t>
                </a:r>
              </a:p>
            </p:txBody>
          </p:sp>
          <p:sp>
            <p:nvSpPr>
              <p:cNvPr id="37911" name="Rectangle 24"/>
              <p:cNvSpPr>
                <a:spLocks noChangeArrowheads="1"/>
              </p:cNvSpPr>
              <p:nvPr/>
            </p:nvSpPr>
            <p:spPr bwMode="auto">
              <a:xfrm>
                <a:off x="4112" y="2218"/>
                <a:ext cx="640" cy="25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pPr algn="ctr"/>
                <a:r>
                  <a:rPr lang="en-US" sz="2000" b="0">
                    <a:latin typeface="Tahoma" charset="0"/>
                    <a:cs typeface="Tahoma" charset="0"/>
                  </a:rPr>
                  <a:t>sqr(2)</a:t>
                </a:r>
              </a:p>
            </p:txBody>
          </p:sp>
        </p:grpSp>
        <p:sp>
          <p:nvSpPr>
            <p:cNvPr id="37909" name="Freeform 43"/>
            <p:cNvSpPr>
              <a:spLocks/>
            </p:cNvSpPr>
            <p:nvPr/>
          </p:nvSpPr>
          <p:spPr bwMode="auto">
            <a:xfrm>
              <a:off x="3008" y="2539"/>
              <a:ext cx="456" cy="291"/>
            </a:xfrm>
            <a:custGeom>
              <a:avLst/>
              <a:gdLst>
                <a:gd name="T0" fmla="*/ 0 w 456"/>
                <a:gd name="T1" fmla="*/ 123 h 341"/>
                <a:gd name="T2" fmla="*/ 360 w 456"/>
                <a:gd name="T3" fmla="*/ 134 h 341"/>
                <a:gd name="T4" fmla="*/ 456 w 456"/>
                <a:gd name="T5" fmla="*/ 0 h 341"/>
                <a:gd name="T6" fmla="*/ 0 60000 65536"/>
                <a:gd name="T7" fmla="*/ 0 60000 65536"/>
                <a:gd name="T8" fmla="*/ 0 60000 65536"/>
                <a:gd name="T9" fmla="*/ 0 w 456"/>
                <a:gd name="T10" fmla="*/ 0 h 341"/>
                <a:gd name="T11" fmla="*/ 456 w 456"/>
                <a:gd name="T12" fmla="*/ 341 h 341"/>
              </a:gdLst>
              <a:ahLst/>
              <a:cxnLst>
                <a:cxn ang="T6">
                  <a:pos x="T0" y="T1"/>
                </a:cxn>
                <a:cxn ang="T7">
                  <a:pos x="T2" y="T3"/>
                </a:cxn>
                <a:cxn ang="T8">
                  <a:pos x="T4" y="T5"/>
                </a:cxn>
              </a:cxnLst>
              <a:rect l="T9" t="T10" r="T11" b="T12"/>
              <a:pathLst>
                <a:path w="456" h="341">
                  <a:moveTo>
                    <a:pt x="0" y="272"/>
                  </a:moveTo>
                  <a:cubicBezTo>
                    <a:pt x="60" y="276"/>
                    <a:pt x="284" y="341"/>
                    <a:pt x="360" y="296"/>
                  </a:cubicBezTo>
                  <a:cubicBezTo>
                    <a:pt x="436" y="251"/>
                    <a:pt x="436" y="62"/>
                    <a:pt x="456" y="0"/>
                  </a:cubicBezTo>
                </a:path>
              </a:pathLst>
            </a:custGeom>
            <a:noFill/>
            <a:ln w="38100">
              <a:solidFill>
                <a:schemeClr val="accent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en-US"/>
            </a:p>
          </p:txBody>
        </p:sp>
      </p:grpSp>
      <p:sp>
        <p:nvSpPr>
          <p:cNvPr id="672817" name="Text Box 49"/>
          <p:cNvSpPr txBox="1">
            <a:spLocks noChangeArrowheads="1"/>
          </p:cNvSpPr>
          <p:nvPr/>
        </p:nvSpPr>
        <p:spPr bwMode="auto">
          <a:xfrm>
            <a:off x="4953000" y="990600"/>
            <a:ext cx="3124200" cy="138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2800" b="0">
                <a:latin typeface="Tahoma" charset="0"/>
                <a:cs typeface="Tahoma" charset="0"/>
              </a:rPr>
              <a:t>Where do we store activation records?</a:t>
            </a:r>
          </a:p>
        </p:txBody>
      </p:sp>
      <p:grpSp>
        <p:nvGrpSpPr>
          <p:cNvPr id="6" name="Group 56"/>
          <p:cNvGrpSpPr>
            <a:grpSpLocks/>
          </p:cNvGrpSpPr>
          <p:nvPr/>
        </p:nvGrpSpPr>
        <p:grpSpPr bwMode="auto">
          <a:xfrm>
            <a:off x="3111500" y="3101975"/>
            <a:ext cx="1816100" cy="1373188"/>
            <a:chOff x="1960" y="1954"/>
            <a:chExt cx="1144" cy="865"/>
          </a:xfrm>
        </p:grpSpPr>
        <p:grpSp>
          <p:nvGrpSpPr>
            <p:cNvPr id="37903" name="Group 45"/>
            <p:cNvGrpSpPr>
              <a:grpSpLocks/>
            </p:cNvGrpSpPr>
            <p:nvPr/>
          </p:nvGrpSpPr>
          <p:grpSpPr bwMode="auto">
            <a:xfrm>
              <a:off x="2464" y="1954"/>
              <a:ext cx="640" cy="764"/>
              <a:chOff x="1808" y="1954"/>
              <a:chExt cx="640" cy="764"/>
            </a:xfrm>
          </p:grpSpPr>
          <p:sp>
            <p:nvSpPr>
              <p:cNvPr id="37905" name="Rectangle 12"/>
              <p:cNvSpPr>
                <a:spLocks noChangeArrowheads="1"/>
              </p:cNvSpPr>
              <p:nvPr/>
            </p:nvSpPr>
            <p:spPr bwMode="auto">
              <a:xfrm>
                <a:off x="1808" y="1954"/>
                <a:ext cx="640" cy="25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pPr algn="ctr"/>
                <a:r>
                  <a:rPr lang="en-US" sz="2000" b="0">
                    <a:latin typeface="Tahoma" charset="0"/>
                    <a:cs typeface="Tahoma" charset="0"/>
                  </a:rPr>
                  <a:t>sqr(3)</a:t>
                </a:r>
              </a:p>
            </p:txBody>
          </p:sp>
          <p:sp>
            <p:nvSpPr>
              <p:cNvPr id="37906" name="Rectangle 13"/>
              <p:cNvSpPr>
                <a:spLocks noChangeArrowheads="1"/>
              </p:cNvSpPr>
              <p:nvPr/>
            </p:nvSpPr>
            <p:spPr bwMode="auto">
              <a:xfrm>
                <a:off x="1808" y="2210"/>
                <a:ext cx="640" cy="25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pPr algn="ctr"/>
                <a:r>
                  <a:rPr lang="en-US" sz="2000" b="0">
                    <a:latin typeface="Tahoma" charset="0"/>
                    <a:cs typeface="Tahoma" charset="0"/>
                  </a:rPr>
                  <a:t>sqr(2)</a:t>
                </a:r>
              </a:p>
            </p:txBody>
          </p:sp>
          <p:sp>
            <p:nvSpPr>
              <p:cNvPr id="37907" name="Rectangle 14"/>
              <p:cNvSpPr>
                <a:spLocks noChangeArrowheads="1"/>
              </p:cNvSpPr>
              <p:nvPr/>
            </p:nvSpPr>
            <p:spPr bwMode="auto">
              <a:xfrm>
                <a:off x="1808" y="2466"/>
                <a:ext cx="640" cy="25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pPr algn="ctr"/>
                <a:r>
                  <a:rPr lang="en-US" sz="2000" b="0">
                    <a:latin typeface="Tahoma" charset="0"/>
                    <a:cs typeface="Tahoma" charset="0"/>
                  </a:rPr>
                  <a:t>sqr(1)</a:t>
                </a:r>
              </a:p>
            </p:txBody>
          </p:sp>
        </p:grpSp>
        <p:sp>
          <p:nvSpPr>
            <p:cNvPr id="37904" name="Freeform 51"/>
            <p:cNvSpPr>
              <a:spLocks/>
            </p:cNvSpPr>
            <p:nvPr/>
          </p:nvSpPr>
          <p:spPr bwMode="auto">
            <a:xfrm>
              <a:off x="1960" y="2528"/>
              <a:ext cx="392" cy="291"/>
            </a:xfrm>
            <a:custGeom>
              <a:avLst/>
              <a:gdLst>
                <a:gd name="T0" fmla="*/ 56 w 392"/>
                <a:gd name="T1" fmla="*/ 0 h 208"/>
                <a:gd name="T2" fmla="*/ 56 w 392"/>
                <a:gd name="T3" fmla="*/ 1030 h 208"/>
                <a:gd name="T4" fmla="*/ 392 w 392"/>
                <a:gd name="T5" fmla="*/ 513 h 208"/>
                <a:gd name="T6" fmla="*/ 0 60000 65536"/>
                <a:gd name="T7" fmla="*/ 0 60000 65536"/>
                <a:gd name="T8" fmla="*/ 0 60000 65536"/>
                <a:gd name="T9" fmla="*/ 0 w 392"/>
                <a:gd name="T10" fmla="*/ 0 h 208"/>
                <a:gd name="T11" fmla="*/ 392 w 392"/>
                <a:gd name="T12" fmla="*/ 208 h 208"/>
              </a:gdLst>
              <a:ahLst/>
              <a:cxnLst>
                <a:cxn ang="T6">
                  <a:pos x="T0" y="T1"/>
                </a:cxn>
                <a:cxn ang="T7">
                  <a:pos x="T2" y="T3"/>
                </a:cxn>
                <a:cxn ang="T8">
                  <a:pos x="T4" y="T5"/>
                </a:cxn>
              </a:cxnLst>
              <a:rect l="T9" t="T10" r="T11" b="T12"/>
              <a:pathLst>
                <a:path w="392" h="208">
                  <a:moveTo>
                    <a:pt x="56" y="0"/>
                  </a:moveTo>
                  <a:cubicBezTo>
                    <a:pt x="28" y="88"/>
                    <a:pt x="0" y="176"/>
                    <a:pt x="56" y="192"/>
                  </a:cubicBezTo>
                  <a:cubicBezTo>
                    <a:pt x="112" y="208"/>
                    <a:pt x="252" y="152"/>
                    <a:pt x="392" y="96"/>
                  </a:cubicBezTo>
                </a:path>
              </a:pathLst>
            </a:custGeom>
            <a:noFill/>
            <a:ln w="38100">
              <a:solidFill>
                <a:schemeClr val="accent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en-US"/>
            </a:p>
          </p:txBody>
        </p:sp>
      </p:grpSp>
      <p:grpSp>
        <p:nvGrpSpPr>
          <p:cNvPr id="8" name="Group 54"/>
          <p:cNvGrpSpPr>
            <a:grpSpLocks/>
          </p:cNvGrpSpPr>
          <p:nvPr/>
        </p:nvGrpSpPr>
        <p:grpSpPr bwMode="auto">
          <a:xfrm>
            <a:off x="5962650" y="3114675"/>
            <a:ext cx="1352550" cy="928688"/>
            <a:chOff x="3756" y="1962"/>
            <a:chExt cx="852" cy="585"/>
          </a:xfrm>
        </p:grpSpPr>
        <p:sp>
          <p:nvSpPr>
            <p:cNvPr id="37901" name="Rectangle 25"/>
            <p:cNvSpPr>
              <a:spLocks noChangeArrowheads="1"/>
            </p:cNvSpPr>
            <p:nvPr/>
          </p:nvSpPr>
          <p:spPr bwMode="auto">
            <a:xfrm>
              <a:off x="3984" y="1962"/>
              <a:ext cx="624" cy="25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pPr algn="ctr"/>
              <a:r>
                <a:rPr lang="en-US" sz="2000" b="0">
                  <a:latin typeface="Tahoma" charset="0"/>
                  <a:cs typeface="Tahoma" charset="0"/>
                </a:rPr>
                <a:t>sqr(3)</a:t>
              </a:r>
            </a:p>
          </p:txBody>
        </p:sp>
        <p:sp>
          <p:nvSpPr>
            <p:cNvPr id="37902" name="Freeform 53"/>
            <p:cNvSpPr>
              <a:spLocks/>
            </p:cNvSpPr>
            <p:nvPr/>
          </p:nvSpPr>
          <p:spPr bwMode="auto">
            <a:xfrm>
              <a:off x="3756" y="2256"/>
              <a:ext cx="456" cy="291"/>
            </a:xfrm>
            <a:custGeom>
              <a:avLst/>
              <a:gdLst>
                <a:gd name="T0" fmla="*/ 0 w 456"/>
                <a:gd name="T1" fmla="*/ 123 h 341"/>
                <a:gd name="T2" fmla="*/ 360 w 456"/>
                <a:gd name="T3" fmla="*/ 134 h 341"/>
                <a:gd name="T4" fmla="*/ 456 w 456"/>
                <a:gd name="T5" fmla="*/ 0 h 341"/>
                <a:gd name="T6" fmla="*/ 0 60000 65536"/>
                <a:gd name="T7" fmla="*/ 0 60000 65536"/>
                <a:gd name="T8" fmla="*/ 0 60000 65536"/>
                <a:gd name="T9" fmla="*/ 0 w 456"/>
                <a:gd name="T10" fmla="*/ 0 h 341"/>
                <a:gd name="T11" fmla="*/ 456 w 456"/>
                <a:gd name="T12" fmla="*/ 341 h 341"/>
              </a:gdLst>
              <a:ahLst/>
              <a:cxnLst>
                <a:cxn ang="T6">
                  <a:pos x="T0" y="T1"/>
                </a:cxn>
                <a:cxn ang="T7">
                  <a:pos x="T2" y="T3"/>
                </a:cxn>
                <a:cxn ang="T8">
                  <a:pos x="T4" y="T5"/>
                </a:cxn>
              </a:cxnLst>
              <a:rect l="T9" t="T10" r="T11" b="T12"/>
              <a:pathLst>
                <a:path w="456" h="341">
                  <a:moveTo>
                    <a:pt x="0" y="272"/>
                  </a:moveTo>
                  <a:cubicBezTo>
                    <a:pt x="60" y="276"/>
                    <a:pt x="284" y="341"/>
                    <a:pt x="360" y="296"/>
                  </a:cubicBezTo>
                  <a:cubicBezTo>
                    <a:pt x="436" y="251"/>
                    <a:pt x="436" y="62"/>
                    <a:pt x="456" y="0"/>
                  </a:cubicBezTo>
                </a:path>
              </a:pathLst>
            </a:custGeom>
            <a:noFill/>
            <a:ln w="38100">
              <a:solidFill>
                <a:schemeClr val="accent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en-US"/>
            </a:p>
          </p:txBody>
        </p:sp>
      </p:grpSp>
      <p:sp>
        <p:nvSpPr>
          <p:cNvPr id="3" name="Slide Number Placeholder 2"/>
          <p:cNvSpPr>
            <a:spLocks noGrp="1"/>
          </p:cNvSpPr>
          <p:nvPr>
            <p:ph type="sldNum" sz="quarter" idx="10"/>
          </p:nvPr>
        </p:nvSpPr>
        <p:spPr/>
        <p:txBody>
          <a:bodyPr/>
          <a:lstStyle/>
          <a:p>
            <a:pPr>
              <a:defRPr/>
            </a:pPr>
            <a:fld id="{AA981B32-6631-C04B-B04E-B5C5DFC4DEC3}" type="slidenum">
              <a:rPr lang="en-US" smtClean="0"/>
              <a:pPr>
                <a:defRPr/>
              </a:pPr>
              <a:t>13</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2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8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2" name="Rectangle 2"/>
          <p:cNvSpPr>
            <a:spLocks noGrp="1" noChangeArrowheads="1"/>
          </p:cNvSpPr>
          <p:nvPr>
            <p:ph type="title"/>
          </p:nvPr>
        </p:nvSpPr>
        <p:spPr/>
        <p:txBody>
          <a:bodyPr/>
          <a:lstStyle/>
          <a:p>
            <a:pPr eaLnBrk="1" hangingPunct="1">
              <a:defRPr/>
            </a:pPr>
            <a:r>
              <a:rPr lang="en-US" dirty="0">
                <a:latin typeface="Tahoma" charset="0"/>
                <a:ea typeface="Tahoma"/>
              </a:rPr>
              <a:t>We Need Dynamic Storage!</a:t>
            </a:r>
          </a:p>
        </p:txBody>
      </p:sp>
      <p:sp>
        <p:nvSpPr>
          <p:cNvPr id="39938" name="Rectangle 3"/>
          <p:cNvSpPr>
            <a:spLocks noChangeArrowheads="1"/>
          </p:cNvSpPr>
          <p:nvPr/>
        </p:nvSpPr>
        <p:spPr bwMode="auto">
          <a:xfrm>
            <a:off x="685800" y="1409700"/>
            <a:ext cx="3454400" cy="2255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algn="l">
              <a:spcBef>
                <a:spcPct val="20000"/>
              </a:spcBef>
            </a:pPr>
            <a:r>
              <a:rPr lang="en-US" sz="2000" b="0">
                <a:latin typeface="Tahoma" charset="0"/>
                <a:cs typeface="Tahoma" charset="0"/>
              </a:rPr>
              <a:t>What we need is a SCRATCH memory for holding temporary variables. We’</a:t>
            </a:r>
            <a:r>
              <a:rPr lang="en-US" altLang="ja-JP" sz="2000" b="0">
                <a:latin typeface="Tahoma" charset="0"/>
                <a:cs typeface="Tahoma" charset="0"/>
              </a:rPr>
              <a:t>d like for this memory to grow and shrink as needed. And, we’d like it to have an easy management policy.</a:t>
            </a:r>
            <a:endParaRPr lang="en-US" sz="2000" b="0">
              <a:latin typeface="Tahoma" charset="0"/>
              <a:cs typeface="Tahoma" charset="0"/>
            </a:endParaRPr>
          </a:p>
        </p:txBody>
      </p:sp>
      <p:grpSp>
        <p:nvGrpSpPr>
          <p:cNvPr id="2" name="Group 18"/>
          <p:cNvGrpSpPr>
            <a:grpSpLocks/>
          </p:cNvGrpSpPr>
          <p:nvPr/>
        </p:nvGrpSpPr>
        <p:grpSpPr bwMode="auto">
          <a:xfrm>
            <a:off x="4470400" y="3097213"/>
            <a:ext cx="1214438" cy="2519362"/>
            <a:chOff x="2816" y="1951"/>
            <a:chExt cx="765" cy="1587"/>
          </a:xfrm>
        </p:grpSpPr>
        <p:graphicFrame>
          <p:nvGraphicFramePr>
            <p:cNvPr id="39947" name="Object 4"/>
            <p:cNvGraphicFramePr>
              <a:graphicFrameLocks noChangeAspect="1"/>
            </p:cNvGraphicFramePr>
            <p:nvPr/>
          </p:nvGraphicFramePr>
          <p:xfrm>
            <a:off x="2816" y="3024"/>
            <a:ext cx="765" cy="514"/>
          </p:xfrm>
          <a:graphic>
            <a:graphicData uri="http://schemas.openxmlformats.org/presentationml/2006/ole">
              <mc:AlternateContent xmlns:mc="http://schemas.openxmlformats.org/markup-compatibility/2006">
                <mc:Choice xmlns:v="urn:schemas-microsoft-com:vml" Requires="v">
                  <p:oleObj spid="_x0000_s40237" name="Clip" r:id="rId4" imgW="4562947" imgH="3069125" progId="MS_ClipArt_Gallery.5">
                    <p:embed/>
                  </p:oleObj>
                </mc:Choice>
                <mc:Fallback>
                  <p:oleObj name="Clip" r:id="rId4" imgW="4562947" imgH="3069125" progId="MS_ClipArt_Gallery.5">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6" y="3024"/>
                          <a:ext cx="765" cy="51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9948" name="Object 5"/>
            <p:cNvGraphicFramePr>
              <a:graphicFrameLocks noChangeAspect="1"/>
            </p:cNvGraphicFramePr>
            <p:nvPr/>
          </p:nvGraphicFramePr>
          <p:xfrm>
            <a:off x="2816" y="2846"/>
            <a:ext cx="765" cy="514"/>
          </p:xfrm>
          <a:graphic>
            <a:graphicData uri="http://schemas.openxmlformats.org/presentationml/2006/ole">
              <mc:AlternateContent xmlns:mc="http://schemas.openxmlformats.org/markup-compatibility/2006">
                <mc:Choice xmlns:v="urn:schemas-microsoft-com:vml" Requires="v">
                  <p:oleObj spid="_x0000_s40238" name="Clip" r:id="rId6" imgW="4562947" imgH="3069125" progId="MS_ClipArt_Gallery.5">
                    <p:embed/>
                  </p:oleObj>
                </mc:Choice>
                <mc:Fallback>
                  <p:oleObj name="Clip" r:id="rId6" imgW="4562947" imgH="3069125" progId="MS_ClipArt_Gallery.5">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6" y="2846"/>
                          <a:ext cx="765" cy="51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9949" name="Object 6"/>
            <p:cNvGraphicFramePr>
              <a:graphicFrameLocks noChangeAspect="1"/>
            </p:cNvGraphicFramePr>
            <p:nvPr/>
          </p:nvGraphicFramePr>
          <p:xfrm>
            <a:off x="2816" y="2667"/>
            <a:ext cx="765" cy="514"/>
          </p:xfrm>
          <a:graphic>
            <a:graphicData uri="http://schemas.openxmlformats.org/presentationml/2006/ole">
              <mc:AlternateContent xmlns:mc="http://schemas.openxmlformats.org/markup-compatibility/2006">
                <mc:Choice xmlns:v="urn:schemas-microsoft-com:vml" Requires="v">
                  <p:oleObj spid="_x0000_s40239" name="Clip" r:id="rId7" imgW="4562947" imgH="3069125" progId="MS_ClipArt_Gallery.5">
                    <p:embed/>
                  </p:oleObj>
                </mc:Choice>
                <mc:Fallback>
                  <p:oleObj name="Clip" r:id="rId7" imgW="4562947" imgH="3069125" progId="MS_ClipArt_Gallery.5">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6" y="2667"/>
                          <a:ext cx="765" cy="51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9950" name="Object 7"/>
            <p:cNvGraphicFramePr>
              <a:graphicFrameLocks noChangeAspect="1"/>
            </p:cNvGraphicFramePr>
            <p:nvPr/>
          </p:nvGraphicFramePr>
          <p:xfrm>
            <a:off x="2816" y="2488"/>
            <a:ext cx="765" cy="514"/>
          </p:xfrm>
          <a:graphic>
            <a:graphicData uri="http://schemas.openxmlformats.org/presentationml/2006/ole">
              <mc:AlternateContent xmlns:mc="http://schemas.openxmlformats.org/markup-compatibility/2006">
                <mc:Choice xmlns:v="urn:schemas-microsoft-com:vml" Requires="v">
                  <p:oleObj spid="_x0000_s40240" name="Clip" r:id="rId8" imgW="4562947" imgH="3069125" progId="MS_ClipArt_Gallery.5">
                    <p:embed/>
                  </p:oleObj>
                </mc:Choice>
                <mc:Fallback>
                  <p:oleObj name="Clip" r:id="rId8" imgW="4562947" imgH="3069125" progId="MS_ClipArt_Gallery.5">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6" y="2488"/>
                          <a:ext cx="765" cy="51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9951" name="Object 8"/>
            <p:cNvGraphicFramePr>
              <a:graphicFrameLocks noChangeAspect="1"/>
            </p:cNvGraphicFramePr>
            <p:nvPr/>
          </p:nvGraphicFramePr>
          <p:xfrm>
            <a:off x="2816" y="2309"/>
            <a:ext cx="765" cy="514"/>
          </p:xfrm>
          <a:graphic>
            <a:graphicData uri="http://schemas.openxmlformats.org/presentationml/2006/ole">
              <mc:AlternateContent xmlns:mc="http://schemas.openxmlformats.org/markup-compatibility/2006">
                <mc:Choice xmlns:v="urn:schemas-microsoft-com:vml" Requires="v">
                  <p:oleObj spid="_x0000_s40241" name="Clip" r:id="rId9" imgW="4562947" imgH="3069125" progId="MS_ClipArt_Gallery.5">
                    <p:embed/>
                  </p:oleObj>
                </mc:Choice>
                <mc:Fallback>
                  <p:oleObj name="Clip" r:id="rId9" imgW="4562947" imgH="3069125" progId="MS_ClipArt_Gallery.5">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6" y="2309"/>
                          <a:ext cx="765" cy="51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9952" name="Object 9"/>
            <p:cNvGraphicFramePr>
              <a:graphicFrameLocks noChangeAspect="1"/>
            </p:cNvGraphicFramePr>
            <p:nvPr/>
          </p:nvGraphicFramePr>
          <p:xfrm>
            <a:off x="2816" y="2130"/>
            <a:ext cx="765" cy="514"/>
          </p:xfrm>
          <a:graphic>
            <a:graphicData uri="http://schemas.openxmlformats.org/presentationml/2006/ole">
              <mc:AlternateContent xmlns:mc="http://schemas.openxmlformats.org/markup-compatibility/2006">
                <mc:Choice xmlns:v="urn:schemas-microsoft-com:vml" Requires="v">
                  <p:oleObj spid="_x0000_s40242" name="Clip" r:id="rId10" imgW="4562947" imgH="3069125" progId="MS_ClipArt_Gallery.5">
                    <p:embed/>
                  </p:oleObj>
                </mc:Choice>
                <mc:Fallback>
                  <p:oleObj name="Clip" r:id="rId10" imgW="4562947" imgH="3069125" progId="MS_ClipArt_Gallery.5">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6" y="2130"/>
                          <a:ext cx="765" cy="51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9953" name="Object 10"/>
            <p:cNvGraphicFramePr>
              <a:graphicFrameLocks noChangeAspect="1"/>
            </p:cNvGraphicFramePr>
            <p:nvPr/>
          </p:nvGraphicFramePr>
          <p:xfrm>
            <a:off x="2816" y="1951"/>
            <a:ext cx="765" cy="514"/>
          </p:xfrm>
          <a:graphic>
            <a:graphicData uri="http://schemas.openxmlformats.org/presentationml/2006/ole">
              <mc:AlternateContent xmlns:mc="http://schemas.openxmlformats.org/markup-compatibility/2006">
                <mc:Choice xmlns:v="urn:schemas-microsoft-com:vml" Requires="v">
                  <p:oleObj spid="_x0000_s40243" name="Clip" r:id="rId11" imgW="4562947" imgH="3069125" progId="MS_ClipArt_Gallery.5">
                    <p:embed/>
                  </p:oleObj>
                </mc:Choice>
                <mc:Fallback>
                  <p:oleObj name="Clip" r:id="rId11" imgW="4562947" imgH="3069125" progId="MS_ClipArt_Gallery.5">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6" y="1951"/>
                          <a:ext cx="765" cy="51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aphicFrame>
        <p:nvGraphicFramePr>
          <p:cNvPr id="673803" name="Object 11"/>
          <p:cNvGraphicFramePr>
            <a:graphicFrameLocks noChangeAspect="1"/>
          </p:cNvGraphicFramePr>
          <p:nvPr/>
        </p:nvGraphicFramePr>
        <p:xfrm>
          <a:off x="4470400" y="2813050"/>
          <a:ext cx="1214438" cy="815975"/>
        </p:xfrm>
        <a:graphic>
          <a:graphicData uri="http://schemas.openxmlformats.org/presentationml/2006/ole">
            <mc:AlternateContent xmlns:mc="http://schemas.openxmlformats.org/markup-compatibility/2006">
              <mc:Choice xmlns:v="urn:schemas-microsoft-com:vml" Requires="v">
                <p:oleObj spid="_x0000_s40244" name="Clip" r:id="rId12" imgW="4562947" imgH="3069125" progId="MS_ClipArt_Gallery.5">
                  <p:embed/>
                </p:oleObj>
              </mc:Choice>
              <mc:Fallback>
                <p:oleObj name="Clip" r:id="rId12" imgW="4562947" imgH="3069125" progId="MS_ClipArt_Gallery.5">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0400" y="2813050"/>
                        <a:ext cx="1214438" cy="8159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73804" name="Object 12"/>
          <p:cNvGraphicFramePr>
            <a:graphicFrameLocks noChangeAspect="1"/>
          </p:cNvGraphicFramePr>
          <p:nvPr/>
        </p:nvGraphicFramePr>
        <p:xfrm>
          <a:off x="4470400" y="2528888"/>
          <a:ext cx="1214438" cy="815975"/>
        </p:xfrm>
        <a:graphic>
          <a:graphicData uri="http://schemas.openxmlformats.org/presentationml/2006/ole">
            <mc:AlternateContent xmlns:mc="http://schemas.openxmlformats.org/markup-compatibility/2006">
              <mc:Choice xmlns:v="urn:schemas-microsoft-com:vml" Requires="v">
                <p:oleObj spid="_x0000_s40245" name="Clip" r:id="rId13" imgW="4562947" imgH="3069125" progId="MS_ClipArt_Gallery.5">
                  <p:embed/>
                </p:oleObj>
              </mc:Choice>
              <mc:Fallback>
                <p:oleObj name="Clip" r:id="rId13" imgW="4562947" imgH="3069125" progId="MS_ClipArt_Gallery.5">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0400" y="2528888"/>
                        <a:ext cx="1214438" cy="8159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73805" name="Object 13"/>
          <p:cNvGraphicFramePr>
            <a:graphicFrameLocks noChangeAspect="1"/>
          </p:cNvGraphicFramePr>
          <p:nvPr/>
        </p:nvGraphicFramePr>
        <p:xfrm>
          <a:off x="4470400" y="2244725"/>
          <a:ext cx="1214438" cy="815975"/>
        </p:xfrm>
        <a:graphic>
          <a:graphicData uri="http://schemas.openxmlformats.org/presentationml/2006/ole">
            <mc:AlternateContent xmlns:mc="http://schemas.openxmlformats.org/markup-compatibility/2006">
              <mc:Choice xmlns:v="urn:schemas-microsoft-com:vml" Requires="v">
                <p:oleObj spid="_x0000_s40246" name="Clip" r:id="rId14" imgW="4562947" imgH="3069125" progId="MS_ClipArt_Gallery.5">
                  <p:embed/>
                </p:oleObj>
              </mc:Choice>
              <mc:Fallback>
                <p:oleObj name="Clip" r:id="rId14" imgW="4562947" imgH="3069125" progId="MS_ClipArt_Gallery.5">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0400" y="2244725"/>
                        <a:ext cx="1214438" cy="8159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73806" name="Object 14"/>
          <p:cNvGraphicFramePr>
            <a:graphicFrameLocks noChangeAspect="1"/>
          </p:cNvGraphicFramePr>
          <p:nvPr/>
        </p:nvGraphicFramePr>
        <p:xfrm>
          <a:off x="4470400" y="1960563"/>
          <a:ext cx="1214438" cy="815975"/>
        </p:xfrm>
        <a:graphic>
          <a:graphicData uri="http://schemas.openxmlformats.org/presentationml/2006/ole">
            <mc:AlternateContent xmlns:mc="http://schemas.openxmlformats.org/markup-compatibility/2006">
              <mc:Choice xmlns:v="urn:schemas-microsoft-com:vml" Requires="v">
                <p:oleObj spid="_x0000_s40247" name="Clip" r:id="rId15" imgW="4562947" imgH="3069125" progId="MS_ClipArt_Gallery.5">
                  <p:embed/>
                </p:oleObj>
              </mc:Choice>
              <mc:Fallback>
                <p:oleObj name="Clip" r:id="rId15" imgW="4562947" imgH="3069125" progId="MS_ClipArt_Gallery.5">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0400" y="1960563"/>
                        <a:ext cx="1214438" cy="8159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73807" name="Object 15"/>
          <p:cNvGraphicFramePr>
            <a:graphicFrameLocks noChangeAspect="1"/>
          </p:cNvGraphicFramePr>
          <p:nvPr/>
        </p:nvGraphicFramePr>
        <p:xfrm>
          <a:off x="4470400" y="1676400"/>
          <a:ext cx="1214438" cy="815975"/>
        </p:xfrm>
        <a:graphic>
          <a:graphicData uri="http://schemas.openxmlformats.org/presentationml/2006/ole">
            <mc:AlternateContent xmlns:mc="http://schemas.openxmlformats.org/markup-compatibility/2006">
              <mc:Choice xmlns:v="urn:schemas-microsoft-com:vml" Requires="v">
                <p:oleObj spid="_x0000_s40248" name="Clip" r:id="rId16" imgW="4562947" imgH="3069125" progId="MS_ClipArt_Gallery.5">
                  <p:embed/>
                </p:oleObj>
              </mc:Choice>
              <mc:Fallback>
                <p:oleObj name="Clip" r:id="rId16" imgW="4562947" imgH="3069125" progId="MS_ClipArt_Gallery.5">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0400" y="1676400"/>
                        <a:ext cx="1214438" cy="8159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73808" name="Text Box 16"/>
          <p:cNvSpPr txBox="1">
            <a:spLocks noChangeArrowheads="1"/>
          </p:cNvSpPr>
          <p:nvPr/>
        </p:nvSpPr>
        <p:spPr bwMode="auto">
          <a:xfrm>
            <a:off x="6070600" y="933450"/>
            <a:ext cx="2438400" cy="5692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b="0">
                <a:latin typeface="Tahoma" charset="0"/>
                <a:cs typeface="Tahoma" charset="0"/>
              </a:rPr>
              <a:t>Some interesting properties of stacks:</a:t>
            </a:r>
          </a:p>
          <a:p>
            <a:endParaRPr lang="en-US" sz="2000" b="0">
              <a:latin typeface="Tahoma" charset="0"/>
              <a:cs typeface="Tahoma" charset="0"/>
            </a:endParaRPr>
          </a:p>
          <a:p>
            <a:r>
              <a:rPr lang="en-US" sz="2000" b="0">
                <a:latin typeface="Tahoma" charset="0"/>
                <a:cs typeface="Tahoma" charset="0"/>
              </a:rPr>
              <a:t>SMALL OVERHEAD. Only the top is directly visible, the so-called </a:t>
            </a:r>
            <a:br>
              <a:rPr lang="en-US" sz="2000" b="0">
                <a:latin typeface="Tahoma" charset="0"/>
                <a:cs typeface="Tahoma" charset="0"/>
              </a:rPr>
            </a:br>
            <a:r>
              <a:rPr lang="en-US" sz="2000" b="0">
                <a:latin typeface="Tahoma" charset="0"/>
                <a:cs typeface="Tahoma" charset="0"/>
              </a:rPr>
              <a:t>     </a:t>
            </a:r>
            <a:r>
              <a:rPr lang="ja-JP" altLang="en-US" sz="2000" b="0">
                <a:latin typeface="Tahoma" charset="0"/>
                <a:cs typeface="Tahoma" charset="0"/>
              </a:rPr>
              <a:t>“</a:t>
            </a:r>
            <a:r>
              <a:rPr lang="en-US" altLang="ja-JP" sz="2000" b="0">
                <a:latin typeface="Tahoma" charset="0"/>
                <a:cs typeface="Tahoma" charset="0"/>
              </a:rPr>
              <a:t>top-of-stack</a:t>
            </a:r>
            <a:r>
              <a:rPr lang="ja-JP" altLang="en-US" sz="2000" b="0">
                <a:latin typeface="Tahoma" charset="0"/>
                <a:cs typeface="Tahoma" charset="0"/>
              </a:rPr>
              <a:t>”</a:t>
            </a:r>
            <a:endParaRPr lang="en-US" altLang="ja-JP" sz="2000" b="0">
              <a:latin typeface="Tahoma" charset="0"/>
              <a:cs typeface="Tahoma" charset="0"/>
            </a:endParaRPr>
          </a:p>
          <a:p>
            <a:endParaRPr lang="en-US" sz="2000" b="0">
              <a:latin typeface="Tahoma" charset="0"/>
              <a:cs typeface="Tahoma" charset="0"/>
            </a:endParaRPr>
          </a:p>
          <a:p>
            <a:r>
              <a:rPr lang="en-US" sz="2000" b="0">
                <a:latin typeface="Tahoma" charset="0"/>
                <a:cs typeface="Tahoma" charset="0"/>
              </a:rPr>
              <a:t>Add things by PUSHING new values on top.</a:t>
            </a:r>
          </a:p>
          <a:p>
            <a:endParaRPr lang="en-US" sz="2000" b="0">
              <a:latin typeface="Tahoma" charset="0"/>
              <a:cs typeface="Tahoma" charset="0"/>
            </a:endParaRPr>
          </a:p>
          <a:p>
            <a:r>
              <a:rPr lang="en-US" sz="2000" b="0">
                <a:latin typeface="Tahoma" charset="0"/>
                <a:cs typeface="Tahoma" charset="0"/>
              </a:rPr>
              <a:t>Remove things by POPPING off values.</a:t>
            </a:r>
          </a:p>
          <a:p>
            <a:endParaRPr lang="en-US" sz="2000" b="0">
              <a:latin typeface="Tahoma" charset="0"/>
              <a:cs typeface="Tahoma" charset="0"/>
            </a:endParaRPr>
          </a:p>
        </p:txBody>
      </p:sp>
      <p:sp>
        <p:nvSpPr>
          <p:cNvPr id="673809" name="Rectangle 17"/>
          <p:cNvSpPr>
            <a:spLocks noChangeArrowheads="1"/>
          </p:cNvSpPr>
          <p:nvPr/>
        </p:nvSpPr>
        <p:spPr bwMode="auto">
          <a:xfrm>
            <a:off x="685800" y="3821113"/>
            <a:ext cx="3454400" cy="2351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algn="l">
              <a:spcBef>
                <a:spcPct val="20000"/>
              </a:spcBef>
            </a:pPr>
            <a:r>
              <a:rPr lang="en-US" sz="2000" b="0">
                <a:latin typeface="Tahoma" charset="0"/>
                <a:cs typeface="Tahoma" charset="0"/>
              </a:rPr>
              <a:t>One possibility is a </a:t>
            </a:r>
          </a:p>
          <a:p>
            <a:pPr algn="l">
              <a:spcBef>
                <a:spcPct val="20000"/>
              </a:spcBef>
            </a:pPr>
            <a:r>
              <a:rPr lang="en-US" sz="2000" b="0">
                <a:latin typeface="Tahoma" charset="0"/>
                <a:cs typeface="Tahoma" charset="0"/>
              </a:rPr>
              <a:t>	</a:t>
            </a:r>
            <a:r>
              <a:rPr lang="en-US" sz="3200" b="0">
                <a:latin typeface="Tahoma" charset="0"/>
                <a:cs typeface="Tahoma" charset="0"/>
              </a:rPr>
              <a:t>STACK</a:t>
            </a:r>
            <a:endParaRPr lang="en-US" sz="2000" b="0">
              <a:latin typeface="Tahoma" charset="0"/>
              <a:cs typeface="Tahoma" charset="0"/>
            </a:endParaRPr>
          </a:p>
          <a:p>
            <a:pPr algn="l">
              <a:spcBef>
                <a:spcPct val="20000"/>
              </a:spcBef>
            </a:pPr>
            <a:endParaRPr lang="en-US" sz="2000" b="0">
              <a:latin typeface="Tahoma" charset="0"/>
              <a:cs typeface="Tahoma" charset="0"/>
            </a:endParaRPr>
          </a:p>
          <a:p>
            <a:pPr algn="l">
              <a:spcBef>
                <a:spcPct val="20000"/>
              </a:spcBef>
            </a:pPr>
            <a:r>
              <a:rPr lang="en-US" sz="2000" b="0">
                <a:latin typeface="Tahoma" charset="0"/>
                <a:cs typeface="Tahoma" charset="0"/>
              </a:rPr>
              <a:t>A last-in-first-out (LIFO) </a:t>
            </a:r>
            <a:br>
              <a:rPr lang="en-US" sz="2000" b="0">
                <a:latin typeface="Tahoma" charset="0"/>
                <a:cs typeface="Tahoma" charset="0"/>
              </a:rPr>
            </a:br>
            <a:r>
              <a:rPr lang="en-US" sz="2000" b="0">
                <a:latin typeface="Tahoma" charset="0"/>
                <a:cs typeface="Tahoma" charset="0"/>
              </a:rPr>
              <a:t>data structure.</a:t>
            </a:r>
          </a:p>
        </p:txBody>
      </p:sp>
      <p:sp>
        <p:nvSpPr>
          <p:cNvPr id="3" name="Slide Number Placeholder 2"/>
          <p:cNvSpPr>
            <a:spLocks noGrp="1"/>
          </p:cNvSpPr>
          <p:nvPr>
            <p:ph type="sldNum" sz="quarter" idx="10"/>
          </p:nvPr>
        </p:nvSpPr>
        <p:spPr/>
        <p:txBody>
          <a:bodyPr/>
          <a:lstStyle/>
          <a:p>
            <a:pPr>
              <a:defRPr/>
            </a:pPr>
            <a:fld id="{AA981B32-6631-C04B-B04E-B5C5DFC4DEC3}" type="slidenum">
              <a:rPr lang="en-US" smtClean="0"/>
              <a:pPr>
                <a:defRPr/>
              </a:pPr>
              <a:t>14</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38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1" fill="hold" nodeType="clickEffect">
                                  <p:stCondLst>
                                    <p:cond delay="0"/>
                                  </p:stCondLst>
                                  <p:childTnLst>
                                    <p:set>
                                      <p:cBhvr>
                                        <p:cTn id="14" dur="1" fill="hold">
                                          <p:stCondLst>
                                            <p:cond delay="0"/>
                                          </p:stCondLst>
                                        </p:cTn>
                                        <p:tgtEl>
                                          <p:spTgt spid="673803"/>
                                        </p:tgtEl>
                                        <p:attrNameLst>
                                          <p:attrName>style.visibility</p:attrName>
                                        </p:attrNameLst>
                                      </p:cBhvr>
                                      <p:to>
                                        <p:strVal val="visible"/>
                                      </p:to>
                                    </p:set>
                                    <p:anim calcmode="lin" valueType="num">
                                      <p:cBhvr additive="base">
                                        <p:cTn id="15" dur="500" fill="hold"/>
                                        <p:tgtEl>
                                          <p:spTgt spid="673803"/>
                                        </p:tgtEl>
                                        <p:attrNameLst>
                                          <p:attrName>ppt_x</p:attrName>
                                        </p:attrNameLst>
                                      </p:cBhvr>
                                      <p:tavLst>
                                        <p:tav tm="0">
                                          <p:val>
                                            <p:strVal val="#ppt_x"/>
                                          </p:val>
                                        </p:tav>
                                        <p:tav tm="100000">
                                          <p:val>
                                            <p:strVal val="#ppt_x"/>
                                          </p:val>
                                        </p:tav>
                                      </p:tavLst>
                                    </p:anim>
                                    <p:anim calcmode="lin" valueType="num">
                                      <p:cBhvr additive="base">
                                        <p:cTn id="16" dur="500" fill="hold"/>
                                        <p:tgtEl>
                                          <p:spTgt spid="673803"/>
                                        </p:tgtEl>
                                        <p:attrNameLst>
                                          <p:attrName>ppt_y</p:attrName>
                                        </p:attrNameLst>
                                      </p:cBhvr>
                                      <p:tavLst>
                                        <p:tav tm="0">
                                          <p:val>
                                            <p:strVal val="0-#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1" fill="hold" nodeType="clickEffect">
                                  <p:stCondLst>
                                    <p:cond delay="0"/>
                                  </p:stCondLst>
                                  <p:childTnLst>
                                    <p:set>
                                      <p:cBhvr>
                                        <p:cTn id="20" dur="1" fill="hold">
                                          <p:stCondLst>
                                            <p:cond delay="0"/>
                                          </p:stCondLst>
                                        </p:cTn>
                                        <p:tgtEl>
                                          <p:spTgt spid="673804"/>
                                        </p:tgtEl>
                                        <p:attrNameLst>
                                          <p:attrName>style.visibility</p:attrName>
                                        </p:attrNameLst>
                                      </p:cBhvr>
                                      <p:to>
                                        <p:strVal val="visible"/>
                                      </p:to>
                                    </p:set>
                                    <p:anim calcmode="lin" valueType="num">
                                      <p:cBhvr additive="base">
                                        <p:cTn id="21" dur="500" fill="hold"/>
                                        <p:tgtEl>
                                          <p:spTgt spid="673804"/>
                                        </p:tgtEl>
                                        <p:attrNameLst>
                                          <p:attrName>ppt_x</p:attrName>
                                        </p:attrNameLst>
                                      </p:cBhvr>
                                      <p:tavLst>
                                        <p:tav tm="0">
                                          <p:val>
                                            <p:strVal val="#ppt_x"/>
                                          </p:val>
                                        </p:tav>
                                        <p:tav tm="100000">
                                          <p:val>
                                            <p:strVal val="#ppt_x"/>
                                          </p:val>
                                        </p:tav>
                                      </p:tavLst>
                                    </p:anim>
                                    <p:anim calcmode="lin" valueType="num">
                                      <p:cBhvr additive="base">
                                        <p:cTn id="22" dur="500" fill="hold"/>
                                        <p:tgtEl>
                                          <p:spTgt spid="673804"/>
                                        </p:tgtEl>
                                        <p:attrNameLst>
                                          <p:attrName>ppt_y</p:attrName>
                                        </p:attrNameLst>
                                      </p:cBhvr>
                                      <p:tavLst>
                                        <p:tav tm="0">
                                          <p:val>
                                            <p:strVal val="0-#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1" fill="hold" nodeType="clickEffect">
                                  <p:stCondLst>
                                    <p:cond delay="0"/>
                                  </p:stCondLst>
                                  <p:childTnLst>
                                    <p:set>
                                      <p:cBhvr>
                                        <p:cTn id="26" dur="1" fill="hold">
                                          <p:stCondLst>
                                            <p:cond delay="0"/>
                                          </p:stCondLst>
                                        </p:cTn>
                                        <p:tgtEl>
                                          <p:spTgt spid="673805"/>
                                        </p:tgtEl>
                                        <p:attrNameLst>
                                          <p:attrName>style.visibility</p:attrName>
                                        </p:attrNameLst>
                                      </p:cBhvr>
                                      <p:to>
                                        <p:strVal val="visible"/>
                                      </p:to>
                                    </p:set>
                                    <p:anim calcmode="lin" valueType="num">
                                      <p:cBhvr additive="base">
                                        <p:cTn id="27" dur="500" fill="hold"/>
                                        <p:tgtEl>
                                          <p:spTgt spid="673805"/>
                                        </p:tgtEl>
                                        <p:attrNameLst>
                                          <p:attrName>ppt_x</p:attrName>
                                        </p:attrNameLst>
                                      </p:cBhvr>
                                      <p:tavLst>
                                        <p:tav tm="0">
                                          <p:val>
                                            <p:strVal val="#ppt_x"/>
                                          </p:val>
                                        </p:tav>
                                        <p:tav tm="100000">
                                          <p:val>
                                            <p:strVal val="#ppt_x"/>
                                          </p:val>
                                        </p:tav>
                                      </p:tavLst>
                                    </p:anim>
                                    <p:anim calcmode="lin" valueType="num">
                                      <p:cBhvr additive="base">
                                        <p:cTn id="28" dur="500" fill="hold"/>
                                        <p:tgtEl>
                                          <p:spTgt spid="673805"/>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nodeType="clickEffect">
                                  <p:stCondLst>
                                    <p:cond delay="0"/>
                                  </p:stCondLst>
                                  <p:childTnLst>
                                    <p:set>
                                      <p:cBhvr>
                                        <p:cTn id="32" dur="1" fill="hold">
                                          <p:stCondLst>
                                            <p:cond delay="0"/>
                                          </p:stCondLst>
                                        </p:cTn>
                                        <p:tgtEl>
                                          <p:spTgt spid="673806"/>
                                        </p:tgtEl>
                                        <p:attrNameLst>
                                          <p:attrName>style.visibility</p:attrName>
                                        </p:attrNameLst>
                                      </p:cBhvr>
                                      <p:to>
                                        <p:strVal val="visible"/>
                                      </p:to>
                                    </p:set>
                                    <p:anim calcmode="lin" valueType="num">
                                      <p:cBhvr additive="base">
                                        <p:cTn id="33" dur="500" fill="hold"/>
                                        <p:tgtEl>
                                          <p:spTgt spid="673806"/>
                                        </p:tgtEl>
                                        <p:attrNameLst>
                                          <p:attrName>ppt_x</p:attrName>
                                        </p:attrNameLst>
                                      </p:cBhvr>
                                      <p:tavLst>
                                        <p:tav tm="0">
                                          <p:val>
                                            <p:strVal val="#ppt_x"/>
                                          </p:val>
                                        </p:tav>
                                        <p:tav tm="100000">
                                          <p:val>
                                            <p:strVal val="#ppt_x"/>
                                          </p:val>
                                        </p:tav>
                                      </p:tavLst>
                                    </p:anim>
                                    <p:anim calcmode="lin" valueType="num">
                                      <p:cBhvr additive="base">
                                        <p:cTn id="34" dur="500" fill="hold"/>
                                        <p:tgtEl>
                                          <p:spTgt spid="673806"/>
                                        </p:tgtEl>
                                        <p:attrNameLst>
                                          <p:attrName>ppt_y</p:attrName>
                                        </p:attrNameLst>
                                      </p:cBhvr>
                                      <p:tavLst>
                                        <p:tav tm="0">
                                          <p:val>
                                            <p:strVal val="0-#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1" fill="hold" nodeType="clickEffect">
                                  <p:stCondLst>
                                    <p:cond delay="0"/>
                                  </p:stCondLst>
                                  <p:childTnLst>
                                    <p:set>
                                      <p:cBhvr>
                                        <p:cTn id="38" dur="1" fill="hold">
                                          <p:stCondLst>
                                            <p:cond delay="0"/>
                                          </p:stCondLst>
                                        </p:cTn>
                                        <p:tgtEl>
                                          <p:spTgt spid="673807"/>
                                        </p:tgtEl>
                                        <p:attrNameLst>
                                          <p:attrName>style.visibility</p:attrName>
                                        </p:attrNameLst>
                                      </p:cBhvr>
                                      <p:to>
                                        <p:strVal val="visible"/>
                                      </p:to>
                                    </p:set>
                                    <p:anim calcmode="lin" valueType="num">
                                      <p:cBhvr additive="base">
                                        <p:cTn id="39" dur="500" fill="hold"/>
                                        <p:tgtEl>
                                          <p:spTgt spid="673807"/>
                                        </p:tgtEl>
                                        <p:attrNameLst>
                                          <p:attrName>ppt_x</p:attrName>
                                        </p:attrNameLst>
                                      </p:cBhvr>
                                      <p:tavLst>
                                        <p:tav tm="0">
                                          <p:val>
                                            <p:strVal val="#ppt_x"/>
                                          </p:val>
                                        </p:tav>
                                        <p:tav tm="100000">
                                          <p:val>
                                            <p:strVal val="#ppt_x"/>
                                          </p:val>
                                        </p:tav>
                                      </p:tavLst>
                                    </p:anim>
                                    <p:anim calcmode="lin" valueType="num">
                                      <p:cBhvr additive="base">
                                        <p:cTn id="40" dur="500" fill="hold"/>
                                        <p:tgtEl>
                                          <p:spTgt spid="673807"/>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673807"/>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7380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1" fill="hold" nodeType="clickEffect">
                                  <p:stCondLst>
                                    <p:cond delay="0"/>
                                  </p:stCondLst>
                                  <p:childTnLst>
                                    <p:anim calcmode="lin" valueType="num">
                                      <p:cBhvr additive="base">
                                        <p:cTn id="48" dur="500"/>
                                        <p:tgtEl>
                                          <p:spTgt spid="673806"/>
                                        </p:tgtEl>
                                        <p:attrNameLst>
                                          <p:attrName>ppt_x</p:attrName>
                                        </p:attrNameLst>
                                      </p:cBhvr>
                                      <p:tavLst>
                                        <p:tav tm="0">
                                          <p:val>
                                            <p:strVal val="ppt_x"/>
                                          </p:val>
                                        </p:tav>
                                        <p:tav tm="100000">
                                          <p:val>
                                            <p:strVal val="ppt_x"/>
                                          </p:val>
                                        </p:tav>
                                      </p:tavLst>
                                    </p:anim>
                                    <p:anim calcmode="lin" valueType="num">
                                      <p:cBhvr additive="base">
                                        <p:cTn id="49" dur="500"/>
                                        <p:tgtEl>
                                          <p:spTgt spid="673806"/>
                                        </p:tgtEl>
                                        <p:attrNameLst>
                                          <p:attrName>ppt_y</p:attrName>
                                        </p:attrNameLst>
                                      </p:cBhvr>
                                      <p:tavLst>
                                        <p:tav tm="0">
                                          <p:val>
                                            <p:strVal val="ppt_y"/>
                                          </p:val>
                                        </p:tav>
                                        <p:tav tm="100000">
                                          <p:val>
                                            <p:strVal val="0-ppt_h/2"/>
                                          </p:val>
                                        </p:tav>
                                      </p:tavLst>
                                    </p:anim>
                                    <p:set>
                                      <p:cBhvr>
                                        <p:cTn id="50" dur="1" fill="hold">
                                          <p:stCondLst>
                                            <p:cond delay="499"/>
                                          </p:stCondLst>
                                        </p:cTn>
                                        <p:tgtEl>
                                          <p:spTgt spid="673806"/>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xit" presetSubtype="1" fill="hold" nodeType="clickEffect">
                                  <p:stCondLst>
                                    <p:cond delay="0"/>
                                  </p:stCondLst>
                                  <p:childTnLst>
                                    <p:anim calcmode="lin" valueType="num">
                                      <p:cBhvr additive="base">
                                        <p:cTn id="54" dur="500"/>
                                        <p:tgtEl>
                                          <p:spTgt spid="673805"/>
                                        </p:tgtEl>
                                        <p:attrNameLst>
                                          <p:attrName>ppt_x</p:attrName>
                                        </p:attrNameLst>
                                      </p:cBhvr>
                                      <p:tavLst>
                                        <p:tav tm="0">
                                          <p:val>
                                            <p:strVal val="ppt_x"/>
                                          </p:val>
                                        </p:tav>
                                        <p:tav tm="100000">
                                          <p:val>
                                            <p:strVal val="ppt_x"/>
                                          </p:val>
                                        </p:tav>
                                      </p:tavLst>
                                    </p:anim>
                                    <p:anim calcmode="lin" valueType="num">
                                      <p:cBhvr additive="base">
                                        <p:cTn id="55" dur="500"/>
                                        <p:tgtEl>
                                          <p:spTgt spid="673805"/>
                                        </p:tgtEl>
                                        <p:attrNameLst>
                                          <p:attrName>ppt_y</p:attrName>
                                        </p:attrNameLst>
                                      </p:cBhvr>
                                      <p:tavLst>
                                        <p:tav tm="0">
                                          <p:val>
                                            <p:strVal val="ppt_y"/>
                                          </p:val>
                                        </p:tav>
                                        <p:tav tm="100000">
                                          <p:val>
                                            <p:strVal val="0-ppt_h/2"/>
                                          </p:val>
                                        </p:tav>
                                      </p:tavLst>
                                    </p:anim>
                                    <p:set>
                                      <p:cBhvr>
                                        <p:cTn id="56" dur="1" fill="hold">
                                          <p:stCondLst>
                                            <p:cond delay="499"/>
                                          </p:stCondLst>
                                        </p:cTn>
                                        <p:tgtEl>
                                          <p:spTgt spid="6738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808" grpId="0"/>
      <p:bldP spid="67380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en-US" dirty="0">
                <a:latin typeface="Tahoma" charset="0"/>
                <a:ea typeface="Tahoma"/>
              </a:rPr>
              <a:t>MIPS Stack Convention</a:t>
            </a:r>
          </a:p>
        </p:txBody>
      </p:sp>
      <p:sp>
        <p:nvSpPr>
          <p:cNvPr id="41986" name="Rectangle 3"/>
          <p:cNvSpPr>
            <a:spLocks noChangeArrowheads="1"/>
          </p:cNvSpPr>
          <p:nvPr/>
        </p:nvSpPr>
        <p:spPr bwMode="auto">
          <a:xfrm>
            <a:off x="76200" y="1143000"/>
            <a:ext cx="4267200" cy="515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488" tIns="44450" rIns="90488" bIns="44450">
            <a:spAutoFit/>
          </a:bodyPr>
          <a:lstStyle/>
          <a:p>
            <a:pPr algn="l">
              <a:lnSpc>
                <a:spcPct val="90000"/>
              </a:lnSpc>
              <a:spcBef>
                <a:spcPct val="50000"/>
              </a:spcBef>
            </a:pPr>
            <a:r>
              <a:rPr lang="en-US" b="0" i="1">
                <a:latin typeface="Tahoma" charset="0"/>
                <a:cs typeface="Tahoma" charset="0"/>
              </a:rPr>
              <a:t>CONVENTIONS:</a:t>
            </a:r>
          </a:p>
          <a:p>
            <a:pPr marL="685800" lvl="1" indent="-228600" algn="l">
              <a:lnSpc>
                <a:spcPct val="90000"/>
              </a:lnSpc>
              <a:spcBef>
                <a:spcPct val="50000"/>
              </a:spcBef>
            </a:pPr>
            <a:r>
              <a:rPr lang="en-US" b="0">
                <a:latin typeface="Tahoma" charset="0"/>
                <a:cs typeface="Tahoma" charset="0"/>
              </a:rPr>
              <a:t>• Waste a register for the Stack Pointer </a:t>
            </a:r>
            <a:br>
              <a:rPr lang="en-US" b="0">
                <a:latin typeface="Tahoma" charset="0"/>
                <a:cs typeface="Tahoma" charset="0"/>
              </a:rPr>
            </a:br>
            <a:r>
              <a:rPr lang="en-US" b="0">
                <a:latin typeface="Tahoma" charset="0"/>
                <a:cs typeface="Tahoma" charset="0"/>
              </a:rPr>
              <a:t>($sp = $29).</a:t>
            </a:r>
          </a:p>
          <a:p>
            <a:pPr marL="685800" lvl="1" indent="-228600" algn="l">
              <a:lnSpc>
                <a:spcPct val="90000"/>
              </a:lnSpc>
              <a:spcBef>
                <a:spcPct val="50000"/>
              </a:spcBef>
            </a:pPr>
            <a:r>
              <a:rPr lang="en-US" b="0">
                <a:latin typeface="Tahoma" charset="0"/>
                <a:cs typeface="Tahoma" charset="0"/>
              </a:rPr>
              <a:t>• Stack grows DOWN  (towards lower addresses) on </a:t>
            </a:r>
            <a:br>
              <a:rPr lang="en-US" b="0">
                <a:latin typeface="Tahoma" charset="0"/>
                <a:cs typeface="Tahoma" charset="0"/>
              </a:rPr>
            </a:br>
            <a:r>
              <a:rPr lang="en-US" b="0">
                <a:latin typeface="Tahoma" charset="0"/>
                <a:cs typeface="Tahoma" charset="0"/>
              </a:rPr>
              <a:t>pushes and allocates</a:t>
            </a:r>
          </a:p>
          <a:p>
            <a:pPr marL="685800" lvl="1" indent="-228600" algn="l">
              <a:lnSpc>
                <a:spcPct val="90000"/>
              </a:lnSpc>
              <a:spcBef>
                <a:spcPct val="50000"/>
              </a:spcBef>
            </a:pPr>
            <a:r>
              <a:rPr lang="en-US" b="0">
                <a:latin typeface="Tahoma" charset="0"/>
                <a:cs typeface="Tahoma" charset="0"/>
              </a:rPr>
              <a:t>• $sp points to the </a:t>
            </a:r>
            <a:br>
              <a:rPr lang="en-US" b="0">
                <a:latin typeface="Tahoma" charset="0"/>
                <a:cs typeface="Tahoma" charset="0"/>
              </a:rPr>
            </a:br>
            <a:r>
              <a:rPr lang="en-US" b="0">
                <a:solidFill>
                  <a:srgbClr val="CC0000"/>
                </a:solidFill>
                <a:latin typeface="Tahoma" charset="0"/>
                <a:cs typeface="Tahoma" charset="0"/>
              </a:rPr>
              <a:t>TOP</a:t>
            </a:r>
            <a:r>
              <a:rPr lang="en-US" b="0">
                <a:latin typeface="Tahoma" charset="0"/>
                <a:cs typeface="Tahoma" charset="0"/>
              </a:rPr>
              <a:t> *used* location.</a:t>
            </a:r>
          </a:p>
          <a:p>
            <a:pPr marL="685800" lvl="1" indent="-228600" algn="l">
              <a:lnSpc>
                <a:spcPct val="90000"/>
              </a:lnSpc>
              <a:spcBef>
                <a:spcPct val="50000"/>
              </a:spcBef>
            </a:pPr>
            <a:r>
              <a:rPr lang="en-US" b="0">
                <a:latin typeface="Tahoma" charset="0"/>
                <a:cs typeface="Tahoma" charset="0"/>
              </a:rPr>
              <a:t>• Place stack far away</a:t>
            </a:r>
            <a:br>
              <a:rPr lang="en-US" b="0">
                <a:latin typeface="Tahoma" charset="0"/>
                <a:cs typeface="Tahoma" charset="0"/>
              </a:rPr>
            </a:br>
            <a:r>
              <a:rPr lang="en-US" b="0">
                <a:latin typeface="Tahoma" charset="0"/>
                <a:cs typeface="Tahoma" charset="0"/>
              </a:rPr>
              <a:t>from our program</a:t>
            </a:r>
            <a:br>
              <a:rPr lang="en-US" b="0">
                <a:latin typeface="Tahoma" charset="0"/>
                <a:cs typeface="Tahoma" charset="0"/>
              </a:rPr>
            </a:br>
            <a:r>
              <a:rPr lang="en-US" b="0">
                <a:latin typeface="Tahoma" charset="0"/>
                <a:cs typeface="Tahoma" charset="0"/>
              </a:rPr>
              <a:t>and its data</a:t>
            </a:r>
          </a:p>
        </p:txBody>
      </p:sp>
      <p:sp>
        <p:nvSpPr>
          <p:cNvPr id="674869" name="Text Box 53"/>
          <p:cNvSpPr txBox="1">
            <a:spLocks noChangeArrowheads="1"/>
          </p:cNvSpPr>
          <p:nvPr/>
        </p:nvSpPr>
        <p:spPr bwMode="auto">
          <a:xfrm>
            <a:off x="4572000" y="5551488"/>
            <a:ext cx="4114800" cy="12001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800" b="0">
                <a:latin typeface="Tahoma" charset="0"/>
                <a:cs typeface="Tahoma" charset="0"/>
              </a:rPr>
              <a:t>Other possible implementations include:</a:t>
            </a:r>
          </a:p>
          <a:p>
            <a:pPr algn="l"/>
            <a:r>
              <a:rPr lang="en-US" sz="1800" b="0">
                <a:latin typeface="Tahoma" charset="0"/>
                <a:cs typeface="Tahoma" charset="0"/>
              </a:rPr>
              <a:t>  1) stacks that grow “UP”</a:t>
            </a:r>
          </a:p>
          <a:p>
            <a:pPr algn="l"/>
            <a:r>
              <a:rPr lang="en-US" sz="1800" b="0">
                <a:latin typeface="Tahoma" charset="0"/>
                <a:cs typeface="Tahoma" charset="0"/>
              </a:rPr>
              <a:t>  2) SP points to first UNUSED location</a:t>
            </a:r>
          </a:p>
        </p:txBody>
      </p:sp>
      <p:sp>
        <p:nvSpPr>
          <p:cNvPr id="41988" name="Rectangle 70"/>
          <p:cNvSpPr>
            <a:spLocks noChangeArrowheads="1"/>
          </p:cNvSpPr>
          <p:nvPr/>
        </p:nvSpPr>
        <p:spPr bwMode="auto">
          <a:xfrm>
            <a:off x="6181725" y="3686175"/>
            <a:ext cx="1417638" cy="461963"/>
          </a:xfrm>
          <a:prstGeom prst="rect">
            <a:avLst/>
          </a:prstGeom>
          <a:solidFill>
            <a:srgbClr val="FFD7D7"/>
          </a:solidFill>
          <a:ln w="9525">
            <a:solidFill>
              <a:schemeClr val="tx1"/>
            </a:solidFill>
            <a:miter lim="800000"/>
            <a:headEnd/>
            <a:tailEnd/>
          </a:ln>
        </p:spPr>
        <p:txBody>
          <a:bodyPr anchor="ctr">
            <a:spAutoFit/>
          </a:bodyPr>
          <a:lstStyle/>
          <a:p>
            <a:endParaRPr lang="en-US">
              <a:latin typeface="Tahoma" charset="0"/>
              <a:cs typeface="Tahoma" charset="0"/>
            </a:endParaRPr>
          </a:p>
        </p:txBody>
      </p:sp>
      <p:sp>
        <p:nvSpPr>
          <p:cNvPr id="41989" name="Rectangle 32"/>
          <p:cNvSpPr>
            <a:spLocks noChangeArrowheads="1"/>
          </p:cNvSpPr>
          <p:nvPr/>
        </p:nvSpPr>
        <p:spPr bwMode="auto">
          <a:xfrm>
            <a:off x="6230938" y="1585913"/>
            <a:ext cx="140811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400" b="0">
                <a:solidFill>
                  <a:srgbClr val="000000"/>
                </a:solidFill>
                <a:latin typeface="Tahoma" charset="0"/>
                <a:cs typeface="Tahoma" charset="0"/>
              </a:rPr>
              <a:t>Higher addresses</a:t>
            </a:r>
            <a:endParaRPr lang="en-US" sz="1800" b="0">
              <a:latin typeface="Tahoma" charset="0"/>
              <a:cs typeface="Tahoma" charset="0"/>
            </a:endParaRPr>
          </a:p>
        </p:txBody>
      </p:sp>
      <p:sp>
        <p:nvSpPr>
          <p:cNvPr id="41990" name="Rectangle 33"/>
          <p:cNvSpPr>
            <a:spLocks noChangeArrowheads="1"/>
          </p:cNvSpPr>
          <p:nvPr/>
        </p:nvSpPr>
        <p:spPr bwMode="auto">
          <a:xfrm>
            <a:off x="6249988" y="5002213"/>
            <a:ext cx="1366837"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400" b="0">
                <a:solidFill>
                  <a:srgbClr val="000000"/>
                </a:solidFill>
                <a:latin typeface="Tahoma" charset="0"/>
                <a:cs typeface="Tahoma" charset="0"/>
              </a:rPr>
              <a:t>Lower addresses</a:t>
            </a:r>
            <a:endParaRPr lang="en-US" sz="1800" b="0">
              <a:latin typeface="Tahoma" charset="0"/>
              <a:cs typeface="Tahoma" charset="0"/>
            </a:endParaRPr>
          </a:p>
        </p:txBody>
      </p:sp>
      <p:grpSp>
        <p:nvGrpSpPr>
          <p:cNvPr id="41991" name="Group 53"/>
          <p:cNvGrpSpPr>
            <a:grpSpLocks/>
          </p:cNvGrpSpPr>
          <p:nvPr/>
        </p:nvGrpSpPr>
        <p:grpSpPr bwMode="auto">
          <a:xfrm>
            <a:off x="5505450" y="2246313"/>
            <a:ext cx="668338" cy="215900"/>
            <a:chOff x="5504827" y="2366963"/>
            <a:chExt cx="668961" cy="215444"/>
          </a:xfrm>
        </p:grpSpPr>
        <p:sp>
          <p:nvSpPr>
            <p:cNvPr id="42023" name="Rectangle 27"/>
            <p:cNvSpPr>
              <a:spLocks noChangeArrowheads="1"/>
            </p:cNvSpPr>
            <p:nvPr/>
          </p:nvSpPr>
          <p:spPr bwMode="auto">
            <a:xfrm>
              <a:off x="5504827" y="2366963"/>
              <a:ext cx="319711"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Tahoma" charset="0"/>
                  <a:cs typeface="Tahoma" charset="0"/>
                </a:rPr>
                <a:t>$sp</a:t>
              </a:r>
              <a:endParaRPr lang="en-US" sz="1800">
                <a:latin typeface="Tahoma" charset="0"/>
                <a:cs typeface="Tahoma" charset="0"/>
              </a:endParaRPr>
            </a:p>
          </p:txBody>
        </p:sp>
        <p:sp>
          <p:nvSpPr>
            <p:cNvPr id="42024" name="Line 39"/>
            <p:cNvSpPr>
              <a:spLocks noChangeShapeType="1"/>
            </p:cNvSpPr>
            <p:nvPr/>
          </p:nvSpPr>
          <p:spPr bwMode="auto">
            <a:xfrm>
              <a:off x="5905500" y="2471738"/>
              <a:ext cx="268288" cy="0"/>
            </a:xfrm>
            <a:prstGeom prst="line">
              <a:avLst/>
            </a:prstGeom>
            <a:noFill/>
            <a:ln w="19050">
              <a:solidFill>
                <a:schemeClr val="tx1"/>
              </a:solidFill>
              <a:round/>
              <a:headEnd/>
              <a:tailEnd type="arrow" w="med" len="me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3" name="Group 82"/>
          <p:cNvGrpSpPr>
            <a:grpSpLocks/>
          </p:cNvGrpSpPr>
          <p:nvPr/>
        </p:nvGrpSpPr>
        <p:grpSpPr bwMode="auto">
          <a:xfrm>
            <a:off x="7659688" y="1909763"/>
            <a:ext cx="1371600" cy="1751012"/>
            <a:chOff x="4825" y="1203"/>
            <a:chExt cx="864" cy="1103"/>
          </a:xfrm>
        </p:grpSpPr>
        <p:grpSp>
          <p:nvGrpSpPr>
            <p:cNvPr id="42010" name="Group 40"/>
            <p:cNvGrpSpPr>
              <a:grpSpLocks/>
            </p:cNvGrpSpPr>
            <p:nvPr/>
          </p:nvGrpSpPr>
          <p:grpSpPr bwMode="auto">
            <a:xfrm flipH="1" flipV="1">
              <a:off x="4995" y="1203"/>
              <a:ext cx="314" cy="460"/>
              <a:chOff x="2297" y="903"/>
              <a:chExt cx="1167" cy="2515"/>
            </a:xfrm>
          </p:grpSpPr>
          <p:grpSp>
            <p:nvGrpSpPr>
              <p:cNvPr id="42013" name="Group 41"/>
              <p:cNvGrpSpPr>
                <a:grpSpLocks/>
              </p:cNvGrpSpPr>
              <p:nvPr/>
            </p:nvGrpSpPr>
            <p:grpSpPr bwMode="auto">
              <a:xfrm>
                <a:off x="2297" y="1096"/>
                <a:ext cx="1167" cy="2322"/>
                <a:chOff x="2297" y="1096"/>
                <a:chExt cx="1167" cy="2322"/>
              </a:xfrm>
            </p:grpSpPr>
            <p:sp>
              <p:nvSpPr>
                <p:cNvPr id="42017" name="Freeform 42"/>
                <p:cNvSpPr>
                  <a:spLocks/>
                </p:cNvSpPr>
                <p:nvPr/>
              </p:nvSpPr>
              <p:spPr bwMode="auto">
                <a:xfrm>
                  <a:off x="2669" y="1226"/>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018" name="Freeform 43"/>
                <p:cNvSpPr>
                  <a:spLocks/>
                </p:cNvSpPr>
                <p:nvPr/>
              </p:nvSpPr>
              <p:spPr bwMode="auto">
                <a:xfrm>
                  <a:off x="2297" y="1096"/>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019" name="Freeform 44"/>
                <p:cNvSpPr>
                  <a:spLocks/>
                </p:cNvSpPr>
                <p:nvPr/>
              </p:nvSpPr>
              <p:spPr bwMode="auto">
                <a:xfrm>
                  <a:off x="2793" y="1770"/>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020" name="Freeform 45"/>
                <p:cNvSpPr>
                  <a:spLocks/>
                </p:cNvSpPr>
                <p:nvPr/>
              </p:nvSpPr>
              <p:spPr bwMode="auto">
                <a:xfrm>
                  <a:off x="2920" y="1791"/>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021" name="Freeform 46"/>
                <p:cNvSpPr>
                  <a:spLocks/>
                </p:cNvSpPr>
                <p:nvPr/>
              </p:nvSpPr>
              <p:spPr bwMode="auto">
                <a:xfrm>
                  <a:off x="2953" y="2455"/>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022" name="Freeform 47"/>
                <p:cNvSpPr>
                  <a:spLocks/>
                </p:cNvSpPr>
                <p:nvPr/>
              </p:nvSpPr>
              <p:spPr bwMode="auto">
                <a:xfrm>
                  <a:off x="2632" y="2453"/>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42014" name="Group 48"/>
              <p:cNvGrpSpPr>
                <a:grpSpLocks/>
              </p:cNvGrpSpPr>
              <p:nvPr/>
            </p:nvGrpSpPr>
            <p:grpSpPr bwMode="auto">
              <a:xfrm>
                <a:off x="3000" y="903"/>
                <a:ext cx="211" cy="285"/>
                <a:chOff x="3000" y="903"/>
                <a:chExt cx="211" cy="285"/>
              </a:xfrm>
            </p:grpSpPr>
            <p:sp>
              <p:nvSpPr>
                <p:cNvPr id="42015" name="Freeform 49"/>
                <p:cNvSpPr>
                  <a:spLocks/>
                </p:cNvSpPr>
                <p:nvPr/>
              </p:nvSpPr>
              <p:spPr bwMode="auto">
                <a:xfrm>
                  <a:off x="3041" y="903"/>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016" name="Freeform 50"/>
                <p:cNvSpPr>
                  <a:spLocks/>
                </p:cNvSpPr>
                <p:nvPr/>
              </p:nvSpPr>
              <p:spPr bwMode="auto">
                <a:xfrm>
                  <a:off x="3000" y="1134"/>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sp>
          <p:nvSpPr>
            <p:cNvPr id="42011" name="Text Box 51"/>
            <p:cNvSpPr txBox="1">
              <a:spLocks noChangeArrowheads="1"/>
            </p:cNvSpPr>
            <p:nvPr/>
          </p:nvSpPr>
          <p:spPr bwMode="auto">
            <a:xfrm rot="10800000" flipH="1">
              <a:off x="4825" y="1841"/>
              <a:ext cx="864" cy="4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b="0">
                  <a:latin typeface="Tahoma" charset="0"/>
                  <a:cs typeface="Tahoma" charset="0"/>
                </a:rPr>
                <a:t>Humm… Why</a:t>
              </a:r>
              <a:br>
                <a:rPr lang="en-US" sz="1400" b="0">
                  <a:latin typeface="Tahoma" charset="0"/>
                  <a:cs typeface="Tahoma" charset="0"/>
                </a:rPr>
              </a:br>
              <a:r>
                <a:rPr lang="en-US" sz="1400" b="0">
                  <a:latin typeface="Tahoma" charset="0"/>
                  <a:cs typeface="Tahoma" charset="0"/>
                </a:rPr>
                <a:t>is that the TOP</a:t>
              </a:r>
              <a:br>
                <a:rPr lang="en-US" sz="1400" b="0">
                  <a:latin typeface="Tahoma" charset="0"/>
                  <a:cs typeface="Tahoma" charset="0"/>
                </a:rPr>
              </a:br>
              <a:r>
                <a:rPr lang="en-US" sz="1400" b="0">
                  <a:latin typeface="Tahoma" charset="0"/>
                  <a:cs typeface="Tahoma" charset="0"/>
                </a:rPr>
                <a:t>of the stack?</a:t>
              </a:r>
              <a:endParaRPr lang="en-US" b="0">
                <a:latin typeface="Tahoma" charset="0"/>
                <a:cs typeface="Tahoma" charset="0"/>
              </a:endParaRPr>
            </a:p>
          </p:txBody>
        </p:sp>
        <p:sp>
          <p:nvSpPr>
            <p:cNvPr id="42012" name="Line 52"/>
            <p:cNvSpPr>
              <a:spLocks noChangeShapeType="1"/>
            </p:cNvSpPr>
            <p:nvPr/>
          </p:nvSpPr>
          <p:spPr bwMode="auto">
            <a:xfrm flipH="1" flipV="1">
              <a:off x="5163" y="1652"/>
              <a:ext cx="96"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41993" name="Rectangle 56"/>
          <p:cNvSpPr>
            <a:spLocks noChangeArrowheads="1"/>
          </p:cNvSpPr>
          <p:nvPr/>
        </p:nvSpPr>
        <p:spPr bwMode="auto">
          <a:xfrm>
            <a:off x="6186488" y="4714875"/>
            <a:ext cx="1417637" cy="238125"/>
          </a:xfrm>
          <a:prstGeom prst="rect">
            <a:avLst/>
          </a:prstGeom>
          <a:solidFill>
            <a:schemeClr val="folHlink"/>
          </a:solidFill>
          <a:ln w="9525">
            <a:solidFill>
              <a:schemeClr val="tx1"/>
            </a:solidFill>
            <a:miter lim="800000"/>
            <a:headEnd/>
            <a:tailEnd/>
          </a:ln>
        </p:spPr>
        <p:txBody>
          <a:bodyPr anchor="ctr">
            <a:spAutoFit/>
          </a:bodyPr>
          <a:lstStyle/>
          <a:p>
            <a:pPr algn="ctr"/>
            <a:r>
              <a:rPr lang="en-US" sz="900">
                <a:latin typeface="Tahoma" charset="0"/>
                <a:cs typeface="Tahoma" charset="0"/>
              </a:rPr>
              <a:t>Reserved</a:t>
            </a:r>
          </a:p>
        </p:txBody>
      </p:sp>
      <p:grpSp>
        <p:nvGrpSpPr>
          <p:cNvPr id="41994" name="Group 75"/>
          <p:cNvGrpSpPr>
            <a:grpSpLocks/>
          </p:cNvGrpSpPr>
          <p:nvPr/>
        </p:nvGrpSpPr>
        <p:grpSpPr bwMode="auto">
          <a:xfrm>
            <a:off x="6186488" y="4257675"/>
            <a:ext cx="1417637" cy="461963"/>
            <a:chOff x="3905" y="2682"/>
            <a:chExt cx="893" cy="291"/>
          </a:xfrm>
        </p:grpSpPr>
        <p:sp>
          <p:nvSpPr>
            <p:cNvPr id="42008" name="Rectangle 57"/>
            <p:cNvSpPr>
              <a:spLocks noChangeArrowheads="1"/>
            </p:cNvSpPr>
            <p:nvPr/>
          </p:nvSpPr>
          <p:spPr bwMode="auto">
            <a:xfrm>
              <a:off x="3905" y="2682"/>
              <a:ext cx="893" cy="288"/>
            </a:xfrm>
            <a:prstGeom prst="rect">
              <a:avLst/>
            </a:prstGeom>
            <a:solidFill>
              <a:schemeClr val="bg1"/>
            </a:solidFill>
            <a:ln w="9525">
              <a:solidFill>
                <a:schemeClr val="tx1"/>
              </a:solidFill>
              <a:miter lim="800000"/>
              <a:headEnd/>
              <a:tailEnd/>
            </a:ln>
          </p:spPr>
          <p:txBody>
            <a:bodyPr anchor="ctr">
              <a:spAutoFit/>
            </a:bodyPr>
            <a:lstStyle/>
            <a:p>
              <a:endParaRPr lang="en-US">
                <a:latin typeface="Tahoma" charset="0"/>
                <a:cs typeface="Tahoma" charset="0"/>
              </a:endParaRPr>
            </a:p>
          </p:txBody>
        </p:sp>
        <p:sp>
          <p:nvSpPr>
            <p:cNvPr id="42009" name="Text Box 60"/>
            <p:cNvSpPr txBox="1">
              <a:spLocks noChangeArrowheads="1"/>
            </p:cNvSpPr>
            <p:nvPr/>
          </p:nvSpPr>
          <p:spPr bwMode="auto">
            <a:xfrm>
              <a:off x="3918" y="2682"/>
              <a:ext cx="868"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ja-JP" altLang="en-US" sz="1200">
                  <a:latin typeface="Tahoma" charset="0"/>
                  <a:cs typeface="Tahoma" charset="0"/>
                </a:rPr>
                <a:t>“</a:t>
              </a:r>
              <a:r>
                <a:rPr lang="en-US" altLang="ja-JP" sz="1200">
                  <a:latin typeface="Tahoma" charset="0"/>
                  <a:cs typeface="Tahoma" charset="0"/>
                </a:rPr>
                <a:t>text</a:t>
              </a:r>
              <a:r>
                <a:rPr lang="ja-JP" altLang="en-US" sz="1200">
                  <a:latin typeface="Tahoma" charset="0"/>
                  <a:cs typeface="Tahoma" charset="0"/>
                </a:rPr>
                <a:t>”</a:t>
              </a:r>
              <a:r>
                <a:rPr lang="en-US" altLang="ja-JP" sz="1200">
                  <a:latin typeface="Tahoma" charset="0"/>
                  <a:cs typeface="Tahoma" charset="0"/>
                </a:rPr>
                <a:t> segment</a:t>
              </a:r>
            </a:p>
            <a:p>
              <a:pPr algn="ctr"/>
              <a:r>
                <a:rPr lang="en-US" sz="1200">
                  <a:latin typeface="Tahoma" charset="0"/>
                  <a:cs typeface="Tahoma" charset="0"/>
                </a:rPr>
                <a:t>(Program)</a:t>
              </a:r>
            </a:p>
          </p:txBody>
        </p:sp>
      </p:grpSp>
      <p:grpSp>
        <p:nvGrpSpPr>
          <p:cNvPr id="41995" name="Group 73"/>
          <p:cNvGrpSpPr>
            <a:grpSpLocks/>
          </p:cNvGrpSpPr>
          <p:nvPr/>
        </p:nvGrpSpPr>
        <p:grpSpPr bwMode="auto">
          <a:xfrm>
            <a:off x="6159500" y="1860550"/>
            <a:ext cx="1470025" cy="527050"/>
            <a:chOff x="3871" y="1172"/>
            <a:chExt cx="926" cy="332"/>
          </a:xfrm>
        </p:grpSpPr>
        <p:sp>
          <p:nvSpPr>
            <p:cNvPr id="42006" name="Rectangle 55"/>
            <p:cNvSpPr>
              <a:spLocks noChangeArrowheads="1"/>
            </p:cNvSpPr>
            <p:nvPr/>
          </p:nvSpPr>
          <p:spPr bwMode="auto">
            <a:xfrm>
              <a:off x="3891" y="1213"/>
              <a:ext cx="890" cy="291"/>
            </a:xfrm>
            <a:prstGeom prst="rect">
              <a:avLst/>
            </a:prstGeom>
            <a:solidFill>
              <a:schemeClr val="bg1"/>
            </a:solidFill>
            <a:ln w="9525">
              <a:solidFill>
                <a:schemeClr val="tx1"/>
              </a:solidFill>
              <a:miter lim="800000"/>
              <a:headEnd/>
              <a:tailEnd/>
            </a:ln>
          </p:spPr>
          <p:txBody>
            <a:bodyPr anchor="ctr">
              <a:spAutoFit/>
            </a:bodyPr>
            <a:lstStyle/>
            <a:p>
              <a:endParaRPr lang="en-US">
                <a:latin typeface="Tahoma" charset="0"/>
                <a:cs typeface="Tahoma" charset="0"/>
              </a:endParaRPr>
            </a:p>
          </p:txBody>
        </p:sp>
        <p:sp>
          <p:nvSpPr>
            <p:cNvPr id="42007" name="Text Box 63"/>
            <p:cNvSpPr txBox="1">
              <a:spLocks noChangeArrowheads="1"/>
            </p:cNvSpPr>
            <p:nvPr/>
          </p:nvSpPr>
          <p:spPr bwMode="auto">
            <a:xfrm>
              <a:off x="3871" y="1172"/>
              <a:ext cx="926"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ja-JP" altLang="en-US" sz="1200">
                  <a:latin typeface="Tahoma" charset="0"/>
                  <a:cs typeface="Tahoma" charset="0"/>
                </a:rPr>
                <a:t>“</a:t>
              </a:r>
              <a:r>
                <a:rPr lang="en-US" altLang="ja-JP" sz="1200">
                  <a:latin typeface="Tahoma" charset="0"/>
                  <a:cs typeface="Tahoma" charset="0"/>
                </a:rPr>
                <a:t>stack</a:t>
              </a:r>
              <a:r>
                <a:rPr lang="ja-JP" altLang="en-US" sz="1200">
                  <a:latin typeface="Tahoma" charset="0"/>
                  <a:cs typeface="Tahoma" charset="0"/>
                </a:rPr>
                <a:t>”</a:t>
              </a:r>
              <a:r>
                <a:rPr lang="en-US" altLang="ja-JP" sz="1200">
                  <a:latin typeface="Tahoma" charset="0"/>
                  <a:cs typeface="Tahoma" charset="0"/>
                </a:rPr>
                <a:t> segment</a:t>
              </a:r>
              <a:endParaRPr lang="en-US" sz="1200">
                <a:latin typeface="Tahoma" charset="0"/>
                <a:cs typeface="Tahoma" charset="0"/>
              </a:endParaRPr>
            </a:p>
          </p:txBody>
        </p:sp>
      </p:grpSp>
      <p:sp>
        <p:nvSpPr>
          <p:cNvPr id="41996" name="Line 66"/>
          <p:cNvSpPr>
            <a:spLocks noChangeShapeType="1"/>
          </p:cNvSpPr>
          <p:nvPr/>
        </p:nvSpPr>
        <p:spPr bwMode="auto">
          <a:xfrm>
            <a:off x="6896100" y="2482850"/>
            <a:ext cx="0" cy="169863"/>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sp>
        <p:nvSpPr>
          <p:cNvPr id="41997" name="Text Box 72"/>
          <p:cNvSpPr txBox="1">
            <a:spLocks noChangeArrowheads="1"/>
          </p:cNvSpPr>
          <p:nvPr/>
        </p:nvSpPr>
        <p:spPr bwMode="auto">
          <a:xfrm>
            <a:off x="5330825" y="1722438"/>
            <a:ext cx="915988"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200" b="0">
                <a:latin typeface="Tahoma" charset="0"/>
                <a:cs typeface="Tahoma" charset="0"/>
              </a:rPr>
              <a:t>8000000</a:t>
            </a:r>
            <a:r>
              <a:rPr lang="en-US" sz="1200" b="0" baseline="-25000">
                <a:latin typeface="Tahoma" charset="0"/>
                <a:cs typeface="Tahoma" charset="0"/>
              </a:rPr>
              <a:t>16</a:t>
            </a:r>
          </a:p>
        </p:txBody>
      </p:sp>
      <p:grpSp>
        <p:nvGrpSpPr>
          <p:cNvPr id="41998" name="Group 74"/>
          <p:cNvGrpSpPr>
            <a:grpSpLocks/>
          </p:cNvGrpSpPr>
          <p:nvPr/>
        </p:nvGrpSpPr>
        <p:grpSpPr bwMode="auto">
          <a:xfrm>
            <a:off x="6186488" y="3028950"/>
            <a:ext cx="1417637" cy="547688"/>
            <a:chOff x="3922" y="1908"/>
            <a:chExt cx="893" cy="345"/>
          </a:xfrm>
        </p:grpSpPr>
        <p:sp>
          <p:nvSpPr>
            <p:cNvPr id="42003" name="Rectangle 58"/>
            <p:cNvSpPr>
              <a:spLocks noChangeArrowheads="1"/>
            </p:cNvSpPr>
            <p:nvPr/>
          </p:nvSpPr>
          <p:spPr bwMode="auto">
            <a:xfrm>
              <a:off x="3922" y="1962"/>
              <a:ext cx="893" cy="291"/>
            </a:xfrm>
            <a:prstGeom prst="rect">
              <a:avLst/>
            </a:prstGeom>
            <a:solidFill>
              <a:schemeClr val="bg1"/>
            </a:solidFill>
            <a:ln w="9525">
              <a:solidFill>
                <a:schemeClr val="tx1"/>
              </a:solidFill>
              <a:miter lim="800000"/>
              <a:headEnd/>
              <a:tailEnd/>
            </a:ln>
          </p:spPr>
          <p:txBody>
            <a:bodyPr anchor="ctr">
              <a:spAutoFit/>
            </a:bodyPr>
            <a:lstStyle/>
            <a:p>
              <a:endParaRPr lang="en-US">
                <a:latin typeface="Tahoma" charset="0"/>
                <a:cs typeface="Tahoma" charset="0"/>
              </a:endParaRPr>
            </a:p>
          </p:txBody>
        </p:sp>
        <p:sp>
          <p:nvSpPr>
            <p:cNvPr id="42004" name="Text Box 62"/>
            <p:cNvSpPr txBox="1">
              <a:spLocks noChangeArrowheads="1"/>
            </p:cNvSpPr>
            <p:nvPr/>
          </p:nvSpPr>
          <p:spPr bwMode="auto">
            <a:xfrm>
              <a:off x="4198" y="1908"/>
              <a:ext cx="3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endParaRPr lang="en-US" sz="1200">
                <a:latin typeface="Tahoma" charset="0"/>
                <a:cs typeface="Tahoma" charset="0"/>
              </a:endParaRPr>
            </a:p>
            <a:p>
              <a:pPr algn="ctr"/>
              <a:r>
                <a:rPr lang="en-US" sz="1200">
                  <a:latin typeface="Tahoma" charset="0"/>
                  <a:cs typeface="Tahoma" charset="0"/>
                </a:rPr>
                <a:t>Data</a:t>
              </a:r>
            </a:p>
          </p:txBody>
        </p:sp>
        <p:sp>
          <p:nvSpPr>
            <p:cNvPr id="42005" name="Line 65"/>
            <p:cNvSpPr>
              <a:spLocks noChangeShapeType="1"/>
            </p:cNvSpPr>
            <p:nvPr/>
          </p:nvSpPr>
          <p:spPr bwMode="auto">
            <a:xfrm>
              <a:off x="3922" y="2166"/>
              <a:ext cx="893" cy="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spAutoFit/>
            </a:bodyPr>
            <a:lstStyle/>
            <a:p>
              <a:endParaRPr lang="en-US"/>
            </a:p>
          </p:txBody>
        </p:sp>
      </p:grpSp>
      <p:sp>
        <p:nvSpPr>
          <p:cNvPr id="41999" name="Text Box 76"/>
          <p:cNvSpPr txBox="1">
            <a:spLocks noChangeArrowheads="1"/>
          </p:cNvSpPr>
          <p:nvPr/>
        </p:nvSpPr>
        <p:spPr bwMode="auto">
          <a:xfrm>
            <a:off x="5241925" y="3581400"/>
            <a:ext cx="1004888"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200" b="0">
                <a:latin typeface="Tahoma" charset="0"/>
                <a:cs typeface="Tahoma" charset="0"/>
              </a:rPr>
              <a:t>10000000</a:t>
            </a:r>
            <a:r>
              <a:rPr lang="en-US" sz="1200" b="0" baseline="-25000">
                <a:latin typeface="Tahoma" charset="0"/>
                <a:cs typeface="Tahoma" charset="0"/>
              </a:rPr>
              <a:t>16</a:t>
            </a:r>
          </a:p>
        </p:txBody>
      </p:sp>
      <p:sp>
        <p:nvSpPr>
          <p:cNvPr id="42000" name="Text Box 77"/>
          <p:cNvSpPr txBox="1">
            <a:spLocks noChangeArrowheads="1"/>
          </p:cNvSpPr>
          <p:nvPr/>
        </p:nvSpPr>
        <p:spPr bwMode="auto">
          <a:xfrm>
            <a:off x="5241925" y="4602163"/>
            <a:ext cx="1004888"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200" b="0">
                <a:latin typeface="Tahoma" charset="0"/>
                <a:cs typeface="Tahoma" charset="0"/>
              </a:rPr>
              <a:t>00400000</a:t>
            </a:r>
            <a:r>
              <a:rPr lang="en-US" sz="1200" b="0" baseline="-25000">
                <a:latin typeface="Tahoma" charset="0"/>
                <a:cs typeface="Tahoma" charset="0"/>
              </a:rPr>
              <a:t>16</a:t>
            </a:r>
          </a:p>
        </p:txBody>
      </p:sp>
      <p:sp>
        <p:nvSpPr>
          <p:cNvPr id="42001" name="Text Box 83"/>
          <p:cNvSpPr txBox="1">
            <a:spLocks noChangeArrowheads="1"/>
          </p:cNvSpPr>
          <p:nvPr/>
        </p:nvSpPr>
        <p:spPr bwMode="auto">
          <a:xfrm>
            <a:off x="5243513" y="3306763"/>
            <a:ext cx="10048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200" b="0">
                <a:latin typeface="Tahoma" charset="0"/>
                <a:cs typeface="Tahoma" charset="0"/>
              </a:rPr>
              <a:t>10008000</a:t>
            </a:r>
            <a:r>
              <a:rPr lang="en-US" sz="1200" b="0" baseline="-25000">
                <a:latin typeface="Tahoma" charset="0"/>
                <a:cs typeface="Tahoma" charset="0"/>
              </a:rPr>
              <a:t>16</a:t>
            </a:r>
          </a:p>
        </p:txBody>
      </p:sp>
      <p:sp>
        <p:nvSpPr>
          <p:cNvPr id="42002" name="Rectangle 70"/>
          <p:cNvSpPr>
            <a:spLocks noChangeArrowheads="1"/>
          </p:cNvSpPr>
          <p:nvPr/>
        </p:nvSpPr>
        <p:spPr bwMode="auto">
          <a:xfrm>
            <a:off x="6191250" y="2525713"/>
            <a:ext cx="1408113" cy="461962"/>
          </a:xfrm>
          <a:prstGeom prst="rect">
            <a:avLst/>
          </a:prstGeom>
          <a:solidFill>
            <a:srgbClr val="FFD7D7"/>
          </a:solidFill>
          <a:ln w="9525">
            <a:solidFill>
              <a:schemeClr val="tx1"/>
            </a:solidFill>
            <a:miter lim="800000"/>
            <a:headEnd/>
            <a:tailEnd/>
          </a:ln>
        </p:spPr>
        <p:txBody>
          <a:bodyPr anchor="ctr">
            <a:spAutoFit/>
          </a:bodyPr>
          <a:lstStyle/>
          <a:p>
            <a:endParaRPr lang="en-US">
              <a:latin typeface="Tahoma" charset="0"/>
              <a:cs typeface="Tahoma" charset="0"/>
            </a:endParaRPr>
          </a:p>
        </p:txBody>
      </p:sp>
      <p:sp>
        <p:nvSpPr>
          <p:cNvPr id="2" name="Slide Number Placeholder 1"/>
          <p:cNvSpPr>
            <a:spLocks noGrp="1"/>
          </p:cNvSpPr>
          <p:nvPr>
            <p:ph type="sldNum" sz="quarter" idx="10"/>
          </p:nvPr>
        </p:nvSpPr>
        <p:spPr/>
        <p:txBody>
          <a:bodyPr/>
          <a:lstStyle/>
          <a:p>
            <a:pPr>
              <a:defRPr/>
            </a:pPr>
            <a:fld id="{AA981B32-6631-C04B-B04E-B5C5DFC4DEC3}" type="slidenum">
              <a:rPr lang="en-US" smtClean="0"/>
              <a:pPr>
                <a:defRPr/>
              </a:pPr>
              <a:t>15</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48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69"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dirty="0">
                <a:latin typeface="Tahoma" charset="0"/>
                <a:ea typeface="Tahoma"/>
              </a:rPr>
              <a:t>Stack Management Primitives</a:t>
            </a:r>
          </a:p>
        </p:txBody>
      </p:sp>
      <p:sp>
        <p:nvSpPr>
          <p:cNvPr id="44034" name="Rectangle 3"/>
          <p:cNvSpPr>
            <a:spLocks noChangeArrowheads="1"/>
          </p:cNvSpPr>
          <p:nvPr/>
        </p:nvSpPr>
        <p:spPr bwMode="auto">
          <a:xfrm>
            <a:off x="304800" y="990600"/>
            <a:ext cx="8610600" cy="4860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63500" tIns="25400" rIns="63500" bIns="25400">
            <a:spAutoFit/>
          </a:bodyPr>
          <a:lstStyle/>
          <a:p>
            <a:pPr marL="228600" indent="-228600" algn="l"/>
            <a:r>
              <a:rPr lang="en-US" sz="2000" b="0">
                <a:solidFill>
                  <a:srgbClr val="CC0000"/>
                </a:solidFill>
                <a:latin typeface="Courier New" charset="0"/>
                <a:cs typeface="Tahoma" charset="0"/>
              </a:rPr>
              <a:t>ALLOCATE k</a:t>
            </a:r>
            <a:r>
              <a:rPr lang="en-US" sz="2000" b="0">
                <a:latin typeface="Tahoma" charset="0"/>
                <a:cs typeface="Tahoma" charset="0"/>
              </a:rPr>
              <a:t>: reserve k WORDS of stack</a:t>
            </a:r>
          </a:p>
          <a:p>
            <a:pPr marL="228600" indent="-228600" algn="l"/>
            <a:r>
              <a:rPr lang="en-US" sz="2000" b="0">
                <a:latin typeface="Tahoma" charset="0"/>
                <a:cs typeface="Tahoma" charset="0"/>
              </a:rPr>
              <a:t>      Reg[SP] = Reg[SP] - 4*k</a:t>
            </a:r>
          </a:p>
          <a:p>
            <a:pPr marL="228600" indent="-228600" algn="l"/>
            <a:endParaRPr lang="en-US" sz="2000" b="0">
              <a:latin typeface="Tahoma" charset="0"/>
              <a:cs typeface="Tahoma" charset="0"/>
            </a:endParaRPr>
          </a:p>
          <a:p>
            <a:pPr marL="228600" indent="-228600" algn="l"/>
            <a:endParaRPr lang="en-US" sz="2000" b="0">
              <a:solidFill>
                <a:srgbClr val="CC0000"/>
              </a:solidFill>
              <a:latin typeface="Courier New" charset="0"/>
              <a:cs typeface="Tahoma" charset="0"/>
            </a:endParaRPr>
          </a:p>
          <a:p>
            <a:pPr marL="228600" indent="-228600" algn="l"/>
            <a:r>
              <a:rPr lang="en-US" sz="2000" b="0">
                <a:solidFill>
                  <a:srgbClr val="CC0000"/>
                </a:solidFill>
                <a:latin typeface="Courier New" charset="0"/>
                <a:cs typeface="Tahoma" charset="0"/>
              </a:rPr>
              <a:t>DEALLOCATE k</a:t>
            </a:r>
            <a:r>
              <a:rPr lang="en-US" sz="2000" b="0">
                <a:latin typeface="Tahoma" charset="0"/>
                <a:cs typeface="Tahoma" charset="0"/>
              </a:rPr>
              <a:t>: release k WORDS of stack</a:t>
            </a:r>
          </a:p>
          <a:p>
            <a:pPr marL="228600" indent="-228600" algn="l"/>
            <a:r>
              <a:rPr lang="en-US" sz="2000" b="0">
                <a:latin typeface="Tahoma" charset="0"/>
                <a:cs typeface="Tahoma" charset="0"/>
              </a:rPr>
              <a:t>      Reg[SP] = Reg[SP] + 4*k</a:t>
            </a:r>
          </a:p>
          <a:p>
            <a:pPr marL="228600" indent="-228600" algn="l"/>
            <a:endParaRPr lang="en-US" sz="2000" b="0">
              <a:solidFill>
                <a:srgbClr val="CC0000"/>
              </a:solidFill>
              <a:latin typeface="Courier New" charset="0"/>
              <a:cs typeface="Tahoma" charset="0"/>
            </a:endParaRPr>
          </a:p>
          <a:p>
            <a:pPr marL="228600" indent="-228600" algn="l">
              <a:lnSpc>
                <a:spcPct val="108000"/>
              </a:lnSpc>
            </a:pPr>
            <a:endParaRPr lang="en-US" sz="2000" b="0">
              <a:solidFill>
                <a:srgbClr val="CC0000"/>
              </a:solidFill>
              <a:latin typeface="Courier New" charset="0"/>
              <a:cs typeface="Tahoma" charset="0"/>
            </a:endParaRPr>
          </a:p>
          <a:p>
            <a:pPr marL="228600" indent="-228600" algn="l">
              <a:lnSpc>
                <a:spcPct val="108000"/>
              </a:lnSpc>
            </a:pPr>
            <a:r>
              <a:rPr lang="en-US" sz="2000" b="0">
                <a:solidFill>
                  <a:srgbClr val="CC0000"/>
                </a:solidFill>
                <a:latin typeface="Courier New" charset="0"/>
                <a:cs typeface="Tahoma" charset="0"/>
              </a:rPr>
              <a:t>PUSH rx</a:t>
            </a:r>
            <a:r>
              <a:rPr lang="en-US" sz="2000" b="0">
                <a:latin typeface="Tahoma" charset="0"/>
                <a:cs typeface="Tahoma" charset="0"/>
              </a:rPr>
              <a:t>:  push Reg[x] onto stack</a:t>
            </a:r>
          </a:p>
          <a:p>
            <a:pPr marL="685800" lvl="1" indent="-228600" algn="l">
              <a:lnSpc>
                <a:spcPct val="108000"/>
              </a:lnSpc>
            </a:pPr>
            <a:r>
              <a:rPr lang="en-US" sz="2000" b="0">
                <a:latin typeface="Tahoma" charset="0"/>
                <a:cs typeface="Tahoma" charset="0"/>
              </a:rPr>
              <a:t>Reg[SP]</a:t>
            </a:r>
            <a:r>
              <a:rPr lang="en-US" sz="2000" b="0">
                <a:latin typeface="Arial" charset="0"/>
                <a:cs typeface="Tahoma" charset="0"/>
              </a:rPr>
              <a:t> </a:t>
            </a:r>
            <a:r>
              <a:rPr lang="en-US" sz="2000" b="0">
                <a:latin typeface="Symbol" charset="0"/>
                <a:cs typeface="Tahoma" charset="0"/>
              </a:rPr>
              <a:t>= </a:t>
            </a:r>
            <a:r>
              <a:rPr lang="en-US" sz="2000" b="0">
                <a:latin typeface="Tahoma" charset="0"/>
                <a:cs typeface="Tahoma" charset="0"/>
              </a:rPr>
              <a:t>Reg[SP] - 4</a:t>
            </a:r>
          </a:p>
          <a:p>
            <a:pPr marL="685800" lvl="1" indent="-228600" algn="l">
              <a:lnSpc>
                <a:spcPct val="108000"/>
              </a:lnSpc>
            </a:pPr>
            <a:r>
              <a:rPr lang="en-US" sz="2000" b="0">
                <a:latin typeface="Tahoma" charset="0"/>
                <a:cs typeface="Tahoma" charset="0"/>
              </a:rPr>
              <a:t>Mem[Reg[SP]] = Reg[x]</a:t>
            </a:r>
          </a:p>
          <a:p>
            <a:pPr marL="228600" indent="-228600" algn="l">
              <a:lnSpc>
                <a:spcPct val="108000"/>
              </a:lnSpc>
            </a:pPr>
            <a:endParaRPr lang="en-US" sz="2000" b="0">
              <a:latin typeface="Tahoma" charset="0"/>
              <a:cs typeface="Tahoma" charset="0"/>
            </a:endParaRPr>
          </a:p>
          <a:p>
            <a:pPr marL="228600" indent="-228600" algn="l">
              <a:lnSpc>
                <a:spcPct val="108000"/>
              </a:lnSpc>
            </a:pPr>
            <a:r>
              <a:rPr lang="en-US" sz="2000" b="0">
                <a:solidFill>
                  <a:srgbClr val="CC0000"/>
                </a:solidFill>
                <a:latin typeface="Courier New" charset="0"/>
                <a:cs typeface="Tahoma" charset="0"/>
              </a:rPr>
              <a:t>POP  rx</a:t>
            </a:r>
            <a:r>
              <a:rPr lang="en-US" sz="2000" b="0">
                <a:latin typeface="Tahoma" charset="0"/>
                <a:cs typeface="Tahoma" charset="0"/>
              </a:rPr>
              <a:t>: pop the value on the top of the stack into Reg[x]</a:t>
            </a:r>
          </a:p>
          <a:p>
            <a:pPr marL="228600" indent="-228600" algn="l">
              <a:lnSpc>
                <a:spcPct val="108000"/>
              </a:lnSpc>
            </a:pPr>
            <a:r>
              <a:rPr lang="en-US" sz="2000" b="0">
                <a:latin typeface="Tahoma" charset="0"/>
                <a:cs typeface="Tahoma" charset="0"/>
              </a:rPr>
              <a:t>       Reg[x]  =</a:t>
            </a:r>
            <a:r>
              <a:rPr lang="en-US" sz="2000" b="0">
                <a:latin typeface="Symbol" charset="0"/>
                <a:cs typeface="Tahoma" charset="0"/>
              </a:rPr>
              <a:t></a:t>
            </a:r>
            <a:r>
              <a:rPr lang="en-US" sz="2000" b="0">
                <a:latin typeface="Tahoma" charset="0"/>
                <a:cs typeface="Tahoma" charset="0"/>
              </a:rPr>
              <a:t>Mem[Reg[SP]]</a:t>
            </a:r>
          </a:p>
          <a:p>
            <a:pPr marL="685800" lvl="1" indent="-228600" algn="l">
              <a:lnSpc>
                <a:spcPct val="108000"/>
              </a:lnSpc>
            </a:pPr>
            <a:r>
              <a:rPr lang="en-US" sz="2000" b="0">
                <a:latin typeface="Tahoma" charset="0"/>
                <a:cs typeface="Tahoma" charset="0"/>
              </a:rPr>
              <a:t> Reg[SP] = Reg[SP] + 4;</a:t>
            </a:r>
          </a:p>
        </p:txBody>
      </p:sp>
      <p:sp>
        <p:nvSpPr>
          <p:cNvPr id="675844" name="AutoShape 4"/>
          <p:cNvSpPr>
            <a:spLocks noChangeArrowheads="1"/>
          </p:cNvSpPr>
          <p:nvPr/>
        </p:nvSpPr>
        <p:spPr bwMode="auto">
          <a:xfrm>
            <a:off x="6172200" y="3657600"/>
            <a:ext cx="2514600" cy="838200"/>
          </a:xfrm>
          <a:prstGeom prst="roundRect">
            <a:avLst>
              <a:gd name="adj" fmla="val 16667"/>
            </a:avLst>
          </a:prstGeom>
          <a:solidFill>
            <a:schemeClr val="bg1"/>
          </a:solidFill>
          <a:ln w="19050">
            <a:solidFill>
              <a:schemeClr val="tx1"/>
            </a:solidFill>
            <a:round/>
            <a:headEnd/>
            <a:tailEnd/>
          </a:ln>
          <a:effectLst>
            <a:outerShdw dist="107763" dir="2700000" algn="ctr" rotWithShape="0">
              <a:schemeClr val="bg2"/>
            </a:outerShdw>
          </a:effectLst>
        </p:spPr>
        <p:txBody>
          <a:bodyPr wrap="none" anchor="ctr"/>
          <a:lstStyle/>
          <a:p>
            <a:pPr algn="ctr"/>
            <a:r>
              <a:rPr lang="en-US" sz="2000" b="0">
                <a:latin typeface="Tahoma" charset="0"/>
                <a:cs typeface="Tahoma" charset="0"/>
              </a:rPr>
              <a:t>addi $sp,$sp,-4</a:t>
            </a:r>
            <a:br>
              <a:rPr lang="en-US" sz="2000" b="0">
                <a:latin typeface="Tahoma" charset="0"/>
                <a:cs typeface="Tahoma" charset="0"/>
              </a:rPr>
            </a:br>
            <a:r>
              <a:rPr lang="en-US" sz="2000" b="0">
                <a:latin typeface="Tahoma" charset="0"/>
                <a:cs typeface="Tahoma" charset="0"/>
              </a:rPr>
              <a:t>sw $rx, 0($sp)</a:t>
            </a:r>
          </a:p>
        </p:txBody>
      </p:sp>
      <p:sp>
        <p:nvSpPr>
          <p:cNvPr id="675845" name="AutoShape 5"/>
          <p:cNvSpPr>
            <a:spLocks noChangeArrowheads="1"/>
          </p:cNvSpPr>
          <p:nvPr/>
        </p:nvSpPr>
        <p:spPr bwMode="auto">
          <a:xfrm>
            <a:off x="6172200" y="5334000"/>
            <a:ext cx="2514600" cy="762000"/>
          </a:xfrm>
          <a:prstGeom prst="roundRect">
            <a:avLst>
              <a:gd name="adj" fmla="val 16667"/>
            </a:avLst>
          </a:prstGeom>
          <a:solidFill>
            <a:schemeClr val="bg1"/>
          </a:solidFill>
          <a:ln w="19050">
            <a:solidFill>
              <a:schemeClr val="tx1"/>
            </a:solidFill>
            <a:round/>
            <a:headEnd/>
            <a:tailEnd/>
          </a:ln>
          <a:effectLst>
            <a:outerShdw dist="107763" dir="2700000" algn="ctr" rotWithShape="0">
              <a:schemeClr val="bg2"/>
            </a:outerShdw>
          </a:effectLst>
        </p:spPr>
        <p:txBody>
          <a:bodyPr wrap="none" anchor="ctr"/>
          <a:lstStyle/>
          <a:p>
            <a:pPr algn="ctr"/>
            <a:r>
              <a:rPr lang="en-US" sz="2000" b="0">
                <a:latin typeface="Tahoma" charset="0"/>
                <a:cs typeface="Tahoma" charset="0"/>
              </a:rPr>
              <a:t>lw   $rx, 0($sp)</a:t>
            </a:r>
            <a:br>
              <a:rPr lang="en-US" sz="2000" b="0">
                <a:latin typeface="Tahoma" charset="0"/>
                <a:cs typeface="Tahoma" charset="0"/>
              </a:rPr>
            </a:br>
            <a:r>
              <a:rPr lang="en-US" sz="2000" b="0">
                <a:latin typeface="Tahoma" charset="0"/>
                <a:cs typeface="Tahoma" charset="0"/>
              </a:rPr>
              <a:t>addi  $sp,$sp,4</a:t>
            </a:r>
          </a:p>
        </p:txBody>
      </p:sp>
      <p:sp>
        <p:nvSpPr>
          <p:cNvPr id="675846" name="AutoShape 6"/>
          <p:cNvSpPr>
            <a:spLocks noChangeArrowheads="1"/>
          </p:cNvSpPr>
          <p:nvPr/>
        </p:nvSpPr>
        <p:spPr bwMode="auto">
          <a:xfrm>
            <a:off x="6172200" y="1143000"/>
            <a:ext cx="2514600" cy="596900"/>
          </a:xfrm>
          <a:prstGeom prst="roundRect">
            <a:avLst>
              <a:gd name="adj" fmla="val 16667"/>
            </a:avLst>
          </a:prstGeom>
          <a:solidFill>
            <a:schemeClr val="bg1"/>
          </a:solidFill>
          <a:ln w="19050">
            <a:solidFill>
              <a:schemeClr val="tx1"/>
            </a:solidFill>
            <a:round/>
            <a:headEnd/>
            <a:tailEnd/>
          </a:ln>
          <a:effectLst>
            <a:outerShdw dist="107763" dir="2700000" algn="ctr" rotWithShape="0">
              <a:schemeClr val="bg2"/>
            </a:outerShdw>
          </a:effectLst>
        </p:spPr>
        <p:txBody>
          <a:bodyPr wrap="none" anchor="ctr"/>
          <a:lstStyle/>
          <a:p>
            <a:pPr algn="ctr"/>
            <a:r>
              <a:rPr lang="en-US" sz="2000" b="0">
                <a:latin typeface="Tahoma" charset="0"/>
                <a:cs typeface="Tahoma" charset="0"/>
              </a:rPr>
              <a:t>addi $sp,$sp,-4*k</a:t>
            </a:r>
          </a:p>
        </p:txBody>
      </p:sp>
      <p:sp>
        <p:nvSpPr>
          <p:cNvPr id="675847" name="AutoShape 7"/>
          <p:cNvSpPr>
            <a:spLocks noChangeArrowheads="1"/>
          </p:cNvSpPr>
          <p:nvPr/>
        </p:nvSpPr>
        <p:spPr bwMode="auto">
          <a:xfrm>
            <a:off x="6172200" y="2527300"/>
            <a:ext cx="2514600" cy="596900"/>
          </a:xfrm>
          <a:prstGeom prst="roundRect">
            <a:avLst>
              <a:gd name="adj" fmla="val 16667"/>
            </a:avLst>
          </a:prstGeom>
          <a:solidFill>
            <a:schemeClr val="bg1"/>
          </a:solidFill>
          <a:ln w="19050">
            <a:solidFill>
              <a:schemeClr val="tx1"/>
            </a:solidFill>
            <a:round/>
            <a:headEnd/>
            <a:tailEnd/>
          </a:ln>
          <a:effectLst>
            <a:outerShdw dist="107763" dir="2700000" algn="ctr" rotWithShape="0">
              <a:schemeClr val="bg2"/>
            </a:outerShdw>
          </a:effectLst>
        </p:spPr>
        <p:txBody>
          <a:bodyPr wrap="none" anchor="ctr"/>
          <a:lstStyle/>
          <a:p>
            <a:pPr algn="ctr"/>
            <a:r>
              <a:rPr lang="en-US" sz="2000" b="0">
                <a:latin typeface="Tahoma" charset="0"/>
                <a:cs typeface="Tahoma" charset="0"/>
              </a:rPr>
              <a:t>addi $sp,$sp,4*k</a:t>
            </a:r>
          </a:p>
        </p:txBody>
      </p:sp>
      <p:sp>
        <p:nvSpPr>
          <p:cNvPr id="2" name="Slide Number Placeholder 1"/>
          <p:cNvSpPr>
            <a:spLocks noGrp="1"/>
          </p:cNvSpPr>
          <p:nvPr>
            <p:ph type="sldNum" sz="quarter" idx="10"/>
          </p:nvPr>
        </p:nvSpPr>
        <p:spPr/>
        <p:txBody>
          <a:bodyPr/>
          <a:lstStyle/>
          <a:p>
            <a:pPr>
              <a:defRPr/>
            </a:pPr>
            <a:fld id="{AA981B32-6631-C04B-B04E-B5C5DFC4DEC3}" type="slidenum">
              <a:rPr lang="en-US" smtClean="0"/>
              <a:pPr>
                <a:defRPr/>
              </a:pPr>
              <a:t>16</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75846"/>
                                        </p:tgtEl>
                                        <p:attrNameLst>
                                          <p:attrName>style.visibility</p:attrName>
                                        </p:attrNameLst>
                                      </p:cBhvr>
                                      <p:to>
                                        <p:strVal val="visible"/>
                                      </p:to>
                                    </p:set>
                                    <p:anim calcmode="lin" valueType="num">
                                      <p:cBhvr additive="base">
                                        <p:cTn id="7" dur="500" fill="hold"/>
                                        <p:tgtEl>
                                          <p:spTgt spid="675846"/>
                                        </p:tgtEl>
                                        <p:attrNameLst>
                                          <p:attrName>ppt_x</p:attrName>
                                        </p:attrNameLst>
                                      </p:cBhvr>
                                      <p:tavLst>
                                        <p:tav tm="0">
                                          <p:val>
                                            <p:strVal val="1+#ppt_w/2"/>
                                          </p:val>
                                        </p:tav>
                                        <p:tav tm="100000">
                                          <p:val>
                                            <p:strVal val="#ppt_x"/>
                                          </p:val>
                                        </p:tav>
                                      </p:tavLst>
                                    </p:anim>
                                    <p:anim calcmode="lin" valueType="num">
                                      <p:cBhvr additive="base">
                                        <p:cTn id="8" dur="500" fill="hold"/>
                                        <p:tgtEl>
                                          <p:spTgt spid="6758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75847"/>
                                        </p:tgtEl>
                                        <p:attrNameLst>
                                          <p:attrName>style.visibility</p:attrName>
                                        </p:attrNameLst>
                                      </p:cBhvr>
                                      <p:to>
                                        <p:strVal val="visible"/>
                                      </p:to>
                                    </p:set>
                                    <p:anim calcmode="lin" valueType="num">
                                      <p:cBhvr additive="base">
                                        <p:cTn id="13" dur="500" fill="hold"/>
                                        <p:tgtEl>
                                          <p:spTgt spid="675847"/>
                                        </p:tgtEl>
                                        <p:attrNameLst>
                                          <p:attrName>ppt_x</p:attrName>
                                        </p:attrNameLst>
                                      </p:cBhvr>
                                      <p:tavLst>
                                        <p:tav tm="0">
                                          <p:val>
                                            <p:strVal val="1+#ppt_w/2"/>
                                          </p:val>
                                        </p:tav>
                                        <p:tav tm="100000">
                                          <p:val>
                                            <p:strVal val="#ppt_x"/>
                                          </p:val>
                                        </p:tav>
                                      </p:tavLst>
                                    </p:anim>
                                    <p:anim calcmode="lin" valueType="num">
                                      <p:cBhvr additive="base">
                                        <p:cTn id="14" dur="500" fill="hold"/>
                                        <p:tgtEl>
                                          <p:spTgt spid="67584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75844"/>
                                        </p:tgtEl>
                                        <p:attrNameLst>
                                          <p:attrName>style.visibility</p:attrName>
                                        </p:attrNameLst>
                                      </p:cBhvr>
                                      <p:to>
                                        <p:strVal val="visible"/>
                                      </p:to>
                                    </p:set>
                                    <p:anim calcmode="lin" valueType="num">
                                      <p:cBhvr additive="base">
                                        <p:cTn id="19" dur="500" fill="hold"/>
                                        <p:tgtEl>
                                          <p:spTgt spid="675844"/>
                                        </p:tgtEl>
                                        <p:attrNameLst>
                                          <p:attrName>ppt_x</p:attrName>
                                        </p:attrNameLst>
                                      </p:cBhvr>
                                      <p:tavLst>
                                        <p:tav tm="0">
                                          <p:val>
                                            <p:strVal val="1+#ppt_w/2"/>
                                          </p:val>
                                        </p:tav>
                                        <p:tav tm="100000">
                                          <p:val>
                                            <p:strVal val="#ppt_x"/>
                                          </p:val>
                                        </p:tav>
                                      </p:tavLst>
                                    </p:anim>
                                    <p:anim calcmode="lin" valueType="num">
                                      <p:cBhvr additive="base">
                                        <p:cTn id="20" dur="500" fill="hold"/>
                                        <p:tgtEl>
                                          <p:spTgt spid="67584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75845"/>
                                        </p:tgtEl>
                                        <p:attrNameLst>
                                          <p:attrName>style.visibility</p:attrName>
                                        </p:attrNameLst>
                                      </p:cBhvr>
                                      <p:to>
                                        <p:strVal val="visible"/>
                                      </p:to>
                                    </p:set>
                                    <p:anim calcmode="lin" valueType="num">
                                      <p:cBhvr additive="base">
                                        <p:cTn id="25" dur="500" fill="hold"/>
                                        <p:tgtEl>
                                          <p:spTgt spid="675845"/>
                                        </p:tgtEl>
                                        <p:attrNameLst>
                                          <p:attrName>ppt_x</p:attrName>
                                        </p:attrNameLst>
                                      </p:cBhvr>
                                      <p:tavLst>
                                        <p:tav tm="0">
                                          <p:val>
                                            <p:strVal val="1+#ppt_w/2"/>
                                          </p:val>
                                        </p:tav>
                                        <p:tav tm="100000">
                                          <p:val>
                                            <p:strVal val="#ppt_x"/>
                                          </p:val>
                                        </p:tav>
                                      </p:tavLst>
                                    </p:anim>
                                    <p:anim calcmode="lin" valueType="num">
                                      <p:cBhvr additive="base">
                                        <p:cTn id="26" dur="500" fill="hold"/>
                                        <p:tgtEl>
                                          <p:spTgt spid="6758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4" grpId="0" animBg="1" autoUpdateAnimBg="0"/>
      <p:bldP spid="675845" grpId="0" animBg="1" autoUpdateAnimBg="0"/>
      <p:bldP spid="675846" grpId="0" animBg="1" autoUpdateAnimBg="0"/>
      <p:bldP spid="675847"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dirty="0">
                <a:latin typeface="Tahoma" charset="0"/>
                <a:ea typeface="Tahoma"/>
              </a:rPr>
              <a:t>Solving Procedure Linkage </a:t>
            </a:r>
            <a:r>
              <a:rPr lang="ja-JP" altLang="en-US" dirty="0">
                <a:latin typeface="Tahoma" charset="0"/>
                <a:ea typeface="Tahoma"/>
              </a:rPr>
              <a:t>“</a:t>
            </a:r>
            <a:r>
              <a:rPr lang="en-US" dirty="0">
                <a:latin typeface="Tahoma" charset="0"/>
                <a:ea typeface="Tahoma"/>
              </a:rPr>
              <a:t>Problems</a:t>
            </a:r>
            <a:r>
              <a:rPr lang="ja-JP" altLang="en-US" dirty="0">
                <a:latin typeface="Tahoma" charset="0"/>
                <a:ea typeface="Tahoma"/>
              </a:rPr>
              <a:t>”</a:t>
            </a:r>
            <a:endParaRPr lang="en-US" dirty="0">
              <a:latin typeface="Tahoma" charset="0"/>
              <a:ea typeface="Tahoma"/>
            </a:endParaRPr>
          </a:p>
        </p:txBody>
      </p:sp>
      <p:sp>
        <p:nvSpPr>
          <p:cNvPr id="6" name="Content Placeholder 5"/>
          <p:cNvSpPr>
            <a:spLocks noGrp="1"/>
          </p:cNvSpPr>
          <p:nvPr>
            <p:ph idx="1"/>
          </p:nvPr>
        </p:nvSpPr>
        <p:spPr/>
        <p:txBody>
          <a:bodyPr/>
          <a:lstStyle/>
          <a:p>
            <a:pPr>
              <a:defRPr/>
            </a:pPr>
            <a:r>
              <a:rPr lang="en-US" dirty="0">
                <a:effectLst>
                  <a:outerShdw blurRad="38100" dist="38100" dir="2700000" algn="tl">
                    <a:srgbClr val="DDDDDD"/>
                  </a:outerShdw>
                </a:effectLst>
                <a:latin typeface="Tahoma" charset="0"/>
                <a:ea typeface="Tahoma"/>
              </a:rPr>
              <a:t>In case you forgot, a reminder of our problems</a:t>
            </a:r>
          </a:p>
          <a:p>
            <a:pPr lvl="1">
              <a:defRPr/>
            </a:pPr>
            <a:r>
              <a:rPr lang="en-US" dirty="0">
                <a:effectLst>
                  <a:outerShdw blurRad="38100" dist="38100" dir="2700000" algn="tl">
                    <a:srgbClr val="DDDDDD"/>
                  </a:outerShdw>
                </a:effectLst>
                <a:latin typeface="Tahoma" charset="0"/>
              </a:rPr>
              <a:t>We need a way to pass arguments into procedures</a:t>
            </a:r>
          </a:p>
          <a:p>
            <a:pPr lvl="1">
              <a:defRPr/>
            </a:pPr>
            <a:r>
              <a:rPr lang="en-US" dirty="0">
                <a:effectLst>
                  <a:outerShdw blurRad="38100" dist="38100" dir="2700000" algn="tl">
                    <a:srgbClr val="DDDDDD"/>
                  </a:outerShdw>
                </a:effectLst>
                <a:latin typeface="Tahoma" charset="0"/>
              </a:rPr>
              <a:t>Procedures need storage for their LOCAL variables</a:t>
            </a:r>
          </a:p>
          <a:p>
            <a:pPr lvl="1">
              <a:defRPr/>
            </a:pPr>
            <a:r>
              <a:rPr lang="en-US" dirty="0">
                <a:effectLst>
                  <a:outerShdw blurRad="38100" dist="38100" dir="2700000" algn="tl">
                    <a:srgbClr val="DDDDDD"/>
                  </a:outerShdw>
                </a:effectLst>
                <a:latin typeface="Tahoma" charset="0"/>
              </a:rPr>
              <a:t>Procedures need to call other procedures</a:t>
            </a:r>
          </a:p>
          <a:p>
            <a:pPr lvl="1">
              <a:defRPr/>
            </a:pPr>
            <a:r>
              <a:rPr lang="en-US" dirty="0">
                <a:effectLst>
                  <a:outerShdw blurRad="38100" dist="38100" dir="2700000" algn="tl">
                    <a:srgbClr val="DDDDDD"/>
                  </a:outerShdw>
                </a:effectLst>
                <a:latin typeface="Tahoma" charset="0"/>
              </a:rPr>
              <a:t>Procedures might call themselves (Recursion)</a:t>
            </a:r>
          </a:p>
          <a:p>
            <a:pPr>
              <a:defRPr/>
            </a:pPr>
            <a:r>
              <a:rPr lang="en-US" dirty="0">
                <a:effectLst>
                  <a:outerShdw blurRad="38100" dist="38100" dir="2700000" algn="tl">
                    <a:srgbClr val="DDDDDD"/>
                  </a:outerShdw>
                </a:effectLst>
                <a:latin typeface="Tahoma" charset="0"/>
                <a:ea typeface="Tahoma"/>
              </a:rPr>
              <a:t>But first:  </a:t>
            </a:r>
            <a:r>
              <a:rPr lang="en-US" dirty="0" smtClean="0">
                <a:effectLst>
                  <a:outerShdw blurRad="38100" dist="38100" dir="2700000" algn="tl">
                    <a:srgbClr val="DDDDDD"/>
                  </a:outerShdw>
                </a:effectLst>
                <a:latin typeface="Tahoma" charset="0"/>
                <a:ea typeface="Tahoma"/>
              </a:rPr>
              <a:t>Let’s </a:t>
            </a:r>
            <a:r>
              <a:rPr lang="ja-JP" altLang="en-US" dirty="0">
                <a:effectLst>
                  <a:outerShdw blurRad="38100" dist="38100" dir="2700000" algn="tl">
                    <a:srgbClr val="DDDDDD"/>
                  </a:outerShdw>
                </a:effectLst>
                <a:latin typeface="Tahoma" charset="0"/>
                <a:ea typeface="Tahoma"/>
              </a:rPr>
              <a:t>“</a:t>
            </a:r>
            <a:r>
              <a:rPr lang="en-US" dirty="0">
                <a:effectLst>
                  <a:outerShdw blurRad="38100" dist="38100" dir="2700000" algn="tl">
                    <a:srgbClr val="DDDDDD"/>
                  </a:outerShdw>
                </a:effectLst>
                <a:latin typeface="Tahoma" charset="0"/>
                <a:ea typeface="Tahoma"/>
              </a:rPr>
              <a:t>waste</a:t>
            </a:r>
            <a:r>
              <a:rPr lang="ja-JP" altLang="en-US" dirty="0">
                <a:effectLst>
                  <a:outerShdw blurRad="38100" dist="38100" dir="2700000" algn="tl">
                    <a:srgbClr val="DDDDDD"/>
                  </a:outerShdw>
                </a:effectLst>
                <a:latin typeface="Tahoma" charset="0"/>
                <a:ea typeface="Tahoma"/>
              </a:rPr>
              <a:t>”</a:t>
            </a:r>
            <a:r>
              <a:rPr lang="en-US" dirty="0">
                <a:effectLst>
                  <a:outerShdw blurRad="38100" dist="38100" dir="2700000" algn="tl">
                    <a:srgbClr val="DDDDDD"/>
                  </a:outerShdw>
                </a:effectLst>
                <a:latin typeface="Tahoma" charset="0"/>
                <a:ea typeface="Tahoma"/>
              </a:rPr>
              <a:t> some more registers:</a:t>
            </a:r>
          </a:p>
          <a:p>
            <a:pPr lvl="1">
              <a:defRPr/>
            </a:pPr>
            <a:r>
              <a:rPr lang="en-US" dirty="0">
                <a:effectLst>
                  <a:outerShdw blurRad="38100" dist="38100" dir="2700000" algn="tl">
                    <a:srgbClr val="DDDDDD"/>
                  </a:outerShdw>
                </a:effectLst>
                <a:latin typeface="Tahoma" charset="0"/>
              </a:rPr>
              <a:t>$30 = $</a:t>
            </a:r>
            <a:r>
              <a:rPr lang="en-US" dirty="0" err="1">
                <a:effectLst>
                  <a:outerShdw blurRad="38100" dist="38100" dir="2700000" algn="tl">
                    <a:srgbClr val="DDDDDD"/>
                  </a:outerShdw>
                </a:effectLst>
                <a:latin typeface="Tahoma" charset="0"/>
              </a:rPr>
              <a:t>fp</a:t>
            </a:r>
            <a:r>
              <a:rPr lang="en-US" dirty="0">
                <a:effectLst>
                  <a:outerShdw blurRad="38100" dist="38100" dir="2700000" algn="tl">
                    <a:srgbClr val="DDDDDD"/>
                  </a:outerShdw>
                </a:effectLst>
                <a:latin typeface="Tahoma" charset="0"/>
              </a:rPr>
              <a:t> (frame pointer)</a:t>
            </a:r>
          </a:p>
          <a:p>
            <a:pPr lvl="2">
              <a:defRPr/>
            </a:pPr>
            <a:r>
              <a:rPr lang="en-US" dirty="0">
                <a:effectLst>
                  <a:outerShdw blurRad="38100" dist="38100" dir="2700000" algn="tl">
                    <a:srgbClr val="DDDDDD"/>
                  </a:outerShdw>
                </a:effectLst>
                <a:latin typeface="Tahoma" charset="0"/>
              </a:rPr>
              <a:t>points to the </a:t>
            </a:r>
            <a:r>
              <a:rPr lang="en-US" dirty="0" err="1" smtClean="0">
                <a:effectLst>
                  <a:outerShdw blurRad="38100" dist="38100" dir="2700000" algn="tl">
                    <a:srgbClr val="DDDDDD"/>
                  </a:outerShdw>
                </a:effectLst>
                <a:latin typeface="Tahoma" charset="0"/>
              </a:rPr>
              <a:t>callee’s</a:t>
            </a:r>
            <a:r>
              <a:rPr lang="en-US" dirty="0" smtClean="0">
                <a:effectLst>
                  <a:outerShdw blurRad="38100" dist="38100" dir="2700000" algn="tl">
                    <a:srgbClr val="DDDDDD"/>
                  </a:outerShdw>
                </a:effectLst>
                <a:latin typeface="Tahoma" charset="0"/>
              </a:rPr>
              <a:t> </a:t>
            </a:r>
            <a:r>
              <a:rPr lang="en-US" dirty="0">
                <a:effectLst>
                  <a:outerShdw blurRad="38100" dist="38100" dir="2700000" algn="tl">
                    <a:srgbClr val="DDDDDD"/>
                  </a:outerShdw>
                </a:effectLst>
                <a:latin typeface="Tahoma" charset="0"/>
              </a:rPr>
              <a:t>local variables on the stack</a:t>
            </a:r>
          </a:p>
          <a:p>
            <a:pPr lvl="2">
              <a:defRPr/>
            </a:pPr>
            <a:r>
              <a:rPr lang="en-US" dirty="0">
                <a:effectLst>
                  <a:outerShdw blurRad="38100" dist="38100" dir="2700000" algn="tl">
                    <a:srgbClr val="DDDDDD"/>
                  </a:outerShdw>
                </a:effectLst>
                <a:latin typeface="Tahoma" charset="0"/>
              </a:rPr>
              <a:t>we also use it to access extra </a:t>
            </a:r>
            <a:r>
              <a:rPr lang="en-US" dirty="0" err="1">
                <a:effectLst>
                  <a:outerShdw blurRad="38100" dist="38100" dir="2700000" algn="tl">
                    <a:srgbClr val="DDDDDD"/>
                  </a:outerShdw>
                </a:effectLst>
                <a:latin typeface="Tahoma" charset="0"/>
              </a:rPr>
              <a:t>args</a:t>
            </a:r>
            <a:r>
              <a:rPr lang="en-US" dirty="0">
                <a:effectLst>
                  <a:outerShdw blurRad="38100" dist="38100" dir="2700000" algn="tl">
                    <a:srgbClr val="DDDDDD"/>
                  </a:outerShdw>
                </a:effectLst>
                <a:latin typeface="Tahoma" charset="0"/>
              </a:rPr>
              <a:t> (&gt;4)</a:t>
            </a:r>
          </a:p>
          <a:p>
            <a:pPr lvl="1">
              <a:defRPr/>
            </a:pPr>
            <a:r>
              <a:rPr lang="en-US" dirty="0">
                <a:effectLst>
                  <a:outerShdw blurRad="38100" dist="38100" dir="2700000" algn="tl">
                    <a:srgbClr val="DDDDDD"/>
                  </a:outerShdw>
                </a:effectLst>
                <a:latin typeface="Tahoma" charset="0"/>
              </a:rPr>
              <a:t>$31  = $</a:t>
            </a:r>
            <a:r>
              <a:rPr lang="en-US" dirty="0" err="1">
                <a:effectLst>
                  <a:outerShdw blurRad="38100" dist="38100" dir="2700000" algn="tl">
                    <a:srgbClr val="DDDDDD"/>
                  </a:outerShdw>
                </a:effectLst>
                <a:latin typeface="Tahoma" charset="0"/>
              </a:rPr>
              <a:t>ra</a:t>
            </a:r>
            <a:r>
              <a:rPr lang="en-US" dirty="0">
                <a:effectLst>
                  <a:outerShdw blurRad="38100" dist="38100" dir="2700000" algn="tl">
                    <a:srgbClr val="DDDDDD"/>
                  </a:outerShdw>
                </a:effectLst>
                <a:latin typeface="Tahoma" charset="0"/>
              </a:rPr>
              <a:t> (return address back to caller)</a:t>
            </a:r>
          </a:p>
          <a:p>
            <a:pPr lvl="1">
              <a:defRPr/>
            </a:pPr>
            <a:r>
              <a:rPr lang="en-US" dirty="0">
                <a:effectLst>
                  <a:outerShdw blurRad="38100" dist="38100" dir="2700000" algn="tl">
                    <a:srgbClr val="DDDDDD"/>
                  </a:outerShdw>
                </a:effectLst>
                <a:latin typeface="Tahoma" charset="0"/>
              </a:rPr>
              <a:t>$29 = $</a:t>
            </a:r>
            <a:r>
              <a:rPr lang="en-US" dirty="0" err="1">
                <a:effectLst>
                  <a:outerShdw blurRad="38100" dist="38100" dir="2700000" algn="tl">
                    <a:srgbClr val="DDDDDD"/>
                  </a:outerShdw>
                </a:effectLst>
                <a:latin typeface="Tahoma" charset="0"/>
              </a:rPr>
              <a:t>sp</a:t>
            </a:r>
            <a:r>
              <a:rPr lang="en-US" dirty="0">
                <a:effectLst>
                  <a:outerShdw blurRad="38100" dist="38100" dir="2700000" algn="tl">
                    <a:srgbClr val="DDDDDD"/>
                  </a:outerShdw>
                </a:effectLst>
                <a:latin typeface="Tahoma" charset="0"/>
              </a:rPr>
              <a:t> (stack pointer, points to TOP of stack)</a:t>
            </a:r>
          </a:p>
          <a:p>
            <a:pPr>
              <a:lnSpc>
                <a:spcPct val="90000"/>
              </a:lnSpc>
              <a:defRPr/>
            </a:pPr>
            <a:r>
              <a:rPr lang="en-US" dirty="0">
                <a:effectLst>
                  <a:outerShdw blurRad="38100" dist="38100" dir="2700000" algn="tl">
                    <a:srgbClr val="DDDDDD"/>
                  </a:outerShdw>
                </a:effectLst>
                <a:latin typeface="Tahoma" charset="0"/>
                <a:ea typeface="Tahoma"/>
              </a:rPr>
              <a:t>Now we can define a STACK FRAME</a:t>
            </a:r>
          </a:p>
          <a:p>
            <a:pPr lvl="1">
              <a:lnSpc>
                <a:spcPct val="90000"/>
              </a:lnSpc>
              <a:defRPr/>
            </a:pPr>
            <a:r>
              <a:rPr lang="en-US" dirty="0">
                <a:effectLst>
                  <a:outerShdw blurRad="38100" dist="38100" dir="2700000" algn="tl">
                    <a:srgbClr val="DDDDDD"/>
                  </a:outerShdw>
                </a:effectLst>
                <a:latin typeface="Tahoma" charset="0"/>
              </a:rPr>
              <a:t>a.k.a. the </a:t>
            </a:r>
            <a:r>
              <a:rPr lang="en-US" dirty="0" smtClean="0">
                <a:effectLst>
                  <a:outerShdw blurRad="38100" dist="38100" dir="2700000" algn="tl">
                    <a:srgbClr val="DDDDDD"/>
                  </a:outerShdw>
                </a:effectLst>
                <a:latin typeface="Tahoma" charset="0"/>
              </a:rPr>
              <a:t>procedure’s </a:t>
            </a:r>
            <a:r>
              <a:rPr lang="en-US" dirty="0">
                <a:effectLst>
                  <a:outerShdw blurRad="38100" dist="38100" dir="2700000" algn="tl">
                    <a:srgbClr val="DDDDDD"/>
                  </a:outerShdw>
                </a:effectLst>
                <a:latin typeface="Tahoma" charset="0"/>
              </a:rPr>
              <a:t>Activation Record</a:t>
            </a:r>
          </a:p>
        </p:txBody>
      </p:sp>
      <p:sp>
        <p:nvSpPr>
          <p:cNvPr id="2" name="Slide Number Placeholder 1"/>
          <p:cNvSpPr>
            <a:spLocks noGrp="1"/>
          </p:cNvSpPr>
          <p:nvPr>
            <p:ph type="sldNum" sz="quarter" idx="10"/>
          </p:nvPr>
        </p:nvSpPr>
        <p:spPr/>
        <p:txBody>
          <a:bodyPr/>
          <a:lstStyle/>
          <a:p>
            <a:pPr>
              <a:defRPr/>
            </a:pPr>
            <a:fld id="{E9CC468D-D75C-7F4D-ACE5-026140477DF2}" type="slidenum">
              <a:rPr lang="en-US" smtClean="0"/>
              <a:pPr>
                <a:defRPr/>
              </a:pPr>
              <a:t>17</a:t>
            </a:fld>
            <a:endParaRPr lang="en-US"/>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a:defRPr/>
            </a:pPr>
            <a:r>
              <a:rPr lang="en-US" dirty="0">
                <a:latin typeface="Tahoma" charset="0"/>
                <a:ea typeface="Tahoma"/>
              </a:rPr>
              <a:t>More MIPS Procedure Conventions</a:t>
            </a:r>
          </a:p>
        </p:txBody>
      </p:sp>
      <p:sp>
        <p:nvSpPr>
          <p:cNvPr id="4" name="Content Placeholder 3"/>
          <p:cNvSpPr>
            <a:spLocks noGrp="1"/>
          </p:cNvSpPr>
          <p:nvPr>
            <p:ph idx="1"/>
          </p:nvPr>
        </p:nvSpPr>
        <p:spPr/>
        <p:txBody>
          <a:bodyPr/>
          <a:lstStyle/>
          <a:p>
            <a:pPr>
              <a:defRPr/>
            </a:pPr>
            <a:r>
              <a:rPr lang="en-US" dirty="0">
                <a:effectLst>
                  <a:outerShdw blurRad="38100" dist="38100" dir="2700000" algn="tl">
                    <a:srgbClr val="DDDDDD"/>
                  </a:outerShdw>
                </a:effectLst>
                <a:latin typeface="Tahoma" charset="0"/>
                <a:ea typeface="Tahoma"/>
              </a:rPr>
              <a:t>What needs to be saved?</a:t>
            </a:r>
          </a:p>
          <a:p>
            <a:pPr lvl="1">
              <a:defRPr/>
            </a:pPr>
            <a:r>
              <a:rPr lang="en-US" dirty="0">
                <a:effectLst>
                  <a:outerShdw blurRad="38100" dist="38100" dir="2700000" algn="tl">
                    <a:srgbClr val="DDDDDD"/>
                  </a:outerShdw>
                </a:effectLst>
                <a:latin typeface="Tahoma" charset="0"/>
              </a:rPr>
              <a:t>CHOICE 1… anything that a </a:t>
            </a:r>
            <a:r>
              <a:rPr lang="en-US" dirty="0" err="1">
                <a:effectLst>
                  <a:outerShdw blurRad="38100" dist="38100" dir="2700000" algn="tl">
                    <a:srgbClr val="DDDDDD"/>
                  </a:outerShdw>
                </a:effectLst>
                <a:latin typeface="Tahoma" charset="0"/>
              </a:rPr>
              <a:t>Callee</a:t>
            </a:r>
            <a:r>
              <a:rPr lang="en-US" dirty="0">
                <a:effectLst>
                  <a:outerShdw blurRad="38100" dist="38100" dir="2700000" algn="tl">
                    <a:srgbClr val="DDDDDD"/>
                  </a:outerShdw>
                </a:effectLst>
                <a:latin typeface="Tahoma" charset="0"/>
              </a:rPr>
              <a:t> touches</a:t>
            </a:r>
          </a:p>
          <a:p>
            <a:pPr lvl="2">
              <a:defRPr/>
            </a:pPr>
            <a:r>
              <a:rPr lang="en-US" dirty="0">
                <a:effectLst>
                  <a:outerShdw blurRad="38100" dist="38100" dir="2700000" algn="tl">
                    <a:srgbClr val="DDDDDD"/>
                  </a:outerShdw>
                </a:effectLst>
                <a:latin typeface="Tahoma" charset="0"/>
              </a:rPr>
              <a:t>except the return value registers</a:t>
            </a:r>
          </a:p>
          <a:p>
            <a:pPr lvl="1">
              <a:defRPr/>
            </a:pPr>
            <a:r>
              <a:rPr lang="en-US" dirty="0">
                <a:effectLst>
                  <a:outerShdw blurRad="38100" dist="38100" dir="2700000" algn="tl">
                    <a:srgbClr val="DDDDDD"/>
                  </a:outerShdw>
                </a:effectLst>
                <a:latin typeface="Tahoma" charset="0"/>
              </a:rPr>
              <a:t>CHOICE 2… Give the </a:t>
            </a:r>
            <a:r>
              <a:rPr lang="en-US" dirty="0" err="1">
                <a:effectLst>
                  <a:outerShdw blurRad="38100" dist="38100" dir="2700000" algn="tl">
                    <a:srgbClr val="DDDDDD"/>
                  </a:outerShdw>
                </a:effectLst>
                <a:latin typeface="Tahoma" charset="0"/>
              </a:rPr>
              <a:t>Callee</a:t>
            </a:r>
            <a:r>
              <a:rPr lang="en-US" dirty="0">
                <a:effectLst>
                  <a:outerShdw blurRad="38100" dist="38100" dir="2700000" algn="tl">
                    <a:srgbClr val="DDDDDD"/>
                  </a:outerShdw>
                </a:effectLst>
                <a:latin typeface="Tahoma" charset="0"/>
              </a:rPr>
              <a:t> access to everything</a:t>
            </a:r>
          </a:p>
          <a:p>
            <a:pPr lvl="2">
              <a:defRPr/>
            </a:pPr>
            <a:r>
              <a:rPr lang="en-US" dirty="0">
                <a:effectLst>
                  <a:outerShdw blurRad="38100" dist="38100" dir="2700000" algn="tl">
                    <a:srgbClr val="DDDDDD"/>
                  </a:outerShdw>
                </a:effectLst>
                <a:latin typeface="Tahoma" charset="0"/>
              </a:rPr>
              <a:t>Caller saves those registers it expects to remain unchanged</a:t>
            </a:r>
          </a:p>
          <a:p>
            <a:pPr lvl="1">
              <a:defRPr/>
            </a:pPr>
            <a:r>
              <a:rPr lang="en-US" dirty="0">
                <a:effectLst>
                  <a:outerShdw blurRad="38100" dist="38100" dir="2700000" algn="tl">
                    <a:srgbClr val="DDDDDD"/>
                  </a:outerShdw>
                </a:effectLst>
                <a:latin typeface="Tahoma" charset="0"/>
              </a:rPr>
              <a:t>CHOICE 3… Something in between</a:t>
            </a:r>
          </a:p>
          <a:p>
            <a:pPr lvl="2">
              <a:defRPr/>
            </a:pPr>
            <a:r>
              <a:rPr lang="en-US" dirty="0">
                <a:effectLst>
                  <a:outerShdw blurRad="38100" dist="38100" dir="2700000" algn="tl">
                    <a:srgbClr val="DDDDDD"/>
                  </a:outerShdw>
                </a:effectLst>
                <a:latin typeface="Tahoma" charset="0"/>
              </a:rPr>
              <a:t>Give the </a:t>
            </a:r>
            <a:r>
              <a:rPr lang="en-US" dirty="0" err="1">
                <a:effectLst>
                  <a:outerShdw blurRad="38100" dist="38100" dir="2700000" algn="tl">
                    <a:srgbClr val="DDDDDD"/>
                  </a:outerShdw>
                </a:effectLst>
                <a:latin typeface="Tahoma" charset="0"/>
              </a:rPr>
              <a:t>Callee</a:t>
            </a:r>
            <a:r>
              <a:rPr lang="en-US" dirty="0">
                <a:effectLst>
                  <a:outerShdw blurRad="38100" dist="38100" dir="2700000" algn="tl">
                    <a:srgbClr val="DDDDDD"/>
                  </a:outerShdw>
                </a:effectLst>
                <a:latin typeface="Tahoma" charset="0"/>
              </a:rPr>
              <a:t> some </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scratch</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 registers to play with</a:t>
            </a:r>
          </a:p>
          <a:p>
            <a:pPr lvl="3">
              <a:defRPr/>
            </a:pPr>
            <a:r>
              <a:rPr lang="en-US" dirty="0">
                <a:effectLst>
                  <a:outerShdw blurRad="38100" dist="38100" dir="2700000" algn="tl">
                    <a:srgbClr val="DDDDDD"/>
                  </a:outerShdw>
                </a:effectLst>
                <a:latin typeface="Tahoma" charset="0"/>
              </a:rPr>
              <a:t>If the Caller cares about these, it must preserve them</a:t>
            </a:r>
          </a:p>
          <a:p>
            <a:pPr lvl="2">
              <a:defRPr/>
            </a:pPr>
            <a:r>
              <a:rPr lang="en-US" dirty="0">
                <a:effectLst>
                  <a:outerShdw blurRad="38100" dist="38100" dir="2700000" algn="tl">
                    <a:srgbClr val="DDDDDD"/>
                  </a:outerShdw>
                </a:effectLst>
                <a:latin typeface="Tahoma" charset="0"/>
              </a:rPr>
              <a:t>Give the Caller some registers that the </a:t>
            </a:r>
            <a:r>
              <a:rPr lang="en-US" dirty="0" err="1">
                <a:effectLst>
                  <a:outerShdw blurRad="38100" dist="38100" dir="2700000" algn="tl">
                    <a:srgbClr val="DDDDDD"/>
                  </a:outerShdw>
                </a:effectLst>
                <a:latin typeface="Tahoma" charset="0"/>
              </a:rPr>
              <a:t>Callee</a:t>
            </a:r>
            <a:r>
              <a:rPr lang="en-US" dirty="0">
                <a:effectLst>
                  <a:outerShdw blurRad="38100" dist="38100" dir="2700000" algn="tl">
                    <a:srgbClr val="DDDDDD"/>
                  </a:outerShdw>
                </a:effectLst>
                <a:latin typeface="Tahoma" charset="0"/>
              </a:rPr>
              <a:t> </a:t>
            </a:r>
            <a:r>
              <a:rPr lang="en-US" dirty="0" smtClean="0">
                <a:effectLst>
                  <a:outerShdw blurRad="38100" dist="38100" dir="2700000" algn="tl">
                    <a:srgbClr val="DDDDDD"/>
                  </a:outerShdw>
                </a:effectLst>
                <a:latin typeface="Tahoma" charset="0"/>
              </a:rPr>
              <a:t>won’t </a:t>
            </a:r>
            <a:r>
              <a:rPr lang="en-US" dirty="0">
                <a:effectLst>
                  <a:outerShdw blurRad="38100" dist="38100" dir="2700000" algn="tl">
                    <a:srgbClr val="DDDDDD"/>
                  </a:outerShdw>
                </a:effectLst>
                <a:latin typeface="Tahoma" charset="0"/>
              </a:rPr>
              <a:t>clobber</a:t>
            </a:r>
          </a:p>
          <a:p>
            <a:pPr lvl="3">
              <a:defRPr/>
            </a:pPr>
            <a:r>
              <a:rPr lang="en-US" dirty="0">
                <a:effectLst>
                  <a:outerShdw blurRad="38100" dist="38100" dir="2700000" algn="tl">
                    <a:srgbClr val="DDDDDD"/>
                  </a:outerShdw>
                </a:effectLst>
                <a:latin typeface="Tahoma" charset="0"/>
              </a:rPr>
              <a:t>If the </a:t>
            </a:r>
            <a:r>
              <a:rPr lang="en-US" dirty="0" err="1">
                <a:effectLst>
                  <a:outerShdw blurRad="38100" dist="38100" dir="2700000" algn="tl">
                    <a:srgbClr val="DDDDDD"/>
                  </a:outerShdw>
                </a:effectLst>
                <a:latin typeface="Tahoma" charset="0"/>
              </a:rPr>
              <a:t>Callee</a:t>
            </a:r>
            <a:r>
              <a:rPr lang="en-US" dirty="0">
                <a:effectLst>
                  <a:outerShdw blurRad="38100" dist="38100" dir="2700000" algn="tl">
                    <a:srgbClr val="DDDDDD"/>
                  </a:outerShdw>
                </a:effectLst>
                <a:latin typeface="Tahoma" charset="0"/>
              </a:rPr>
              <a:t> touches them, it must restore them</a:t>
            </a:r>
          </a:p>
          <a:p>
            <a:pPr>
              <a:defRPr/>
            </a:pPr>
            <a:endParaRPr lang="en-US" dirty="0">
              <a:effectLst>
                <a:outerShdw blurRad="38100" dist="38100" dir="2700000" algn="tl">
                  <a:srgbClr val="DDDDDD"/>
                </a:outerShdw>
              </a:effectLst>
              <a:latin typeface="Tahoma" charset="0"/>
              <a:ea typeface="Tahoma"/>
            </a:endParaRPr>
          </a:p>
        </p:txBody>
      </p:sp>
      <p:sp>
        <p:nvSpPr>
          <p:cNvPr id="2" name="Slide Number Placeholder 1"/>
          <p:cNvSpPr>
            <a:spLocks noGrp="1"/>
          </p:cNvSpPr>
          <p:nvPr>
            <p:ph type="sldNum" sz="quarter" idx="10"/>
          </p:nvPr>
        </p:nvSpPr>
        <p:spPr/>
        <p:txBody>
          <a:bodyPr/>
          <a:lstStyle/>
          <a:p>
            <a:pPr>
              <a:defRPr/>
            </a:pPr>
            <a:fld id="{E9CC468D-D75C-7F4D-ACE5-026140477DF2}" type="slidenum">
              <a:rPr lang="en-US" smtClean="0"/>
              <a:pPr>
                <a:defRPr/>
              </a:pPr>
              <a:t>18</a:t>
            </a:fld>
            <a:endParaRPr lang="en-US"/>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dirty="0">
                <a:latin typeface="Tahoma" charset="0"/>
                <a:ea typeface="Tahoma"/>
              </a:rPr>
              <a:t>Stack Frame Overview</a:t>
            </a:r>
          </a:p>
        </p:txBody>
      </p:sp>
      <p:sp>
        <p:nvSpPr>
          <p:cNvPr id="50178" name="Rectangle 14"/>
          <p:cNvSpPr>
            <a:spLocks noChangeArrowheads="1"/>
          </p:cNvSpPr>
          <p:nvPr/>
        </p:nvSpPr>
        <p:spPr bwMode="auto">
          <a:xfrm>
            <a:off x="4775200" y="1755775"/>
            <a:ext cx="549275"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sz="2000" b="0">
                <a:latin typeface="Tahoma" charset="0"/>
                <a:cs typeface="Tahoma" charset="0"/>
              </a:rPr>
              <a:t>FP:</a:t>
            </a:r>
          </a:p>
        </p:txBody>
      </p:sp>
      <p:sp>
        <p:nvSpPr>
          <p:cNvPr id="50179" name="Rectangle 15"/>
          <p:cNvSpPr>
            <a:spLocks noChangeArrowheads="1"/>
          </p:cNvSpPr>
          <p:nvPr/>
        </p:nvSpPr>
        <p:spPr bwMode="auto">
          <a:xfrm>
            <a:off x="4767263" y="3424238"/>
            <a:ext cx="557212"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sz="2000" b="0">
                <a:latin typeface="Tahoma" charset="0"/>
                <a:cs typeface="Tahoma" charset="0"/>
              </a:rPr>
              <a:t>SP:</a:t>
            </a:r>
          </a:p>
        </p:txBody>
      </p:sp>
      <p:sp>
        <p:nvSpPr>
          <p:cNvPr id="50180" name="Line 16"/>
          <p:cNvSpPr>
            <a:spLocks noChangeShapeType="1"/>
          </p:cNvSpPr>
          <p:nvPr/>
        </p:nvSpPr>
        <p:spPr bwMode="auto">
          <a:xfrm>
            <a:off x="5264150" y="1970088"/>
            <a:ext cx="444500" cy="0"/>
          </a:xfrm>
          <a:prstGeom prst="line">
            <a:avLst/>
          </a:prstGeom>
          <a:noFill/>
          <a:ln w="19050">
            <a:solidFill>
              <a:schemeClr val="tx1"/>
            </a:solidFill>
            <a:round/>
            <a:headEnd/>
            <a:tailEnd type="arrow"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0181" name="Line 17"/>
          <p:cNvSpPr>
            <a:spLocks noChangeShapeType="1"/>
          </p:cNvSpPr>
          <p:nvPr/>
        </p:nvSpPr>
        <p:spPr bwMode="auto">
          <a:xfrm>
            <a:off x="5264150" y="3638550"/>
            <a:ext cx="444500" cy="0"/>
          </a:xfrm>
          <a:prstGeom prst="line">
            <a:avLst/>
          </a:prstGeom>
          <a:noFill/>
          <a:ln w="19050">
            <a:solidFill>
              <a:schemeClr val="tx1"/>
            </a:solidFill>
            <a:round/>
            <a:headEnd/>
            <a:tailEnd type="arrow" w="med" len="me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50182" name="Group 31"/>
          <p:cNvGrpSpPr>
            <a:grpSpLocks/>
          </p:cNvGrpSpPr>
          <p:nvPr/>
        </p:nvGrpSpPr>
        <p:grpSpPr bwMode="auto">
          <a:xfrm>
            <a:off x="5708650" y="1155700"/>
            <a:ext cx="2135188" cy="3568700"/>
            <a:chOff x="3888" y="576"/>
            <a:chExt cx="1345" cy="2248"/>
          </a:xfrm>
        </p:grpSpPr>
        <p:grpSp>
          <p:nvGrpSpPr>
            <p:cNvPr id="50196" name="Group 4"/>
            <p:cNvGrpSpPr>
              <a:grpSpLocks/>
            </p:cNvGrpSpPr>
            <p:nvPr/>
          </p:nvGrpSpPr>
          <p:grpSpPr bwMode="auto">
            <a:xfrm>
              <a:off x="3888" y="576"/>
              <a:ext cx="1345" cy="2248"/>
              <a:chOff x="2448" y="2980"/>
              <a:chExt cx="1345" cy="2248"/>
            </a:xfrm>
          </p:grpSpPr>
          <p:grpSp>
            <p:nvGrpSpPr>
              <p:cNvPr id="50200" name="Group 5"/>
              <p:cNvGrpSpPr>
                <a:grpSpLocks/>
              </p:cNvGrpSpPr>
              <p:nvPr/>
            </p:nvGrpSpPr>
            <p:grpSpPr bwMode="auto">
              <a:xfrm>
                <a:off x="2448" y="2981"/>
                <a:ext cx="1345" cy="183"/>
                <a:chOff x="2448" y="2981"/>
                <a:chExt cx="1345" cy="183"/>
              </a:xfrm>
            </p:grpSpPr>
            <p:sp>
              <p:nvSpPr>
                <p:cNvPr id="50206" name="Arc 6"/>
                <p:cNvSpPr>
                  <a:spLocks/>
                </p:cNvSpPr>
                <p:nvPr/>
              </p:nvSpPr>
              <p:spPr bwMode="auto">
                <a:xfrm>
                  <a:off x="2448" y="3072"/>
                  <a:ext cx="668" cy="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9050" cap="rnd">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7" name="Arc 7"/>
                <p:cNvSpPr>
                  <a:spLocks/>
                </p:cNvSpPr>
                <p:nvPr/>
              </p:nvSpPr>
              <p:spPr bwMode="auto">
                <a:xfrm>
                  <a:off x="3125" y="2981"/>
                  <a:ext cx="668" cy="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3"/>
                        <a:pt x="9651" y="17"/>
                        <a:pt x="21568" y="0"/>
                      </a:cubicBezTo>
                    </a:path>
                    <a:path w="21600" h="21600" stroke="0" extrusionOk="0">
                      <a:moveTo>
                        <a:pt x="0" y="21600"/>
                      </a:moveTo>
                      <a:cubicBezTo>
                        <a:pt x="0" y="9683"/>
                        <a:pt x="9651" y="17"/>
                        <a:pt x="21568" y="0"/>
                      </a:cubicBezTo>
                      <a:lnTo>
                        <a:pt x="21600" y="21600"/>
                      </a:lnTo>
                      <a:lnTo>
                        <a:pt x="0" y="21600"/>
                      </a:lnTo>
                      <a:close/>
                    </a:path>
                  </a:pathLst>
                </a:custGeom>
                <a:noFill/>
                <a:ln w="19050" cap="rnd">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
            <p:nvSpPr>
              <p:cNvPr id="50201" name="Line 8"/>
              <p:cNvSpPr>
                <a:spLocks noChangeShapeType="1"/>
              </p:cNvSpPr>
              <p:nvPr/>
            </p:nvSpPr>
            <p:spPr bwMode="auto">
              <a:xfrm>
                <a:off x="2448" y="3172"/>
                <a:ext cx="0" cy="205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0202" name="Line 9"/>
              <p:cNvSpPr>
                <a:spLocks noChangeShapeType="1"/>
              </p:cNvSpPr>
              <p:nvPr/>
            </p:nvSpPr>
            <p:spPr bwMode="auto">
              <a:xfrm>
                <a:off x="3792" y="2980"/>
                <a:ext cx="0" cy="205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50203" name="Group 10"/>
              <p:cNvGrpSpPr>
                <a:grpSpLocks/>
              </p:cNvGrpSpPr>
              <p:nvPr/>
            </p:nvGrpSpPr>
            <p:grpSpPr bwMode="auto">
              <a:xfrm>
                <a:off x="2448" y="5045"/>
                <a:ext cx="1345" cy="183"/>
                <a:chOff x="2448" y="5045"/>
                <a:chExt cx="1345" cy="183"/>
              </a:xfrm>
            </p:grpSpPr>
            <p:sp>
              <p:nvSpPr>
                <p:cNvPr id="50204" name="Arc 11"/>
                <p:cNvSpPr>
                  <a:spLocks/>
                </p:cNvSpPr>
                <p:nvPr/>
              </p:nvSpPr>
              <p:spPr bwMode="auto">
                <a:xfrm>
                  <a:off x="2448" y="5136"/>
                  <a:ext cx="668" cy="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9050" cap="rnd">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5" name="Arc 12"/>
                <p:cNvSpPr>
                  <a:spLocks/>
                </p:cNvSpPr>
                <p:nvPr/>
              </p:nvSpPr>
              <p:spPr bwMode="auto">
                <a:xfrm>
                  <a:off x="3125" y="5045"/>
                  <a:ext cx="668" cy="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3"/>
                        <a:pt x="9651" y="17"/>
                        <a:pt x="21568" y="0"/>
                      </a:cubicBezTo>
                    </a:path>
                    <a:path w="21600" h="21600" stroke="0" extrusionOk="0">
                      <a:moveTo>
                        <a:pt x="0" y="21600"/>
                      </a:moveTo>
                      <a:cubicBezTo>
                        <a:pt x="0" y="9683"/>
                        <a:pt x="9651" y="17"/>
                        <a:pt x="21568" y="0"/>
                      </a:cubicBezTo>
                      <a:lnTo>
                        <a:pt x="21600" y="21600"/>
                      </a:lnTo>
                      <a:lnTo>
                        <a:pt x="0" y="21600"/>
                      </a:lnTo>
                      <a:close/>
                    </a:path>
                  </a:pathLst>
                </a:custGeom>
                <a:noFill/>
                <a:ln w="19050" cap="rnd">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sp>
          <p:nvSpPr>
            <p:cNvPr id="50197" name="Line 13"/>
            <p:cNvSpPr>
              <a:spLocks noChangeShapeType="1"/>
            </p:cNvSpPr>
            <p:nvPr/>
          </p:nvSpPr>
          <p:spPr bwMode="auto">
            <a:xfrm>
              <a:off x="3892" y="2204"/>
              <a:ext cx="1336"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0198" name="Line 18"/>
            <p:cNvSpPr>
              <a:spLocks noChangeShapeType="1"/>
            </p:cNvSpPr>
            <p:nvPr/>
          </p:nvSpPr>
          <p:spPr bwMode="auto">
            <a:xfrm>
              <a:off x="3892" y="1436"/>
              <a:ext cx="1336"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0199" name="Line 19"/>
            <p:cNvSpPr>
              <a:spLocks noChangeShapeType="1"/>
            </p:cNvSpPr>
            <p:nvPr/>
          </p:nvSpPr>
          <p:spPr bwMode="auto">
            <a:xfrm>
              <a:off x="3892" y="1052"/>
              <a:ext cx="1336"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50183" name="Rectangle 20"/>
          <p:cNvSpPr>
            <a:spLocks noChangeArrowheads="1"/>
          </p:cNvSpPr>
          <p:nvPr/>
        </p:nvSpPr>
        <p:spPr bwMode="auto">
          <a:xfrm>
            <a:off x="6130925" y="2087563"/>
            <a:ext cx="1423988"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sz="2000" b="0">
                <a:latin typeface="Tahoma" charset="0"/>
                <a:cs typeface="Tahoma" charset="0"/>
              </a:rPr>
              <a:t>Saved regs</a:t>
            </a:r>
          </a:p>
        </p:txBody>
      </p:sp>
      <p:sp>
        <p:nvSpPr>
          <p:cNvPr id="50184" name="Rectangle 21"/>
          <p:cNvSpPr>
            <a:spLocks noChangeArrowheads="1"/>
          </p:cNvSpPr>
          <p:nvPr/>
        </p:nvSpPr>
        <p:spPr bwMode="auto">
          <a:xfrm>
            <a:off x="5937250" y="2611438"/>
            <a:ext cx="1833563"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sz="2000" b="0">
                <a:latin typeface="Tahoma" charset="0"/>
                <a:cs typeface="Tahoma" charset="0"/>
              </a:rPr>
              <a:t>Local variables</a:t>
            </a:r>
          </a:p>
        </p:txBody>
      </p:sp>
      <p:sp>
        <p:nvSpPr>
          <p:cNvPr id="50185" name="Rectangle 22"/>
          <p:cNvSpPr>
            <a:spLocks noChangeArrowheads="1"/>
          </p:cNvSpPr>
          <p:nvPr/>
        </p:nvSpPr>
        <p:spPr bwMode="auto">
          <a:xfrm>
            <a:off x="6265863" y="1468438"/>
            <a:ext cx="1171575"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pPr>
            <a:r>
              <a:rPr lang="en-US" sz="2000" b="0">
                <a:latin typeface="Tahoma" charset="0"/>
                <a:cs typeface="Tahoma" charset="0"/>
              </a:rPr>
              <a:t>Args &gt; 4</a:t>
            </a:r>
          </a:p>
        </p:txBody>
      </p:sp>
      <p:sp>
        <p:nvSpPr>
          <p:cNvPr id="50186" name="Rectangle 23"/>
          <p:cNvSpPr>
            <a:spLocks noChangeArrowheads="1"/>
          </p:cNvSpPr>
          <p:nvPr/>
        </p:nvSpPr>
        <p:spPr bwMode="auto">
          <a:xfrm>
            <a:off x="6176963" y="3830638"/>
            <a:ext cx="1198562"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a:lnSpc>
                <a:spcPct val="90000"/>
              </a:lnSpc>
            </a:pPr>
            <a:r>
              <a:rPr lang="en-US" sz="2000" b="0">
                <a:latin typeface="Tahoma" charset="0"/>
                <a:cs typeface="Tahoma" charset="0"/>
              </a:rPr>
              <a:t>(unused)</a:t>
            </a:r>
          </a:p>
        </p:txBody>
      </p:sp>
      <p:sp>
        <p:nvSpPr>
          <p:cNvPr id="50187" name="Text Box 26"/>
          <p:cNvSpPr txBox="1">
            <a:spLocks noChangeArrowheads="1"/>
          </p:cNvSpPr>
          <p:nvPr/>
        </p:nvSpPr>
        <p:spPr bwMode="auto">
          <a:xfrm>
            <a:off x="319088" y="1114425"/>
            <a:ext cx="4292600" cy="5016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tabLst>
                <a:tab pos="284163" algn="l"/>
              </a:tabLst>
              <a:defRPr sz="2400" b="1">
                <a:solidFill>
                  <a:schemeClr val="tx1"/>
                </a:solidFill>
                <a:latin typeface="Tekton" charset="0"/>
                <a:ea typeface="ＭＳ Ｐゴシック" charset="0"/>
                <a:cs typeface="ＭＳ Ｐゴシック" charset="0"/>
              </a:defRPr>
            </a:lvl1pPr>
            <a:lvl2pPr marL="742950" indent="-285750">
              <a:tabLst>
                <a:tab pos="284163" algn="l"/>
              </a:tabLst>
              <a:defRPr sz="2400" b="1">
                <a:solidFill>
                  <a:schemeClr val="tx1"/>
                </a:solidFill>
                <a:latin typeface="Tekton" charset="0"/>
                <a:ea typeface="ＭＳ Ｐゴシック" charset="0"/>
              </a:defRPr>
            </a:lvl2pPr>
            <a:lvl3pPr marL="1143000" indent="-228600">
              <a:tabLst>
                <a:tab pos="284163" algn="l"/>
              </a:tabLst>
              <a:defRPr sz="2400" b="1">
                <a:solidFill>
                  <a:schemeClr val="tx1"/>
                </a:solidFill>
                <a:latin typeface="Tekton" charset="0"/>
                <a:ea typeface="ＭＳ Ｐゴシック" charset="0"/>
              </a:defRPr>
            </a:lvl3pPr>
            <a:lvl4pPr marL="1600200" indent="-228600">
              <a:tabLst>
                <a:tab pos="284163" algn="l"/>
              </a:tabLst>
              <a:defRPr sz="2400" b="1">
                <a:solidFill>
                  <a:schemeClr val="tx1"/>
                </a:solidFill>
                <a:latin typeface="Tekton" charset="0"/>
                <a:ea typeface="ＭＳ Ｐゴシック" charset="0"/>
              </a:defRPr>
            </a:lvl4pPr>
            <a:lvl5pPr marL="2057400" indent="-228600">
              <a:tabLst>
                <a:tab pos="284163" algn="l"/>
              </a:tabLst>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tabLst>
                <a:tab pos="284163" algn="l"/>
              </a:tabLs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tabLst>
                <a:tab pos="284163" algn="l"/>
              </a:tabLs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tabLst>
                <a:tab pos="284163" algn="l"/>
              </a:tabLs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tabLst>
                <a:tab pos="284163" algn="l"/>
              </a:tabLst>
              <a:defRPr sz="2400" b="1">
                <a:solidFill>
                  <a:schemeClr val="tx1"/>
                </a:solidFill>
                <a:latin typeface="Tekton" charset="0"/>
                <a:ea typeface="ＭＳ Ｐゴシック" charset="0"/>
              </a:defRPr>
            </a:lvl9pPr>
          </a:lstStyle>
          <a:p>
            <a:pPr algn="l"/>
            <a:r>
              <a:rPr lang="en-US" sz="1600" b="0">
                <a:latin typeface="Tahoma" charset="0"/>
                <a:cs typeface="Tahoma" charset="0"/>
              </a:rPr>
              <a:t>The STACK FRAME contains storage for the CALLER’</a:t>
            </a:r>
            <a:r>
              <a:rPr lang="en-US" altLang="ja-JP" sz="1600" b="0">
                <a:latin typeface="Tahoma" charset="0"/>
                <a:cs typeface="Tahoma" charset="0"/>
              </a:rPr>
              <a:t>s volatile state that it wants preserved after the invocation of CALLEEs. </a:t>
            </a:r>
          </a:p>
          <a:p>
            <a:pPr algn="l"/>
            <a:r>
              <a:rPr lang="en-US" sz="1600" b="0">
                <a:latin typeface="Tahoma" charset="0"/>
                <a:cs typeface="Tahoma" charset="0"/>
              </a:rPr>
              <a:t> </a:t>
            </a:r>
          </a:p>
          <a:p>
            <a:pPr algn="l"/>
            <a:r>
              <a:rPr lang="en-US" sz="1600" b="0">
                <a:latin typeface="Tahoma" charset="0"/>
                <a:cs typeface="Tahoma" charset="0"/>
              </a:rPr>
              <a:t>In addition, the CALLEE will use the stack for the following:</a:t>
            </a:r>
          </a:p>
          <a:p>
            <a:pPr algn="l"/>
            <a:endParaRPr lang="en-US" sz="1600" b="0">
              <a:latin typeface="Tahoma" charset="0"/>
              <a:cs typeface="Tahoma" charset="0"/>
            </a:endParaRPr>
          </a:p>
          <a:p>
            <a:pPr algn="l"/>
            <a:r>
              <a:rPr lang="en-US" sz="1600" b="0">
                <a:latin typeface="Tahoma" charset="0"/>
                <a:cs typeface="Tahoma" charset="0"/>
              </a:rPr>
              <a:t>	1) Accessing the arguments that the</a:t>
            </a:r>
            <a:br>
              <a:rPr lang="en-US" sz="1600" b="0">
                <a:latin typeface="Tahoma" charset="0"/>
                <a:cs typeface="Tahoma" charset="0"/>
              </a:rPr>
            </a:br>
            <a:r>
              <a:rPr lang="en-US" sz="1600" b="0">
                <a:latin typeface="Tahoma" charset="0"/>
                <a:cs typeface="Tahoma" charset="0"/>
              </a:rPr>
              <a:t>        CALLER passes to it</a:t>
            </a:r>
            <a:br>
              <a:rPr lang="en-US" sz="1600" b="0">
                <a:latin typeface="Tahoma" charset="0"/>
                <a:cs typeface="Tahoma" charset="0"/>
              </a:rPr>
            </a:br>
            <a:r>
              <a:rPr lang="en-US" sz="1600" b="0">
                <a:latin typeface="Tahoma" charset="0"/>
                <a:cs typeface="Tahoma" charset="0"/>
              </a:rPr>
              <a:t>        (specifically, the 5</a:t>
            </a:r>
            <a:r>
              <a:rPr lang="en-US" sz="1600" b="0" baseline="30000">
                <a:latin typeface="Tahoma" charset="0"/>
                <a:cs typeface="Tahoma" charset="0"/>
              </a:rPr>
              <a:t>th</a:t>
            </a:r>
            <a:r>
              <a:rPr lang="en-US" sz="1600" b="0">
                <a:latin typeface="Tahoma" charset="0"/>
                <a:cs typeface="Tahoma" charset="0"/>
              </a:rPr>
              <a:t> and greater)</a:t>
            </a:r>
          </a:p>
          <a:p>
            <a:pPr algn="l"/>
            <a:r>
              <a:rPr lang="en-US" sz="1600" b="0">
                <a:latin typeface="Tahoma" charset="0"/>
                <a:cs typeface="Tahoma" charset="0"/>
              </a:rPr>
              <a:t>	2) Saving non-temporary registers that</a:t>
            </a:r>
            <a:br>
              <a:rPr lang="en-US" sz="1600" b="0">
                <a:latin typeface="Tahoma" charset="0"/>
                <a:cs typeface="Tahoma" charset="0"/>
              </a:rPr>
            </a:br>
            <a:r>
              <a:rPr lang="en-US" sz="1600" b="0">
                <a:latin typeface="Tahoma" charset="0"/>
                <a:cs typeface="Tahoma" charset="0"/>
              </a:rPr>
              <a:t>         it wishes to modify</a:t>
            </a:r>
          </a:p>
          <a:p>
            <a:pPr algn="l"/>
            <a:r>
              <a:rPr lang="en-US" sz="1600" b="0">
                <a:latin typeface="Tahoma" charset="0"/>
                <a:cs typeface="Tahoma" charset="0"/>
              </a:rPr>
              <a:t>	3) Accessing its own local variables</a:t>
            </a:r>
          </a:p>
          <a:p>
            <a:pPr algn="l"/>
            <a:endParaRPr lang="en-US" sz="1600" b="0">
              <a:latin typeface="Tahoma" charset="0"/>
              <a:cs typeface="Tahoma" charset="0"/>
            </a:endParaRPr>
          </a:p>
          <a:p>
            <a:pPr algn="l"/>
            <a:r>
              <a:rPr lang="en-US" sz="1600" b="0">
                <a:latin typeface="Tahoma" charset="0"/>
                <a:cs typeface="Tahoma" charset="0"/>
              </a:rPr>
              <a:t>The boundary between stack frames falls at the first word of state saved by the CALLEE, and just after the extra arguments (&gt;4, if used) passed in from the CALLER. The FRAME POINTER keeps track of this boundary between stack frames.</a:t>
            </a:r>
            <a:endParaRPr lang="en-US" sz="1400" b="0">
              <a:latin typeface="Tahoma" charset="0"/>
              <a:cs typeface="Tahoma" charset="0"/>
            </a:endParaRPr>
          </a:p>
        </p:txBody>
      </p:sp>
      <p:sp>
        <p:nvSpPr>
          <p:cNvPr id="50188" name="Text Box 27"/>
          <p:cNvSpPr txBox="1">
            <a:spLocks noChangeArrowheads="1"/>
          </p:cNvSpPr>
          <p:nvPr/>
        </p:nvSpPr>
        <p:spPr bwMode="auto">
          <a:xfrm>
            <a:off x="5121275" y="4813300"/>
            <a:ext cx="3489325" cy="18161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600" b="0">
                <a:latin typeface="Tahoma" charset="0"/>
                <a:cs typeface="Tahoma" charset="0"/>
              </a:rPr>
              <a:t>It is possible to use only the SP to access a stack frame, but offsets may change due to ALLOCATEs and DEALLOCATEs.  For convenience a $fp is used to provide CONSTANT offsets to local variables and arguments</a:t>
            </a:r>
          </a:p>
        </p:txBody>
      </p:sp>
      <p:sp>
        <p:nvSpPr>
          <p:cNvPr id="50189" name="Text Box 32"/>
          <p:cNvSpPr txBox="1">
            <a:spLocks noChangeArrowheads="1"/>
          </p:cNvSpPr>
          <p:nvPr/>
        </p:nvSpPr>
        <p:spPr bwMode="auto">
          <a:xfrm>
            <a:off x="7772400" y="2374900"/>
            <a:ext cx="12192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b="0">
                <a:latin typeface="Tahoma" charset="0"/>
                <a:cs typeface="Tahoma" charset="0"/>
              </a:rPr>
              <a:t>CALLEE’</a:t>
            </a:r>
            <a:r>
              <a:rPr lang="en-US" altLang="ja-JP" sz="1600" b="0">
                <a:latin typeface="Tahoma" charset="0"/>
                <a:cs typeface="Tahoma" charset="0"/>
              </a:rPr>
              <a:t>s</a:t>
            </a:r>
          </a:p>
          <a:p>
            <a:pPr algn="ctr"/>
            <a:r>
              <a:rPr lang="en-US" sz="1600" b="0">
                <a:latin typeface="Tahoma" charset="0"/>
                <a:cs typeface="Tahoma" charset="0"/>
              </a:rPr>
              <a:t>Stack Frame</a:t>
            </a:r>
          </a:p>
        </p:txBody>
      </p:sp>
      <p:sp>
        <p:nvSpPr>
          <p:cNvPr id="50190" name="Line 33"/>
          <p:cNvSpPr>
            <a:spLocks noChangeShapeType="1"/>
          </p:cNvSpPr>
          <p:nvPr/>
        </p:nvSpPr>
        <p:spPr bwMode="auto">
          <a:xfrm>
            <a:off x="5708650" y="1911350"/>
            <a:ext cx="2514600" cy="0"/>
          </a:xfrm>
          <a:prstGeom prst="line">
            <a:avLst/>
          </a:prstGeom>
          <a:noFill/>
          <a:ln w="38100">
            <a:solidFill>
              <a:srgbClr val="FF0000"/>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sp>
        <p:nvSpPr>
          <p:cNvPr id="50191" name="Line 34"/>
          <p:cNvSpPr>
            <a:spLocks noChangeShapeType="1"/>
          </p:cNvSpPr>
          <p:nvPr/>
        </p:nvSpPr>
        <p:spPr bwMode="auto">
          <a:xfrm>
            <a:off x="5715000" y="3746500"/>
            <a:ext cx="2514600" cy="0"/>
          </a:xfrm>
          <a:prstGeom prst="line">
            <a:avLst/>
          </a:prstGeom>
          <a:noFill/>
          <a:ln w="38100">
            <a:solidFill>
              <a:srgbClr val="FF0000"/>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sp>
        <p:nvSpPr>
          <p:cNvPr id="50192" name="Line 35"/>
          <p:cNvSpPr>
            <a:spLocks noChangeShapeType="1"/>
          </p:cNvSpPr>
          <p:nvPr/>
        </p:nvSpPr>
        <p:spPr bwMode="auto">
          <a:xfrm>
            <a:off x="8153400" y="1917700"/>
            <a:ext cx="0" cy="381000"/>
          </a:xfrm>
          <a:prstGeom prst="line">
            <a:avLst/>
          </a:prstGeom>
          <a:noFill/>
          <a:ln w="19050">
            <a:solidFill>
              <a:schemeClr val="tx1"/>
            </a:solidFill>
            <a:round/>
            <a:headEnd type="arrow" w="med" len="me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0193" name="Text Box 36"/>
          <p:cNvSpPr txBox="1">
            <a:spLocks noChangeArrowheads="1"/>
          </p:cNvSpPr>
          <p:nvPr/>
        </p:nvSpPr>
        <p:spPr bwMode="auto">
          <a:xfrm>
            <a:off x="7696200" y="696913"/>
            <a:ext cx="1158875"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b="0">
                <a:latin typeface="Tahoma" charset="0"/>
                <a:cs typeface="Tahoma" charset="0"/>
              </a:rPr>
              <a:t>CALLER’</a:t>
            </a:r>
            <a:r>
              <a:rPr lang="en-US" altLang="ja-JP" sz="1600" b="0">
                <a:latin typeface="Tahoma" charset="0"/>
                <a:cs typeface="Tahoma" charset="0"/>
              </a:rPr>
              <a:t>s</a:t>
            </a:r>
          </a:p>
          <a:p>
            <a:pPr algn="ctr"/>
            <a:r>
              <a:rPr lang="en-US" sz="1600" b="0">
                <a:latin typeface="Tahoma" charset="0"/>
                <a:cs typeface="Tahoma" charset="0"/>
              </a:rPr>
              <a:t>Stack Frame</a:t>
            </a:r>
          </a:p>
        </p:txBody>
      </p:sp>
      <p:sp>
        <p:nvSpPr>
          <p:cNvPr id="50194" name="Line 38"/>
          <p:cNvSpPr>
            <a:spLocks noChangeShapeType="1"/>
          </p:cNvSpPr>
          <p:nvPr/>
        </p:nvSpPr>
        <p:spPr bwMode="auto">
          <a:xfrm>
            <a:off x="8153400" y="1536700"/>
            <a:ext cx="0" cy="381000"/>
          </a:xfrm>
          <a:prstGeom prst="line">
            <a:avLst/>
          </a:prstGeom>
          <a:noFill/>
          <a:ln w="19050">
            <a:solidFill>
              <a:schemeClr val="tx1"/>
            </a:solidFill>
            <a:round/>
            <a:headEnd/>
            <a:tailEnd type="arrow"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0195" name="Line 39"/>
          <p:cNvSpPr>
            <a:spLocks noChangeShapeType="1"/>
          </p:cNvSpPr>
          <p:nvPr/>
        </p:nvSpPr>
        <p:spPr bwMode="auto">
          <a:xfrm>
            <a:off x="8153400" y="3365500"/>
            <a:ext cx="0" cy="381000"/>
          </a:xfrm>
          <a:prstGeom prst="line">
            <a:avLst/>
          </a:prstGeom>
          <a:noFill/>
          <a:ln w="19050">
            <a:solidFill>
              <a:schemeClr val="tx1"/>
            </a:solidFill>
            <a:round/>
            <a:headEnd/>
            <a:tailEnd type="arrow"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pPr>
              <a:defRPr/>
            </a:pPr>
            <a:fld id="{AA981B32-6631-C04B-B04E-B5C5DFC4DEC3}" type="slidenum">
              <a:rPr lang="en-US" smtClean="0"/>
              <a:pPr>
                <a:defRPr/>
              </a:pPr>
              <a:t>19</a:t>
            </a:fld>
            <a:endParaRPr lang="en-US"/>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Tahoma"/>
              </a:rPr>
              <a:t>Today</a:t>
            </a:r>
            <a:endParaRPr lang="en-US" dirty="0">
              <a:ea typeface="Tahoma"/>
            </a:endParaRPr>
          </a:p>
        </p:txBody>
      </p:sp>
      <p:sp>
        <p:nvSpPr>
          <p:cNvPr id="3" name="Content Placeholder 2"/>
          <p:cNvSpPr>
            <a:spLocks noGrp="1"/>
          </p:cNvSpPr>
          <p:nvPr>
            <p:ph idx="1"/>
          </p:nvPr>
        </p:nvSpPr>
        <p:spPr/>
        <p:txBody>
          <a:bodyPr/>
          <a:lstStyle/>
          <a:p>
            <a:pPr>
              <a:defRPr/>
            </a:pPr>
            <a:r>
              <a:rPr lang="en-US" dirty="0" smtClean="0">
                <a:ea typeface="Tahoma"/>
              </a:rPr>
              <a:t>Procedures</a:t>
            </a:r>
          </a:p>
          <a:p>
            <a:pPr lvl="1">
              <a:defRPr/>
            </a:pPr>
            <a:r>
              <a:rPr lang="en-US" dirty="0" smtClean="0"/>
              <a:t>What are procedures?</a:t>
            </a:r>
          </a:p>
          <a:p>
            <a:pPr lvl="1">
              <a:defRPr/>
            </a:pPr>
            <a:r>
              <a:rPr lang="en-US" dirty="0" smtClean="0"/>
              <a:t>Why use them?</a:t>
            </a:r>
          </a:p>
          <a:p>
            <a:pPr lvl="1">
              <a:defRPr/>
            </a:pPr>
            <a:r>
              <a:rPr lang="en-US" dirty="0" smtClean="0"/>
              <a:t>How is call/return implemented in assembly?</a:t>
            </a:r>
          </a:p>
          <a:p>
            <a:pPr lvl="1">
              <a:defRPr/>
            </a:pPr>
            <a:r>
              <a:rPr lang="en-US" dirty="0" smtClean="0"/>
              <a:t>Recursion</a:t>
            </a:r>
          </a:p>
          <a:p>
            <a:pPr>
              <a:defRPr/>
            </a:pPr>
            <a:r>
              <a:rPr lang="en-US" dirty="0" smtClean="0">
                <a:ea typeface="Tahoma"/>
              </a:rPr>
              <a:t>Stacks</a:t>
            </a:r>
          </a:p>
          <a:p>
            <a:pPr lvl="1">
              <a:defRPr/>
            </a:pPr>
            <a:r>
              <a:rPr lang="en-US" dirty="0" smtClean="0"/>
              <a:t>Push and pop</a:t>
            </a:r>
          </a:p>
          <a:p>
            <a:pPr lvl="1">
              <a:defRPr/>
            </a:pPr>
            <a:r>
              <a:rPr lang="en-US" dirty="0"/>
              <a:t>H</a:t>
            </a:r>
            <a:r>
              <a:rPr lang="en-US" dirty="0" smtClean="0"/>
              <a:t>ow useful for implementing procedures?</a:t>
            </a:r>
          </a:p>
        </p:txBody>
      </p:sp>
      <p:sp>
        <p:nvSpPr>
          <p:cNvPr id="4" name="Slide Number Placeholder 3"/>
          <p:cNvSpPr>
            <a:spLocks noGrp="1"/>
          </p:cNvSpPr>
          <p:nvPr>
            <p:ph type="sldNum" sz="quarter" idx="10"/>
          </p:nvPr>
        </p:nvSpPr>
        <p:spPr/>
        <p:txBody>
          <a:bodyPr/>
          <a:lstStyle/>
          <a:p>
            <a:pPr>
              <a:defRPr/>
            </a:pPr>
            <a:fld id="{E9CC468D-D75C-7F4D-ACE5-026140477DF2}" type="slidenum">
              <a:rPr lang="en-US" smtClean="0"/>
              <a:pPr>
                <a:defRPr/>
              </a:pPr>
              <a:t>2</a:t>
            </a:fld>
            <a:endParaRPr lang="en-US"/>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dirty="0">
                <a:latin typeface="Tahoma" charset="0"/>
                <a:ea typeface="Tahoma"/>
              </a:rPr>
              <a:t>Procedure Stack Usage</a:t>
            </a:r>
          </a:p>
        </p:txBody>
      </p:sp>
      <p:sp>
        <p:nvSpPr>
          <p:cNvPr id="52226" name="Text Box 3"/>
          <p:cNvSpPr txBox="1">
            <a:spLocks noChangeArrowheads="1"/>
          </p:cNvSpPr>
          <p:nvPr/>
        </p:nvSpPr>
        <p:spPr bwMode="auto">
          <a:xfrm>
            <a:off x="457200" y="1400175"/>
            <a:ext cx="8153400" cy="3478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marL="457200" indent="-457200">
              <a:defRPr sz="2400" b="1">
                <a:solidFill>
                  <a:schemeClr val="tx1"/>
                </a:solidFill>
                <a:latin typeface="Tekton" charset="0"/>
                <a:ea typeface="ＭＳ Ｐゴシック" charset="0"/>
                <a:cs typeface="ＭＳ Ｐゴシック" charset="0"/>
              </a:defRPr>
            </a:lvl1pPr>
            <a:lvl2pPr marL="914400" indent="-45720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2000" b="0">
                <a:latin typeface="Tahoma" charset="0"/>
                <a:cs typeface="Tahoma" charset="0"/>
              </a:rPr>
              <a:t>ADDITIONAL space must be allocated in the stack frame for:</a:t>
            </a:r>
          </a:p>
          <a:p>
            <a:pPr algn="l"/>
            <a:endParaRPr lang="en-US" sz="2000" b="0">
              <a:latin typeface="Tahoma" charset="0"/>
              <a:cs typeface="Tahoma" charset="0"/>
            </a:endParaRPr>
          </a:p>
          <a:p>
            <a:pPr lvl="1" algn="l">
              <a:buFontTx/>
              <a:buAutoNum type="arabicPeriod"/>
            </a:pPr>
            <a:r>
              <a:rPr lang="en-US" sz="2000" b="0">
                <a:latin typeface="Tahoma" charset="0"/>
                <a:cs typeface="Tahoma" charset="0"/>
              </a:rPr>
              <a:t>Any SAVED registers the procedure uses ($s0-$s7)</a:t>
            </a:r>
          </a:p>
          <a:p>
            <a:pPr lvl="1" algn="l">
              <a:buFontTx/>
              <a:buAutoNum type="arabicPeriod"/>
            </a:pPr>
            <a:r>
              <a:rPr lang="en-US" sz="2000" b="0">
                <a:latin typeface="Tahoma" charset="0"/>
                <a:cs typeface="Tahoma" charset="0"/>
              </a:rPr>
              <a:t>Any TEMPORARY registers that the procedure wants preserved </a:t>
            </a:r>
            <a:br>
              <a:rPr lang="en-US" sz="2000" b="0">
                <a:latin typeface="Tahoma" charset="0"/>
                <a:cs typeface="Tahoma" charset="0"/>
              </a:rPr>
            </a:br>
            <a:r>
              <a:rPr lang="en-US" sz="2000" b="0">
                <a:latin typeface="Tahoma" charset="0"/>
                <a:cs typeface="Tahoma" charset="0"/>
              </a:rPr>
              <a:t>IF it calls other procedures ($t0-$t9)</a:t>
            </a:r>
          </a:p>
          <a:p>
            <a:pPr lvl="1" algn="l">
              <a:buFontTx/>
              <a:buAutoNum type="arabicPeriod"/>
            </a:pPr>
            <a:r>
              <a:rPr lang="en-US" sz="2000" b="0">
                <a:latin typeface="Tahoma" charset="0"/>
                <a:cs typeface="Tahoma" charset="0"/>
              </a:rPr>
              <a:t>Any LOCAL variables declared within the procedure</a:t>
            </a:r>
          </a:p>
          <a:p>
            <a:pPr lvl="1" algn="l">
              <a:buFontTx/>
              <a:buAutoNum type="arabicPeriod"/>
            </a:pPr>
            <a:r>
              <a:rPr lang="en-US" sz="2000" b="0">
                <a:latin typeface="Tahoma" charset="0"/>
                <a:cs typeface="Tahoma" charset="0"/>
              </a:rPr>
              <a:t>Other TEMP space IF the procedure runs out of registers (RARE)</a:t>
            </a:r>
          </a:p>
          <a:p>
            <a:pPr lvl="1" algn="l">
              <a:buFontTx/>
              <a:buAutoNum type="arabicPeriod"/>
            </a:pPr>
            <a:r>
              <a:rPr lang="en-US" sz="2000" b="0">
                <a:latin typeface="Tahoma" charset="0"/>
                <a:cs typeface="Tahoma" charset="0"/>
              </a:rPr>
              <a:t>Enough </a:t>
            </a:r>
            <a:r>
              <a:rPr lang="ja-JP" altLang="en-US" sz="2000" b="0">
                <a:latin typeface="Tahoma" charset="0"/>
                <a:cs typeface="Tahoma" charset="0"/>
              </a:rPr>
              <a:t>“</a:t>
            </a:r>
            <a:r>
              <a:rPr lang="en-US" altLang="ja-JP" sz="2000" b="0">
                <a:latin typeface="Tahoma" charset="0"/>
                <a:cs typeface="Tahoma" charset="0"/>
              </a:rPr>
              <a:t>outgoing</a:t>
            </a:r>
            <a:r>
              <a:rPr lang="ja-JP" altLang="en-US" sz="2000" b="0">
                <a:latin typeface="Tahoma" charset="0"/>
                <a:cs typeface="Tahoma" charset="0"/>
              </a:rPr>
              <a:t>”</a:t>
            </a:r>
            <a:r>
              <a:rPr lang="en-US" altLang="ja-JP" sz="2000" b="0">
                <a:latin typeface="Tahoma" charset="0"/>
                <a:cs typeface="Tahoma" charset="0"/>
              </a:rPr>
              <a:t> arguments to satisfy the worse case </a:t>
            </a:r>
            <a:r>
              <a:rPr lang="en-US" altLang="ja-JP" sz="2000" b="0">
                <a:solidFill>
                  <a:srgbClr val="FF3300"/>
                </a:solidFill>
                <a:latin typeface="Tahoma" charset="0"/>
                <a:cs typeface="Tahoma" charset="0"/>
              </a:rPr>
              <a:t>ARGUMENT SPILL</a:t>
            </a:r>
            <a:r>
              <a:rPr lang="en-US" altLang="ja-JP" sz="2000" b="0">
                <a:latin typeface="Tahoma" charset="0"/>
                <a:cs typeface="Tahoma" charset="0"/>
              </a:rPr>
              <a:t> of ANY procedure it calls. </a:t>
            </a:r>
            <a:br>
              <a:rPr lang="en-US" altLang="ja-JP" sz="2000" b="0">
                <a:latin typeface="Tahoma" charset="0"/>
                <a:cs typeface="Tahoma" charset="0"/>
              </a:rPr>
            </a:br>
            <a:r>
              <a:rPr lang="en-US" altLang="ja-JP" sz="2000" b="0">
                <a:latin typeface="Tahoma" charset="0"/>
                <a:cs typeface="Tahoma" charset="0"/>
              </a:rPr>
              <a:t>(SPILL is the number of arguments greater than 4).</a:t>
            </a:r>
            <a:endParaRPr lang="en-US" sz="2000" b="0">
              <a:latin typeface="Tahoma" charset="0"/>
              <a:cs typeface="Tahoma" charset="0"/>
            </a:endParaRPr>
          </a:p>
        </p:txBody>
      </p:sp>
      <p:grpSp>
        <p:nvGrpSpPr>
          <p:cNvPr id="2" name="Group 4"/>
          <p:cNvGrpSpPr>
            <a:grpSpLocks/>
          </p:cNvGrpSpPr>
          <p:nvPr/>
        </p:nvGrpSpPr>
        <p:grpSpPr bwMode="auto">
          <a:xfrm>
            <a:off x="838200" y="5376863"/>
            <a:ext cx="3352800" cy="1212850"/>
            <a:chOff x="528" y="3387"/>
            <a:chExt cx="2112" cy="764"/>
          </a:xfrm>
        </p:grpSpPr>
        <p:grpSp>
          <p:nvGrpSpPr>
            <p:cNvPr id="52228" name="Group 5"/>
            <p:cNvGrpSpPr>
              <a:grpSpLocks/>
            </p:cNvGrpSpPr>
            <p:nvPr/>
          </p:nvGrpSpPr>
          <p:grpSpPr bwMode="auto">
            <a:xfrm>
              <a:off x="528" y="3510"/>
              <a:ext cx="315" cy="641"/>
              <a:chOff x="2297" y="903"/>
              <a:chExt cx="1167" cy="2515"/>
            </a:xfrm>
          </p:grpSpPr>
          <p:grpSp>
            <p:nvGrpSpPr>
              <p:cNvPr id="52231" name="Group 6"/>
              <p:cNvGrpSpPr>
                <a:grpSpLocks/>
              </p:cNvGrpSpPr>
              <p:nvPr/>
            </p:nvGrpSpPr>
            <p:grpSpPr bwMode="auto">
              <a:xfrm>
                <a:off x="2297" y="1096"/>
                <a:ext cx="1167" cy="2322"/>
                <a:chOff x="2297" y="1096"/>
                <a:chExt cx="1167" cy="2322"/>
              </a:xfrm>
            </p:grpSpPr>
            <p:sp>
              <p:nvSpPr>
                <p:cNvPr id="52235" name="Freeform 7"/>
                <p:cNvSpPr>
                  <a:spLocks/>
                </p:cNvSpPr>
                <p:nvPr/>
              </p:nvSpPr>
              <p:spPr bwMode="auto">
                <a:xfrm>
                  <a:off x="2669" y="1226"/>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2236" name="Freeform 8"/>
                <p:cNvSpPr>
                  <a:spLocks/>
                </p:cNvSpPr>
                <p:nvPr/>
              </p:nvSpPr>
              <p:spPr bwMode="auto">
                <a:xfrm>
                  <a:off x="2297" y="1096"/>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2237" name="Freeform 9"/>
                <p:cNvSpPr>
                  <a:spLocks/>
                </p:cNvSpPr>
                <p:nvPr/>
              </p:nvSpPr>
              <p:spPr bwMode="auto">
                <a:xfrm>
                  <a:off x="2793" y="1770"/>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2238" name="Freeform 10"/>
                <p:cNvSpPr>
                  <a:spLocks/>
                </p:cNvSpPr>
                <p:nvPr/>
              </p:nvSpPr>
              <p:spPr bwMode="auto">
                <a:xfrm>
                  <a:off x="2920" y="1791"/>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2239" name="Freeform 11"/>
                <p:cNvSpPr>
                  <a:spLocks/>
                </p:cNvSpPr>
                <p:nvPr/>
              </p:nvSpPr>
              <p:spPr bwMode="auto">
                <a:xfrm>
                  <a:off x="2953" y="2455"/>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2240" name="Freeform 12"/>
                <p:cNvSpPr>
                  <a:spLocks/>
                </p:cNvSpPr>
                <p:nvPr/>
              </p:nvSpPr>
              <p:spPr bwMode="auto">
                <a:xfrm>
                  <a:off x="2632" y="2453"/>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2232" name="Group 13"/>
              <p:cNvGrpSpPr>
                <a:grpSpLocks/>
              </p:cNvGrpSpPr>
              <p:nvPr/>
            </p:nvGrpSpPr>
            <p:grpSpPr bwMode="auto">
              <a:xfrm>
                <a:off x="3000" y="903"/>
                <a:ext cx="211" cy="285"/>
                <a:chOff x="3000" y="903"/>
                <a:chExt cx="211" cy="285"/>
              </a:xfrm>
            </p:grpSpPr>
            <p:sp>
              <p:nvSpPr>
                <p:cNvPr id="52233" name="Freeform 14"/>
                <p:cNvSpPr>
                  <a:spLocks/>
                </p:cNvSpPr>
                <p:nvPr/>
              </p:nvSpPr>
              <p:spPr bwMode="auto">
                <a:xfrm>
                  <a:off x="3041" y="903"/>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2234" name="Freeform 15"/>
                <p:cNvSpPr>
                  <a:spLocks/>
                </p:cNvSpPr>
                <p:nvPr/>
              </p:nvSpPr>
              <p:spPr bwMode="auto">
                <a:xfrm>
                  <a:off x="3000" y="1134"/>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sp>
          <p:nvSpPr>
            <p:cNvPr id="52229" name="Text Box 16"/>
            <p:cNvSpPr txBox="1">
              <a:spLocks noChangeArrowheads="1"/>
            </p:cNvSpPr>
            <p:nvPr/>
          </p:nvSpPr>
          <p:spPr bwMode="auto">
            <a:xfrm>
              <a:off x="960" y="3387"/>
              <a:ext cx="1680" cy="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200" b="0">
                  <a:latin typeface="Tahoma" charset="0"/>
                  <a:cs typeface="Tahoma" charset="0"/>
                </a:rPr>
                <a:t>Each procedure has keep track of how many SAVED and TEMPORARY registers are on the stack in order to calculate the offsets to LOCAL VARIABLES.</a:t>
              </a:r>
            </a:p>
          </p:txBody>
        </p:sp>
        <p:sp>
          <p:nvSpPr>
            <p:cNvPr id="52230" name="Line 17"/>
            <p:cNvSpPr>
              <a:spLocks noChangeShapeType="1"/>
            </p:cNvSpPr>
            <p:nvPr/>
          </p:nvSpPr>
          <p:spPr bwMode="auto">
            <a:xfrm flipV="1">
              <a:off x="843" y="3510"/>
              <a:ext cx="117" cy="8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grpSp>
      <p:sp>
        <p:nvSpPr>
          <p:cNvPr id="3" name="Slide Number Placeholder 2"/>
          <p:cNvSpPr>
            <a:spLocks noGrp="1"/>
          </p:cNvSpPr>
          <p:nvPr>
            <p:ph type="sldNum" sz="quarter" idx="10"/>
          </p:nvPr>
        </p:nvSpPr>
        <p:spPr/>
        <p:txBody>
          <a:bodyPr/>
          <a:lstStyle/>
          <a:p>
            <a:pPr>
              <a:defRPr/>
            </a:pPr>
            <a:fld id="{AA981B32-6631-C04B-B04E-B5C5DFC4DEC3}" type="slidenum">
              <a:rPr lang="en-US" smtClean="0"/>
              <a:pPr>
                <a:defRPr/>
              </a:pPr>
              <a:t>20</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0" y="0"/>
            <a:ext cx="9144000" cy="584200"/>
          </a:xfrm>
        </p:spPr>
        <p:txBody>
          <a:bodyPr/>
          <a:lstStyle/>
          <a:p>
            <a:pPr eaLnBrk="1" hangingPunct="1">
              <a:defRPr/>
            </a:pPr>
            <a:r>
              <a:rPr lang="en-US" sz="3200" dirty="0">
                <a:latin typeface="Tahoma" charset="0"/>
                <a:ea typeface="Tahoma"/>
              </a:rPr>
              <a:t>More MIPS Register Usage</a:t>
            </a:r>
          </a:p>
        </p:txBody>
      </p:sp>
      <p:sp>
        <p:nvSpPr>
          <p:cNvPr id="3076" name="Rectangle 3"/>
          <p:cNvSpPr>
            <a:spLocks noGrp="1" noChangeArrowheads="1"/>
          </p:cNvSpPr>
          <p:nvPr>
            <p:ph type="body" idx="1"/>
          </p:nvPr>
        </p:nvSpPr>
        <p:spPr/>
        <p:txBody>
          <a:bodyPr/>
          <a:lstStyle/>
          <a:p>
            <a:pPr eaLnBrk="1" hangingPunct="1">
              <a:buFontTx/>
              <a:buChar char="•"/>
              <a:defRPr/>
            </a:pPr>
            <a:r>
              <a:rPr lang="en-US" sz="2000" dirty="0">
                <a:effectLst>
                  <a:outerShdw blurRad="38100" dist="38100" dir="2700000" algn="tl">
                    <a:srgbClr val="DDDDDD"/>
                  </a:outerShdw>
                </a:effectLst>
                <a:latin typeface="Tahoma" charset="0"/>
                <a:ea typeface="Tahoma"/>
              </a:rPr>
              <a:t>The registers $s0-$s7, $</a:t>
            </a:r>
            <a:r>
              <a:rPr lang="en-US" sz="2000" dirty="0" err="1">
                <a:effectLst>
                  <a:outerShdw blurRad="38100" dist="38100" dir="2700000" algn="tl">
                    <a:srgbClr val="DDDDDD"/>
                  </a:outerShdw>
                </a:effectLst>
                <a:latin typeface="Tahoma" charset="0"/>
                <a:ea typeface="Tahoma"/>
              </a:rPr>
              <a:t>sp</a:t>
            </a:r>
            <a:r>
              <a:rPr lang="en-US" sz="2000" dirty="0">
                <a:effectLst>
                  <a:outerShdw blurRad="38100" dist="38100" dir="2700000" algn="tl">
                    <a:srgbClr val="DDDDDD"/>
                  </a:outerShdw>
                </a:effectLst>
                <a:latin typeface="Tahoma" charset="0"/>
                <a:ea typeface="Tahoma"/>
              </a:rPr>
              <a:t>, $</a:t>
            </a:r>
            <a:r>
              <a:rPr lang="en-US" sz="2000" dirty="0" err="1">
                <a:effectLst>
                  <a:outerShdw blurRad="38100" dist="38100" dir="2700000" algn="tl">
                    <a:srgbClr val="DDDDDD"/>
                  </a:outerShdw>
                </a:effectLst>
                <a:latin typeface="Tahoma" charset="0"/>
                <a:ea typeface="Tahoma"/>
              </a:rPr>
              <a:t>ra</a:t>
            </a:r>
            <a:r>
              <a:rPr lang="en-US" sz="2000" dirty="0">
                <a:effectLst>
                  <a:outerShdw blurRad="38100" dist="38100" dir="2700000" algn="tl">
                    <a:srgbClr val="DDDDDD"/>
                  </a:outerShdw>
                </a:effectLst>
                <a:latin typeface="Tahoma" charset="0"/>
                <a:ea typeface="Tahoma"/>
              </a:rPr>
              <a:t>, $</a:t>
            </a:r>
            <a:r>
              <a:rPr lang="en-US" sz="2000" dirty="0" err="1">
                <a:effectLst>
                  <a:outerShdw blurRad="38100" dist="38100" dir="2700000" algn="tl">
                    <a:srgbClr val="DDDDDD"/>
                  </a:outerShdw>
                </a:effectLst>
                <a:latin typeface="Tahoma" charset="0"/>
                <a:ea typeface="Tahoma"/>
              </a:rPr>
              <a:t>gp</a:t>
            </a:r>
            <a:r>
              <a:rPr lang="en-US" sz="2000" dirty="0">
                <a:effectLst>
                  <a:outerShdw blurRad="38100" dist="38100" dir="2700000" algn="tl">
                    <a:srgbClr val="DDDDDD"/>
                  </a:outerShdw>
                </a:effectLst>
                <a:latin typeface="Tahoma" charset="0"/>
                <a:ea typeface="Tahoma"/>
              </a:rPr>
              <a:t>, $</a:t>
            </a:r>
            <a:r>
              <a:rPr lang="en-US" sz="2000" dirty="0" err="1">
                <a:effectLst>
                  <a:outerShdw blurRad="38100" dist="38100" dir="2700000" algn="tl">
                    <a:srgbClr val="DDDDDD"/>
                  </a:outerShdw>
                </a:effectLst>
                <a:latin typeface="Tahoma" charset="0"/>
                <a:ea typeface="Tahoma"/>
              </a:rPr>
              <a:t>fp</a:t>
            </a:r>
            <a:r>
              <a:rPr lang="en-US" sz="2000" dirty="0">
                <a:effectLst>
                  <a:outerShdw blurRad="38100" dist="38100" dir="2700000" algn="tl">
                    <a:srgbClr val="DDDDDD"/>
                  </a:outerShdw>
                </a:effectLst>
                <a:latin typeface="Tahoma" charset="0"/>
                <a:ea typeface="Tahoma"/>
              </a:rPr>
              <a:t>, and the stack above the memory above the stack pointer must be preserved by the CALLEE</a:t>
            </a:r>
          </a:p>
          <a:p>
            <a:pPr eaLnBrk="1" hangingPunct="1">
              <a:buFontTx/>
              <a:buChar char="•"/>
              <a:defRPr/>
            </a:pPr>
            <a:r>
              <a:rPr lang="en-US" sz="2000" dirty="0">
                <a:effectLst>
                  <a:outerShdw blurRad="38100" dist="38100" dir="2700000" algn="tl">
                    <a:srgbClr val="DDDDDD"/>
                  </a:outerShdw>
                </a:effectLst>
                <a:latin typeface="Tahoma" charset="0"/>
                <a:ea typeface="Tahoma"/>
              </a:rPr>
              <a:t>The CALLEE is free to use $t0-$t9, $a0-$a3, and $v0-$v1, and the memory below the stack pointer.</a:t>
            </a:r>
          </a:p>
          <a:p>
            <a:pPr eaLnBrk="1" hangingPunct="1">
              <a:buFontTx/>
              <a:buChar char="•"/>
              <a:defRPr/>
            </a:pPr>
            <a:r>
              <a:rPr lang="en-US" sz="2000" dirty="0">
                <a:effectLst>
                  <a:outerShdw blurRad="38100" dist="38100" dir="2700000" algn="tl">
                    <a:srgbClr val="DDDDDD"/>
                  </a:outerShdw>
                </a:effectLst>
                <a:latin typeface="Tahoma" charset="0"/>
                <a:ea typeface="Tahoma"/>
              </a:rPr>
              <a:t>No </a:t>
            </a:r>
            <a:r>
              <a:rPr lang="ja-JP" altLang="en-US" sz="2000" dirty="0">
                <a:effectLst>
                  <a:outerShdw blurRad="38100" dist="38100" dir="2700000" algn="tl">
                    <a:srgbClr val="DDDDDD"/>
                  </a:outerShdw>
                </a:effectLst>
                <a:latin typeface="Tahoma" charset="0"/>
                <a:ea typeface="Tahoma"/>
              </a:rPr>
              <a:t>“</a:t>
            </a:r>
            <a:r>
              <a:rPr lang="en-US" sz="2000" dirty="0">
                <a:effectLst>
                  <a:outerShdw blurRad="38100" dist="38100" dir="2700000" algn="tl">
                    <a:srgbClr val="DDDDDD"/>
                  </a:outerShdw>
                </a:effectLst>
                <a:latin typeface="Tahoma" charset="0"/>
                <a:ea typeface="Tahoma"/>
              </a:rPr>
              <a:t>user</a:t>
            </a:r>
            <a:r>
              <a:rPr lang="ja-JP" altLang="en-US" sz="2000" dirty="0">
                <a:effectLst>
                  <a:outerShdw blurRad="38100" dist="38100" dir="2700000" algn="tl">
                    <a:srgbClr val="DDDDDD"/>
                  </a:outerShdw>
                </a:effectLst>
                <a:latin typeface="Tahoma" charset="0"/>
                <a:ea typeface="Tahoma"/>
              </a:rPr>
              <a:t>”</a:t>
            </a:r>
            <a:r>
              <a:rPr lang="en-US" sz="2000" dirty="0">
                <a:effectLst>
                  <a:outerShdw blurRad="38100" dist="38100" dir="2700000" algn="tl">
                    <a:srgbClr val="DDDDDD"/>
                  </a:outerShdw>
                </a:effectLst>
                <a:latin typeface="Tahoma" charset="0"/>
                <a:ea typeface="Tahoma"/>
              </a:rPr>
              <a:t> program can use $k0-$k1, or $at</a:t>
            </a:r>
          </a:p>
        </p:txBody>
      </p:sp>
      <p:graphicFrame>
        <p:nvGraphicFramePr>
          <p:cNvPr id="54275" name="Object 4">
            <a:hlinkClick r:id="" action="ppaction://ole?verb=0"/>
          </p:cNvPr>
          <p:cNvGraphicFramePr>
            <a:graphicFrameLocks/>
          </p:cNvGraphicFramePr>
          <p:nvPr/>
        </p:nvGraphicFramePr>
        <p:xfrm>
          <a:off x="762000" y="2906713"/>
          <a:ext cx="7542213" cy="3570287"/>
        </p:xfrm>
        <a:graphic>
          <a:graphicData uri="http://schemas.openxmlformats.org/presentationml/2006/ole">
            <mc:AlternateContent xmlns:mc="http://schemas.openxmlformats.org/markup-compatibility/2006">
              <mc:Choice xmlns:v="urn:schemas-microsoft-com:vml" Requires="v">
                <p:oleObj spid="_x0000_s54306" name="Worksheet" r:id="rId4" imgW="5041900" imgH="2387600" progId="Excel.Sheet.8">
                  <p:embed/>
                </p:oleObj>
              </mc:Choice>
              <mc:Fallback>
                <p:oleObj name="Worksheet" r:id="rId4" imgW="5041900" imgH="2387600" progId="Excel.Shee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906713"/>
                        <a:ext cx="7542213" cy="35702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E9CC468D-D75C-7F4D-ACE5-026140477DF2}" type="slidenum">
              <a:rPr lang="en-US" smtClean="0"/>
              <a:pPr>
                <a:defRPr/>
              </a:pPr>
              <a:t>21</a:t>
            </a:fld>
            <a:endParaRPr lang="en-US"/>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latin typeface="Tahoma" charset="0"/>
                <a:ea typeface="Tahoma"/>
              </a:rPr>
              <a:t>Stack Snap Shots</a:t>
            </a:r>
          </a:p>
        </p:txBody>
      </p:sp>
      <p:sp>
        <p:nvSpPr>
          <p:cNvPr id="28" name="Text Placeholder 27"/>
          <p:cNvSpPr>
            <a:spLocks noGrp="1"/>
          </p:cNvSpPr>
          <p:nvPr>
            <p:ph type="body" sz="half" idx="1"/>
          </p:nvPr>
        </p:nvSpPr>
        <p:spPr/>
        <p:txBody>
          <a:bodyPr/>
          <a:lstStyle/>
          <a:p>
            <a:pPr>
              <a:defRPr/>
            </a:pPr>
            <a:r>
              <a:rPr lang="en-US" sz="2400" dirty="0">
                <a:effectLst>
                  <a:outerShdw blurRad="38100" dist="38100" dir="2700000" algn="tl">
                    <a:srgbClr val="DDDDDD"/>
                  </a:outerShdw>
                </a:effectLst>
                <a:latin typeface="Tahoma" charset="0"/>
                <a:ea typeface="Tahoma"/>
              </a:rPr>
              <a:t>Shown on the right is a snap shot of a </a:t>
            </a:r>
            <a:r>
              <a:rPr lang="en-US" sz="2400" dirty="0" smtClean="0">
                <a:effectLst>
                  <a:outerShdw blurRad="38100" dist="38100" dir="2700000" algn="tl">
                    <a:srgbClr val="DDDDDD"/>
                  </a:outerShdw>
                </a:effectLst>
                <a:latin typeface="Tahoma" charset="0"/>
                <a:ea typeface="Tahoma"/>
              </a:rPr>
              <a:t>program’s </a:t>
            </a:r>
            <a:r>
              <a:rPr lang="en-US" sz="2400" dirty="0">
                <a:effectLst>
                  <a:outerShdw blurRad="38100" dist="38100" dir="2700000" algn="tl">
                    <a:srgbClr val="DDDDDD"/>
                  </a:outerShdw>
                </a:effectLst>
                <a:latin typeface="Tahoma" charset="0"/>
                <a:ea typeface="Tahoma"/>
              </a:rPr>
              <a:t>stack contents</a:t>
            </a:r>
          </a:p>
          <a:p>
            <a:pPr lvl="1">
              <a:defRPr/>
            </a:pPr>
            <a:r>
              <a:rPr lang="en-US" sz="2000" dirty="0">
                <a:effectLst>
                  <a:outerShdw blurRad="38100" dist="38100" dir="2700000" algn="tl">
                    <a:srgbClr val="DDDDDD"/>
                  </a:outerShdw>
                </a:effectLst>
                <a:latin typeface="Tahoma" charset="0"/>
              </a:rPr>
              <a:t>Can you tell the number of CALLEE </a:t>
            </a:r>
            <a:r>
              <a:rPr lang="en-US" sz="2000" dirty="0" err="1">
                <a:effectLst>
                  <a:outerShdw blurRad="38100" dist="38100" dir="2700000" algn="tl">
                    <a:srgbClr val="DDDDDD"/>
                  </a:outerShdw>
                </a:effectLst>
                <a:latin typeface="Tahoma" charset="0"/>
              </a:rPr>
              <a:t>args</a:t>
            </a:r>
            <a:r>
              <a:rPr lang="en-US" sz="2000" dirty="0">
                <a:effectLst>
                  <a:outerShdw blurRad="38100" dist="38100" dir="2700000" algn="tl">
                    <a:srgbClr val="DDDDDD"/>
                  </a:outerShdw>
                </a:effectLst>
                <a:latin typeface="Tahoma" charset="0"/>
              </a:rPr>
              <a:t>?</a:t>
            </a:r>
          </a:p>
          <a:p>
            <a:pPr lvl="2">
              <a:defRPr/>
            </a:pPr>
            <a:r>
              <a:rPr lang="en-US" sz="1700" dirty="0">
                <a:effectLst>
                  <a:outerShdw blurRad="38100" dist="38100" dir="2700000" algn="tl">
                    <a:srgbClr val="DDDDDD"/>
                  </a:outerShdw>
                </a:effectLst>
                <a:latin typeface="Tahoma" charset="0"/>
              </a:rPr>
              <a:t>NOPE!</a:t>
            </a:r>
          </a:p>
          <a:p>
            <a:pPr lvl="1">
              <a:buFont typeface="Wingdings" charset="0"/>
              <a:buNone/>
              <a:defRPr/>
            </a:pPr>
            <a:endParaRPr lang="en-US" sz="2000" dirty="0">
              <a:effectLst>
                <a:outerShdw blurRad="38100" dist="38100" dir="2700000" algn="tl">
                  <a:srgbClr val="DDDDDD"/>
                </a:outerShdw>
              </a:effectLst>
              <a:latin typeface="Tahoma" charset="0"/>
            </a:endParaRPr>
          </a:p>
          <a:p>
            <a:pPr lvl="1">
              <a:defRPr/>
            </a:pPr>
            <a:r>
              <a:rPr lang="en-US" sz="2000" dirty="0">
                <a:effectLst>
                  <a:outerShdw blurRad="38100" dist="38100" dir="2700000" algn="tl">
                    <a:srgbClr val="DDDDDD"/>
                  </a:outerShdw>
                </a:effectLst>
                <a:latin typeface="Tahoma" charset="0"/>
              </a:rPr>
              <a:t>Can you tell the max number of </a:t>
            </a:r>
            <a:r>
              <a:rPr lang="en-US" sz="2000" dirty="0" err="1">
                <a:effectLst>
                  <a:outerShdw blurRad="38100" dist="38100" dir="2700000" algn="tl">
                    <a:srgbClr val="DDDDDD"/>
                  </a:outerShdw>
                </a:effectLst>
                <a:latin typeface="Tahoma" charset="0"/>
              </a:rPr>
              <a:t>args</a:t>
            </a:r>
            <a:r>
              <a:rPr lang="en-US" sz="2000" dirty="0">
                <a:effectLst>
                  <a:outerShdw blurRad="38100" dist="38100" dir="2700000" algn="tl">
                    <a:srgbClr val="DDDDDD"/>
                  </a:outerShdw>
                </a:effectLst>
                <a:latin typeface="Tahoma" charset="0"/>
              </a:rPr>
              <a:t> needed by any procedure called by CALLER?</a:t>
            </a:r>
          </a:p>
          <a:p>
            <a:pPr lvl="2">
              <a:defRPr/>
            </a:pPr>
            <a:r>
              <a:rPr lang="en-US" sz="1700" dirty="0">
                <a:effectLst>
                  <a:outerShdw blurRad="38100" dist="38100" dir="2700000" algn="tl">
                    <a:srgbClr val="DDDDDD"/>
                  </a:outerShdw>
                </a:effectLst>
                <a:latin typeface="Tahoma" charset="0"/>
              </a:rPr>
              <a:t>Yes, 6</a:t>
            </a:r>
          </a:p>
          <a:p>
            <a:pPr lvl="1">
              <a:buFont typeface="Wingdings" charset="0"/>
              <a:buNone/>
              <a:defRPr/>
            </a:pPr>
            <a:endParaRPr lang="en-US" sz="2000" dirty="0">
              <a:effectLst>
                <a:outerShdw blurRad="38100" dist="38100" dir="2700000" algn="tl">
                  <a:srgbClr val="DDDDDD"/>
                </a:outerShdw>
              </a:effectLst>
              <a:latin typeface="Tahoma" charset="0"/>
            </a:endParaRPr>
          </a:p>
          <a:p>
            <a:pPr lvl="1">
              <a:defRPr/>
            </a:pPr>
            <a:r>
              <a:rPr lang="en-US" sz="2000" dirty="0">
                <a:effectLst>
                  <a:outerShdw blurRad="38100" dist="38100" dir="2700000" algn="tl">
                    <a:srgbClr val="DDDDDD"/>
                  </a:outerShdw>
                </a:effectLst>
                <a:latin typeface="Tahoma" charset="0"/>
              </a:rPr>
              <a:t>Where in </a:t>
            </a:r>
            <a:r>
              <a:rPr lang="en-US" sz="2000" dirty="0" smtClean="0">
                <a:effectLst>
                  <a:outerShdw blurRad="38100" dist="38100" dir="2700000" algn="tl">
                    <a:srgbClr val="DDDDDD"/>
                  </a:outerShdw>
                </a:effectLst>
                <a:latin typeface="Tahoma" charset="0"/>
              </a:rPr>
              <a:t>CALLEE’s </a:t>
            </a:r>
            <a:r>
              <a:rPr lang="en-US" sz="2000" dirty="0">
                <a:effectLst>
                  <a:outerShdw blurRad="38100" dist="38100" dir="2700000" algn="tl">
                    <a:srgbClr val="DDDDDD"/>
                  </a:outerShdw>
                </a:effectLst>
                <a:latin typeface="Tahoma" charset="0"/>
              </a:rPr>
              <a:t>stack frame might one find </a:t>
            </a:r>
            <a:r>
              <a:rPr lang="en-US" sz="2000" dirty="0" smtClean="0">
                <a:effectLst>
                  <a:outerShdw blurRad="38100" dist="38100" dir="2700000" algn="tl">
                    <a:srgbClr val="DDDDDD"/>
                  </a:outerShdw>
                </a:effectLst>
                <a:latin typeface="Tahoma" charset="0"/>
              </a:rPr>
              <a:t>CALLER’s </a:t>
            </a:r>
            <a:r>
              <a:rPr lang="en-US" sz="2000" dirty="0">
                <a:effectLst>
                  <a:outerShdw blurRad="38100" dist="38100" dir="2700000" algn="tl">
                    <a:srgbClr val="DDDDDD"/>
                  </a:outerShdw>
                </a:effectLst>
                <a:latin typeface="Tahoma" charset="0"/>
              </a:rPr>
              <a:t>$</a:t>
            </a:r>
            <a:r>
              <a:rPr lang="en-US" sz="2000" dirty="0" err="1">
                <a:effectLst>
                  <a:outerShdw blurRad="38100" dist="38100" dir="2700000" algn="tl">
                    <a:srgbClr val="DDDDDD"/>
                  </a:outerShdw>
                </a:effectLst>
                <a:latin typeface="Tahoma" charset="0"/>
              </a:rPr>
              <a:t>fp</a:t>
            </a:r>
            <a:r>
              <a:rPr lang="en-US" sz="2000" dirty="0">
                <a:effectLst>
                  <a:outerShdw blurRad="38100" dist="38100" dir="2700000" algn="tl">
                    <a:srgbClr val="DDDDDD"/>
                  </a:outerShdw>
                </a:effectLst>
                <a:latin typeface="Tahoma" charset="0"/>
              </a:rPr>
              <a:t>?</a:t>
            </a:r>
            <a:endParaRPr lang="en-US" sz="2400" dirty="0">
              <a:effectLst>
                <a:outerShdw blurRad="38100" dist="38100" dir="2700000" algn="tl">
                  <a:srgbClr val="DDDDDD"/>
                </a:outerShdw>
              </a:effectLst>
              <a:latin typeface="Tahoma" charset="0"/>
            </a:endParaRPr>
          </a:p>
          <a:p>
            <a:pPr lvl="2">
              <a:defRPr/>
            </a:pPr>
            <a:r>
              <a:rPr lang="en-US" sz="1700" dirty="0">
                <a:effectLst>
                  <a:outerShdw blurRad="38100" dist="38100" dir="2700000" algn="tl">
                    <a:srgbClr val="DDDDDD"/>
                  </a:outerShdw>
                </a:effectLst>
                <a:latin typeface="Tahoma" charset="0"/>
              </a:rPr>
              <a:t>At -4($</a:t>
            </a:r>
            <a:r>
              <a:rPr lang="en-US" sz="1700" dirty="0" err="1">
                <a:effectLst>
                  <a:outerShdw blurRad="38100" dist="38100" dir="2700000" algn="tl">
                    <a:srgbClr val="DDDDDD"/>
                  </a:outerShdw>
                </a:effectLst>
                <a:latin typeface="Tahoma" charset="0"/>
              </a:rPr>
              <a:t>fp</a:t>
            </a:r>
            <a:r>
              <a:rPr lang="en-US" sz="1700" dirty="0">
                <a:effectLst>
                  <a:outerShdw blurRad="38100" dist="38100" dir="2700000" algn="tl">
                    <a:srgbClr val="DDDDDD"/>
                  </a:outerShdw>
                </a:effectLst>
                <a:latin typeface="Tahoma" charset="0"/>
              </a:rPr>
              <a:t>)</a:t>
            </a:r>
          </a:p>
        </p:txBody>
      </p:sp>
      <p:sp>
        <p:nvSpPr>
          <p:cNvPr id="56323" name="Rectangle 27"/>
          <p:cNvSpPr>
            <a:spLocks noChangeArrowheads="1"/>
          </p:cNvSpPr>
          <p:nvPr/>
        </p:nvSpPr>
        <p:spPr bwMode="auto">
          <a:xfrm>
            <a:off x="7912100" y="2463800"/>
            <a:ext cx="1157288" cy="536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a:lnSpc>
                <a:spcPct val="90000"/>
              </a:lnSpc>
            </a:pPr>
            <a:r>
              <a:rPr lang="en-US" sz="1600">
                <a:latin typeface="Tahoma" charset="0"/>
                <a:cs typeface="Tahoma" charset="0"/>
              </a:rPr>
              <a:t>CALLER’</a:t>
            </a:r>
            <a:r>
              <a:rPr lang="en-US" altLang="ja-JP" sz="1600">
                <a:latin typeface="Tahoma" charset="0"/>
                <a:cs typeface="Tahoma" charset="0"/>
              </a:rPr>
              <a:t>S</a:t>
            </a:r>
          </a:p>
          <a:p>
            <a:pPr algn="ctr">
              <a:lnSpc>
                <a:spcPct val="90000"/>
              </a:lnSpc>
            </a:pPr>
            <a:r>
              <a:rPr lang="en-US" sz="1600">
                <a:latin typeface="Tahoma" charset="0"/>
                <a:cs typeface="Tahoma" charset="0"/>
              </a:rPr>
              <a:t>FRAME</a:t>
            </a:r>
          </a:p>
        </p:txBody>
      </p:sp>
      <p:graphicFrame>
        <p:nvGraphicFramePr>
          <p:cNvPr id="707708" name="Group 124"/>
          <p:cNvGraphicFramePr>
            <a:graphicFrameLocks noGrp="1"/>
          </p:cNvGraphicFramePr>
          <p:nvPr/>
        </p:nvGraphicFramePr>
        <p:xfrm>
          <a:off x="5824538" y="869950"/>
          <a:ext cx="2074862" cy="5835659"/>
        </p:xfrm>
        <a:graphic>
          <a:graphicData uri="http://schemas.openxmlformats.org/drawingml/2006/table">
            <a:tbl>
              <a:tblPr/>
              <a:tblGrid>
                <a:gridCol w="2074862"/>
              </a:tblGrid>
              <a:tr h="2905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charset="0"/>
                          <a:ea typeface="Tahoma"/>
                          <a:cs typeface="Tahoma"/>
                        </a:rPr>
                        <a:t>Space for $</a:t>
                      </a:r>
                      <a:r>
                        <a:rPr kumimoji="0" lang="en-US" sz="1400" b="1" i="0" u="none" strike="noStrike" cap="none" normalizeH="0" baseline="0" dirty="0" err="1">
                          <a:ln>
                            <a:noFill/>
                          </a:ln>
                          <a:solidFill>
                            <a:schemeClr val="tx1"/>
                          </a:solidFill>
                          <a:effectLst/>
                          <a:latin typeface="Tahoma" charset="0"/>
                          <a:ea typeface="Tahoma"/>
                          <a:cs typeface="Tahoma"/>
                        </a:rPr>
                        <a:t>ra</a:t>
                      </a:r>
                      <a:endParaRPr kumimoji="0" lang="en-US" sz="1400" b="1" i="0" u="none" strike="noStrike" cap="none" normalizeH="0" baseline="0" dirty="0">
                        <a:ln>
                          <a:noFill/>
                        </a:ln>
                        <a:solidFill>
                          <a:schemeClr val="tx1"/>
                        </a:solidFill>
                        <a:effectLst/>
                        <a:latin typeface="Tahoma" charset="0"/>
                        <a:ea typeface="Tahoma"/>
                        <a:cs typeface="Tahoma"/>
                      </a:endParaRP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05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charset="0"/>
                          <a:ea typeface="Tahoma"/>
                          <a:cs typeface="Tahoma"/>
                        </a:rPr>
                        <a:t>Space for $</a:t>
                      </a:r>
                      <a:r>
                        <a:rPr kumimoji="0" lang="en-US" sz="1400" b="1" i="0" u="none" strike="noStrike" cap="none" normalizeH="0" baseline="0" dirty="0" err="1">
                          <a:ln>
                            <a:noFill/>
                          </a:ln>
                          <a:solidFill>
                            <a:schemeClr val="tx1"/>
                          </a:solidFill>
                          <a:effectLst/>
                          <a:latin typeface="Tahoma" charset="0"/>
                          <a:ea typeface="Tahoma"/>
                          <a:cs typeface="Tahoma"/>
                        </a:rPr>
                        <a:t>fp</a:t>
                      </a:r>
                      <a:endParaRPr kumimoji="0" lang="en-US" sz="1400" b="1" i="0" u="none" strike="noStrike" cap="none" normalizeH="0" baseline="0" dirty="0">
                        <a:ln>
                          <a:noFill/>
                        </a:ln>
                        <a:solidFill>
                          <a:schemeClr val="tx1"/>
                        </a:solidFill>
                        <a:effectLst/>
                        <a:latin typeface="Tahoma" charset="0"/>
                        <a:ea typeface="Tahoma"/>
                        <a:cs typeface="Tahoma"/>
                      </a:endParaRP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05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charset="0"/>
                          <a:ea typeface="Tahoma"/>
                          <a:cs typeface="Tahoma"/>
                        </a:rPr>
                        <a:t>Space for $s3</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charset="0"/>
                          <a:ea typeface="Tahoma"/>
                          <a:cs typeface="Tahoma"/>
                        </a:rPr>
                        <a:t>Space for $s2</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05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charset="0"/>
                          <a:ea typeface="Tahoma"/>
                          <a:cs typeface="Tahoma"/>
                        </a:rPr>
                        <a:t>Space for $s1</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05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charset="0"/>
                          <a:ea typeface="Tahoma"/>
                          <a:cs typeface="Tahoma"/>
                        </a:rPr>
                        <a:t>Space for $s0</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05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charset="0"/>
                          <a:ea typeface="Tahoma"/>
                          <a:cs typeface="Tahoma"/>
                        </a:rPr>
                        <a:t>$t2</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05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charset="0"/>
                          <a:ea typeface="Tahoma"/>
                          <a:cs typeface="Tahoma"/>
                        </a:rPr>
                        <a:t>$t1</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05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charset="0"/>
                          <a:ea typeface="Tahoma"/>
                          <a:cs typeface="Tahoma"/>
                        </a:rPr>
                        <a:t>Caller</a:t>
                      </a:r>
                      <a:r>
                        <a:rPr kumimoji="0" lang="ja-JP" altLang="en-US" sz="1400" b="1" i="0" u="none" strike="noStrike" cap="none" normalizeH="0" baseline="0" dirty="0">
                          <a:ln>
                            <a:noFill/>
                          </a:ln>
                          <a:solidFill>
                            <a:schemeClr val="tx1"/>
                          </a:solidFill>
                          <a:effectLst/>
                          <a:latin typeface="Tahoma" charset="0"/>
                          <a:ea typeface="Tahoma"/>
                          <a:cs typeface="Tahoma"/>
                        </a:rPr>
                        <a:t>’</a:t>
                      </a:r>
                      <a:r>
                        <a:rPr kumimoji="0" lang="en-US" sz="1400" b="1" i="0" u="none" strike="noStrike" cap="none" normalizeH="0" baseline="0" dirty="0">
                          <a:ln>
                            <a:noFill/>
                          </a:ln>
                          <a:solidFill>
                            <a:schemeClr val="tx1"/>
                          </a:solidFill>
                          <a:effectLst/>
                          <a:latin typeface="Tahoma" charset="0"/>
                          <a:ea typeface="Tahoma"/>
                          <a:cs typeface="Tahoma"/>
                        </a:rPr>
                        <a:t>s local 1</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05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charset="0"/>
                          <a:ea typeface="Tahoma"/>
                          <a:cs typeface="Tahoma"/>
                        </a:rPr>
                        <a:t>…</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charset="0"/>
                          <a:ea typeface="Tahoma"/>
                          <a:cs typeface="Tahoma"/>
                        </a:rPr>
                        <a:t>Caller</a:t>
                      </a:r>
                      <a:r>
                        <a:rPr kumimoji="0" lang="ja-JP" altLang="en-US" sz="1400" b="1" i="0" u="none" strike="noStrike" cap="none" normalizeH="0" baseline="0" dirty="0">
                          <a:ln>
                            <a:noFill/>
                          </a:ln>
                          <a:solidFill>
                            <a:schemeClr val="tx1"/>
                          </a:solidFill>
                          <a:effectLst/>
                          <a:latin typeface="Tahoma" charset="0"/>
                          <a:ea typeface="Tahoma"/>
                          <a:cs typeface="Tahoma"/>
                        </a:rPr>
                        <a:t>’</a:t>
                      </a:r>
                      <a:r>
                        <a:rPr kumimoji="0" lang="en-US" sz="1400" b="1" i="0" u="none" strike="noStrike" cap="none" normalizeH="0" baseline="0" dirty="0">
                          <a:ln>
                            <a:noFill/>
                          </a:ln>
                          <a:solidFill>
                            <a:schemeClr val="tx1"/>
                          </a:solidFill>
                          <a:effectLst/>
                          <a:latin typeface="Tahoma" charset="0"/>
                          <a:ea typeface="Tahoma"/>
                          <a:cs typeface="Tahoma"/>
                        </a:rPr>
                        <a:t>s local n</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05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Tahoma" charset="0"/>
                          <a:ea typeface="Tahoma"/>
                          <a:cs typeface="Tahoma"/>
                        </a:rPr>
                        <a:t>Arg</a:t>
                      </a:r>
                      <a:r>
                        <a:rPr kumimoji="0" lang="en-US" sz="1400" b="1" i="0" u="none" strike="noStrike" cap="none" normalizeH="0" baseline="0" dirty="0">
                          <a:ln>
                            <a:noFill/>
                          </a:ln>
                          <a:solidFill>
                            <a:schemeClr val="tx1"/>
                          </a:solidFill>
                          <a:effectLst/>
                          <a:latin typeface="Tahoma" charset="0"/>
                          <a:ea typeface="Tahoma"/>
                          <a:cs typeface="Tahoma"/>
                        </a:rPr>
                        <a:t>[5]</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05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Tahoma" charset="0"/>
                          <a:ea typeface="Tahoma"/>
                          <a:cs typeface="Tahoma"/>
                        </a:rPr>
                        <a:t>Arg</a:t>
                      </a:r>
                      <a:r>
                        <a:rPr kumimoji="0" lang="en-US" sz="1400" b="1" i="0" u="none" strike="noStrike" cap="none" normalizeH="0" baseline="0" dirty="0">
                          <a:ln>
                            <a:noFill/>
                          </a:ln>
                          <a:solidFill>
                            <a:schemeClr val="tx1"/>
                          </a:solidFill>
                          <a:effectLst/>
                          <a:latin typeface="Tahoma" charset="0"/>
                          <a:ea typeface="Tahoma"/>
                          <a:cs typeface="Tahoma"/>
                        </a:rPr>
                        <a:t>[4]</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05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charset="0"/>
                          <a:ea typeface="Tahoma"/>
                          <a:cs typeface="Tahoma"/>
                        </a:rPr>
                        <a:t>Space for $</a:t>
                      </a:r>
                      <a:r>
                        <a:rPr kumimoji="0" lang="en-US" sz="1400" b="1" i="0" u="none" strike="noStrike" cap="none" normalizeH="0" baseline="0" dirty="0" err="1">
                          <a:ln>
                            <a:noFill/>
                          </a:ln>
                          <a:solidFill>
                            <a:schemeClr val="tx1"/>
                          </a:solidFill>
                          <a:effectLst/>
                          <a:latin typeface="Tahoma" charset="0"/>
                          <a:ea typeface="Tahoma"/>
                          <a:cs typeface="Tahoma"/>
                        </a:rPr>
                        <a:t>ra</a:t>
                      </a:r>
                      <a:endParaRPr kumimoji="0" lang="en-US" sz="1400" b="1" i="0" u="none" strike="noStrike" cap="none" normalizeH="0" baseline="0" dirty="0">
                        <a:ln>
                          <a:noFill/>
                        </a:ln>
                        <a:solidFill>
                          <a:schemeClr val="tx1"/>
                        </a:solidFill>
                        <a:effectLst/>
                        <a:latin typeface="Tahoma" charset="0"/>
                        <a:ea typeface="Tahoma"/>
                        <a:cs typeface="Tahoma"/>
                      </a:endParaRP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E8FF"/>
                    </a:solidFill>
                  </a:tcPr>
                </a:tc>
              </a:tr>
              <a:tr h="2905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charset="0"/>
                          <a:ea typeface="Tahoma"/>
                          <a:cs typeface="Tahoma"/>
                        </a:rPr>
                        <a:t>Space for $</a:t>
                      </a:r>
                      <a:r>
                        <a:rPr kumimoji="0" lang="en-US" sz="1400" b="1" i="0" u="none" strike="noStrike" cap="none" normalizeH="0" baseline="0" dirty="0" err="1">
                          <a:ln>
                            <a:noFill/>
                          </a:ln>
                          <a:solidFill>
                            <a:schemeClr val="tx1"/>
                          </a:solidFill>
                          <a:effectLst/>
                          <a:latin typeface="Tahoma" charset="0"/>
                          <a:ea typeface="Tahoma"/>
                          <a:cs typeface="Tahoma"/>
                        </a:rPr>
                        <a:t>fp</a:t>
                      </a:r>
                      <a:endParaRPr kumimoji="0" lang="en-US" sz="1400" b="1" i="0" u="none" strike="noStrike" cap="none" normalizeH="0" baseline="0" dirty="0">
                        <a:ln>
                          <a:noFill/>
                        </a:ln>
                        <a:solidFill>
                          <a:schemeClr val="tx1"/>
                        </a:solidFill>
                        <a:effectLst/>
                        <a:latin typeface="Tahoma" charset="0"/>
                        <a:ea typeface="Tahoma"/>
                        <a:cs typeface="Tahoma"/>
                      </a:endParaRP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E8FF"/>
                    </a:solidFill>
                  </a:tcPr>
                </a:tc>
              </a:tr>
              <a:tr h="2905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Tahoma" charset="0"/>
                          <a:ea typeface="Tahoma"/>
                          <a:cs typeface="Tahoma"/>
                        </a:rPr>
                        <a:t>Callee</a:t>
                      </a:r>
                      <a:r>
                        <a:rPr kumimoji="0" lang="ja-JP" altLang="en-US" sz="1400" b="1" i="0" u="none" strike="noStrike" cap="none" normalizeH="0" baseline="0" dirty="0">
                          <a:ln>
                            <a:noFill/>
                          </a:ln>
                          <a:solidFill>
                            <a:schemeClr val="tx1"/>
                          </a:solidFill>
                          <a:effectLst/>
                          <a:latin typeface="Tahoma" charset="0"/>
                          <a:ea typeface="Tahoma"/>
                          <a:cs typeface="Tahoma"/>
                        </a:rPr>
                        <a:t>’</a:t>
                      </a:r>
                      <a:r>
                        <a:rPr kumimoji="0" lang="en-US" sz="1400" b="1" i="0" u="none" strike="noStrike" cap="none" normalizeH="0" baseline="0" dirty="0">
                          <a:ln>
                            <a:noFill/>
                          </a:ln>
                          <a:solidFill>
                            <a:schemeClr val="tx1"/>
                          </a:solidFill>
                          <a:effectLst/>
                          <a:latin typeface="Tahoma" charset="0"/>
                          <a:ea typeface="Tahoma"/>
                          <a:cs typeface="Tahoma"/>
                        </a:rPr>
                        <a:t>s local 1</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E8FF"/>
                    </a:solidFill>
                  </a:tcPr>
                </a:tc>
              </a:tr>
              <a:tr h="2905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Tahoma" charset="0"/>
                          <a:ea typeface="Tahoma"/>
                          <a:cs typeface="Tahoma"/>
                        </a:rPr>
                        <a:t>Callee</a:t>
                      </a:r>
                      <a:r>
                        <a:rPr kumimoji="0" lang="ja-JP" altLang="en-US" sz="1400" b="1" i="0" u="none" strike="noStrike" cap="none" normalizeH="0" baseline="0" dirty="0">
                          <a:ln>
                            <a:noFill/>
                          </a:ln>
                          <a:solidFill>
                            <a:schemeClr val="tx1"/>
                          </a:solidFill>
                          <a:effectLst/>
                          <a:latin typeface="Tahoma" charset="0"/>
                          <a:ea typeface="Tahoma"/>
                          <a:cs typeface="Tahoma"/>
                        </a:rPr>
                        <a:t>’</a:t>
                      </a:r>
                      <a:r>
                        <a:rPr kumimoji="0" lang="en-US" sz="1400" b="1" i="0" u="none" strike="noStrike" cap="none" normalizeH="0" baseline="0" dirty="0">
                          <a:ln>
                            <a:noFill/>
                          </a:ln>
                          <a:solidFill>
                            <a:schemeClr val="tx1"/>
                          </a:solidFill>
                          <a:effectLst/>
                          <a:latin typeface="Tahoma" charset="0"/>
                          <a:ea typeface="Tahoma"/>
                          <a:cs typeface="Tahoma"/>
                        </a:rPr>
                        <a:t>s local 2</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E8FF"/>
                    </a:solidFill>
                  </a:tcPr>
                </a:tc>
              </a:tr>
              <a:tr h="2905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Tahoma" charset="0"/>
                          <a:ea typeface="Tahoma"/>
                          <a:cs typeface="Tahoma"/>
                        </a:rPr>
                        <a:t>Arg</a:t>
                      </a:r>
                      <a:r>
                        <a:rPr kumimoji="0" lang="en-US" sz="1400" b="1" i="0" u="none" strike="noStrike" cap="none" normalizeH="0" baseline="0" dirty="0">
                          <a:ln>
                            <a:noFill/>
                          </a:ln>
                          <a:solidFill>
                            <a:schemeClr val="tx1"/>
                          </a:solidFill>
                          <a:effectLst/>
                          <a:latin typeface="Tahoma" charset="0"/>
                          <a:ea typeface="Tahoma"/>
                          <a:cs typeface="Tahoma"/>
                        </a:rPr>
                        <a:t>[6]</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E8FF"/>
                    </a:solidFill>
                  </a:tcPr>
                </a:tc>
              </a:tr>
              <a:tr h="2905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Tahoma" charset="0"/>
                          <a:ea typeface="Tahoma"/>
                          <a:cs typeface="Tahoma"/>
                        </a:rPr>
                        <a:t>Arg</a:t>
                      </a:r>
                      <a:r>
                        <a:rPr kumimoji="0" lang="en-US" sz="1400" b="1" i="0" u="none" strike="noStrike" cap="none" normalizeH="0" baseline="0" dirty="0">
                          <a:ln>
                            <a:noFill/>
                          </a:ln>
                          <a:solidFill>
                            <a:schemeClr val="tx1"/>
                          </a:solidFill>
                          <a:effectLst/>
                          <a:latin typeface="Tahoma" charset="0"/>
                          <a:ea typeface="Tahoma"/>
                          <a:cs typeface="Tahoma"/>
                        </a:rPr>
                        <a:t>[5]</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E8FF"/>
                    </a:solidFill>
                  </a:tcPr>
                </a:tc>
              </a:tr>
              <a:tr h="3190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Tahoma" charset="0"/>
                          <a:ea typeface="Tahoma"/>
                          <a:cs typeface="Tahoma"/>
                        </a:rPr>
                        <a:t>Arg</a:t>
                      </a:r>
                      <a:r>
                        <a:rPr kumimoji="0" lang="en-US" sz="1400" b="1" i="0" u="none" strike="noStrike" cap="none" normalizeH="0" baseline="0" dirty="0">
                          <a:ln>
                            <a:noFill/>
                          </a:ln>
                          <a:solidFill>
                            <a:schemeClr val="tx1"/>
                          </a:solidFill>
                          <a:effectLst/>
                          <a:latin typeface="Tahoma" charset="0"/>
                          <a:ea typeface="Tahoma"/>
                          <a:cs typeface="Tahoma"/>
                        </a:rPr>
                        <a:t>[4]</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9E8FF"/>
                    </a:solidFill>
                  </a:tcPr>
                </a:tc>
              </a:tr>
            </a:tbl>
          </a:graphicData>
        </a:graphic>
      </p:graphicFrame>
      <p:sp>
        <p:nvSpPr>
          <p:cNvPr id="56368" name="Line 14"/>
          <p:cNvSpPr>
            <a:spLocks noChangeShapeType="1"/>
          </p:cNvSpPr>
          <p:nvPr/>
        </p:nvSpPr>
        <p:spPr bwMode="auto">
          <a:xfrm>
            <a:off x="5824538" y="4646613"/>
            <a:ext cx="3225800" cy="0"/>
          </a:xfrm>
          <a:prstGeom prst="line">
            <a:avLst/>
          </a:prstGeom>
          <a:noFill/>
          <a:ln w="50800">
            <a:solidFill>
              <a:srgbClr val="CC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69" name="Line 25"/>
          <p:cNvSpPr>
            <a:spLocks noChangeShapeType="1"/>
          </p:cNvSpPr>
          <p:nvPr/>
        </p:nvSpPr>
        <p:spPr bwMode="auto">
          <a:xfrm>
            <a:off x="5824538" y="869950"/>
            <a:ext cx="3225800" cy="0"/>
          </a:xfrm>
          <a:prstGeom prst="line">
            <a:avLst/>
          </a:prstGeom>
          <a:noFill/>
          <a:ln w="50800">
            <a:solidFill>
              <a:srgbClr val="CC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70" name="Line 105"/>
          <p:cNvSpPr>
            <a:spLocks noChangeShapeType="1"/>
          </p:cNvSpPr>
          <p:nvPr/>
        </p:nvSpPr>
        <p:spPr bwMode="auto">
          <a:xfrm>
            <a:off x="5842000" y="6705600"/>
            <a:ext cx="3225800" cy="0"/>
          </a:xfrm>
          <a:prstGeom prst="line">
            <a:avLst/>
          </a:prstGeom>
          <a:noFill/>
          <a:ln w="50800">
            <a:solidFill>
              <a:srgbClr val="CC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71" name="Rectangle 106"/>
          <p:cNvSpPr>
            <a:spLocks noChangeArrowheads="1"/>
          </p:cNvSpPr>
          <p:nvPr/>
        </p:nvSpPr>
        <p:spPr bwMode="auto">
          <a:xfrm>
            <a:off x="7948613" y="5305425"/>
            <a:ext cx="1135062" cy="536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a:lnSpc>
                <a:spcPct val="90000"/>
              </a:lnSpc>
            </a:pPr>
            <a:r>
              <a:rPr lang="en-US" sz="1600">
                <a:latin typeface="Tahoma" charset="0"/>
                <a:cs typeface="Tahoma" charset="0"/>
              </a:rPr>
              <a:t>CALLEE’</a:t>
            </a:r>
            <a:r>
              <a:rPr lang="en-US" altLang="ja-JP" sz="1600">
                <a:latin typeface="Tahoma" charset="0"/>
                <a:cs typeface="Tahoma" charset="0"/>
              </a:rPr>
              <a:t>S</a:t>
            </a:r>
          </a:p>
          <a:p>
            <a:pPr algn="ctr">
              <a:lnSpc>
                <a:spcPct val="90000"/>
              </a:lnSpc>
            </a:pPr>
            <a:r>
              <a:rPr lang="en-US" sz="1600">
                <a:latin typeface="Tahoma" charset="0"/>
                <a:cs typeface="Tahoma" charset="0"/>
              </a:rPr>
              <a:t>FRAME</a:t>
            </a:r>
          </a:p>
        </p:txBody>
      </p:sp>
      <p:grpSp>
        <p:nvGrpSpPr>
          <p:cNvPr id="56372" name="Group 113"/>
          <p:cNvGrpSpPr>
            <a:grpSpLocks/>
          </p:cNvGrpSpPr>
          <p:nvPr/>
        </p:nvGrpSpPr>
        <p:grpSpPr bwMode="auto">
          <a:xfrm>
            <a:off x="3960813" y="6367463"/>
            <a:ext cx="1754187" cy="338137"/>
            <a:chOff x="1055" y="2465"/>
            <a:chExt cx="1105" cy="213"/>
          </a:xfrm>
        </p:grpSpPr>
        <p:sp>
          <p:nvSpPr>
            <p:cNvPr id="56382" name="Text Box 111"/>
            <p:cNvSpPr txBox="1">
              <a:spLocks noChangeArrowheads="1"/>
            </p:cNvSpPr>
            <p:nvPr/>
          </p:nvSpPr>
          <p:spPr bwMode="auto">
            <a:xfrm>
              <a:off x="1055" y="2465"/>
              <a:ext cx="950"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600" b="0">
                  <a:latin typeface="Tahoma" charset="0"/>
                  <a:cs typeface="Tahoma" charset="0"/>
                </a:rPr>
                <a:t>$sp (after call)</a:t>
              </a:r>
            </a:p>
          </p:txBody>
        </p:sp>
        <p:sp>
          <p:nvSpPr>
            <p:cNvPr id="56383" name="Line 112"/>
            <p:cNvSpPr>
              <a:spLocks noChangeShapeType="1"/>
            </p:cNvSpPr>
            <p:nvPr/>
          </p:nvSpPr>
          <p:spPr bwMode="auto">
            <a:xfrm>
              <a:off x="2005" y="2592"/>
              <a:ext cx="155"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grpSp>
      <p:grpSp>
        <p:nvGrpSpPr>
          <p:cNvPr id="56373" name="Group 114"/>
          <p:cNvGrpSpPr>
            <a:grpSpLocks/>
          </p:cNvGrpSpPr>
          <p:nvPr/>
        </p:nvGrpSpPr>
        <p:grpSpPr bwMode="auto">
          <a:xfrm>
            <a:off x="3814763" y="4251325"/>
            <a:ext cx="1900237" cy="338138"/>
            <a:chOff x="963" y="2743"/>
            <a:chExt cx="1197" cy="213"/>
          </a:xfrm>
        </p:grpSpPr>
        <p:sp>
          <p:nvSpPr>
            <p:cNvPr id="56380" name="Text Box 115"/>
            <p:cNvSpPr txBox="1">
              <a:spLocks noChangeArrowheads="1"/>
            </p:cNvSpPr>
            <p:nvPr/>
          </p:nvSpPr>
          <p:spPr bwMode="auto">
            <a:xfrm>
              <a:off x="963" y="2743"/>
              <a:ext cx="1101"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600" b="0">
                  <a:latin typeface="Tahoma" charset="0"/>
                  <a:cs typeface="Tahoma" charset="0"/>
                </a:rPr>
                <a:t>$sp (prior to call)</a:t>
              </a:r>
            </a:p>
          </p:txBody>
        </p:sp>
        <p:sp>
          <p:nvSpPr>
            <p:cNvPr id="56381" name="Line 116"/>
            <p:cNvSpPr>
              <a:spLocks noChangeShapeType="1"/>
            </p:cNvSpPr>
            <p:nvPr/>
          </p:nvSpPr>
          <p:spPr bwMode="auto">
            <a:xfrm>
              <a:off x="2005" y="2897"/>
              <a:ext cx="155"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grpSp>
      <p:grpSp>
        <p:nvGrpSpPr>
          <p:cNvPr id="56374" name="Group 117"/>
          <p:cNvGrpSpPr>
            <a:grpSpLocks/>
          </p:cNvGrpSpPr>
          <p:nvPr/>
        </p:nvGrpSpPr>
        <p:grpSpPr bwMode="auto">
          <a:xfrm>
            <a:off x="4335463" y="957263"/>
            <a:ext cx="1506537" cy="338137"/>
            <a:chOff x="1211" y="2544"/>
            <a:chExt cx="949" cy="213"/>
          </a:xfrm>
        </p:grpSpPr>
        <p:sp>
          <p:nvSpPr>
            <p:cNvPr id="56378" name="Text Box 118"/>
            <p:cNvSpPr txBox="1">
              <a:spLocks noChangeArrowheads="1"/>
            </p:cNvSpPr>
            <p:nvPr/>
          </p:nvSpPr>
          <p:spPr bwMode="auto">
            <a:xfrm>
              <a:off x="1211" y="2544"/>
              <a:ext cx="869"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600" b="0">
                  <a:latin typeface="Tahoma" charset="0"/>
                  <a:cs typeface="Tahoma" charset="0"/>
                </a:rPr>
                <a:t>CALLER’</a:t>
              </a:r>
              <a:r>
                <a:rPr lang="en-US" altLang="ja-JP" sz="1600" b="0">
                  <a:latin typeface="Tahoma" charset="0"/>
                  <a:cs typeface="Tahoma" charset="0"/>
                </a:rPr>
                <a:t>s $fp</a:t>
              </a:r>
              <a:endParaRPr lang="en-US" sz="1600" b="0">
                <a:latin typeface="Tahoma" charset="0"/>
                <a:cs typeface="Tahoma" charset="0"/>
              </a:endParaRPr>
            </a:p>
          </p:txBody>
        </p:sp>
        <p:sp>
          <p:nvSpPr>
            <p:cNvPr id="56379" name="Line 119"/>
            <p:cNvSpPr>
              <a:spLocks noChangeShapeType="1"/>
            </p:cNvSpPr>
            <p:nvPr/>
          </p:nvSpPr>
          <p:spPr bwMode="auto">
            <a:xfrm>
              <a:off x="2005" y="2592"/>
              <a:ext cx="155"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grpSp>
      <p:grpSp>
        <p:nvGrpSpPr>
          <p:cNvPr id="56375" name="Group 120"/>
          <p:cNvGrpSpPr>
            <a:grpSpLocks/>
          </p:cNvGrpSpPr>
          <p:nvPr/>
        </p:nvGrpSpPr>
        <p:grpSpPr bwMode="auto">
          <a:xfrm>
            <a:off x="4108450" y="4632325"/>
            <a:ext cx="1606550" cy="338138"/>
            <a:chOff x="1148" y="2791"/>
            <a:chExt cx="1012" cy="213"/>
          </a:xfrm>
        </p:grpSpPr>
        <p:sp>
          <p:nvSpPr>
            <p:cNvPr id="56376" name="Text Box 121"/>
            <p:cNvSpPr txBox="1">
              <a:spLocks noChangeArrowheads="1"/>
            </p:cNvSpPr>
            <p:nvPr/>
          </p:nvSpPr>
          <p:spPr bwMode="auto">
            <a:xfrm>
              <a:off x="1148" y="2791"/>
              <a:ext cx="857"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600" b="0">
                  <a:latin typeface="Tahoma" charset="0"/>
                  <a:cs typeface="Tahoma" charset="0"/>
                </a:rPr>
                <a:t>CALLEE’</a:t>
              </a:r>
              <a:r>
                <a:rPr lang="en-US" altLang="ja-JP" sz="1600" b="0">
                  <a:latin typeface="Tahoma" charset="0"/>
                  <a:cs typeface="Tahoma" charset="0"/>
                </a:rPr>
                <a:t>s $fp</a:t>
              </a:r>
              <a:endParaRPr lang="en-US" sz="1600" b="0">
                <a:latin typeface="Tahoma" charset="0"/>
                <a:cs typeface="Tahoma" charset="0"/>
              </a:endParaRPr>
            </a:p>
          </p:txBody>
        </p:sp>
        <p:sp>
          <p:nvSpPr>
            <p:cNvPr id="56377" name="Line 122"/>
            <p:cNvSpPr>
              <a:spLocks noChangeShapeType="1"/>
            </p:cNvSpPr>
            <p:nvPr/>
          </p:nvSpPr>
          <p:spPr bwMode="auto">
            <a:xfrm>
              <a:off x="2005" y="2897"/>
              <a:ext cx="155"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grpSp>
      <p:sp>
        <p:nvSpPr>
          <p:cNvPr id="2" name="Slide Number Placeholder 1"/>
          <p:cNvSpPr>
            <a:spLocks noGrp="1"/>
          </p:cNvSpPr>
          <p:nvPr>
            <p:ph type="sldNum" sz="quarter" idx="10"/>
          </p:nvPr>
        </p:nvSpPr>
        <p:spPr/>
        <p:txBody>
          <a:bodyPr/>
          <a:lstStyle/>
          <a:p>
            <a:pPr>
              <a:defRPr/>
            </a:pPr>
            <a:fld id="{68E2C1FA-671C-5249-9460-9682799BBB3A}" type="slidenum">
              <a:rPr lang="en-US" smtClean="0"/>
              <a:pPr>
                <a:defRPr/>
              </a:pPr>
              <a:t>22</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dissolve">
                                      <p:cBhvr>
                                        <p:cTn id="7" dur="500"/>
                                        <p:tgtEl>
                                          <p:spTgt spid="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dissolve">
                                      <p:cBhvr>
                                        <p:cTn id="12" dur="500"/>
                                        <p:tgtEl>
                                          <p:spTgt spid="2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transition="in" filter="dissolve">
                                      <p:cBhvr>
                                        <p:cTn id="17" dur="500"/>
                                        <p:tgtEl>
                                          <p:spTgt spid="2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dissolve">
                                      <p:cBhvr>
                                        <p:cTn id="22" dur="500"/>
                                        <p:tgtEl>
                                          <p:spTgt spid="2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
                                            <p:txEl>
                                              <p:pRg st="5" end="5"/>
                                            </p:txEl>
                                          </p:spTgt>
                                        </p:tgtEl>
                                        <p:attrNameLst>
                                          <p:attrName>style.visibility</p:attrName>
                                        </p:attrNameLst>
                                      </p:cBhvr>
                                      <p:to>
                                        <p:strVal val="visible"/>
                                      </p:to>
                                    </p:set>
                                    <p:animEffect transition="in" filter="dissolve">
                                      <p:cBhvr>
                                        <p:cTn id="27" dur="500"/>
                                        <p:tgtEl>
                                          <p:spTgt spid="28">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8">
                                            <p:txEl>
                                              <p:pRg st="7" end="7"/>
                                            </p:txEl>
                                          </p:spTgt>
                                        </p:tgtEl>
                                        <p:attrNameLst>
                                          <p:attrName>style.visibility</p:attrName>
                                        </p:attrNameLst>
                                      </p:cBhvr>
                                      <p:to>
                                        <p:strVal val="visible"/>
                                      </p:to>
                                    </p:set>
                                    <p:animEffect transition="in" filter="dissolve">
                                      <p:cBhvr>
                                        <p:cTn id="32" dur="500"/>
                                        <p:tgtEl>
                                          <p:spTgt spid="28">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8">
                                            <p:txEl>
                                              <p:pRg st="8" end="8"/>
                                            </p:txEl>
                                          </p:spTgt>
                                        </p:tgtEl>
                                        <p:attrNameLst>
                                          <p:attrName>style.visibility</p:attrName>
                                        </p:attrNameLst>
                                      </p:cBhvr>
                                      <p:to>
                                        <p:strVal val="visible"/>
                                      </p:to>
                                    </p:set>
                                    <p:animEffect transition="in" filter="dissolve">
                                      <p:cBhvr>
                                        <p:cTn id="37" dur="500"/>
                                        <p:tgtEl>
                                          <p:spTgt spid="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dirty="0">
                <a:latin typeface="Tahoma" charset="0"/>
                <a:ea typeface="Tahoma"/>
              </a:rPr>
              <a:t>Back to Reality</a:t>
            </a:r>
          </a:p>
        </p:txBody>
      </p:sp>
      <p:sp>
        <p:nvSpPr>
          <p:cNvPr id="22531"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Now let</a:t>
            </a:r>
            <a:r>
              <a:rPr lang="ja-JP" altLang="en-US" dirty="0">
                <a:effectLst>
                  <a:outerShdw blurRad="38100" dist="38100" dir="2700000" algn="tl">
                    <a:srgbClr val="DDDDDD"/>
                  </a:outerShdw>
                </a:effectLst>
                <a:latin typeface="Tahoma" charset="0"/>
                <a:ea typeface="Tahoma"/>
              </a:rPr>
              <a:t>’</a:t>
            </a:r>
            <a:r>
              <a:rPr lang="en-US" dirty="0">
                <a:effectLst>
                  <a:outerShdw blurRad="38100" dist="38100" dir="2700000" algn="tl">
                    <a:srgbClr val="DDDDDD"/>
                  </a:outerShdw>
                </a:effectLst>
                <a:latin typeface="Tahoma" charset="0"/>
                <a:ea typeface="Tahoma"/>
              </a:rPr>
              <a:t>s make our example work, using the MIPS procedure linking and stack conventions.</a:t>
            </a:r>
          </a:p>
        </p:txBody>
      </p:sp>
      <p:sp>
        <p:nvSpPr>
          <p:cNvPr id="58371" name="Rectangle 4"/>
          <p:cNvSpPr>
            <a:spLocks noChangeArrowheads="1"/>
          </p:cNvSpPr>
          <p:nvPr/>
        </p:nvSpPr>
        <p:spPr bwMode="auto">
          <a:xfrm>
            <a:off x="609600" y="2057400"/>
            <a:ext cx="3048000" cy="288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a:lnSpc>
                <a:spcPct val="9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sz="1600">
                <a:latin typeface="Courier New" charset="0"/>
                <a:cs typeface="Tahoma" charset="0"/>
              </a:rPr>
              <a:t>int sqr(int x) { </a:t>
            </a:r>
            <a:br>
              <a:rPr lang="en-US" sz="1600">
                <a:latin typeface="Courier New" charset="0"/>
                <a:cs typeface="Tahoma" charset="0"/>
              </a:rPr>
            </a:br>
            <a:r>
              <a:rPr lang="en-US" sz="1600">
                <a:latin typeface="Courier New" charset="0"/>
                <a:cs typeface="Tahoma" charset="0"/>
              </a:rPr>
              <a:t>  if (x &gt; 1)</a:t>
            </a:r>
            <a:br>
              <a:rPr lang="en-US" sz="1600">
                <a:latin typeface="Courier New" charset="0"/>
                <a:cs typeface="Tahoma" charset="0"/>
              </a:rPr>
            </a:br>
            <a:r>
              <a:rPr lang="en-US" sz="1600">
                <a:latin typeface="Courier New" charset="0"/>
                <a:cs typeface="Tahoma" charset="0"/>
              </a:rPr>
              <a:t>    x = sqr(x-1)+x+x-1;</a:t>
            </a:r>
            <a:br>
              <a:rPr lang="en-US" sz="1600">
                <a:latin typeface="Courier New" charset="0"/>
                <a:cs typeface="Tahoma" charset="0"/>
              </a:rPr>
            </a:br>
            <a:r>
              <a:rPr lang="en-US" sz="1600">
                <a:latin typeface="Courier New" charset="0"/>
                <a:cs typeface="Tahoma" charset="0"/>
              </a:rPr>
              <a:t>  return x; </a:t>
            </a:r>
            <a:br>
              <a:rPr lang="en-US" sz="1600">
                <a:latin typeface="Courier New" charset="0"/>
                <a:cs typeface="Tahoma" charset="0"/>
              </a:rPr>
            </a:br>
            <a:r>
              <a:rPr lang="en-US" sz="1600">
                <a:latin typeface="Courier New" charset="0"/>
                <a:cs typeface="Tahoma" charset="0"/>
              </a:rPr>
              <a:t>}</a:t>
            </a:r>
          </a:p>
          <a:p>
            <a:pPr algn="l">
              <a:lnSpc>
                <a:spcPct val="9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endParaRPr lang="en-US" sz="1600">
              <a:latin typeface="Courier New" charset="0"/>
              <a:cs typeface="Tahoma" charset="0"/>
            </a:endParaRPr>
          </a:p>
          <a:p>
            <a:pPr algn="l">
              <a:lnSpc>
                <a:spcPct val="9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sz="1600">
                <a:latin typeface="Courier New" charset="0"/>
                <a:cs typeface="Tahoma" charset="0"/>
              </a:rPr>
              <a:t>main()</a:t>
            </a:r>
            <a:br>
              <a:rPr lang="en-US" sz="1600">
                <a:latin typeface="Courier New" charset="0"/>
                <a:cs typeface="Tahoma" charset="0"/>
              </a:rPr>
            </a:br>
            <a:r>
              <a:rPr lang="en-US" sz="1600">
                <a:latin typeface="Courier New" charset="0"/>
                <a:cs typeface="Tahoma" charset="0"/>
              </a:rPr>
              <a:t>{</a:t>
            </a:r>
            <a:br>
              <a:rPr lang="en-US" sz="1600">
                <a:latin typeface="Courier New" charset="0"/>
                <a:cs typeface="Tahoma" charset="0"/>
              </a:rPr>
            </a:br>
            <a:r>
              <a:rPr lang="en-US" sz="1600">
                <a:latin typeface="Courier New" charset="0"/>
                <a:cs typeface="Tahoma" charset="0"/>
              </a:rPr>
              <a:t>  sqr(10);</a:t>
            </a:r>
            <a:br>
              <a:rPr lang="en-US" sz="1600">
                <a:latin typeface="Courier New" charset="0"/>
                <a:cs typeface="Tahoma" charset="0"/>
              </a:rPr>
            </a:br>
            <a:r>
              <a:rPr lang="en-US" sz="1600">
                <a:latin typeface="Courier New" charset="0"/>
                <a:cs typeface="Tahoma" charset="0"/>
              </a:rPr>
              <a:t>}</a:t>
            </a:r>
          </a:p>
          <a:p>
            <a:pPr algn="l" latinLnBrk="1">
              <a:lnSpc>
                <a:spcPct val="9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endParaRPr lang="en-US" sz="1600">
              <a:latin typeface="Courier New" charset="0"/>
              <a:cs typeface="Tahoma" charset="0"/>
            </a:endParaRPr>
          </a:p>
        </p:txBody>
      </p:sp>
      <p:sp>
        <p:nvSpPr>
          <p:cNvPr id="58372" name="Rectangle 6"/>
          <p:cNvSpPr>
            <a:spLocks noChangeArrowheads="1"/>
          </p:cNvSpPr>
          <p:nvPr/>
        </p:nvSpPr>
        <p:spPr bwMode="auto">
          <a:xfrm>
            <a:off x="4125913" y="2152650"/>
            <a:ext cx="3733800" cy="4541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a:lnSpc>
                <a:spcPct val="50000"/>
              </a:lnSpc>
              <a:spcBef>
                <a:spcPct val="50000"/>
              </a:spcBef>
            </a:pPr>
            <a:r>
              <a:rPr lang="en-US" sz="1600">
                <a:latin typeface="Courier New" charset="0"/>
                <a:cs typeface="Tahoma" charset="0"/>
              </a:rPr>
              <a:t>  sqr:	addi	$sp,$sp,-8</a:t>
            </a:r>
          </a:p>
          <a:p>
            <a:pPr algn="l">
              <a:lnSpc>
                <a:spcPct val="50000"/>
              </a:lnSpc>
              <a:spcBef>
                <a:spcPct val="50000"/>
              </a:spcBef>
            </a:pPr>
            <a:r>
              <a:rPr lang="en-US" sz="1600">
                <a:latin typeface="Courier New" charset="0"/>
                <a:cs typeface="Tahoma" charset="0"/>
              </a:rPr>
              <a:t>	sw	$ra,4($sp)</a:t>
            </a:r>
          </a:p>
          <a:p>
            <a:pPr marL="114300" lvl="1" algn="l">
              <a:lnSpc>
                <a:spcPct val="50000"/>
              </a:lnSpc>
              <a:spcBef>
                <a:spcPct val="50000"/>
              </a:spcBef>
            </a:pPr>
            <a:r>
              <a:rPr lang="en-US" sz="1600">
                <a:latin typeface="Courier New" charset="0"/>
                <a:cs typeface="Tahoma" charset="0"/>
              </a:rPr>
              <a:t>	sw	$a0,0($sp)</a:t>
            </a:r>
          </a:p>
          <a:p>
            <a:pPr algn="l">
              <a:lnSpc>
                <a:spcPct val="50000"/>
              </a:lnSpc>
              <a:spcBef>
                <a:spcPct val="50000"/>
              </a:spcBef>
            </a:pPr>
            <a:r>
              <a:rPr lang="en-US" sz="1600">
                <a:latin typeface="Courier New" charset="0"/>
                <a:cs typeface="Tahoma" charset="0"/>
              </a:rPr>
              <a:t>	slti	$t0,$a0,2</a:t>
            </a:r>
          </a:p>
          <a:p>
            <a:pPr marL="923925" lvl="2" algn="l">
              <a:lnSpc>
                <a:spcPct val="50000"/>
              </a:lnSpc>
              <a:spcBef>
                <a:spcPct val="50000"/>
              </a:spcBef>
            </a:pPr>
            <a:r>
              <a:rPr lang="en-US" sz="1600">
                <a:latin typeface="Courier New" charset="0"/>
                <a:cs typeface="Tahoma" charset="0"/>
              </a:rPr>
              <a:t>beq	$t0,$0,then</a:t>
            </a:r>
          </a:p>
          <a:p>
            <a:pPr marL="923925" lvl="2" algn="l">
              <a:lnSpc>
                <a:spcPct val="50000"/>
              </a:lnSpc>
              <a:spcBef>
                <a:spcPct val="50000"/>
              </a:spcBef>
            </a:pPr>
            <a:r>
              <a:rPr lang="en-US" sz="1600">
                <a:latin typeface="Courier New" charset="0"/>
                <a:cs typeface="Tahoma" charset="0"/>
              </a:rPr>
              <a:t>add	$v0,$0,$a0</a:t>
            </a:r>
          </a:p>
          <a:p>
            <a:pPr marL="923925" lvl="2" algn="l">
              <a:lnSpc>
                <a:spcPct val="50000"/>
              </a:lnSpc>
              <a:spcBef>
                <a:spcPct val="50000"/>
              </a:spcBef>
            </a:pPr>
            <a:r>
              <a:rPr lang="en-US" sz="1600">
                <a:latin typeface="Courier New" charset="0"/>
                <a:cs typeface="Tahoma" charset="0"/>
              </a:rPr>
              <a:t>beq	$0,$0,rtn	</a:t>
            </a:r>
          </a:p>
          <a:p>
            <a:pPr marL="114300" lvl="1" algn="l">
              <a:lnSpc>
                <a:spcPct val="50000"/>
              </a:lnSpc>
              <a:spcBef>
                <a:spcPct val="50000"/>
              </a:spcBef>
            </a:pPr>
            <a:r>
              <a:rPr lang="en-US" sz="1600">
                <a:latin typeface="Courier New" charset="0"/>
                <a:cs typeface="Tahoma" charset="0"/>
              </a:rPr>
              <a:t>then:</a:t>
            </a:r>
          </a:p>
          <a:p>
            <a:pPr marL="923925" lvl="2" algn="l">
              <a:lnSpc>
                <a:spcPct val="50000"/>
              </a:lnSpc>
              <a:spcBef>
                <a:spcPct val="50000"/>
              </a:spcBef>
            </a:pPr>
            <a:r>
              <a:rPr lang="en-US" sz="1600">
                <a:latin typeface="Courier New" charset="0"/>
                <a:cs typeface="Tahoma" charset="0"/>
              </a:rPr>
              <a:t>addi	$a0,$a0,-1</a:t>
            </a:r>
          </a:p>
          <a:p>
            <a:pPr marL="923925" lvl="2" algn="l">
              <a:lnSpc>
                <a:spcPct val="50000"/>
              </a:lnSpc>
              <a:spcBef>
                <a:spcPct val="50000"/>
              </a:spcBef>
            </a:pPr>
            <a:r>
              <a:rPr lang="en-US" sz="1600">
                <a:latin typeface="Courier New" charset="0"/>
                <a:cs typeface="Tahoma" charset="0"/>
              </a:rPr>
              <a:t>jal	sqr</a:t>
            </a:r>
          </a:p>
          <a:p>
            <a:pPr marL="923925" lvl="2" algn="l">
              <a:lnSpc>
                <a:spcPct val="50000"/>
              </a:lnSpc>
              <a:spcBef>
                <a:spcPct val="50000"/>
              </a:spcBef>
            </a:pPr>
            <a:r>
              <a:rPr lang="en-US" sz="1600">
                <a:latin typeface="Courier New" charset="0"/>
                <a:cs typeface="Tahoma" charset="0"/>
              </a:rPr>
              <a:t>lw	$a0,0($sp)</a:t>
            </a:r>
          </a:p>
          <a:p>
            <a:pPr marL="923925" lvl="2" algn="l">
              <a:lnSpc>
                <a:spcPct val="50000"/>
              </a:lnSpc>
              <a:spcBef>
                <a:spcPct val="50000"/>
              </a:spcBef>
            </a:pPr>
            <a:r>
              <a:rPr lang="en-US" sz="1600">
                <a:latin typeface="Courier New" charset="0"/>
                <a:cs typeface="Tahoma" charset="0"/>
              </a:rPr>
              <a:t>add	$v0,$v0,$a0</a:t>
            </a:r>
          </a:p>
          <a:p>
            <a:pPr marL="923925" lvl="2" algn="l">
              <a:lnSpc>
                <a:spcPct val="50000"/>
              </a:lnSpc>
              <a:spcBef>
                <a:spcPct val="50000"/>
              </a:spcBef>
            </a:pPr>
            <a:r>
              <a:rPr lang="en-US" sz="1600">
                <a:latin typeface="Courier New" charset="0"/>
                <a:cs typeface="Tahoma" charset="0"/>
              </a:rPr>
              <a:t>add	$v0,$v0,$a0</a:t>
            </a:r>
          </a:p>
          <a:p>
            <a:pPr marL="923925" lvl="2" algn="l">
              <a:lnSpc>
                <a:spcPct val="50000"/>
              </a:lnSpc>
              <a:spcBef>
                <a:spcPct val="50000"/>
              </a:spcBef>
            </a:pPr>
            <a:r>
              <a:rPr lang="en-US" sz="1600">
                <a:latin typeface="Courier New" charset="0"/>
                <a:cs typeface="Tahoma" charset="0"/>
              </a:rPr>
              <a:t>addi	$v0,$v0,-1</a:t>
            </a:r>
          </a:p>
          <a:p>
            <a:pPr marL="114300" lvl="1" algn="l">
              <a:lnSpc>
                <a:spcPct val="50000"/>
              </a:lnSpc>
              <a:spcBef>
                <a:spcPct val="50000"/>
              </a:spcBef>
            </a:pPr>
            <a:r>
              <a:rPr lang="en-US" sz="1600">
                <a:latin typeface="Courier New" charset="0"/>
                <a:cs typeface="Tahoma" charset="0"/>
              </a:rPr>
              <a:t>rtn:</a:t>
            </a:r>
          </a:p>
          <a:p>
            <a:pPr marL="923925" lvl="2" algn="l">
              <a:lnSpc>
                <a:spcPct val="50000"/>
              </a:lnSpc>
              <a:spcBef>
                <a:spcPct val="50000"/>
              </a:spcBef>
            </a:pPr>
            <a:r>
              <a:rPr lang="en-US" sz="1600">
                <a:latin typeface="Courier New" charset="0"/>
                <a:cs typeface="Tahoma" charset="0"/>
              </a:rPr>
              <a:t>lw	$ra,4($sp)</a:t>
            </a:r>
          </a:p>
          <a:p>
            <a:pPr marL="114300" lvl="1" algn="l">
              <a:lnSpc>
                <a:spcPct val="50000"/>
              </a:lnSpc>
              <a:spcBef>
                <a:spcPct val="50000"/>
              </a:spcBef>
            </a:pPr>
            <a:r>
              <a:rPr lang="en-US" sz="1600">
                <a:latin typeface="Courier New" charset="0"/>
                <a:cs typeface="Tahoma" charset="0"/>
              </a:rPr>
              <a:t>	addi	$sp,$sp,8</a:t>
            </a:r>
          </a:p>
          <a:p>
            <a:pPr marL="923925" lvl="2" algn="l">
              <a:lnSpc>
                <a:spcPct val="50000"/>
              </a:lnSpc>
              <a:spcBef>
                <a:spcPct val="50000"/>
              </a:spcBef>
            </a:pPr>
            <a:r>
              <a:rPr lang="en-US" sz="1600">
                <a:latin typeface="Courier New" charset="0"/>
                <a:cs typeface="Tahoma" charset="0"/>
              </a:rPr>
              <a:t>jr	$ra</a:t>
            </a:r>
          </a:p>
        </p:txBody>
      </p:sp>
      <p:grpSp>
        <p:nvGrpSpPr>
          <p:cNvPr id="2" name="Group 80"/>
          <p:cNvGrpSpPr>
            <a:grpSpLocks/>
          </p:cNvGrpSpPr>
          <p:nvPr/>
        </p:nvGrpSpPr>
        <p:grpSpPr bwMode="auto">
          <a:xfrm>
            <a:off x="7402513" y="1755775"/>
            <a:ext cx="1752600" cy="1169988"/>
            <a:chOff x="4464" y="1106"/>
            <a:chExt cx="1104" cy="737"/>
          </a:xfrm>
        </p:grpSpPr>
        <p:grpSp>
          <p:nvGrpSpPr>
            <p:cNvPr id="58419" name="Group 21"/>
            <p:cNvGrpSpPr>
              <a:grpSpLocks/>
            </p:cNvGrpSpPr>
            <p:nvPr/>
          </p:nvGrpSpPr>
          <p:grpSpPr bwMode="auto">
            <a:xfrm flipH="1">
              <a:off x="4464" y="1287"/>
              <a:ext cx="362" cy="441"/>
              <a:chOff x="4464" y="1287"/>
              <a:chExt cx="362" cy="441"/>
            </a:xfrm>
          </p:grpSpPr>
          <p:sp>
            <p:nvSpPr>
              <p:cNvPr id="58422" name="Freeform 15"/>
              <p:cNvSpPr>
                <a:spLocks/>
              </p:cNvSpPr>
              <p:nvPr/>
            </p:nvSpPr>
            <p:spPr bwMode="auto">
              <a:xfrm>
                <a:off x="4565" y="1287"/>
                <a:ext cx="105" cy="102"/>
              </a:xfrm>
              <a:custGeom>
                <a:avLst/>
                <a:gdLst>
                  <a:gd name="T0" fmla="*/ 0 w 525"/>
                  <a:gd name="T1" fmla="*/ 0 h 508"/>
                  <a:gd name="T2" fmla="*/ 0 w 525"/>
                  <a:gd name="T3" fmla="*/ 0 h 508"/>
                  <a:gd name="T4" fmla="*/ 0 w 525"/>
                  <a:gd name="T5" fmla="*/ 0 h 508"/>
                  <a:gd name="T6" fmla="*/ 0 w 525"/>
                  <a:gd name="T7" fmla="*/ 0 h 508"/>
                  <a:gd name="T8" fmla="*/ 0 w 525"/>
                  <a:gd name="T9" fmla="*/ 0 h 508"/>
                  <a:gd name="T10" fmla="*/ 0 w 525"/>
                  <a:gd name="T11" fmla="*/ 0 h 508"/>
                  <a:gd name="T12" fmla="*/ 0 w 525"/>
                  <a:gd name="T13" fmla="*/ 0 h 508"/>
                  <a:gd name="T14" fmla="*/ 1 w 525"/>
                  <a:gd name="T15" fmla="*/ 0 h 508"/>
                  <a:gd name="T16" fmla="*/ 1 w 525"/>
                  <a:gd name="T17" fmla="*/ 0 h 508"/>
                  <a:gd name="T18" fmla="*/ 1 w 525"/>
                  <a:gd name="T19" fmla="*/ 1 h 508"/>
                  <a:gd name="T20" fmla="*/ 1 w 525"/>
                  <a:gd name="T21" fmla="*/ 0 h 508"/>
                  <a:gd name="T22" fmla="*/ 0 w 525"/>
                  <a:gd name="T23" fmla="*/ 1 h 508"/>
                  <a:gd name="T24" fmla="*/ 0 w 525"/>
                  <a:gd name="T25" fmla="*/ 1 h 508"/>
                  <a:gd name="T26" fmla="*/ 0 w 525"/>
                  <a:gd name="T27" fmla="*/ 1 h 508"/>
                  <a:gd name="T28" fmla="*/ 0 w 525"/>
                  <a:gd name="T29" fmla="*/ 1 h 508"/>
                  <a:gd name="T30" fmla="*/ 0 w 525"/>
                  <a:gd name="T31" fmla="*/ 1 h 508"/>
                  <a:gd name="T32" fmla="*/ 0 w 525"/>
                  <a:gd name="T33" fmla="*/ 1 h 508"/>
                  <a:gd name="T34" fmla="*/ 0 w 525"/>
                  <a:gd name="T35" fmla="*/ 1 h 508"/>
                  <a:gd name="T36" fmla="*/ 0 w 525"/>
                  <a:gd name="T37" fmla="*/ 1 h 508"/>
                  <a:gd name="T38" fmla="*/ 0 w 525"/>
                  <a:gd name="T39" fmla="*/ 0 h 508"/>
                  <a:gd name="T40" fmla="*/ 0 w 525"/>
                  <a:gd name="T41" fmla="*/ 0 h 508"/>
                  <a:gd name="T42" fmla="*/ 0 w 525"/>
                  <a:gd name="T43" fmla="*/ 0 h 508"/>
                  <a:gd name="T44" fmla="*/ 0 w 525"/>
                  <a:gd name="T45" fmla="*/ 0 h 508"/>
                  <a:gd name="T46" fmla="*/ 0 w 525"/>
                  <a:gd name="T47" fmla="*/ 0 h 508"/>
                  <a:gd name="T48" fmla="*/ 0 w 525"/>
                  <a:gd name="T49" fmla="*/ 0 h 5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5"/>
                  <a:gd name="T76" fmla="*/ 0 h 508"/>
                  <a:gd name="T77" fmla="*/ 525 w 525"/>
                  <a:gd name="T78" fmla="*/ 508 h 5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5" h="508">
                    <a:moveTo>
                      <a:pt x="108" y="23"/>
                    </a:moveTo>
                    <a:lnTo>
                      <a:pt x="167" y="0"/>
                    </a:lnTo>
                    <a:lnTo>
                      <a:pt x="209" y="17"/>
                    </a:lnTo>
                    <a:lnTo>
                      <a:pt x="254" y="72"/>
                    </a:lnTo>
                    <a:lnTo>
                      <a:pt x="282" y="152"/>
                    </a:lnTo>
                    <a:lnTo>
                      <a:pt x="285" y="208"/>
                    </a:lnTo>
                    <a:lnTo>
                      <a:pt x="289" y="280"/>
                    </a:lnTo>
                    <a:lnTo>
                      <a:pt x="476" y="277"/>
                    </a:lnTo>
                    <a:lnTo>
                      <a:pt x="525" y="287"/>
                    </a:lnTo>
                    <a:lnTo>
                      <a:pt x="519" y="321"/>
                    </a:lnTo>
                    <a:lnTo>
                      <a:pt x="418" y="307"/>
                    </a:lnTo>
                    <a:lnTo>
                      <a:pt x="285" y="328"/>
                    </a:lnTo>
                    <a:lnTo>
                      <a:pt x="258" y="400"/>
                    </a:lnTo>
                    <a:lnTo>
                      <a:pt x="220" y="463"/>
                    </a:lnTo>
                    <a:lnTo>
                      <a:pt x="174" y="487"/>
                    </a:lnTo>
                    <a:lnTo>
                      <a:pt x="125" y="508"/>
                    </a:lnTo>
                    <a:lnTo>
                      <a:pt x="90" y="495"/>
                    </a:lnTo>
                    <a:lnTo>
                      <a:pt x="41" y="439"/>
                    </a:lnTo>
                    <a:lnTo>
                      <a:pt x="7" y="370"/>
                    </a:lnTo>
                    <a:lnTo>
                      <a:pt x="0" y="311"/>
                    </a:lnTo>
                    <a:lnTo>
                      <a:pt x="18" y="193"/>
                    </a:lnTo>
                    <a:lnTo>
                      <a:pt x="59" y="104"/>
                    </a:lnTo>
                    <a:lnTo>
                      <a:pt x="90" y="52"/>
                    </a:lnTo>
                    <a:lnTo>
                      <a:pt x="128" y="20"/>
                    </a:lnTo>
                    <a:lnTo>
                      <a:pt x="108" y="2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423" name="Freeform 16"/>
              <p:cNvSpPr>
                <a:spLocks/>
              </p:cNvSpPr>
              <p:nvPr/>
            </p:nvSpPr>
            <p:spPr bwMode="auto">
              <a:xfrm>
                <a:off x="4611" y="1385"/>
                <a:ext cx="215" cy="38"/>
              </a:xfrm>
              <a:custGeom>
                <a:avLst/>
                <a:gdLst>
                  <a:gd name="T0" fmla="*/ 0 w 1075"/>
                  <a:gd name="T1" fmla="*/ 0 h 190"/>
                  <a:gd name="T2" fmla="*/ 0 w 1075"/>
                  <a:gd name="T3" fmla="*/ 0 h 190"/>
                  <a:gd name="T4" fmla="*/ 0 w 1075"/>
                  <a:gd name="T5" fmla="*/ 0 h 190"/>
                  <a:gd name="T6" fmla="*/ 1 w 1075"/>
                  <a:gd name="T7" fmla="*/ 0 h 190"/>
                  <a:gd name="T8" fmla="*/ 1 w 1075"/>
                  <a:gd name="T9" fmla="*/ 0 h 190"/>
                  <a:gd name="T10" fmla="*/ 1 w 1075"/>
                  <a:gd name="T11" fmla="*/ 0 h 190"/>
                  <a:gd name="T12" fmla="*/ 1 w 1075"/>
                  <a:gd name="T13" fmla="*/ 0 h 190"/>
                  <a:gd name="T14" fmla="*/ 2 w 1075"/>
                  <a:gd name="T15" fmla="*/ 0 h 190"/>
                  <a:gd name="T16" fmla="*/ 2 w 1075"/>
                  <a:gd name="T17" fmla="*/ 0 h 190"/>
                  <a:gd name="T18" fmla="*/ 2 w 1075"/>
                  <a:gd name="T19" fmla="*/ 0 h 190"/>
                  <a:gd name="T20" fmla="*/ 1 w 1075"/>
                  <a:gd name="T21" fmla="*/ 0 h 190"/>
                  <a:gd name="T22" fmla="*/ 1 w 1075"/>
                  <a:gd name="T23" fmla="*/ 0 h 190"/>
                  <a:gd name="T24" fmla="*/ 1 w 1075"/>
                  <a:gd name="T25" fmla="*/ 0 h 190"/>
                  <a:gd name="T26" fmla="*/ 1 w 1075"/>
                  <a:gd name="T27" fmla="*/ 0 h 190"/>
                  <a:gd name="T28" fmla="*/ 1 w 1075"/>
                  <a:gd name="T29" fmla="*/ 0 h 190"/>
                  <a:gd name="T30" fmla="*/ 1 w 1075"/>
                  <a:gd name="T31" fmla="*/ 0 h 190"/>
                  <a:gd name="T32" fmla="*/ 1 w 1075"/>
                  <a:gd name="T33" fmla="*/ 0 h 190"/>
                  <a:gd name="T34" fmla="*/ 1 w 1075"/>
                  <a:gd name="T35" fmla="*/ 0 h 190"/>
                  <a:gd name="T36" fmla="*/ 1 w 1075"/>
                  <a:gd name="T37" fmla="*/ 0 h 190"/>
                  <a:gd name="T38" fmla="*/ 1 w 1075"/>
                  <a:gd name="T39" fmla="*/ 0 h 190"/>
                  <a:gd name="T40" fmla="*/ 1 w 1075"/>
                  <a:gd name="T41" fmla="*/ 0 h 190"/>
                  <a:gd name="T42" fmla="*/ 1 w 1075"/>
                  <a:gd name="T43" fmla="*/ 0 h 190"/>
                  <a:gd name="T44" fmla="*/ 0 w 1075"/>
                  <a:gd name="T45" fmla="*/ 0 h 190"/>
                  <a:gd name="T46" fmla="*/ 0 w 1075"/>
                  <a:gd name="T47" fmla="*/ 0 h 190"/>
                  <a:gd name="T48" fmla="*/ 0 w 1075"/>
                  <a:gd name="T49" fmla="*/ 0 h 190"/>
                  <a:gd name="T50" fmla="*/ 0 w 1075"/>
                  <a:gd name="T51" fmla="*/ 0 h 190"/>
                  <a:gd name="T52" fmla="*/ 0 w 1075"/>
                  <a:gd name="T53" fmla="*/ 0 h 190"/>
                  <a:gd name="T54" fmla="*/ 0 w 1075"/>
                  <a:gd name="T55" fmla="*/ 0 h 190"/>
                  <a:gd name="T56" fmla="*/ 0 w 1075"/>
                  <a:gd name="T57" fmla="*/ 0 h 1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75"/>
                  <a:gd name="T88" fmla="*/ 0 h 190"/>
                  <a:gd name="T89" fmla="*/ 1075 w 1075"/>
                  <a:gd name="T90" fmla="*/ 190 h 1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75" h="190">
                    <a:moveTo>
                      <a:pt x="0" y="121"/>
                    </a:moveTo>
                    <a:lnTo>
                      <a:pt x="90" y="90"/>
                    </a:lnTo>
                    <a:lnTo>
                      <a:pt x="282" y="77"/>
                    </a:lnTo>
                    <a:lnTo>
                      <a:pt x="442" y="63"/>
                    </a:lnTo>
                    <a:lnTo>
                      <a:pt x="620" y="35"/>
                    </a:lnTo>
                    <a:lnTo>
                      <a:pt x="751" y="31"/>
                    </a:lnTo>
                    <a:lnTo>
                      <a:pt x="925" y="11"/>
                    </a:lnTo>
                    <a:lnTo>
                      <a:pt x="1072" y="0"/>
                    </a:lnTo>
                    <a:lnTo>
                      <a:pt x="1075" y="21"/>
                    </a:lnTo>
                    <a:lnTo>
                      <a:pt x="1040" y="49"/>
                    </a:lnTo>
                    <a:lnTo>
                      <a:pt x="908" y="49"/>
                    </a:lnTo>
                    <a:lnTo>
                      <a:pt x="919" y="83"/>
                    </a:lnTo>
                    <a:lnTo>
                      <a:pt x="901" y="124"/>
                    </a:lnTo>
                    <a:lnTo>
                      <a:pt x="866" y="152"/>
                    </a:lnTo>
                    <a:lnTo>
                      <a:pt x="811" y="152"/>
                    </a:lnTo>
                    <a:lnTo>
                      <a:pt x="765" y="138"/>
                    </a:lnTo>
                    <a:lnTo>
                      <a:pt x="748" y="93"/>
                    </a:lnTo>
                    <a:lnTo>
                      <a:pt x="748" y="66"/>
                    </a:lnTo>
                    <a:lnTo>
                      <a:pt x="623" y="69"/>
                    </a:lnTo>
                    <a:lnTo>
                      <a:pt x="571" y="83"/>
                    </a:lnTo>
                    <a:lnTo>
                      <a:pt x="466" y="110"/>
                    </a:lnTo>
                    <a:lnTo>
                      <a:pt x="316" y="128"/>
                    </a:lnTo>
                    <a:lnTo>
                      <a:pt x="191" y="132"/>
                    </a:lnTo>
                    <a:lnTo>
                      <a:pt x="108" y="149"/>
                    </a:lnTo>
                    <a:lnTo>
                      <a:pt x="32" y="190"/>
                    </a:lnTo>
                    <a:lnTo>
                      <a:pt x="0" y="149"/>
                    </a:lnTo>
                    <a:lnTo>
                      <a:pt x="21" y="110"/>
                    </a:lnTo>
                    <a:lnTo>
                      <a:pt x="38" y="101"/>
                    </a:lnTo>
                    <a:lnTo>
                      <a:pt x="0" y="12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424" name="Freeform 17"/>
              <p:cNvSpPr>
                <a:spLocks/>
              </p:cNvSpPr>
              <p:nvPr/>
            </p:nvSpPr>
            <p:spPr bwMode="auto">
              <a:xfrm>
                <a:off x="4544" y="1394"/>
                <a:ext cx="84" cy="174"/>
              </a:xfrm>
              <a:custGeom>
                <a:avLst/>
                <a:gdLst>
                  <a:gd name="T0" fmla="*/ 0 w 420"/>
                  <a:gd name="T1" fmla="*/ 0 h 871"/>
                  <a:gd name="T2" fmla="*/ 0 w 420"/>
                  <a:gd name="T3" fmla="*/ 0 h 871"/>
                  <a:gd name="T4" fmla="*/ 0 w 420"/>
                  <a:gd name="T5" fmla="*/ 0 h 871"/>
                  <a:gd name="T6" fmla="*/ 1 w 420"/>
                  <a:gd name="T7" fmla="*/ 0 h 871"/>
                  <a:gd name="T8" fmla="*/ 1 w 420"/>
                  <a:gd name="T9" fmla="*/ 0 h 871"/>
                  <a:gd name="T10" fmla="*/ 1 w 420"/>
                  <a:gd name="T11" fmla="*/ 0 h 871"/>
                  <a:gd name="T12" fmla="*/ 1 w 420"/>
                  <a:gd name="T13" fmla="*/ 1 h 871"/>
                  <a:gd name="T14" fmla="*/ 1 w 420"/>
                  <a:gd name="T15" fmla="*/ 1 h 871"/>
                  <a:gd name="T16" fmla="*/ 0 w 420"/>
                  <a:gd name="T17" fmla="*/ 1 h 871"/>
                  <a:gd name="T18" fmla="*/ 0 w 420"/>
                  <a:gd name="T19" fmla="*/ 1 h 871"/>
                  <a:gd name="T20" fmla="*/ 0 w 420"/>
                  <a:gd name="T21" fmla="*/ 1 h 871"/>
                  <a:gd name="T22" fmla="*/ 0 w 420"/>
                  <a:gd name="T23" fmla="*/ 1 h 871"/>
                  <a:gd name="T24" fmla="*/ 0 w 420"/>
                  <a:gd name="T25" fmla="*/ 1 h 871"/>
                  <a:gd name="T26" fmla="*/ 0 w 420"/>
                  <a:gd name="T27" fmla="*/ 1 h 871"/>
                  <a:gd name="T28" fmla="*/ 0 w 420"/>
                  <a:gd name="T29" fmla="*/ 1 h 871"/>
                  <a:gd name="T30" fmla="*/ 0 w 420"/>
                  <a:gd name="T31" fmla="*/ 1 h 871"/>
                  <a:gd name="T32" fmla="*/ 0 w 420"/>
                  <a:gd name="T33" fmla="*/ 1 h 871"/>
                  <a:gd name="T34" fmla="*/ 0 w 420"/>
                  <a:gd name="T35" fmla="*/ 1 h 871"/>
                  <a:gd name="T36" fmla="*/ 0 w 420"/>
                  <a:gd name="T37" fmla="*/ 0 h 871"/>
                  <a:gd name="T38" fmla="*/ 0 w 420"/>
                  <a:gd name="T39" fmla="*/ 0 h 871"/>
                  <a:gd name="T40" fmla="*/ 0 w 420"/>
                  <a:gd name="T41" fmla="*/ 0 h 871"/>
                  <a:gd name="T42" fmla="*/ 0 w 420"/>
                  <a:gd name="T43" fmla="*/ 0 h 87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0"/>
                  <a:gd name="T67" fmla="*/ 0 h 871"/>
                  <a:gd name="T68" fmla="*/ 420 w 420"/>
                  <a:gd name="T69" fmla="*/ 871 h 87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0" h="871">
                    <a:moveTo>
                      <a:pt x="187" y="0"/>
                    </a:moveTo>
                    <a:lnTo>
                      <a:pt x="239" y="9"/>
                    </a:lnTo>
                    <a:lnTo>
                      <a:pt x="301" y="9"/>
                    </a:lnTo>
                    <a:lnTo>
                      <a:pt x="385" y="51"/>
                    </a:lnTo>
                    <a:lnTo>
                      <a:pt x="416" y="134"/>
                    </a:lnTo>
                    <a:lnTo>
                      <a:pt x="420" y="249"/>
                    </a:lnTo>
                    <a:lnTo>
                      <a:pt x="388" y="376"/>
                    </a:lnTo>
                    <a:lnTo>
                      <a:pt x="333" y="497"/>
                    </a:lnTo>
                    <a:lnTo>
                      <a:pt x="292" y="601"/>
                    </a:lnTo>
                    <a:lnTo>
                      <a:pt x="249" y="746"/>
                    </a:lnTo>
                    <a:lnTo>
                      <a:pt x="200" y="833"/>
                    </a:lnTo>
                    <a:lnTo>
                      <a:pt x="139" y="871"/>
                    </a:lnTo>
                    <a:lnTo>
                      <a:pt x="86" y="871"/>
                    </a:lnTo>
                    <a:lnTo>
                      <a:pt x="24" y="833"/>
                    </a:lnTo>
                    <a:lnTo>
                      <a:pt x="0" y="777"/>
                    </a:lnTo>
                    <a:lnTo>
                      <a:pt x="0" y="687"/>
                    </a:lnTo>
                    <a:lnTo>
                      <a:pt x="34" y="570"/>
                    </a:lnTo>
                    <a:lnTo>
                      <a:pt x="63" y="407"/>
                    </a:lnTo>
                    <a:lnTo>
                      <a:pt x="72" y="206"/>
                    </a:lnTo>
                    <a:lnTo>
                      <a:pt x="55" y="55"/>
                    </a:lnTo>
                    <a:lnTo>
                      <a:pt x="107" y="3"/>
                    </a:lnTo>
                    <a:lnTo>
                      <a:pt x="18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425" name="Freeform 18"/>
              <p:cNvSpPr>
                <a:spLocks/>
              </p:cNvSpPr>
              <p:nvPr/>
            </p:nvSpPr>
            <p:spPr bwMode="auto">
              <a:xfrm>
                <a:off x="4469" y="1401"/>
                <a:ext cx="96" cy="156"/>
              </a:xfrm>
              <a:custGeom>
                <a:avLst/>
                <a:gdLst>
                  <a:gd name="T0" fmla="*/ 1 w 480"/>
                  <a:gd name="T1" fmla="*/ 0 h 779"/>
                  <a:gd name="T2" fmla="*/ 1 w 480"/>
                  <a:gd name="T3" fmla="*/ 0 h 779"/>
                  <a:gd name="T4" fmla="*/ 1 w 480"/>
                  <a:gd name="T5" fmla="*/ 0 h 779"/>
                  <a:gd name="T6" fmla="*/ 1 w 480"/>
                  <a:gd name="T7" fmla="*/ 0 h 779"/>
                  <a:gd name="T8" fmla="*/ 1 w 480"/>
                  <a:gd name="T9" fmla="*/ 0 h 779"/>
                  <a:gd name="T10" fmla="*/ 1 w 480"/>
                  <a:gd name="T11" fmla="*/ 0 h 779"/>
                  <a:gd name="T12" fmla="*/ 1 w 480"/>
                  <a:gd name="T13" fmla="*/ 0 h 779"/>
                  <a:gd name="T14" fmla="*/ 0 w 480"/>
                  <a:gd name="T15" fmla="*/ 0 h 779"/>
                  <a:gd name="T16" fmla="*/ 0 w 480"/>
                  <a:gd name="T17" fmla="*/ 0 h 779"/>
                  <a:gd name="T18" fmla="*/ 0 w 480"/>
                  <a:gd name="T19" fmla="*/ 0 h 779"/>
                  <a:gd name="T20" fmla="*/ 0 w 480"/>
                  <a:gd name="T21" fmla="*/ 1 h 779"/>
                  <a:gd name="T22" fmla="*/ 0 w 480"/>
                  <a:gd name="T23" fmla="*/ 1 h 779"/>
                  <a:gd name="T24" fmla="*/ 0 w 480"/>
                  <a:gd name="T25" fmla="*/ 1 h 779"/>
                  <a:gd name="T26" fmla="*/ 0 w 480"/>
                  <a:gd name="T27" fmla="*/ 1 h 779"/>
                  <a:gd name="T28" fmla="*/ 0 w 480"/>
                  <a:gd name="T29" fmla="*/ 1 h 779"/>
                  <a:gd name="T30" fmla="*/ 0 w 480"/>
                  <a:gd name="T31" fmla="*/ 1 h 779"/>
                  <a:gd name="T32" fmla="*/ 0 w 480"/>
                  <a:gd name="T33" fmla="*/ 1 h 779"/>
                  <a:gd name="T34" fmla="*/ 0 w 480"/>
                  <a:gd name="T35" fmla="*/ 1 h 779"/>
                  <a:gd name="T36" fmla="*/ 0 w 480"/>
                  <a:gd name="T37" fmla="*/ 1 h 779"/>
                  <a:gd name="T38" fmla="*/ 0 w 480"/>
                  <a:gd name="T39" fmla="*/ 1 h 779"/>
                  <a:gd name="T40" fmla="*/ 0 w 480"/>
                  <a:gd name="T41" fmla="*/ 1 h 779"/>
                  <a:gd name="T42" fmla="*/ 0 w 480"/>
                  <a:gd name="T43" fmla="*/ 1 h 779"/>
                  <a:gd name="T44" fmla="*/ 0 w 480"/>
                  <a:gd name="T45" fmla="*/ 1 h 779"/>
                  <a:gd name="T46" fmla="*/ 0 w 480"/>
                  <a:gd name="T47" fmla="*/ 1 h 779"/>
                  <a:gd name="T48" fmla="*/ 0 w 480"/>
                  <a:gd name="T49" fmla="*/ 1 h 779"/>
                  <a:gd name="T50" fmla="*/ 0 w 480"/>
                  <a:gd name="T51" fmla="*/ 1 h 779"/>
                  <a:gd name="T52" fmla="*/ 0 w 480"/>
                  <a:gd name="T53" fmla="*/ 1 h 779"/>
                  <a:gd name="T54" fmla="*/ 0 w 480"/>
                  <a:gd name="T55" fmla="*/ 1 h 779"/>
                  <a:gd name="T56" fmla="*/ 0 w 480"/>
                  <a:gd name="T57" fmla="*/ 1 h 779"/>
                  <a:gd name="T58" fmla="*/ 0 w 480"/>
                  <a:gd name="T59" fmla="*/ 1 h 779"/>
                  <a:gd name="T60" fmla="*/ 0 w 480"/>
                  <a:gd name="T61" fmla="*/ 1 h 779"/>
                  <a:gd name="T62" fmla="*/ 0 w 480"/>
                  <a:gd name="T63" fmla="*/ 0 h 779"/>
                  <a:gd name="T64" fmla="*/ 0 w 480"/>
                  <a:gd name="T65" fmla="*/ 0 h 779"/>
                  <a:gd name="T66" fmla="*/ 0 w 480"/>
                  <a:gd name="T67" fmla="*/ 0 h 779"/>
                  <a:gd name="T68" fmla="*/ 0 w 480"/>
                  <a:gd name="T69" fmla="*/ 0 h 779"/>
                  <a:gd name="T70" fmla="*/ 0 w 480"/>
                  <a:gd name="T71" fmla="*/ 0 h 779"/>
                  <a:gd name="T72" fmla="*/ 1 w 480"/>
                  <a:gd name="T73" fmla="*/ 0 h 779"/>
                  <a:gd name="T74" fmla="*/ 1 w 480"/>
                  <a:gd name="T75" fmla="*/ 0 h 7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0"/>
                  <a:gd name="T115" fmla="*/ 0 h 779"/>
                  <a:gd name="T116" fmla="*/ 480 w 480"/>
                  <a:gd name="T117" fmla="*/ 779 h 7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0" h="779">
                    <a:moveTo>
                      <a:pt x="365" y="30"/>
                    </a:moveTo>
                    <a:lnTo>
                      <a:pt x="417" y="0"/>
                    </a:lnTo>
                    <a:lnTo>
                      <a:pt x="456" y="0"/>
                    </a:lnTo>
                    <a:lnTo>
                      <a:pt x="480" y="24"/>
                    </a:lnTo>
                    <a:lnTo>
                      <a:pt x="466" y="72"/>
                    </a:lnTo>
                    <a:lnTo>
                      <a:pt x="434" y="104"/>
                    </a:lnTo>
                    <a:lnTo>
                      <a:pt x="376" y="134"/>
                    </a:lnTo>
                    <a:lnTo>
                      <a:pt x="261" y="180"/>
                    </a:lnTo>
                    <a:lnTo>
                      <a:pt x="115" y="259"/>
                    </a:lnTo>
                    <a:lnTo>
                      <a:pt x="60" y="262"/>
                    </a:lnTo>
                    <a:lnTo>
                      <a:pt x="91" y="335"/>
                    </a:lnTo>
                    <a:lnTo>
                      <a:pt x="153" y="415"/>
                    </a:lnTo>
                    <a:lnTo>
                      <a:pt x="205" y="512"/>
                    </a:lnTo>
                    <a:lnTo>
                      <a:pt x="226" y="613"/>
                    </a:lnTo>
                    <a:lnTo>
                      <a:pt x="216" y="644"/>
                    </a:lnTo>
                    <a:lnTo>
                      <a:pt x="185" y="665"/>
                    </a:lnTo>
                    <a:lnTo>
                      <a:pt x="143" y="679"/>
                    </a:lnTo>
                    <a:lnTo>
                      <a:pt x="101" y="709"/>
                    </a:lnTo>
                    <a:lnTo>
                      <a:pt x="84" y="741"/>
                    </a:lnTo>
                    <a:lnTo>
                      <a:pt x="74" y="779"/>
                    </a:lnTo>
                    <a:lnTo>
                      <a:pt x="42" y="779"/>
                    </a:lnTo>
                    <a:lnTo>
                      <a:pt x="31" y="751"/>
                    </a:lnTo>
                    <a:lnTo>
                      <a:pt x="52" y="706"/>
                    </a:lnTo>
                    <a:lnTo>
                      <a:pt x="112" y="675"/>
                    </a:lnTo>
                    <a:lnTo>
                      <a:pt x="147" y="644"/>
                    </a:lnTo>
                    <a:lnTo>
                      <a:pt x="178" y="627"/>
                    </a:lnTo>
                    <a:lnTo>
                      <a:pt x="188" y="595"/>
                    </a:lnTo>
                    <a:lnTo>
                      <a:pt x="174" y="512"/>
                    </a:lnTo>
                    <a:lnTo>
                      <a:pt x="126" y="450"/>
                    </a:lnTo>
                    <a:lnTo>
                      <a:pt x="84" y="395"/>
                    </a:lnTo>
                    <a:lnTo>
                      <a:pt x="31" y="332"/>
                    </a:lnTo>
                    <a:lnTo>
                      <a:pt x="0" y="273"/>
                    </a:lnTo>
                    <a:lnTo>
                      <a:pt x="0" y="238"/>
                    </a:lnTo>
                    <a:lnTo>
                      <a:pt x="28" y="221"/>
                    </a:lnTo>
                    <a:lnTo>
                      <a:pt x="136" y="159"/>
                    </a:lnTo>
                    <a:lnTo>
                      <a:pt x="240" y="104"/>
                    </a:lnTo>
                    <a:lnTo>
                      <a:pt x="344" y="52"/>
                    </a:lnTo>
                    <a:lnTo>
                      <a:pt x="365" y="3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426" name="Freeform 19"/>
              <p:cNvSpPr>
                <a:spLocks/>
              </p:cNvSpPr>
              <p:nvPr/>
            </p:nvSpPr>
            <p:spPr bwMode="auto">
              <a:xfrm>
                <a:off x="4563" y="1553"/>
                <a:ext cx="64" cy="169"/>
              </a:xfrm>
              <a:custGeom>
                <a:avLst/>
                <a:gdLst>
                  <a:gd name="T0" fmla="*/ 0 w 320"/>
                  <a:gd name="T1" fmla="*/ 0 h 844"/>
                  <a:gd name="T2" fmla="*/ 0 w 320"/>
                  <a:gd name="T3" fmla="*/ 0 h 844"/>
                  <a:gd name="T4" fmla="*/ 0 w 320"/>
                  <a:gd name="T5" fmla="*/ 0 h 844"/>
                  <a:gd name="T6" fmla="*/ 0 w 320"/>
                  <a:gd name="T7" fmla="*/ 0 h 844"/>
                  <a:gd name="T8" fmla="*/ 0 w 320"/>
                  <a:gd name="T9" fmla="*/ 0 h 844"/>
                  <a:gd name="T10" fmla="*/ 0 w 320"/>
                  <a:gd name="T11" fmla="*/ 0 h 844"/>
                  <a:gd name="T12" fmla="*/ 0 w 320"/>
                  <a:gd name="T13" fmla="*/ 0 h 844"/>
                  <a:gd name="T14" fmla="*/ 0 w 320"/>
                  <a:gd name="T15" fmla="*/ 1 h 844"/>
                  <a:gd name="T16" fmla="*/ 0 w 320"/>
                  <a:gd name="T17" fmla="*/ 1 h 844"/>
                  <a:gd name="T18" fmla="*/ 0 w 320"/>
                  <a:gd name="T19" fmla="*/ 1 h 844"/>
                  <a:gd name="T20" fmla="*/ 0 w 320"/>
                  <a:gd name="T21" fmla="*/ 1 h 844"/>
                  <a:gd name="T22" fmla="*/ 0 w 320"/>
                  <a:gd name="T23" fmla="*/ 1 h 844"/>
                  <a:gd name="T24" fmla="*/ 0 w 320"/>
                  <a:gd name="T25" fmla="*/ 1 h 844"/>
                  <a:gd name="T26" fmla="*/ 0 w 320"/>
                  <a:gd name="T27" fmla="*/ 1 h 844"/>
                  <a:gd name="T28" fmla="*/ 0 w 320"/>
                  <a:gd name="T29" fmla="*/ 1 h 844"/>
                  <a:gd name="T30" fmla="*/ 0 w 320"/>
                  <a:gd name="T31" fmla="*/ 1 h 844"/>
                  <a:gd name="T32" fmla="*/ 1 w 320"/>
                  <a:gd name="T33" fmla="*/ 1 h 844"/>
                  <a:gd name="T34" fmla="*/ 1 w 320"/>
                  <a:gd name="T35" fmla="*/ 1 h 844"/>
                  <a:gd name="T36" fmla="*/ 0 w 320"/>
                  <a:gd name="T37" fmla="*/ 1 h 844"/>
                  <a:gd name="T38" fmla="*/ 0 w 320"/>
                  <a:gd name="T39" fmla="*/ 1 h 844"/>
                  <a:gd name="T40" fmla="*/ 0 w 320"/>
                  <a:gd name="T41" fmla="*/ 1 h 844"/>
                  <a:gd name="T42" fmla="*/ 0 w 320"/>
                  <a:gd name="T43" fmla="*/ 1 h 844"/>
                  <a:gd name="T44" fmla="*/ 0 w 320"/>
                  <a:gd name="T45" fmla="*/ 1 h 844"/>
                  <a:gd name="T46" fmla="*/ 0 w 320"/>
                  <a:gd name="T47" fmla="*/ 1 h 844"/>
                  <a:gd name="T48" fmla="*/ 0 w 320"/>
                  <a:gd name="T49" fmla="*/ 1 h 844"/>
                  <a:gd name="T50" fmla="*/ 0 w 320"/>
                  <a:gd name="T51" fmla="*/ 1 h 844"/>
                  <a:gd name="T52" fmla="*/ 0 w 320"/>
                  <a:gd name="T53" fmla="*/ 1 h 844"/>
                  <a:gd name="T54" fmla="*/ 0 w 320"/>
                  <a:gd name="T55" fmla="*/ 1 h 844"/>
                  <a:gd name="T56" fmla="*/ 0 w 320"/>
                  <a:gd name="T57" fmla="*/ 1 h 844"/>
                  <a:gd name="T58" fmla="*/ 0 w 320"/>
                  <a:gd name="T59" fmla="*/ 1 h 844"/>
                  <a:gd name="T60" fmla="*/ 0 w 320"/>
                  <a:gd name="T61" fmla="*/ 1 h 844"/>
                  <a:gd name="T62" fmla="*/ 0 w 320"/>
                  <a:gd name="T63" fmla="*/ 1 h 844"/>
                  <a:gd name="T64" fmla="*/ 0 w 320"/>
                  <a:gd name="T65" fmla="*/ 0 h 844"/>
                  <a:gd name="T66" fmla="*/ 0 w 320"/>
                  <a:gd name="T67" fmla="*/ 0 h 844"/>
                  <a:gd name="T68" fmla="*/ 0 w 320"/>
                  <a:gd name="T69" fmla="*/ 0 h 844"/>
                  <a:gd name="T70" fmla="*/ 0 w 320"/>
                  <a:gd name="T71" fmla="*/ 0 h 8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0"/>
                  <a:gd name="T109" fmla="*/ 0 h 844"/>
                  <a:gd name="T110" fmla="*/ 320 w 320"/>
                  <a:gd name="T111" fmla="*/ 844 h 8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0" h="844">
                    <a:moveTo>
                      <a:pt x="60" y="98"/>
                    </a:moveTo>
                    <a:lnTo>
                      <a:pt x="18" y="43"/>
                    </a:lnTo>
                    <a:lnTo>
                      <a:pt x="32" y="0"/>
                    </a:lnTo>
                    <a:lnTo>
                      <a:pt x="74" y="0"/>
                    </a:lnTo>
                    <a:lnTo>
                      <a:pt x="122" y="46"/>
                    </a:lnTo>
                    <a:lnTo>
                      <a:pt x="185" y="139"/>
                    </a:lnTo>
                    <a:lnTo>
                      <a:pt x="220" y="229"/>
                    </a:lnTo>
                    <a:lnTo>
                      <a:pt x="251" y="316"/>
                    </a:lnTo>
                    <a:lnTo>
                      <a:pt x="261" y="395"/>
                    </a:lnTo>
                    <a:lnTo>
                      <a:pt x="258" y="437"/>
                    </a:lnTo>
                    <a:lnTo>
                      <a:pt x="226" y="488"/>
                    </a:lnTo>
                    <a:lnTo>
                      <a:pt x="174" y="627"/>
                    </a:lnTo>
                    <a:lnTo>
                      <a:pt x="115" y="707"/>
                    </a:lnTo>
                    <a:lnTo>
                      <a:pt x="101" y="742"/>
                    </a:lnTo>
                    <a:lnTo>
                      <a:pt x="157" y="748"/>
                    </a:lnTo>
                    <a:lnTo>
                      <a:pt x="230" y="748"/>
                    </a:lnTo>
                    <a:lnTo>
                      <a:pt x="320" y="779"/>
                    </a:lnTo>
                    <a:lnTo>
                      <a:pt x="313" y="803"/>
                    </a:lnTo>
                    <a:lnTo>
                      <a:pt x="300" y="831"/>
                    </a:lnTo>
                    <a:lnTo>
                      <a:pt x="272" y="844"/>
                    </a:lnTo>
                    <a:lnTo>
                      <a:pt x="216" y="824"/>
                    </a:lnTo>
                    <a:lnTo>
                      <a:pt x="157" y="794"/>
                    </a:lnTo>
                    <a:lnTo>
                      <a:pt x="74" y="789"/>
                    </a:lnTo>
                    <a:lnTo>
                      <a:pt x="22" y="800"/>
                    </a:lnTo>
                    <a:lnTo>
                      <a:pt x="0" y="783"/>
                    </a:lnTo>
                    <a:lnTo>
                      <a:pt x="0" y="759"/>
                    </a:lnTo>
                    <a:lnTo>
                      <a:pt x="29" y="731"/>
                    </a:lnTo>
                    <a:lnTo>
                      <a:pt x="74" y="685"/>
                    </a:lnTo>
                    <a:lnTo>
                      <a:pt x="153" y="571"/>
                    </a:lnTo>
                    <a:lnTo>
                      <a:pt x="188" y="472"/>
                    </a:lnTo>
                    <a:lnTo>
                      <a:pt x="199" y="374"/>
                    </a:lnTo>
                    <a:lnTo>
                      <a:pt x="196" y="322"/>
                    </a:lnTo>
                    <a:lnTo>
                      <a:pt x="168" y="229"/>
                    </a:lnTo>
                    <a:lnTo>
                      <a:pt x="95" y="128"/>
                    </a:lnTo>
                    <a:lnTo>
                      <a:pt x="43" y="77"/>
                    </a:lnTo>
                    <a:lnTo>
                      <a:pt x="60" y="9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427" name="Freeform 20"/>
              <p:cNvSpPr>
                <a:spLocks/>
              </p:cNvSpPr>
              <p:nvPr/>
            </p:nvSpPr>
            <p:spPr bwMode="auto">
              <a:xfrm>
                <a:off x="4464" y="1542"/>
                <a:ext cx="94" cy="186"/>
              </a:xfrm>
              <a:custGeom>
                <a:avLst/>
                <a:gdLst>
                  <a:gd name="T0" fmla="*/ 0 w 469"/>
                  <a:gd name="T1" fmla="*/ 0 h 931"/>
                  <a:gd name="T2" fmla="*/ 1 w 469"/>
                  <a:gd name="T3" fmla="*/ 0 h 931"/>
                  <a:gd name="T4" fmla="*/ 1 w 469"/>
                  <a:gd name="T5" fmla="*/ 0 h 931"/>
                  <a:gd name="T6" fmla="*/ 1 w 469"/>
                  <a:gd name="T7" fmla="*/ 0 h 931"/>
                  <a:gd name="T8" fmla="*/ 1 w 469"/>
                  <a:gd name="T9" fmla="*/ 0 h 931"/>
                  <a:gd name="T10" fmla="*/ 1 w 469"/>
                  <a:gd name="T11" fmla="*/ 0 h 931"/>
                  <a:gd name="T12" fmla="*/ 1 w 469"/>
                  <a:gd name="T13" fmla="*/ 0 h 931"/>
                  <a:gd name="T14" fmla="*/ 1 w 469"/>
                  <a:gd name="T15" fmla="*/ 0 h 931"/>
                  <a:gd name="T16" fmla="*/ 1 w 469"/>
                  <a:gd name="T17" fmla="*/ 0 h 931"/>
                  <a:gd name="T18" fmla="*/ 0 w 469"/>
                  <a:gd name="T19" fmla="*/ 0 h 931"/>
                  <a:gd name="T20" fmla="*/ 0 w 469"/>
                  <a:gd name="T21" fmla="*/ 1 h 931"/>
                  <a:gd name="T22" fmla="*/ 0 w 469"/>
                  <a:gd name="T23" fmla="*/ 1 h 931"/>
                  <a:gd name="T24" fmla="*/ 0 w 469"/>
                  <a:gd name="T25" fmla="*/ 1 h 931"/>
                  <a:gd name="T26" fmla="*/ 0 w 469"/>
                  <a:gd name="T27" fmla="*/ 1 h 931"/>
                  <a:gd name="T28" fmla="*/ 0 w 469"/>
                  <a:gd name="T29" fmla="*/ 1 h 931"/>
                  <a:gd name="T30" fmla="*/ 0 w 469"/>
                  <a:gd name="T31" fmla="*/ 1 h 931"/>
                  <a:gd name="T32" fmla="*/ 0 w 469"/>
                  <a:gd name="T33" fmla="*/ 1 h 931"/>
                  <a:gd name="T34" fmla="*/ 0 w 469"/>
                  <a:gd name="T35" fmla="*/ 1 h 931"/>
                  <a:gd name="T36" fmla="*/ 0 w 469"/>
                  <a:gd name="T37" fmla="*/ 1 h 931"/>
                  <a:gd name="T38" fmla="*/ 0 w 469"/>
                  <a:gd name="T39" fmla="*/ 1 h 931"/>
                  <a:gd name="T40" fmla="*/ 0 w 469"/>
                  <a:gd name="T41" fmla="*/ 1 h 931"/>
                  <a:gd name="T42" fmla="*/ 0 w 469"/>
                  <a:gd name="T43" fmla="*/ 1 h 931"/>
                  <a:gd name="T44" fmla="*/ 0 w 469"/>
                  <a:gd name="T45" fmla="*/ 1 h 931"/>
                  <a:gd name="T46" fmla="*/ 0 w 469"/>
                  <a:gd name="T47" fmla="*/ 1 h 931"/>
                  <a:gd name="T48" fmla="*/ 0 w 469"/>
                  <a:gd name="T49" fmla="*/ 1 h 931"/>
                  <a:gd name="T50" fmla="*/ 0 w 469"/>
                  <a:gd name="T51" fmla="*/ 1 h 931"/>
                  <a:gd name="T52" fmla="*/ 0 w 469"/>
                  <a:gd name="T53" fmla="*/ 1 h 931"/>
                  <a:gd name="T54" fmla="*/ 0 w 469"/>
                  <a:gd name="T55" fmla="*/ 1 h 931"/>
                  <a:gd name="T56" fmla="*/ 0 w 469"/>
                  <a:gd name="T57" fmla="*/ 1 h 931"/>
                  <a:gd name="T58" fmla="*/ 0 w 469"/>
                  <a:gd name="T59" fmla="*/ 1 h 931"/>
                  <a:gd name="T60" fmla="*/ 0 w 469"/>
                  <a:gd name="T61" fmla="*/ 1 h 931"/>
                  <a:gd name="T62" fmla="*/ 0 w 469"/>
                  <a:gd name="T63" fmla="*/ 1 h 931"/>
                  <a:gd name="T64" fmla="*/ 0 w 469"/>
                  <a:gd name="T65" fmla="*/ 1 h 931"/>
                  <a:gd name="T66" fmla="*/ 0 w 469"/>
                  <a:gd name="T67" fmla="*/ 1 h 931"/>
                  <a:gd name="T68" fmla="*/ 0 w 469"/>
                  <a:gd name="T69" fmla="*/ 1 h 931"/>
                  <a:gd name="T70" fmla="*/ 0 w 469"/>
                  <a:gd name="T71" fmla="*/ 1 h 931"/>
                  <a:gd name="T72" fmla="*/ 0 w 469"/>
                  <a:gd name="T73" fmla="*/ 1 h 931"/>
                  <a:gd name="T74" fmla="*/ 0 w 469"/>
                  <a:gd name="T75" fmla="*/ 0 h 931"/>
                  <a:gd name="T76" fmla="*/ 0 w 469"/>
                  <a:gd name="T77" fmla="*/ 0 h 93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9"/>
                  <a:gd name="T118" fmla="*/ 0 h 931"/>
                  <a:gd name="T119" fmla="*/ 469 w 469"/>
                  <a:gd name="T120" fmla="*/ 931 h 93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9" h="931">
                    <a:moveTo>
                      <a:pt x="274" y="163"/>
                    </a:moveTo>
                    <a:lnTo>
                      <a:pt x="344" y="73"/>
                    </a:lnTo>
                    <a:lnTo>
                      <a:pt x="406" y="0"/>
                    </a:lnTo>
                    <a:lnTo>
                      <a:pt x="448" y="7"/>
                    </a:lnTo>
                    <a:lnTo>
                      <a:pt x="469" y="38"/>
                    </a:lnTo>
                    <a:lnTo>
                      <a:pt x="469" y="93"/>
                    </a:lnTo>
                    <a:lnTo>
                      <a:pt x="431" y="125"/>
                    </a:lnTo>
                    <a:lnTo>
                      <a:pt x="364" y="166"/>
                    </a:lnTo>
                    <a:lnTo>
                      <a:pt x="312" y="218"/>
                    </a:lnTo>
                    <a:lnTo>
                      <a:pt x="254" y="287"/>
                    </a:lnTo>
                    <a:lnTo>
                      <a:pt x="229" y="339"/>
                    </a:lnTo>
                    <a:lnTo>
                      <a:pt x="202" y="401"/>
                    </a:lnTo>
                    <a:lnTo>
                      <a:pt x="187" y="485"/>
                    </a:lnTo>
                    <a:lnTo>
                      <a:pt x="187" y="560"/>
                    </a:lnTo>
                    <a:lnTo>
                      <a:pt x="202" y="655"/>
                    </a:lnTo>
                    <a:lnTo>
                      <a:pt x="240" y="745"/>
                    </a:lnTo>
                    <a:lnTo>
                      <a:pt x="271" y="796"/>
                    </a:lnTo>
                    <a:lnTo>
                      <a:pt x="292" y="830"/>
                    </a:lnTo>
                    <a:lnTo>
                      <a:pt x="292" y="859"/>
                    </a:lnTo>
                    <a:lnTo>
                      <a:pt x="271" y="869"/>
                    </a:lnTo>
                    <a:lnTo>
                      <a:pt x="222" y="869"/>
                    </a:lnTo>
                    <a:lnTo>
                      <a:pt x="145" y="882"/>
                    </a:lnTo>
                    <a:lnTo>
                      <a:pt x="86" y="903"/>
                    </a:lnTo>
                    <a:lnTo>
                      <a:pt x="52" y="931"/>
                    </a:lnTo>
                    <a:lnTo>
                      <a:pt x="20" y="920"/>
                    </a:lnTo>
                    <a:lnTo>
                      <a:pt x="0" y="882"/>
                    </a:lnTo>
                    <a:lnTo>
                      <a:pt x="3" y="852"/>
                    </a:lnTo>
                    <a:lnTo>
                      <a:pt x="63" y="827"/>
                    </a:lnTo>
                    <a:lnTo>
                      <a:pt x="156" y="821"/>
                    </a:lnTo>
                    <a:lnTo>
                      <a:pt x="243" y="821"/>
                    </a:lnTo>
                    <a:lnTo>
                      <a:pt x="208" y="778"/>
                    </a:lnTo>
                    <a:lnTo>
                      <a:pt x="191" y="727"/>
                    </a:lnTo>
                    <a:lnTo>
                      <a:pt x="167" y="655"/>
                    </a:lnTo>
                    <a:lnTo>
                      <a:pt x="139" y="578"/>
                    </a:lnTo>
                    <a:lnTo>
                      <a:pt x="139" y="488"/>
                    </a:lnTo>
                    <a:lnTo>
                      <a:pt x="145" y="401"/>
                    </a:lnTo>
                    <a:lnTo>
                      <a:pt x="177" y="322"/>
                    </a:lnTo>
                    <a:lnTo>
                      <a:pt x="232" y="218"/>
                    </a:lnTo>
                    <a:lnTo>
                      <a:pt x="274" y="16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58420" name="Text Box 9"/>
            <p:cNvSpPr txBox="1">
              <a:spLocks noChangeArrowheads="1"/>
            </p:cNvSpPr>
            <p:nvPr/>
          </p:nvSpPr>
          <p:spPr bwMode="auto">
            <a:xfrm>
              <a:off x="4793" y="1106"/>
              <a:ext cx="775" cy="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000">
                  <a:latin typeface="Tahoma" charset="0"/>
                  <a:cs typeface="Tahoma" charset="0"/>
                </a:rPr>
                <a:t>ALLOCATE minimum stack frame. With room for the return address and the passed in argument.</a:t>
              </a:r>
            </a:p>
          </p:txBody>
        </p:sp>
        <p:sp>
          <p:nvSpPr>
            <p:cNvPr id="58421" name="Line 10"/>
            <p:cNvSpPr>
              <a:spLocks noChangeShapeType="1"/>
            </p:cNvSpPr>
            <p:nvPr/>
          </p:nvSpPr>
          <p:spPr bwMode="auto">
            <a:xfrm flipV="1">
              <a:off x="4752" y="1248"/>
              <a:ext cx="96" cy="8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grpSp>
      <p:grpSp>
        <p:nvGrpSpPr>
          <p:cNvPr id="4" name="Group 101"/>
          <p:cNvGrpSpPr>
            <a:grpSpLocks/>
          </p:cNvGrpSpPr>
          <p:nvPr/>
        </p:nvGrpSpPr>
        <p:grpSpPr bwMode="auto">
          <a:xfrm>
            <a:off x="3810000" y="2209800"/>
            <a:ext cx="1306513" cy="914400"/>
            <a:chOff x="2201" y="1392"/>
            <a:chExt cx="823" cy="576"/>
          </a:xfrm>
        </p:grpSpPr>
        <p:sp>
          <p:nvSpPr>
            <p:cNvPr id="58410" name="Text Box 12"/>
            <p:cNvSpPr txBox="1">
              <a:spLocks noChangeArrowheads="1"/>
            </p:cNvSpPr>
            <p:nvPr/>
          </p:nvSpPr>
          <p:spPr bwMode="auto">
            <a:xfrm flipH="1">
              <a:off x="2201" y="1392"/>
              <a:ext cx="521" cy="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000">
                  <a:latin typeface="Tahoma" charset="0"/>
                  <a:cs typeface="Tahoma" charset="0"/>
                </a:rPr>
                <a:t>Save registers that must survive the call.</a:t>
              </a:r>
            </a:p>
          </p:txBody>
        </p:sp>
        <p:sp>
          <p:nvSpPr>
            <p:cNvPr id="58411" name="Line 13"/>
            <p:cNvSpPr>
              <a:spLocks noChangeShapeType="1"/>
            </p:cNvSpPr>
            <p:nvPr/>
          </p:nvSpPr>
          <p:spPr bwMode="auto">
            <a:xfrm flipH="1" flipV="1">
              <a:off x="2649" y="1534"/>
              <a:ext cx="113" cy="8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grpSp>
          <p:nvGrpSpPr>
            <p:cNvPr id="58412" name="Group 29"/>
            <p:cNvGrpSpPr>
              <a:grpSpLocks/>
            </p:cNvGrpSpPr>
            <p:nvPr/>
          </p:nvGrpSpPr>
          <p:grpSpPr bwMode="auto">
            <a:xfrm>
              <a:off x="2660" y="1507"/>
              <a:ext cx="364" cy="461"/>
              <a:chOff x="1587" y="3456"/>
              <a:chExt cx="310" cy="461"/>
            </a:xfrm>
          </p:grpSpPr>
          <p:sp>
            <p:nvSpPr>
              <p:cNvPr id="58413" name="Freeform 23"/>
              <p:cNvSpPr>
                <a:spLocks/>
              </p:cNvSpPr>
              <p:nvPr/>
            </p:nvSpPr>
            <p:spPr bwMode="auto">
              <a:xfrm>
                <a:off x="1686" y="3456"/>
                <a:ext cx="92" cy="96"/>
              </a:xfrm>
              <a:custGeom>
                <a:avLst/>
                <a:gdLst>
                  <a:gd name="T0" fmla="*/ 0 w 547"/>
                  <a:gd name="T1" fmla="*/ 0 h 576"/>
                  <a:gd name="T2" fmla="*/ 0 w 547"/>
                  <a:gd name="T3" fmla="*/ 0 h 576"/>
                  <a:gd name="T4" fmla="*/ 0 w 547"/>
                  <a:gd name="T5" fmla="*/ 0 h 576"/>
                  <a:gd name="T6" fmla="*/ 0 w 547"/>
                  <a:gd name="T7" fmla="*/ 0 h 576"/>
                  <a:gd name="T8" fmla="*/ 0 w 547"/>
                  <a:gd name="T9" fmla="*/ 0 h 576"/>
                  <a:gd name="T10" fmla="*/ 0 w 547"/>
                  <a:gd name="T11" fmla="*/ 0 h 576"/>
                  <a:gd name="T12" fmla="*/ 0 w 547"/>
                  <a:gd name="T13" fmla="*/ 0 h 576"/>
                  <a:gd name="T14" fmla="*/ 0 w 547"/>
                  <a:gd name="T15" fmla="*/ 0 h 576"/>
                  <a:gd name="T16" fmla="*/ 1 w 547"/>
                  <a:gd name="T17" fmla="*/ 1 h 576"/>
                  <a:gd name="T18" fmla="*/ 1 w 547"/>
                  <a:gd name="T19" fmla="*/ 1 h 576"/>
                  <a:gd name="T20" fmla="*/ 0 w 547"/>
                  <a:gd name="T21" fmla="*/ 0 h 576"/>
                  <a:gd name="T22" fmla="*/ 0 w 547"/>
                  <a:gd name="T23" fmla="*/ 0 h 576"/>
                  <a:gd name="T24" fmla="*/ 0 w 547"/>
                  <a:gd name="T25" fmla="*/ 0 h 576"/>
                  <a:gd name="T26" fmla="*/ 0 w 547"/>
                  <a:gd name="T27" fmla="*/ 1 h 576"/>
                  <a:gd name="T28" fmla="*/ 0 w 547"/>
                  <a:gd name="T29" fmla="*/ 1 h 576"/>
                  <a:gd name="T30" fmla="*/ 0 w 547"/>
                  <a:gd name="T31" fmla="*/ 1 h 576"/>
                  <a:gd name="T32" fmla="*/ 0 w 547"/>
                  <a:gd name="T33" fmla="*/ 1 h 576"/>
                  <a:gd name="T34" fmla="*/ 0 w 547"/>
                  <a:gd name="T35" fmla="*/ 0 h 576"/>
                  <a:gd name="T36" fmla="*/ 0 w 547"/>
                  <a:gd name="T37" fmla="*/ 0 h 576"/>
                  <a:gd name="T38" fmla="*/ 0 w 547"/>
                  <a:gd name="T39" fmla="*/ 0 h 576"/>
                  <a:gd name="T40" fmla="*/ 0 w 547"/>
                  <a:gd name="T41" fmla="*/ 0 h 576"/>
                  <a:gd name="T42" fmla="*/ 0 w 547"/>
                  <a:gd name="T43" fmla="*/ 0 h 576"/>
                  <a:gd name="T44" fmla="*/ 0 w 547"/>
                  <a:gd name="T45" fmla="*/ 0 h 576"/>
                  <a:gd name="T46" fmla="*/ 0 w 547"/>
                  <a:gd name="T47" fmla="*/ 0 h 576"/>
                  <a:gd name="T48" fmla="*/ 0 w 547"/>
                  <a:gd name="T49" fmla="*/ 0 h 5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7"/>
                  <a:gd name="T76" fmla="*/ 0 h 576"/>
                  <a:gd name="T77" fmla="*/ 547 w 547"/>
                  <a:gd name="T78" fmla="*/ 576 h 5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7" h="576">
                    <a:moveTo>
                      <a:pt x="270" y="0"/>
                    </a:moveTo>
                    <a:lnTo>
                      <a:pt x="337" y="9"/>
                    </a:lnTo>
                    <a:lnTo>
                      <a:pt x="371" y="53"/>
                    </a:lnTo>
                    <a:lnTo>
                      <a:pt x="387" y="140"/>
                    </a:lnTo>
                    <a:lnTo>
                      <a:pt x="376" y="246"/>
                    </a:lnTo>
                    <a:lnTo>
                      <a:pt x="349" y="312"/>
                    </a:lnTo>
                    <a:lnTo>
                      <a:pt x="319" y="396"/>
                    </a:lnTo>
                    <a:lnTo>
                      <a:pt x="501" y="501"/>
                    </a:lnTo>
                    <a:lnTo>
                      <a:pt x="547" y="540"/>
                    </a:lnTo>
                    <a:lnTo>
                      <a:pt x="520" y="576"/>
                    </a:lnTo>
                    <a:lnTo>
                      <a:pt x="429" y="501"/>
                    </a:lnTo>
                    <a:lnTo>
                      <a:pt x="291" y="448"/>
                    </a:lnTo>
                    <a:lnTo>
                      <a:pt x="227" y="514"/>
                    </a:lnTo>
                    <a:lnTo>
                      <a:pt x="159" y="562"/>
                    </a:lnTo>
                    <a:lnTo>
                      <a:pt x="101" y="566"/>
                    </a:lnTo>
                    <a:lnTo>
                      <a:pt x="44" y="562"/>
                    </a:lnTo>
                    <a:lnTo>
                      <a:pt x="18" y="522"/>
                    </a:lnTo>
                    <a:lnTo>
                      <a:pt x="0" y="435"/>
                    </a:lnTo>
                    <a:lnTo>
                      <a:pt x="0" y="338"/>
                    </a:lnTo>
                    <a:lnTo>
                      <a:pt x="22" y="263"/>
                    </a:lnTo>
                    <a:lnTo>
                      <a:pt x="98" y="144"/>
                    </a:lnTo>
                    <a:lnTo>
                      <a:pt x="182" y="66"/>
                    </a:lnTo>
                    <a:lnTo>
                      <a:pt x="239" y="22"/>
                    </a:lnTo>
                    <a:lnTo>
                      <a:pt x="291" y="9"/>
                    </a:lnTo>
                    <a:lnTo>
                      <a:pt x="27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414" name="Freeform 24"/>
              <p:cNvSpPr>
                <a:spLocks/>
              </p:cNvSpPr>
              <p:nvPr/>
            </p:nvSpPr>
            <p:spPr bwMode="auto">
              <a:xfrm>
                <a:off x="1709" y="3570"/>
                <a:ext cx="188" cy="84"/>
              </a:xfrm>
              <a:custGeom>
                <a:avLst/>
                <a:gdLst>
                  <a:gd name="T0" fmla="*/ 0 w 1129"/>
                  <a:gd name="T1" fmla="*/ 0 h 502"/>
                  <a:gd name="T2" fmla="*/ 0 w 1129"/>
                  <a:gd name="T3" fmla="*/ 0 h 502"/>
                  <a:gd name="T4" fmla="*/ 0 w 1129"/>
                  <a:gd name="T5" fmla="*/ 0 h 502"/>
                  <a:gd name="T6" fmla="*/ 0 w 1129"/>
                  <a:gd name="T7" fmla="*/ 0 h 502"/>
                  <a:gd name="T8" fmla="*/ 0 w 1129"/>
                  <a:gd name="T9" fmla="*/ 0 h 502"/>
                  <a:gd name="T10" fmla="*/ 1 w 1129"/>
                  <a:gd name="T11" fmla="*/ 0 h 502"/>
                  <a:gd name="T12" fmla="*/ 1 w 1129"/>
                  <a:gd name="T13" fmla="*/ 0 h 502"/>
                  <a:gd name="T14" fmla="*/ 1 w 1129"/>
                  <a:gd name="T15" fmla="*/ 0 h 502"/>
                  <a:gd name="T16" fmla="*/ 1 w 1129"/>
                  <a:gd name="T17" fmla="*/ 0 h 502"/>
                  <a:gd name="T18" fmla="*/ 1 w 1129"/>
                  <a:gd name="T19" fmla="*/ 0 h 502"/>
                  <a:gd name="T20" fmla="*/ 1 w 1129"/>
                  <a:gd name="T21" fmla="*/ 0 h 502"/>
                  <a:gd name="T22" fmla="*/ 1 w 1129"/>
                  <a:gd name="T23" fmla="*/ 0 h 502"/>
                  <a:gd name="T24" fmla="*/ 1 w 1129"/>
                  <a:gd name="T25" fmla="*/ 0 h 502"/>
                  <a:gd name="T26" fmla="*/ 1 w 1129"/>
                  <a:gd name="T27" fmla="*/ 0 h 502"/>
                  <a:gd name="T28" fmla="*/ 1 w 1129"/>
                  <a:gd name="T29" fmla="*/ 0 h 502"/>
                  <a:gd name="T30" fmla="*/ 0 w 1129"/>
                  <a:gd name="T31" fmla="*/ 0 h 502"/>
                  <a:gd name="T32" fmla="*/ 0 w 1129"/>
                  <a:gd name="T33" fmla="*/ 0 h 502"/>
                  <a:gd name="T34" fmla="*/ 1 w 1129"/>
                  <a:gd name="T35" fmla="*/ 0 h 502"/>
                  <a:gd name="T36" fmla="*/ 0 w 1129"/>
                  <a:gd name="T37" fmla="*/ 0 h 502"/>
                  <a:gd name="T38" fmla="*/ 0 w 1129"/>
                  <a:gd name="T39" fmla="*/ 0 h 502"/>
                  <a:gd name="T40" fmla="*/ 0 w 1129"/>
                  <a:gd name="T41" fmla="*/ 0 h 502"/>
                  <a:gd name="T42" fmla="*/ 0 w 1129"/>
                  <a:gd name="T43" fmla="*/ 0 h 502"/>
                  <a:gd name="T44" fmla="*/ 0 w 1129"/>
                  <a:gd name="T45" fmla="*/ 0 h 502"/>
                  <a:gd name="T46" fmla="*/ 0 w 1129"/>
                  <a:gd name="T47" fmla="*/ 0 h 502"/>
                  <a:gd name="T48" fmla="*/ 0 w 1129"/>
                  <a:gd name="T49" fmla="*/ 0 h 502"/>
                  <a:gd name="T50" fmla="*/ 0 w 1129"/>
                  <a:gd name="T51" fmla="*/ 0 h 502"/>
                  <a:gd name="T52" fmla="*/ 0 w 1129"/>
                  <a:gd name="T53" fmla="*/ 0 h 502"/>
                  <a:gd name="T54" fmla="*/ 0 w 1129"/>
                  <a:gd name="T55" fmla="*/ 0 h 502"/>
                  <a:gd name="T56" fmla="*/ 0 w 1129"/>
                  <a:gd name="T57" fmla="*/ 0 h 50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29"/>
                  <a:gd name="T88" fmla="*/ 0 h 502"/>
                  <a:gd name="T89" fmla="*/ 1129 w 1129"/>
                  <a:gd name="T90" fmla="*/ 502 h 50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29" h="502">
                    <a:moveTo>
                      <a:pt x="12" y="0"/>
                    </a:moveTo>
                    <a:lnTo>
                      <a:pt x="118" y="14"/>
                    </a:lnTo>
                    <a:lnTo>
                      <a:pt x="312" y="102"/>
                    </a:lnTo>
                    <a:lnTo>
                      <a:pt x="479" y="173"/>
                    </a:lnTo>
                    <a:lnTo>
                      <a:pt x="666" y="234"/>
                    </a:lnTo>
                    <a:lnTo>
                      <a:pt x="799" y="299"/>
                    </a:lnTo>
                    <a:lnTo>
                      <a:pt x="981" y="370"/>
                    </a:lnTo>
                    <a:lnTo>
                      <a:pt x="1129" y="436"/>
                    </a:lnTo>
                    <a:lnTo>
                      <a:pt x="1121" y="462"/>
                    </a:lnTo>
                    <a:lnTo>
                      <a:pt x="1077" y="475"/>
                    </a:lnTo>
                    <a:lnTo>
                      <a:pt x="946" y="405"/>
                    </a:lnTo>
                    <a:lnTo>
                      <a:pt x="939" y="449"/>
                    </a:lnTo>
                    <a:lnTo>
                      <a:pt x="905" y="488"/>
                    </a:lnTo>
                    <a:lnTo>
                      <a:pt x="856" y="502"/>
                    </a:lnTo>
                    <a:lnTo>
                      <a:pt x="802" y="471"/>
                    </a:lnTo>
                    <a:lnTo>
                      <a:pt x="764" y="431"/>
                    </a:lnTo>
                    <a:lnTo>
                      <a:pt x="768" y="370"/>
                    </a:lnTo>
                    <a:lnTo>
                      <a:pt x="779" y="340"/>
                    </a:lnTo>
                    <a:lnTo>
                      <a:pt x="654" y="277"/>
                    </a:lnTo>
                    <a:lnTo>
                      <a:pt x="594" y="264"/>
                    </a:lnTo>
                    <a:lnTo>
                      <a:pt x="479" y="238"/>
                    </a:lnTo>
                    <a:lnTo>
                      <a:pt x="324" y="181"/>
                    </a:lnTo>
                    <a:lnTo>
                      <a:pt x="198" y="119"/>
                    </a:lnTo>
                    <a:lnTo>
                      <a:pt x="107" y="93"/>
                    </a:lnTo>
                    <a:lnTo>
                      <a:pt x="12" y="102"/>
                    </a:lnTo>
                    <a:lnTo>
                      <a:pt x="0" y="36"/>
                    </a:lnTo>
                    <a:lnTo>
                      <a:pt x="38" y="0"/>
                    </a:lnTo>
                    <a:lnTo>
                      <a:pt x="61" y="0"/>
                    </a:lnTo>
                    <a:lnTo>
                      <a:pt x="1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415" name="Freeform 25"/>
              <p:cNvSpPr>
                <a:spLocks/>
              </p:cNvSpPr>
              <p:nvPr/>
            </p:nvSpPr>
            <p:spPr bwMode="auto">
              <a:xfrm>
                <a:off x="1658" y="3569"/>
                <a:ext cx="62" cy="179"/>
              </a:xfrm>
              <a:custGeom>
                <a:avLst/>
                <a:gdLst>
                  <a:gd name="T0" fmla="*/ 0 w 372"/>
                  <a:gd name="T1" fmla="*/ 0 h 1077"/>
                  <a:gd name="T2" fmla="*/ 0 w 372"/>
                  <a:gd name="T3" fmla="*/ 0 h 1077"/>
                  <a:gd name="T4" fmla="*/ 0 w 372"/>
                  <a:gd name="T5" fmla="*/ 0 h 1077"/>
                  <a:gd name="T6" fmla="*/ 0 w 372"/>
                  <a:gd name="T7" fmla="*/ 0 h 1077"/>
                  <a:gd name="T8" fmla="*/ 0 w 372"/>
                  <a:gd name="T9" fmla="*/ 0 h 1077"/>
                  <a:gd name="T10" fmla="*/ 0 w 372"/>
                  <a:gd name="T11" fmla="*/ 0 h 1077"/>
                  <a:gd name="T12" fmla="*/ 0 w 372"/>
                  <a:gd name="T13" fmla="*/ 0 h 1077"/>
                  <a:gd name="T14" fmla="*/ 0 w 372"/>
                  <a:gd name="T15" fmla="*/ 0 h 1077"/>
                  <a:gd name="T16" fmla="*/ 0 w 372"/>
                  <a:gd name="T17" fmla="*/ 1 h 1077"/>
                  <a:gd name="T18" fmla="*/ 0 w 372"/>
                  <a:gd name="T19" fmla="*/ 1 h 1077"/>
                  <a:gd name="T20" fmla="*/ 0 w 372"/>
                  <a:gd name="T21" fmla="*/ 1 h 1077"/>
                  <a:gd name="T22" fmla="*/ 0 w 372"/>
                  <a:gd name="T23" fmla="*/ 1 h 1077"/>
                  <a:gd name="T24" fmla="*/ 0 w 372"/>
                  <a:gd name="T25" fmla="*/ 1 h 1077"/>
                  <a:gd name="T26" fmla="*/ 0 w 372"/>
                  <a:gd name="T27" fmla="*/ 1 h 1077"/>
                  <a:gd name="T28" fmla="*/ 0 w 372"/>
                  <a:gd name="T29" fmla="*/ 1 h 1077"/>
                  <a:gd name="T30" fmla="*/ 0 w 372"/>
                  <a:gd name="T31" fmla="*/ 0 h 1077"/>
                  <a:gd name="T32" fmla="*/ 0 w 372"/>
                  <a:gd name="T33" fmla="*/ 0 h 1077"/>
                  <a:gd name="T34" fmla="*/ 0 w 372"/>
                  <a:gd name="T35" fmla="*/ 0 h 1077"/>
                  <a:gd name="T36" fmla="*/ 0 w 372"/>
                  <a:gd name="T37" fmla="*/ 0 h 1077"/>
                  <a:gd name="T38" fmla="*/ 0 w 372"/>
                  <a:gd name="T39" fmla="*/ 0 h 1077"/>
                  <a:gd name="T40" fmla="*/ 0 w 372"/>
                  <a:gd name="T41" fmla="*/ 0 h 10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2"/>
                  <a:gd name="T64" fmla="*/ 0 h 1077"/>
                  <a:gd name="T65" fmla="*/ 372 w 372"/>
                  <a:gd name="T66" fmla="*/ 1077 h 10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2" h="1077">
                    <a:moveTo>
                      <a:pt x="212" y="0"/>
                    </a:moveTo>
                    <a:lnTo>
                      <a:pt x="261" y="0"/>
                    </a:lnTo>
                    <a:lnTo>
                      <a:pt x="304" y="22"/>
                    </a:lnTo>
                    <a:lnTo>
                      <a:pt x="349" y="89"/>
                    </a:lnTo>
                    <a:lnTo>
                      <a:pt x="364" y="172"/>
                    </a:lnTo>
                    <a:lnTo>
                      <a:pt x="372" y="378"/>
                    </a:lnTo>
                    <a:lnTo>
                      <a:pt x="361" y="554"/>
                    </a:lnTo>
                    <a:lnTo>
                      <a:pt x="326" y="734"/>
                    </a:lnTo>
                    <a:lnTo>
                      <a:pt x="281" y="919"/>
                    </a:lnTo>
                    <a:lnTo>
                      <a:pt x="228" y="1029"/>
                    </a:lnTo>
                    <a:lnTo>
                      <a:pt x="160" y="1077"/>
                    </a:lnTo>
                    <a:lnTo>
                      <a:pt x="103" y="1077"/>
                    </a:lnTo>
                    <a:lnTo>
                      <a:pt x="34" y="1029"/>
                    </a:lnTo>
                    <a:lnTo>
                      <a:pt x="8" y="958"/>
                    </a:lnTo>
                    <a:lnTo>
                      <a:pt x="0" y="831"/>
                    </a:lnTo>
                    <a:lnTo>
                      <a:pt x="8" y="673"/>
                    </a:lnTo>
                    <a:lnTo>
                      <a:pt x="42" y="475"/>
                    </a:lnTo>
                    <a:lnTo>
                      <a:pt x="88" y="233"/>
                    </a:lnTo>
                    <a:lnTo>
                      <a:pt x="144" y="48"/>
                    </a:lnTo>
                    <a:lnTo>
                      <a:pt x="178" y="22"/>
                    </a:lnTo>
                    <a:lnTo>
                      <a:pt x="21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416" name="Freeform 26"/>
              <p:cNvSpPr>
                <a:spLocks/>
              </p:cNvSpPr>
              <p:nvPr/>
            </p:nvSpPr>
            <p:spPr bwMode="auto">
              <a:xfrm>
                <a:off x="1593" y="3559"/>
                <a:ext cx="88" cy="165"/>
              </a:xfrm>
              <a:custGeom>
                <a:avLst/>
                <a:gdLst>
                  <a:gd name="T0" fmla="*/ 0 w 526"/>
                  <a:gd name="T1" fmla="*/ 0 h 989"/>
                  <a:gd name="T2" fmla="*/ 0 w 526"/>
                  <a:gd name="T3" fmla="*/ 0 h 989"/>
                  <a:gd name="T4" fmla="*/ 0 w 526"/>
                  <a:gd name="T5" fmla="*/ 0 h 989"/>
                  <a:gd name="T6" fmla="*/ 1 w 526"/>
                  <a:gd name="T7" fmla="*/ 0 h 989"/>
                  <a:gd name="T8" fmla="*/ 0 w 526"/>
                  <a:gd name="T9" fmla="*/ 0 h 989"/>
                  <a:gd name="T10" fmla="*/ 0 w 526"/>
                  <a:gd name="T11" fmla="*/ 0 h 989"/>
                  <a:gd name="T12" fmla="*/ 0 w 526"/>
                  <a:gd name="T13" fmla="*/ 0 h 989"/>
                  <a:gd name="T14" fmla="*/ 0 w 526"/>
                  <a:gd name="T15" fmla="*/ 0 h 989"/>
                  <a:gd name="T16" fmla="*/ 0 w 526"/>
                  <a:gd name="T17" fmla="*/ 0 h 989"/>
                  <a:gd name="T18" fmla="*/ 0 w 526"/>
                  <a:gd name="T19" fmla="*/ 0 h 989"/>
                  <a:gd name="T20" fmla="*/ 0 w 526"/>
                  <a:gd name="T21" fmla="*/ 0 h 989"/>
                  <a:gd name="T22" fmla="*/ 0 w 526"/>
                  <a:gd name="T23" fmla="*/ 1 h 989"/>
                  <a:gd name="T24" fmla="*/ 0 w 526"/>
                  <a:gd name="T25" fmla="*/ 1 h 989"/>
                  <a:gd name="T26" fmla="*/ 0 w 526"/>
                  <a:gd name="T27" fmla="*/ 1 h 989"/>
                  <a:gd name="T28" fmla="*/ 0 w 526"/>
                  <a:gd name="T29" fmla="*/ 1 h 989"/>
                  <a:gd name="T30" fmla="*/ 0 w 526"/>
                  <a:gd name="T31" fmla="*/ 1 h 989"/>
                  <a:gd name="T32" fmla="*/ 0 w 526"/>
                  <a:gd name="T33" fmla="*/ 1 h 989"/>
                  <a:gd name="T34" fmla="*/ 0 w 526"/>
                  <a:gd name="T35" fmla="*/ 1 h 989"/>
                  <a:gd name="T36" fmla="*/ 0 w 526"/>
                  <a:gd name="T37" fmla="*/ 1 h 989"/>
                  <a:gd name="T38" fmla="*/ 0 w 526"/>
                  <a:gd name="T39" fmla="*/ 1 h 989"/>
                  <a:gd name="T40" fmla="*/ 0 w 526"/>
                  <a:gd name="T41" fmla="*/ 1 h 989"/>
                  <a:gd name="T42" fmla="*/ 0 w 526"/>
                  <a:gd name="T43" fmla="*/ 1 h 989"/>
                  <a:gd name="T44" fmla="*/ 0 w 526"/>
                  <a:gd name="T45" fmla="*/ 1 h 989"/>
                  <a:gd name="T46" fmla="*/ 0 w 526"/>
                  <a:gd name="T47" fmla="*/ 1 h 989"/>
                  <a:gd name="T48" fmla="*/ 0 w 526"/>
                  <a:gd name="T49" fmla="*/ 1 h 989"/>
                  <a:gd name="T50" fmla="*/ 0 w 526"/>
                  <a:gd name="T51" fmla="*/ 1 h 989"/>
                  <a:gd name="T52" fmla="*/ 0 w 526"/>
                  <a:gd name="T53" fmla="*/ 1 h 989"/>
                  <a:gd name="T54" fmla="*/ 0 w 526"/>
                  <a:gd name="T55" fmla="*/ 1 h 989"/>
                  <a:gd name="T56" fmla="*/ 0 w 526"/>
                  <a:gd name="T57" fmla="*/ 1 h 989"/>
                  <a:gd name="T58" fmla="*/ 0 w 526"/>
                  <a:gd name="T59" fmla="*/ 0 h 989"/>
                  <a:gd name="T60" fmla="*/ 0 w 526"/>
                  <a:gd name="T61" fmla="*/ 0 h 989"/>
                  <a:gd name="T62" fmla="*/ 0 w 526"/>
                  <a:gd name="T63" fmla="*/ 0 h 989"/>
                  <a:gd name="T64" fmla="*/ 0 w 526"/>
                  <a:gd name="T65" fmla="*/ 0 h 989"/>
                  <a:gd name="T66" fmla="*/ 0 w 526"/>
                  <a:gd name="T67" fmla="*/ 0 h 989"/>
                  <a:gd name="T68" fmla="*/ 0 w 526"/>
                  <a:gd name="T69" fmla="*/ 0 h 989"/>
                  <a:gd name="T70" fmla="*/ 0 w 526"/>
                  <a:gd name="T71" fmla="*/ 0 h 989"/>
                  <a:gd name="T72" fmla="*/ 0 w 526"/>
                  <a:gd name="T73" fmla="*/ 0 h 989"/>
                  <a:gd name="T74" fmla="*/ 0 w 526"/>
                  <a:gd name="T75" fmla="*/ 0 h 9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6"/>
                  <a:gd name="T115" fmla="*/ 0 h 989"/>
                  <a:gd name="T116" fmla="*/ 526 w 526"/>
                  <a:gd name="T117" fmla="*/ 989 h 9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6" h="989">
                    <a:moveTo>
                      <a:pt x="399" y="40"/>
                    </a:moveTo>
                    <a:lnTo>
                      <a:pt x="457" y="0"/>
                    </a:lnTo>
                    <a:lnTo>
                      <a:pt x="498" y="0"/>
                    </a:lnTo>
                    <a:lnTo>
                      <a:pt x="526" y="31"/>
                    </a:lnTo>
                    <a:lnTo>
                      <a:pt x="511" y="92"/>
                    </a:lnTo>
                    <a:lnTo>
                      <a:pt x="476" y="131"/>
                    </a:lnTo>
                    <a:lnTo>
                      <a:pt x="411" y="171"/>
                    </a:lnTo>
                    <a:lnTo>
                      <a:pt x="285" y="229"/>
                    </a:lnTo>
                    <a:lnTo>
                      <a:pt x="126" y="329"/>
                    </a:lnTo>
                    <a:lnTo>
                      <a:pt x="65" y="333"/>
                    </a:lnTo>
                    <a:lnTo>
                      <a:pt x="99" y="426"/>
                    </a:lnTo>
                    <a:lnTo>
                      <a:pt x="167" y="527"/>
                    </a:lnTo>
                    <a:lnTo>
                      <a:pt x="224" y="650"/>
                    </a:lnTo>
                    <a:lnTo>
                      <a:pt x="247" y="777"/>
                    </a:lnTo>
                    <a:lnTo>
                      <a:pt x="236" y="817"/>
                    </a:lnTo>
                    <a:lnTo>
                      <a:pt x="201" y="844"/>
                    </a:lnTo>
                    <a:lnTo>
                      <a:pt x="155" y="861"/>
                    </a:lnTo>
                    <a:lnTo>
                      <a:pt x="111" y="900"/>
                    </a:lnTo>
                    <a:lnTo>
                      <a:pt x="91" y="940"/>
                    </a:lnTo>
                    <a:lnTo>
                      <a:pt x="80" y="989"/>
                    </a:lnTo>
                    <a:lnTo>
                      <a:pt x="45" y="989"/>
                    </a:lnTo>
                    <a:lnTo>
                      <a:pt x="34" y="953"/>
                    </a:lnTo>
                    <a:lnTo>
                      <a:pt x="57" y="896"/>
                    </a:lnTo>
                    <a:lnTo>
                      <a:pt x="121" y="857"/>
                    </a:lnTo>
                    <a:lnTo>
                      <a:pt x="160" y="817"/>
                    </a:lnTo>
                    <a:lnTo>
                      <a:pt x="194" y="796"/>
                    </a:lnTo>
                    <a:lnTo>
                      <a:pt x="206" y="755"/>
                    </a:lnTo>
                    <a:lnTo>
                      <a:pt x="190" y="650"/>
                    </a:lnTo>
                    <a:lnTo>
                      <a:pt x="137" y="571"/>
                    </a:lnTo>
                    <a:lnTo>
                      <a:pt x="91" y="501"/>
                    </a:lnTo>
                    <a:lnTo>
                      <a:pt x="34" y="422"/>
                    </a:lnTo>
                    <a:lnTo>
                      <a:pt x="0" y="347"/>
                    </a:lnTo>
                    <a:lnTo>
                      <a:pt x="0" y="303"/>
                    </a:lnTo>
                    <a:lnTo>
                      <a:pt x="30" y="281"/>
                    </a:lnTo>
                    <a:lnTo>
                      <a:pt x="148" y="202"/>
                    </a:lnTo>
                    <a:lnTo>
                      <a:pt x="262" y="131"/>
                    </a:lnTo>
                    <a:lnTo>
                      <a:pt x="377" y="66"/>
                    </a:lnTo>
                    <a:lnTo>
                      <a:pt x="399"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417" name="Freeform 27"/>
              <p:cNvSpPr>
                <a:spLocks/>
              </p:cNvSpPr>
              <p:nvPr/>
            </p:nvSpPr>
            <p:spPr bwMode="auto">
              <a:xfrm>
                <a:off x="1677" y="3732"/>
                <a:ext cx="58" cy="179"/>
              </a:xfrm>
              <a:custGeom>
                <a:avLst/>
                <a:gdLst>
                  <a:gd name="T0" fmla="*/ 0 w 350"/>
                  <a:gd name="T1" fmla="*/ 0 h 1073"/>
                  <a:gd name="T2" fmla="*/ 0 w 350"/>
                  <a:gd name="T3" fmla="*/ 0 h 1073"/>
                  <a:gd name="T4" fmla="*/ 0 w 350"/>
                  <a:gd name="T5" fmla="*/ 0 h 1073"/>
                  <a:gd name="T6" fmla="*/ 0 w 350"/>
                  <a:gd name="T7" fmla="*/ 0 h 1073"/>
                  <a:gd name="T8" fmla="*/ 0 w 350"/>
                  <a:gd name="T9" fmla="*/ 0 h 1073"/>
                  <a:gd name="T10" fmla="*/ 0 w 350"/>
                  <a:gd name="T11" fmla="*/ 0 h 1073"/>
                  <a:gd name="T12" fmla="*/ 0 w 350"/>
                  <a:gd name="T13" fmla="*/ 0 h 1073"/>
                  <a:gd name="T14" fmla="*/ 0 w 350"/>
                  <a:gd name="T15" fmla="*/ 0 h 1073"/>
                  <a:gd name="T16" fmla="*/ 0 w 350"/>
                  <a:gd name="T17" fmla="*/ 0 h 1073"/>
                  <a:gd name="T18" fmla="*/ 0 w 350"/>
                  <a:gd name="T19" fmla="*/ 1 h 1073"/>
                  <a:gd name="T20" fmla="*/ 0 w 350"/>
                  <a:gd name="T21" fmla="*/ 1 h 1073"/>
                  <a:gd name="T22" fmla="*/ 0 w 350"/>
                  <a:gd name="T23" fmla="*/ 1 h 1073"/>
                  <a:gd name="T24" fmla="*/ 0 w 350"/>
                  <a:gd name="T25" fmla="*/ 1 h 1073"/>
                  <a:gd name="T26" fmla="*/ 0 w 350"/>
                  <a:gd name="T27" fmla="*/ 1 h 1073"/>
                  <a:gd name="T28" fmla="*/ 0 w 350"/>
                  <a:gd name="T29" fmla="*/ 1 h 1073"/>
                  <a:gd name="T30" fmla="*/ 0 w 350"/>
                  <a:gd name="T31" fmla="*/ 1 h 1073"/>
                  <a:gd name="T32" fmla="*/ 0 w 350"/>
                  <a:gd name="T33" fmla="*/ 1 h 1073"/>
                  <a:gd name="T34" fmla="*/ 0 w 350"/>
                  <a:gd name="T35" fmla="*/ 1 h 1073"/>
                  <a:gd name="T36" fmla="*/ 0 w 350"/>
                  <a:gd name="T37" fmla="*/ 1 h 1073"/>
                  <a:gd name="T38" fmla="*/ 0 w 350"/>
                  <a:gd name="T39" fmla="*/ 1 h 1073"/>
                  <a:gd name="T40" fmla="*/ 0 w 350"/>
                  <a:gd name="T41" fmla="*/ 1 h 1073"/>
                  <a:gd name="T42" fmla="*/ 0 w 350"/>
                  <a:gd name="T43" fmla="*/ 1 h 1073"/>
                  <a:gd name="T44" fmla="*/ 0 w 350"/>
                  <a:gd name="T45" fmla="*/ 1 h 1073"/>
                  <a:gd name="T46" fmla="*/ 0 w 350"/>
                  <a:gd name="T47" fmla="*/ 1 h 1073"/>
                  <a:gd name="T48" fmla="*/ 0 w 350"/>
                  <a:gd name="T49" fmla="*/ 1 h 1073"/>
                  <a:gd name="T50" fmla="*/ 0 w 350"/>
                  <a:gd name="T51" fmla="*/ 1 h 1073"/>
                  <a:gd name="T52" fmla="*/ 0 w 350"/>
                  <a:gd name="T53" fmla="*/ 1 h 1073"/>
                  <a:gd name="T54" fmla="*/ 0 w 350"/>
                  <a:gd name="T55" fmla="*/ 1 h 1073"/>
                  <a:gd name="T56" fmla="*/ 0 w 350"/>
                  <a:gd name="T57" fmla="*/ 1 h 1073"/>
                  <a:gd name="T58" fmla="*/ 0 w 350"/>
                  <a:gd name="T59" fmla="*/ 1 h 1073"/>
                  <a:gd name="T60" fmla="*/ 0 w 350"/>
                  <a:gd name="T61" fmla="*/ 0 h 1073"/>
                  <a:gd name="T62" fmla="*/ 0 w 350"/>
                  <a:gd name="T63" fmla="*/ 0 h 1073"/>
                  <a:gd name="T64" fmla="*/ 0 w 350"/>
                  <a:gd name="T65" fmla="*/ 0 h 1073"/>
                  <a:gd name="T66" fmla="*/ 0 w 350"/>
                  <a:gd name="T67" fmla="*/ 0 h 1073"/>
                  <a:gd name="T68" fmla="*/ 0 w 350"/>
                  <a:gd name="T69" fmla="*/ 0 h 1073"/>
                  <a:gd name="T70" fmla="*/ 0 w 350"/>
                  <a:gd name="T71" fmla="*/ 0 h 10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50"/>
                  <a:gd name="T109" fmla="*/ 0 h 1073"/>
                  <a:gd name="T110" fmla="*/ 350 w 350"/>
                  <a:gd name="T111" fmla="*/ 1073 h 10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50" h="1073">
                    <a:moveTo>
                      <a:pt x="64" y="124"/>
                    </a:moveTo>
                    <a:lnTo>
                      <a:pt x="18" y="53"/>
                    </a:lnTo>
                    <a:lnTo>
                      <a:pt x="34" y="0"/>
                    </a:lnTo>
                    <a:lnTo>
                      <a:pt x="80" y="0"/>
                    </a:lnTo>
                    <a:lnTo>
                      <a:pt x="133" y="57"/>
                    </a:lnTo>
                    <a:lnTo>
                      <a:pt x="201" y="176"/>
                    </a:lnTo>
                    <a:lnTo>
                      <a:pt x="239" y="291"/>
                    </a:lnTo>
                    <a:lnTo>
                      <a:pt x="273" y="400"/>
                    </a:lnTo>
                    <a:lnTo>
                      <a:pt x="285" y="502"/>
                    </a:lnTo>
                    <a:lnTo>
                      <a:pt x="281" y="554"/>
                    </a:lnTo>
                    <a:lnTo>
                      <a:pt x="247" y="620"/>
                    </a:lnTo>
                    <a:lnTo>
                      <a:pt x="190" y="795"/>
                    </a:lnTo>
                    <a:lnTo>
                      <a:pt x="126" y="897"/>
                    </a:lnTo>
                    <a:lnTo>
                      <a:pt x="110" y="941"/>
                    </a:lnTo>
                    <a:lnTo>
                      <a:pt x="171" y="950"/>
                    </a:lnTo>
                    <a:lnTo>
                      <a:pt x="251" y="950"/>
                    </a:lnTo>
                    <a:lnTo>
                      <a:pt x="350" y="990"/>
                    </a:lnTo>
                    <a:lnTo>
                      <a:pt x="342" y="1021"/>
                    </a:lnTo>
                    <a:lnTo>
                      <a:pt x="327" y="1055"/>
                    </a:lnTo>
                    <a:lnTo>
                      <a:pt x="296" y="1073"/>
                    </a:lnTo>
                    <a:lnTo>
                      <a:pt x="236" y="1047"/>
                    </a:lnTo>
                    <a:lnTo>
                      <a:pt x="171" y="1007"/>
                    </a:lnTo>
                    <a:lnTo>
                      <a:pt x="80" y="1003"/>
                    </a:lnTo>
                    <a:lnTo>
                      <a:pt x="23" y="1016"/>
                    </a:lnTo>
                    <a:lnTo>
                      <a:pt x="0" y="994"/>
                    </a:lnTo>
                    <a:lnTo>
                      <a:pt x="0" y="963"/>
                    </a:lnTo>
                    <a:lnTo>
                      <a:pt x="30" y="928"/>
                    </a:lnTo>
                    <a:lnTo>
                      <a:pt x="80" y="871"/>
                    </a:lnTo>
                    <a:lnTo>
                      <a:pt x="167" y="726"/>
                    </a:lnTo>
                    <a:lnTo>
                      <a:pt x="205" y="598"/>
                    </a:lnTo>
                    <a:lnTo>
                      <a:pt x="216" y="475"/>
                    </a:lnTo>
                    <a:lnTo>
                      <a:pt x="213" y="409"/>
                    </a:lnTo>
                    <a:lnTo>
                      <a:pt x="182" y="291"/>
                    </a:lnTo>
                    <a:lnTo>
                      <a:pt x="103" y="163"/>
                    </a:lnTo>
                    <a:lnTo>
                      <a:pt x="46" y="97"/>
                    </a:lnTo>
                    <a:lnTo>
                      <a:pt x="64" y="1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418" name="Freeform 28"/>
              <p:cNvSpPr>
                <a:spLocks/>
              </p:cNvSpPr>
              <p:nvPr/>
            </p:nvSpPr>
            <p:spPr bwMode="auto">
              <a:xfrm>
                <a:off x="1587" y="3720"/>
                <a:ext cx="86" cy="197"/>
              </a:xfrm>
              <a:custGeom>
                <a:avLst/>
                <a:gdLst>
                  <a:gd name="T0" fmla="*/ 0 w 514"/>
                  <a:gd name="T1" fmla="*/ 0 h 1182"/>
                  <a:gd name="T2" fmla="*/ 0 w 514"/>
                  <a:gd name="T3" fmla="*/ 0 h 1182"/>
                  <a:gd name="T4" fmla="*/ 0 w 514"/>
                  <a:gd name="T5" fmla="*/ 0 h 1182"/>
                  <a:gd name="T6" fmla="*/ 0 w 514"/>
                  <a:gd name="T7" fmla="*/ 0 h 1182"/>
                  <a:gd name="T8" fmla="*/ 0 w 514"/>
                  <a:gd name="T9" fmla="*/ 0 h 1182"/>
                  <a:gd name="T10" fmla="*/ 0 w 514"/>
                  <a:gd name="T11" fmla="*/ 0 h 1182"/>
                  <a:gd name="T12" fmla="*/ 0 w 514"/>
                  <a:gd name="T13" fmla="*/ 0 h 1182"/>
                  <a:gd name="T14" fmla="*/ 0 w 514"/>
                  <a:gd name="T15" fmla="*/ 0 h 1182"/>
                  <a:gd name="T16" fmla="*/ 0 w 514"/>
                  <a:gd name="T17" fmla="*/ 0 h 1182"/>
                  <a:gd name="T18" fmla="*/ 0 w 514"/>
                  <a:gd name="T19" fmla="*/ 0 h 1182"/>
                  <a:gd name="T20" fmla="*/ 0 w 514"/>
                  <a:gd name="T21" fmla="*/ 0 h 1182"/>
                  <a:gd name="T22" fmla="*/ 0 w 514"/>
                  <a:gd name="T23" fmla="*/ 0 h 1182"/>
                  <a:gd name="T24" fmla="*/ 0 w 514"/>
                  <a:gd name="T25" fmla="*/ 1 h 1182"/>
                  <a:gd name="T26" fmla="*/ 0 w 514"/>
                  <a:gd name="T27" fmla="*/ 1 h 1182"/>
                  <a:gd name="T28" fmla="*/ 0 w 514"/>
                  <a:gd name="T29" fmla="*/ 1 h 1182"/>
                  <a:gd name="T30" fmla="*/ 0 w 514"/>
                  <a:gd name="T31" fmla="*/ 1 h 1182"/>
                  <a:gd name="T32" fmla="*/ 0 w 514"/>
                  <a:gd name="T33" fmla="*/ 1 h 1182"/>
                  <a:gd name="T34" fmla="*/ 0 w 514"/>
                  <a:gd name="T35" fmla="*/ 1 h 1182"/>
                  <a:gd name="T36" fmla="*/ 0 w 514"/>
                  <a:gd name="T37" fmla="*/ 1 h 1182"/>
                  <a:gd name="T38" fmla="*/ 0 w 514"/>
                  <a:gd name="T39" fmla="*/ 1 h 1182"/>
                  <a:gd name="T40" fmla="*/ 0 w 514"/>
                  <a:gd name="T41" fmla="*/ 1 h 1182"/>
                  <a:gd name="T42" fmla="*/ 0 w 514"/>
                  <a:gd name="T43" fmla="*/ 1 h 1182"/>
                  <a:gd name="T44" fmla="*/ 0 w 514"/>
                  <a:gd name="T45" fmla="*/ 1 h 1182"/>
                  <a:gd name="T46" fmla="*/ 0 w 514"/>
                  <a:gd name="T47" fmla="*/ 1 h 1182"/>
                  <a:gd name="T48" fmla="*/ 0 w 514"/>
                  <a:gd name="T49" fmla="*/ 1 h 1182"/>
                  <a:gd name="T50" fmla="*/ 0 w 514"/>
                  <a:gd name="T51" fmla="*/ 1 h 1182"/>
                  <a:gd name="T52" fmla="*/ 0 w 514"/>
                  <a:gd name="T53" fmla="*/ 1 h 1182"/>
                  <a:gd name="T54" fmla="*/ 0 w 514"/>
                  <a:gd name="T55" fmla="*/ 1 h 1182"/>
                  <a:gd name="T56" fmla="*/ 0 w 514"/>
                  <a:gd name="T57" fmla="*/ 1 h 1182"/>
                  <a:gd name="T58" fmla="*/ 0 w 514"/>
                  <a:gd name="T59" fmla="*/ 1 h 1182"/>
                  <a:gd name="T60" fmla="*/ 0 w 514"/>
                  <a:gd name="T61" fmla="*/ 1 h 1182"/>
                  <a:gd name="T62" fmla="*/ 0 w 514"/>
                  <a:gd name="T63" fmla="*/ 1 h 1182"/>
                  <a:gd name="T64" fmla="*/ 0 w 514"/>
                  <a:gd name="T65" fmla="*/ 1 h 1182"/>
                  <a:gd name="T66" fmla="*/ 0 w 514"/>
                  <a:gd name="T67" fmla="*/ 1 h 1182"/>
                  <a:gd name="T68" fmla="*/ 0 w 514"/>
                  <a:gd name="T69" fmla="*/ 1 h 1182"/>
                  <a:gd name="T70" fmla="*/ 0 w 514"/>
                  <a:gd name="T71" fmla="*/ 0 h 1182"/>
                  <a:gd name="T72" fmla="*/ 0 w 514"/>
                  <a:gd name="T73" fmla="*/ 0 h 1182"/>
                  <a:gd name="T74" fmla="*/ 0 w 514"/>
                  <a:gd name="T75" fmla="*/ 0 h 1182"/>
                  <a:gd name="T76" fmla="*/ 0 w 514"/>
                  <a:gd name="T77" fmla="*/ 0 h 11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14"/>
                  <a:gd name="T118" fmla="*/ 0 h 1182"/>
                  <a:gd name="T119" fmla="*/ 514 w 514"/>
                  <a:gd name="T120" fmla="*/ 1182 h 11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14" h="1182">
                    <a:moveTo>
                      <a:pt x="301" y="207"/>
                    </a:moveTo>
                    <a:lnTo>
                      <a:pt x="376" y="92"/>
                    </a:lnTo>
                    <a:lnTo>
                      <a:pt x="445" y="0"/>
                    </a:lnTo>
                    <a:lnTo>
                      <a:pt x="491" y="9"/>
                    </a:lnTo>
                    <a:lnTo>
                      <a:pt x="514" y="48"/>
                    </a:lnTo>
                    <a:lnTo>
                      <a:pt x="514" y="119"/>
                    </a:lnTo>
                    <a:lnTo>
                      <a:pt x="471" y="158"/>
                    </a:lnTo>
                    <a:lnTo>
                      <a:pt x="399" y="211"/>
                    </a:lnTo>
                    <a:lnTo>
                      <a:pt x="342" y="276"/>
                    </a:lnTo>
                    <a:lnTo>
                      <a:pt x="278" y="365"/>
                    </a:lnTo>
                    <a:lnTo>
                      <a:pt x="252" y="431"/>
                    </a:lnTo>
                    <a:lnTo>
                      <a:pt x="221" y="510"/>
                    </a:lnTo>
                    <a:lnTo>
                      <a:pt x="206" y="615"/>
                    </a:lnTo>
                    <a:lnTo>
                      <a:pt x="206" y="712"/>
                    </a:lnTo>
                    <a:lnTo>
                      <a:pt x="221" y="830"/>
                    </a:lnTo>
                    <a:lnTo>
                      <a:pt x="262" y="945"/>
                    </a:lnTo>
                    <a:lnTo>
                      <a:pt x="296" y="1011"/>
                    </a:lnTo>
                    <a:lnTo>
                      <a:pt x="319" y="1054"/>
                    </a:lnTo>
                    <a:lnTo>
                      <a:pt x="319" y="1090"/>
                    </a:lnTo>
                    <a:lnTo>
                      <a:pt x="296" y="1103"/>
                    </a:lnTo>
                    <a:lnTo>
                      <a:pt x="244" y="1103"/>
                    </a:lnTo>
                    <a:lnTo>
                      <a:pt x="160" y="1121"/>
                    </a:lnTo>
                    <a:lnTo>
                      <a:pt x="95" y="1147"/>
                    </a:lnTo>
                    <a:lnTo>
                      <a:pt x="57" y="1182"/>
                    </a:lnTo>
                    <a:lnTo>
                      <a:pt x="23" y="1169"/>
                    </a:lnTo>
                    <a:lnTo>
                      <a:pt x="0" y="1121"/>
                    </a:lnTo>
                    <a:lnTo>
                      <a:pt x="3" y="1080"/>
                    </a:lnTo>
                    <a:lnTo>
                      <a:pt x="68" y="1050"/>
                    </a:lnTo>
                    <a:lnTo>
                      <a:pt x="171" y="1041"/>
                    </a:lnTo>
                    <a:lnTo>
                      <a:pt x="266" y="1041"/>
                    </a:lnTo>
                    <a:lnTo>
                      <a:pt x="229" y="989"/>
                    </a:lnTo>
                    <a:lnTo>
                      <a:pt x="209" y="923"/>
                    </a:lnTo>
                    <a:lnTo>
                      <a:pt x="183" y="830"/>
                    </a:lnTo>
                    <a:lnTo>
                      <a:pt x="152" y="734"/>
                    </a:lnTo>
                    <a:lnTo>
                      <a:pt x="152" y="619"/>
                    </a:lnTo>
                    <a:lnTo>
                      <a:pt x="160" y="510"/>
                    </a:lnTo>
                    <a:lnTo>
                      <a:pt x="194" y="409"/>
                    </a:lnTo>
                    <a:lnTo>
                      <a:pt x="255" y="276"/>
                    </a:lnTo>
                    <a:lnTo>
                      <a:pt x="301" y="20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nvGrpSpPr>
          <p:cNvPr id="6" name="Group 82"/>
          <p:cNvGrpSpPr>
            <a:grpSpLocks/>
          </p:cNvGrpSpPr>
          <p:nvPr/>
        </p:nvGrpSpPr>
        <p:grpSpPr bwMode="auto">
          <a:xfrm>
            <a:off x="3810000" y="4205288"/>
            <a:ext cx="1306513" cy="976312"/>
            <a:chOff x="2153" y="2649"/>
            <a:chExt cx="823" cy="615"/>
          </a:xfrm>
        </p:grpSpPr>
        <p:grpSp>
          <p:nvGrpSpPr>
            <p:cNvPr id="58401" name="Group 37"/>
            <p:cNvGrpSpPr>
              <a:grpSpLocks/>
            </p:cNvGrpSpPr>
            <p:nvPr/>
          </p:nvGrpSpPr>
          <p:grpSpPr bwMode="auto">
            <a:xfrm>
              <a:off x="2785" y="2726"/>
              <a:ext cx="191" cy="538"/>
              <a:chOff x="4429" y="2690"/>
              <a:chExt cx="191" cy="538"/>
            </a:xfrm>
          </p:grpSpPr>
          <p:sp>
            <p:nvSpPr>
              <p:cNvPr id="58404" name="Freeform 31"/>
              <p:cNvSpPr>
                <a:spLocks/>
              </p:cNvSpPr>
              <p:nvPr/>
            </p:nvSpPr>
            <p:spPr bwMode="auto">
              <a:xfrm>
                <a:off x="4444" y="2784"/>
                <a:ext cx="79" cy="107"/>
              </a:xfrm>
              <a:custGeom>
                <a:avLst/>
                <a:gdLst>
                  <a:gd name="T0" fmla="*/ 0 w 395"/>
                  <a:gd name="T1" fmla="*/ 0 h 535"/>
                  <a:gd name="T2" fmla="*/ 0 w 395"/>
                  <a:gd name="T3" fmla="*/ 0 h 535"/>
                  <a:gd name="T4" fmla="*/ 0 w 395"/>
                  <a:gd name="T5" fmla="*/ 0 h 535"/>
                  <a:gd name="T6" fmla="*/ 0 w 395"/>
                  <a:gd name="T7" fmla="*/ 0 h 535"/>
                  <a:gd name="T8" fmla="*/ 0 w 395"/>
                  <a:gd name="T9" fmla="*/ 0 h 535"/>
                  <a:gd name="T10" fmla="*/ 0 w 395"/>
                  <a:gd name="T11" fmla="*/ 0 h 535"/>
                  <a:gd name="T12" fmla="*/ 0 w 395"/>
                  <a:gd name="T13" fmla="*/ 0 h 535"/>
                  <a:gd name="T14" fmla="*/ 0 w 395"/>
                  <a:gd name="T15" fmla="*/ 1 h 535"/>
                  <a:gd name="T16" fmla="*/ 0 w 395"/>
                  <a:gd name="T17" fmla="*/ 1 h 535"/>
                  <a:gd name="T18" fmla="*/ 0 w 395"/>
                  <a:gd name="T19" fmla="*/ 1 h 535"/>
                  <a:gd name="T20" fmla="*/ 0 w 395"/>
                  <a:gd name="T21" fmla="*/ 1 h 535"/>
                  <a:gd name="T22" fmla="*/ 0 w 395"/>
                  <a:gd name="T23" fmla="*/ 1 h 535"/>
                  <a:gd name="T24" fmla="*/ 0 w 395"/>
                  <a:gd name="T25" fmla="*/ 1 h 535"/>
                  <a:gd name="T26" fmla="*/ 0 w 395"/>
                  <a:gd name="T27" fmla="*/ 1 h 535"/>
                  <a:gd name="T28" fmla="*/ 1 w 395"/>
                  <a:gd name="T29" fmla="*/ 1 h 535"/>
                  <a:gd name="T30" fmla="*/ 1 w 395"/>
                  <a:gd name="T31" fmla="*/ 0 h 535"/>
                  <a:gd name="T32" fmla="*/ 0 w 395"/>
                  <a:gd name="T33" fmla="*/ 0 h 535"/>
                  <a:gd name="T34" fmla="*/ 1 w 395"/>
                  <a:gd name="T35" fmla="*/ 0 h 535"/>
                  <a:gd name="T36" fmla="*/ 1 w 395"/>
                  <a:gd name="T37" fmla="*/ 0 h 535"/>
                  <a:gd name="T38" fmla="*/ 1 w 395"/>
                  <a:gd name="T39" fmla="*/ 0 h 535"/>
                  <a:gd name="T40" fmla="*/ 1 w 395"/>
                  <a:gd name="T41" fmla="*/ 0 h 535"/>
                  <a:gd name="T42" fmla="*/ 0 w 395"/>
                  <a:gd name="T43" fmla="*/ 0 h 53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5"/>
                  <a:gd name="T67" fmla="*/ 0 h 535"/>
                  <a:gd name="T68" fmla="*/ 395 w 395"/>
                  <a:gd name="T69" fmla="*/ 535 h 53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5" h="535">
                    <a:moveTo>
                      <a:pt x="261" y="134"/>
                    </a:moveTo>
                    <a:lnTo>
                      <a:pt x="230" y="77"/>
                    </a:lnTo>
                    <a:lnTo>
                      <a:pt x="174" y="41"/>
                    </a:lnTo>
                    <a:lnTo>
                      <a:pt x="117" y="36"/>
                    </a:lnTo>
                    <a:lnTo>
                      <a:pt x="61" y="56"/>
                    </a:lnTo>
                    <a:lnTo>
                      <a:pt x="20" y="113"/>
                    </a:lnTo>
                    <a:lnTo>
                      <a:pt x="0" y="211"/>
                    </a:lnTo>
                    <a:lnTo>
                      <a:pt x="15" y="329"/>
                    </a:lnTo>
                    <a:lnTo>
                      <a:pt x="51" y="432"/>
                    </a:lnTo>
                    <a:lnTo>
                      <a:pt x="97" y="488"/>
                    </a:lnTo>
                    <a:lnTo>
                      <a:pt x="159" y="525"/>
                    </a:lnTo>
                    <a:lnTo>
                      <a:pt x="215" y="535"/>
                    </a:lnTo>
                    <a:lnTo>
                      <a:pt x="287" y="509"/>
                    </a:lnTo>
                    <a:lnTo>
                      <a:pt x="312" y="463"/>
                    </a:lnTo>
                    <a:lnTo>
                      <a:pt x="327" y="380"/>
                    </a:lnTo>
                    <a:lnTo>
                      <a:pt x="323" y="273"/>
                    </a:lnTo>
                    <a:lnTo>
                      <a:pt x="297" y="175"/>
                    </a:lnTo>
                    <a:lnTo>
                      <a:pt x="395" y="47"/>
                    </a:lnTo>
                    <a:lnTo>
                      <a:pt x="395" y="21"/>
                    </a:lnTo>
                    <a:lnTo>
                      <a:pt x="374" y="0"/>
                    </a:lnTo>
                    <a:lnTo>
                      <a:pt x="353" y="10"/>
                    </a:lnTo>
                    <a:lnTo>
                      <a:pt x="261" y="1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405" name="Freeform 32"/>
              <p:cNvSpPr>
                <a:spLocks/>
              </p:cNvSpPr>
              <p:nvPr/>
            </p:nvSpPr>
            <p:spPr bwMode="auto">
              <a:xfrm>
                <a:off x="4516" y="2690"/>
                <a:ext cx="104" cy="185"/>
              </a:xfrm>
              <a:custGeom>
                <a:avLst/>
                <a:gdLst>
                  <a:gd name="T0" fmla="*/ 0 w 517"/>
                  <a:gd name="T1" fmla="*/ 1 h 923"/>
                  <a:gd name="T2" fmla="*/ 0 w 517"/>
                  <a:gd name="T3" fmla="*/ 1 h 923"/>
                  <a:gd name="T4" fmla="*/ 0 w 517"/>
                  <a:gd name="T5" fmla="*/ 1 h 923"/>
                  <a:gd name="T6" fmla="*/ 0 w 517"/>
                  <a:gd name="T7" fmla="*/ 1 h 923"/>
                  <a:gd name="T8" fmla="*/ 0 w 517"/>
                  <a:gd name="T9" fmla="*/ 1 h 923"/>
                  <a:gd name="T10" fmla="*/ 0 w 517"/>
                  <a:gd name="T11" fmla="*/ 1 h 923"/>
                  <a:gd name="T12" fmla="*/ 0 w 517"/>
                  <a:gd name="T13" fmla="*/ 0 h 923"/>
                  <a:gd name="T14" fmla="*/ 1 w 517"/>
                  <a:gd name="T15" fmla="*/ 0 h 923"/>
                  <a:gd name="T16" fmla="*/ 1 w 517"/>
                  <a:gd name="T17" fmla="*/ 0 h 923"/>
                  <a:gd name="T18" fmla="*/ 1 w 517"/>
                  <a:gd name="T19" fmla="*/ 0 h 923"/>
                  <a:gd name="T20" fmla="*/ 1 w 517"/>
                  <a:gd name="T21" fmla="*/ 0 h 923"/>
                  <a:gd name="T22" fmla="*/ 1 w 517"/>
                  <a:gd name="T23" fmla="*/ 0 h 923"/>
                  <a:gd name="T24" fmla="*/ 1 w 517"/>
                  <a:gd name="T25" fmla="*/ 0 h 923"/>
                  <a:gd name="T26" fmla="*/ 1 w 517"/>
                  <a:gd name="T27" fmla="*/ 0 h 923"/>
                  <a:gd name="T28" fmla="*/ 1 w 517"/>
                  <a:gd name="T29" fmla="*/ 0 h 923"/>
                  <a:gd name="T30" fmla="*/ 1 w 517"/>
                  <a:gd name="T31" fmla="*/ 1 h 923"/>
                  <a:gd name="T32" fmla="*/ 1 w 517"/>
                  <a:gd name="T33" fmla="*/ 1 h 923"/>
                  <a:gd name="T34" fmla="*/ 1 w 517"/>
                  <a:gd name="T35" fmla="*/ 1 h 923"/>
                  <a:gd name="T36" fmla="*/ 0 w 517"/>
                  <a:gd name="T37" fmla="*/ 1 h 923"/>
                  <a:gd name="T38" fmla="*/ 0 w 517"/>
                  <a:gd name="T39" fmla="*/ 1 h 923"/>
                  <a:gd name="T40" fmla="*/ 0 w 517"/>
                  <a:gd name="T41" fmla="*/ 1 h 923"/>
                  <a:gd name="T42" fmla="*/ 0 w 517"/>
                  <a:gd name="T43" fmla="*/ 1 h 923"/>
                  <a:gd name="T44" fmla="*/ 0 w 517"/>
                  <a:gd name="T45" fmla="*/ 1 h 923"/>
                  <a:gd name="T46" fmla="*/ 0 w 517"/>
                  <a:gd name="T47" fmla="*/ 1 h 923"/>
                  <a:gd name="T48" fmla="*/ 0 w 517"/>
                  <a:gd name="T49" fmla="*/ 1 h 9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17"/>
                  <a:gd name="T76" fmla="*/ 0 h 923"/>
                  <a:gd name="T77" fmla="*/ 517 w 517"/>
                  <a:gd name="T78" fmla="*/ 923 h 9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17" h="923">
                    <a:moveTo>
                      <a:pt x="51" y="923"/>
                    </a:moveTo>
                    <a:lnTo>
                      <a:pt x="10" y="912"/>
                    </a:lnTo>
                    <a:lnTo>
                      <a:pt x="0" y="856"/>
                    </a:lnTo>
                    <a:lnTo>
                      <a:pt x="66" y="748"/>
                    </a:lnTo>
                    <a:lnTo>
                      <a:pt x="158" y="574"/>
                    </a:lnTo>
                    <a:lnTo>
                      <a:pt x="236" y="435"/>
                    </a:lnTo>
                    <a:lnTo>
                      <a:pt x="296" y="266"/>
                    </a:lnTo>
                    <a:lnTo>
                      <a:pt x="379" y="163"/>
                    </a:lnTo>
                    <a:lnTo>
                      <a:pt x="466" y="15"/>
                    </a:lnTo>
                    <a:lnTo>
                      <a:pt x="481" y="0"/>
                    </a:lnTo>
                    <a:lnTo>
                      <a:pt x="511" y="4"/>
                    </a:lnTo>
                    <a:lnTo>
                      <a:pt x="517" y="30"/>
                    </a:lnTo>
                    <a:lnTo>
                      <a:pt x="409" y="163"/>
                    </a:lnTo>
                    <a:lnTo>
                      <a:pt x="404" y="220"/>
                    </a:lnTo>
                    <a:lnTo>
                      <a:pt x="435" y="276"/>
                    </a:lnTo>
                    <a:lnTo>
                      <a:pt x="435" y="327"/>
                    </a:lnTo>
                    <a:lnTo>
                      <a:pt x="404" y="359"/>
                    </a:lnTo>
                    <a:lnTo>
                      <a:pt x="328" y="399"/>
                    </a:lnTo>
                    <a:lnTo>
                      <a:pt x="292" y="410"/>
                    </a:lnTo>
                    <a:lnTo>
                      <a:pt x="276" y="440"/>
                    </a:lnTo>
                    <a:lnTo>
                      <a:pt x="236" y="563"/>
                    </a:lnTo>
                    <a:lnTo>
                      <a:pt x="194" y="676"/>
                    </a:lnTo>
                    <a:lnTo>
                      <a:pt x="143" y="810"/>
                    </a:lnTo>
                    <a:lnTo>
                      <a:pt x="77" y="923"/>
                    </a:lnTo>
                    <a:lnTo>
                      <a:pt x="51" y="92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406" name="Freeform 33"/>
              <p:cNvSpPr>
                <a:spLocks/>
              </p:cNvSpPr>
              <p:nvPr/>
            </p:nvSpPr>
            <p:spPr bwMode="auto">
              <a:xfrm>
                <a:off x="4429" y="2907"/>
                <a:ext cx="61" cy="167"/>
              </a:xfrm>
              <a:custGeom>
                <a:avLst/>
                <a:gdLst>
                  <a:gd name="T0" fmla="*/ 0 w 304"/>
                  <a:gd name="T1" fmla="*/ 0 h 833"/>
                  <a:gd name="T2" fmla="*/ 0 w 304"/>
                  <a:gd name="T3" fmla="*/ 0 h 833"/>
                  <a:gd name="T4" fmla="*/ 0 w 304"/>
                  <a:gd name="T5" fmla="*/ 0 h 833"/>
                  <a:gd name="T6" fmla="*/ 0 w 304"/>
                  <a:gd name="T7" fmla="*/ 0 h 833"/>
                  <a:gd name="T8" fmla="*/ 0 w 304"/>
                  <a:gd name="T9" fmla="*/ 0 h 833"/>
                  <a:gd name="T10" fmla="*/ 0 w 304"/>
                  <a:gd name="T11" fmla="*/ 0 h 833"/>
                  <a:gd name="T12" fmla="*/ 0 w 304"/>
                  <a:gd name="T13" fmla="*/ 0 h 833"/>
                  <a:gd name="T14" fmla="*/ 0 w 304"/>
                  <a:gd name="T15" fmla="*/ 0 h 833"/>
                  <a:gd name="T16" fmla="*/ 0 w 304"/>
                  <a:gd name="T17" fmla="*/ 0 h 833"/>
                  <a:gd name="T18" fmla="*/ 0 w 304"/>
                  <a:gd name="T19" fmla="*/ 1 h 833"/>
                  <a:gd name="T20" fmla="*/ 0 w 304"/>
                  <a:gd name="T21" fmla="*/ 1 h 833"/>
                  <a:gd name="T22" fmla="*/ 0 w 304"/>
                  <a:gd name="T23" fmla="*/ 1 h 833"/>
                  <a:gd name="T24" fmla="*/ 0 w 304"/>
                  <a:gd name="T25" fmla="*/ 1 h 833"/>
                  <a:gd name="T26" fmla="*/ 0 w 304"/>
                  <a:gd name="T27" fmla="*/ 1 h 833"/>
                  <a:gd name="T28" fmla="*/ 0 w 304"/>
                  <a:gd name="T29" fmla="*/ 1 h 833"/>
                  <a:gd name="T30" fmla="*/ 0 w 304"/>
                  <a:gd name="T31" fmla="*/ 1 h 833"/>
                  <a:gd name="T32" fmla="*/ 0 w 304"/>
                  <a:gd name="T33" fmla="*/ 1 h 833"/>
                  <a:gd name="T34" fmla="*/ 0 w 304"/>
                  <a:gd name="T35" fmla="*/ 1 h 833"/>
                  <a:gd name="T36" fmla="*/ 0 w 304"/>
                  <a:gd name="T37" fmla="*/ 1 h 833"/>
                  <a:gd name="T38" fmla="*/ 0 w 304"/>
                  <a:gd name="T39" fmla="*/ 1 h 833"/>
                  <a:gd name="T40" fmla="*/ 0 w 304"/>
                  <a:gd name="T41" fmla="*/ 1 h 833"/>
                  <a:gd name="T42" fmla="*/ 0 w 304"/>
                  <a:gd name="T43" fmla="*/ 1 h 833"/>
                  <a:gd name="T44" fmla="*/ 0 w 304"/>
                  <a:gd name="T45" fmla="*/ 1 h 833"/>
                  <a:gd name="T46" fmla="*/ 0 w 304"/>
                  <a:gd name="T47" fmla="*/ 1 h 833"/>
                  <a:gd name="T48" fmla="*/ 0 w 304"/>
                  <a:gd name="T49" fmla="*/ 1 h 833"/>
                  <a:gd name="T50" fmla="*/ 0 w 304"/>
                  <a:gd name="T51" fmla="*/ 1 h 833"/>
                  <a:gd name="T52" fmla="*/ 0 w 304"/>
                  <a:gd name="T53" fmla="*/ 1 h 833"/>
                  <a:gd name="T54" fmla="*/ 0 w 304"/>
                  <a:gd name="T55" fmla="*/ 1 h 833"/>
                  <a:gd name="T56" fmla="*/ 0 w 304"/>
                  <a:gd name="T57" fmla="*/ 1 h 833"/>
                  <a:gd name="T58" fmla="*/ 0 w 304"/>
                  <a:gd name="T59" fmla="*/ 1 h 833"/>
                  <a:gd name="T60" fmla="*/ 0 w 304"/>
                  <a:gd name="T61" fmla="*/ 1 h 833"/>
                  <a:gd name="T62" fmla="*/ 0 w 304"/>
                  <a:gd name="T63" fmla="*/ 1 h 833"/>
                  <a:gd name="T64" fmla="*/ 0 w 304"/>
                  <a:gd name="T65" fmla="*/ 0 h 833"/>
                  <a:gd name="T66" fmla="*/ 0 w 304"/>
                  <a:gd name="T67" fmla="*/ 0 h 833"/>
                  <a:gd name="T68" fmla="*/ 0 w 304"/>
                  <a:gd name="T69" fmla="*/ 0 h 833"/>
                  <a:gd name="T70" fmla="*/ 0 w 304"/>
                  <a:gd name="T71" fmla="*/ 0 h 8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04"/>
                  <a:gd name="T109" fmla="*/ 0 h 833"/>
                  <a:gd name="T110" fmla="*/ 304 w 304"/>
                  <a:gd name="T111" fmla="*/ 833 h 8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04" h="833">
                    <a:moveTo>
                      <a:pt x="139" y="67"/>
                    </a:moveTo>
                    <a:lnTo>
                      <a:pt x="196" y="16"/>
                    </a:lnTo>
                    <a:lnTo>
                      <a:pt x="257" y="0"/>
                    </a:lnTo>
                    <a:lnTo>
                      <a:pt x="299" y="16"/>
                    </a:lnTo>
                    <a:lnTo>
                      <a:pt x="304" y="47"/>
                    </a:lnTo>
                    <a:lnTo>
                      <a:pt x="268" y="113"/>
                    </a:lnTo>
                    <a:lnTo>
                      <a:pt x="222" y="113"/>
                    </a:lnTo>
                    <a:lnTo>
                      <a:pt x="175" y="144"/>
                    </a:lnTo>
                    <a:lnTo>
                      <a:pt x="113" y="232"/>
                    </a:lnTo>
                    <a:lnTo>
                      <a:pt x="72" y="330"/>
                    </a:lnTo>
                    <a:lnTo>
                      <a:pt x="72" y="370"/>
                    </a:lnTo>
                    <a:lnTo>
                      <a:pt x="98" y="417"/>
                    </a:lnTo>
                    <a:lnTo>
                      <a:pt x="165" y="458"/>
                    </a:lnTo>
                    <a:lnTo>
                      <a:pt x="227" y="494"/>
                    </a:lnTo>
                    <a:lnTo>
                      <a:pt x="294" y="560"/>
                    </a:lnTo>
                    <a:lnTo>
                      <a:pt x="299" y="617"/>
                    </a:lnTo>
                    <a:lnTo>
                      <a:pt x="237" y="654"/>
                    </a:lnTo>
                    <a:lnTo>
                      <a:pt x="191" y="694"/>
                    </a:lnTo>
                    <a:lnTo>
                      <a:pt x="175" y="730"/>
                    </a:lnTo>
                    <a:lnTo>
                      <a:pt x="186" y="767"/>
                    </a:lnTo>
                    <a:lnTo>
                      <a:pt x="165" y="818"/>
                    </a:lnTo>
                    <a:lnTo>
                      <a:pt x="134" y="833"/>
                    </a:lnTo>
                    <a:lnTo>
                      <a:pt x="118" y="823"/>
                    </a:lnTo>
                    <a:lnTo>
                      <a:pt x="124" y="735"/>
                    </a:lnTo>
                    <a:lnTo>
                      <a:pt x="154" y="673"/>
                    </a:lnTo>
                    <a:lnTo>
                      <a:pt x="212" y="622"/>
                    </a:lnTo>
                    <a:lnTo>
                      <a:pt x="242" y="607"/>
                    </a:lnTo>
                    <a:lnTo>
                      <a:pt x="216" y="530"/>
                    </a:lnTo>
                    <a:lnTo>
                      <a:pt x="171" y="499"/>
                    </a:lnTo>
                    <a:lnTo>
                      <a:pt x="88" y="468"/>
                    </a:lnTo>
                    <a:lnTo>
                      <a:pt x="30" y="422"/>
                    </a:lnTo>
                    <a:lnTo>
                      <a:pt x="0" y="350"/>
                    </a:lnTo>
                    <a:lnTo>
                      <a:pt x="21" y="283"/>
                    </a:lnTo>
                    <a:lnTo>
                      <a:pt x="77" y="180"/>
                    </a:lnTo>
                    <a:lnTo>
                      <a:pt x="124" y="98"/>
                    </a:lnTo>
                    <a:lnTo>
                      <a:pt x="139" y="6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407" name="Freeform 34"/>
              <p:cNvSpPr>
                <a:spLocks/>
              </p:cNvSpPr>
              <p:nvPr/>
            </p:nvSpPr>
            <p:spPr bwMode="auto">
              <a:xfrm>
                <a:off x="4492" y="2894"/>
                <a:ext cx="63" cy="149"/>
              </a:xfrm>
              <a:custGeom>
                <a:avLst/>
                <a:gdLst>
                  <a:gd name="T0" fmla="*/ 0 w 318"/>
                  <a:gd name="T1" fmla="*/ 0 h 745"/>
                  <a:gd name="T2" fmla="*/ 0 w 318"/>
                  <a:gd name="T3" fmla="*/ 0 h 745"/>
                  <a:gd name="T4" fmla="*/ 0 w 318"/>
                  <a:gd name="T5" fmla="*/ 0 h 745"/>
                  <a:gd name="T6" fmla="*/ 0 w 318"/>
                  <a:gd name="T7" fmla="*/ 0 h 745"/>
                  <a:gd name="T8" fmla="*/ 0 w 318"/>
                  <a:gd name="T9" fmla="*/ 0 h 745"/>
                  <a:gd name="T10" fmla="*/ 0 w 318"/>
                  <a:gd name="T11" fmla="*/ 0 h 745"/>
                  <a:gd name="T12" fmla="*/ 0 w 318"/>
                  <a:gd name="T13" fmla="*/ 0 h 745"/>
                  <a:gd name="T14" fmla="*/ 0 w 318"/>
                  <a:gd name="T15" fmla="*/ 1 h 745"/>
                  <a:gd name="T16" fmla="*/ 0 w 318"/>
                  <a:gd name="T17" fmla="*/ 1 h 745"/>
                  <a:gd name="T18" fmla="*/ 0 w 318"/>
                  <a:gd name="T19" fmla="*/ 1 h 745"/>
                  <a:gd name="T20" fmla="*/ 0 w 318"/>
                  <a:gd name="T21" fmla="*/ 1 h 745"/>
                  <a:gd name="T22" fmla="*/ 0 w 318"/>
                  <a:gd name="T23" fmla="*/ 1 h 745"/>
                  <a:gd name="T24" fmla="*/ 0 w 318"/>
                  <a:gd name="T25" fmla="*/ 1 h 745"/>
                  <a:gd name="T26" fmla="*/ 0 w 318"/>
                  <a:gd name="T27" fmla="*/ 1 h 745"/>
                  <a:gd name="T28" fmla="*/ 0 w 318"/>
                  <a:gd name="T29" fmla="*/ 1 h 745"/>
                  <a:gd name="T30" fmla="*/ 0 w 318"/>
                  <a:gd name="T31" fmla="*/ 1 h 745"/>
                  <a:gd name="T32" fmla="*/ 0 w 318"/>
                  <a:gd name="T33" fmla="*/ 1 h 745"/>
                  <a:gd name="T34" fmla="*/ 0 w 318"/>
                  <a:gd name="T35" fmla="*/ 1 h 745"/>
                  <a:gd name="T36" fmla="*/ 0 w 318"/>
                  <a:gd name="T37" fmla="*/ 1 h 745"/>
                  <a:gd name="T38" fmla="*/ 0 w 318"/>
                  <a:gd name="T39" fmla="*/ 1 h 745"/>
                  <a:gd name="T40" fmla="*/ 0 w 318"/>
                  <a:gd name="T41" fmla="*/ 1 h 745"/>
                  <a:gd name="T42" fmla="*/ 0 w 318"/>
                  <a:gd name="T43" fmla="*/ 0 h 745"/>
                  <a:gd name="T44" fmla="*/ 0 w 318"/>
                  <a:gd name="T45" fmla="*/ 0 h 745"/>
                  <a:gd name="T46" fmla="*/ 0 w 318"/>
                  <a:gd name="T47" fmla="*/ 0 h 745"/>
                  <a:gd name="T48" fmla="*/ 0 w 318"/>
                  <a:gd name="T49" fmla="*/ 0 h 745"/>
                  <a:gd name="T50" fmla="*/ 0 w 318"/>
                  <a:gd name="T51" fmla="*/ 0 h 7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8"/>
                  <a:gd name="T79" fmla="*/ 0 h 745"/>
                  <a:gd name="T80" fmla="*/ 318 w 318"/>
                  <a:gd name="T81" fmla="*/ 745 h 7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8" h="745">
                    <a:moveTo>
                      <a:pt x="26" y="30"/>
                    </a:moveTo>
                    <a:lnTo>
                      <a:pt x="77" y="4"/>
                    </a:lnTo>
                    <a:lnTo>
                      <a:pt x="118" y="0"/>
                    </a:lnTo>
                    <a:lnTo>
                      <a:pt x="190" y="46"/>
                    </a:lnTo>
                    <a:lnTo>
                      <a:pt x="231" y="92"/>
                    </a:lnTo>
                    <a:lnTo>
                      <a:pt x="263" y="159"/>
                    </a:lnTo>
                    <a:lnTo>
                      <a:pt x="288" y="246"/>
                    </a:lnTo>
                    <a:lnTo>
                      <a:pt x="314" y="379"/>
                    </a:lnTo>
                    <a:lnTo>
                      <a:pt x="318" y="528"/>
                    </a:lnTo>
                    <a:lnTo>
                      <a:pt x="303" y="626"/>
                    </a:lnTo>
                    <a:lnTo>
                      <a:pt x="278" y="672"/>
                    </a:lnTo>
                    <a:lnTo>
                      <a:pt x="211" y="719"/>
                    </a:lnTo>
                    <a:lnTo>
                      <a:pt x="139" y="745"/>
                    </a:lnTo>
                    <a:lnTo>
                      <a:pt x="93" y="745"/>
                    </a:lnTo>
                    <a:lnTo>
                      <a:pt x="52" y="734"/>
                    </a:lnTo>
                    <a:lnTo>
                      <a:pt x="26" y="672"/>
                    </a:lnTo>
                    <a:lnTo>
                      <a:pt x="16" y="596"/>
                    </a:lnTo>
                    <a:lnTo>
                      <a:pt x="37" y="544"/>
                    </a:lnTo>
                    <a:lnTo>
                      <a:pt x="62" y="498"/>
                    </a:lnTo>
                    <a:lnTo>
                      <a:pt x="56" y="436"/>
                    </a:lnTo>
                    <a:lnTo>
                      <a:pt x="47" y="359"/>
                    </a:lnTo>
                    <a:lnTo>
                      <a:pt x="26" y="282"/>
                    </a:lnTo>
                    <a:lnTo>
                      <a:pt x="0" y="200"/>
                    </a:lnTo>
                    <a:lnTo>
                      <a:pt x="0" y="138"/>
                    </a:lnTo>
                    <a:lnTo>
                      <a:pt x="16" y="72"/>
                    </a:lnTo>
                    <a:lnTo>
                      <a:pt x="26" y="3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408" name="Freeform 35"/>
              <p:cNvSpPr>
                <a:spLocks/>
              </p:cNvSpPr>
              <p:nvPr/>
            </p:nvSpPr>
            <p:spPr bwMode="auto">
              <a:xfrm>
                <a:off x="4528" y="3013"/>
                <a:ext cx="83" cy="191"/>
              </a:xfrm>
              <a:custGeom>
                <a:avLst/>
                <a:gdLst>
                  <a:gd name="T0" fmla="*/ 0 w 415"/>
                  <a:gd name="T1" fmla="*/ 0 h 954"/>
                  <a:gd name="T2" fmla="*/ 0 w 415"/>
                  <a:gd name="T3" fmla="*/ 0 h 954"/>
                  <a:gd name="T4" fmla="*/ 0 w 415"/>
                  <a:gd name="T5" fmla="*/ 0 h 954"/>
                  <a:gd name="T6" fmla="*/ 0 w 415"/>
                  <a:gd name="T7" fmla="*/ 0 h 954"/>
                  <a:gd name="T8" fmla="*/ 0 w 415"/>
                  <a:gd name="T9" fmla="*/ 0 h 954"/>
                  <a:gd name="T10" fmla="*/ 0 w 415"/>
                  <a:gd name="T11" fmla="*/ 0 h 954"/>
                  <a:gd name="T12" fmla="*/ 0 w 415"/>
                  <a:gd name="T13" fmla="*/ 1 h 954"/>
                  <a:gd name="T14" fmla="*/ 0 w 415"/>
                  <a:gd name="T15" fmla="*/ 1 h 954"/>
                  <a:gd name="T16" fmla="*/ 0 w 415"/>
                  <a:gd name="T17" fmla="*/ 1 h 954"/>
                  <a:gd name="T18" fmla="*/ 0 w 415"/>
                  <a:gd name="T19" fmla="*/ 1 h 954"/>
                  <a:gd name="T20" fmla="*/ 0 w 415"/>
                  <a:gd name="T21" fmla="*/ 1 h 954"/>
                  <a:gd name="T22" fmla="*/ 0 w 415"/>
                  <a:gd name="T23" fmla="*/ 1 h 954"/>
                  <a:gd name="T24" fmla="*/ 0 w 415"/>
                  <a:gd name="T25" fmla="*/ 1 h 954"/>
                  <a:gd name="T26" fmla="*/ 0 w 415"/>
                  <a:gd name="T27" fmla="*/ 1 h 954"/>
                  <a:gd name="T28" fmla="*/ 1 w 415"/>
                  <a:gd name="T29" fmla="*/ 1 h 954"/>
                  <a:gd name="T30" fmla="*/ 1 w 415"/>
                  <a:gd name="T31" fmla="*/ 1 h 954"/>
                  <a:gd name="T32" fmla="*/ 1 w 415"/>
                  <a:gd name="T33" fmla="*/ 1 h 954"/>
                  <a:gd name="T34" fmla="*/ 1 w 415"/>
                  <a:gd name="T35" fmla="*/ 1 h 954"/>
                  <a:gd name="T36" fmla="*/ 1 w 415"/>
                  <a:gd name="T37" fmla="*/ 2 h 954"/>
                  <a:gd name="T38" fmla="*/ 1 w 415"/>
                  <a:gd name="T39" fmla="*/ 2 h 954"/>
                  <a:gd name="T40" fmla="*/ 0 w 415"/>
                  <a:gd name="T41" fmla="*/ 1 h 954"/>
                  <a:gd name="T42" fmla="*/ 0 w 415"/>
                  <a:gd name="T43" fmla="*/ 1 h 954"/>
                  <a:gd name="T44" fmla="*/ 0 w 415"/>
                  <a:gd name="T45" fmla="*/ 1 h 954"/>
                  <a:gd name="T46" fmla="*/ 0 w 415"/>
                  <a:gd name="T47" fmla="*/ 1 h 954"/>
                  <a:gd name="T48" fmla="*/ 0 w 415"/>
                  <a:gd name="T49" fmla="*/ 1 h 954"/>
                  <a:gd name="T50" fmla="*/ 0 w 415"/>
                  <a:gd name="T51" fmla="*/ 1 h 954"/>
                  <a:gd name="T52" fmla="*/ 0 w 415"/>
                  <a:gd name="T53" fmla="*/ 1 h 954"/>
                  <a:gd name="T54" fmla="*/ 0 w 415"/>
                  <a:gd name="T55" fmla="*/ 1 h 954"/>
                  <a:gd name="T56" fmla="*/ 0 w 415"/>
                  <a:gd name="T57" fmla="*/ 1 h 954"/>
                  <a:gd name="T58" fmla="*/ 0 w 415"/>
                  <a:gd name="T59" fmla="*/ 1 h 954"/>
                  <a:gd name="T60" fmla="*/ 0 w 415"/>
                  <a:gd name="T61" fmla="*/ 1 h 954"/>
                  <a:gd name="T62" fmla="*/ 0 w 415"/>
                  <a:gd name="T63" fmla="*/ 1 h 954"/>
                  <a:gd name="T64" fmla="*/ 0 w 415"/>
                  <a:gd name="T65" fmla="*/ 0 h 954"/>
                  <a:gd name="T66" fmla="*/ 0 w 415"/>
                  <a:gd name="T67" fmla="*/ 0 h 954"/>
                  <a:gd name="T68" fmla="*/ 0 w 415"/>
                  <a:gd name="T69" fmla="*/ 0 h 954"/>
                  <a:gd name="T70" fmla="*/ 0 w 415"/>
                  <a:gd name="T71" fmla="*/ 0 h 954"/>
                  <a:gd name="T72" fmla="*/ 0 w 415"/>
                  <a:gd name="T73" fmla="*/ 0 h 9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5"/>
                  <a:gd name="T112" fmla="*/ 0 h 954"/>
                  <a:gd name="T113" fmla="*/ 415 w 415"/>
                  <a:gd name="T114" fmla="*/ 954 h 9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5" h="954">
                    <a:moveTo>
                      <a:pt x="0" y="82"/>
                    </a:moveTo>
                    <a:lnTo>
                      <a:pt x="0" y="41"/>
                    </a:lnTo>
                    <a:lnTo>
                      <a:pt x="35" y="0"/>
                    </a:lnTo>
                    <a:lnTo>
                      <a:pt x="61" y="15"/>
                    </a:lnTo>
                    <a:lnTo>
                      <a:pt x="184" y="179"/>
                    </a:lnTo>
                    <a:lnTo>
                      <a:pt x="245" y="272"/>
                    </a:lnTo>
                    <a:lnTo>
                      <a:pt x="261" y="354"/>
                    </a:lnTo>
                    <a:lnTo>
                      <a:pt x="266" y="441"/>
                    </a:lnTo>
                    <a:lnTo>
                      <a:pt x="256" y="560"/>
                    </a:lnTo>
                    <a:lnTo>
                      <a:pt x="220" y="688"/>
                    </a:lnTo>
                    <a:lnTo>
                      <a:pt x="184" y="764"/>
                    </a:lnTo>
                    <a:lnTo>
                      <a:pt x="169" y="841"/>
                    </a:lnTo>
                    <a:lnTo>
                      <a:pt x="173" y="877"/>
                    </a:lnTo>
                    <a:lnTo>
                      <a:pt x="194" y="888"/>
                    </a:lnTo>
                    <a:lnTo>
                      <a:pt x="317" y="883"/>
                    </a:lnTo>
                    <a:lnTo>
                      <a:pt x="399" y="898"/>
                    </a:lnTo>
                    <a:lnTo>
                      <a:pt x="415" y="919"/>
                    </a:lnTo>
                    <a:lnTo>
                      <a:pt x="415" y="934"/>
                    </a:lnTo>
                    <a:lnTo>
                      <a:pt x="348" y="954"/>
                    </a:lnTo>
                    <a:lnTo>
                      <a:pt x="333" y="949"/>
                    </a:lnTo>
                    <a:lnTo>
                      <a:pt x="277" y="924"/>
                    </a:lnTo>
                    <a:lnTo>
                      <a:pt x="220" y="924"/>
                    </a:lnTo>
                    <a:lnTo>
                      <a:pt x="143" y="924"/>
                    </a:lnTo>
                    <a:lnTo>
                      <a:pt x="117" y="928"/>
                    </a:lnTo>
                    <a:lnTo>
                      <a:pt x="107" y="909"/>
                    </a:lnTo>
                    <a:lnTo>
                      <a:pt x="107" y="877"/>
                    </a:lnTo>
                    <a:lnTo>
                      <a:pt x="133" y="780"/>
                    </a:lnTo>
                    <a:lnTo>
                      <a:pt x="179" y="677"/>
                    </a:lnTo>
                    <a:lnTo>
                      <a:pt x="209" y="575"/>
                    </a:lnTo>
                    <a:lnTo>
                      <a:pt x="215" y="498"/>
                    </a:lnTo>
                    <a:lnTo>
                      <a:pt x="209" y="390"/>
                    </a:lnTo>
                    <a:lnTo>
                      <a:pt x="189" y="328"/>
                    </a:lnTo>
                    <a:lnTo>
                      <a:pt x="137" y="251"/>
                    </a:lnTo>
                    <a:lnTo>
                      <a:pt x="66" y="179"/>
                    </a:lnTo>
                    <a:lnTo>
                      <a:pt x="15" y="138"/>
                    </a:lnTo>
                    <a:lnTo>
                      <a:pt x="0" y="113"/>
                    </a:lnTo>
                    <a:lnTo>
                      <a:pt x="0" y="8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409" name="Freeform 36"/>
              <p:cNvSpPr>
                <a:spLocks/>
              </p:cNvSpPr>
              <p:nvPr/>
            </p:nvSpPr>
            <p:spPr bwMode="auto">
              <a:xfrm>
                <a:off x="4453" y="3024"/>
                <a:ext cx="70" cy="204"/>
              </a:xfrm>
              <a:custGeom>
                <a:avLst/>
                <a:gdLst>
                  <a:gd name="T0" fmla="*/ 0 w 348"/>
                  <a:gd name="T1" fmla="*/ 0 h 1021"/>
                  <a:gd name="T2" fmla="*/ 0 w 348"/>
                  <a:gd name="T3" fmla="*/ 0 h 1021"/>
                  <a:gd name="T4" fmla="*/ 1 w 348"/>
                  <a:gd name="T5" fmla="*/ 0 h 1021"/>
                  <a:gd name="T6" fmla="*/ 1 w 348"/>
                  <a:gd name="T7" fmla="*/ 0 h 1021"/>
                  <a:gd name="T8" fmla="*/ 1 w 348"/>
                  <a:gd name="T9" fmla="*/ 0 h 1021"/>
                  <a:gd name="T10" fmla="*/ 0 w 348"/>
                  <a:gd name="T11" fmla="*/ 0 h 1021"/>
                  <a:gd name="T12" fmla="*/ 0 w 348"/>
                  <a:gd name="T13" fmla="*/ 1 h 1021"/>
                  <a:gd name="T14" fmla="*/ 0 w 348"/>
                  <a:gd name="T15" fmla="*/ 1 h 1021"/>
                  <a:gd name="T16" fmla="*/ 0 w 348"/>
                  <a:gd name="T17" fmla="*/ 1 h 1021"/>
                  <a:gd name="T18" fmla="*/ 1 w 348"/>
                  <a:gd name="T19" fmla="*/ 1 h 1021"/>
                  <a:gd name="T20" fmla="*/ 1 w 348"/>
                  <a:gd name="T21" fmla="*/ 1 h 1021"/>
                  <a:gd name="T22" fmla="*/ 1 w 348"/>
                  <a:gd name="T23" fmla="*/ 1 h 1021"/>
                  <a:gd name="T24" fmla="*/ 0 w 348"/>
                  <a:gd name="T25" fmla="*/ 1 h 1021"/>
                  <a:gd name="T26" fmla="*/ 0 w 348"/>
                  <a:gd name="T27" fmla="*/ 1 h 1021"/>
                  <a:gd name="T28" fmla="*/ 0 w 348"/>
                  <a:gd name="T29" fmla="*/ 2 h 1021"/>
                  <a:gd name="T30" fmla="*/ 0 w 348"/>
                  <a:gd name="T31" fmla="*/ 2 h 1021"/>
                  <a:gd name="T32" fmla="*/ 0 w 348"/>
                  <a:gd name="T33" fmla="*/ 2 h 1021"/>
                  <a:gd name="T34" fmla="*/ 0 w 348"/>
                  <a:gd name="T35" fmla="*/ 2 h 1021"/>
                  <a:gd name="T36" fmla="*/ 0 w 348"/>
                  <a:gd name="T37" fmla="*/ 2 h 1021"/>
                  <a:gd name="T38" fmla="*/ 0 w 348"/>
                  <a:gd name="T39" fmla="*/ 1 h 1021"/>
                  <a:gd name="T40" fmla="*/ 0 w 348"/>
                  <a:gd name="T41" fmla="*/ 1 h 1021"/>
                  <a:gd name="T42" fmla="*/ 0 w 348"/>
                  <a:gd name="T43" fmla="*/ 1 h 1021"/>
                  <a:gd name="T44" fmla="*/ 0 w 348"/>
                  <a:gd name="T45" fmla="*/ 1 h 1021"/>
                  <a:gd name="T46" fmla="*/ 0 w 348"/>
                  <a:gd name="T47" fmla="*/ 1 h 1021"/>
                  <a:gd name="T48" fmla="*/ 0 w 348"/>
                  <a:gd name="T49" fmla="*/ 1 h 1021"/>
                  <a:gd name="T50" fmla="*/ 0 w 348"/>
                  <a:gd name="T51" fmla="*/ 1 h 1021"/>
                  <a:gd name="T52" fmla="*/ 0 w 348"/>
                  <a:gd name="T53" fmla="*/ 1 h 1021"/>
                  <a:gd name="T54" fmla="*/ 0 w 348"/>
                  <a:gd name="T55" fmla="*/ 1 h 1021"/>
                  <a:gd name="T56" fmla="*/ 0 w 348"/>
                  <a:gd name="T57" fmla="*/ 0 h 1021"/>
                  <a:gd name="T58" fmla="*/ 0 w 348"/>
                  <a:gd name="T59" fmla="*/ 0 h 1021"/>
                  <a:gd name="T60" fmla="*/ 0 w 348"/>
                  <a:gd name="T61" fmla="*/ 0 h 102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48"/>
                  <a:gd name="T94" fmla="*/ 0 h 1021"/>
                  <a:gd name="T95" fmla="*/ 348 w 348"/>
                  <a:gd name="T96" fmla="*/ 1021 h 102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48" h="1021">
                    <a:moveTo>
                      <a:pt x="246" y="25"/>
                    </a:moveTo>
                    <a:lnTo>
                      <a:pt x="277" y="0"/>
                    </a:lnTo>
                    <a:lnTo>
                      <a:pt x="339" y="0"/>
                    </a:lnTo>
                    <a:lnTo>
                      <a:pt x="348" y="30"/>
                    </a:lnTo>
                    <a:lnTo>
                      <a:pt x="339" y="112"/>
                    </a:lnTo>
                    <a:lnTo>
                      <a:pt x="282" y="215"/>
                    </a:lnTo>
                    <a:lnTo>
                      <a:pt x="257" y="327"/>
                    </a:lnTo>
                    <a:lnTo>
                      <a:pt x="246" y="466"/>
                    </a:lnTo>
                    <a:lnTo>
                      <a:pt x="282" y="625"/>
                    </a:lnTo>
                    <a:lnTo>
                      <a:pt x="329" y="780"/>
                    </a:lnTo>
                    <a:lnTo>
                      <a:pt x="333" y="840"/>
                    </a:lnTo>
                    <a:lnTo>
                      <a:pt x="313" y="861"/>
                    </a:lnTo>
                    <a:lnTo>
                      <a:pt x="241" y="861"/>
                    </a:lnTo>
                    <a:lnTo>
                      <a:pt x="169" y="887"/>
                    </a:lnTo>
                    <a:lnTo>
                      <a:pt x="124" y="953"/>
                    </a:lnTo>
                    <a:lnTo>
                      <a:pt x="82" y="1015"/>
                    </a:lnTo>
                    <a:lnTo>
                      <a:pt x="62" y="1021"/>
                    </a:lnTo>
                    <a:lnTo>
                      <a:pt x="0" y="984"/>
                    </a:lnTo>
                    <a:lnTo>
                      <a:pt x="0" y="959"/>
                    </a:lnTo>
                    <a:lnTo>
                      <a:pt x="82" y="887"/>
                    </a:lnTo>
                    <a:lnTo>
                      <a:pt x="180" y="840"/>
                    </a:lnTo>
                    <a:lnTo>
                      <a:pt x="257" y="815"/>
                    </a:lnTo>
                    <a:lnTo>
                      <a:pt x="272" y="805"/>
                    </a:lnTo>
                    <a:lnTo>
                      <a:pt x="267" y="759"/>
                    </a:lnTo>
                    <a:lnTo>
                      <a:pt x="241" y="646"/>
                    </a:lnTo>
                    <a:lnTo>
                      <a:pt x="210" y="517"/>
                    </a:lnTo>
                    <a:lnTo>
                      <a:pt x="195" y="451"/>
                    </a:lnTo>
                    <a:lnTo>
                      <a:pt x="190" y="374"/>
                    </a:lnTo>
                    <a:lnTo>
                      <a:pt x="201" y="287"/>
                    </a:lnTo>
                    <a:lnTo>
                      <a:pt x="220" y="143"/>
                    </a:lnTo>
                    <a:lnTo>
                      <a:pt x="246" y="2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58402" name="Text Box 38"/>
            <p:cNvSpPr txBox="1">
              <a:spLocks noChangeArrowheads="1"/>
            </p:cNvSpPr>
            <p:nvPr/>
          </p:nvSpPr>
          <p:spPr bwMode="auto">
            <a:xfrm>
              <a:off x="2153" y="2649"/>
              <a:ext cx="775"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000">
                  <a:latin typeface="Tahoma" charset="0"/>
                  <a:cs typeface="Tahoma" charset="0"/>
                </a:rPr>
                <a:t>Pass arguments</a:t>
              </a:r>
            </a:p>
          </p:txBody>
        </p:sp>
        <p:sp>
          <p:nvSpPr>
            <p:cNvPr id="58403" name="Line 40"/>
            <p:cNvSpPr>
              <a:spLocks noChangeShapeType="1"/>
            </p:cNvSpPr>
            <p:nvPr/>
          </p:nvSpPr>
          <p:spPr bwMode="auto">
            <a:xfrm>
              <a:off x="2592" y="2786"/>
              <a:ext cx="145" cy="9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grpSp>
      <p:grpSp>
        <p:nvGrpSpPr>
          <p:cNvPr id="8" name="Group 84"/>
          <p:cNvGrpSpPr>
            <a:grpSpLocks/>
          </p:cNvGrpSpPr>
          <p:nvPr/>
        </p:nvGrpSpPr>
        <p:grpSpPr bwMode="auto">
          <a:xfrm>
            <a:off x="7324725" y="5532438"/>
            <a:ext cx="1689100" cy="1109662"/>
            <a:chOff x="4415" y="3485"/>
            <a:chExt cx="1064" cy="699"/>
          </a:xfrm>
        </p:grpSpPr>
        <p:grpSp>
          <p:nvGrpSpPr>
            <p:cNvPr id="58392" name="Group 50"/>
            <p:cNvGrpSpPr>
              <a:grpSpLocks/>
            </p:cNvGrpSpPr>
            <p:nvPr/>
          </p:nvGrpSpPr>
          <p:grpSpPr bwMode="auto">
            <a:xfrm flipH="1">
              <a:off x="4415" y="3723"/>
              <a:ext cx="310" cy="461"/>
              <a:chOff x="1587" y="3456"/>
              <a:chExt cx="310" cy="461"/>
            </a:xfrm>
          </p:grpSpPr>
          <p:sp>
            <p:nvSpPr>
              <p:cNvPr id="58395" name="Freeform 51"/>
              <p:cNvSpPr>
                <a:spLocks/>
              </p:cNvSpPr>
              <p:nvPr/>
            </p:nvSpPr>
            <p:spPr bwMode="auto">
              <a:xfrm>
                <a:off x="1686" y="3456"/>
                <a:ext cx="92" cy="96"/>
              </a:xfrm>
              <a:custGeom>
                <a:avLst/>
                <a:gdLst>
                  <a:gd name="T0" fmla="*/ 0 w 547"/>
                  <a:gd name="T1" fmla="*/ 0 h 576"/>
                  <a:gd name="T2" fmla="*/ 0 w 547"/>
                  <a:gd name="T3" fmla="*/ 0 h 576"/>
                  <a:gd name="T4" fmla="*/ 0 w 547"/>
                  <a:gd name="T5" fmla="*/ 0 h 576"/>
                  <a:gd name="T6" fmla="*/ 0 w 547"/>
                  <a:gd name="T7" fmla="*/ 0 h 576"/>
                  <a:gd name="T8" fmla="*/ 0 w 547"/>
                  <a:gd name="T9" fmla="*/ 0 h 576"/>
                  <a:gd name="T10" fmla="*/ 0 w 547"/>
                  <a:gd name="T11" fmla="*/ 0 h 576"/>
                  <a:gd name="T12" fmla="*/ 0 w 547"/>
                  <a:gd name="T13" fmla="*/ 0 h 576"/>
                  <a:gd name="T14" fmla="*/ 0 w 547"/>
                  <a:gd name="T15" fmla="*/ 0 h 576"/>
                  <a:gd name="T16" fmla="*/ 1 w 547"/>
                  <a:gd name="T17" fmla="*/ 1 h 576"/>
                  <a:gd name="T18" fmla="*/ 1 w 547"/>
                  <a:gd name="T19" fmla="*/ 1 h 576"/>
                  <a:gd name="T20" fmla="*/ 0 w 547"/>
                  <a:gd name="T21" fmla="*/ 0 h 576"/>
                  <a:gd name="T22" fmla="*/ 0 w 547"/>
                  <a:gd name="T23" fmla="*/ 0 h 576"/>
                  <a:gd name="T24" fmla="*/ 0 w 547"/>
                  <a:gd name="T25" fmla="*/ 0 h 576"/>
                  <a:gd name="T26" fmla="*/ 0 w 547"/>
                  <a:gd name="T27" fmla="*/ 1 h 576"/>
                  <a:gd name="T28" fmla="*/ 0 w 547"/>
                  <a:gd name="T29" fmla="*/ 1 h 576"/>
                  <a:gd name="T30" fmla="*/ 0 w 547"/>
                  <a:gd name="T31" fmla="*/ 1 h 576"/>
                  <a:gd name="T32" fmla="*/ 0 w 547"/>
                  <a:gd name="T33" fmla="*/ 1 h 576"/>
                  <a:gd name="T34" fmla="*/ 0 w 547"/>
                  <a:gd name="T35" fmla="*/ 0 h 576"/>
                  <a:gd name="T36" fmla="*/ 0 w 547"/>
                  <a:gd name="T37" fmla="*/ 0 h 576"/>
                  <a:gd name="T38" fmla="*/ 0 w 547"/>
                  <a:gd name="T39" fmla="*/ 0 h 576"/>
                  <a:gd name="T40" fmla="*/ 0 w 547"/>
                  <a:gd name="T41" fmla="*/ 0 h 576"/>
                  <a:gd name="T42" fmla="*/ 0 w 547"/>
                  <a:gd name="T43" fmla="*/ 0 h 576"/>
                  <a:gd name="T44" fmla="*/ 0 w 547"/>
                  <a:gd name="T45" fmla="*/ 0 h 576"/>
                  <a:gd name="T46" fmla="*/ 0 w 547"/>
                  <a:gd name="T47" fmla="*/ 0 h 576"/>
                  <a:gd name="T48" fmla="*/ 0 w 547"/>
                  <a:gd name="T49" fmla="*/ 0 h 5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7"/>
                  <a:gd name="T76" fmla="*/ 0 h 576"/>
                  <a:gd name="T77" fmla="*/ 547 w 547"/>
                  <a:gd name="T78" fmla="*/ 576 h 5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7" h="576">
                    <a:moveTo>
                      <a:pt x="270" y="0"/>
                    </a:moveTo>
                    <a:lnTo>
                      <a:pt x="337" y="9"/>
                    </a:lnTo>
                    <a:lnTo>
                      <a:pt x="371" y="53"/>
                    </a:lnTo>
                    <a:lnTo>
                      <a:pt x="387" y="140"/>
                    </a:lnTo>
                    <a:lnTo>
                      <a:pt x="376" y="246"/>
                    </a:lnTo>
                    <a:lnTo>
                      <a:pt x="349" y="312"/>
                    </a:lnTo>
                    <a:lnTo>
                      <a:pt x="319" y="396"/>
                    </a:lnTo>
                    <a:lnTo>
                      <a:pt x="501" y="501"/>
                    </a:lnTo>
                    <a:lnTo>
                      <a:pt x="547" y="540"/>
                    </a:lnTo>
                    <a:lnTo>
                      <a:pt x="520" y="576"/>
                    </a:lnTo>
                    <a:lnTo>
                      <a:pt x="429" y="501"/>
                    </a:lnTo>
                    <a:lnTo>
                      <a:pt x="291" y="448"/>
                    </a:lnTo>
                    <a:lnTo>
                      <a:pt x="227" y="514"/>
                    </a:lnTo>
                    <a:lnTo>
                      <a:pt x="159" y="562"/>
                    </a:lnTo>
                    <a:lnTo>
                      <a:pt x="101" y="566"/>
                    </a:lnTo>
                    <a:lnTo>
                      <a:pt x="44" y="562"/>
                    </a:lnTo>
                    <a:lnTo>
                      <a:pt x="18" y="522"/>
                    </a:lnTo>
                    <a:lnTo>
                      <a:pt x="0" y="435"/>
                    </a:lnTo>
                    <a:lnTo>
                      <a:pt x="0" y="338"/>
                    </a:lnTo>
                    <a:lnTo>
                      <a:pt x="22" y="263"/>
                    </a:lnTo>
                    <a:lnTo>
                      <a:pt x="98" y="144"/>
                    </a:lnTo>
                    <a:lnTo>
                      <a:pt x="182" y="66"/>
                    </a:lnTo>
                    <a:lnTo>
                      <a:pt x="239" y="22"/>
                    </a:lnTo>
                    <a:lnTo>
                      <a:pt x="291" y="9"/>
                    </a:lnTo>
                    <a:lnTo>
                      <a:pt x="27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396" name="Freeform 52"/>
              <p:cNvSpPr>
                <a:spLocks/>
              </p:cNvSpPr>
              <p:nvPr/>
            </p:nvSpPr>
            <p:spPr bwMode="auto">
              <a:xfrm>
                <a:off x="1709" y="3570"/>
                <a:ext cx="188" cy="84"/>
              </a:xfrm>
              <a:custGeom>
                <a:avLst/>
                <a:gdLst>
                  <a:gd name="T0" fmla="*/ 0 w 1129"/>
                  <a:gd name="T1" fmla="*/ 0 h 502"/>
                  <a:gd name="T2" fmla="*/ 0 w 1129"/>
                  <a:gd name="T3" fmla="*/ 0 h 502"/>
                  <a:gd name="T4" fmla="*/ 0 w 1129"/>
                  <a:gd name="T5" fmla="*/ 0 h 502"/>
                  <a:gd name="T6" fmla="*/ 0 w 1129"/>
                  <a:gd name="T7" fmla="*/ 0 h 502"/>
                  <a:gd name="T8" fmla="*/ 0 w 1129"/>
                  <a:gd name="T9" fmla="*/ 0 h 502"/>
                  <a:gd name="T10" fmla="*/ 1 w 1129"/>
                  <a:gd name="T11" fmla="*/ 0 h 502"/>
                  <a:gd name="T12" fmla="*/ 1 w 1129"/>
                  <a:gd name="T13" fmla="*/ 0 h 502"/>
                  <a:gd name="T14" fmla="*/ 1 w 1129"/>
                  <a:gd name="T15" fmla="*/ 0 h 502"/>
                  <a:gd name="T16" fmla="*/ 1 w 1129"/>
                  <a:gd name="T17" fmla="*/ 0 h 502"/>
                  <a:gd name="T18" fmla="*/ 1 w 1129"/>
                  <a:gd name="T19" fmla="*/ 0 h 502"/>
                  <a:gd name="T20" fmla="*/ 1 w 1129"/>
                  <a:gd name="T21" fmla="*/ 0 h 502"/>
                  <a:gd name="T22" fmla="*/ 1 w 1129"/>
                  <a:gd name="T23" fmla="*/ 0 h 502"/>
                  <a:gd name="T24" fmla="*/ 1 w 1129"/>
                  <a:gd name="T25" fmla="*/ 0 h 502"/>
                  <a:gd name="T26" fmla="*/ 1 w 1129"/>
                  <a:gd name="T27" fmla="*/ 0 h 502"/>
                  <a:gd name="T28" fmla="*/ 1 w 1129"/>
                  <a:gd name="T29" fmla="*/ 0 h 502"/>
                  <a:gd name="T30" fmla="*/ 0 w 1129"/>
                  <a:gd name="T31" fmla="*/ 0 h 502"/>
                  <a:gd name="T32" fmla="*/ 0 w 1129"/>
                  <a:gd name="T33" fmla="*/ 0 h 502"/>
                  <a:gd name="T34" fmla="*/ 1 w 1129"/>
                  <a:gd name="T35" fmla="*/ 0 h 502"/>
                  <a:gd name="T36" fmla="*/ 0 w 1129"/>
                  <a:gd name="T37" fmla="*/ 0 h 502"/>
                  <a:gd name="T38" fmla="*/ 0 w 1129"/>
                  <a:gd name="T39" fmla="*/ 0 h 502"/>
                  <a:gd name="T40" fmla="*/ 0 w 1129"/>
                  <a:gd name="T41" fmla="*/ 0 h 502"/>
                  <a:gd name="T42" fmla="*/ 0 w 1129"/>
                  <a:gd name="T43" fmla="*/ 0 h 502"/>
                  <a:gd name="T44" fmla="*/ 0 w 1129"/>
                  <a:gd name="T45" fmla="*/ 0 h 502"/>
                  <a:gd name="T46" fmla="*/ 0 w 1129"/>
                  <a:gd name="T47" fmla="*/ 0 h 502"/>
                  <a:gd name="T48" fmla="*/ 0 w 1129"/>
                  <a:gd name="T49" fmla="*/ 0 h 502"/>
                  <a:gd name="T50" fmla="*/ 0 w 1129"/>
                  <a:gd name="T51" fmla="*/ 0 h 502"/>
                  <a:gd name="T52" fmla="*/ 0 w 1129"/>
                  <a:gd name="T53" fmla="*/ 0 h 502"/>
                  <a:gd name="T54" fmla="*/ 0 w 1129"/>
                  <a:gd name="T55" fmla="*/ 0 h 502"/>
                  <a:gd name="T56" fmla="*/ 0 w 1129"/>
                  <a:gd name="T57" fmla="*/ 0 h 50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29"/>
                  <a:gd name="T88" fmla="*/ 0 h 502"/>
                  <a:gd name="T89" fmla="*/ 1129 w 1129"/>
                  <a:gd name="T90" fmla="*/ 502 h 50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29" h="502">
                    <a:moveTo>
                      <a:pt x="12" y="0"/>
                    </a:moveTo>
                    <a:lnTo>
                      <a:pt x="118" y="14"/>
                    </a:lnTo>
                    <a:lnTo>
                      <a:pt x="312" y="102"/>
                    </a:lnTo>
                    <a:lnTo>
                      <a:pt x="479" y="173"/>
                    </a:lnTo>
                    <a:lnTo>
                      <a:pt x="666" y="234"/>
                    </a:lnTo>
                    <a:lnTo>
                      <a:pt x="799" y="299"/>
                    </a:lnTo>
                    <a:lnTo>
                      <a:pt x="981" y="370"/>
                    </a:lnTo>
                    <a:lnTo>
                      <a:pt x="1129" y="436"/>
                    </a:lnTo>
                    <a:lnTo>
                      <a:pt x="1121" y="462"/>
                    </a:lnTo>
                    <a:lnTo>
                      <a:pt x="1077" y="475"/>
                    </a:lnTo>
                    <a:lnTo>
                      <a:pt x="946" y="405"/>
                    </a:lnTo>
                    <a:lnTo>
                      <a:pt x="939" y="449"/>
                    </a:lnTo>
                    <a:lnTo>
                      <a:pt x="905" y="488"/>
                    </a:lnTo>
                    <a:lnTo>
                      <a:pt x="856" y="502"/>
                    </a:lnTo>
                    <a:lnTo>
                      <a:pt x="802" y="471"/>
                    </a:lnTo>
                    <a:lnTo>
                      <a:pt x="764" y="431"/>
                    </a:lnTo>
                    <a:lnTo>
                      <a:pt x="768" y="370"/>
                    </a:lnTo>
                    <a:lnTo>
                      <a:pt x="779" y="340"/>
                    </a:lnTo>
                    <a:lnTo>
                      <a:pt x="654" y="277"/>
                    </a:lnTo>
                    <a:lnTo>
                      <a:pt x="594" y="264"/>
                    </a:lnTo>
                    <a:lnTo>
                      <a:pt x="479" y="238"/>
                    </a:lnTo>
                    <a:lnTo>
                      <a:pt x="324" y="181"/>
                    </a:lnTo>
                    <a:lnTo>
                      <a:pt x="198" y="119"/>
                    </a:lnTo>
                    <a:lnTo>
                      <a:pt x="107" y="93"/>
                    </a:lnTo>
                    <a:lnTo>
                      <a:pt x="12" y="102"/>
                    </a:lnTo>
                    <a:lnTo>
                      <a:pt x="0" y="36"/>
                    </a:lnTo>
                    <a:lnTo>
                      <a:pt x="38" y="0"/>
                    </a:lnTo>
                    <a:lnTo>
                      <a:pt x="61" y="0"/>
                    </a:lnTo>
                    <a:lnTo>
                      <a:pt x="1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397" name="Freeform 53"/>
              <p:cNvSpPr>
                <a:spLocks/>
              </p:cNvSpPr>
              <p:nvPr/>
            </p:nvSpPr>
            <p:spPr bwMode="auto">
              <a:xfrm>
                <a:off x="1658" y="3569"/>
                <a:ext cx="62" cy="179"/>
              </a:xfrm>
              <a:custGeom>
                <a:avLst/>
                <a:gdLst>
                  <a:gd name="T0" fmla="*/ 0 w 372"/>
                  <a:gd name="T1" fmla="*/ 0 h 1077"/>
                  <a:gd name="T2" fmla="*/ 0 w 372"/>
                  <a:gd name="T3" fmla="*/ 0 h 1077"/>
                  <a:gd name="T4" fmla="*/ 0 w 372"/>
                  <a:gd name="T5" fmla="*/ 0 h 1077"/>
                  <a:gd name="T6" fmla="*/ 0 w 372"/>
                  <a:gd name="T7" fmla="*/ 0 h 1077"/>
                  <a:gd name="T8" fmla="*/ 0 w 372"/>
                  <a:gd name="T9" fmla="*/ 0 h 1077"/>
                  <a:gd name="T10" fmla="*/ 0 w 372"/>
                  <a:gd name="T11" fmla="*/ 0 h 1077"/>
                  <a:gd name="T12" fmla="*/ 0 w 372"/>
                  <a:gd name="T13" fmla="*/ 0 h 1077"/>
                  <a:gd name="T14" fmla="*/ 0 w 372"/>
                  <a:gd name="T15" fmla="*/ 0 h 1077"/>
                  <a:gd name="T16" fmla="*/ 0 w 372"/>
                  <a:gd name="T17" fmla="*/ 1 h 1077"/>
                  <a:gd name="T18" fmla="*/ 0 w 372"/>
                  <a:gd name="T19" fmla="*/ 1 h 1077"/>
                  <a:gd name="T20" fmla="*/ 0 w 372"/>
                  <a:gd name="T21" fmla="*/ 1 h 1077"/>
                  <a:gd name="T22" fmla="*/ 0 w 372"/>
                  <a:gd name="T23" fmla="*/ 1 h 1077"/>
                  <a:gd name="T24" fmla="*/ 0 w 372"/>
                  <a:gd name="T25" fmla="*/ 1 h 1077"/>
                  <a:gd name="T26" fmla="*/ 0 w 372"/>
                  <a:gd name="T27" fmla="*/ 1 h 1077"/>
                  <a:gd name="T28" fmla="*/ 0 w 372"/>
                  <a:gd name="T29" fmla="*/ 1 h 1077"/>
                  <a:gd name="T30" fmla="*/ 0 w 372"/>
                  <a:gd name="T31" fmla="*/ 0 h 1077"/>
                  <a:gd name="T32" fmla="*/ 0 w 372"/>
                  <a:gd name="T33" fmla="*/ 0 h 1077"/>
                  <a:gd name="T34" fmla="*/ 0 w 372"/>
                  <a:gd name="T35" fmla="*/ 0 h 1077"/>
                  <a:gd name="T36" fmla="*/ 0 w 372"/>
                  <a:gd name="T37" fmla="*/ 0 h 1077"/>
                  <a:gd name="T38" fmla="*/ 0 w 372"/>
                  <a:gd name="T39" fmla="*/ 0 h 1077"/>
                  <a:gd name="T40" fmla="*/ 0 w 372"/>
                  <a:gd name="T41" fmla="*/ 0 h 10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2"/>
                  <a:gd name="T64" fmla="*/ 0 h 1077"/>
                  <a:gd name="T65" fmla="*/ 372 w 372"/>
                  <a:gd name="T66" fmla="*/ 1077 h 10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2" h="1077">
                    <a:moveTo>
                      <a:pt x="212" y="0"/>
                    </a:moveTo>
                    <a:lnTo>
                      <a:pt x="261" y="0"/>
                    </a:lnTo>
                    <a:lnTo>
                      <a:pt x="304" y="22"/>
                    </a:lnTo>
                    <a:lnTo>
                      <a:pt x="349" y="89"/>
                    </a:lnTo>
                    <a:lnTo>
                      <a:pt x="364" y="172"/>
                    </a:lnTo>
                    <a:lnTo>
                      <a:pt x="372" y="378"/>
                    </a:lnTo>
                    <a:lnTo>
                      <a:pt x="361" y="554"/>
                    </a:lnTo>
                    <a:lnTo>
                      <a:pt x="326" y="734"/>
                    </a:lnTo>
                    <a:lnTo>
                      <a:pt x="281" y="919"/>
                    </a:lnTo>
                    <a:lnTo>
                      <a:pt x="228" y="1029"/>
                    </a:lnTo>
                    <a:lnTo>
                      <a:pt x="160" y="1077"/>
                    </a:lnTo>
                    <a:lnTo>
                      <a:pt x="103" y="1077"/>
                    </a:lnTo>
                    <a:lnTo>
                      <a:pt x="34" y="1029"/>
                    </a:lnTo>
                    <a:lnTo>
                      <a:pt x="8" y="958"/>
                    </a:lnTo>
                    <a:lnTo>
                      <a:pt x="0" y="831"/>
                    </a:lnTo>
                    <a:lnTo>
                      <a:pt x="8" y="673"/>
                    </a:lnTo>
                    <a:lnTo>
                      <a:pt x="42" y="475"/>
                    </a:lnTo>
                    <a:lnTo>
                      <a:pt x="88" y="233"/>
                    </a:lnTo>
                    <a:lnTo>
                      <a:pt x="144" y="48"/>
                    </a:lnTo>
                    <a:lnTo>
                      <a:pt x="178" y="22"/>
                    </a:lnTo>
                    <a:lnTo>
                      <a:pt x="21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398" name="Freeform 54"/>
              <p:cNvSpPr>
                <a:spLocks/>
              </p:cNvSpPr>
              <p:nvPr/>
            </p:nvSpPr>
            <p:spPr bwMode="auto">
              <a:xfrm>
                <a:off x="1593" y="3559"/>
                <a:ext cx="88" cy="165"/>
              </a:xfrm>
              <a:custGeom>
                <a:avLst/>
                <a:gdLst>
                  <a:gd name="T0" fmla="*/ 0 w 526"/>
                  <a:gd name="T1" fmla="*/ 0 h 989"/>
                  <a:gd name="T2" fmla="*/ 0 w 526"/>
                  <a:gd name="T3" fmla="*/ 0 h 989"/>
                  <a:gd name="T4" fmla="*/ 0 w 526"/>
                  <a:gd name="T5" fmla="*/ 0 h 989"/>
                  <a:gd name="T6" fmla="*/ 1 w 526"/>
                  <a:gd name="T7" fmla="*/ 0 h 989"/>
                  <a:gd name="T8" fmla="*/ 0 w 526"/>
                  <a:gd name="T9" fmla="*/ 0 h 989"/>
                  <a:gd name="T10" fmla="*/ 0 w 526"/>
                  <a:gd name="T11" fmla="*/ 0 h 989"/>
                  <a:gd name="T12" fmla="*/ 0 w 526"/>
                  <a:gd name="T13" fmla="*/ 0 h 989"/>
                  <a:gd name="T14" fmla="*/ 0 w 526"/>
                  <a:gd name="T15" fmla="*/ 0 h 989"/>
                  <a:gd name="T16" fmla="*/ 0 w 526"/>
                  <a:gd name="T17" fmla="*/ 0 h 989"/>
                  <a:gd name="T18" fmla="*/ 0 w 526"/>
                  <a:gd name="T19" fmla="*/ 0 h 989"/>
                  <a:gd name="T20" fmla="*/ 0 w 526"/>
                  <a:gd name="T21" fmla="*/ 0 h 989"/>
                  <a:gd name="T22" fmla="*/ 0 w 526"/>
                  <a:gd name="T23" fmla="*/ 1 h 989"/>
                  <a:gd name="T24" fmla="*/ 0 w 526"/>
                  <a:gd name="T25" fmla="*/ 1 h 989"/>
                  <a:gd name="T26" fmla="*/ 0 w 526"/>
                  <a:gd name="T27" fmla="*/ 1 h 989"/>
                  <a:gd name="T28" fmla="*/ 0 w 526"/>
                  <a:gd name="T29" fmla="*/ 1 h 989"/>
                  <a:gd name="T30" fmla="*/ 0 w 526"/>
                  <a:gd name="T31" fmla="*/ 1 h 989"/>
                  <a:gd name="T32" fmla="*/ 0 w 526"/>
                  <a:gd name="T33" fmla="*/ 1 h 989"/>
                  <a:gd name="T34" fmla="*/ 0 w 526"/>
                  <a:gd name="T35" fmla="*/ 1 h 989"/>
                  <a:gd name="T36" fmla="*/ 0 w 526"/>
                  <a:gd name="T37" fmla="*/ 1 h 989"/>
                  <a:gd name="T38" fmla="*/ 0 w 526"/>
                  <a:gd name="T39" fmla="*/ 1 h 989"/>
                  <a:gd name="T40" fmla="*/ 0 w 526"/>
                  <a:gd name="T41" fmla="*/ 1 h 989"/>
                  <a:gd name="T42" fmla="*/ 0 w 526"/>
                  <a:gd name="T43" fmla="*/ 1 h 989"/>
                  <a:gd name="T44" fmla="*/ 0 w 526"/>
                  <a:gd name="T45" fmla="*/ 1 h 989"/>
                  <a:gd name="T46" fmla="*/ 0 w 526"/>
                  <a:gd name="T47" fmla="*/ 1 h 989"/>
                  <a:gd name="T48" fmla="*/ 0 w 526"/>
                  <a:gd name="T49" fmla="*/ 1 h 989"/>
                  <a:gd name="T50" fmla="*/ 0 w 526"/>
                  <a:gd name="T51" fmla="*/ 1 h 989"/>
                  <a:gd name="T52" fmla="*/ 0 w 526"/>
                  <a:gd name="T53" fmla="*/ 1 h 989"/>
                  <a:gd name="T54" fmla="*/ 0 w 526"/>
                  <a:gd name="T55" fmla="*/ 1 h 989"/>
                  <a:gd name="T56" fmla="*/ 0 w 526"/>
                  <a:gd name="T57" fmla="*/ 1 h 989"/>
                  <a:gd name="T58" fmla="*/ 0 w 526"/>
                  <a:gd name="T59" fmla="*/ 0 h 989"/>
                  <a:gd name="T60" fmla="*/ 0 w 526"/>
                  <a:gd name="T61" fmla="*/ 0 h 989"/>
                  <a:gd name="T62" fmla="*/ 0 w 526"/>
                  <a:gd name="T63" fmla="*/ 0 h 989"/>
                  <a:gd name="T64" fmla="*/ 0 w 526"/>
                  <a:gd name="T65" fmla="*/ 0 h 989"/>
                  <a:gd name="T66" fmla="*/ 0 w 526"/>
                  <a:gd name="T67" fmla="*/ 0 h 989"/>
                  <a:gd name="T68" fmla="*/ 0 w 526"/>
                  <a:gd name="T69" fmla="*/ 0 h 989"/>
                  <a:gd name="T70" fmla="*/ 0 w 526"/>
                  <a:gd name="T71" fmla="*/ 0 h 989"/>
                  <a:gd name="T72" fmla="*/ 0 w 526"/>
                  <a:gd name="T73" fmla="*/ 0 h 989"/>
                  <a:gd name="T74" fmla="*/ 0 w 526"/>
                  <a:gd name="T75" fmla="*/ 0 h 9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6"/>
                  <a:gd name="T115" fmla="*/ 0 h 989"/>
                  <a:gd name="T116" fmla="*/ 526 w 526"/>
                  <a:gd name="T117" fmla="*/ 989 h 9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6" h="989">
                    <a:moveTo>
                      <a:pt x="399" y="40"/>
                    </a:moveTo>
                    <a:lnTo>
                      <a:pt x="457" y="0"/>
                    </a:lnTo>
                    <a:lnTo>
                      <a:pt x="498" y="0"/>
                    </a:lnTo>
                    <a:lnTo>
                      <a:pt x="526" y="31"/>
                    </a:lnTo>
                    <a:lnTo>
                      <a:pt x="511" y="92"/>
                    </a:lnTo>
                    <a:lnTo>
                      <a:pt x="476" y="131"/>
                    </a:lnTo>
                    <a:lnTo>
                      <a:pt x="411" y="171"/>
                    </a:lnTo>
                    <a:lnTo>
                      <a:pt x="285" y="229"/>
                    </a:lnTo>
                    <a:lnTo>
                      <a:pt x="126" y="329"/>
                    </a:lnTo>
                    <a:lnTo>
                      <a:pt x="65" y="333"/>
                    </a:lnTo>
                    <a:lnTo>
                      <a:pt x="99" y="426"/>
                    </a:lnTo>
                    <a:lnTo>
                      <a:pt x="167" y="527"/>
                    </a:lnTo>
                    <a:lnTo>
                      <a:pt x="224" y="650"/>
                    </a:lnTo>
                    <a:lnTo>
                      <a:pt x="247" y="777"/>
                    </a:lnTo>
                    <a:lnTo>
                      <a:pt x="236" y="817"/>
                    </a:lnTo>
                    <a:lnTo>
                      <a:pt x="201" y="844"/>
                    </a:lnTo>
                    <a:lnTo>
                      <a:pt x="155" y="861"/>
                    </a:lnTo>
                    <a:lnTo>
                      <a:pt x="111" y="900"/>
                    </a:lnTo>
                    <a:lnTo>
                      <a:pt x="91" y="940"/>
                    </a:lnTo>
                    <a:lnTo>
                      <a:pt x="80" y="989"/>
                    </a:lnTo>
                    <a:lnTo>
                      <a:pt x="45" y="989"/>
                    </a:lnTo>
                    <a:lnTo>
                      <a:pt x="34" y="953"/>
                    </a:lnTo>
                    <a:lnTo>
                      <a:pt x="57" y="896"/>
                    </a:lnTo>
                    <a:lnTo>
                      <a:pt x="121" y="857"/>
                    </a:lnTo>
                    <a:lnTo>
                      <a:pt x="160" y="817"/>
                    </a:lnTo>
                    <a:lnTo>
                      <a:pt x="194" y="796"/>
                    </a:lnTo>
                    <a:lnTo>
                      <a:pt x="206" y="755"/>
                    </a:lnTo>
                    <a:lnTo>
                      <a:pt x="190" y="650"/>
                    </a:lnTo>
                    <a:lnTo>
                      <a:pt x="137" y="571"/>
                    </a:lnTo>
                    <a:lnTo>
                      <a:pt x="91" y="501"/>
                    </a:lnTo>
                    <a:lnTo>
                      <a:pt x="34" y="422"/>
                    </a:lnTo>
                    <a:lnTo>
                      <a:pt x="0" y="347"/>
                    </a:lnTo>
                    <a:lnTo>
                      <a:pt x="0" y="303"/>
                    </a:lnTo>
                    <a:lnTo>
                      <a:pt x="30" y="281"/>
                    </a:lnTo>
                    <a:lnTo>
                      <a:pt x="148" y="202"/>
                    </a:lnTo>
                    <a:lnTo>
                      <a:pt x="262" y="131"/>
                    </a:lnTo>
                    <a:lnTo>
                      <a:pt x="377" y="66"/>
                    </a:lnTo>
                    <a:lnTo>
                      <a:pt x="399"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399" name="Freeform 55"/>
              <p:cNvSpPr>
                <a:spLocks/>
              </p:cNvSpPr>
              <p:nvPr/>
            </p:nvSpPr>
            <p:spPr bwMode="auto">
              <a:xfrm>
                <a:off x="1677" y="3732"/>
                <a:ext cx="58" cy="179"/>
              </a:xfrm>
              <a:custGeom>
                <a:avLst/>
                <a:gdLst>
                  <a:gd name="T0" fmla="*/ 0 w 350"/>
                  <a:gd name="T1" fmla="*/ 0 h 1073"/>
                  <a:gd name="T2" fmla="*/ 0 w 350"/>
                  <a:gd name="T3" fmla="*/ 0 h 1073"/>
                  <a:gd name="T4" fmla="*/ 0 w 350"/>
                  <a:gd name="T5" fmla="*/ 0 h 1073"/>
                  <a:gd name="T6" fmla="*/ 0 w 350"/>
                  <a:gd name="T7" fmla="*/ 0 h 1073"/>
                  <a:gd name="T8" fmla="*/ 0 w 350"/>
                  <a:gd name="T9" fmla="*/ 0 h 1073"/>
                  <a:gd name="T10" fmla="*/ 0 w 350"/>
                  <a:gd name="T11" fmla="*/ 0 h 1073"/>
                  <a:gd name="T12" fmla="*/ 0 w 350"/>
                  <a:gd name="T13" fmla="*/ 0 h 1073"/>
                  <a:gd name="T14" fmla="*/ 0 w 350"/>
                  <a:gd name="T15" fmla="*/ 0 h 1073"/>
                  <a:gd name="T16" fmla="*/ 0 w 350"/>
                  <a:gd name="T17" fmla="*/ 0 h 1073"/>
                  <a:gd name="T18" fmla="*/ 0 w 350"/>
                  <a:gd name="T19" fmla="*/ 1 h 1073"/>
                  <a:gd name="T20" fmla="*/ 0 w 350"/>
                  <a:gd name="T21" fmla="*/ 1 h 1073"/>
                  <a:gd name="T22" fmla="*/ 0 w 350"/>
                  <a:gd name="T23" fmla="*/ 1 h 1073"/>
                  <a:gd name="T24" fmla="*/ 0 w 350"/>
                  <a:gd name="T25" fmla="*/ 1 h 1073"/>
                  <a:gd name="T26" fmla="*/ 0 w 350"/>
                  <a:gd name="T27" fmla="*/ 1 h 1073"/>
                  <a:gd name="T28" fmla="*/ 0 w 350"/>
                  <a:gd name="T29" fmla="*/ 1 h 1073"/>
                  <a:gd name="T30" fmla="*/ 0 w 350"/>
                  <a:gd name="T31" fmla="*/ 1 h 1073"/>
                  <a:gd name="T32" fmla="*/ 0 w 350"/>
                  <a:gd name="T33" fmla="*/ 1 h 1073"/>
                  <a:gd name="T34" fmla="*/ 0 w 350"/>
                  <a:gd name="T35" fmla="*/ 1 h 1073"/>
                  <a:gd name="T36" fmla="*/ 0 w 350"/>
                  <a:gd name="T37" fmla="*/ 1 h 1073"/>
                  <a:gd name="T38" fmla="*/ 0 w 350"/>
                  <a:gd name="T39" fmla="*/ 1 h 1073"/>
                  <a:gd name="T40" fmla="*/ 0 w 350"/>
                  <a:gd name="T41" fmla="*/ 1 h 1073"/>
                  <a:gd name="T42" fmla="*/ 0 w 350"/>
                  <a:gd name="T43" fmla="*/ 1 h 1073"/>
                  <a:gd name="T44" fmla="*/ 0 w 350"/>
                  <a:gd name="T45" fmla="*/ 1 h 1073"/>
                  <a:gd name="T46" fmla="*/ 0 w 350"/>
                  <a:gd name="T47" fmla="*/ 1 h 1073"/>
                  <a:gd name="T48" fmla="*/ 0 w 350"/>
                  <a:gd name="T49" fmla="*/ 1 h 1073"/>
                  <a:gd name="T50" fmla="*/ 0 w 350"/>
                  <a:gd name="T51" fmla="*/ 1 h 1073"/>
                  <a:gd name="T52" fmla="*/ 0 w 350"/>
                  <a:gd name="T53" fmla="*/ 1 h 1073"/>
                  <a:gd name="T54" fmla="*/ 0 w 350"/>
                  <a:gd name="T55" fmla="*/ 1 h 1073"/>
                  <a:gd name="T56" fmla="*/ 0 w 350"/>
                  <a:gd name="T57" fmla="*/ 1 h 1073"/>
                  <a:gd name="T58" fmla="*/ 0 w 350"/>
                  <a:gd name="T59" fmla="*/ 1 h 1073"/>
                  <a:gd name="T60" fmla="*/ 0 w 350"/>
                  <a:gd name="T61" fmla="*/ 0 h 1073"/>
                  <a:gd name="T62" fmla="*/ 0 w 350"/>
                  <a:gd name="T63" fmla="*/ 0 h 1073"/>
                  <a:gd name="T64" fmla="*/ 0 w 350"/>
                  <a:gd name="T65" fmla="*/ 0 h 1073"/>
                  <a:gd name="T66" fmla="*/ 0 w 350"/>
                  <a:gd name="T67" fmla="*/ 0 h 1073"/>
                  <a:gd name="T68" fmla="*/ 0 w 350"/>
                  <a:gd name="T69" fmla="*/ 0 h 1073"/>
                  <a:gd name="T70" fmla="*/ 0 w 350"/>
                  <a:gd name="T71" fmla="*/ 0 h 10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50"/>
                  <a:gd name="T109" fmla="*/ 0 h 1073"/>
                  <a:gd name="T110" fmla="*/ 350 w 350"/>
                  <a:gd name="T111" fmla="*/ 1073 h 10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50" h="1073">
                    <a:moveTo>
                      <a:pt x="64" y="124"/>
                    </a:moveTo>
                    <a:lnTo>
                      <a:pt x="18" y="53"/>
                    </a:lnTo>
                    <a:lnTo>
                      <a:pt x="34" y="0"/>
                    </a:lnTo>
                    <a:lnTo>
                      <a:pt x="80" y="0"/>
                    </a:lnTo>
                    <a:lnTo>
                      <a:pt x="133" y="57"/>
                    </a:lnTo>
                    <a:lnTo>
                      <a:pt x="201" y="176"/>
                    </a:lnTo>
                    <a:lnTo>
                      <a:pt x="239" y="291"/>
                    </a:lnTo>
                    <a:lnTo>
                      <a:pt x="273" y="400"/>
                    </a:lnTo>
                    <a:lnTo>
                      <a:pt x="285" y="502"/>
                    </a:lnTo>
                    <a:lnTo>
                      <a:pt x="281" y="554"/>
                    </a:lnTo>
                    <a:lnTo>
                      <a:pt x="247" y="620"/>
                    </a:lnTo>
                    <a:lnTo>
                      <a:pt x="190" y="795"/>
                    </a:lnTo>
                    <a:lnTo>
                      <a:pt x="126" y="897"/>
                    </a:lnTo>
                    <a:lnTo>
                      <a:pt x="110" y="941"/>
                    </a:lnTo>
                    <a:lnTo>
                      <a:pt x="171" y="950"/>
                    </a:lnTo>
                    <a:lnTo>
                      <a:pt x="251" y="950"/>
                    </a:lnTo>
                    <a:lnTo>
                      <a:pt x="350" y="990"/>
                    </a:lnTo>
                    <a:lnTo>
                      <a:pt x="342" y="1021"/>
                    </a:lnTo>
                    <a:lnTo>
                      <a:pt x="327" y="1055"/>
                    </a:lnTo>
                    <a:lnTo>
                      <a:pt x="296" y="1073"/>
                    </a:lnTo>
                    <a:lnTo>
                      <a:pt x="236" y="1047"/>
                    </a:lnTo>
                    <a:lnTo>
                      <a:pt x="171" y="1007"/>
                    </a:lnTo>
                    <a:lnTo>
                      <a:pt x="80" y="1003"/>
                    </a:lnTo>
                    <a:lnTo>
                      <a:pt x="23" y="1016"/>
                    </a:lnTo>
                    <a:lnTo>
                      <a:pt x="0" y="994"/>
                    </a:lnTo>
                    <a:lnTo>
                      <a:pt x="0" y="963"/>
                    </a:lnTo>
                    <a:lnTo>
                      <a:pt x="30" y="928"/>
                    </a:lnTo>
                    <a:lnTo>
                      <a:pt x="80" y="871"/>
                    </a:lnTo>
                    <a:lnTo>
                      <a:pt x="167" y="726"/>
                    </a:lnTo>
                    <a:lnTo>
                      <a:pt x="205" y="598"/>
                    </a:lnTo>
                    <a:lnTo>
                      <a:pt x="216" y="475"/>
                    </a:lnTo>
                    <a:lnTo>
                      <a:pt x="213" y="409"/>
                    </a:lnTo>
                    <a:lnTo>
                      <a:pt x="182" y="291"/>
                    </a:lnTo>
                    <a:lnTo>
                      <a:pt x="103" y="163"/>
                    </a:lnTo>
                    <a:lnTo>
                      <a:pt x="46" y="97"/>
                    </a:lnTo>
                    <a:lnTo>
                      <a:pt x="64" y="1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400" name="Freeform 56"/>
              <p:cNvSpPr>
                <a:spLocks/>
              </p:cNvSpPr>
              <p:nvPr/>
            </p:nvSpPr>
            <p:spPr bwMode="auto">
              <a:xfrm>
                <a:off x="1587" y="3720"/>
                <a:ext cx="86" cy="197"/>
              </a:xfrm>
              <a:custGeom>
                <a:avLst/>
                <a:gdLst>
                  <a:gd name="T0" fmla="*/ 0 w 514"/>
                  <a:gd name="T1" fmla="*/ 0 h 1182"/>
                  <a:gd name="T2" fmla="*/ 0 w 514"/>
                  <a:gd name="T3" fmla="*/ 0 h 1182"/>
                  <a:gd name="T4" fmla="*/ 0 w 514"/>
                  <a:gd name="T5" fmla="*/ 0 h 1182"/>
                  <a:gd name="T6" fmla="*/ 0 w 514"/>
                  <a:gd name="T7" fmla="*/ 0 h 1182"/>
                  <a:gd name="T8" fmla="*/ 0 w 514"/>
                  <a:gd name="T9" fmla="*/ 0 h 1182"/>
                  <a:gd name="T10" fmla="*/ 0 w 514"/>
                  <a:gd name="T11" fmla="*/ 0 h 1182"/>
                  <a:gd name="T12" fmla="*/ 0 w 514"/>
                  <a:gd name="T13" fmla="*/ 0 h 1182"/>
                  <a:gd name="T14" fmla="*/ 0 w 514"/>
                  <a:gd name="T15" fmla="*/ 0 h 1182"/>
                  <a:gd name="T16" fmla="*/ 0 w 514"/>
                  <a:gd name="T17" fmla="*/ 0 h 1182"/>
                  <a:gd name="T18" fmla="*/ 0 w 514"/>
                  <a:gd name="T19" fmla="*/ 0 h 1182"/>
                  <a:gd name="T20" fmla="*/ 0 w 514"/>
                  <a:gd name="T21" fmla="*/ 0 h 1182"/>
                  <a:gd name="T22" fmla="*/ 0 w 514"/>
                  <a:gd name="T23" fmla="*/ 0 h 1182"/>
                  <a:gd name="T24" fmla="*/ 0 w 514"/>
                  <a:gd name="T25" fmla="*/ 1 h 1182"/>
                  <a:gd name="T26" fmla="*/ 0 w 514"/>
                  <a:gd name="T27" fmla="*/ 1 h 1182"/>
                  <a:gd name="T28" fmla="*/ 0 w 514"/>
                  <a:gd name="T29" fmla="*/ 1 h 1182"/>
                  <a:gd name="T30" fmla="*/ 0 w 514"/>
                  <a:gd name="T31" fmla="*/ 1 h 1182"/>
                  <a:gd name="T32" fmla="*/ 0 w 514"/>
                  <a:gd name="T33" fmla="*/ 1 h 1182"/>
                  <a:gd name="T34" fmla="*/ 0 w 514"/>
                  <a:gd name="T35" fmla="*/ 1 h 1182"/>
                  <a:gd name="T36" fmla="*/ 0 w 514"/>
                  <a:gd name="T37" fmla="*/ 1 h 1182"/>
                  <a:gd name="T38" fmla="*/ 0 w 514"/>
                  <a:gd name="T39" fmla="*/ 1 h 1182"/>
                  <a:gd name="T40" fmla="*/ 0 w 514"/>
                  <a:gd name="T41" fmla="*/ 1 h 1182"/>
                  <a:gd name="T42" fmla="*/ 0 w 514"/>
                  <a:gd name="T43" fmla="*/ 1 h 1182"/>
                  <a:gd name="T44" fmla="*/ 0 w 514"/>
                  <a:gd name="T45" fmla="*/ 1 h 1182"/>
                  <a:gd name="T46" fmla="*/ 0 w 514"/>
                  <a:gd name="T47" fmla="*/ 1 h 1182"/>
                  <a:gd name="T48" fmla="*/ 0 w 514"/>
                  <a:gd name="T49" fmla="*/ 1 h 1182"/>
                  <a:gd name="T50" fmla="*/ 0 w 514"/>
                  <a:gd name="T51" fmla="*/ 1 h 1182"/>
                  <a:gd name="T52" fmla="*/ 0 w 514"/>
                  <a:gd name="T53" fmla="*/ 1 h 1182"/>
                  <a:gd name="T54" fmla="*/ 0 w 514"/>
                  <a:gd name="T55" fmla="*/ 1 h 1182"/>
                  <a:gd name="T56" fmla="*/ 0 w 514"/>
                  <a:gd name="T57" fmla="*/ 1 h 1182"/>
                  <a:gd name="T58" fmla="*/ 0 w 514"/>
                  <a:gd name="T59" fmla="*/ 1 h 1182"/>
                  <a:gd name="T60" fmla="*/ 0 w 514"/>
                  <a:gd name="T61" fmla="*/ 1 h 1182"/>
                  <a:gd name="T62" fmla="*/ 0 w 514"/>
                  <a:gd name="T63" fmla="*/ 1 h 1182"/>
                  <a:gd name="T64" fmla="*/ 0 w 514"/>
                  <a:gd name="T65" fmla="*/ 1 h 1182"/>
                  <a:gd name="T66" fmla="*/ 0 w 514"/>
                  <a:gd name="T67" fmla="*/ 1 h 1182"/>
                  <a:gd name="T68" fmla="*/ 0 w 514"/>
                  <a:gd name="T69" fmla="*/ 1 h 1182"/>
                  <a:gd name="T70" fmla="*/ 0 w 514"/>
                  <a:gd name="T71" fmla="*/ 0 h 1182"/>
                  <a:gd name="T72" fmla="*/ 0 w 514"/>
                  <a:gd name="T73" fmla="*/ 0 h 1182"/>
                  <a:gd name="T74" fmla="*/ 0 w 514"/>
                  <a:gd name="T75" fmla="*/ 0 h 1182"/>
                  <a:gd name="T76" fmla="*/ 0 w 514"/>
                  <a:gd name="T77" fmla="*/ 0 h 11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14"/>
                  <a:gd name="T118" fmla="*/ 0 h 1182"/>
                  <a:gd name="T119" fmla="*/ 514 w 514"/>
                  <a:gd name="T120" fmla="*/ 1182 h 11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14" h="1182">
                    <a:moveTo>
                      <a:pt x="301" y="207"/>
                    </a:moveTo>
                    <a:lnTo>
                      <a:pt x="376" y="92"/>
                    </a:lnTo>
                    <a:lnTo>
                      <a:pt x="445" y="0"/>
                    </a:lnTo>
                    <a:lnTo>
                      <a:pt x="491" y="9"/>
                    </a:lnTo>
                    <a:lnTo>
                      <a:pt x="514" y="48"/>
                    </a:lnTo>
                    <a:lnTo>
                      <a:pt x="514" y="119"/>
                    </a:lnTo>
                    <a:lnTo>
                      <a:pt x="471" y="158"/>
                    </a:lnTo>
                    <a:lnTo>
                      <a:pt x="399" y="211"/>
                    </a:lnTo>
                    <a:lnTo>
                      <a:pt x="342" y="276"/>
                    </a:lnTo>
                    <a:lnTo>
                      <a:pt x="278" y="365"/>
                    </a:lnTo>
                    <a:lnTo>
                      <a:pt x="252" y="431"/>
                    </a:lnTo>
                    <a:lnTo>
                      <a:pt x="221" y="510"/>
                    </a:lnTo>
                    <a:lnTo>
                      <a:pt x="206" y="615"/>
                    </a:lnTo>
                    <a:lnTo>
                      <a:pt x="206" y="712"/>
                    </a:lnTo>
                    <a:lnTo>
                      <a:pt x="221" y="830"/>
                    </a:lnTo>
                    <a:lnTo>
                      <a:pt x="262" y="945"/>
                    </a:lnTo>
                    <a:lnTo>
                      <a:pt x="296" y="1011"/>
                    </a:lnTo>
                    <a:lnTo>
                      <a:pt x="319" y="1054"/>
                    </a:lnTo>
                    <a:lnTo>
                      <a:pt x="319" y="1090"/>
                    </a:lnTo>
                    <a:lnTo>
                      <a:pt x="296" y="1103"/>
                    </a:lnTo>
                    <a:lnTo>
                      <a:pt x="244" y="1103"/>
                    </a:lnTo>
                    <a:lnTo>
                      <a:pt x="160" y="1121"/>
                    </a:lnTo>
                    <a:lnTo>
                      <a:pt x="95" y="1147"/>
                    </a:lnTo>
                    <a:lnTo>
                      <a:pt x="57" y="1182"/>
                    </a:lnTo>
                    <a:lnTo>
                      <a:pt x="23" y="1169"/>
                    </a:lnTo>
                    <a:lnTo>
                      <a:pt x="0" y="1121"/>
                    </a:lnTo>
                    <a:lnTo>
                      <a:pt x="3" y="1080"/>
                    </a:lnTo>
                    <a:lnTo>
                      <a:pt x="68" y="1050"/>
                    </a:lnTo>
                    <a:lnTo>
                      <a:pt x="171" y="1041"/>
                    </a:lnTo>
                    <a:lnTo>
                      <a:pt x="266" y="1041"/>
                    </a:lnTo>
                    <a:lnTo>
                      <a:pt x="229" y="989"/>
                    </a:lnTo>
                    <a:lnTo>
                      <a:pt x="209" y="923"/>
                    </a:lnTo>
                    <a:lnTo>
                      <a:pt x="183" y="830"/>
                    </a:lnTo>
                    <a:lnTo>
                      <a:pt x="152" y="734"/>
                    </a:lnTo>
                    <a:lnTo>
                      <a:pt x="152" y="619"/>
                    </a:lnTo>
                    <a:lnTo>
                      <a:pt x="160" y="510"/>
                    </a:lnTo>
                    <a:lnTo>
                      <a:pt x="194" y="409"/>
                    </a:lnTo>
                    <a:lnTo>
                      <a:pt x="255" y="276"/>
                    </a:lnTo>
                    <a:lnTo>
                      <a:pt x="301" y="20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58393" name="Text Box 57"/>
            <p:cNvSpPr txBox="1">
              <a:spLocks noChangeArrowheads="1"/>
            </p:cNvSpPr>
            <p:nvPr/>
          </p:nvSpPr>
          <p:spPr bwMode="auto">
            <a:xfrm>
              <a:off x="4704" y="3485"/>
              <a:ext cx="77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000">
                  <a:latin typeface="Tahoma" charset="0"/>
                  <a:cs typeface="Tahoma" charset="0"/>
                </a:rPr>
                <a:t>DEALLOCATE </a:t>
              </a:r>
              <a:br>
                <a:rPr lang="en-US" sz="1000">
                  <a:latin typeface="Tahoma" charset="0"/>
                  <a:cs typeface="Tahoma" charset="0"/>
                </a:rPr>
              </a:br>
              <a:r>
                <a:rPr lang="en-US" sz="1000">
                  <a:latin typeface="Tahoma" charset="0"/>
                  <a:cs typeface="Tahoma" charset="0"/>
                </a:rPr>
                <a:t>stack frame.</a:t>
              </a:r>
            </a:p>
          </p:txBody>
        </p:sp>
        <p:sp>
          <p:nvSpPr>
            <p:cNvPr id="58394" name="Line 58"/>
            <p:cNvSpPr>
              <a:spLocks noChangeShapeType="1"/>
            </p:cNvSpPr>
            <p:nvPr/>
          </p:nvSpPr>
          <p:spPr bwMode="auto">
            <a:xfrm flipV="1">
              <a:off x="4643" y="3627"/>
              <a:ext cx="96" cy="8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grpSp>
      <p:sp>
        <p:nvSpPr>
          <p:cNvPr id="708686" name="Text Box 78"/>
          <p:cNvSpPr txBox="1">
            <a:spLocks noChangeArrowheads="1"/>
          </p:cNvSpPr>
          <p:nvPr/>
        </p:nvSpPr>
        <p:spPr bwMode="auto">
          <a:xfrm>
            <a:off x="1703388" y="5143500"/>
            <a:ext cx="1833562"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200">
                <a:latin typeface="Tahoma" charset="0"/>
                <a:cs typeface="Tahoma" charset="0"/>
              </a:rPr>
              <a:t>A: Don’</a:t>
            </a:r>
            <a:r>
              <a:rPr lang="en-US" altLang="ja-JP" sz="1200">
                <a:latin typeface="Tahoma" charset="0"/>
                <a:cs typeface="Tahoma" charset="0"/>
              </a:rPr>
              <a:t>t have local</a:t>
            </a:r>
          </a:p>
          <a:p>
            <a:pPr algn="l"/>
            <a:r>
              <a:rPr lang="en-US" sz="1200">
                <a:latin typeface="Tahoma" charset="0"/>
                <a:cs typeface="Tahoma" charset="0"/>
              </a:rPr>
              <a:t>    variables or spilled</a:t>
            </a:r>
          </a:p>
          <a:p>
            <a:pPr algn="l"/>
            <a:r>
              <a:rPr lang="en-US" sz="1200">
                <a:latin typeface="Tahoma" charset="0"/>
                <a:cs typeface="Tahoma" charset="0"/>
              </a:rPr>
              <a:t>    args.</a:t>
            </a:r>
          </a:p>
        </p:txBody>
      </p:sp>
      <p:grpSp>
        <p:nvGrpSpPr>
          <p:cNvPr id="10" name="Group 85"/>
          <p:cNvGrpSpPr>
            <a:grpSpLocks/>
          </p:cNvGrpSpPr>
          <p:nvPr/>
        </p:nvGrpSpPr>
        <p:grpSpPr bwMode="auto">
          <a:xfrm>
            <a:off x="1143000" y="4610100"/>
            <a:ext cx="2586038" cy="1798638"/>
            <a:chOff x="720" y="2904"/>
            <a:chExt cx="1629" cy="1133"/>
          </a:xfrm>
        </p:grpSpPr>
        <p:grpSp>
          <p:nvGrpSpPr>
            <p:cNvPr id="58383" name="Group 76"/>
            <p:cNvGrpSpPr>
              <a:grpSpLocks/>
            </p:cNvGrpSpPr>
            <p:nvPr/>
          </p:nvGrpSpPr>
          <p:grpSpPr bwMode="auto">
            <a:xfrm flipH="1">
              <a:off x="720" y="3093"/>
              <a:ext cx="469" cy="944"/>
              <a:chOff x="1033" y="3022"/>
              <a:chExt cx="469" cy="944"/>
            </a:xfrm>
          </p:grpSpPr>
          <p:sp>
            <p:nvSpPr>
              <p:cNvPr id="58386" name="Freeform 69"/>
              <p:cNvSpPr>
                <a:spLocks/>
              </p:cNvSpPr>
              <p:nvPr/>
            </p:nvSpPr>
            <p:spPr bwMode="auto">
              <a:xfrm>
                <a:off x="1033" y="3311"/>
                <a:ext cx="184" cy="322"/>
              </a:xfrm>
              <a:custGeom>
                <a:avLst/>
                <a:gdLst>
                  <a:gd name="T0" fmla="*/ 5 w 505"/>
                  <a:gd name="T1" fmla="*/ 3 h 835"/>
                  <a:gd name="T2" fmla="*/ 5 w 505"/>
                  <a:gd name="T3" fmla="*/ 2 h 835"/>
                  <a:gd name="T4" fmla="*/ 7 w 505"/>
                  <a:gd name="T5" fmla="*/ 0 h 835"/>
                  <a:gd name="T6" fmla="*/ 8 w 505"/>
                  <a:gd name="T7" fmla="*/ 0 h 835"/>
                  <a:gd name="T8" fmla="*/ 9 w 505"/>
                  <a:gd name="T9" fmla="*/ 0 h 835"/>
                  <a:gd name="T10" fmla="*/ 9 w 505"/>
                  <a:gd name="T11" fmla="*/ 1 h 835"/>
                  <a:gd name="T12" fmla="*/ 8 w 505"/>
                  <a:gd name="T13" fmla="*/ 2 h 835"/>
                  <a:gd name="T14" fmla="*/ 7 w 505"/>
                  <a:gd name="T15" fmla="*/ 3 h 835"/>
                  <a:gd name="T16" fmla="*/ 5 w 505"/>
                  <a:gd name="T17" fmla="*/ 4 h 835"/>
                  <a:gd name="T18" fmla="*/ 2 w 505"/>
                  <a:gd name="T19" fmla="*/ 6 h 835"/>
                  <a:gd name="T20" fmla="*/ 1 w 505"/>
                  <a:gd name="T21" fmla="*/ 7 h 835"/>
                  <a:gd name="T22" fmla="*/ 1 w 505"/>
                  <a:gd name="T23" fmla="*/ 7 h 835"/>
                  <a:gd name="T24" fmla="*/ 1 w 505"/>
                  <a:gd name="T25" fmla="*/ 8 h 835"/>
                  <a:gd name="T26" fmla="*/ 3 w 505"/>
                  <a:gd name="T27" fmla="*/ 10 h 835"/>
                  <a:gd name="T28" fmla="*/ 4 w 505"/>
                  <a:gd name="T29" fmla="*/ 11 h 835"/>
                  <a:gd name="T30" fmla="*/ 6 w 505"/>
                  <a:gd name="T31" fmla="*/ 13 h 835"/>
                  <a:gd name="T32" fmla="*/ 7 w 505"/>
                  <a:gd name="T33" fmla="*/ 14 h 835"/>
                  <a:gd name="T34" fmla="*/ 7 w 505"/>
                  <a:gd name="T35" fmla="*/ 15 h 835"/>
                  <a:gd name="T36" fmla="*/ 6 w 505"/>
                  <a:gd name="T37" fmla="*/ 15 h 835"/>
                  <a:gd name="T38" fmla="*/ 4 w 505"/>
                  <a:gd name="T39" fmla="*/ 15 h 835"/>
                  <a:gd name="T40" fmla="*/ 4 w 505"/>
                  <a:gd name="T41" fmla="*/ 15 h 835"/>
                  <a:gd name="T42" fmla="*/ 3 w 505"/>
                  <a:gd name="T43" fmla="*/ 17 h 835"/>
                  <a:gd name="T44" fmla="*/ 3 w 505"/>
                  <a:gd name="T45" fmla="*/ 18 h 835"/>
                  <a:gd name="T46" fmla="*/ 3 w 505"/>
                  <a:gd name="T47" fmla="*/ 19 h 835"/>
                  <a:gd name="T48" fmla="*/ 2 w 505"/>
                  <a:gd name="T49" fmla="*/ 18 h 835"/>
                  <a:gd name="T50" fmla="*/ 2 w 505"/>
                  <a:gd name="T51" fmla="*/ 16 h 835"/>
                  <a:gd name="T52" fmla="*/ 3 w 505"/>
                  <a:gd name="T53" fmla="*/ 15 h 835"/>
                  <a:gd name="T54" fmla="*/ 4 w 505"/>
                  <a:gd name="T55" fmla="*/ 14 h 835"/>
                  <a:gd name="T56" fmla="*/ 5 w 505"/>
                  <a:gd name="T57" fmla="*/ 14 h 835"/>
                  <a:gd name="T58" fmla="*/ 5 w 505"/>
                  <a:gd name="T59" fmla="*/ 13 h 835"/>
                  <a:gd name="T60" fmla="*/ 5 w 505"/>
                  <a:gd name="T61" fmla="*/ 12 h 835"/>
                  <a:gd name="T62" fmla="*/ 2 w 505"/>
                  <a:gd name="T63" fmla="*/ 10 h 835"/>
                  <a:gd name="T64" fmla="*/ 1 w 505"/>
                  <a:gd name="T65" fmla="*/ 9 h 835"/>
                  <a:gd name="T66" fmla="*/ 0 w 505"/>
                  <a:gd name="T67" fmla="*/ 8 h 835"/>
                  <a:gd name="T68" fmla="*/ 0 w 505"/>
                  <a:gd name="T69" fmla="*/ 7 h 835"/>
                  <a:gd name="T70" fmla="*/ 0 w 505"/>
                  <a:gd name="T71" fmla="*/ 6 h 835"/>
                  <a:gd name="T72" fmla="*/ 1 w 505"/>
                  <a:gd name="T73" fmla="*/ 5 h 835"/>
                  <a:gd name="T74" fmla="*/ 3 w 505"/>
                  <a:gd name="T75" fmla="*/ 4 h 835"/>
                  <a:gd name="T76" fmla="*/ 4 w 505"/>
                  <a:gd name="T77" fmla="*/ 3 h 835"/>
                  <a:gd name="T78" fmla="*/ 5 w 505"/>
                  <a:gd name="T79" fmla="*/ 3 h 8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05"/>
                  <a:gd name="T121" fmla="*/ 0 h 835"/>
                  <a:gd name="T122" fmla="*/ 505 w 505"/>
                  <a:gd name="T123" fmla="*/ 835 h 8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05" h="835">
                    <a:moveTo>
                      <a:pt x="267" y="124"/>
                    </a:moveTo>
                    <a:lnTo>
                      <a:pt x="319" y="72"/>
                    </a:lnTo>
                    <a:lnTo>
                      <a:pt x="392" y="21"/>
                    </a:lnTo>
                    <a:lnTo>
                      <a:pt x="443" y="0"/>
                    </a:lnTo>
                    <a:lnTo>
                      <a:pt x="505" y="4"/>
                    </a:lnTo>
                    <a:lnTo>
                      <a:pt x="505" y="52"/>
                    </a:lnTo>
                    <a:lnTo>
                      <a:pt x="474" y="93"/>
                    </a:lnTo>
                    <a:lnTo>
                      <a:pt x="416" y="124"/>
                    </a:lnTo>
                    <a:lnTo>
                      <a:pt x="271" y="190"/>
                    </a:lnTo>
                    <a:lnTo>
                      <a:pt x="133" y="269"/>
                    </a:lnTo>
                    <a:lnTo>
                      <a:pt x="75" y="289"/>
                    </a:lnTo>
                    <a:lnTo>
                      <a:pt x="55" y="320"/>
                    </a:lnTo>
                    <a:lnTo>
                      <a:pt x="75" y="351"/>
                    </a:lnTo>
                    <a:lnTo>
                      <a:pt x="195" y="467"/>
                    </a:lnTo>
                    <a:lnTo>
                      <a:pt x="250" y="505"/>
                    </a:lnTo>
                    <a:lnTo>
                      <a:pt x="332" y="570"/>
                    </a:lnTo>
                    <a:lnTo>
                      <a:pt x="416" y="632"/>
                    </a:lnTo>
                    <a:lnTo>
                      <a:pt x="412" y="663"/>
                    </a:lnTo>
                    <a:lnTo>
                      <a:pt x="350" y="673"/>
                    </a:lnTo>
                    <a:lnTo>
                      <a:pt x="257" y="673"/>
                    </a:lnTo>
                    <a:lnTo>
                      <a:pt x="199" y="704"/>
                    </a:lnTo>
                    <a:lnTo>
                      <a:pt x="178" y="783"/>
                    </a:lnTo>
                    <a:lnTo>
                      <a:pt x="178" y="825"/>
                    </a:lnTo>
                    <a:lnTo>
                      <a:pt x="154" y="835"/>
                    </a:lnTo>
                    <a:lnTo>
                      <a:pt x="116" y="797"/>
                    </a:lnTo>
                    <a:lnTo>
                      <a:pt x="123" y="731"/>
                    </a:lnTo>
                    <a:lnTo>
                      <a:pt x="157" y="683"/>
                    </a:lnTo>
                    <a:lnTo>
                      <a:pt x="226" y="642"/>
                    </a:lnTo>
                    <a:lnTo>
                      <a:pt x="301" y="622"/>
                    </a:lnTo>
                    <a:lnTo>
                      <a:pt x="308" y="601"/>
                    </a:lnTo>
                    <a:lnTo>
                      <a:pt x="271" y="560"/>
                    </a:lnTo>
                    <a:lnTo>
                      <a:pt x="113" y="457"/>
                    </a:lnTo>
                    <a:lnTo>
                      <a:pt x="65" y="416"/>
                    </a:lnTo>
                    <a:lnTo>
                      <a:pt x="20" y="361"/>
                    </a:lnTo>
                    <a:lnTo>
                      <a:pt x="0" y="299"/>
                    </a:lnTo>
                    <a:lnTo>
                      <a:pt x="13" y="262"/>
                    </a:lnTo>
                    <a:lnTo>
                      <a:pt x="92" y="238"/>
                    </a:lnTo>
                    <a:lnTo>
                      <a:pt x="188" y="197"/>
                    </a:lnTo>
                    <a:lnTo>
                      <a:pt x="250" y="154"/>
                    </a:lnTo>
                    <a:lnTo>
                      <a:pt x="267" y="1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387" name="Freeform 70"/>
              <p:cNvSpPr>
                <a:spLocks/>
              </p:cNvSpPr>
              <p:nvPr/>
            </p:nvSpPr>
            <p:spPr bwMode="auto">
              <a:xfrm>
                <a:off x="1197" y="3297"/>
                <a:ext cx="127" cy="307"/>
              </a:xfrm>
              <a:custGeom>
                <a:avLst/>
                <a:gdLst>
                  <a:gd name="T0" fmla="*/ 1 w 351"/>
                  <a:gd name="T1" fmla="*/ 1 h 799"/>
                  <a:gd name="T2" fmla="*/ 2 w 351"/>
                  <a:gd name="T3" fmla="*/ 0 h 799"/>
                  <a:gd name="T4" fmla="*/ 3 w 351"/>
                  <a:gd name="T5" fmla="*/ 0 h 799"/>
                  <a:gd name="T6" fmla="*/ 3 w 351"/>
                  <a:gd name="T7" fmla="*/ 0 h 799"/>
                  <a:gd name="T8" fmla="*/ 4 w 351"/>
                  <a:gd name="T9" fmla="*/ 1 h 799"/>
                  <a:gd name="T10" fmla="*/ 5 w 351"/>
                  <a:gd name="T11" fmla="*/ 3 h 799"/>
                  <a:gd name="T12" fmla="*/ 6 w 351"/>
                  <a:gd name="T13" fmla="*/ 5 h 799"/>
                  <a:gd name="T14" fmla="*/ 6 w 351"/>
                  <a:gd name="T15" fmla="*/ 7 h 799"/>
                  <a:gd name="T16" fmla="*/ 6 w 351"/>
                  <a:gd name="T17" fmla="*/ 10 h 799"/>
                  <a:gd name="T18" fmla="*/ 5 w 351"/>
                  <a:gd name="T19" fmla="*/ 14 h 799"/>
                  <a:gd name="T20" fmla="*/ 4 w 351"/>
                  <a:gd name="T21" fmla="*/ 16 h 799"/>
                  <a:gd name="T22" fmla="*/ 3 w 351"/>
                  <a:gd name="T23" fmla="*/ 17 h 799"/>
                  <a:gd name="T24" fmla="*/ 2 w 351"/>
                  <a:gd name="T25" fmla="*/ 17 h 799"/>
                  <a:gd name="T26" fmla="*/ 1 w 351"/>
                  <a:gd name="T27" fmla="*/ 17 h 799"/>
                  <a:gd name="T28" fmla="*/ 0 w 351"/>
                  <a:gd name="T29" fmla="*/ 16 h 799"/>
                  <a:gd name="T30" fmla="*/ 0 w 351"/>
                  <a:gd name="T31" fmla="*/ 15 h 799"/>
                  <a:gd name="T32" fmla="*/ 0 w 351"/>
                  <a:gd name="T33" fmla="*/ 12 h 799"/>
                  <a:gd name="T34" fmla="*/ 0 w 351"/>
                  <a:gd name="T35" fmla="*/ 9 h 799"/>
                  <a:gd name="T36" fmla="*/ 1 w 351"/>
                  <a:gd name="T37" fmla="*/ 6 h 799"/>
                  <a:gd name="T38" fmla="*/ 1 w 351"/>
                  <a:gd name="T39" fmla="*/ 3 h 799"/>
                  <a:gd name="T40" fmla="*/ 1 w 351"/>
                  <a:gd name="T41" fmla="*/ 1 h 7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1"/>
                  <a:gd name="T64" fmla="*/ 0 h 799"/>
                  <a:gd name="T65" fmla="*/ 351 w 351"/>
                  <a:gd name="T66" fmla="*/ 799 h 7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1" h="799">
                    <a:moveTo>
                      <a:pt x="75" y="61"/>
                    </a:moveTo>
                    <a:lnTo>
                      <a:pt x="106" y="10"/>
                    </a:lnTo>
                    <a:lnTo>
                      <a:pt x="144" y="0"/>
                    </a:lnTo>
                    <a:lnTo>
                      <a:pt x="196" y="0"/>
                    </a:lnTo>
                    <a:lnTo>
                      <a:pt x="261" y="37"/>
                    </a:lnTo>
                    <a:lnTo>
                      <a:pt x="302" y="120"/>
                    </a:lnTo>
                    <a:lnTo>
                      <a:pt x="333" y="227"/>
                    </a:lnTo>
                    <a:lnTo>
                      <a:pt x="351" y="336"/>
                    </a:lnTo>
                    <a:lnTo>
                      <a:pt x="351" y="484"/>
                    </a:lnTo>
                    <a:lnTo>
                      <a:pt x="313" y="645"/>
                    </a:lnTo>
                    <a:lnTo>
                      <a:pt x="258" y="740"/>
                    </a:lnTo>
                    <a:lnTo>
                      <a:pt x="185" y="788"/>
                    </a:lnTo>
                    <a:lnTo>
                      <a:pt x="117" y="799"/>
                    </a:lnTo>
                    <a:lnTo>
                      <a:pt x="65" y="768"/>
                    </a:lnTo>
                    <a:lnTo>
                      <a:pt x="24" y="730"/>
                    </a:lnTo>
                    <a:lnTo>
                      <a:pt x="13" y="669"/>
                    </a:lnTo>
                    <a:lnTo>
                      <a:pt x="0" y="552"/>
                    </a:lnTo>
                    <a:lnTo>
                      <a:pt x="10" y="408"/>
                    </a:lnTo>
                    <a:lnTo>
                      <a:pt x="41" y="258"/>
                    </a:lnTo>
                    <a:lnTo>
                      <a:pt x="61" y="150"/>
                    </a:lnTo>
                    <a:lnTo>
                      <a:pt x="75" y="6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388" name="Freeform 71"/>
              <p:cNvSpPr>
                <a:spLocks/>
              </p:cNvSpPr>
              <p:nvPr/>
            </p:nvSpPr>
            <p:spPr bwMode="auto">
              <a:xfrm>
                <a:off x="1232" y="3564"/>
                <a:ext cx="74" cy="402"/>
              </a:xfrm>
              <a:custGeom>
                <a:avLst/>
                <a:gdLst>
                  <a:gd name="T0" fmla="*/ 2 w 205"/>
                  <a:gd name="T1" fmla="*/ 4 h 1043"/>
                  <a:gd name="T2" fmla="*/ 1 w 205"/>
                  <a:gd name="T3" fmla="*/ 3 h 1043"/>
                  <a:gd name="T4" fmla="*/ 1 w 205"/>
                  <a:gd name="T5" fmla="*/ 1 h 1043"/>
                  <a:gd name="T6" fmla="*/ 2 w 205"/>
                  <a:gd name="T7" fmla="*/ 0 h 1043"/>
                  <a:gd name="T8" fmla="*/ 3 w 205"/>
                  <a:gd name="T9" fmla="*/ 0 h 1043"/>
                  <a:gd name="T10" fmla="*/ 3 w 205"/>
                  <a:gd name="T11" fmla="*/ 2 h 1043"/>
                  <a:gd name="T12" fmla="*/ 3 w 205"/>
                  <a:gd name="T13" fmla="*/ 5 h 1043"/>
                  <a:gd name="T14" fmla="*/ 4 w 205"/>
                  <a:gd name="T15" fmla="*/ 8 h 1043"/>
                  <a:gd name="T16" fmla="*/ 3 w 205"/>
                  <a:gd name="T17" fmla="*/ 11 h 1043"/>
                  <a:gd name="T18" fmla="*/ 3 w 205"/>
                  <a:gd name="T19" fmla="*/ 14 h 1043"/>
                  <a:gd name="T20" fmla="*/ 3 w 205"/>
                  <a:gd name="T21" fmla="*/ 18 h 1043"/>
                  <a:gd name="T22" fmla="*/ 3 w 205"/>
                  <a:gd name="T23" fmla="*/ 20 h 1043"/>
                  <a:gd name="T24" fmla="*/ 3 w 205"/>
                  <a:gd name="T25" fmla="*/ 20 h 1043"/>
                  <a:gd name="T26" fmla="*/ 3 w 205"/>
                  <a:gd name="T27" fmla="*/ 21 h 1043"/>
                  <a:gd name="T28" fmla="*/ 1 w 205"/>
                  <a:gd name="T29" fmla="*/ 22 h 1043"/>
                  <a:gd name="T30" fmla="*/ 1 w 205"/>
                  <a:gd name="T31" fmla="*/ 23 h 1043"/>
                  <a:gd name="T32" fmla="*/ 0 w 205"/>
                  <a:gd name="T33" fmla="*/ 23 h 1043"/>
                  <a:gd name="T34" fmla="*/ 0 w 205"/>
                  <a:gd name="T35" fmla="*/ 22 h 1043"/>
                  <a:gd name="T36" fmla="*/ 0 w 205"/>
                  <a:gd name="T37" fmla="*/ 21 h 1043"/>
                  <a:gd name="T38" fmla="*/ 1 w 205"/>
                  <a:gd name="T39" fmla="*/ 20 h 1043"/>
                  <a:gd name="T40" fmla="*/ 3 w 205"/>
                  <a:gd name="T41" fmla="*/ 20 h 1043"/>
                  <a:gd name="T42" fmla="*/ 3 w 205"/>
                  <a:gd name="T43" fmla="*/ 19 h 1043"/>
                  <a:gd name="T44" fmla="*/ 2 w 205"/>
                  <a:gd name="T45" fmla="*/ 18 h 1043"/>
                  <a:gd name="T46" fmla="*/ 2 w 205"/>
                  <a:gd name="T47" fmla="*/ 15 h 1043"/>
                  <a:gd name="T48" fmla="*/ 2 w 205"/>
                  <a:gd name="T49" fmla="*/ 12 h 1043"/>
                  <a:gd name="T50" fmla="*/ 2 w 205"/>
                  <a:gd name="T51" fmla="*/ 10 h 1043"/>
                  <a:gd name="T52" fmla="*/ 2 w 205"/>
                  <a:gd name="T53" fmla="*/ 8 h 1043"/>
                  <a:gd name="T54" fmla="*/ 2 w 205"/>
                  <a:gd name="T55" fmla="*/ 5 h 1043"/>
                  <a:gd name="T56" fmla="*/ 2 w 205"/>
                  <a:gd name="T57" fmla="*/ 4 h 104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5"/>
                  <a:gd name="T88" fmla="*/ 0 h 1043"/>
                  <a:gd name="T89" fmla="*/ 205 w 205"/>
                  <a:gd name="T90" fmla="*/ 1043 h 104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5" h="1043">
                    <a:moveTo>
                      <a:pt x="99" y="185"/>
                    </a:moveTo>
                    <a:lnTo>
                      <a:pt x="71" y="116"/>
                    </a:lnTo>
                    <a:lnTo>
                      <a:pt x="71" y="41"/>
                    </a:lnTo>
                    <a:lnTo>
                      <a:pt x="109" y="0"/>
                    </a:lnTo>
                    <a:lnTo>
                      <a:pt x="153" y="20"/>
                    </a:lnTo>
                    <a:lnTo>
                      <a:pt x="184" y="92"/>
                    </a:lnTo>
                    <a:lnTo>
                      <a:pt x="201" y="216"/>
                    </a:lnTo>
                    <a:lnTo>
                      <a:pt x="205" y="370"/>
                    </a:lnTo>
                    <a:lnTo>
                      <a:pt x="194" y="504"/>
                    </a:lnTo>
                    <a:lnTo>
                      <a:pt x="174" y="648"/>
                    </a:lnTo>
                    <a:lnTo>
                      <a:pt x="174" y="823"/>
                    </a:lnTo>
                    <a:lnTo>
                      <a:pt x="201" y="895"/>
                    </a:lnTo>
                    <a:lnTo>
                      <a:pt x="191" y="929"/>
                    </a:lnTo>
                    <a:lnTo>
                      <a:pt x="143" y="940"/>
                    </a:lnTo>
                    <a:lnTo>
                      <a:pt x="92" y="988"/>
                    </a:lnTo>
                    <a:lnTo>
                      <a:pt x="68" y="1029"/>
                    </a:lnTo>
                    <a:lnTo>
                      <a:pt x="10" y="1043"/>
                    </a:lnTo>
                    <a:lnTo>
                      <a:pt x="0" y="998"/>
                    </a:lnTo>
                    <a:lnTo>
                      <a:pt x="20" y="960"/>
                    </a:lnTo>
                    <a:lnTo>
                      <a:pt x="92" y="929"/>
                    </a:lnTo>
                    <a:lnTo>
                      <a:pt x="143" y="906"/>
                    </a:lnTo>
                    <a:lnTo>
                      <a:pt x="160" y="885"/>
                    </a:lnTo>
                    <a:lnTo>
                      <a:pt x="140" y="827"/>
                    </a:lnTo>
                    <a:lnTo>
                      <a:pt x="123" y="709"/>
                    </a:lnTo>
                    <a:lnTo>
                      <a:pt x="119" y="569"/>
                    </a:lnTo>
                    <a:lnTo>
                      <a:pt x="123" y="476"/>
                    </a:lnTo>
                    <a:lnTo>
                      <a:pt x="129" y="350"/>
                    </a:lnTo>
                    <a:lnTo>
                      <a:pt x="119" y="237"/>
                    </a:lnTo>
                    <a:lnTo>
                      <a:pt x="99" y="18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389" name="Freeform 72"/>
              <p:cNvSpPr>
                <a:spLocks/>
              </p:cNvSpPr>
              <p:nvPr/>
            </p:nvSpPr>
            <p:spPr bwMode="auto">
              <a:xfrm>
                <a:off x="1127" y="3565"/>
                <a:ext cx="117" cy="401"/>
              </a:xfrm>
              <a:custGeom>
                <a:avLst/>
                <a:gdLst>
                  <a:gd name="T0" fmla="*/ 4 w 320"/>
                  <a:gd name="T1" fmla="*/ 2 h 1040"/>
                  <a:gd name="T2" fmla="*/ 4 w 320"/>
                  <a:gd name="T3" fmla="*/ 1 h 1040"/>
                  <a:gd name="T4" fmla="*/ 5 w 320"/>
                  <a:gd name="T5" fmla="*/ 0 h 1040"/>
                  <a:gd name="T6" fmla="*/ 6 w 320"/>
                  <a:gd name="T7" fmla="*/ 0 h 1040"/>
                  <a:gd name="T8" fmla="*/ 5 w 320"/>
                  <a:gd name="T9" fmla="*/ 2 h 1040"/>
                  <a:gd name="T10" fmla="*/ 5 w 320"/>
                  <a:gd name="T11" fmla="*/ 3 h 1040"/>
                  <a:gd name="T12" fmla="*/ 4 w 320"/>
                  <a:gd name="T13" fmla="*/ 5 h 1040"/>
                  <a:gd name="T14" fmla="*/ 3 w 320"/>
                  <a:gd name="T15" fmla="*/ 8 h 1040"/>
                  <a:gd name="T16" fmla="*/ 3 w 320"/>
                  <a:gd name="T17" fmla="*/ 10 h 1040"/>
                  <a:gd name="T18" fmla="*/ 3 w 320"/>
                  <a:gd name="T19" fmla="*/ 12 h 1040"/>
                  <a:gd name="T20" fmla="*/ 4 w 320"/>
                  <a:gd name="T21" fmla="*/ 16 h 1040"/>
                  <a:gd name="T22" fmla="*/ 4 w 320"/>
                  <a:gd name="T23" fmla="*/ 19 h 1040"/>
                  <a:gd name="T24" fmla="*/ 5 w 320"/>
                  <a:gd name="T25" fmla="*/ 20 h 1040"/>
                  <a:gd name="T26" fmla="*/ 5 w 320"/>
                  <a:gd name="T27" fmla="*/ 21 h 1040"/>
                  <a:gd name="T28" fmla="*/ 4 w 320"/>
                  <a:gd name="T29" fmla="*/ 22 h 1040"/>
                  <a:gd name="T30" fmla="*/ 3 w 320"/>
                  <a:gd name="T31" fmla="*/ 22 h 1040"/>
                  <a:gd name="T32" fmla="*/ 1 w 320"/>
                  <a:gd name="T33" fmla="*/ 23 h 1040"/>
                  <a:gd name="T34" fmla="*/ 1 w 320"/>
                  <a:gd name="T35" fmla="*/ 23 h 1040"/>
                  <a:gd name="T36" fmla="*/ 0 w 320"/>
                  <a:gd name="T37" fmla="*/ 22 h 1040"/>
                  <a:gd name="T38" fmla="*/ 0 w 320"/>
                  <a:gd name="T39" fmla="*/ 21 h 1040"/>
                  <a:gd name="T40" fmla="*/ 1 w 320"/>
                  <a:gd name="T41" fmla="*/ 21 h 1040"/>
                  <a:gd name="T42" fmla="*/ 2 w 320"/>
                  <a:gd name="T43" fmla="*/ 20 h 1040"/>
                  <a:gd name="T44" fmla="*/ 3 w 320"/>
                  <a:gd name="T45" fmla="*/ 20 h 1040"/>
                  <a:gd name="T46" fmla="*/ 4 w 320"/>
                  <a:gd name="T47" fmla="*/ 20 h 1040"/>
                  <a:gd name="T48" fmla="*/ 3 w 320"/>
                  <a:gd name="T49" fmla="*/ 19 h 1040"/>
                  <a:gd name="T50" fmla="*/ 3 w 320"/>
                  <a:gd name="T51" fmla="*/ 16 h 1040"/>
                  <a:gd name="T52" fmla="*/ 2 w 320"/>
                  <a:gd name="T53" fmla="*/ 13 h 1040"/>
                  <a:gd name="T54" fmla="*/ 1 w 320"/>
                  <a:gd name="T55" fmla="*/ 12 h 1040"/>
                  <a:gd name="T56" fmla="*/ 1 w 320"/>
                  <a:gd name="T57" fmla="*/ 9 h 1040"/>
                  <a:gd name="T58" fmla="*/ 2 w 320"/>
                  <a:gd name="T59" fmla="*/ 8 h 1040"/>
                  <a:gd name="T60" fmla="*/ 2 w 320"/>
                  <a:gd name="T61" fmla="*/ 5 h 1040"/>
                  <a:gd name="T62" fmla="*/ 3 w 320"/>
                  <a:gd name="T63" fmla="*/ 3 h 1040"/>
                  <a:gd name="T64" fmla="*/ 4 w 320"/>
                  <a:gd name="T65" fmla="*/ 2 h 10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0"/>
                  <a:gd name="T100" fmla="*/ 0 h 1040"/>
                  <a:gd name="T101" fmla="*/ 320 w 320"/>
                  <a:gd name="T102" fmla="*/ 1040 h 10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0" h="1040">
                    <a:moveTo>
                      <a:pt x="197" y="96"/>
                    </a:moveTo>
                    <a:lnTo>
                      <a:pt x="231" y="31"/>
                    </a:lnTo>
                    <a:lnTo>
                      <a:pt x="272" y="0"/>
                    </a:lnTo>
                    <a:lnTo>
                      <a:pt x="320" y="20"/>
                    </a:lnTo>
                    <a:lnTo>
                      <a:pt x="313" y="82"/>
                    </a:lnTo>
                    <a:lnTo>
                      <a:pt x="282" y="126"/>
                    </a:lnTo>
                    <a:lnTo>
                      <a:pt x="221" y="237"/>
                    </a:lnTo>
                    <a:lnTo>
                      <a:pt x="180" y="343"/>
                    </a:lnTo>
                    <a:lnTo>
                      <a:pt x="156" y="456"/>
                    </a:lnTo>
                    <a:lnTo>
                      <a:pt x="159" y="566"/>
                    </a:lnTo>
                    <a:lnTo>
                      <a:pt x="197" y="713"/>
                    </a:lnTo>
                    <a:lnTo>
                      <a:pt x="228" y="855"/>
                    </a:lnTo>
                    <a:lnTo>
                      <a:pt x="272" y="916"/>
                    </a:lnTo>
                    <a:lnTo>
                      <a:pt x="269" y="951"/>
                    </a:lnTo>
                    <a:lnTo>
                      <a:pt x="231" y="968"/>
                    </a:lnTo>
                    <a:lnTo>
                      <a:pt x="145" y="981"/>
                    </a:lnTo>
                    <a:lnTo>
                      <a:pt x="84" y="1019"/>
                    </a:lnTo>
                    <a:lnTo>
                      <a:pt x="52" y="1040"/>
                    </a:lnTo>
                    <a:lnTo>
                      <a:pt x="0" y="992"/>
                    </a:lnTo>
                    <a:lnTo>
                      <a:pt x="11" y="961"/>
                    </a:lnTo>
                    <a:lnTo>
                      <a:pt x="62" y="940"/>
                    </a:lnTo>
                    <a:lnTo>
                      <a:pt x="128" y="930"/>
                    </a:lnTo>
                    <a:lnTo>
                      <a:pt x="190" y="930"/>
                    </a:lnTo>
                    <a:lnTo>
                      <a:pt x="200" y="910"/>
                    </a:lnTo>
                    <a:lnTo>
                      <a:pt x="190" y="875"/>
                    </a:lnTo>
                    <a:lnTo>
                      <a:pt x="138" y="741"/>
                    </a:lnTo>
                    <a:lnTo>
                      <a:pt x="104" y="610"/>
                    </a:lnTo>
                    <a:lnTo>
                      <a:pt x="87" y="515"/>
                    </a:lnTo>
                    <a:lnTo>
                      <a:pt x="84" y="426"/>
                    </a:lnTo>
                    <a:lnTo>
                      <a:pt x="97" y="340"/>
                    </a:lnTo>
                    <a:lnTo>
                      <a:pt x="128" y="251"/>
                    </a:lnTo>
                    <a:lnTo>
                      <a:pt x="176" y="133"/>
                    </a:lnTo>
                    <a:lnTo>
                      <a:pt x="197" y="9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390" name="Freeform 73"/>
              <p:cNvSpPr>
                <a:spLocks/>
              </p:cNvSpPr>
              <p:nvPr/>
            </p:nvSpPr>
            <p:spPr bwMode="auto">
              <a:xfrm>
                <a:off x="1149" y="3066"/>
                <a:ext cx="150" cy="209"/>
              </a:xfrm>
              <a:custGeom>
                <a:avLst/>
                <a:gdLst>
                  <a:gd name="T0" fmla="*/ 3 w 412"/>
                  <a:gd name="T1" fmla="*/ 10 h 543"/>
                  <a:gd name="T2" fmla="*/ 3 w 412"/>
                  <a:gd name="T3" fmla="*/ 12 h 543"/>
                  <a:gd name="T4" fmla="*/ 4 w 412"/>
                  <a:gd name="T5" fmla="*/ 12 h 543"/>
                  <a:gd name="T6" fmla="*/ 5 w 412"/>
                  <a:gd name="T7" fmla="*/ 12 h 543"/>
                  <a:gd name="T8" fmla="*/ 7 w 412"/>
                  <a:gd name="T9" fmla="*/ 11 h 543"/>
                  <a:gd name="T10" fmla="*/ 7 w 412"/>
                  <a:gd name="T11" fmla="*/ 9 h 543"/>
                  <a:gd name="T12" fmla="*/ 7 w 412"/>
                  <a:gd name="T13" fmla="*/ 7 h 543"/>
                  <a:gd name="T14" fmla="*/ 7 w 412"/>
                  <a:gd name="T15" fmla="*/ 5 h 543"/>
                  <a:gd name="T16" fmla="*/ 6 w 412"/>
                  <a:gd name="T17" fmla="*/ 2 h 543"/>
                  <a:gd name="T18" fmla="*/ 5 w 412"/>
                  <a:gd name="T19" fmla="*/ 1 h 543"/>
                  <a:gd name="T20" fmla="*/ 4 w 412"/>
                  <a:gd name="T21" fmla="*/ 0 h 543"/>
                  <a:gd name="T22" fmla="*/ 4 w 412"/>
                  <a:gd name="T23" fmla="*/ 0 h 543"/>
                  <a:gd name="T24" fmla="*/ 3 w 412"/>
                  <a:gd name="T25" fmla="*/ 0 h 543"/>
                  <a:gd name="T26" fmla="*/ 2 w 412"/>
                  <a:gd name="T27" fmla="*/ 2 h 543"/>
                  <a:gd name="T28" fmla="*/ 1 w 412"/>
                  <a:gd name="T29" fmla="*/ 3 h 543"/>
                  <a:gd name="T30" fmla="*/ 1 w 412"/>
                  <a:gd name="T31" fmla="*/ 5 h 543"/>
                  <a:gd name="T32" fmla="*/ 2 w 412"/>
                  <a:gd name="T33" fmla="*/ 7 h 543"/>
                  <a:gd name="T34" fmla="*/ 2 w 412"/>
                  <a:gd name="T35" fmla="*/ 8 h 543"/>
                  <a:gd name="T36" fmla="*/ 0 w 412"/>
                  <a:gd name="T37" fmla="*/ 10 h 543"/>
                  <a:gd name="T38" fmla="*/ 0 w 412"/>
                  <a:gd name="T39" fmla="*/ 11 h 543"/>
                  <a:gd name="T40" fmla="*/ 0 w 412"/>
                  <a:gd name="T41" fmla="*/ 12 h 543"/>
                  <a:gd name="T42" fmla="*/ 3 w 412"/>
                  <a:gd name="T43" fmla="*/ 10 h 543"/>
                  <a:gd name="T44" fmla="*/ 3 w 412"/>
                  <a:gd name="T45" fmla="*/ 10 h 54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12"/>
                  <a:gd name="T70" fmla="*/ 0 h 543"/>
                  <a:gd name="T71" fmla="*/ 412 w 412"/>
                  <a:gd name="T72" fmla="*/ 543 h 54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12" h="543">
                    <a:moveTo>
                      <a:pt x="151" y="454"/>
                    </a:moveTo>
                    <a:lnTo>
                      <a:pt x="182" y="522"/>
                    </a:lnTo>
                    <a:lnTo>
                      <a:pt x="254" y="543"/>
                    </a:lnTo>
                    <a:lnTo>
                      <a:pt x="316" y="536"/>
                    </a:lnTo>
                    <a:lnTo>
                      <a:pt x="367" y="492"/>
                    </a:lnTo>
                    <a:lnTo>
                      <a:pt x="408" y="402"/>
                    </a:lnTo>
                    <a:lnTo>
                      <a:pt x="412" y="296"/>
                    </a:lnTo>
                    <a:lnTo>
                      <a:pt x="398" y="203"/>
                    </a:lnTo>
                    <a:lnTo>
                      <a:pt x="340" y="99"/>
                    </a:lnTo>
                    <a:lnTo>
                      <a:pt x="298" y="51"/>
                    </a:lnTo>
                    <a:lnTo>
                      <a:pt x="254" y="21"/>
                    </a:lnTo>
                    <a:lnTo>
                      <a:pt x="213" y="0"/>
                    </a:lnTo>
                    <a:lnTo>
                      <a:pt x="141" y="7"/>
                    </a:lnTo>
                    <a:lnTo>
                      <a:pt x="103" y="69"/>
                    </a:lnTo>
                    <a:lnTo>
                      <a:pt x="83" y="134"/>
                    </a:lnTo>
                    <a:lnTo>
                      <a:pt x="83" y="238"/>
                    </a:lnTo>
                    <a:lnTo>
                      <a:pt x="100" y="337"/>
                    </a:lnTo>
                    <a:lnTo>
                      <a:pt x="120" y="392"/>
                    </a:lnTo>
                    <a:lnTo>
                      <a:pt x="6" y="474"/>
                    </a:lnTo>
                    <a:lnTo>
                      <a:pt x="0" y="505"/>
                    </a:lnTo>
                    <a:lnTo>
                      <a:pt x="17" y="522"/>
                    </a:lnTo>
                    <a:lnTo>
                      <a:pt x="141" y="430"/>
                    </a:lnTo>
                    <a:lnTo>
                      <a:pt x="151" y="45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391" name="Freeform 74"/>
              <p:cNvSpPr>
                <a:spLocks/>
              </p:cNvSpPr>
              <p:nvPr/>
            </p:nvSpPr>
            <p:spPr bwMode="auto">
              <a:xfrm>
                <a:off x="1204" y="3022"/>
                <a:ext cx="298" cy="350"/>
              </a:xfrm>
              <a:custGeom>
                <a:avLst/>
                <a:gdLst>
                  <a:gd name="T0" fmla="*/ 9 w 819"/>
                  <a:gd name="T1" fmla="*/ 14 h 908"/>
                  <a:gd name="T2" fmla="*/ 9 w 819"/>
                  <a:gd name="T3" fmla="*/ 15 h 908"/>
                  <a:gd name="T4" fmla="*/ 7 w 819"/>
                  <a:gd name="T5" fmla="*/ 16 h 908"/>
                  <a:gd name="T6" fmla="*/ 6 w 819"/>
                  <a:gd name="T7" fmla="*/ 17 h 908"/>
                  <a:gd name="T8" fmla="*/ 5 w 819"/>
                  <a:gd name="T9" fmla="*/ 17 h 908"/>
                  <a:gd name="T10" fmla="*/ 4 w 819"/>
                  <a:gd name="T11" fmla="*/ 18 h 908"/>
                  <a:gd name="T12" fmla="*/ 4 w 819"/>
                  <a:gd name="T13" fmla="*/ 20 h 908"/>
                  <a:gd name="T14" fmla="*/ 5 w 819"/>
                  <a:gd name="T15" fmla="*/ 20 h 908"/>
                  <a:gd name="T16" fmla="*/ 7 w 819"/>
                  <a:gd name="T17" fmla="*/ 19 h 908"/>
                  <a:gd name="T18" fmla="*/ 9 w 819"/>
                  <a:gd name="T19" fmla="*/ 17 h 908"/>
                  <a:gd name="T20" fmla="*/ 11 w 819"/>
                  <a:gd name="T21" fmla="*/ 14 h 908"/>
                  <a:gd name="T22" fmla="*/ 12 w 819"/>
                  <a:gd name="T23" fmla="*/ 12 h 908"/>
                  <a:gd name="T24" fmla="*/ 14 w 819"/>
                  <a:gd name="T25" fmla="*/ 11 h 908"/>
                  <a:gd name="T26" fmla="*/ 14 w 819"/>
                  <a:gd name="T27" fmla="*/ 10 h 908"/>
                  <a:gd name="T28" fmla="*/ 14 w 819"/>
                  <a:gd name="T29" fmla="*/ 10 h 908"/>
                  <a:gd name="T30" fmla="*/ 13 w 819"/>
                  <a:gd name="T31" fmla="*/ 9 h 908"/>
                  <a:gd name="T32" fmla="*/ 11 w 819"/>
                  <a:gd name="T33" fmla="*/ 7 h 908"/>
                  <a:gd name="T34" fmla="*/ 9 w 819"/>
                  <a:gd name="T35" fmla="*/ 5 h 908"/>
                  <a:gd name="T36" fmla="*/ 6 w 819"/>
                  <a:gd name="T37" fmla="*/ 4 h 908"/>
                  <a:gd name="T38" fmla="*/ 5 w 819"/>
                  <a:gd name="T39" fmla="*/ 3 h 908"/>
                  <a:gd name="T40" fmla="*/ 4 w 819"/>
                  <a:gd name="T41" fmla="*/ 2 h 908"/>
                  <a:gd name="T42" fmla="*/ 3 w 819"/>
                  <a:gd name="T43" fmla="*/ 0 h 908"/>
                  <a:gd name="T44" fmla="*/ 2 w 819"/>
                  <a:gd name="T45" fmla="*/ 0 h 908"/>
                  <a:gd name="T46" fmla="*/ 0 w 819"/>
                  <a:gd name="T47" fmla="*/ 2 h 908"/>
                  <a:gd name="T48" fmla="*/ 0 w 819"/>
                  <a:gd name="T49" fmla="*/ 3 h 908"/>
                  <a:gd name="T50" fmla="*/ 0 w 819"/>
                  <a:gd name="T51" fmla="*/ 4 h 908"/>
                  <a:gd name="T52" fmla="*/ 1 w 819"/>
                  <a:gd name="T53" fmla="*/ 3 h 908"/>
                  <a:gd name="T54" fmla="*/ 1 w 819"/>
                  <a:gd name="T55" fmla="*/ 3 h 908"/>
                  <a:gd name="T56" fmla="*/ 1 w 819"/>
                  <a:gd name="T57" fmla="*/ 3 h 908"/>
                  <a:gd name="T58" fmla="*/ 1 w 819"/>
                  <a:gd name="T59" fmla="*/ 2 h 908"/>
                  <a:gd name="T60" fmla="*/ 2 w 819"/>
                  <a:gd name="T61" fmla="*/ 1 h 908"/>
                  <a:gd name="T62" fmla="*/ 3 w 819"/>
                  <a:gd name="T63" fmla="*/ 2 h 908"/>
                  <a:gd name="T64" fmla="*/ 3 w 819"/>
                  <a:gd name="T65" fmla="*/ 3 h 908"/>
                  <a:gd name="T66" fmla="*/ 2 w 819"/>
                  <a:gd name="T67" fmla="*/ 4 h 908"/>
                  <a:gd name="T68" fmla="*/ 3 w 819"/>
                  <a:gd name="T69" fmla="*/ 5 h 908"/>
                  <a:gd name="T70" fmla="*/ 4 w 819"/>
                  <a:gd name="T71" fmla="*/ 5 h 908"/>
                  <a:gd name="T72" fmla="*/ 5 w 819"/>
                  <a:gd name="T73" fmla="*/ 4 h 908"/>
                  <a:gd name="T74" fmla="*/ 8 w 819"/>
                  <a:gd name="T75" fmla="*/ 6 h 908"/>
                  <a:gd name="T76" fmla="*/ 9 w 819"/>
                  <a:gd name="T77" fmla="*/ 7 h 908"/>
                  <a:gd name="T78" fmla="*/ 11 w 819"/>
                  <a:gd name="T79" fmla="*/ 8 h 908"/>
                  <a:gd name="T80" fmla="*/ 12 w 819"/>
                  <a:gd name="T81" fmla="*/ 8 h 908"/>
                  <a:gd name="T82" fmla="*/ 13 w 819"/>
                  <a:gd name="T83" fmla="*/ 9 h 908"/>
                  <a:gd name="T84" fmla="*/ 13 w 819"/>
                  <a:gd name="T85" fmla="*/ 10 h 908"/>
                  <a:gd name="T86" fmla="*/ 13 w 819"/>
                  <a:gd name="T87" fmla="*/ 11 h 908"/>
                  <a:gd name="T88" fmla="*/ 12 w 819"/>
                  <a:gd name="T89" fmla="*/ 12 h 908"/>
                  <a:gd name="T90" fmla="*/ 10 w 819"/>
                  <a:gd name="T91" fmla="*/ 13 h 908"/>
                  <a:gd name="T92" fmla="*/ 9 w 819"/>
                  <a:gd name="T93" fmla="*/ 14 h 90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19"/>
                  <a:gd name="T142" fmla="*/ 0 h 908"/>
                  <a:gd name="T143" fmla="*/ 819 w 819"/>
                  <a:gd name="T144" fmla="*/ 908 h 90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19" h="908">
                    <a:moveTo>
                      <a:pt x="545" y="628"/>
                    </a:moveTo>
                    <a:lnTo>
                      <a:pt x="504" y="669"/>
                    </a:lnTo>
                    <a:lnTo>
                      <a:pt x="417" y="720"/>
                    </a:lnTo>
                    <a:lnTo>
                      <a:pt x="339" y="751"/>
                    </a:lnTo>
                    <a:lnTo>
                      <a:pt x="284" y="782"/>
                    </a:lnTo>
                    <a:lnTo>
                      <a:pt x="232" y="823"/>
                    </a:lnTo>
                    <a:lnTo>
                      <a:pt x="226" y="895"/>
                    </a:lnTo>
                    <a:lnTo>
                      <a:pt x="277" y="908"/>
                    </a:lnTo>
                    <a:lnTo>
                      <a:pt x="407" y="833"/>
                    </a:lnTo>
                    <a:lnTo>
                      <a:pt x="504" y="744"/>
                    </a:lnTo>
                    <a:lnTo>
                      <a:pt x="617" y="631"/>
                    </a:lnTo>
                    <a:lnTo>
                      <a:pt x="709" y="559"/>
                    </a:lnTo>
                    <a:lnTo>
                      <a:pt x="788" y="504"/>
                    </a:lnTo>
                    <a:lnTo>
                      <a:pt x="819" y="477"/>
                    </a:lnTo>
                    <a:lnTo>
                      <a:pt x="808" y="443"/>
                    </a:lnTo>
                    <a:lnTo>
                      <a:pt x="771" y="395"/>
                    </a:lnTo>
                    <a:lnTo>
                      <a:pt x="634" y="320"/>
                    </a:lnTo>
                    <a:lnTo>
                      <a:pt x="504" y="250"/>
                    </a:lnTo>
                    <a:lnTo>
                      <a:pt x="345" y="178"/>
                    </a:lnTo>
                    <a:lnTo>
                      <a:pt x="287" y="137"/>
                    </a:lnTo>
                    <a:lnTo>
                      <a:pt x="226" y="82"/>
                    </a:lnTo>
                    <a:lnTo>
                      <a:pt x="164" y="21"/>
                    </a:lnTo>
                    <a:lnTo>
                      <a:pt x="109" y="0"/>
                    </a:lnTo>
                    <a:lnTo>
                      <a:pt x="0" y="76"/>
                    </a:lnTo>
                    <a:lnTo>
                      <a:pt x="7" y="147"/>
                    </a:lnTo>
                    <a:lnTo>
                      <a:pt x="27" y="175"/>
                    </a:lnTo>
                    <a:lnTo>
                      <a:pt x="82" y="164"/>
                    </a:lnTo>
                    <a:lnTo>
                      <a:pt x="72" y="134"/>
                    </a:lnTo>
                    <a:lnTo>
                      <a:pt x="51" y="123"/>
                    </a:lnTo>
                    <a:lnTo>
                      <a:pt x="41" y="86"/>
                    </a:lnTo>
                    <a:lnTo>
                      <a:pt x="102" y="45"/>
                    </a:lnTo>
                    <a:lnTo>
                      <a:pt x="154" y="86"/>
                    </a:lnTo>
                    <a:lnTo>
                      <a:pt x="154" y="123"/>
                    </a:lnTo>
                    <a:lnTo>
                      <a:pt x="133" y="168"/>
                    </a:lnTo>
                    <a:lnTo>
                      <a:pt x="150" y="199"/>
                    </a:lnTo>
                    <a:lnTo>
                      <a:pt x="253" y="226"/>
                    </a:lnTo>
                    <a:lnTo>
                      <a:pt x="294" y="188"/>
                    </a:lnTo>
                    <a:lnTo>
                      <a:pt x="431" y="271"/>
                    </a:lnTo>
                    <a:lnTo>
                      <a:pt x="545" y="323"/>
                    </a:lnTo>
                    <a:lnTo>
                      <a:pt x="607" y="354"/>
                    </a:lnTo>
                    <a:lnTo>
                      <a:pt x="668" y="385"/>
                    </a:lnTo>
                    <a:lnTo>
                      <a:pt x="716" y="426"/>
                    </a:lnTo>
                    <a:lnTo>
                      <a:pt x="747" y="467"/>
                    </a:lnTo>
                    <a:lnTo>
                      <a:pt x="719" y="497"/>
                    </a:lnTo>
                    <a:lnTo>
                      <a:pt x="654" y="539"/>
                    </a:lnTo>
                    <a:lnTo>
                      <a:pt x="586" y="586"/>
                    </a:lnTo>
                    <a:lnTo>
                      <a:pt x="545" y="62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58384" name="Text Box 77"/>
            <p:cNvSpPr txBox="1">
              <a:spLocks noChangeArrowheads="1"/>
            </p:cNvSpPr>
            <p:nvPr/>
          </p:nvSpPr>
          <p:spPr bwMode="auto">
            <a:xfrm>
              <a:off x="1189" y="2904"/>
              <a:ext cx="1160"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200">
                  <a:latin typeface="Tahoma" charset="0"/>
                  <a:cs typeface="Tahoma" charset="0"/>
                </a:rPr>
                <a:t>Q: Why didn’</a:t>
              </a:r>
              <a:r>
                <a:rPr lang="en-US" altLang="ja-JP" sz="1200">
                  <a:latin typeface="Tahoma" charset="0"/>
                  <a:cs typeface="Tahoma" charset="0"/>
                </a:rPr>
                <a:t>t we save and update $fp?</a:t>
              </a:r>
              <a:endParaRPr lang="en-US" sz="1200">
                <a:latin typeface="Tahoma" charset="0"/>
                <a:cs typeface="Tahoma" charset="0"/>
              </a:endParaRPr>
            </a:p>
          </p:txBody>
        </p:sp>
        <p:sp>
          <p:nvSpPr>
            <p:cNvPr id="58385" name="Line 79"/>
            <p:cNvSpPr>
              <a:spLocks noChangeShapeType="1"/>
            </p:cNvSpPr>
            <p:nvPr/>
          </p:nvSpPr>
          <p:spPr bwMode="auto">
            <a:xfrm flipV="1">
              <a:off x="1073" y="3022"/>
              <a:ext cx="116" cy="88"/>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grpSp>
      <p:grpSp>
        <p:nvGrpSpPr>
          <p:cNvPr id="12" name="Group 100"/>
          <p:cNvGrpSpPr>
            <a:grpSpLocks/>
          </p:cNvGrpSpPr>
          <p:nvPr/>
        </p:nvGrpSpPr>
        <p:grpSpPr bwMode="auto">
          <a:xfrm>
            <a:off x="3810000" y="5840413"/>
            <a:ext cx="1306513" cy="712787"/>
            <a:chOff x="1458" y="3538"/>
            <a:chExt cx="823" cy="449"/>
          </a:xfrm>
        </p:grpSpPr>
        <p:sp>
          <p:nvSpPr>
            <p:cNvPr id="58380" name="Text Box 48"/>
            <p:cNvSpPr txBox="1">
              <a:spLocks noChangeArrowheads="1"/>
            </p:cNvSpPr>
            <p:nvPr/>
          </p:nvSpPr>
          <p:spPr bwMode="auto">
            <a:xfrm flipH="1">
              <a:off x="1458" y="3638"/>
              <a:ext cx="521" cy="3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000">
                  <a:latin typeface="Tahoma" charset="0"/>
                  <a:cs typeface="Tahoma" charset="0"/>
                </a:rPr>
                <a:t>Restore saved registers.</a:t>
              </a:r>
            </a:p>
          </p:txBody>
        </p:sp>
        <p:sp>
          <p:nvSpPr>
            <p:cNvPr id="58381" name="Line 49"/>
            <p:cNvSpPr>
              <a:spLocks noChangeShapeType="1"/>
            </p:cNvSpPr>
            <p:nvPr/>
          </p:nvSpPr>
          <p:spPr bwMode="auto">
            <a:xfrm flipH="1">
              <a:off x="1809" y="3661"/>
              <a:ext cx="117" cy="9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pic>
          <p:nvPicPr>
            <p:cNvPr id="58382" name="Picture 99" descr="MCj0078710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 y="3538"/>
              <a:ext cx="368" cy="4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 name="Slide Number Placeholder 2"/>
          <p:cNvSpPr>
            <a:spLocks noGrp="1"/>
          </p:cNvSpPr>
          <p:nvPr>
            <p:ph type="sldNum" sz="quarter" idx="10"/>
          </p:nvPr>
        </p:nvSpPr>
        <p:spPr/>
        <p:txBody>
          <a:bodyPr/>
          <a:lstStyle/>
          <a:p>
            <a:pPr>
              <a:defRPr/>
            </a:pPr>
            <a:fld id="{E9CC468D-D75C-7F4D-ACE5-026140477DF2}" type="slidenum">
              <a:rPr lang="en-US" smtClean="0"/>
              <a:pPr>
                <a:defRPr/>
              </a:pPr>
              <a:t>23</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08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8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latin typeface="Tahoma" charset="0"/>
                <a:ea typeface="Tahoma"/>
              </a:rPr>
              <a:t>Testing Reality</a:t>
            </a:r>
            <a:r>
              <a:rPr lang="ja-JP" altLang="en-US" dirty="0">
                <a:latin typeface="Tahoma" charset="0"/>
                <a:ea typeface="Tahoma"/>
              </a:rPr>
              <a:t>’</a:t>
            </a:r>
            <a:r>
              <a:rPr lang="en-US" dirty="0">
                <a:latin typeface="Tahoma" charset="0"/>
                <a:ea typeface="Tahoma"/>
              </a:rPr>
              <a:t>s Boundaries</a:t>
            </a:r>
          </a:p>
        </p:txBody>
      </p:sp>
      <p:sp>
        <p:nvSpPr>
          <p:cNvPr id="23555"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Now let</a:t>
            </a:r>
            <a:r>
              <a:rPr lang="ja-JP" altLang="en-US" dirty="0">
                <a:effectLst>
                  <a:outerShdw blurRad="38100" dist="38100" dir="2700000" algn="tl">
                    <a:srgbClr val="DDDDDD"/>
                  </a:outerShdw>
                </a:effectLst>
                <a:latin typeface="Tahoma" charset="0"/>
                <a:ea typeface="Tahoma"/>
              </a:rPr>
              <a:t>’</a:t>
            </a:r>
            <a:r>
              <a:rPr lang="en-US" dirty="0">
                <a:effectLst>
                  <a:outerShdw blurRad="38100" dist="38100" dir="2700000" algn="tl">
                    <a:srgbClr val="DDDDDD"/>
                  </a:outerShdw>
                </a:effectLst>
                <a:latin typeface="Tahoma" charset="0"/>
                <a:ea typeface="Tahoma"/>
              </a:rPr>
              <a:t>s take a look at the active stack frames at some point during the procedure</a:t>
            </a:r>
            <a:r>
              <a:rPr lang="ja-JP" altLang="en-US" dirty="0">
                <a:effectLst>
                  <a:outerShdw blurRad="38100" dist="38100" dir="2700000" algn="tl">
                    <a:srgbClr val="DDDDDD"/>
                  </a:outerShdw>
                </a:effectLst>
                <a:latin typeface="Tahoma" charset="0"/>
                <a:ea typeface="Tahoma"/>
              </a:rPr>
              <a:t>’</a:t>
            </a:r>
            <a:r>
              <a:rPr lang="en-US" dirty="0">
                <a:effectLst>
                  <a:outerShdw blurRad="38100" dist="38100" dir="2700000" algn="tl">
                    <a:srgbClr val="DDDDDD"/>
                  </a:outerShdw>
                </a:effectLst>
                <a:latin typeface="Tahoma" charset="0"/>
                <a:ea typeface="Tahoma"/>
              </a:rPr>
              <a:t>s execution.</a:t>
            </a:r>
          </a:p>
        </p:txBody>
      </p:sp>
      <p:sp>
        <p:nvSpPr>
          <p:cNvPr id="60419" name="Rectangle 5"/>
          <p:cNvSpPr>
            <a:spLocks noChangeArrowheads="1"/>
          </p:cNvSpPr>
          <p:nvPr/>
        </p:nvSpPr>
        <p:spPr bwMode="auto">
          <a:xfrm>
            <a:off x="4724400" y="1971675"/>
            <a:ext cx="3733800" cy="473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a:r>
              <a:rPr lang="en-US" sz="1600">
                <a:latin typeface="Courier New" charset="0"/>
                <a:cs typeface="Tahoma" charset="0"/>
              </a:rPr>
              <a:t>sqr:	addi	$sp,$sp,-8</a:t>
            </a:r>
          </a:p>
          <a:p>
            <a:pPr algn="l"/>
            <a:r>
              <a:rPr lang="en-US" sz="1600">
                <a:latin typeface="Courier New" charset="0"/>
                <a:cs typeface="Tahoma" charset="0"/>
              </a:rPr>
              <a:t>	sw	$ra,4($sp)</a:t>
            </a:r>
          </a:p>
          <a:p>
            <a:pPr marL="114300" lvl="1" algn="l"/>
            <a:r>
              <a:rPr lang="en-US" sz="1600">
                <a:latin typeface="Courier New" charset="0"/>
                <a:cs typeface="Tahoma" charset="0"/>
              </a:rPr>
              <a:t>	sw	$a0,0($sp)</a:t>
            </a:r>
          </a:p>
          <a:p>
            <a:pPr algn="l"/>
            <a:r>
              <a:rPr lang="en-US" sz="1600">
                <a:latin typeface="Courier New" charset="0"/>
                <a:cs typeface="Tahoma" charset="0"/>
              </a:rPr>
              <a:t>	slti	$t0,$a0,2</a:t>
            </a:r>
          </a:p>
          <a:p>
            <a:pPr marL="923925" lvl="2" algn="l"/>
            <a:r>
              <a:rPr lang="en-US" sz="1600">
                <a:latin typeface="Courier New" charset="0"/>
                <a:cs typeface="Tahoma" charset="0"/>
              </a:rPr>
              <a:t>beq	$t0,$0,then</a:t>
            </a:r>
          </a:p>
          <a:p>
            <a:pPr marL="923925" lvl="2" algn="l"/>
            <a:r>
              <a:rPr lang="en-US" sz="1600">
                <a:latin typeface="Courier New" charset="0"/>
                <a:cs typeface="Tahoma" charset="0"/>
              </a:rPr>
              <a:t>move	$v0,$a0</a:t>
            </a:r>
          </a:p>
          <a:p>
            <a:pPr marL="923925" lvl="2" algn="l"/>
            <a:r>
              <a:rPr lang="en-US" sz="1600">
                <a:latin typeface="Courier New" charset="0"/>
                <a:cs typeface="Tahoma" charset="0"/>
              </a:rPr>
              <a:t>beq	$0,$0,rtn	</a:t>
            </a:r>
          </a:p>
          <a:p>
            <a:pPr marL="114300" lvl="1" algn="l"/>
            <a:r>
              <a:rPr lang="en-US" sz="1600">
                <a:latin typeface="Courier New" charset="0"/>
                <a:cs typeface="Tahoma" charset="0"/>
              </a:rPr>
              <a:t>then:</a:t>
            </a:r>
          </a:p>
          <a:p>
            <a:pPr marL="923925" lvl="2" algn="l"/>
            <a:r>
              <a:rPr lang="en-US" sz="1600">
                <a:latin typeface="Courier New" charset="0"/>
                <a:cs typeface="Tahoma" charset="0"/>
              </a:rPr>
              <a:t>addi	$a0,$a0,-1</a:t>
            </a:r>
          </a:p>
          <a:p>
            <a:pPr marL="923925" lvl="2" algn="l"/>
            <a:r>
              <a:rPr lang="en-US" sz="1600">
                <a:latin typeface="Courier New" charset="0"/>
                <a:cs typeface="Tahoma" charset="0"/>
              </a:rPr>
              <a:t>jal	sqr</a:t>
            </a:r>
          </a:p>
          <a:p>
            <a:pPr marL="923925" lvl="2" algn="l"/>
            <a:r>
              <a:rPr lang="en-US" sz="1600">
                <a:latin typeface="Courier New" charset="0"/>
                <a:cs typeface="Tahoma" charset="0"/>
              </a:rPr>
              <a:t>lw	$a0,0($sp)</a:t>
            </a:r>
          </a:p>
          <a:p>
            <a:pPr marL="923925" lvl="2" algn="l"/>
            <a:r>
              <a:rPr lang="en-US" sz="1600">
                <a:latin typeface="Courier New" charset="0"/>
                <a:cs typeface="Tahoma" charset="0"/>
              </a:rPr>
              <a:t>add	$v0,$v0,$a0</a:t>
            </a:r>
          </a:p>
          <a:p>
            <a:pPr marL="923925" lvl="2" algn="l"/>
            <a:r>
              <a:rPr lang="en-US" sz="1600">
                <a:latin typeface="Courier New" charset="0"/>
                <a:cs typeface="Tahoma" charset="0"/>
              </a:rPr>
              <a:t>add	$v0,$v0,$a0</a:t>
            </a:r>
          </a:p>
          <a:p>
            <a:pPr marL="923925" lvl="2" algn="l"/>
            <a:r>
              <a:rPr lang="en-US" sz="1600">
                <a:latin typeface="Courier New" charset="0"/>
                <a:cs typeface="Tahoma" charset="0"/>
              </a:rPr>
              <a:t>addi	$v0,$v0,-1</a:t>
            </a:r>
          </a:p>
          <a:p>
            <a:pPr marL="114300" lvl="1" algn="l"/>
            <a:r>
              <a:rPr lang="en-US" sz="1600">
                <a:latin typeface="Courier New" charset="0"/>
                <a:cs typeface="Tahoma" charset="0"/>
              </a:rPr>
              <a:t>rtn:</a:t>
            </a:r>
          </a:p>
          <a:p>
            <a:pPr marL="923925" lvl="2" algn="l"/>
            <a:r>
              <a:rPr lang="en-US" sz="1600">
                <a:latin typeface="Courier New" charset="0"/>
                <a:cs typeface="Tahoma" charset="0"/>
              </a:rPr>
              <a:t>lw	$ra,4($sp)</a:t>
            </a:r>
          </a:p>
          <a:p>
            <a:pPr marL="114300" lvl="1" algn="l"/>
            <a:r>
              <a:rPr lang="en-US" sz="1600">
                <a:latin typeface="Courier New" charset="0"/>
                <a:cs typeface="Tahoma" charset="0"/>
              </a:rPr>
              <a:t>	addi	$sp,$sp,8</a:t>
            </a:r>
          </a:p>
          <a:p>
            <a:pPr marL="923925" lvl="2" algn="l"/>
            <a:r>
              <a:rPr lang="en-US" sz="1600">
                <a:latin typeface="Courier New" charset="0"/>
                <a:cs typeface="Tahoma" charset="0"/>
              </a:rPr>
              <a:t>jr	$ra</a:t>
            </a:r>
          </a:p>
        </p:txBody>
      </p:sp>
      <p:graphicFrame>
        <p:nvGraphicFramePr>
          <p:cNvPr id="709838" name="Group 206"/>
          <p:cNvGraphicFramePr>
            <a:graphicFrameLocks noGrp="1"/>
          </p:cNvGraphicFramePr>
          <p:nvPr/>
        </p:nvGraphicFramePr>
        <p:xfrm>
          <a:off x="990600" y="3200400"/>
          <a:ext cx="2074863" cy="2209802"/>
        </p:xfrm>
        <a:graphic>
          <a:graphicData uri="http://schemas.openxmlformats.org/drawingml/2006/table">
            <a:tbl>
              <a:tblPr/>
              <a:tblGrid>
                <a:gridCol w="2074863"/>
              </a:tblGrid>
              <a:tr h="328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charset="0"/>
                          <a:ea typeface="Tahoma"/>
                          <a:cs typeface="Tahoma"/>
                        </a:rPr>
                        <a:t>$</a:t>
                      </a:r>
                      <a:r>
                        <a:rPr kumimoji="0" lang="en-US" sz="1400" b="1" i="0" u="none" strike="noStrike" cap="none" normalizeH="0" baseline="0" dirty="0" err="1">
                          <a:ln>
                            <a:noFill/>
                          </a:ln>
                          <a:solidFill>
                            <a:schemeClr val="tx1"/>
                          </a:solidFill>
                          <a:effectLst/>
                          <a:latin typeface="Tahoma" charset="0"/>
                          <a:ea typeface="Tahoma"/>
                          <a:cs typeface="Tahoma"/>
                        </a:rPr>
                        <a:t>ra</a:t>
                      </a:r>
                      <a:r>
                        <a:rPr kumimoji="0" lang="en-US" sz="1400" b="1" i="0" u="none" strike="noStrike" cap="none" normalizeH="0" baseline="0" dirty="0">
                          <a:ln>
                            <a:noFill/>
                          </a:ln>
                          <a:solidFill>
                            <a:schemeClr val="tx1"/>
                          </a:solidFill>
                          <a:effectLst/>
                          <a:latin typeface="Tahoma" charset="0"/>
                          <a:ea typeface="Tahoma"/>
                          <a:cs typeface="Tahoma"/>
                        </a:rPr>
                        <a:t> = 0x00400018</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62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charset="0"/>
                          <a:ea typeface="Tahoma"/>
                          <a:cs typeface="Tahoma"/>
                        </a:rPr>
                        <a:t>$a0 = 10</a:t>
                      </a:r>
                      <a:r>
                        <a:rPr kumimoji="0" lang="en-US" sz="1400" b="1" i="0" u="none" strike="noStrike" cap="none" normalizeH="0" baseline="-25000" dirty="0">
                          <a:ln>
                            <a:noFill/>
                          </a:ln>
                          <a:solidFill>
                            <a:schemeClr val="tx1"/>
                          </a:solidFill>
                          <a:effectLst/>
                          <a:latin typeface="Tahoma" charset="0"/>
                          <a:ea typeface="Tahoma"/>
                          <a:cs typeface="Tahoma"/>
                        </a:rPr>
                        <a:t>10</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46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charset="0"/>
                          <a:ea typeface="Tahoma"/>
                          <a:cs typeface="Tahoma"/>
                        </a:rPr>
                        <a:t>$</a:t>
                      </a:r>
                      <a:r>
                        <a:rPr kumimoji="0" lang="en-US" sz="1400" b="1" i="0" u="none" strike="noStrike" cap="none" normalizeH="0" baseline="0" dirty="0" err="1">
                          <a:ln>
                            <a:noFill/>
                          </a:ln>
                          <a:solidFill>
                            <a:schemeClr val="tx1"/>
                          </a:solidFill>
                          <a:effectLst/>
                          <a:latin typeface="Tahoma" charset="0"/>
                          <a:ea typeface="Tahoma"/>
                          <a:cs typeface="Tahoma"/>
                        </a:rPr>
                        <a:t>ra</a:t>
                      </a:r>
                      <a:r>
                        <a:rPr kumimoji="0" lang="en-US" sz="1400" b="1" i="0" u="none" strike="noStrike" cap="none" normalizeH="0" baseline="0" dirty="0">
                          <a:ln>
                            <a:noFill/>
                          </a:ln>
                          <a:solidFill>
                            <a:schemeClr val="tx1"/>
                          </a:solidFill>
                          <a:effectLst/>
                          <a:latin typeface="Tahoma" charset="0"/>
                          <a:ea typeface="Tahoma"/>
                          <a:cs typeface="Tahoma"/>
                        </a:rPr>
                        <a:t> = 0x00400074</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7C80"/>
                    </a:solidFill>
                  </a:tcPr>
                </a:tc>
              </a:tr>
              <a:tr h="3746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charset="0"/>
                          <a:ea typeface="Tahoma"/>
                          <a:cs typeface="Tahoma"/>
                        </a:rPr>
                        <a:t>$a0 = 9</a:t>
                      </a:r>
                      <a:r>
                        <a:rPr kumimoji="0" lang="en-US" sz="1400" b="1" i="0" u="none" strike="noStrike" cap="none" normalizeH="0" baseline="-25000" dirty="0">
                          <a:ln>
                            <a:noFill/>
                          </a:ln>
                          <a:solidFill>
                            <a:schemeClr val="tx1"/>
                          </a:solidFill>
                          <a:effectLst/>
                          <a:latin typeface="Tahoma" charset="0"/>
                          <a:ea typeface="Tahoma"/>
                          <a:cs typeface="Tahoma"/>
                        </a:rPr>
                        <a:t>10</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7C80"/>
                    </a:solidFill>
                  </a:tcPr>
                </a:tc>
              </a:tr>
              <a:tr h="3794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charset="0"/>
                          <a:ea typeface="Tahoma"/>
                          <a:cs typeface="Tahoma"/>
                        </a:rPr>
                        <a:t>$</a:t>
                      </a:r>
                      <a:r>
                        <a:rPr kumimoji="0" lang="en-US" sz="1400" b="1" i="0" u="none" strike="noStrike" cap="none" normalizeH="0" baseline="0" dirty="0" err="1">
                          <a:ln>
                            <a:noFill/>
                          </a:ln>
                          <a:solidFill>
                            <a:schemeClr val="tx1"/>
                          </a:solidFill>
                          <a:effectLst/>
                          <a:latin typeface="Tahoma" charset="0"/>
                          <a:ea typeface="Tahoma"/>
                          <a:cs typeface="Tahoma"/>
                        </a:rPr>
                        <a:t>ra</a:t>
                      </a:r>
                      <a:r>
                        <a:rPr kumimoji="0" lang="en-US" sz="1400" b="1" i="0" u="none" strike="noStrike" cap="none" normalizeH="0" baseline="0" dirty="0">
                          <a:ln>
                            <a:noFill/>
                          </a:ln>
                          <a:solidFill>
                            <a:schemeClr val="tx1"/>
                          </a:solidFill>
                          <a:effectLst/>
                          <a:latin typeface="Tahoma" charset="0"/>
                          <a:ea typeface="Tahoma"/>
                          <a:cs typeface="Tahoma"/>
                        </a:rPr>
                        <a:t> = 0x00400074</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E8FF"/>
                    </a:solidFill>
                  </a:tcPr>
                </a:tc>
              </a:tr>
              <a:tr h="3762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charset="0"/>
                          <a:ea typeface="Tahoma"/>
                          <a:cs typeface="Tahoma"/>
                        </a:rPr>
                        <a:t>$a0 = 8</a:t>
                      </a:r>
                      <a:r>
                        <a:rPr kumimoji="0" lang="en-US" sz="1400" b="1" i="0" u="none" strike="noStrike" cap="none" normalizeH="0" baseline="-25000" dirty="0">
                          <a:ln>
                            <a:noFill/>
                          </a:ln>
                          <a:solidFill>
                            <a:schemeClr val="tx1"/>
                          </a:solidFill>
                          <a:effectLst/>
                          <a:latin typeface="Tahoma" charset="0"/>
                          <a:ea typeface="Tahoma"/>
                          <a:cs typeface="Tahoma"/>
                        </a:rPr>
                        <a:t>10</a:t>
                      </a:r>
                    </a:p>
                  </a:txBody>
                  <a:tcPr marL="0" marR="0" marT="9144"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9E8FF"/>
                    </a:solidFill>
                  </a:tcPr>
                </a:tc>
              </a:tr>
            </a:tbl>
          </a:graphicData>
        </a:graphic>
      </p:graphicFrame>
      <p:sp>
        <p:nvSpPr>
          <p:cNvPr id="60436" name="Text Box 185"/>
          <p:cNvSpPr txBox="1">
            <a:spLocks noChangeArrowheads="1"/>
          </p:cNvSpPr>
          <p:nvPr/>
        </p:nvSpPr>
        <p:spPr bwMode="auto">
          <a:xfrm>
            <a:off x="4587875" y="4413250"/>
            <a:ext cx="45085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800" b="0">
                <a:latin typeface="Tahoma" charset="0"/>
                <a:cs typeface="Tahoma" charset="0"/>
              </a:rPr>
              <a:t>PC</a:t>
            </a:r>
          </a:p>
        </p:txBody>
      </p:sp>
      <p:sp>
        <p:nvSpPr>
          <p:cNvPr id="60437" name="Line 186"/>
          <p:cNvSpPr>
            <a:spLocks noChangeShapeType="1"/>
          </p:cNvSpPr>
          <p:nvPr/>
        </p:nvSpPr>
        <p:spPr bwMode="auto">
          <a:xfrm>
            <a:off x="5029200" y="4629150"/>
            <a:ext cx="628650"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grpSp>
        <p:nvGrpSpPr>
          <p:cNvPr id="2" name="Group 207"/>
          <p:cNvGrpSpPr>
            <a:grpSpLocks/>
          </p:cNvGrpSpPr>
          <p:nvPr/>
        </p:nvGrpSpPr>
        <p:grpSpPr bwMode="auto">
          <a:xfrm>
            <a:off x="3060700" y="3048000"/>
            <a:ext cx="2208213" cy="762000"/>
            <a:chOff x="1928" y="2088"/>
            <a:chExt cx="1391" cy="480"/>
          </a:xfrm>
        </p:grpSpPr>
        <p:sp>
          <p:nvSpPr>
            <p:cNvPr id="60445" name="Text Box 196"/>
            <p:cNvSpPr txBox="1">
              <a:spLocks noChangeArrowheads="1"/>
            </p:cNvSpPr>
            <p:nvPr/>
          </p:nvSpPr>
          <p:spPr bwMode="auto">
            <a:xfrm>
              <a:off x="2256" y="2088"/>
              <a:ext cx="106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200">
                  <a:latin typeface="Tahoma" charset="0"/>
                  <a:cs typeface="Tahoma" charset="0"/>
                </a:rPr>
                <a:t>Return Address to original caller</a:t>
              </a:r>
            </a:p>
          </p:txBody>
        </p:sp>
        <p:grpSp>
          <p:nvGrpSpPr>
            <p:cNvPr id="60446" name="Group 189"/>
            <p:cNvGrpSpPr>
              <a:grpSpLocks/>
            </p:cNvGrpSpPr>
            <p:nvPr/>
          </p:nvGrpSpPr>
          <p:grpSpPr bwMode="auto">
            <a:xfrm flipH="1">
              <a:off x="1928" y="2229"/>
              <a:ext cx="227" cy="339"/>
              <a:chOff x="4464" y="1287"/>
              <a:chExt cx="362" cy="441"/>
            </a:xfrm>
          </p:grpSpPr>
          <p:sp>
            <p:nvSpPr>
              <p:cNvPr id="60448" name="Freeform 190"/>
              <p:cNvSpPr>
                <a:spLocks/>
              </p:cNvSpPr>
              <p:nvPr/>
            </p:nvSpPr>
            <p:spPr bwMode="auto">
              <a:xfrm>
                <a:off x="4565" y="1287"/>
                <a:ext cx="105" cy="102"/>
              </a:xfrm>
              <a:custGeom>
                <a:avLst/>
                <a:gdLst>
                  <a:gd name="T0" fmla="*/ 0 w 525"/>
                  <a:gd name="T1" fmla="*/ 0 h 508"/>
                  <a:gd name="T2" fmla="*/ 0 w 525"/>
                  <a:gd name="T3" fmla="*/ 0 h 508"/>
                  <a:gd name="T4" fmla="*/ 0 w 525"/>
                  <a:gd name="T5" fmla="*/ 0 h 508"/>
                  <a:gd name="T6" fmla="*/ 0 w 525"/>
                  <a:gd name="T7" fmla="*/ 0 h 508"/>
                  <a:gd name="T8" fmla="*/ 0 w 525"/>
                  <a:gd name="T9" fmla="*/ 0 h 508"/>
                  <a:gd name="T10" fmla="*/ 0 w 525"/>
                  <a:gd name="T11" fmla="*/ 0 h 508"/>
                  <a:gd name="T12" fmla="*/ 0 w 525"/>
                  <a:gd name="T13" fmla="*/ 0 h 508"/>
                  <a:gd name="T14" fmla="*/ 1 w 525"/>
                  <a:gd name="T15" fmla="*/ 0 h 508"/>
                  <a:gd name="T16" fmla="*/ 1 w 525"/>
                  <a:gd name="T17" fmla="*/ 0 h 508"/>
                  <a:gd name="T18" fmla="*/ 1 w 525"/>
                  <a:gd name="T19" fmla="*/ 1 h 508"/>
                  <a:gd name="T20" fmla="*/ 1 w 525"/>
                  <a:gd name="T21" fmla="*/ 0 h 508"/>
                  <a:gd name="T22" fmla="*/ 0 w 525"/>
                  <a:gd name="T23" fmla="*/ 1 h 508"/>
                  <a:gd name="T24" fmla="*/ 0 w 525"/>
                  <a:gd name="T25" fmla="*/ 1 h 508"/>
                  <a:gd name="T26" fmla="*/ 0 w 525"/>
                  <a:gd name="T27" fmla="*/ 1 h 508"/>
                  <a:gd name="T28" fmla="*/ 0 w 525"/>
                  <a:gd name="T29" fmla="*/ 1 h 508"/>
                  <a:gd name="T30" fmla="*/ 0 w 525"/>
                  <a:gd name="T31" fmla="*/ 1 h 508"/>
                  <a:gd name="T32" fmla="*/ 0 w 525"/>
                  <a:gd name="T33" fmla="*/ 1 h 508"/>
                  <a:gd name="T34" fmla="*/ 0 w 525"/>
                  <a:gd name="T35" fmla="*/ 1 h 508"/>
                  <a:gd name="T36" fmla="*/ 0 w 525"/>
                  <a:gd name="T37" fmla="*/ 1 h 508"/>
                  <a:gd name="T38" fmla="*/ 0 w 525"/>
                  <a:gd name="T39" fmla="*/ 0 h 508"/>
                  <a:gd name="T40" fmla="*/ 0 w 525"/>
                  <a:gd name="T41" fmla="*/ 0 h 508"/>
                  <a:gd name="T42" fmla="*/ 0 w 525"/>
                  <a:gd name="T43" fmla="*/ 0 h 508"/>
                  <a:gd name="T44" fmla="*/ 0 w 525"/>
                  <a:gd name="T45" fmla="*/ 0 h 508"/>
                  <a:gd name="T46" fmla="*/ 0 w 525"/>
                  <a:gd name="T47" fmla="*/ 0 h 508"/>
                  <a:gd name="T48" fmla="*/ 0 w 525"/>
                  <a:gd name="T49" fmla="*/ 0 h 5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5"/>
                  <a:gd name="T76" fmla="*/ 0 h 508"/>
                  <a:gd name="T77" fmla="*/ 525 w 525"/>
                  <a:gd name="T78" fmla="*/ 508 h 5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5" h="508">
                    <a:moveTo>
                      <a:pt x="108" y="23"/>
                    </a:moveTo>
                    <a:lnTo>
                      <a:pt x="167" y="0"/>
                    </a:lnTo>
                    <a:lnTo>
                      <a:pt x="209" y="17"/>
                    </a:lnTo>
                    <a:lnTo>
                      <a:pt x="254" y="72"/>
                    </a:lnTo>
                    <a:lnTo>
                      <a:pt x="282" y="152"/>
                    </a:lnTo>
                    <a:lnTo>
                      <a:pt x="285" y="208"/>
                    </a:lnTo>
                    <a:lnTo>
                      <a:pt x="289" y="280"/>
                    </a:lnTo>
                    <a:lnTo>
                      <a:pt x="476" y="277"/>
                    </a:lnTo>
                    <a:lnTo>
                      <a:pt x="525" y="287"/>
                    </a:lnTo>
                    <a:lnTo>
                      <a:pt x="519" y="321"/>
                    </a:lnTo>
                    <a:lnTo>
                      <a:pt x="418" y="307"/>
                    </a:lnTo>
                    <a:lnTo>
                      <a:pt x="285" y="328"/>
                    </a:lnTo>
                    <a:lnTo>
                      <a:pt x="258" y="400"/>
                    </a:lnTo>
                    <a:lnTo>
                      <a:pt x="220" y="463"/>
                    </a:lnTo>
                    <a:lnTo>
                      <a:pt x="174" y="487"/>
                    </a:lnTo>
                    <a:lnTo>
                      <a:pt x="125" y="508"/>
                    </a:lnTo>
                    <a:lnTo>
                      <a:pt x="90" y="495"/>
                    </a:lnTo>
                    <a:lnTo>
                      <a:pt x="41" y="439"/>
                    </a:lnTo>
                    <a:lnTo>
                      <a:pt x="7" y="370"/>
                    </a:lnTo>
                    <a:lnTo>
                      <a:pt x="0" y="311"/>
                    </a:lnTo>
                    <a:lnTo>
                      <a:pt x="18" y="193"/>
                    </a:lnTo>
                    <a:lnTo>
                      <a:pt x="59" y="104"/>
                    </a:lnTo>
                    <a:lnTo>
                      <a:pt x="90" y="52"/>
                    </a:lnTo>
                    <a:lnTo>
                      <a:pt x="128" y="20"/>
                    </a:lnTo>
                    <a:lnTo>
                      <a:pt x="108" y="2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0449" name="Freeform 191"/>
              <p:cNvSpPr>
                <a:spLocks/>
              </p:cNvSpPr>
              <p:nvPr/>
            </p:nvSpPr>
            <p:spPr bwMode="auto">
              <a:xfrm>
                <a:off x="4611" y="1385"/>
                <a:ext cx="215" cy="38"/>
              </a:xfrm>
              <a:custGeom>
                <a:avLst/>
                <a:gdLst>
                  <a:gd name="T0" fmla="*/ 0 w 1075"/>
                  <a:gd name="T1" fmla="*/ 0 h 190"/>
                  <a:gd name="T2" fmla="*/ 0 w 1075"/>
                  <a:gd name="T3" fmla="*/ 0 h 190"/>
                  <a:gd name="T4" fmla="*/ 0 w 1075"/>
                  <a:gd name="T5" fmla="*/ 0 h 190"/>
                  <a:gd name="T6" fmla="*/ 1 w 1075"/>
                  <a:gd name="T7" fmla="*/ 0 h 190"/>
                  <a:gd name="T8" fmla="*/ 1 w 1075"/>
                  <a:gd name="T9" fmla="*/ 0 h 190"/>
                  <a:gd name="T10" fmla="*/ 1 w 1075"/>
                  <a:gd name="T11" fmla="*/ 0 h 190"/>
                  <a:gd name="T12" fmla="*/ 1 w 1075"/>
                  <a:gd name="T13" fmla="*/ 0 h 190"/>
                  <a:gd name="T14" fmla="*/ 2 w 1075"/>
                  <a:gd name="T15" fmla="*/ 0 h 190"/>
                  <a:gd name="T16" fmla="*/ 2 w 1075"/>
                  <a:gd name="T17" fmla="*/ 0 h 190"/>
                  <a:gd name="T18" fmla="*/ 2 w 1075"/>
                  <a:gd name="T19" fmla="*/ 0 h 190"/>
                  <a:gd name="T20" fmla="*/ 1 w 1075"/>
                  <a:gd name="T21" fmla="*/ 0 h 190"/>
                  <a:gd name="T22" fmla="*/ 1 w 1075"/>
                  <a:gd name="T23" fmla="*/ 0 h 190"/>
                  <a:gd name="T24" fmla="*/ 1 w 1075"/>
                  <a:gd name="T25" fmla="*/ 0 h 190"/>
                  <a:gd name="T26" fmla="*/ 1 w 1075"/>
                  <a:gd name="T27" fmla="*/ 0 h 190"/>
                  <a:gd name="T28" fmla="*/ 1 w 1075"/>
                  <a:gd name="T29" fmla="*/ 0 h 190"/>
                  <a:gd name="T30" fmla="*/ 1 w 1075"/>
                  <a:gd name="T31" fmla="*/ 0 h 190"/>
                  <a:gd name="T32" fmla="*/ 1 w 1075"/>
                  <a:gd name="T33" fmla="*/ 0 h 190"/>
                  <a:gd name="T34" fmla="*/ 1 w 1075"/>
                  <a:gd name="T35" fmla="*/ 0 h 190"/>
                  <a:gd name="T36" fmla="*/ 1 w 1075"/>
                  <a:gd name="T37" fmla="*/ 0 h 190"/>
                  <a:gd name="T38" fmla="*/ 1 w 1075"/>
                  <a:gd name="T39" fmla="*/ 0 h 190"/>
                  <a:gd name="T40" fmla="*/ 1 w 1075"/>
                  <a:gd name="T41" fmla="*/ 0 h 190"/>
                  <a:gd name="T42" fmla="*/ 1 w 1075"/>
                  <a:gd name="T43" fmla="*/ 0 h 190"/>
                  <a:gd name="T44" fmla="*/ 0 w 1075"/>
                  <a:gd name="T45" fmla="*/ 0 h 190"/>
                  <a:gd name="T46" fmla="*/ 0 w 1075"/>
                  <a:gd name="T47" fmla="*/ 0 h 190"/>
                  <a:gd name="T48" fmla="*/ 0 w 1075"/>
                  <a:gd name="T49" fmla="*/ 0 h 190"/>
                  <a:gd name="T50" fmla="*/ 0 w 1075"/>
                  <a:gd name="T51" fmla="*/ 0 h 190"/>
                  <a:gd name="T52" fmla="*/ 0 w 1075"/>
                  <a:gd name="T53" fmla="*/ 0 h 190"/>
                  <a:gd name="T54" fmla="*/ 0 w 1075"/>
                  <a:gd name="T55" fmla="*/ 0 h 190"/>
                  <a:gd name="T56" fmla="*/ 0 w 1075"/>
                  <a:gd name="T57" fmla="*/ 0 h 1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75"/>
                  <a:gd name="T88" fmla="*/ 0 h 190"/>
                  <a:gd name="T89" fmla="*/ 1075 w 1075"/>
                  <a:gd name="T90" fmla="*/ 190 h 1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75" h="190">
                    <a:moveTo>
                      <a:pt x="0" y="121"/>
                    </a:moveTo>
                    <a:lnTo>
                      <a:pt x="90" y="90"/>
                    </a:lnTo>
                    <a:lnTo>
                      <a:pt x="282" y="77"/>
                    </a:lnTo>
                    <a:lnTo>
                      <a:pt x="442" y="63"/>
                    </a:lnTo>
                    <a:lnTo>
                      <a:pt x="620" y="35"/>
                    </a:lnTo>
                    <a:lnTo>
                      <a:pt x="751" y="31"/>
                    </a:lnTo>
                    <a:lnTo>
                      <a:pt x="925" y="11"/>
                    </a:lnTo>
                    <a:lnTo>
                      <a:pt x="1072" y="0"/>
                    </a:lnTo>
                    <a:lnTo>
                      <a:pt x="1075" y="21"/>
                    </a:lnTo>
                    <a:lnTo>
                      <a:pt x="1040" y="49"/>
                    </a:lnTo>
                    <a:lnTo>
                      <a:pt x="908" y="49"/>
                    </a:lnTo>
                    <a:lnTo>
                      <a:pt x="919" y="83"/>
                    </a:lnTo>
                    <a:lnTo>
                      <a:pt x="901" y="124"/>
                    </a:lnTo>
                    <a:lnTo>
                      <a:pt x="866" y="152"/>
                    </a:lnTo>
                    <a:lnTo>
                      <a:pt x="811" y="152"/>
                    </a:lnTo>
                    <a:lnTo>
                      <a:pt x="765" y="138"/>
                    </a:lnTo>
                    <a:lnTo>
                      <a:pt x="748" y="93"/>
                    </a:lnTo>
                    <a:lnTo>
                      <a:pt x="748" y="66"/>
                    </a:lnTo>
                    <a:lnTo>
                      <a:pt x="623" y="69"/>
                    </a:lnTo>
                    <a:lnTo>
                      <a:pt x="571" y="83"/>
                    </a:lnTo>
                    <a:lnTo>
                      <a:pt x="466" y="110"/>
                    </a:lnTo>
                    <a:lnTo>
                      <a:pt x="316" y="128"/>
                    </a:lnTo>
                    <a:lnTo>
                      <a:pt x="191" y="132"/>
                    </a:lnTo>
                    <a:lnTo>
                      <a:pt x="108" y="149"/>
                    </a:lnTo>
                    <a:lnTo>
                      <a:pt x="32" y="190"/>
                    </a:lnTo>
                    <a:lnTo>
                      <a:pt x="0" y="149"/>
                    </a:lnTo>
                    <a:lnTo>
                      <a:pt x="21" y="110"/>
                    </a:lnTo>
                    <a:lnTo>
                      <a:pt x="38" y="101"/>
                    </a:lnTo>
                    <a:lnTo>
                      <a:pt x="0" y="12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0450" name="Freeform 192"/>
              <p:cNvSpPr>
                <a:spLocks/>
              </p:cNvSpPr>
              <p:nvPr/>
            </p:nvSpPr>
            <p:spPr bwMode="auto">
              <a:xfrm>
                <a:off x="4544" y="1394"/>
                <a:ext cx="84" cy="174"/>
              </a:xfrm>
              <a:custGeom>
                <a:avLst/>
                <a:gdLst>
                  <a:gd name="T0" fmla="*/ 0 w 420"/>
                  <a:gd name="T1" fmla="*/ 0 h 871"/>
                  <a:gd name="T2" fmla="*/ 0 w 420"/>
                  <a:gd name="T3" fmla="*/ 0 h 871"/>
                  <a:gd name="T4" fmla="*/ 0 w 420"/>
                  <a:gd name="T5" fmla="*/ 0 h 871"/>
                  <a:gd name="T6" fmla="*/ 1 w 420"/>
                  <a:gd name="T7" fmla="*/ 0 h 871"/>
                  <a:gd name="T8" fmla="*/ 1 w 420"/>
                  <a:gd name="T9" fmla="*/ 0 h 871"/>
                  <a:gd name="T10" fmla="*/ 1 w 420"/>
                  <a:gd name="T11" fmla="*/ 0 h 871"/>
                  <a:gd name="T12" fmla="*/ 1 w 420"/>
                  <a:gd name="T13" fmla="*/ 1 h 871"/>
                  <a:gd name="T14" fmla="*/ 1 w 420"/>
                  <a:gd name="T15" fmla="*/ 1 h 871"/>
                  <a:gd name="T16" fmla="*/ 0 w 420"/>
                  <a:gd name="T17" fmla="*/ 1 h 871"/>
                  <a:gd name="T18" fmla="*/ 0 w 420"/>
                  <a:gd name="T19" fmla="*/ 1 h 871"/>
                  <a:gd name="T20" fmla="*/ 0 w 420"/>
                  <a:gd name="T21" fmla="*/ 1 h 871"/>
                  <a:gd name="T22" fmla="*/ 0 w 420"/>
                  <a:gd name="T23" fmla="*/ 1 h 871"/>
                  <a:gd name="T24" fmla="*/ 0 w 420"/>
                  <a:gd name="T25" fmla="*/ 1 h 871"/>
                  <a:gd name="T26" fmla="*/ 0 w 420"/>
                  <a:gd name="T27" fmla="*/ 1 h 871"/>
                  <a:gd name="T28" fmla="*/ 0 w 420"/>
                  <a:gd name="T29" fmla="*/ 1 h 871"/>
                  <a:gd name="T30" fmla="*/ 0 w 420"/>
                  <a:gd name="T31" fmla="*/ 1 h 871"/>
                  <a:gd name="T32" fmla="*/ 0 w 420"/>
                  <a:gd name="T33" fmla="*/ 1 h 871"/>
                  <a:gd name="T34" fmla="*/ 0 w 420"/>
                  <a:gd name="T35" fmla="*/ 1 h 871"/>
                  <a:gd name="T36" fmla="*/ 0 w 420"/>
                  <a:gd name="T37" fmla="*/ 0 h 871"/>
                  <a:gd name="T38" fmla="*/ 0 w 420"/>
                  <a:gd name="T39" fmla="*/ 0 h 871"/>
                  <a:gd name="T40" fmla="*/ 0 w 420"/>
                  <a:gd name="T41" fmla="*/ 0 h 871"/>
                  <a:gd name="T42" fmla="*/ 0 w 420"/>
                  <a:gd name="T43" fmla="*/ 0 h 87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0"/>
                  <a:gd name="T67" fmla="*/ 0 h 871"/>
                  <a:gd name="T68" fmla="*/ 420 w 420"/>
                  <a:gd name="T69" fmla="*/ 871 h 87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0" h="871">
                    <a:moveTo>
                      <a:pt x="187" y="0"/>
                    </a:moveTo>
                    <a:lnTo>
                      <a:pt x="239" y="9"/>
                    </a:lnTo>
                    <a:lnTo>
                      <a:pt x="301" y="9"/>
                    </a:lnTo>
                    <a:lnTo>
                      <a:pt x="385" y="51"/>
                    </a:lnTo>
                    <a:lnTo>
                      <a:pt x="416" y="134"/>
                    </a:lnTo>
                    <a:lnTo>
                      <a:pt x="420" y="249"/>
                    </a:lnTo>
                    <a:lnTo>
                      <a:pt x="388" y="376"/>
                    </a:lnTo>
                    <a:lnTo>
                      <a:pt x="333" y="497"/>
                    </a:lnTo>
                    <a:lnTo>
                      <a:pt x="292" y="601"/>
                    </a:lnTo>
                    <a:lnTo>
                      <a:pt x="249" y="746"/>
                    </a:lnTo>
                    <a:lnTo>
                      <a:pt x="200" y="833"/>
                    </a:lnTo>
                    <a:lnTo>
                      <a:pt x="139" y="871"/>
                    </a:lnTo>
                    <a:lnTo>
                      <a:pt x="86" y="871"/>
                    </a:lnTo>
                    <a:lnTo>
                      <a:pt x="24" y="833"/>
                    </a:lnTo>
                    <a:lnTo>
                      <a:pt x="0" y="777"/>
                    </a:lnTo>
                    <a:lnTo>
                      <a:pt x="0" y="687"/>
                    </a:lnTo>
                    <a:lnTo>
                      <a:pt x="34" y="570"/>
                    </a:lnTo>
                    <a:lnTo>
                      <a:pt x="63" y="407"/>
                    </a:lnTo>
                    <a:lnTo>
                      <a:pt x="72" y="206"/>
                    </a:lnTo>
                    <a:lnTo>
                      <a:pt x="55" y="55"/>
                    </a:lnTo>
                    <a:lnTo>
                      <a:pt x="107" y="3"/>
                    </a:lnTo>
                    <a:lnTo>
                      <a:pt x="18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0451" name="Freeform 193"/>
              <p:cNvSpPr>
                <a:spLocks/>
              </p:cNvSpPr>
              <p:nvPr/>
            </p:nvSpPr>
            <p:spPr bwMode="auto">
              <a:xfrm>
                <a:off x="4469" y="1401"/>
                <a:ext cx="96" cy="156"/>
              </a:xfrm>
              <a:custGeom>
                <a:avLst/>
                <a:gdLst>
                  <a:gd name="T0" fmla="*/ 1 w 480"/>
                  <a:gd name="T1" fmla="*/ 0 h 779"/>
                  <a:gd name="T2" fmla="*/ 1 w 480"/>
                  <a:gd name="T3" fmla="*/ 0 h 779"/>
                  <a:gd name="T4" fmla="*/ 1 w 480"/>
                  <a:gd name="T5" fmla="*/ 0 h 779"/>
                  <a:gd name="T6" fmla="*/ 1 w 480"/>
                  <a:gd name="T7" fmla="*/ 0 h 779"/>
                  <a:gd name="T8" fmla="*/ 1 w 480"/>
                  <a:gd name="T9" fmla="*/ 0 h 779"/>
                  <a:gd name="T10" fmla="*/ 1 w 480"/>
                  <a:gd name="T11" fmla="*/ 0 h 779"/>
                  <a:gd name="T12" fmla="*/ 1 w 480"/>
                  <a:gd name="T13" fmla="*/ 0 h 779"/>
                  <a:gd name="T14" fmla="*/ 0 w 480"/>
                  <a:gd name="T15" fmla="*/ 0 h 779"/>
                  <a:gd name="T16" fmla="*/ 0 w 480"/>
                  <a:gd name="T17" fmla="*/ 0 h 779"/>
                  <a:gd name="T18" fmla="*/ 0 w 480"/>
                  <a:gd name="T19" fmla="*/ 0 h 779"/>
                  <a:gd name="T20" fmla="*/ 0 w 480"/>
                  <a:gd name="T21" fmla="*/ 1 h 779"/>
                  <a:gd name="T22" fmla="*/ 0 w 480"/>
                  <a:gd name="T23" fmla="*/ 1 h 779"/>
                  <a:gd name="T24" fmla="*/ 0 w 480"/>
                  <a:gd name="T25" fmla="*/ 1 h 779"/>
                  <a:gd name="T26" fmla="*/ 0 w 480"/>
                  <a:gd name="T27" fmla="*/ 1 h 779"/>
                  <a:gd name="T28" fmla="*/ 0 w 480"/>
                  <a:gd name="T29" fmla="*/ 1 h 779"/>
                  <a:gd name="T30" fmla="*/ 0 w 480"/>
                  <a:gd name="T31" fmla="*/ 1 h 779"/>
                  <a:gd name="T32" fmla="*/ 0 w 480"/>
                  <a:gd name="T33" fmla="*/ 1 h 779"/>
                  <a:gd name="T34" fmla="*/ 0 w 480"/>
                  <a:gd name="T35" fmla="*/ 1 h 779"/>
                  <a:gd name="T36" fmla="*/ 0 w 480"/>
                  <a:gd name="T37" fmla="*/ 1 h 779"/>
                  <a:gd name="T38" fmla="*/ 0 w 480"/>
                  <a:gd name="T39" fmla="*/ 1 h 779"/>
                  <a:gd name="T40" fmla="*/ 0 w 480"/>
                  <a:gd name="T41" fmla="*/ 1 h 779"/>
                  <a:gd name="T42" fmla="*/ 0 w 480"/>
                  <a:gd name="T43" fmla="*/ 1 h 779"/>
                  <a:gd name="T44" fmla="*/ 0 w 480"/>
                  <a:gd name="T45" fmla="*/ 1 h 779"/>
                  <a:gd name="T46" fmla="*/ 0 w 480"/>
                  <a:gd name="T47" fmla="*/ 1 h 779"/>
                  <a:gd name="T48" fmla="*/ 0 w 480"/>
                  <a:gd name="T49" fmla="*/ 1 h 779"/>
                  <a:gd name="T50" fmla="*/ 0 w 480"/>
                  <a:gd name="T51" fmla="*/ 1 h 779"/>
                  <a:gd name="T52" fmla="*/ 0 w 480"/>
                  <a:gd name="T53" fmla="*/ 1 h 779"/>
                  <a:gd name="T54" fmla="*/ 0 w 480"/>
                  <a:gd name="T55" fmla="*/ 1 h 779"/>
                  <a:gd name="T56" fmla="*/ 0 w 480"/>
                  <a:gd name="T57" fmla="*/ 1 h 779"/>
                  <a:gd name="T58" fmla="*/ 0 w 480"/>
                  <a:gd name="T59" fmla="*/ 1 h 779"/>
                  <a:gd name="T60" fmla="*/ 0 w 480"/>
                  <a:gd name="T61" fmla="*/ 1 h 779"/>
                  <a:gd name="T62" fmla="*/ 0 w 480"/>
                  <a:gd name="T63" fmla="*/ 0 h 779"/>
                  <a:gd name="T64" fmla="*/ 0 w 480"/>
                  <a:gd name="T65" fmla="*/ 0 h 779"/>
                  <a:gd name="T66" fmla="*/ 0 w 480"/>
                  <a:gd name="T67" fmla="*/ 0 h 779"/>
                  <a:gd name="T68" fmla="*/ 0 w 480"/>
                  <a:gd name="T69" fmla="*/ 0 h 779"/>
                  <a:gd name="T70" fmla="*/ 0 w 480"/>
                  <a:gd name="T71" fmla="*/ 0 h 779"/>
                  <a:gd name="T72" fmla="*/ 1 w 480"/>
                  <a:gd name="T73" fmla="*/ 0 h 779"/>
                  <a:gd name="T74" fmla="*/ 1 w 480"/>
                  <a:gd name="T75" fmla="*/ 0 h 7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0"/>
                  <a:gd name="T115" fmla="*/ 0 h 779"/>
                  <a:gd name="T116" fmla="*/ 480 w 480"/>
                  <a:gd name="T117" fmla="*/ 779 h 7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0" h="779">
                    <a:moveTo>
                      <a:pt x="365" y="30"/>
                    </a:moveTo>
                    <a:lnTo>
                      <a:pt x="417" y="0"/>
                    </a:lnTo>
                    <a:lnTo>
                      <a:pt x="456" y="0"/>
                    </a:lnTo>
                    <a:lnTo>
                      <a:pt x="480" y="24"/>
                    </a:lnTo>
                    <a:lnTo>
                      <a:pt x="466" y="72"/>
                    </a:lnTo>
                    <a:lnTo>
                      <a:pt x="434" y="104"/>
                    </a:lnTo>
                    <a:lnTo>
                      <a:pt x="376" y="134"/>
                    </a:lnTo>
                    <a:lnTo>
                      <a:pt x="261" y="180"/>
                    </a:lnTo>
                    <a:lnTo>
                      <a:pt x="115" y="259"/>
                    </a:lnTo>
                    <a:lnTo>
                      <a:pt x="60" y="262"/>
                    </a:lnTo>
                    <a:lnTo>
                      <a:pt x="91" y="335"/>
                    </a:lnTo>
                    <a:lnTo>
                      <a:pt x="153" y="415"/>
                    </a:lnTo>
                    <a:lnTo>
                      <a:pt x="205" y="512"/>
                    </a:lnTo>
                    <a:lnTo>
                      <a:pt x="226" y="613"/>
                    </a:lnTo>
                    <a:lnTo>
                      <a:pt x="216" y="644"/>
                    </a:lnTo>
                    <a:lnTo>
                      <a:pt x="185" y="665"/>
                    </a:lnTo>
                    <a:lnTo>
                      <a:pt x="143" y="679"/>
                    </a:lnTo>
                    <a:lnTo>
                      <a:pt x="101" y="709"/>
                    </a:lnTo>
                    <a:lnTo>
                      <a:pt x="84" y="741"/>
                    </a:lnTo>
                    <a:lnTo>
                      <a:pt x="74" y="779"/>
                    </a:lnTo>
                    <a:lnTo>
                      <a:pt x="42" y="779"/>
                    </a:lnTo>
                    <a:lnTo>
                      <a:pt x="31" y="751"/>
                    </a:lnTo>
                    <a:lnTo>
                      <a:pt x="52" y="706"/>
                    </a:lnTo>
                    <a:lnTo>
                      <a:pt x="112" y="675"/>
                    </a:lnTo>
                    <a:lnTo>
                      <a:pt x="147" y="644"/>
                    </a:lnTo>
                    <a:lnTo>
                      <a:pt x="178" y="627"/>
                    </a:lnTo>
                    <a:lnTo>
                      <a:pt x="188" y="595"/>
                    </a:lnTo>
                    <a:lnTo>
                      <a:pt x="174" y="512"/>
                    </a:lnTo>
                    <a:lnTo>
                      <a:pt x="126" y="450"/>
                    </a:lnTo>
                    <a:lnTo>
                      <a:pt x="84" y="395"/>
                    </a:lnTo>
                    <a:lnTo>
                      <a:pt x="31" y="332"/>
                    </a:lnTo>
                    <a:lnTo>
                      <a:pt x="0" y="273"/>
                    </a:lnTo>
                    <a:lnTo>
                      <a:pt x="0" y="238"/>
                    </a:lnTo>
                    <a:lnTo>
                      <a:pt x="28" y="221"/>
                    </a:lnTo>
                    <a:lnTo>
                      <a:pt x="136" y="159"/>
                    </a:lnTo>
                    <a:lnTo>
                      <a:pt x="240" y="104"/>
                    </a:lnTo>
                    <a:lnTo>
                      <a:pt x="344" y="52"/>
                    </a:lnTo>
                    <a:lnTo>
                      <a:pt x="365" y="3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0452" name="Freeform 194"/>
              <p:cNvSpPr>
                <a:spLocks/>
              </p:cNvSpPr>
              <p:nvPr/>
            </p:nvSpPr>
            <p:spPr bwMode="auto">
              <a:xfrm>
                <a:off x="4563" y="1553"/>
                <a:ext cx="64" cy="169"/>
              </a:xfrm>
              <a:custGeom>
                <a:avLst/>
                <a:gdLst>
                  <a:gd name="T0" fmla="*/ 0 w 320"/>
                  <a:gd name="T1" fmla="*/ 0 h 844"/>
                  <a:gd name="T2" fmla="*/ 0 w 320"/>
                  <a:gd name="T3" fmla="*/ 0 h 844"/>
                  <a:gd name="T4" fmla="*/ 0 w 320"/>
                  <a:gd name="T5" fmla="*/ 0 h 844"/>
                  <a:gd name="T6" fmla="*/ 0 w 320"/>
                  <a:gd name="T7" fmla="*/ 0 h 844"/>
                  <a:gd name="T8" fmla="*/ 0 w 320"/>
                  <a:gd name="T9" fmla="*/ 0 h 844"/>
                  <a:gd name="T10" fmla="*/ 0 w 320"/>
                  <a:gd name="T11" fmla="*/ 0 h 844"/>
                  <a:gd name="T12" fmla="*/ 0 w 320"/>
                  <a:gd name="T13" fmla="*/ 0 h 844"/>
                  <a:gd name="T14" fmla="*/ 0 w 320"/>
                  <a:gd name="T15" fmla="*/ 1 h 844"/>
                  <a:gd name="T16" fmla="*/ 0 w 320"/>
                  <a:gd name="T17" fmla="*/ 1 h 844"/>
                  <a:gd name="T18" fmla="*/ 0 w 320"/>
                  <a:gd name="T19" fmla="*/ 1 h 844"/>
                  <a:gd name="T20" fmla="*/ 0 w 320"/>
                  <a:gd name="T21" fmla="*/ 1 h 844"/>
                  <a:gd name="T22" fmla="*/ 0 w 320"/>
                  <a:gd name="T23" fmla="*/ 1 h 844"/>
                  <a:gd name="T24" fmla="*/ 0 w 320"/>
                  <a:gd name="T25" fmla="*/ 1 h 844"/>
                  <a:gd name="T26" fmla="*/ 0 w 320"/>
                  <a:gd name="T27" fmla="*/ 1 h 844"/>
                  <a:gd name="T28" fmla="*/ 0 w 320"/>
                  <a:gd name="T29" fmla="*/ 1 h 844"/>
                  <a:gd name="T30" fmla="*/ 0 w 320"/>
                  <a:gd name="T31" fmla="*/ 1 h 844"/>
                  <a:gd name="T32" fmla="*/ 1 w 320"/>
                  <a:gd name="T33" fmla="*/ 1 h 844"/>
                  <a:gd name="T34" fmla="*/ 1 w 320"/>
                  <a:gd name="T35" fmla="*/ 1 h 844"/>
                  <a:gd name="T36" fmla="*/ 0 w 320"/>
                  <a:gd name="T37" fmla="*/ 1 h 844"/>
                  <a:gd name="T38" fmla="*/ 0 w 320"/>
                  <a:gd name="T39" fmla="*/ 1 h 844"/>
                  <a:gd name="T40" fmla="*/ 0 w 320"/>
                  <a:gd name="T41" fmla="*/ 1 h 844"/>
                  <a:gd name="T42" fmla="*/ 0 w 320"/>
                  <a:gd name="T43" fmla="*/ 1 h 844"/>
                  <a:gd name="T44" fmla="*/ 0 w 320"/>
                  <a:gd name="T45" fmla="*/ 1 h 844"/>
                  <a:gd name="T46" fmla="*/ 0 w 320"/>
                  <a:gd name="T47" fmla="*/ 1 h 844"/>
                  <a:gd name="T48" fmla="*/ 0 w 320"/>
                  <a:gd name="T49" fmla="*/ 1 h 844"/>
                  <a:gd name="T50" fmla="*/ 0 w 320"/>
                  <a:gd name="T51" fmla="*/ 1 h 844"/>
                  <a:gd name="T52" fmla="*/ 0 w 320"/>
                  <a:gd name="T53" fmla="*/ 1 h 844"/>
                  <a:gd name="T54" fmla="*/ 0 w 320"/>
                  <a:gd name="T55" fmla="*/ 1 h 844"/>
                  <a:gd name="T56" fmla="*/ 0 w 320"/>
                  <a:gd name="T57" fmla="*/ 1 h 844"/>
                  <a:gd name="T58" fmla="*/ 0 w 320"/>
                  <a:gd name="T59" fmla="*/ 1 h 844"/>
                  <a:gd name="T60" fmla="*/ 0 w 320"/>
                  <a:gd name="T61" fmla="*/ 1 h 844"/>
                  <a:gd name="T62" fmla="*/ 0 w 320"/>
                  <a:gd name="T63" fmla="*/ 1 h 844"/>
                  <a:gd name="T64" fmla="*/ 0 w 320"/>
                  <a:gd name="T65" fmla="*/ 0 h 844"/>
                  <a:gd name="T66" fmla="*/ 0 w 320"/>
                  <a:gd name="T67" fmla="*/ 0 h 844"/>
                  <a:gd name="T68" fmla="*/ 0 w 320"/>
                  <a:gd name="T69" fmla="*/ 0 h 844"/>
                  <a:gd name="T70" fmla="*/ 0 w 320"/>
                  <a:gd name="T71" fmla="*/ 0 h 8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0"/>
                  <a:gd name="T109" fmla="*/ 0 h 844"/>
                  <a:gd name="T110" fmla="*/ 320 w 320"/>
                  <a:gd name="T111" fmla="*/ 844 h 8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0" h="844">
                    <a:moveTo>
                      <a:pt x="60" y="98"/>
                    </a:moveTo>
                    <a:lnTo>
                      <a:pt x="18" y="43"/>
                    </a:lnTo>
                    <a:lnTo>
                      <a:pt x="32" y="0"/>
                    </a:lnTo>
                    <a:lnTo>
                      <a:pt x="74" y="0"/>
                    </a:lnTo>
                    <a:lnTo>
                      <a:pt x="122" y="46"/>
                    </a:lnTo>
                    <a:lnTo>
                      <a:pt x="185" y="139"/>
                    </a:lnTo>
                    <a:lnTo>
                      <a:pt x="220" y="229"/>
                    </a:lnTo>
                    <a:lnTo>
                      <a:pt x="251" y="316"/>
                    </a:lnTo>
                    <a:lnTo>
                      <a:pt x="261" y="395"/>
                    </a:lnTo>
                    <a:lnTo>
                      <a:pt x="258" y="437"/>
                    </a:lnTo>
                    <a:lnTo>
                      <a:pt x="226" y="488"/>
                    </a:lnTo>
                    <a:lnTo>
                      <a:pt x="174" y="627"/>
                    </a:lnTo>
                    <a:lnTo>
                      <a:pt x="115" y="707"/>
                    </a:lnTo>
                    <a:lnTo>
                      <a:pt x="101" y="742"/>
                    </a:lnTo>
                    <a:lnTo>
                      <a:pt x="157" y="748"/>
                    </a:lnTo>
                    <a:lnTo>
                      <a:pt x="230" y="748"/>
                    </a:lnTo>
                    <a:lnTo>
                      <a:pt x="320" y="779"/>
                    </a:lnTo>
                    <a:lnTo>
                      <a:pt x="313" y="803"/>
                    </a:lnTo>
                    <a:lnTo>
                      <a:pt x="300" y="831"/>
                    </a:lnTo>
                    <a:lnTo>
                      <a:pt x="272" y="844"/>
                    </a:lnTo>
                    <a:lnTo>
                      <a:pt x="216" y="824"/>
                    </a:lnTo>
                    <a:lnTo>
                      <a:pt x="157" y="794"/>
                    </a:lnTo>
                    <a:lnTo>
                      <a:pt x="74" y="789"/>
                    </a:lnTo>
                    <a:lnTo>
                      <a:pt x="22" y="800"/>
                    </a:lnTo>
                    <a:lnTo>
                      <a:pt x="0" y="783"/>
                    </a:lnTo>
                    <a:lnTo>
                      <a:pt x="0" y="759"/>
                    </a:lnTo>
                    <a:lnTo>
                      <a:pt x="29" y="731"/>
                    </a:lnTo>
                    <a:lnTo>
                      <a:pt x="74" y="685"/>
                    </a:lnTo>
                    <a:lnTo>
                      <a:pt x="153" y="571"/>
                    </a:lnTo>
                    <a:lnTo>
                      <a:pt x="188" y="472"/>
                    </a:lnTo>
                    <a:lnTo>
                      <a:pt x="199" y="374"/>
                    </a:lnTo>
                    <a:lnTo>
                      <a:pt x="196" y="322"/>
                    </a:lnTo>
                    <a:lnTo>
                      <a:pt x="168" y="229"/>
                    </a:lnTo>
                    <a:lnTo>
                      <a:pt x="95" y="128"/>
                    </a:lnTo>
                    <a:lnTo>
                      <a:pt x="43" y="77"/>
                    </a:lnTo>
                    <a:lnTo>
                      <a:pt x="60" y="9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0453" name="Freeform 195"/>
              <p:cNvSpPr>
                <a:spLocks/>
              </p:cNvSpPr>
              <p:nvPr/>
            </p:nvSpPr>
            <p:spPr bwMode="auto">
              <a:xfrm>
                <a:off x="4464" y="1542"/>
                <a:ext cx="94" cy="186"/>
              </a:xfrm>
              <a:custGeom>
                <a:avLst/>
                <a:gdLst>
                  <a:gd name="T0" fmla="*/ 0 w 469"/>
                  <a:gd name="T1" fmla="*/ 0 h 931"/>
                  <a:gd name="T2" fmla="*/ 1 w 469"/>
                  <a:gd name="T3" fmla="*/ 0 h 931"/>
                  <a:gd name="T4" fmla="*/ 1 w 469"/>
                  <a:gd name="T5" fmla="*/ 0 h 931"/>
                  <a:gd name="T6" fmla="*/ 1 w 469"/>
                  <a:gd name="T7" fmla="*/ 0 h 931"/>
                  <a:gd name="T8" fmla="*/ 1 w 469"/>
                  <a:gd name="T9" fmla="*/ 0 h 931"/>
                  <a:gd name="T10" fmla="*/ 1 w 469"/>
                  <a:gd name="T11" fmla="*/ 0 h 931"/>
                  <a:gd name="T12" fmla="*/ 1 w 469"/>
                  <a:gd name="T13" fmla="*/ 0 h 931"/>
                  <a:gd name="T14" fmla="*/ 1 w 469"/>
                  <a:gd name="T15" fmla="*/ 0 h 931"/>
                  <a:gd name="T16" fmla="*/ 1 w 469"/>
                  <a:gd name="T17" fmla="*/ 0 h 931"/>
                  <a:gd name="T18" fmla="*/ 0 w 469"/>
                  <a:gd name="T19" fmla="*/ 0 h 931"/>
                  <a:gd name="T20" fmla="*/ 0 w 469"/>
                  <a:gd name="T21" fmla="*/ 1 h 931"/>
                  <a:gd name="T22" fmla="*/ 0 w 469"/>
                  <a:gd name="T23" fmla="*/ 1 h 931"/>
                  <a:gd name="T24" fmla="*/ 0 w 469"/>
                  <a:gd name="T25" fmla="*/ 1 h 931"/>
                  <a:gd name="T26" fmla="*/ 0 w 469"/>
                  <a:gd name="T27" fmla="*/ 1 h 931"/>
                  <a:gd name="T28" fmla="*/ 0 w 469"/>
                  <a:gd name="T29" fmla="*/ 1 h 931"/>
                  <a:gd name="T30" fmla="*/ 0 w 469"/>
                  <a:gd name="T31" fmla="*/ 1 h 931"/>
                  <a:gd name="T32" fmla="*/ 0 w 469"/>
                  <a:gd name="T33" fmla="*/ 1 h 931"/>
                  <a:gd name="T34" fmla="*/ 0 w 469"/>
                  <a:gd name="T35" fmla="*/ 1 h 931"/>
                  <a:gd name="T36" fmla="*/ 0 w 469"/>
                  <a:gd name="T37" fmla="*/ 1 h 931"/>
                  <a:gd name="T38" fmla="*/ 0 w 469"/>
                  <a:gd name="T39" fmla="*/ 1 h 931"/>
                  <a:gd name="T40" fmla="*/ 0 w 469"/>
                  <a:gd name="T41" fmla="*/ 1 h 931"/>
                  <a:gd name="T42" fmla="*/ 0 w 469"/>
                  <a:gd name="T43" fmla="*/ 1 h 931"/>
                  <a:gd name="T44" fmla="*/ 0 w 469"/>
                  <a:gd name="T45" fmla="*/ 1 h 931"/>
                  <a:gd name="T46" fmla="*/ 0 w 469"/>
                  <a:gd name="T47" fmla="*/ 1 h 931"/>
                  <a:gd name="T48" fmla="*/ 0 w 469"/>
                  <a:gd name="T49" fmla="*/ 1 h 931"/>
                  <a:gd name="T50" fmla="*/ 0 w 469"/>
                  <a:gd name="T51" fmla="*/ 1 h 931"/>
                  <a:gd name="T52" fmla="*/ 0 w 469"/>
                  <a:gd name="T53" fmla="*/ 1 h 931"/>
                  <a:gd name="T54" fmla="*/ 0 w 469"/>
                  <a:gd name="T55" fmla="*/ 1 h 931"/>
                  <a:gd name="T56" fmla="*/ 0 w 469"/>
                  <a:gd name="T57" fmla="*/ 1 h 931"/>
                  <a:gd name="T58" fmla="*/ 0 w 469"/>
                  <a:gd name="T59" fmla="*/ 1 h 931"/>
                  <a:gd name="T60" fmla="*/ 0 w 469"/>
                  <a:gd name="T61" fmla="*/ 1 h 931"/>
                  <a:gd name="T62" fmla="*/ 0 w 469"/>
                  <a:gd name="T63" fmla="*/ 1 h 931"/>
                  <a:gd name="T64" fmla="*/ 0 w 469"/>
                  <a:gd name="T65" fmla="*/ 1 h 931"/>
                  <a:gd name="T66" fmla="*/ 0 w 469"/>
                  <a:gd name="T67" fmla="*/ 1 h 931"/>
                  <a:gd name="T68" fmla="*/ 0 w 469"/>
                  <a:gd name="T69" fmla="*/ 1 h 931"/>
                  <a:gd name="T70" fmla="*/ 0 w 469"/>
                  <a:gd name="T71" fmla="*/ 1 h 931"/>
                  <a:gd name="T72" fmla="*/ 0 w 469"/>
                  <a:gd name="T73" fmla="*/ 1 h 931"/>
                  <a:gd name="T74" fmla="*/ 0 w 469"/>
                  <a:gd name="T75" fmla="*/ 0 h 931"/>
                  <a:gd name="T76" fmla="*/ 0 w 469"/>
                  <a:gd name="T77" fmla="*/ 0 h 93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9"/>
                  <a:gd name="T118" fmla="*/ 0 h 931"/>
                  <a:gd name="T119" fmla="*/ 469 w 469"/>
                  <a:gd name="T120" fmla="*/ 931 h 93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9" h="931">
                    <a:moveTo>
                      <a:pt x="274" y="163"/>
                    </a:moveTo>
                    <a:lnTo>
                      <a:pt x="344" y="73"/>
                    </a:lnTo>
                    <a:lnTo>
                      <a:pt x="406" y="0"/>
                    </a:lnTo>
                    <a:lnTo>
                      <a:pt x="448" y="7"/>
                    </a:lnTo>
                    <a:lnTo>
                      <a:pt x="469" y="38"/>
                    </a:lnTo>
                    <a:lnTo>
                      <a:pt x="469" y="93"/>
                    </a:lnTo>
                    <a:lnTo>
                      <a:pt x="431" y="125"/>
                    </a:lnTo>
                    <a:lnTo>
                      <a:pt x="364" y="166"/>
                    </a:lnTo>
                    <a:lnTo>
                      <a:pt x="312" y="218"/>
                    </a:lnTo>
                    <a:lnTo>
                      <a:pt x="254" y="287"/>
                    </a:lnTo>
                    <a:lnTo>
                      <a:pt x="229" y="339"/>
                    </a:lnTo>
                    <a:lnTo>
                      <a:pt x="202" y="401"/>
                    </a:lnTo>
                    <a:lnTo>
                      <a:pt x="187" y="485"/>
                    </a:lnTo>
                    <a:lnTo>
                      <a:pt x="187" y="560"/>
                    </a:lnTo>
                    <a:lnTo>
                      <a:pt x="202" y="655"/>
                    </a:lnTo>
                    <a:lnTo>
                      <a:pt x="240" y="745"/>
                    </a:lnTo>
                    <a:lnTo>
                      <a:pt x="271" y="796"/>
                    </a:lnTo>
                    <a:lnTo>
                      <a:pt x="292" y="830"/>
                    </a:lnTo>
                    <a:lnTo>
                      <a:pt x="292" y="859"/>
                    </a:lnTo>
                    <a:lnTo>
                      <a:pt x="271" y="869"/>
                    </a:lnTo>
                    <a:lnTo>
                      <a:pt x="222" y="869"/>
                    </a:lnTo>
                    <a:lnTo>
                      <a:pt x="145" y="882"/>
                    </a:lnTo>
                    <a:lnTo>
                      <a:pt x="86" y="903"/>
                    </a:lnTo>
                    <a:lnTo>
                      <a:pt x="52" y="931"/>
                    </a:lnTo>
                    <a:lnTo>
                      <a:pt x="20" y="920"/>
                    </a:lnTo>
                    <a:lnTo>
                      <a:pt x="0" y="882"/>
                    </a:lnTo>
                    <a:lnTo>
                      <a:pt x="3" y="852"/>
                    </a:lnTo>
                    <a:lnTo>
                      <a:pt x="63" y="827"/>
                    </a:lnTo>
                    <a:lnTo>
                      <a:pt x="156" y="821"/>
                    </a:lnTo>
                    <a:lnTo>
                      <a:pt x="243" y="821"/>
                    </a:lnTo>
                    <a:lnTo>
                      <a:pt x="208" y="778"/>
                    </a:lnTo>
                    <a:lnTo>
                      <a:pt x="191" y="727"/>
                    </a:lnTo>
                    <a:lnTo>
                      <a:pt x="167" y="655"/>
                    </a:lnTo>
                    <a:lnTo>
                      <a:pt x="139" y="578"/>
                    </a:lnTo>
                    <a:lnTo>
                      <a:pt x="139" y="488"/>
                    </a:lnTo>
                    <a:lnTo>
                      <a:pt x="145" y="401"/>
                    </a:lnTo>
                    <a:lnTo>
                      <a:pt x="177" y="322"/>
                    </a:lnTo>
                    <a:lnTo>
                      <a:pt x="232" y="218"/>
                    </a:lnTo>
                    <a:lnTo>
                      <a:pt x="274" y="16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60447" name="Line 197"/>
            <p:cNvSpPr>
              <a:spLocks noChangeShapeType="1"/>
            </p:cNvSpPr>
            <p:nvPr/>
          </p:nvSpPr>
          <p:spPr bwMode="auto">
            <a:xfrm flipV="1">
              <a:off x="2155" y="2224"/>
              <a:ext cx="192" cy="8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grpSp>
      <p:grpSp>
        <p:nvGrpSpPr>
          <p:cNvPr id="60439" name="Group 24"/>
          <p:cNvGrpSpPr>
            <a:grpSpLocks/>
          </p:cNvGrpSpPr>
          <p:nvPr/>
        </p:nvGrpSpPr>
        <p:grpSpPr bwMode="auto">
          <a:xfrm>
            <a:off x="14288" y="5024438"/>
            <a:ext cx="927100" cy="461962"/>
            <a:chOff x="14531" y="4468813"/>
            <a:chExt cx="926857" cy="461665"/>
          </a:xfrm>
        </p:grpSpPr>
        <p:sp>
          <p:nvSpPr>
            <p:cNvPr id="60443" name="Line 198"/>
            <p:cNvSpPr>
              <a:spLocks noChangeShapeType="1"/>
            </p:cNvSpPr>
            <p:nvPr/>
          </p:nvSpPr>
          <p:spPr bwMode="auto">
            <a:xfrm>
              <a:off x="636588" y="4697413"/>
              <a:ext cx="304800"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sp>
          <p:nvSpPr>
            <p:cNvPr id="60444" name="Text Box 199"/>
            <p:cNvSpPr txBox="1">
              <a:spLocks noChangeArrowheads="1"/>
            </p:cNvSpPr>
            <p:nvPr/>
          </p:nvSpPr>
          <p:spPr bwMode="auto">
            <a:xfrm>
              <a:off x="14531" y="4468813"/>
              <a:ext cx="660157"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b="0">
                  <a:latin typeface="Tahoma" charset="0"/>
                  <a:cs typeface="Tahoma" charset="0"/>
                </a:rPr>
                <a:t>$sp</a:t>
              </a:r>
            </a:p>
          </p:txBody>
        </p:sp>
      </p:grpSp>
      <p:grpSp>
        <p:nvGrpSpPr>
          <p:cNvPr id="5" name="Group 208"/>
          <p:cNvGrpSpPr>
            <a:grpSpLocks/>
          </p:cNvGrpSpPr>
          <p:nvPr/>
        </p:nvGrpSpPr>
        <p:grpSpPr bwMode="auto">
          <a:xfrm>
            <a:off x="3060700" y="4038600"/>
            <a:ext cx="2605088" cy="1187450"/>
            <a:chOff x="1912" y="2590"/>
            <a:chExt cx="1688" cy="631"/>
          </a:xfrm>
        </p:grpSpPr>
        <p:sp>
          <p:nvSpPr>
            <p:cNvPr id="60441" name="Freeform 187"/>
            <p:cNvSpPr>
              <a:spLocks/>
            </p:cNvSpPr>
            <p:nvPr/>
          </p:nvSpPr>
          <p:spPr bwMode="auto">
            <a:xfrm>
              <a:off x="1912" y="2590"/>
              <a:ext cx="1688" cy="245"/>
            </a:xfrm>
            <a:custGeom>
              <a:avLst/>
              <a:gdLst>
                <a:gd name="T0" fmla="*/ 0 w 1688"/>
                <a:gd name="T1" fmla="*/ 2 h 682"/>
                <a:gd name="T2" fmla="*/ 476 w 1688"/>
                <a:gd name="T3" fmla="*/ 5 h 682"/>
                <a:gd name="T4" fmla="*/ 824 w 1688"/>
                <a:gd name="T5" fmla="*/ 29 h 682"/>
                <a:gd name="T6" fmla="*/ 1688 w 1688"/>
                <a:gd name="T7" fmla="*/ 20 h 682"/>
                <a:gd name="T8" fmla="*/ 0 60000 65536"/>
                <a:gd name="T9" fmla="*/ 0 60000 65536"/>
                <a:gd name="T10" fmla="*/ 0 60000 65536"/>
                <a:gd name="T11" fmla="*/ 0 60000 65536"/>
                <a:gd name="T12" fmla="*/ 0 w 1688"/>
                <a:gd name="T13" fmla="*/ 0 h 682"/>
                <a:gd name="T14" fmla="*/ 1688 w 1688"/>
                <a:gd name="T15" fmla="*/ 682 h 682"/>
              </a:gdLst>
              <a:ahLst/>
              <a:cxnLst>
                <a:cxn ang="T8">
                  <a:pos x="T0" y="T1"/>
                </a:cxn>
                <a:cxn ang="T9">
                  <a:pos x="T2" y="T3"/>
                </a:cxn>
                <a:cxn ang="T10">
                  <a:pos x="T4" y="T5"/>
                </a:cxn>
                <a:cxn ang="T11">
                  <a:pos x="T6" y="T7"/>
                </a:cxn>
              </a:cxnLst>
              <a:rect l="T12" t="T13" r="T14" b="T15"/>
              <a:pathLst>
                <a:path w="1688" h="682">
                  <a:moveTo>
                    <a:pt x="0" y="37"/>
                  </a:moveTo>
                  <a:cubicBezTo>
                    <a:pt x="79" y="47"/>
                    <a:pt x="339" y="0"/>
                    <a:pt x="476" y="98"/>
                  </a:cubicBezTo>
                  <a:cubicBezTo>
                    <a:pt x="613" y="196"/>
                    <a:pt x="622" y="570"/>
                    <a:pt x="824" y="626"/>
                  </a:cubicBezTo>
                  <a:cubicBezTo>
                    <a:pt x="1026" y="682"/>
                    <a:pt x="1352" y="590"/>
                    <a:pt x="1688" y="434"/>
                  </a:cubicBezTo>
                </a:path>
              </a:pathLst>
            </a:custGeom>
            <a:noFill/>
            <a:ln w="1905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en-US"/>
            </a:p>
          </p:txBody>
        </p:sp>
        <p:sp>
          <p:nvSpPr>
            <p:cNvPr id="60442" name="Freeform 188"/>
            <p:cNvSpPr>
              <a:spLocks/>
            </p:cNvSpPr>
            <p:nvPr/>
          </p:nvSpPr>
          <p:spPr bwMode="auto">
            <a:xfrm>
              <a:off x="1928" y="2976"/>
              <a:ext cx="1382" cy="245"/>
            </a:xfrm>
            <a:custGeom>
              <a:avLst/>
              <a:gdLst>
                <a:gd name="T0" fmla="*/ 0 w 1382"/>
                <a:gd name="T1" fmla="*/ 9 h 347"/>
                <a:gd name="T2" fmla="*/ 414 w 1382"/>
                <a:gd name="T3" fmla="*/ 18 h 347"/>
                <a:gd name="T4" fmla="*/ 616 w 1382"/>
                <a:gd name="T5" fmla="*/ 114 h 347"/>
                <a:gd name="T6" fmla="*/ 1382 w 1382"/>
                <a:gd name="T7" fmla="*/ 61 h 347"/>
                <a:gd name="T8" fmla="*/ 0 60000 65536"/>
                <a:gd name="T9" fmla="*/ 0 60000 65536"/>
                <a:gd name="T10" fmla="*/ 0 60000 65536"/>
                <a:gd name="T11" fmla="*/ 0 60000 65536"/>
                <a:gd name="T12" fmla="*/ 0 w 1382"/>
                <a:gd name="T13" fmla="*/ 0 h 347"/>
                <a:gd name="T14" fmla="*/ 1382 w 1382"/>
                <a:gd name="T15" fmla="*/ 347 h 347"/>
              </a:gdLst>
              <a:ahLst/>
              <a:cxnLst>
                <a:cxn ang="T8">
                  <a:pos x="T0" y="T1"/>
                </a:cxn>
                <a:cxn ang="T9">
                  <a:pos x="T2" y="T3"/>
                </a:cxn>
                <a:cxn ang="T10">
                  <a:pos x="T4" y="T5"/>
                </a:cxn>
                <a:cxn ang="T11">
                  <a:pos x="T6" y="T7"/>
                </a:cxn>
              </a:cxnLst>
              <a:rect l="T12" t="T13" r="T14" b="T15"/>
              <a:pathLst>
                <a:path w="1382" h="347">
                  <a:moveTo>
                    <a:pt x="0" y="27"/>
                  </a:moveTo>
                  <a:cubicBezTo>
                    <a:pt x="69" y="31"/>
                    <a:pt x="311" y="0"/>
                    <a:pt x="414" y="50"/>
                  </a:cubicBezTo>
                  <a:cubicBezTo>
                    <a:pt x="517" y="100"/>
                    <a:pt x="455" y="305"/>
                    <a:pt x="616" y="326"/>
                  </a:cubicBezTo>
                  <a:cubicBezTo>
                    <a:pt x="777" y="347"/>
                    <a:pt x="1223" y="205"/>
                    <a:pt x="1382" y="173"/>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spAutoFit/>
            </a:bodyPr>
            <a:lstStyle/>
            <a:p>
              <a:endParaRPr lang="en-US"/>
            </a:p>
          </p:txBody>
        </p:sp>
      </p:grpSp>
      <p:sp>
        <p:nvSpPr>
          <p:cNvPr id="3" name="Slide Number Placeholder 2"/>
          <p:cNvSpPr>
            <a:spLocks noGrp="1"/>
          </p:cNvSpPr>
          <p:nvPr>
            <p:ph type="sldNum" sz="quarter" idx="10"/>
          </p:nvPr>
        </p:nvSpPr>
        <p:spPr/>
        <p:txBody>
          <a:bodyPr/>
          <a:lstStyle/>
          <a:p>
            <a:pPr>
              <a:defRPr/>
            </a:pPr>
            <a:fld id="{E9CC468D-D75C-7F4D-ACE5-026140477DF2}" type="slidenum">
              <a:rPr lang="en-US" smtClean="0"/>
              <a:pPr>
                <a:defRPr/>
              </a:pPr>
              <a:t>24</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1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dirty="0">
                <a:latin typeface="Tahoma" charset="0"/>
                <a:ea typeface="Tahoma"/>
              </a:rPr>
              <a:t>Procedure Linkage is Nontrivial</a:t>
            </a:r>
          </a:p>
        </p:txBody>
      </p:sp>
      <p:sp>
        <p:nvSpPr>
          <p:cNvPr id="24579"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The details can be overwhelming.  How do we manage this complexity?</a:t>
            </a:r>
          </a:p>
          <a:p>
            <a:pPr lvl="1">
              <a:defRPr/>
            </a:pPr>
            <a:r>
              <a:rPr lang="en-US" dirty="0">
                <a:effectLst>
                  <a:outerShdw blurRad="38100" dist="38100" dir="2700000" algn="tl">
                    <a:srgbClr val="DDDDDD"/>
                  </a:outerShdw>
                </a:effectLst>
                <a:latin typeface="Tahoma" charset="0"/>
              </a:rPr>
              <a:t>Abstraction:  High-level languages hide the details</a:t>
            </a:r>
          </a:p>
          <a:p>
            <a:pPr>
              <a:defRPr/>
            </a:pPr>
            <a:endParaRPr lang="en-US" dirty="0">
              <a:effectLst>
                <a:outerShdw blurRad="38100" dist="38100" dir="2700000" algn="tl">
                  <a:srgbClr val="DDDDDD"/>
                </a:outerShdw>
              </a:effectLst>
              <a:latin typeface="Tahoma" charset="0"/>
              <a:ea typeface="Tahoma"/>
            </a:endParaRPr>
          </a:p>
          <a:p>
            <a:pPr>
              <a:defRPr/>
            </a:pPr>
            <a:r>
              <a:rPr lang="en-US" dirty="0">
                <a:effectLst>
                  <a:outerShdw blurRad="38100" dist="38100" dir="2700000" algn="tl">
                    <a:srgbClr val="DDDDDD"/>
                  </a:outerShdw>
                </a:effectLst>
                <a:latin typeface="Tahoma" charset="0"/>
                <a:ea typeface="Tahoma"/>
              </a:rPr>
              <a:t>There are great many implementation choices:</a:t>
            </a:r>
          </a:p>
          <a:p>
            <a:pPr lvl="1">
              <a:defRPr/>
            </a:pPr>
            <a:r>
              <a:rPr lang="en-US" dirty="0">
                <a:effectLst>
                  <a:outerShdw blurRad="38100" dist="38100" dir="2700000" algn="tl">
                    <a:srgbClr val="DDDDDD"/>
                  </a:outerShdw>
                </a:effectLst>
                <a:latin typeface="Tahoma" charset="0"/>
              </a:rPr>
              <a:t>which variables are saved</a:t>
            </a:r>
          </a:p>
          <a:p>
            <a:pPr lvl="1">
              <a:defRPr/>
            </a:pPr>
            <a:r>
              <a:rPr lang="en-US" dirty="0">
                <a:effectLst>
                  <a:outerShdw blurRad="38100" dist="38100" dir="2700000" algn="tl">
                    <a:srgbClr val="DDDDDD"/>
                  </a:outerShdw>
                </a:effectLst>
                <a:latin typeface="Tahoma" charset="0"/>
              </a:rPr>
              <a:t>who saves them</a:t>
            </a:r>
          </a:p>
          <a:p>
            <a:pPr lvl="1">
              <a:defRPr/>
            </a:pPr>
            <a:r>
              <a:rPr lang="en-US" dirty="0">
                <a:effectLst>
                  <a:outerShdw blurRad="38100" dist="38100" dir="2700000" algn="tl">
                    <a:srgbClr val="DDDDDD"/>
                  </a:outerShdw>
                </a:effectLst>
                <a:latin typeface="Tahoma" charset="0"/>
              </a:rPr>
              <a:t>where are arguments stored?</a:t>
            </a:r>
          </a:p>
          <a:p>
            <a:pPr>
              <a:defRPr/>
            </a:pPr>
            <a:endParaRPr lang="en-US" dirty="0">
              <a:effectLst>
                <a:outerShdw blurRad="38100" dist="38100" dir="2700000" algn="tl">
                  <a:srgbClr val="DDDDDD"/>
                </a:outerShdw>
              </a:effectLst>
              <a:latin typeface="Tahoma" charset="0"/>
              <a:ea typeface="Tahoma"/>
            </a:endParaRPr>
          </a:p>
          <a:p>
            <a:pPr>
              <a:defRPr/>
            </a:pPr>
            <a:r>
              <a:rPr lang="en-US" dirty="0">
                <a:effectLst>
                  <a:outerShdw blurRad="38100" dist="38100" dir="2700000" algn="tl">
                    <a:srgbClr val="DDDDDD"/>
                  </a:outerShdw>
                </a:effectLst>
                <a:latin typeface="Tahoma" charset="0"/>
                <a:ea typeface="Tahoma"/>
              </a:rPr>
              <a:t>Solution:  CONTRACTS!</a:t>
            </a:r>
          </a:p>
          <a:p>
            <a:pPr lvl="1">
              <a:defRPr/>
            </a:pPr>
            <a:r>
              <a:rPr lang="en-US" dirty="0">
                <a:effectLst>
                  <a:outerShdw blurRad="38100" dist="38100" dir="2700000" algn="tl">
                    <a:srgbClr val="DDDDDD"/>
                  </a:outerShdw>
                </a:effectLst>
                <a:latin typeface="Tahoma" charset="0"/>
              </a:rPr>
              <a:t>Caller and </a:t>
            </a:r>
            <a:r>
              <a:rPr lang="en-US" dirty="0" err="1">
                <a:effectLst>
                  <a:outerShdw blurRad="38100" dist="38100" dir="2700000" algn="tl">
                    <a:srgbClr val="DDDDDD"/>
                  </a:outerShdw>
                </a:effectLst>
                <a:latin typeface="Tahoma" charset="0"/>
              </a:rPr>
              <a:t>Callee</a:t>
            </a:r>
            <a:r>
              <a:rPr lang="en-US" dirty="0">
                <a:effectLst>
                  <a:outerShdw blurRad="38100" dist="38100" dir="2700000" algn="tl">
                    <a:srgbClr val="DDDDDD"/>
                  </a:outerShdw>
                </a:effectLst>
                <a:latin typeface="Tahoma" charset="0"/>
              </a:rPr>
              <a:t> must agree on the details</a:t>
            </a:r>
          </a:p>
        </p:txBody>
      </p:sp>
      <p:sp>
        <p:nvSpPr>
          <p:cNvPr id="2" name="Slide Number Placeholder 1"/>
          <p:cNvSpPr>
            <a:spLocks noGrp="1"/>
          </p:cNvSpPr>
          <p:nvPr>
            <p:ph type="sldNum" sz="quarter" idx="10"/>
          </p:nvPr>
        </p:nvSpPr>
        <p:spPr/>
        <p:txBody>
          <a:bodyPr/>
          <a:lstStyle/>
          <a:p>
            <a:pPr>
              <a:defRPr/>
            </a:pPr>
            <a:fld id="{E9CC468D-D75C-7F4D-ACE5-026140477DF2}" type="slidenum">
              <a:rPr lang="en-US" smtClean="0"/>
              <a:pPr>
                <a:defRPr/>
              </a:pPr>
              <a:t>25</a:t>
            </a:fld>
            <a:endParaRPr lang="en-US"/>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dirty="0">
                <a:latin typeface="Tahoma" charset="0"/>
                <a:ea typeface="Tahoma"/>
              </a:rPr>
              <a:t>Procedure Linkage: Caller Contract</a:t>
            </a:r>
          </a:p>
        </p:txBody>
      </p:sp>
      <p:grpSp>
        <p:nvGrpSpPr>
          <p:cNvPr id="64514" name="Group 3"/>
          <p:cNvGrpSpPr>
            <a:grpSpLocks/>
          </p:cNvGrpSpPr>
          <p:nvPr/>
        </p:nvGrpSpPr>
        <p:grpSpPr bwMode="auto">
          <a:xfrm>
            <a:off x="609600" y="1295400"/>
            <a:ext cx="8207375" cy="5257800"/>
            <a:chOff x="115" y="785"/>
            <a:chExt cx="3951" cy="4328"/>
          </a:xfrm>
        </p:grpSpPr>
        <p:sp>
          <p:nvSpPr>
            <p:cNvPr id="64516" name="Freeform 4"/>
            <p:cNvSpPr>
              <a:spLocks/>
            </p:cNvSpPr>
            <p:nvPr/>
          </p:nvSpPr>
          <p:spPr bwMode="auto">
            <a:xfrm>
              <a:off x="425" y="4689"/>
              <a:ext cx="704" cy="424"/>
            </a:xfrm>
            <a:custGeom>
              <a:avLst/>
              <a:gdLst>
                <a:gd name="T0" fmla="*/ 451 w 704"/>
                <a:gd name="T1" fmla="*/ 0 h 424"/>
                <a:gd name="T2" fmla="*/ 92 w 704"/>
                <a:gd name="T3" fmla="*/ 36 h 424"/>
                <a:gd name="T4" fmla="*/ 56 w 704"/>
                <a:gd name="T5" fmla="*/ 64 h 424"/>
                <a:gd name="T6" fmla="*/ 34 w 704"/>
                <a:gd name="T7" fmla="*/ 96 h 424"/>
                <a:gd name="T8" fmla="*/ 14 w 704"/>
                <a:gd name="T9" fmla="*/ 132 h 424"/>
                <a:gd name="T10" fmla="*/ 0 w 704"/>
                <a:gd name="T11" fmla="*/ 192 h 424"/>
                <a:gd name="T12" fmla="*/ 2 w 704"/>
                <a:gd name="T13" fmla="*/ 257 h 424"/>
                <a:gd name="T14" fmla="*/ 14 w 704"/>
                <a:gd name="T15" fmla="*/ 293 h 424"/>
                <a:gd name="T16" fmla="*/ 34 w 704"/>
                <a:gd name="T17" fmla="*/ 333 h 424"/>
                <a:gd name="T18" fmla="*/ 72 w 704"/>
                <a:gd name="T19" fmla="*/ 367 h 424"/>
                <a:gd name="T20" fmla="*/ 116 w 704"/>
                <a:gd name="T21" fmla="*/ 395 h 424"/>
                <a:gd name="T22" fmla="*/ 162 w 704"/>
                <a:gd name="T23" fmla="*/ 411 h 424"/>
                <a:gd name="T24" fmla="*/ 199 w 704"/>
                <a:gd name="T25" fmla="*/ 419 h 424"/>
                <a:gd name="T26" fmla="*/ 251 w 704"/>
                <a:gd name="T27" fmla="*/ 423 h 424"/>
                <a:gd name="T28" fmla="*/ 247 w 704"/>
                <a:gd name="T29" fmla="*/ 419 h 424"/>
                <a:gd name="T30" fmla="*/ 527 w 704"/>
                <a:gd name="T31" fmla="*/ 391 h 424"/>
                <a:gd name="T32" fmla="*/ 703 w 704"/>
                <a:gd name="T33" fmla="*/ 0 h 424"/>
                <a:gd name="T34" fmla="*/ 451 w 704"/>
                <a:gd name="T35" fmla="*/ 0 h 4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04"/>
                <a:gd name="T55" fmla="*/ 0 h 424"/>
                <a:gd name="T56" fmla="*/ 704 w 704"/>
                <a:gd name="T57" fmla="*/ 424 h 4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04" h="424">
                  <a:moveTo>
                    <a:pt x="451" y="0"/>
                  </a:moveTo>
                  <a:lnTo>
                    <a:pt x="92" y="36"/>
                  </a:lnTo>
                  <a:lnTo>
                    <a:pt x="56" y="64"/>
                  </a:lnTo>
                  <a:lnTo>
                    <a:pt x="34" y="96"/>
                  </a:lnTo>
                  <a:lnTo>
                    <a:pt x="14" y="132"/>
                  </a:lnTo>
                  <a:lnTo>
                    <a:pt x="0" y="192"/>
                  </a:lnTo>
                  <a:lnTo>
                    <a:pt x="2" y="257"/>
                  </a:lnTo>
                  <a:lnTo>
                    <a:pt x="14" y="293"/>
                  </a:lnTo>
                  <a:lnTo>
                    <a:pt x="34" y="333"/>
                  </a:lnTo>
                  <a:lnTo>
                    <a:pt x="72" y="367"/>
                  </a:lnTo>
                  <a:lnTo>
                    <a:pt x="116" y="395"/>
                  </a:lnTo>
                  <a:lnTo>
                    <a:pt x="162" y="411"/>
                  </a:lnTo>
                  <a:lnTo>
                    <a:pt x="199" y="419"/>
                  </a:lnTo>
                  <a:lnTo>
                    <a:pt x="251" y="423"/>
                  </a:lnTo>
                  <a:lnTo>
                    <a:pt x="247" y="419"/>
                  </a:lnTo>
                  <a:lnTo>
                    <a:pt x="527" y="391"/>
                  </a:lnTo>
                  <a:lnTo>
                    <a:pt x="703" y="0"/>
                  </a:lnTo>
                  <a:lnTo>
                    <a:pt x="451" y="0"/>
                  </a:lnTo>
                </a:path>
              </a:pathLst>
            </a:custGeom>
            <a:solidFill>
              <a:srgbClr val="808080"/>
            </a:solidFill>
            <a:ln w="50800" cap="rnd">
              <a:solidFill>
                <a:srgbClr val="000000"/>
              </a:solidFill>
              <a:round/>
              <a:headEnd/>
              <a:tailEnd/>
            </a:ln>
          </p:spPr>
          <p:txBody>
            <a:bodyPr/>
            <a:lstStyle/>
            <a:p>
              <a:endParaRPr lang="en-US"/>
            </a:p>
          </p:txBody>
        </p:sp>
        <p:sp>
          <p:nvSpPr>
            <p:cNvPr id="64517" name="Freeform 5"/>
            <p:cNvSpPr>
              <a:spLocks/>
            </p:cNvSpPr>
            <p:nvPr/>
          </p:nvSpPr>
          <p:spPr bwMode="auto">
            <a:xfrm>
              <a:off x="115" y="785"/>
              <a:ext cx="3951" cy="4324"/>
            </a:xfrm>
            <a:custGeom>
              <a:avLst/>
              <a:gdLst>
                <a:gd name="T0" fmla="*/ 222 w 3951"/>
                <a:gd name="T1" fmla="*/ 16 h 4324"/>
                <a:gd name="T2" fmla="*/ 142 w 3951"/>
                <a:gd name="T3" fmla="*/ 74 h 4324"/>
                <a:gd name="T4" fmla="*/ 42 w 3951"/>
                <a:gd name="T5" fmla="*/ 193 h 4324"/>
                <a:gd name="T6" fmla="*/ 8 w 3951"/>
                <a:gd name="T7" fmla="*/ 317 h 4324"/>
                <a:gd name="T8" fmla="*/ 0 w 3951"/>
                <a:gd name="T9" fmla="*/ 467 h 4324"/>
                <a:gd name="T10" fmla="*/ 18 w 3951"/>
                <a:gd name="T11" fmla="*/ 592 h 4324"/>
                <a:gd name="T12" fmla="*/ 70 w 3951"/>
                <a:gd name="T13" fmla="*/ 796 h 4324"/>
                <a:gd name="T14" fmla="*/ 210 w 3951"/>
                <a:gd name="T15" fmla="*/ 1139 h 4324"/>
                <a:gd name="T16" fmla="*/ 378 w 3951"/>
                <a:gd name="T17" fmla="*/ 1522 h 4324"/>
                <a:gd name="T18" fmla="*/ 533 w 3951"/>
                <a:gd name="T19" fmla="*/ 1917 h 4324"/>
                <a:gd name="T20" fmla="*/ 653 w 3951"/>
                <a:gd name="T21" fmla="*/ 2432 h 4324"/>
                <a:gd name="T22" fmla="*/ 725 w 3951"/>
                <a:gd name="T23" fmla="*/ 3054 h 4324"/>
                <a:gd name="T24" fmla="*/ 761 w 3951"/>
                <a:gd name="T25" fmla="*/ 3497 h 4324"/>
                <a:gd name="T26" fmla="*/ 761 w 3951"/>
                <a:gd name="T27" fmla="*/ 3832 h 4324"/>
                <a:gd name="T28" fmla="*/ 713 w 3951"/>
                <a:gd name="T29" fmla="*/ 4084 h 4324"/>
                <a:gd name="T30" fmla="*/ 653 w 3951"/>
                <a:gd name="T31" fmla="*/ 4227 h 4324"/>
                <a:gd name="T32" fmla="*/ 595 w 3951"/>
                <a:gd name="T33" fmla="*/ 4297 h 4324"/>
                <a:gd name="T34" fmla="*/ 921 w 3951"/>
                <a:gd name="T35" fmla="*/ 4285 h 4324"/>
                <a:gd name="T36" fmla="*/ 2164 w 3951"/>
                <a:gd name="T37" fmla="*/ 4119 h 4324"/>
                <a:gd name="T38" fmla="*/ 3291 w 3951"/>
                <a:gd name="T39" fmla="*/ 4024 h 4324"/>
                <a:gd name="T40" fmla="*/ 3758 w 3951"/>
                <a:gd name="T41" fmla="*/ 4036 h 4324"/>
                <a:gd name="T42" fmla="*/ 3854 w 3951"/>
                <a:gd name="T43" fmla="*/ 3964 h 4324"/>
                <a:gd name="T44" fmla="*/ 3920 w 3951"/>
                <a:gd name="T45" fmla="*/ 3800 h 4324"/>
                <a:gd name="T46" fmla="*/ 3950 w 3951"/>
                <a:gd name="T47" fmla="*/ 3569 h 4324"/>
                <a:gd name="T48" fmla="*/ 3944 w 3951"/>
                <a:gd name="T49" fmla="*/ 3276 h 4324"/>
                <a:gd name="T50" fmla="*/ 3902 w 3951"/>
                <a:gd name="T51" fmla="*/ 2839 h 4324"/>
                <a:gd name="T52" fmla="*/ 3770 w 3951"/>
                <a:gd name="T53" fmla="*/ 2276 h 4324"/>
                <a:gd name="T54" fmla="*/ 3614 w 3951"/>
                <a:gd name="T55" fmla="*/ 1773 h 4324"/>
                <a:gd name="T56" fmla="*/ 3435 w 3951"/>
                <a:gd name="T57" fmla="*/ 1307 h 4324"/>
                <a:gd name="T58" fmla="*/ 3231 w 3951"/>
                <a:gd name="T59" fmla="*/ 792 h 4324"/>
                <a:gd name="T60" fmla="*/ 3163 w 3951"/>
                <a:gd name="T61" fmla="*/ 565 h 4324"/>
                <a:gd name="T62" fmla="*/ 3153 w 3951"/>
                <a:gd name="T63" fmla="*/ 389 h 4324"/>
                <a:gd name="T64" fmla="*/ 3231 w 3951"/>
                <a:gd name="T65" fmla="*/ 38 h 4324"/>
                <a:gd name="T66" fmla="*/ 250 w 3951"/>
                <a:gd name="T67" fmla="*/ 8 h 43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951"/>
                <a:gd name="T103" fmla="*/ 0 h 4324"/>
                <a:gd name="T104" fmla="*/ 3951 w 3951"/>
                <a:gd name="T105" fmla="*/ 4324 h 43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951" h="4324">
                  <a:moveTo>
                    <a:pt x="250" y="8"/>
                  </a:moveTo>
                  <a:lnTo>
                    <a:pt x="222" y="16"/>
                  </a:lnTo>
                  <a:lnTo>
                    <a:pt x="186" y="34"/>
                  </a:lnTo>
                  <a:lnTo>
                    <a:pt x="142" y="74"/>
                  </a:lnTo>
                  <a:lnTo>
                    <a:pt x="84" y="132"/>
                  </a:lnTo>
                  <a:lnTo>
                    <a:pt x="42" y="193"/>
                  </a:lnTo>
                  <a:lnTo>
                    <a:pt x="18" y="259"/>
                  </a:lnTo>
                  <a:lnTo>
                    <a:pt x="8" y="317"/>
                  </a:lnTo>
                  <a:lnTo>
                    <a:pt x="0" y="393"/>
                  </a:lnTo>
                  <a:lnTo>
                    <a:pt x="0" y="467"/>
                  </a:lnTo>
                  <a:lnTo>
                    <a:pt x="10" y="529"/>
                  </a:lnTo>
                  <a:lnTo>
                    <a:pt x="18" y="592"/>
                  </a:lnTo>
                  <a:lnTo>
                    <a:pt x="30" y="648"/>
                  </a:lnTo>
                  <a:lnTo>
                    <a:pt x="70" y="796"/>
                  </a:lnTo>
                  <a:lnTo>
                    <a:pt x="126" y="960"/>
                  </a:lnTo>
                  <a:lnTo>
                    <a:pt x="210" y="1139"/>
                  </a:lnTo>
                  <a:lnTo>
                    <a:pt x="294" y="1343"/>
                  </a:lnTo>
                  <a:lnTo>
                    <a:pt x="378" y="1522"/>
                  </a:lnTo>
                  <a:lnTo>
                    <a:pt x="450" y="1702"/>
                  </a:lnTo>
                  <a:lnTo>
                    <a:pt x="533" y="1917"/>
                  </a:lnTo>
                  <a:lnTo>
                    <a:pt x="605" y="2192"/>
                  </a:lnTo>
                  <a:lnTo>
                    <a:pt x="653" y="2432"/>
                  </a:lnTo>
                  <a:lnTo>
                    <a:pt x="701" y="2731"/>
                  </a:lnTo>
                  <a:lnTo>
                    <a:pt x="725" y="3054"/>
                  </a:lnTo>
                  <a:lnTo>
                    <a:pt x="761" y="3341"/>
                  </a:lnTo>
                  <a:lnTo>
                    <a:pt x="761" y="3497"/>
                  </a:lnTo>
                  <a:lnTo>
                    <a:pt x="761" y="3701"/>
                  </a:lnTo>
                  <a:lnTo>
                    <a:pt x="761" y="3832"/>
                  </a:lnTo>
                  <a:lnTo>
                    <a:pt x="751" y="3956"/>
                  </a:lnTo>
                  <a:lnTo>
                    <a:pt x="713" y="4084"/>
                  </a:lnTo>
                  <a:lnTo>
                    <a:pt x="687" y="4159"/>
                  </a:lnTo>
                  <a:lnTo>
                    <a:pt x="653" y="4227"/>
                  </a:lnTo>
                  <a:lnTo>
                    <a:pt x="619" y="4271"/>
                  </a:lnTo>
                  <a:lnTo>
                    <a:pt x="595" y="4297"/>
                  </a:lnTo>
                  <a:lnTo>
                    <a:pt x="569" y="4323"/>
                  </a:lnTo>
                  <a:lnTo>
                    <a:pt x="921" y="4285"/>
                  </a:lnTo>
                  <a:lnTo>
                    <a:pt x="1600" y="4191"/>
                  </a:lnTo>
                  <a:lnTo>
                    <a:pt x="2164" y="4119"/>
                  </a:lnTo>
                  <a:lnTo>
                    <a:pt x="2811" y="4048"/>
                  </a:lnTo>
                  <a:lnTo>
                    <a:pt x="3291" y="4024"/>
                  </a:lnTo>
                  <a:lnTo>
                    <a:pt x="3662" y="4036"/>
                  </a:lnTo>
                  <a:lnTo>
                    <a:pt x="3758" y="4036"/>
                  </a:lnTo>
                  <a:lnTo>
                    <a:pt x="3818" y="4024"/>
                  </a:lnTo>
                  <a:lnTo>
                    <a:pt x="3854" y="3964"/>
                  </a:lnTo>
                  <a:lnTo>
                    <a:pt x="3890" y="3898"/>
                  </a:lnTo>
                  <a:lnTo>
                    <a:pt x="3920" y="3800"/>
                  </a:lnTo>
                  <a:lnTo>
                    <a:pt x="3938" y="3683"/>
                  </a:lnTo>
                  <a:lnTo>
                    <a:pt x="3950" y="3569"/>
                  </a:lnTo>
                  <a:lnTo>
                    <a:pt x="3950" y="3405"/>
                  </a:lnTo>
                  <a:lnTo>
                    <a:pt x="3944" y="3276"/>
                  </a:lnTo>
                  <a:lnTo>
                    <a:pt x="3938" y="3066"/>
                  </a:lnTo>
                  <a:lnTo>
                    <a:pt x="3902" y="2839"/>
                  </a:lnTo>
                  <a:lnTo>
                    <a:pt x="3842" y="2545"/>
                  </a:lnTo>
                  <a:lnTo>
                    <a:pt x="3770" y="2276"/>
                  </a:lnTo>
                  <a:lnTo>
                    <a:pt x="3710" y="2037"/>
                  </a:lnTo>
                  <a:lnTo>
                    <a:pt x="3614" y="1773"/>
                  </a:lnTo>
                  <a:lnTo>
                    <a:pt x="3518" y="1534"/>
                  </a:lnTo>
                  <a:lnTo>
                    <a:pt x="3435" y="1307"/>
                  </a:lnTo>
                  <a:lnTo>
                    <a:pt x="3303" y="983"/>
                  </a:lnTo>
                  <a:lnTo>
                    <a:pt x="3231" y="792"/>
                  </a:lnTo>
                  <a:lnTo>
                    <a:pt x="3187" y="664"/>
                  </a:lnTo>
                  <a:lnTo>
                    <a:pt x="3163" y="565"/>
                  </a:lnTo>
                  <a:lnTo>
                    <a:pt x="3153" y="471"/>
                  </a:lnTo>
                  <a:lnTo>
                    <a:pt x="3153" y="389"/>
                  </a:lnTo>
                  <a:lnTo>
                    <a:pt x="3207" y="98"/>
                  </a:lnTo>
                  <a:lnTo>
                    <a:pt x="3231" y="38"/>
                  </a:lnTo>
                  <a:lnTo>
                    <a:pt x="288" y="0"/>
                  </a:lnTo>
                  <a:lnTo>
                    <a:pt x="250" y="8"/>
                  </a:lnTo>
                </a:path>
              </a:pathLst>
            </a:custGeom>
            <a:solidFill>
              <a:srgbClr val="FFFFFF"/>
            </a:solidFill>
            <a:ln w="50800" cap="rnd">
              <a:solidFill>
                <a:srgbClr val="000000"/>
              </a:solidFill>
              <a:round/>
              <a:headEnd/>
              <a:tailEnd/>
            </a:ln>
          </p:spPr>
          <p:txBody>
            <a:bodyPr/>
            <a:lstStyle/>
            <a:p>
              <a:endParaRPr lang="en-US"/>
            </a:p>
          </p:txBody>
        </p:sp>
        <p:sp>
          <p:nvSpPr>
            <p:cNvPr id="64518" name="Freeform 6"/>
            <p:cNvSpPr>
              <a:spLocks/>
            </p:cNvSpPr>
            <p:nvPr/>
          </p:nvSpPr>
          <p:spPr bwMode="auto">
            <a:xfrm>
              <a:off x="323" y="982"/>
              <a:ext cx="326" cy="285"/>
            </a:xfrm>
            <a:custGeom>
              <a:avLst/>
              <a:gdLst>
                <a:gd name="T0" fmla="*/ 325 w 326"/>
                <a:gd name="T1" fmla="*/ 20 h 285"/>
                <a:gd name="T2" fmla="*/ 242 w 326"/>
                <a:gd name="T3" fmla="*/ 260 h 285"/>
                <a:gd name="T4" fmla="*/ 158 w 326"/>
                <a:gd name="T5" fmla="*/ 284 h 285"/>
                <a:gd name="T6" fmla="*/ 116 w 326"/>
                <a:gd name="T7" fmla="*/ 280 h 285"/>
                <a:gd name="T8" fmla="*/ 74 w 326"/>
                <a:gd name="T9" fmla="*/ 264 h 285"/>
                <a:gd name="T10" fmla="*/ 42 w 326"/>
                <a:gd name="T11" fmla="*/ 236 h 285"/>
                <a:gd name="T12" fmla="*/ 20 w 326"/>
                <a:gd name="T13" fmla="*/ 208 h 285"/>
                <a:gd name="T14" fmla="*/ 6 w 326"/>
                <a:gd name="T15" fmla="*/ 172 h 285"/>
                <a:gd name="T16" fmla="*/ 0 w 326"/>
                <a:gd name="T17" fmla="*/ 140 h 285"/>
                <a:gd name="T18" fmla="*/ 2 w 326"/>
                <a:gd name="T19" fmla="*/ 98 h 285"/>
                <a:gd name="T20" fmla="*/ 14 w 326"/>
                <a:gd name="T21" fmla="*/ 68 h 285"/>
                <a:gd name="T22" fmla="*/ 38 w 326"/>
                <a:gd name="T23" fmla="*/ 44 h 285"/>
                <a:gd name="T24" fmla="*/ 68 w 326"/>
                <a:gd name="T25" fmla="*/ 24 h 285"/>
                <a:gd name="T26" fmla="*/ 104 w 326"/>
                <a:gd name="T27" fmla="*/ 14 h 285"/>
                <a:gd name="T28" fmla="*/ 134 w 326"/>
                <a:gd name="T29" fmla="*/ 8 h 285"/>
                <a:gd name="T30" fmla="*/ 168 w 326"/>
                <a:gd name="T31" fmla="*/ 2 h 285"/>
                <a:gd name="T32" fmla="*/ 194 w 326"/>
                <a:gd name="T33" fmla="*/ 2 h 285"/>
                <a:gd name="T34" fmla="*/ 228 w 326"/>
                <a:gd name="T35" fmla="*/ 0 h 285"/>
                <a:gd name="T36" fmla="*/ 325 w 326"/>
                <a:gd name="T37" fmla="*/ 20 h 2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6"/>
                <a:gd name="T58" fmla="*/ 0 h 285"/>
                <a:gd name="T59" fmla="*/ 326 w 326"/>
                <a:gd name="T60" fmla="*/ 285 h 2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6" h="285">
                  <a:moveTo>
                    <a:pt x="325" y="20"/>
                  </a:moveTo>
                  <a:lnTo>
                    <a:pt x="242" y="260"/>
                  </a:lnTo>
                  <a:lnTo>
                    <a:pt x="158" y="284"/>
                  </a:lnTo>
                  <a:lnTo>
                    <a:pt x="116" y="280"/>
                  </a:lnTo>
                  <a:lnTo>
                    <a:pt x="74" y="264"/>
                  </a:lnTo>
                  <a:lnTo>
                    <a:pt x="42" y="236"/>
                  </a:lnTo>
                  <a:lnTo>
                    <a:pt x="20" y="208"/>
                  </a:lnTo>
                  <a:lnTo>
                    <a:pt x="6" y="172"/>
                  </a:lnTo>
                  <a:lnTo>
                    <a:pt x="0" y="140"/>
                  </a:lnTo>
                  <a:lnTo>
                    <a:pt x="2" y="98"/>
                  </a:lnTo>
                  <a:lnTo>
                    <a:pt x="14" y="68"/>
                  </a:lnTo>
                  <a:lnTo>
                    <a:pt x="38" y="44"/>
                  </a:lnTo>
                  <a:lnTo>
                    <a:pt x="68" y="24"/>
                  </a:lnTo>
                  <a:lnTo>
                    <a:pt x="104" y="14"/>
                  </a:lnTo>
                  <a:lnTo>
                    <a:pt x="134" y="8"/>
                  </a:lnTo>
                  <a:lnTo>
                    <a:pt x="168" y="2"/>
                  </a:lnTo>
                  <a:lnTo>
                    <a:pt x="194" y="2"/>
                  </a:lnTo>
                  <a:lnTo>
                    <a:pt x="228" y="0"/>
                  </a:lnTo>
                  <a:lnTo>
                    <a:pt x="325" y="20"/>
                  </a:lnTo>
                </a:path>
              </a:pathLst>
            </a:custGeom>
            <a:solidFill>
              <a:srgbClr val="808080"/>
            </a:solidFill>
            <a:ln w="50800" cap="rnd">
              <a:solidFill>
                <a:srgbClr val="000000"/>
              </a:solidFill>
              <a:round/>
              <a:headEnd/>
              <a:tailEnd/>
            </a:ln>
          </p:spPr>
          <p:txBody>
            <a:bodyPr/>
            <a:lstStyle/>
            <a:p>
              <a:endParaRPr lang="en-US"/>
            </a:p>
          </p:txBody>
        </p:sp>
        <p:sp>
          <p:nvSpPr>
            <p:cNvPr id="64519" name="Freeform 7"/>
            <p:cNvSpPr>
              <a:spLocks/>
            </p:cNvSpPr>
            <p:nvPr/>
          </p:nvSpPr>
          <p:spPr bwMode="auto">
            <a:xfrm>
              <a:off x="449" y="966"/>
              <a:ext cx="228" cy="233"/>
            </a:xfrm>
            <a:custGeom>
              <a:avLst/>
              <a:gdLst>
                <a:gd name="T0" fmla="*/ 0 w 228"/>
                <a:gd name="T1" fmla="*/ 28 h 233"/>
                <a:gd name="T2" fmla="*/ 42 w 228"/>
                <a:gd name="T3" fmla="*/ 58 h 233"/>
                <a:gd name="T4" fmla="*/ 62 w 228"/>
                <a:gd name="T5" fmla="*/ 88 h 233"/>
                <a:gd name="T6" fmla="*/ 72 w 228"/>
                <a:gd name="T7" fmla="*/ 118 h 233"/>
                <a:gd name="T8" fmla="*/ 74 w 228"/>
                <a:gd name="T9" fmla="*/ 162 h 233"/>
                <a:gd name="T10" fmla="*/ 66 w 228"/>
                <a:gd name="T11" fmla="*/ 198 h 233"/>
                <a:gd name="T12" fmla="*/ 42 w 228"/>
                <a:gd name="T13" fmla="*/ 232 h 233"/>
                <a:gd name="T14" fmla="*/ 227 w 228"/>
                <a:gd name="T15" fmla="*/ 192 h 233"/>
                <a:gd name="T16" fmla="*/ 211 w 228"/>
                <a:gd name="T17" fmla="*/ 0 h 233"/>
                <a:gd name="T18" fmla="*/ 0 w 228"/>
                <a:gd name="T19" fmla="*/ 28 h 2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233"/>
                <a:gd name="T32" fmla="*/ 228 w 228"/>
                <a:gd name="T33" fmla="*/ 233 h 2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233">
                  <a:moveTo>
                    <a:pt x="0" y="28"/>
                  </a:moveTo>
                  <a:lnTo>
                    <a:pt x="42" y="58"/>
                  </a:lnTo>
                  <a:lnTo>
                    <a:pt x="62" y="88"/>
                  </a:lnTo>
                  <a:lnTo>
                    <a:pt x="72" y="118"/>
                  </a:lnTo>
                  <a:lnTo>
                    <a:pt x="74" y="162"/>
                  </a:lnTo>
                  <a:lnTo>
                    <a:pt x="66" y="198"/>
                  </a:lnTo>
                  <a:lnTo>
                    <a:pt x="42" y="232"/>
                  </a:lnTo>
                  <a:lnTo>
                    <a:pt x="227" y="192"/>
                  </a:lnTo>
                  <a:lnTo>
                    <a:pt x="211" y="0"/>
                  </a:lnTo>
                  <a:lnTo>
                    <a:pt x="0" y="28"/>
                  </a:lnTo>
                </a:path>
              </a:pathLst>
            </a:custGeom>
            <a:solidFill>
              <a:srgbClr val="000000"/>
            </a:solidFill>
            <a:ln w="50800" cap="rnd">
              <a:solidFill>
                <a:srgbClr val="000000"/>
              </a:solidFill>
              <a:round/>
              <a:headEnd/>
              <a:tailEnd/>
            </a:ln>
          </p:spPr>
          <p:txBody>
            <a:bodyPr/>
            <a:lstStyle/>
            <a:p>
              <a:endParaRPr lang="en-US"/>
            </a:p>
          </p:txBody>
        </p:sp>
        <p:sp>
          <p:nvSpPr>
            <p:cNvPr id="64520" name="Freeform 8"/>
            <p:cNvSpPr>
              <a:spLocks/>
            </p:cNvSpPr>
            <p:nvPr/>
          </p:nvSpPr>
          <p:spPr bwMode="auto">
            <a:xfrm>
              <a:off x="385" y="787"/>
              <a:ext cx="3307" cy="480"/>
            </a:xfrm>
            <a:custGeom>
              <a:avLst/>
              <a:gdLst>
                <a:gd name="T0" fmla="*/ 3129 w 3307"/>
                <a:gd name="T1" fmla="*/ 36 h 480"/>
                <a:gd name="T2" fmla="*/ 0 w 3307"/>
                <a:gd name="T3" fmla="*/ 0 h 480"/>
                <a:gd name="T4" fmla="*/ 88 w 3307"/>
                <a:gd name="T5" fmla="*/ 14 h 480"/>
                <a:gd name="T6" fmla="*/ 120 w 3307"/>
                <a:gd name="T7" fmla="*/ 24 h 480"/>
                <a:gd name="T8" fmla="*/ 154 w 3307"/>
                <a:gd name="T9" fmla="*/ 38 h 480"/>
                <a:gd name="T10" fmla="*/ 176 w 3307"/>
                <a:gd name="T11" fmla="*/ 60 h 480"/>
                <a:gd name="T12" fmla="*/ 202 w 3307"/>
                <a:gd name="T13" fmla="*/ 92 h 480"/>
                <a:gd name="T14" fmla="*/ 214 w 3307"/>
                <a:gd name="T15" fmla="*/ 130 h 480"/>
                <a:gd name="T16" fmla="*/ 221 w 3307"/>
                <a:gd name="T17" fmla="*/ 170 h 480"/>
                <a:gd name="T18" fmla="*/ 225 w 3307"/>
                <a:gd name="T19" fmla="*/ 209 h 480"/>
                <a:gd name="T20" fmla="*/ 227 w 3307"/>
                <a:gd name="T21" fmla="*/ 243 h 480"/>
                <a:gd name="T22" fmla="*/ 221 w 3307"/>
                <a:gd name="T23" fmla="*/ 293 h 480"/>
                <a:gd name="T24" fmla="*/ 214 w 3307"/>
                <a:gd name="T25" fmla="*/ 341 h 480"/>
                <a:gd name="T26" fmla="*/ 192 w 3307"/>
                <a:gd name="T27" fmla="*/ 383 h 480"/>
                <a:gd name="T28" fmla="*/ 158 w 3307"/>
                <a:gd name="T29" fmla="*/ 425 h 480"/>
                <a:gd name="T30" fmla="*/ 116 w 3307"/>
                <a:gd name="T31" fmla="*/ 453 h 480"/>
                <a:gd name="T32" fmla="*/ 82 w 3307"/>
                <a:gd name="T33" fmla="*/ 479 h 480"/>
                <a:gd name="T34" fmla="*/ 287 w 3307"/>
                <a:gd name="T35" fmla="*/ 455 h 480"/>
                <a:gd name="T36" fmla="*/ 515 w 3307"/>
                <a:gd name="T37" fmla="*/ 419 h 480"/>
                <a:gd name="T38" fmla="*/ 875 w 3307"/>
                <a:gd name="T39" fmla="*/ 395 h 480"/>
                <a:gd name="T40" fmla="*/ 1175 w 3307"/>
                <a:gd name="T41" fmla="*/ 371 h 480"/>
                <a:gd name="T42" fmla="*/ 1534 w 3307"/>
                <a:gd name="T43" fmla="*/ 371 h 480"/>
                <a:gd name="T44" fmla="*/ 1930 w 3307"/>
                <a:gd name="T45" fmla="*/ 383 h 480"/>
                <a:gd name="T46" fmla="*/ 2421 w 3307"/>
                <a:gd name="T47" fmla="*/ 395 h 480"/>
                <a:gd name="T48" fmla="*/ 2889 w 3307"/>
                <a:gd name="T49" fmla="*/ 431 h 480"/>
                <a:gd name="T50" fmla="*/ 3081 w 3307"/>
                <a:gd name="T51" fmla="*/ 467 h 480"/>
                <a:gd name="T52" fmla="*/ 3135 w 3307"/>
                <a:gd name="T53" fmla="*/ 475 h 480"/>
                <a:gd name="T54" fmla="*/ 3195 w 3307"/>
                <a:gd name="T55" fmla="*/ 477 h 480"/>
                <a:gd name="T56" fmla="*/ 3236 w 3307"/>
                <a:gd name="T57" fmla="*/ 467 h 480"/>
                <a:gd name="T58" fmla="*/ 3272 w 3307"/>
                <a:gd name="T59" fmla="*/ 431 h 480"/>
                <a:gd name="T60" fmla="*/ 3292 w 3307"/>
                <a:gd name="T61" fmla="*/ 387 h 480"/>
                <a:gd name="T62" fmla="*/ 3302 w 3307"/>
                <a:gd name="T63" fmla="*/ 349 h 480"/>
                <a:gd name="T64" fmla="*/ 3306 w 3307"/>
                <a:gd name="T65" fmla="*/ 307 h 480"/>
                <a:gd name="T66" fmla="*/ 3298 w 3307"/>
                <a:gd name="T67" fmla="*/ 231 h 480"/>
                <a:gd name="T68" fmla="*/ 3282 w 3307"/>
                <a:gd name="T69" fmla="*/ 183 h 480"/>
                <a:gd name="T70" fmla="*/ 3258 w 3307"/>
                <a:gd name="T71" fmla="*/ 134 h 480"/>
                <a:gd name="T72" fmla="*/ 3236 w 3307"/>
                <a:gd name="T73" fmla="*/ 102 h 480"/>
                <a:gd name="T74" fmla="*/ 3211 w 3307"/>
                <a:gd name="T75" fmla="*/ 76 h 480"/>
                <a:gd name="T76" fmla="*/ 3173 w 3307"/>
                <a:gd name="T77" fmla="*/ 50 h 480"/>
                <a:gd name="T78" fmla="*/ 3129 w 3307"/>
                <a:gd name="T79" fmla="*/ 36 h 4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07"/>
                <a:gd name="T121" fmla="*/ 0 h 480"/>
                <a:gd name="T122" fmla="*/ 3307 w 3307"/>
                <a:gd name="T123" fmla="*/ 480 h 4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07" h="480">
                  <a:moveTo>
                    <a:pt x="3129" y="36"/>
                  </a:moveTo>
                  <a:lnTo>
                    <a:pt x="0" y="0"/>
                  </a:lnTo>
                  <a:lnTo>
                    <a:pt x="88" y="14"/>
                  </a:lnTo>
                  <a:lnTo>
                    <a:pt x="120" y="24"/>
                  </a:lnTo>
                  <a:lnTo>
                    <a:pt x="154" y="38"/>
                  </a:lnTo>
                  <a:lnTo>
                    <a:pt x="176" y="60"/>
                  </a:lnTo>
                  <a:lnTo>
                    <a:pt x="202" y="92"/>
                  </a:lnTo>
                  <a:lnTo>
                    <a:pt x="214" y="130"/>
                  </a:lnTo>
                  <a:lnTo>
                    <a:pt x="221" y="170"/>
                  </a:lnTo>
                  <a:lnTo>
                    <a:pt x="225" y="209"/>
                  </a:lnTo>
                  <a:lnTo>
                    <a:pt x="227" y="243"/>
                  </a:lnTo>
                  <a:lnTo>
                    <a:pt x="221" y="293"/>
                  </a:lnTo>
                  <a:lnTo>
                    <a:pt x="214" y="341"/>
                  </a:lnTo>
                  <a:lnTo>
                    <a:pt x="192" y="383"/>
                  </a:lnTo>
                  <a:lnTo>
                    <a:pt x="158" y="425"/>
                  </a:lnTo>
                  <a:lnTo>
                    <a:pt x="116" y="453"/>
                  </a:lnTo>
                  <a:lnTo>
                    <a:pt x="82" y="479"/>
                  </a:lnTo>
                  <a:lnTo>
                    <a:pt x="287" y="455"/>
                  </a:lnTo>
                  <a:lnTo>
                    <a:pt x="515" y="419"/>
                  </a:lnTo>
                  <a:lnTo>
                    <a:pt x="875" y="395"/>
                  </a:lnTo>
                  <a:lnTo>
                    <a:pt x="1175" y="371"/>
                  </a:lnTo>
                  <a:lnTo>
                    <a:pt x="1534" y="371"/>
                  </a:lnTo>
                  <a:lnTo>
                    <a:pt x="1930" y="383"/>
                  </a:lnTo>
                  <a:lnTo>
                    <a:pt x="2421" y="395"/>
                  </a:lnTo>
                  <a:lnTo>
                    <a:pt x="2889" y="431"/>
                  </a:lnTo>
                  <a:lnTo>
                    <a:pt x="3081" y="467"/>
                  </a:lnTo>
                  <a:lnTo>
                    <a:pt x="3135" y="475"/>
                  </a:lnTo>
                  <a:lnTo>
                    <a:pt x="3195" y="477"/>
                  </a:lnTo>
                  <a:lnTo>
                    <a:pt x="3236" y="467"/>
                  </a:lnTo>
                  <a:lnTo>
                    <a:pt x="3272" y="431"/>
                  </a:lnTo>
                  <a:lnTo>
                    <a:pt x="3292" y="387"/>
                  </a:lnTo>
                  <a:lnTo>
                    <a:pt x="3302" y="349"/>
                  </a:lnTo>
                  <a:lnTo>
                    <a:pt x="3306" y="307"/>
                  </a:lnTo>
                  <a:lnTo>
                    <a:pt x="3298" y="231"/>
                  </a:lnTo>
                  <a:lnTo>
                    <a:pt x="3282" y="183"/>
                  </a:lnTo>
                  <a:lnTo>
                    <a:pt x="3258" y="134"/>
                  </a:lnTo>
                  <a:lnTo>
                    <a:pt x="3236" y="102"/>
                  </a:lnTo>
                  <a:lnTo>
                    <a:pt x="3211" y="76"/>
                  </a:lnTo>
                  <a:lnTo>
                    <a:pt x="3173" y="50"/>
                  </a:lnTo>
                  <a:lnTo>
                    <a:pt x="3129" y="36"/>
                  </a:lnTo>
                </a:path>
              </a:pathLst>
            </a:custGeom>
            <a:solidFill>
              <a:srgbClr val="FFFFFF"/>
            </a:solidFill>
            <a:ln w="50800" cap="rnd">
              <a:solidFill>
                <a:srgbClr val="000000"/>
              </a:solidFill>
              <a:round/>
              <a:headEnd/>
              <a:tailEnd/>
            </a:ln>
          </p:spPr>
          <p:txBody>
            <a:bodyPr/>
            <a:lstStyle/>
            <a:p>
              <a:endParaRPr lang="en-US"/>
            </a:p>
          </p:txBody>
        </p:sp>
      </p:grpSp>
      <p:sp>
        <p:nvSpPr>
          <p:cNvPr id="64515" name="Rectangle 9"/>
          <p:cNvSpPr>
            <a:spLocks noChangeArrowheads="1"/>
          </p:cNvSpPr>
          <p:nvPr/>
        </p:nvSpPr>
        <p:spPr bwMode="auto">
          <a:xfrm>
            <a:off x="2057400" y="1825625"/>
            <a:ext cx="5983288" cy="416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46038" tIns="23812" rIns="46038" bIns="23812">
            <a:spAutoFit/>
          </a:bodyPr>
          <a:lstStyle/>
          <a:p>
            <a:pPr algn="l" defTabSz="228600">
              <a:lnSpc>
                <a:spcPct val="90000"/>
              </a:lnSpc>
              <a:spcBef>
                <a:spcPct val="50000"/>
              </a:spcBef>
            </a:pPr>
            <a:r>
              <a:rPr lang="en-US" sz="2800" b="0">
                <a:latin typeface="Tahoma" charset="0"/>
                <a:cs typeface="Tahoma" charset="0"/>
              </a:rPr>
              <a:t>The CALLER will:</a:t>
            </a:r>
          </a:p>
          <a:p>
            <a:pPr marL="342900" lvl="1" indent="-114300" algn="l" defTabSz="228600">
              <a:lnSpc>
                <a:spcPct val="90000"/>
              </a:lnSpc>
              <a:spcBef>
                <a:spcPct val="50000"/>
              </a:spcBef>
              <a:buFont typeface="Arial" charset="0"/>
              <a:buChar char="•"/>
            </a:pPr>
            <a:r>
              <a:rPr lang="en-US" sz="2200" b="0">
                <a:latin typeface="Tahoma" charset="0"/>
                <a:cs typeface="Tahoma" charset="0"/>
              </a:rPr>
              <a:t>Save all temp registers that it wants </a:t>
            </a:r>
            <a:br>
              <a:rPr lang="en-US" sz="2200" b="0">
                <a:latin typeface="Tahoma" charset="0"/>
                <a:cs typeface="Tahoma" charset="0"/>
              </a:rPr>
            </a:br>
            <a:r>
              <a:rPr lang="en-US" sz="2200" b="0">
                <a:latin typeface="Tahoma" charset="0"/>
                <a:cs typeface="Tahoma" charset="0"/>
              </a:rPr>
              <a:t>to survive subsequent calls in its </a:t>
            </a:r>
            <a:br>
              <a:rPr lang="en-US" sz="2200" b="0">
                <a:latin typeface="Tahoma" charset="0"/>
                <a:cs typeface="Tahoma" charset="0"/>
              </a:rPr>
            </a:br>
            <a:r>
              <a:rPr lang="en-US" sz="2200" b="0">
                <a:latin typeface="Tahoma" charset="0"/>
                <a:cs typeface="Tahoma" charset="0"/>
              </a:rPr>
              <a:t>stack frame</a:t>
            </a:r>
            <a:br>
              <a:rPr lang="en-US" sz="2200" b="0">
                <a:latin typeface="Tahoma" charset="0"/>
                <a:cs typeface="Tahoma" charset="0"/>
              </a:rPr>
            </a:br>
            <a:r>
              <a:rPr lang="en-US" sz="2200" b="0">
                <a:latin typeface="Tahoma" charset="0"/>
                <a:cs typeface="Tahoma" charset="0"/>
              </a:rPr>
              <a:t>       </a:t>
            </a:r>
            <a:r>
              <a:rPr lang="en-US" sz="2200" b="0">
                <a:solidFill>
                  <a:srgbClr val="FF0000"/>
                </a:solidFill>
                <a:latin typeface="Tahoma" charset="0"/>
                <a:cs typeface="Tahoma" charset="0"/>
              </a:rPr>
              <a:t>(t0-$t9, $a0-$a3, and $v0-$v1)</a:t>
            </a:r>
          </a:p>
          <a:p>
            <a:pPr marL="342900" lvl="1" indent="-114300" algn="l" defTabSz="228600">
              <a:lnSpc>
                <a:spcPct val="90000"/>
              </a:lnSpc>
              <a:spcBef>
                <a:spcPct val="50000"/>
              </a:spcBef>
              <a:buFont typeface="Arial" charset="0"/>
              <a:buChar char="•"/>
            </a:pPr>
            <a:r>
              <a:rPr lang="en-US" sz="2200" b="0">
                <a:latin typeface="Tahoma" charset="0"/>
                <a:cs typeface="Tahoma" charset="0"/>
              </a:rPr>
              <a:t>Pass the first 4 arguments in registers </a:t>
            </a:r>
            <a:br>
              <a:rPr lang="en-US" sz="2200" b="0">
                <a:latin typeface="Tahoma" charset="0"/>
                <a:cs typeface="Tahoma" charset="0"/>
              </a:rPr>
            </a:br>
            <a:r>
              <a:rPr lang="en-US" sz="2200" b="0">
                <a:latin typeface="Tahoma" charset="0"/>
                <a:cs typeface="Tahoma" charset="0"/>
              </a:rPr>
              <a:t>$a0-$a3, and save subsequent arguments on stack, in *reverse* order.  </a:t>
            </a:r>
            <a:r>
              <a:rPr lang="en-US" sz="2200" b="0">
                <a:solidFill>
                  <a:srgbClr val="FF0000"/>
                </a:solidFill>
                <a:latin typeface="Tahoma" charset="0"/>
                <a:cs typeface="Tahoma" charset="0"/>
              </a:rPr>
              <a:t>Why?</a:t>
            </a:r>
          </a:p>
          <a:p>
            <a:pPr marL="342900" lvl="1" indent="-114300" algn="l" defTabSz="228600">
              <a:lnSpc>
                <a:spcPct val="90000"/>
              </a:lnSpc>
              <a:spcBef>
                <a:spcPct val="50000"/>
              </a:spcBef>
              <a:buFont typeface="Arial" charset="0"/>
              <a:buChar char="•"/>
            </a:pPr>
            <a:r>
              <a:rPr lang="en-US" sz="2200" b="0">
                <a:latin typeface="Tahoma" charset="0"/>
                <a:cs typeface="Tahoma" charset="0"/>
              </a:rPr>
              <a:t>Call procedure, using a </a:t>
            </a:r>
            <a:r>
              <a:rPr lang="en-US" sz="2200" b="0">
                <a:latin typeface="Courier New" charset="0"/>
                <a:cs typeface="Tahoma" charset="0"/>
              </a:rPr>
              <a:t>jal</a:t>
            </a:r>
            <a:r>
              <a:rPr lang="en-US" sz="2200" b="0">
                <a:latin typeface="Tahoma" charset="0"/>
                <a:cs typeface="Tahoma" charset="0"/>
              </a:rPr>
              <a:t> instruction</a:t>
            </a:r>
            <a:br>
              <a:rPr lang="en-US" sz="2200" b="0">
                <a:latin typeface="Tahoma" charset="0"/>
                <a:cs typeface="Tahoma" charset="0"/>
              </a:rPr>
            </a:br>
            <a:r>
              <a:rPr lang="en-US" sz="2200" b="0">
                <a:latin typeface="Tahoma" charset="0"/>
                <a:cs typeface="Tahoma" charset="0"/>
              </a:rPr>
              <a:t>       (places return address in $ra).</a:t>
            </a:r>
          </a:p>
          <a:p>
            <a:pPr marL="342900" lvl="1" indent="-114300" algn="l" defTabSz="228600">
              <a:lnSpc>
                <a:spcPct val="90000"/>
              </a:lnSpc>
              <a:spcBef>
                <a:spcPct val="50000"/>
              </a:spcBef>
              <a:buFont typeface="Arial" charset="0"/>
              <a:buChar char="•"/>
            </a:pPr>
            <a:r>
              <a:rPr lang="en-US" sz="2200" b="0">
                <a:latin typeface="Tahoma" charset="0"/>
                <a:cs typeface="Tahoma" charset="0"/>
              </a:rPr>
              <a:t>Access procedure’</a:t>
            </a:r>
            <a:r>
              <a:rPr lang="en-US" altLang="ja-JP" sz="2200" b="0">
                <a:latin typeface="Tahoma" charset="0"/>
                <a:cs typeface="Tahoma" charset="0"/>
              </a:rPr>
              <a:t>s return values in $v0-$v1</a:t>
            </a:r>
            <a:endParaRPr lang="en-US" sz="2200" b="0">
              <a:latin typeface="Tahoma" charset="0"/>
              <a:cs typeface="Tahoma" charset="0"/>
            </a:endParaRPr>
          </a:p>
        </p:txBody>
      </p:sp>
      <p:sp>
        <p:nvSpPr>
          <p:cNvPr id="2" name="Slide Number Placeholder 1"/>
          <p:cNvSpPr>
            <a:spLocks noGrp="1"/>
          </p:cNvSpPr>
          <p:nvPr>
            <p:ph type="sldNum" sz="quarter" idx="10"/>
          </p:nvPr>
        </p:nvSpPr>
        <p:spPr/>
        <p:txBody>
          <a:bodyPr/>
          <a:lstStyle/>
          <a:p>
            <a:pPr>
              <a:defRPr/>
            </a:pPr>
            <a:fld id="{AA981B32-6631-C04B-B04E-B5C5DFC4DEC3}" type="slidenum">
              <a:rPr lang="en-US" smtClean="0"/>
              <a:pPr>
                <a:defRPr/>
              </a:pPr>
              <a:t>26</a:t>
            </a:fld>
            <a:endParaRPr lang="en-US"/>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pPr>
              <a:defRPr/>
            </a:pPr>
            <a:r>
              <a:rPr lang="en-US" dirty="0">
                <a:effectLst>
                  <a:outerShdw blurRad="38100" dist="38100" dir="2700000" algn="tl">
                    <a:srgbClr val="DDDDDD"/>
                  </a:outerShdw>
                </a:effectLst>
                <a:latin typeface="Tahoma" charset="0"/>
                <a:ea typeface="Tahoma"/>
              </a:rPr>
              <a:t>Our running example is a CALLER. Let</a:t>
            </a:r>
            <a:r>
              <a:rPr lang="ja-JP" altLang="en-US" dirty="0">
                <a:effectLst>
                  <a:outerShdw blurRad="38100" dist="38100" dir="2700000" algn="tl">
                    <a:srgbClr val="DDDDDD"/>
                  </a:outerShdw>
                </a:effectLst>
                <a:latin typeface="Tahoma" charset="0"/>
                <a:ea typeface="Tahoma"/>
              </a:rPr>
              <a:t>’</a:t>
            </a:r>
            <a:r>
              <a:rPr lang="en-US" dirty="0">
                <a:effectLst>
                  <a:outerShdw blurRad="38100" dist="38100" dir="2700000" algn="tl">
                    <a:srgbClr val="DDDDDD"/>
                  </a:outerShdw>
                </a:effectLst>
                <a:latin typeface="Tahoma" charset="0"/>
                <a:ea typeface="Tahoma"/>
              </a:rPr>
              <a:t>s make sure it obeys its contractual obligations</a:t>
            </a:r>
          </a:p>
          <a:p>
            <a:pPr>
              <a:defRPr/>
            </a:pPr>
            <a:endParaRPr lang="en-US" dirty="0">
              <a:effectLst>
                <a:outerShdw blurRad="38100" dist="38100" dir="2700000" algn="tl">
                  <a:srgbClr val="DDDDDD"/>
                </a:outerShdw>
              </a:effectLst>
              <a:latin typeface="Tahoma" charset="0"/>
              <a:ea typeface="Tahoma"/>
            </a:endParaRPr>
          </a:p>
        </p:txBody>
      </p:sp>
      <p:sp>
        <p:nvSpPr>
          <p:cNvPr id="66562" name="Rectangle 11"/>
          <p:cNvSpPr>
            <a:spLocks noChangeArrowheads="1"/>
          </p:cNvSpPr>
          <p:nvPr/>
        </p:nvSpPr>
        <p:spPr bwMode="auto">
          <a:xfrm>
            <a:off x="4876800" y="2133600"/>
            <a:ext cx="3733800" cy="441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a:lnSpc>
                <a:spcPct val="50000"/>
              </a:lnSpc>
              <a:spcBef>
                <a:spcPct val="50000"/>
              </a:spcBef>
            </a:pPr>
            <a:r>
              <a:rPr lang="en-US" sz="1600">
                <a:latin typeface="Courier New" charset="0"/>
                <a:cs typeface="Tahoma" charset="0"/>
              </a:rPr>
              <a:t>sqr:	addiu	$sp,$sp,-8</a:t>
            </a:r>
          </a:p>
          <a:p>
            <a:pPr algn="l">
              <a:lnSpc>
                <a:spcPct val="50000"/>
              </a:lnSpc>
              <a:spcBef>
                <a:spcPct val="50000"/>
              </a:spcBef>
            </a:pPr>
            <a:r>
              <a:rPr lang="en-US" sz="1600">
                <a:latin typeface="Courier New" charset="0"/>
                <a:cs typeface="Tahoma" charset="0"/>
              </a:rPr>
              <a:t>	sw	$ra,4($sp)</a:t>
            </a:r>
          </a:p>
          <a:p>
            <a:pPr algn="l">
              <a:lnSpc>
                <a:spcPct val="50000"/>
              </a:lnSpc>
              <a:spcBef>
                <a:spcPct val="50000"/>
              </a:spcBef>
            </a:pPr>
            <a:r>
              <a:rPr lang="en-US" sz="1600">
                <a:latin typeface="Courier New" charset="0"/>
                <a:cs typeface="Tahoma" charset="0"/>
              </a:rPr>
              <a:t>	sw	$a0,0($sp)</a:t>
            </a:r>
          </a:p>
          <a:p>
            <a:pPr algn="l">
              <a:lnSpc>
                <a:spcPct val="50000"/>
              </a:lnSpc>
              <a:spcBef>
                <a:spcPct val="50000"/>
              </a:spcBef>
            </a:pPr>
            <a:r>
              <a:rPr lang="en-US" sz="1600">
                <a:latin typeface="Courier New" charset="0"/>
                <a:cs typeface="Tahoma" charset="0"/>
              </a:rPr>
              <a:t>	slti	$t0,$a0,2</a:t>
            </a:r>
          </a:p>
          <a:p>
            <a:pPr algn="l">
              <a:lnSpc>
                <a:spcPct val="50000"/>
              </a:lnSpc>
              <a:spcBef>
                <a:spcPct val="50000"/>
              </a:spcBef>
            </a:pPr>
            <a:r>
              <a:rPr lang="en-US" sz="1600">
                <a:latin typeface="Courier New" charset="0"/>
                <a:cs typeface="Tahoma" charset="0"/>
              </a:rPr>
              <a:t>	beq	$t0,$0,then</a:t>
            </a:r>
          </a:p>
          <a:p>
            <a:pPr algn="l">
              <a:lnSpc>
                <a:spcPct val="50000"/>
              </a:lnSpc>
              <a:spcBef>
                <a:spcPct val="50000"/>
              </a:spcBef>
            </a:pPr>
            <a:r>
              <a:rPr lang="en-US" sz="1600">
                <a:latin typeface="Courier New" charset="0"/>
                <a:cs typeface="Tahoma" charset="0"/>
              </a:rPr>
              <a:t>	add	$v0,$0,$a0</a:t>
            </a:r>
          </a:p>
          <a:p>
            <a:pPr algn="l">
              <a:lnSpc>
                <a:spcPct val="50000"/>
              </a:lnSpc>
              <a:spcBef>
                <a:spcPct val="50000"/>
              </a:spcBef>
            </a:pPr>
            <a:r>
              <a:rPr lang="en-US" sz="1600">
                <a:latin typeface="Courier New" charset="0"/>
                <a:cs typeface="Tahoma" charset="0"/>
              </a:rPr>
              <a:t>	beq	$0,$0,rtn</a:t>
            </a:r>
          </a:p>
          <a:p>
            <a:pPr algn="l">
              <a:lnSpc>
                <a:spcPct val="50000"/>
              </a:lnSpc>
              <a:spcBef>
                <a:spcPct val="50000"/>
              </a:spcBef>
            </a:pPr>
            <a:r>
              <a:rPr lang="en-US" sz="1600">
                <a:latin typeface="Courier New" charset="0"/>
                <a:cs typeface="Tahoma" charset="0"/>
              </a:rPr>
              <a:t>then:</a:t>
            </a:r>
          </a:p>
          <a:p>
            <a:pPr algn="l">
              <a:lnSpc>
                <a:spcPct val="50000"/>
              </a:lnSpc>
              <a:spcBef>
                <a:spcPct val="50000"/>
              </a:spcBef>
            </a:pPr>
            <a:r>
              <a:rPr lang="en-US" sz="1600">
                <a:latin typeface="Courier New" charset="0"/>
                <a:cs typeface="Tahoma" charset="0"/>
              </a:rPr>
              <a:t>	addi	$a0,$a0,-1</a:t>
            </a:r>
          </a:p>
          <a:p>
            <a:pPr algn="l">
              <a:lnSpc>
                <a:spcPct val="50000"/>
              </a:lnSpc>
              <a:spcBef>
                <a:spcPct val="50000"/>
              </a:spcBef>
            </a:pPr>
            <a:r>
              <a:rPr lang="en-US" sz="1600">
                <a:latin typeface="Courier New" charset="0"/>
                <a:cs typeface="Tahoma" charset="0"/>
              </a:rPr>
              <a:t>	jal	sqr</a:t>
            </a:r>
          </a:p>
          <a:p>
            <a:pPr algn="l">
              <a:lnSpc>
                <a:spcPct val="50000"/>
              </a:lnSpc>
              <a:spcBef>
                <a:spcPct val="50000"/>
              </a:spcBef>
            </a:pPr>
            <a:r>
              <a:rPr lang="en-US" sz="1600">
                <a:latin typeface="Courier New" charset="0"/>
                <a:cs typeface="Tahoma" charset="0"/>
              </a:rPr>
              <a:t>	lw	$a0,0($sp)</a:t>
            </a:r>
          </a:p>
          <a:p>
            <a:pPr algn="l">
              <a:lnSpc>
                <a:spcPct val="50000"/>
              </a:lnSpc>
              <a:spcBef>
                <a:spcPct val="50000"/>
              </a:spcBef>
            </a:pPr>
            <a:r>
              <a:rPr lang="en-US" sz="1600">
                <a:latin typeface="Courier New" charset="0"/>
                <a:cs typeface="Tahoma" charset="0"/>
              </a:rPr>
              <a:t>	add	$v0,$v0,$a0</a:t>
            </a:r>
          </a:p>
          <a:p>
            <a:pPr algn="l">
              <a:lnSpc>
                <a:spcPct val="50000"/>
              </a:lnSpc>
              <a:spcBef>
                <a:spcPct val="50000"/>
              </a:spcBef>
            </a:pPr>
            <a:r>
              <a:rPr lang="en-US" sz="1600">
                <a:latin typeface="Courier New" charset="0"/>
                <a:cs typeface="Tahoma" charset="0"/>
              </a:rPr>
              <a:t>	add	$v0,$v0,$a0</a:t>
            </a:r>
          </a:p>
          <a:p>
            <a:pPr algn="l">
              <a:lnSpc>
                <a:spcPct val="50000"/>
              </a:lnSpc>
              <a:spcBef>
                <a:spcPct val="50000"/>
              </a:spcBef>
            </a:pPr>
            <a:r>
              <a:rPr lang="en-US" sz="1600">
                <a:latin typeface="Courier New" charset="0"/>
                <a:cs typeface="Tahoma" charset="0"/>
              </a:rPr>
              <a:t>	addi	$v0,$v0,-1</a:t>
            </a:r>
          </a:p>
          <a:p>
            <a:pPr algn="l">
              <a:lnSpc>
                <a:spcPct val="50000"/>
              </a:lnSpc>
              <a:spcBef>
                <a:spcPct val="50000"/>
              </a:spcBef>
            </a:pPr>
            <a:r>
              <a:rPr lang="en-US" sz="1600">
                <a:latin typeface="Courier New" charset="0"/>
                <a:cs typeface="Tahoma" charset="0"/>
              </a:rPr>
              <a:t>rtn:</a:t>
            </a:r>
          </a:p>
          <a:p>
            <a:pPr algn="l">
              <a:lnSpc>
                <a:spcPct val="50000"/>
              </a:lnSpc>
              <a:spcBef>
                <a:spcPct val="50000"/>
              </a:spcBef>
            </a:pPr>
            <a:r>
              <a:rPr lang="en-US" sz="1600">
                <a:latin typeface="Courier New" charset="0"/>
                <a:cs typeface="Tahoma" charset="0"/>
              </a:rPr>
              <a:t>	lw	$ra,4($sp)</a:t>
            </a:r>
          </a:p>
          <a:p>
            <a:pPr algn="l">
              <a:lnSpc>
                <a:spcPct val="50000"/>
              </a:lnSpc>
              <a:spcBef>
                <a:spcPct val="50000"/>
              </a:spcBef>
            </a:pPr>
            <a:r>
              <a:rPr lang="en-US" sz="1600">
                <a:latin typeface="Courier New" charset="0"/>
                <a:cs typeface="Tahoma" charset="0"/>
              </a:rPr>
              <a:t>	addiu	$sp,$sp,8</a:t>
            </a:r>
          </a:p>
          <a:p>
            <a:pPr algn="l">
              <a:lnSpc>
                <a:spcPct val="50000"/>
              </a:lnSpc>
              <a:spcBef>
                <a:spcPct val="50000"/>
              </a:spcBef>
            </a:pPr>
            <a:r>
              <a:rPr lang="en-US" sz="1600">
                <a:latin typeface="Courier New" charset="0"/>
                <a:cs typeface="Tahoma" charset="0"/>
              </a:rPr>
              <a:t>	jr	$ra</a:t>
            </a:r>
          </a:p>
        </p:txBody>
      </p:sp>
      <p:pic>
        <p:nvPicPr>
          <p:cNvPr id="6656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25" y="2163763"/>
            <a:ext cx="3902075" cy="2536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1696" name="Rectangle 16"/>
          <p:cNvSpPr>
            <a:spLocks noChangeArrowheads="1"/>
          </p:cNvSpPr>
          <p:nvPr/>
        </p:nvSpPr>
        <p:spPr bwMode="auto">
          <a:xfrm>
            <a:off x="5791200" y="4795838"/>
            <a:ext cx="2362200" cy="192087"/>
          </a:xfrm>
          <a:prstGeom prst="rect">
            <a:avLst/>
          </a:prstGeom>
          <a:solidFill>
            <a:srgbClr val="66FFFF">
              <a:alpha val="49019"/>
            </a:srgbClr>
          </a:solidFill>
          <a:ln w="9525">
            <a:solidFill>
              <a:schemeClr val="tx1"/>
            </a:solidFill>
            <a:miter lim="800000"/>
            <a:headEnd/>
            <a:tailEnd/>
          </a:ln>
        </p:spPr>
        <p:txBody>
          <a:bodyPr anchor="ctr">
            <a:spAutoFit/>
          </a:bodyPr>
          <a:lstStyle/>
          <a:p>
            <a:endParaRPr lang="en-US">
              <a:latin typeface="Tahoma" charset="0"/>
              <a:cs typeface="Tahoma" charset="0"/>
            </a:endParaRPr>
          </a:p>
        </p:txBody>
      </p:sp>
      <p:sp>
        <p:nvSpPr>
          <p:cNvPr id="711693" name="Rectangle 13"/>
          <p:cNvSpPr>
            <a:spLocks noChangeArrowheads="1"/>
          </p:cNvSpPr>
          <p:nvPr/>
        </p:nvSpPr>
        <p:spPr bwMode="auto">
          <a:xfrm>
            <a:off x="5791200" y="4267200"/>
            <a:ext cx="2362200" cy="274638"/>
          </a:xfrm>
          <a:prstGeom prst="rect">
            <a:avLst/>
          </a:prstGeom>
          <a:solidFill>
            <a:srgbClr val="66FF99">
              <a:alpha val="49019"/>
            </a:srgbClr>
          </a:solidFill>
          <a:ln w="9525">
            <a:solidFill>
              <a:schemeClr val="tx1"/>
            </a:solidFill>
            <a:miter lim="800000"/>
            <a:headEnd/>
            <a:tailEnd/>
          </a:ln>
        </p:spPr>
        <p:txBody>
          <a:bodyPr anchor="ctr">
            <a:spAutoFit/>
          </a:bodyPr>
          <a:lstStyle/>
          <a:p>
            <a:endParaRPr lang="en-US">
              <a:latin typeface="Tahoma" charset="0"/>
              <a:cs typeface="Tahoma" charset="0"/>
            </a:endParaRPr>
          </a:p>
        </p:txBody>
      </p:sp>
      <p:sp>
        <p:nvSpPr>
          <p:cNvPr id="711694" name="Rectangle 14"/>
          <p:cNvSpPr>
            <a:spLocks noChangeArrowheads="1"/>
          </p:cNvSpPr>
          <p:nvPr/>
        </p:nvSpPr>
        <p:spPr bwMode="auto">
          <a:xfrm>
            <a:off x="5791200" y="2535238"/>
            <a:ext cx="2362200" cy="284162"/>
          </a:xfrm>
          <a:prstGeom prst="rect">
            <a:avLst/>
          </a:prstGeom>
          <a:solidFill>
            <a:srgbClr val="FF9900">
              <a:alpha val="47842"/>
            </a:srgbClr>
          </a:solidFill>
          <a:ln w="9525">
            <a:solidFill>
              <a:schemeClr val="tx1"/>
            </a:solidFill>
            <a:miter lim="800000"/>
            <a:headEnd/>
            <a:tailEnd/>
          </a:ln>
        </p:spPr>
        <p:txBody>
          <a:bodyPr anchor="ctr">
            <a:spAutoFit/>
          </a:bodyPr>
          <a:lstStyle/>
          <a:p>
            <a:endParaRPr lang="en-US">
              <a:latin typeface="Tahoma" charset="0"/>
              <a:cs typeface="Tahoma" charset="0"/>
            </a:endParaRPr>
          </a:p>
        </p:txBody>
      </p:sp>
      <p:sp>
        <p:nvSpPr>
          <p:cNvPr id="711688" name="Rectangle 8"/>
          <p:cNvSpPr>
            <a:spLocks noChangeArrowheads="1"/>
          </p:cNvSpPr>
          <p:nvPr/>
        </p:nvSpPr>
        <p:spPr bwMode="auto">
          <a:xfrm>
            <a:off x="5791200" y="3951288"/>
            <a:ext cx="2362200" cy="365125"/>
          </a:xfrm>
          <a:prstGeom prst="rect">
            <a:avLst/>
          </a:prstGeom>
          <a:solidFill>
            <a:srgbClr val="FFFF00">
              <a:alpha val="50195"/>
            </a:srgbClr>
          </a:solidFill>
          <a:ln w="9525">
            <a:solidFill>
              <a:schemeClr val="tx1"/>
            </a:solidFill>
            <a:miter lim="800000"/>
            <a:headEnd/>
            <a:tailEnd/>
          </a:ln>
        </p:spPr>
        <p:txBody>
          <a:bodyPr anchor="ctr">
            <a:spAutoFit/>
          </a:bodyPr>
          <a:lstStyle/>
          <a:p>
            <a:endParaRPr lang="en-US">
              <a:latin typeface="Tahoma" charset="0"/>
              <a:cs typeface="Tahoma" charset="0"/>
            </a:endParaRPr>
          </a:p>
        </p:txBody>
      </p:sp>
      <p:sp>
        <p:nvSpPr>
          <p:cNvPr id="26631" name="Rectangle 2"/>
          <p:cNvSpPr>
            <a:spLocks noGrp="1" noChangeArrowheads="1"/>
          </p:cNvSpPr>
          <p:nvPr>
            <p:ph type="title"/>
          </p:nvPr>
        </p:nvSpPr>
        <p:spPr/>
        <p:txBody>
          <a:bodyPr/>
          <a:lstStyle/>
          <a:p>
            <a:pPr>
              <a:defRPr/>
            </a:pPr>
            <a:r>
              <a:rPr lang="en-US" dirty="0">
                <a:latin typeface="Tahoma" charset="0"/>
                <a:ea typeface="Tahoma"/>
              </a:rPr>
              <a:t>Code Lawyer</a:t>
            </a:r>
          </a:p>
        </p:txBody>
      </p:sp>
      <p:pic>
        <p:nvPicPr>
          <p:cNvPr id="66569" name="Picture 10" descr="j00787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5075" y="4038600"/>
            <a:ext cx="1406525" cy="149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570" name="Rectangle 18"/>
          <p:cNvSpPr>
            <a:spLocks noChangeArrowheads="1"/>
          </p:cNvSpPr>
          <p:nvPr/>
        </p:nvSpPr>
        <p:spPr bwMode="auto">
          <a:xfrm>
            <a:off x="593725" y="5257800"/>
            <a:ext cx="2911475" cy="1063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a:lnSpc>
                <a:spcPct val="9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sz="1400">
                <a:latin typeface="Courier New" charset="0"/>
                <a:cs typeface="Tahoma" charset="0"/>
              </a:rPr>
              <a:t>int sqr(int x) { </a:t>
            </a:r>
            <a:br>
              <a:rPr lang="en-US" sz="1400">
                <a:latin typeface="Courier New" charset="0"/>
                <a:cs typeface="Tahoma" charset="0"/>
              </a:rPr>
            </a:br>
            <a:r>
              <a:rPr lang="en-US" sz="1400">
                <a:latin typeface="Courier New" charset="0"/>
                <a:cs typeface="Tahoma" charset="0"/>
              </a:rPr>
              <a:t>  if (x &gt; 1)</a:t>
            </a:r>
            <a:br>
              <a:rPr lang="en-US" sz="1400">
                <a:latin typeface="Courier New" charset="0"/>
                <a:cs typeface="Tahoma" charset="0"/>
              </a:rPr>
            </a:br>
            <a:r>
              <a:rPr lang="en-US" sz="1400">
                <a:latin typeface="Courier New" charset="0"/>
                <a:cs typeface="Tahoma" charset="0"/>
              </a:rPr>
              <a:t>    x = sqr(x-1)+x+x-1;</a:t>
            </a:r>
            <a:br>
              <a:rPr lang="en-US" sz="1400">
                <a:latin typeface="Courier New" charset="0"/>
                <a:cs typeface="Tahoma" charset="0"/>
              </a:rPr>
            </a:br>
            <a:r>
              <a:rPr lang="en-US" sz="1400">
                <a:latin typeface="Courier New" charset="0"/>
                <a:cs typeface="Tahoma" charset="0"/>
              </a:rPr>
              <a:t>  return x; </a:t>
            </a:r>
            <a:br>
              <a:rPr lang="en-US" sz="1400">
                <a:latin typeface="Courier New" charset="0"/>
                <a:cs typeface="Tahoma" charset="0"/>
              </a:rPr>
            </a:br>
            <a:r>
              <a:rPr lang="en-US" sz="1400">
                <a:latin typeface="Courier New" charset="0"/>
                <a:cs typeface="Tahoma" charset="0"/>
              </a:rPr>
              <a:t>}</a:t>
            </a:r>
          </a:p>
        </p:txBody>
      </p:sp>
      <p:sp>
        <p:nvSpPr>
          <p:cNvPr id="13" name="Rectangle 14"/>
          <p:cNvSpPr>
            <a:spLocks noChangeArrowheads="1"/>
          </p:cNvSpPr>
          <p:nvPr/>
        </p:nvSpPr>
        <p:spPr bwMode="auto">
          <a:xfrm>
            <a:off x="5791200" y="4551363"/>
            <a:ext cx="2362200" cy="234950"/>
          </a:xfrm>
          <a:prstGeom prst="rect">
            <a:avLst/>
          </a:prstGeom>
          <a:solidFill>
            <a:srgbClr val="FF9900">
              <a:alpha val="47842"/>
            </a:srgbClr>
          </a:solidFill>
          <a:ln w="9525">
            <a:solidFill>
              <a:schemeClr val="tx1"/>
            </a:solidFill>
            <a:miter lim="800000"/>
            <a:headEnd/>
            <a:tailEnd/>
          </a:ln>
        </p:spPr>
        <p:txBody>
          <a:bodyPr anchor="ctr">
            <a:spAutoFit/>
          </a:bodyPr>
          <a:lstStyle/>
          <a:p>
            <a:endParaRPr lang="en-US">
              <a:latin typeface="Tahoma" charset="0"/>
              <a:cs typeface="Tahoma" charset="0"/>
            </a:endParaRPr>
          </a:p>
        </p:txBody>
      </p:sp>
      <p:sp>
        <p:nvSpPr>
          <p:cNvPr id="2" name="Slide Number Placeholder 1"/>
          <p:cNvSpPr>
            <a:spLocks noGrp="1"/>
          </p:cNvSpPr>
          <p:nvPr>
            <p:ph type="sldNum" sz="quarter" idx="10"/>
          </p:nvPr>
        </p:nvSpPr>
        <p:spPr/>
        <p:txBody>
          <a:bodyPr/>
          <a:lstStyle/>
          <a:p>
            <a:pPr>
              <a:defRPr/>
            </a:pPr>
            <a:fld id="{E9CC468D-D75C-7F4D-ACE5-026140477DF2}" type="slidenum">
              <a:rPr lang="en-US" smtClean="0"/>
              <a:pPr>
                <a:defRPr/>
              </a:pPr>
              <a:t>27</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16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16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169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16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96" grpId="0" animBg="1"/>
      <p:bldP spid="711693" grpId="0" animBg="1"/>
      <p:bldP spid="711694" grpId="0" animBg="1"/>
      <p:bldP spid="711688"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dirty="0">
                <a:latin typeface="Tahoma" charset="0"/>
                <a:ea typeface="Tahoma"/>
              </a:rPr>
              <a:t>Procedure Linkage: </a:t>
            </a:r>
            <a:r>
              <a:rPr lang="en-US" dirty="0" err="1">
                <a:latin typeface="Tahoma" charset="0"/>
                <a:ea typeface="Tahoma"/>
              </a:rPr>
              <a:t>Callee</a:t>
            </a:r>
            <a:r>
              <a:rPr lang="en-US" dirty="0">
                <a:latin typeface="Tahoma" charset="0"/>
                <a:ea typeface="Tahoma"/>
              </a:rPr>
              <a:t> Contract</a:t>
            </a:r>
          </a:p>
        </p:txBody>
      </p:sp>
      <p:grpSp>
        <p:nvGrpSpPr>
          <p:cNvPr id="68610" name="Group 3"/>
          <p:cNvGrpSpPr>
            <a:grpSpLocks/>
          </p:cNvGrpSpPr>
          <p:nvPr/>
        </p:nvGrpSpPr>
        <p:grpSpPr bwMode="auto">
          <a:xfrm>
            <a:off x="0" y="838200"/>
            <a:ext cx="8816975" cy="5715000"/>
            <a:chOff x="115" y="785"/>
            <a:chExt cx="3951" cy="4328"/>
          </a:xfrm>
        </p:grpSpPr>
        <p:sp>
          <p:nvSpPr>
            <p:cNvPr id="68612" name="Freeform 4"/>
            <p:cNvSpPr>
              <a:spLocks/>
            </p:cNvSpPr>
            <p:nvPr/>
          </p:nvSpPr>
          <p:spPr bwMode="auto">
            <a:xfrm>
              <a:off x="425" y="4689"/>
              <a:ext cx="704" cy="424"/>
            </a:xfrm>
            <a:custGeom>
              <a:avLst/>
              <a:gdLst>
                <a:gd name="T0" fmla="*/ 451 w 704"/>
                <a:gd name="T1" fmla="*/ 0 h 424"/>
                <a:gd name="T2" fmla="*/ 92 w 704"/>
                <a:gd name="T3" fmla="*/ 36 h 424"/>
                <a:gd name="T4" fmla="*/ 56 w 704"/>
                <a:gd name="T5" fmla="*/ 64 h 424"/>
                <a:gd name="T6" fmla="*/ 34 w 704"/>
                <a:gd name="T7" fmla="*/ 96 h 424"/>
                <a:gd name="T8" fmla="*/ 14 w 704"/>
                <a:gd name="T9" fmla="*/ 132 h 424"/>
                <a:gd name="T10" fmla="*/ 0 w 704"/>
                <a:gd name="T11" fmla="*/ 192 h 424"/>
                <a:gd name="T12" fmla="*/ 2 w 704"/>
                <a:gd name="T13" fmla="*/ 257 h 424"/>
                <a:gd name="T14" fmla="*/ 14 w 704"/>
                <a:gd name="T15" fmla="*/ 293 h 424"/>
                <a:gd name="T16" fmla="*/ 34 w 704"/>
                <a:gd name="T17" fmla="*/ 333 h 424"/>
                <a:gd name="T18" fmla="*/ 72 w 704"/>
                <a:gd name="T19" fmla="*/ 367 h 424"/>
                <a:gd name="T20" fmla="*/ 116 w 704"/>
                <a:gd name="T21" fmla="*/ 395 h 424"/>
                <a:gd name="T22" fmla="*/ 162 w 704"/>
                <a:gd name="T23" fmla="*/ 411 h 424"/>
                <a:gd name="T24" fmla="*/ 199 w 704"/>
                <a:gd name="T25" fmla="*/ 419 h 424"/>
                <a:gd name="T26" fmla="*/ 251 w 704"/>
                <a:gd name="T27" fmla="*/ 423 h 424"/>
                <a:gd name="T28" fmla="*/ 247 w 704"/>
                <a:gd name="T29" fmla="*/ 419 h 424"/>
                <a:gd name="T30" fmla="*/ 527 w 704"/>
                <a:gd name="T31" fmla="*/ 391 h 424"/>
                <a:gd name="T32" fmla="*/ 703 w 704"/>
                <a:gd name="T33" fmla="*/ 0 h 424"/>
                <a:gd name="T34" fmla="*/ 451 w 704"/>
                <a:gd name="T35" fmla="*/ 0 h 4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04"/>
                <a:gd name="T55" fmla="*/ 0 h 424"/>
                <a:gd name="T56" fmla="*/ 704 w 704"/>
                <a:gd name="T57" fmla="*/ 424 h 4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04" h="424">
                  <a:moveTo>
                    <a:pt x="451" y="0"/>
                  </a:moveTo>
                  <a:lnTo>
                    <a:pt x="92" y="36"/>
                  </a:lnTo>
                  <a:lnTo>
                    <a:pt x="56" y="64"/>
                  </a:lnTo>
                  <a:lnTo>
                    <a:pt x="34" y="96"/>
                  </a:lnTo>
                  <a:lnTo>
                    <a:pt x="14" y="132"/>
                  </a:lnTo>
                  <a:lnTo>
                    <a:pt x="0" y="192"/>
                  </a:lnTo>
                  <a:lnTo>
                    <a:pt x="2" y="257"/>
                  </a:lnTo>
                  <a:lnTo>
                    <a:pt x="14" y="293"/>
                  </a:lnTo>
                  <a:lnTo>
                    <a:pt x="34" y="333"/>
                  </a:lnTo>
                  <a:lnTo>
                    <a:pt x="72" y="367"/>
                  </a:lnTo>
                  <a:lnTo>
                    <a:pt x="116" y="395"/>
                  </a:lnTo>
                  <a:lnTo>
                    <a:pt x="162" y="411"/>
                  </a:lnTo>
                  <a:lnTo>
                    <a:pt x="199" y="419"/>
                  </a:lnTo>
                  <a:lnTo>
                    <a:pt x="251" y="423"/>
                  </a:lnTo>
                  <a:lnTo>
                    <a:pt x="247" y="419"/>
                  </a:lnTo>
                  <a:lnTo>
                    <a:pt x="527" y="391"/>
                  </a:lnTo>
                  <a:lnTo>
                    <a:pt x="703" y="0"/>
                  </a:lnTo>
                  <a:lnTo>
                    <a:pt x="451" y="0"/>
                  </a:lnTo>
                </a:path>
              </a:pathLst>
            </a:custGeom>
            <a:solidFill>
              <a:srgbClr val="808080"/>
            </a:solidFill>
            <a:ln w="50800" cap="rnd">
              <a:solidFill>
                <a:srgbClr val="000000"/>
              </a:solidFill>
              <a:round/>
              <a:headEnd/>
              <a:tailEnd/>
            </a:ln>
          </p:spPr>
          <p:txBody>
            <a:bodyPr/>
            <a:lstStyle/>
            <a:p>
              <a:endParaRPr lang="en-US"/>
            </a:p>
          </p:txBody>
        </p:sp>
        <p:sp>
          <p:nvSpPr>
            <p:cNvPr id="68613" name="Freeform 5"/>
            <p:cNvSpPr>
              <a:spLocks/>
            </p:cNvSpPr>
            <p:nvPr/>
          </p:nvSpPr>
          <p:spPr bwMode="auto">
            <a:xfrm>
              <a:off x="115" y="785"/>
              <a:ext cx="3951" cy="4324"/>
            </a:xfrm>
            <a:custGeom>
              <a:avLst/>
              <a:gdLst>
                <a:gd name="T0" fmla="*/ 222 w 3951"/>
                <a:gd name="T1" fmla="*/ 16 h 4324"/>
                <a:gd name="T2" fmla="*/ 142 w 3951"/>
                <a:gd name="T3" fmla="*/ 74 h 4324"/>
                <a:gd name="T4" fmla="*/ 42 w 3951"/>
                <a:gd name="T5" fmla="*/ 193 h 4324"/>
                <a:gd name="T6" fmla="*/ 8 w 3951"/>
                <a:gd name="T7" fmla="*/ 317 h 4324"/>
                <a:gd name="T8" fmla="*/ 0 w 3951"/>
                <a:gd name="T9" fmla="*/ 467 h 4324"/>
                <a:gd name="T10" fmla="*/ 18 w 3951"/>
                <a:gd name="T11" fmla="*/ 592 h 4324"/>
                <a:gd name="T12" fmla="*/ 70 w 3951"/>
                <a:gd name="T13" fmla="*/ 796 h 4324"/>
                <a:gd name="T14" fmla="*/ 210 w 3951"/>
                <a:gd name="T15" fmla="*/ 1139 h 4324"/>
                <a:gd name="T16" fmla="*/ 378 w 3951"/>
                <a:gd name="T17" fmla="*/ 1522 h 4324"/>
                <a:gd name="T18" fmla="*/ 533 w 3951"/>
                <a:gd name="T19" fmla="*/ 1917 h 4324"/>
                <a:gd name="T20" fmla="*/ 653 w 3951"/>
                <a:gd name="T21" fmla="*/ 2432 h 4324"/>
                <a:gd name="T22" fmla="*/ 725 w 3951"/>
                <a:gd name="T23" fmla="*/ 3054 h 4324"/>
                <a:gd name="T24" fmla="*/ 761 w 3951"/>
                <a:gd name="T25" fmla="*/ 3497 h 4324"/>
                <a:gd name="T26" fmla="*/ 761 w 3951"/>
                <a:gd name="T27" fmla="*/ 3832 h 4324"/>
                <a:gd name="T28" fmla="*/ 713 w 3951"/>
                <a:gd name="T29" fmla="*/ 4084 h 4324"/>
                <a:gd name="T30" fmla="*/ 653 w 3951"/>
                <a:gd name="T31" fmla="*/ 4227 h 4324"/>
                <a:gd name="T32" fmla="*/ 595 w 3951"/>
                <a:gd name="T33" fmla="*/ 4297 h 4324"/>
                <a:gd name="T34" fmla="*/ 921 w 3951"/>
                <a:gd name="T35" fmla="*/ 4285 h 4324"/>
                <a:gd name="T36" fmla="*/ 2164 w 3951"/>
                <a:gd name="T37" fmla="*/ 4119 h 4324"/>
                <a:gd name="T38" fmla="*/ 3291 w 3951"/>
                <a:gd name="T39" fmla="*/ 4024 h 4324"/>
                <a:gd name="T40" fmla="*/ 3758 w 3951"/>
                <a:gd name="T41" fmla="*/ 4036 h 4324"/>
                <a:gd name="T42" fmla="*/ 3854 w 3951"/>
                <a:gd name="T43" fmla="*/ 3964 h 4324"/>
                <a:gd name="T44" fmla="*/ 3920 w 3951"/>
                <a:gd name="T45" fmla="*/ 3800 h 4324"/>
                <a:gd name="T46" fmla="*/ 3950 w 3951"/>
                <a:gd name="T47" fmla="*/ 3569 h 4324"/>
                <a:gd name="T48" fmla="*/ 3944 w 3951"/>
                <a:gd name="T49" fmla="*/ 3276 h 4324"/>
                <a:gd name="T50" fmla="*/ 3902 w 3951"/>
                <a:gd name="T51" fmla="*/ 2839 h 4324"/>
                <a:gd name="T52" fmla="*/ 3770 w 3951"/>
                <a:gd name="T53" fmla="*/ 2276 h 4324"/>
                <a:gd name="T54" fmla="*/ 3614 w 3951"/>
                <a:gd name="T55" fmla="*/ 1773 h 4324"/>
                <a:gd name="T56" fmla="*/ 3435 w 3951"/>
                <a:gd name="T57" fmla="*/ 1307 h 4324"/>
                <a:gd name="T58" fmla="*/ 3231 w 3951"/>
                <a:gd name="T59" fmla="*/ 792 h 4324"/>
                <a:gd name="T60" fmla="*/ 3163 w 3951"/>
                <a:gd name="T61" fmla="*/ 565 h 4324"/>
                <a:gd name="T62" fmla="*/ 3153 w 3951"/>
                <a:gd name="T63" fmla="*/ 389 h 4324"/>
                <a:gd name="T64" fmla="*/ 3231 w 3951"/>
                <a:gd name="T65" fmla="*/ 38 h 4324"/>
                <a:gd name="T66" fmla="*/ 250 w 3951"/>
                <a:gd name="T67" fmla="*/ 8 h 43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951"/>
                <a:gd name="T103" fmla="*/ 0 h 4324"/>
                <a:gd name="T104" fmla="*/ 3951 w 3951"/>
                <a:gd name="T105" fmla="*/ 4324 h 43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951" h="4324">
                  <a:moveTo>
                    <a:pt x="250" y="8"/>
                  </a:moveTo>
                  <a:lnTo>
                    <a:pt x="222" y="16"/>
                  </a:lnTo>
                  <a:lnTo>
                    <a:pt x="186" y="34"/>
                  </a:lnTo>
                  <a:lnTo>
                    <a:pt x="142" y="74"/>
                  </a:lnTo>
                  <a:lnTo>
                    <a:pt x="84" y="132"/>
                  </a:lnTo>
                  <a:lnTo>
                    <a:pt x="42" y="193"/>
                  </a:lnTo>
                  <a:lnTo>
                    <a:pt x="18" y="259"/>
                  </a:lnTo>
                  <a:lnTo>
                    <a:pt x="8" y="317"/>
                  </a:lnTo>
                  <a:lnTo>
                    <a:pt x="0" y="393"/>
                  </a:lnTo>
                  <a:lnTo>
                    <a:pt x="0" y="467"/>
                  </a:lnTo>
                  <a:lnTo>
                    <a:pt x="10" y="529"/>
                  </a:lnTo>
                  <a:lnTo>
                    <a:pt x="18" y="592"/>
                  </a:lnTo>
                  <a:lnTo>
                    <a:pt x="30" y="648"/>
                  </a:lnTo>
                  <a:lnTo>
                    <a:pt x="70" y="796"/>
                  </a:lnTo>
                  <a:lnTo>
                    <a:pt x="126" y="960"/>
                  </a:lnTo>
                  <a:lnTo>
                    <a:pt x="210" y="1139"/>
                  </a:lnTo>
                  <a:lnTo>
                    <a:pt x="294" y="1343"/>
                  </a:lnTo>
                  <a:lnTo>
                    <a:pt x="378" y="1522"/>
                  </a:lnTo>
                  <a:lnTo>
                    <a:pt x="450" y="1702"/>
                  </a:lnTo>
                  <a:lnTo>
                    <a:pt x="533" y="1917"/>
                  </a:lnTo>
                  <a:lnTo>
                    <a:pt x="605" y="2192"/>
                  </a:lnTo>
                  <a:lnTo>
                    <a:pt x="653" y="2432"/>
                  </a:lnTo>
                  <a:lnTo>
                    <a:pt x="701" y="2731"/>
                  </a:lnTo>
                  <a:lnTo>
                    <a:pt x="725" y="3054"/>
                  </a:lnTo>
                  <a:lnTo>
                    <a:pt x="761" y="3341"/>
                  </a:lnTo>
                  <a:lnTo>
                    <a:pt x="761" y="3497"/>
                  </a:lnTo>
                  <a:lnTo>
                    <a:pt x="761" y="3701"/>
                  </a:lnTo>
                  <a:lnTo>
                    <a:pt x="761" y="3832"/>
                  </a:lnTo>
                  <a:lnTo>
                    <a:pt x="751" y="3956"/>
                  </a:lnTo>
                  <a:lnTo>
                    <a:pt x="713" y="4084"/>
                  </a:lnTo>
                  <a:lnTo>
                    <a:pt x="687" y="4159"/>
                  </a:lnTo>
                  <a:lnTo>
                    <a:pt x="653" y="4227"/>
                  </a:lnTo>
                  <a:lnTo>
                    <a:pt x="619" y="4271"/>
                  </a:lnTo>
                  <a:lnTo>
                    <a:pt x="595" y="4297"/>
                  </a:lnTo>
                  <a:lnTo>
                    <a:pt x="569" y="4323"/>
                  </a:lnTo>
                  <a:lnTo>
                    <a:pt x="921" y="4285"/>
                  </a:lnTo>
                  <a:lnTo>
                    <a:pt x="1600" y="4191"/>
                  </a:lnTo>
                  <a:lnTo>
                    <a:pt x="2164" y="4119"/>
                  </a:lnTo>
                  <a:lnTo>
                    <a:pt x="2811" y="4048"/>
                  </a:lnTo>
                  <a:lnTo>
                    <a:pt x="3291" y="4024"/>
                  </a:lnTo>
                  <a:lnTo>
                    <a:pt x="3662" y="4036"/>
                  </a:lnTo>
                  <a:lnTo>
                    <a:pt x="3758" y="4036"/>
                  </a:lnTo>
                  <a:lnTo>
                    <a:pt x="3818" y="4024"/>
                  </a:lnTo>
                  <a:lnTo>
                    <a:pt x="3854" y="3964"/>
                  </a:lnTo>
                  <a:lnTo>
                    <a:pt x="3890" y="3898"/>
                  </a:lnTo>
                  <a:lnTo>
                    <a:pt x="3920" y="3800"/>
                  </a:lnTo>
                  <a:lnTo>
                    <a:pt x="3938" y="3683"/>
                  </a:lnTo>
                  <a:lnTo>
                    <a:pt x="3950" y="3569"/>
                  </a:lnTo>
                  <a:lnTo>
                    <a:pt x="3950" y="3405"/>
                  </a:lnTo>
                  <a:lnTo>
                    <a:pt x="3944" y="3276"/>
                  </a:lnTo>
                  <a:lnTo>
                    <a:pt x="3938" y="3066"/>
                  </a:lnTo>
                  <a:lnTo>
                    <a:pt x="3902" y="2839"/>
                  </a:lnTo>
                  <a:lnTo>
                    <a:pt x="3842" y="2545"/>
                  </a:lnTo>
                  <a:lnTo>
                    <a:pt x="3770" y="2276"/>
                  </a:lnTo>
                  <a:lnTo>
                    <a:pt x="3710" y="2037"/>
                  </a:lnTo>
                  <a:lnTo>
                    <a:pt x="3614" y="1773"/>
                  </a:lnTo>
                  <a:lnTo>
                    <a:pt x="3518" y="1534"/>
                  </a:lnTo>
                  <a:lnTo>
                    <a:pt x="3435" y="1307"/>
                  </a:lnTo>
                  <a:lnTo>
                    <a:pt x="3303" y="983"/>
                  </a:lnTo>
                  <a:lnTo>
                    <a:pt x="3231" y="792"/>
                  </a:lnTo>
                  <a:lnTo>
                    <a:pt x="3187" y="664"/>
                  </a:lnTo>
                  <a:lnTo>
                    <a:pt x="3163" y="565"/>
                  </a:lnTo>
                  <a:lnTo>
                    <a:pt x="3153" y="471"/>
                  </a:lnTo>
                  <a:lnTo>
                    <a:pt x="3153" y="389"/>
                  </a:lnTo>
                  <a:lnTo>
                    <a:pt x="3207" y="98"/>
                  </a:lnTo>
                  <a:lnTo>
                    <a:pt x="3231" y="38"/>
                  </a:lnTo>
                  <a:lnTo>
                    <a:pt x="288" y="0"/>
                  </a:lnTo>
                  <a:lnTo>
                    <a:pt x="250" y="8"/>
                  </a:lnTo>
                </a:path>
              </a:pathLst>
            </a:custGeom>
            <a:solidFill>
              <a:srgbClr val="FFFFFF"/>
            </a:solidFill>
            <a:ln w="50800" cap="rnd">
              <a:solidFill>
                <a:srgbClr val="000000"/>
              </a:solidFill>
              <a:round/>
              <a:headEnd/>
              <a:tailEnd/>
            </a:ln>
          </p:spPr>
          <p:txBody>
            <a:bodyPr/>
            <a:lstStyle/>
            <a:p>
              <a:endParaRPr lang="en-US"/>
            </a:p>
          </p:txBody>
        </p:sp>
        <p:sp>
          <p:nvSpPr>
            <p:cNvPr id="68614" name="Freeform 6"/>
            <p:cNvSpPr>
              <a:spLocks/>
            </p:cNvSpPr>
            <p:nvPr/>
          </p:nvSpPr>
          <p:spPr bwMode="auto">
            <a:xfrm>
              <a:off x="323" y="982"/>
              <a:ext cx="326" cy="285"/>
            </a:xfrm>
            <a:custGeom>
              <a:avLst/>
              <a:gdLst>
                <a:gd name="T0" fmla="*/ 325 w 326"/>
                <a:gd name="T1" fmla="*/ 20 h 285"/>
                <a:gd name="T2" fmla="*/ 242 w 326"/>
                <a:gd name="T3" fmla="*/ 260 h 285"/>
                <a:gd name="T4" fmla="*/ 158 w 326"/>
                <a:gd name="T5" fmla="*/ 284 h 285"/>
                <a:gd name="T6" fmla="*/ 116 w 326"/>
                <a:gd name="T7" fmla="*/ 280 h 285"/>
                <a:gd name="T8" fmla="*/ 74 w 326"/>
                <a:gd name="T9" fmla="*/ 264 h 285"/>
                <a:gd name="T10" fmla="*/ 42 w 326"/>
                <a:gd name="T11" fmla="*/ 236 h 285"/>
                <a:gd name="T12" fmla="*/ 20 w 326"/>
                <a:gd name="T13" fmla="*/ 208 h 285"/>
                <a:gd name="T14" fmla="*/ 6 w 326"/>
                <a:gd name="T15" fmla="*/ 172 h 285"/>
                <a:gd name="T16" fmla="*/ 0 w 326"/>
                <a:gd name="T17" fmla="*/ 140 h 285"/>
                <a:gd name="T18" fmla="*/ 2 w 326"/>
                <a:gd name="T19" fmla="*/ 98 h 285"/>
                <a:gd name="T20" fmla="*/ 14 w 326"/>
                <a:gd name="T21" fmla="*/ 68 h 285"/>
                <a:gd name="T22" fmla="*/ 38 w 326"/>
                <a:gd name="T23" fmla="*/ 44 h 285"/>
                <a:gd name="T24" fmla="*/ 68 w 326"/>
                <a:gd name="T25" fmla="*/ 24 h 285"/>
                <a:gd name="T26" fmla="*/ 104 w 326"/>
                <a:gd name="T27" fmla="*/ 14 h 285"/>
                <a:gd name="T28" fmla="*/ 134 w 326"/>
                <a:gd name="T29" fmla="*/ 8 h 285"/>
                <a:gd name="T30" fmla="*/ 168 w 326"/>
                <a:gd name="T31" fmla="*/ 2 h 285"/>
                <a:gd name="T32" fmla="*/ 194 w 326"/>
                <a:gd name="T33" fmla="*/ 2 h 285"/>
                <a:gd name="T34" fmla="*/ 228 w 326"/>
                <a:gd name="T35" fmla="*/ 0 h 285"/>
                <a:gd name="T36" fmla="*/ 325 w 326"/>
                <a:gd name="T37" fmla="*/ 20 h 2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6"/>
                <a:gd name="T58" fmla="*/ 0 h 285"/>
                <a:gd name="T59" fmla="*/ 326 w 326"/>
                <a:gd name="T60" fmla="*/ 285 h 2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6" h="285">
                  <a:moveTo>
                    <a:pt x="325" y="20"/>
                  </a:moveTo>
                  <a:lnTo>
                    <a:pt x="242" y="260"/>
                  </a:lnTo>
                  <a:lnTo>
                    <a:pt x="158" y="284"/>
                  </a:lnTo>
                  <a:lnTo>
                    <a:pt x="116" y="280"/>
                  </a:lnTo>
                  <a:lnTo>
                    <a:pt x="74" y="264"/>
                  </a:lnTo>
                  <a:lnTo>
                    <a:pt x="42" y="236"/>
                  </a:lnTo>
                  <a:lnTo>
                    <a:pt x="20" y="208"/>
                  </a:lnTo>
                  <a:lnTo>
                    <a:pt x="6" y="172"/>
                  </a:lnTo>
                  <a:lnTo>
                    <a:pt x="0" y="140"/>
                  </a:lnTo>
                  <a:lnTo>
                    <a:pt x="2" y="98"/>
                  </a:lnTo>
                  <a:lnTo>
                    <a:pt x="14" y="68"/>
                  </a:lnTo>
                  <a:lnTo>
                    <a:pt x="38" y="44"/>
                  </a:lnTo>
                  <a:lnTo>
                    <a:pt x="68" y="24"/>
                  </a:lnTo>
                  <a:lnTo>
                    <a:pt x="104" y="14"/>
                  </a:lnTo>
                  <a:lnTo>
                    <a:pt x="134" y="8"/>
                  </a:lnTo>
                  <a:lnTo>
                    <a:pt x="168" y="2"/>
                  </a:lnTo>
                  <a:lnTo>
                    <a:pt x="194" y="2"/>
                  </a:lnTo>
                  <a:lnTo>
                    <a:pt x="228" y="0"/>
                  </a:lnTo>
                  <a:lnTo>
                    <a:pt x="325" y="20"/>
                  </a:lnTo>
                </a:path>
              </a:pathLst>
            </a:custGeom>
            <a:solidFill>
              <a:srgbClr val="808080"/>
            </a:solidFill>
            <a:ln w="50800" cap="rnd">
              <a:solidFill>
                <a:srgbClr val="000000"/>
              </a:solidFill>
              <a:round/>
              <a:headEnd/>
              <a:tailEnd/>
            </a:ln>
          </p:spPr>
          <p:txBody>
            <a:bodyPr/>
            <a:lstStyle/>
            <a:p>
              <a:endParaRPr lang="en-US"/>
            </a:p>
          </p:txBody>
        </p:sp>
        <p:sp>
          <p:nvSpPr>
            <p:cNvPr id="68615" name="Freeform 7"/>
            <p:cNvSpPr>
              <a:spLocks/>
            </p:cNvSpPr>
            <p:nvPr/>
          </p:nvSpPr>
          <p:spPr bwMode="auto">
            <a:xfrm>
              <a:off x="449" y="966"/>
              <a:ext cx="228" cy="233"/>
            </a:xfrm>
            <a:custGeom>
              <a:avLst/>
              <a:gdLst>
                <a:gd name="T0" fmla="*/ 0 w 228"/>
                <a:gd name="T1" fmla="*/ 28 h 233"/>
                <a:gd name="T2" fmla="*/ 42 w 228"/>
                <a:gd name="T3" fmla="*/ 58 h 233"/>
                <a:gd name="T4" fmla="*/ 62 w 228"/>
                <a:gd name="T5" fmla="*/ 88 h 233"/>
                <a:gd name="T6" fmla="*/ 72 w 228"/>
                <a:gd name="T7" fmla="*/ 118 h 233"/>
                <a:gd name="T8" fmla="*/ 74 w 228"/>
                <a:gd name="T9" fmla="*/ 162 h 233"/>
                <a:gd name="T10" fmla="*/ 66 w 228"/>
                <a:gd name="T11" fmla="*/ 198 h 233"/>
                <a:gd name="T12" fmla="*/ 42 w 228"/>
                <a:gd name="T13" fmla="*/ 232 h 233"/>
                <a:gd name="T14" fmla="*/ 227 w 228"/>
                <a:gd name="T15" fmla="*/ 192 h 233"/>
                <a:gd name="T16" fmla="*/ 211 w 228"/>
                <a:gd name="T17" fmla="*/ 0 h 233"/>
                <a:gd name="T18" fmla="*/ 0 w 228"/>
                <a:gd name="T19" fmla="*/ 28 h 2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233"/>
                <a:gd name="T32" fmla="*/ 228 w 228"/>
                <a:gd name="T33" fmla="*/ 233 h 2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233">
                  <a:moveTo>
                    <a:pt x="0" y="28"/>
                  </a:moveTo>
                  <a:lnTo>
                    <a:pt x="42" y="58"/>
                  </a:lnTo>
                  <a:lnTo>
                    <a:pt x="62" y="88"/>
                  </a:lnTo>
                  <a:lnTo>
                    <a:pt x="72" y="118"/>
                  </a:lnTo>
                  <a:lnTo>
                    <a:pt x="74" y="162"/>
                  </a:lnTo>
                  <a:lnTo>
                    <a:pt x="66" y="198"/>
                  </a:lnTo>
                  <a:lnTo>
                    <a:pt x="42" y="232"/>
                  </a:lnTo>
                  <a:lnTo>
                    <a:pt x="227" y="192"/>
                  </a:lnTo>
                  <a:lnTo>
                    <a:pt x="211" y="0"/>
                  </a:lnTo>
                  <a:lnTo>
                    <a:pt x="0" y="28"/>
                  </a:lnTo>
                </a:path>
              </a:pathLst>
            </a:custGeom>
            <a:solidFill>
              <a:srgbClr val="000000"/>
            </a:solidFill>
            <a:ln w="50800" cap="rnd">
              <a:solidFill>
                <a:srgbClr val="000000"/>
              </a:solidFill>
              <a:round/>
              <a:headEnd/>
              <a:tailEnd/>
            </a:ln>
          </p:spPr>
          <p:txBody>
            <a:bodyPr/>
            <a:lstStyle/>
            <a:p>
              <a:endParaRPr lang="en-US"/>
            </a:p>
          </p:txBody>
        </p:sp>
        <p:sp>
          <p:nvSpPr>
            <p:cNvPr id="68616" name="Freeform 8"/>
            <p:cNvSpPr>
              <a:spLocks/>
            </p:cNvSpPr>
            <p:nvPr/>
          </p:nvSpPr>
          <p:spPr bwMode="auto">
            <a:xfrm>
              <a:off x="385" y="787"/>
              <a:ext cx="3307" cy="480"/>
            </a:xfrm>
            <a:custGeom>
              <a:avLst/>
              <a:gdLst>
                <a:gd name="T0" fmla="*/ 3129 w 3307"/>
                <a:gd name="T1" fmla="*/ 36 h 480"/>
                <a:gd name="T2" fmla="*/ 0 w 3307"/>
                <a:gd name="T3" fmla="*/ 0 h 480"/>
                <a:gd name="T4" fmla="*/ 88 w 3307"/>
                <a:gd name="T5" fmla="*/ 14 h 480"/>
                <a:gd name="T6" fmla="*/ 120 w 3307"/>
                <a:gd name="T7" fmla="*/ 24 h 480"/>
                <a:gd name="T8" fmla="*/ 154 w 3307"/>
                <a:gd name="T9" fmla="*/ 38 h 480"/>
                <a:gd name="T10" fmla="*/ 176 w 3307"/>
                <a:gd name="T11" fmla="*/ 60 h 480"/>
                <a:gd name="T12" fmla="*/ 202 w 3307"/>
                <a:gd name="T13" fmla="*/ 92 h 480"/>
                <a:gd name="T14" fmla="*/ 214 w 3307"/>
                <a:gd name="T15" fmla="*/ 130 h 480"/>
                <a:gd name="T16" fmla="*/ 221 w 3307"/>
                <a:gd name="T17" fmla="*/ 170 h 480"/>
                <a:gd name="T18" fmla="*/ 225 w 3307"/>
                <a:gd name="T19" fmla="*/ 209 h 480"/>
                <a:gd name="T20" fmla="*/ 227 w 3307"/>
                <a:gd name="T21" fmla="*/ 243 h 480"/>
                <a:gd name="T22" fmla="*/ 221 w 3307"/>
                <a:gd name="T23" fmla="*/ 293 h 480"/>
                <a:gd name="T24" fmla="*/ 214 w 3307"/>
                <a:gd name="T25" fmla="*/ 341 h 480"/>
                <a:gd name="T26" fmla="*/ 192 w 3307"/>
                <a:gd name="T27" fmla="*/ 383 h 480"/>
                <a:gd name="T28" fmla="*/ 158 w 3307"/>
                <a:gd name="T29" fmla="*/ 425 h 480"/>
                <a:gd name="T30" fmla="*/ 116 w 3307"/>
                <a:gd name="T31" fmla="*/ 453 h 480"/>
                <a:gd name="T32" fmla="*/ 82 w 3307"/>
                <a:gd name="T33" fmla="*/ 479 h 480"/>
                <a:gd name="T34" fmla="*/ 287 w 3307"/>
                <a:gd name="T35" fmla="*/ 455 h 480"/>
                <a:gd name="T36" fmla="*/ 515 w 3307"/>
                <a:gd name="T37" fmla="*/ 419 h 480"/>
                <a:gd name="T38" fmla="*/ 875 w 3307"/>
                <a:gd name="T39" fmla="*/ 395 h 480"/>
                <a:gd name="T40" fmla="*/ 1175 w 3307"/>
                <a:gd name="T41" fmla="*/ 371 h 480"/>
                <a:gd name="T42" fmla="*/ 1534 w 3307"/>
                <a:gd name="T43" fmla="*/ 371 h 480"/>
                <a:gd name="T44" fmla="*/ 1930 w 3307"/>
                <a:gd name="T45" fmla="*/ 383 h 480"/>
                <a:gd name="T46" fmla="*/ 2421 w 3307"/>
                <a:gd name="T47" fmla="*/ 395 h 480"/>
                <a:gd name="T48" fmla="*/ 2889 w 3307"/>
                <a:gd name="T49" fmla="*/ 431 h 480"/>
                <a:gd name="T50" fmla="*/ 3081 w 3307"/>
                <a:gd name="T51" fmla="*/ 467 h 480"/>
                <a:gd name="T52" fmla="*/ 3135 w 3307"/>
                <a:gd name="T53" fmla="*/ 475 h 480"/>
                <a:gd name="T54" fmla="*/ 3195 w 3307"/>
                <a:gd name="T55" fmla="*/ 477 h 480"/>
                <a:gd name="T56" fmla="*/ 3236 w 3307"/>
                <a:gd name="T57" fmla="*/ 467 h 480"/>
                <a:gd name="T58" fmla="*/ 3272 w 3307"/>
                <a:gd name="T59" fmla="*/ 431 h 480"/>
                <a:gd name="T60" fmla="*/ 3292 w 3307"/>
                <a:gd name="T61" fmla="*/ 387 h 480"/>
                <a:gd name="T62" fmla="*/ 3302 w 3307"/>
                <a:gd name="T63" fmla="*/ 349 h 480"/>
                <a:gd name="T64" fmla="*/ 3306 w 3307"/>
                <a:gd name="T65" fmla="*/ 307 h 480"/>
                <a:gd name="T66" fmla="*/ 3298 w 3307"/>
                <a:gd name="T67" fmla="*/ 231 h 480"/>
                <a:gd name="T68" fmla="*/ 3282 w 3307"/>
                <a:gd name="T69" fmla="*/ 183 h 480"/>
                <a:gd name="T70" fmla="*/ 3258 w 3307"/>
                <a:gd name="T71" fmla="*/ 134 h 480"/>
                <a:gd name="T72" fmla="*/ 3236 w 3307"/>
                <a:gd name="T73" fmla="*/ 102 h 480"/>
                <a:gd name="T74" fmla="*/ 3211 w 3307"/>
                <a:gd name="T75" fmla="*/ 76 h 480"/>
                <a:gd name="T76" fmla="*/ 3173 w 3307"/>
                <a:gd name="T77" fmla="*/ 50 h 480"/>
                <a:gd name="T78" fmla="*/ 3129 w 3307"/>
                <a:gd name="T79" fmla="*/ 36 h 4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07"/>
                <a:gd name="T121" fmla="*/ 0 h 480"/>
                <a:gd name="T122" fmla="*/ 3307 w 3307"/>
                <a:gd name="T123" fmla="*/ 480 h 4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07" h="480">
                  <a:moveTo>
                    <a:pt x="3129" y="36"/>
                  </a:moveTo>
                  <a:lnTo>
                    <a:pt x="0" y="0"/>
                  </a:lnTo>
                  <a:lnTo>
                    <a:pt x="88" y="14"/>
                  </a:lnTo>
                  <a:lnTo>
                    <a:pt x="120" y="24"/>
                  </a:lnTo>
                  <a:lnTo>
                    <a:pt x="154" y="38"/>
                  </a:lnTo>
                  <a:lnTo>
                    <a:pt x="176" y="60"/>
                  </a:lnTo>
                  <a:lnTo>
                    <a:pt x="202" y="92"/>
                  </a:lnTo>
                  <a:lnTo>
                    <a:pt x="214" y="130"/>
                  </a:lnTo>
                  <a:lnTo>
                    <a:pt x="221" y="170"/>
                  </a:lnTo>
                  <a:lnTo>
                    <a:pt x="225" y="209"/>
                  </a:lnTo>
                  <a:lnTo>
                    <a:pt x="227" y="243"/>
                  </a:lnTo>
                  <a:lnTo>
                    <a:pt x="221" y="293"/>
                  </a:lnTo>
                  <a:lnTo>
                    <a:pt x="214" y="341"/>
                  </a:lnTo>
                  <a:lnTo>
                    <a:pt x="192" y="383"/>
                  </a:lnTo>
                  <a:lnTo>
                    <a:pt x="158" y="425"/>
                  </a:lnTo>
                  <a:lnTo>
                    <a:pt x="116" y="453"/>
                  </a:lnTo>
                  <a:lnTo>
                    <a:pt x="82" y="479"/>
                  </a:lnTo>
                  <a:lnTo>
                    <a:pt x="287" y="455"/>
                  </a:lnTo>
                  <a:lnTo>
                    <a:pt x="515" y="419"/>
                  </a:lnTo>
                  <a:lnTo>
                    <a:pt x="875" y="395"/>
                  </a:lnTo>
                  <a:lnTo>
                    <a:pt x="1175" y="371"/>
                  </a:lnTo>
                  <a:lnTo>
                    <a:pt x="1534" y="371"/>
                  </a:lnTo>
                  <a:lnTo>
                    <a:pt x="1930" y="383"/>
                  </a:lnTo>
                  <a:lnTo>
                    <a:pt x="2421" y="395"/>
                  </a:lnTo>
                  <a:lnTo>
                    <a:pt x="2889" y="431"/>
                  </a:lnTo>
                  <a:lnTo>
                    <a:pt x="3081" y="467"/>
                  </a:lnTo>
                  <a:lnTo>
                    <a:pt x="3135" y="475"/>
                  </a:lnTo>
                  <a:lnTo>
                    <a:pt x="3195" y="477"/>
                  </a:lnTo>
                  <a:lnTo>
                    <a:pt x="3236" y="467"/>
                  </a:lnTo>
                  <a:lnTo>
                    <a:pt x="3272" y="431"/>
                  </a:lnTo>
                  <a:lnTo>
                    <a:pt x="3292" y="387"/>
                  </a:lnTo>
                  <a:lnTo>
                    <a:pt x="3302" y="349"/>
                  </a:lnTo>
                  <a:lnTo>
                    <a:pt x="3306" y="307"/>
                  </a:lnTo>
                  <a:lnTo>
                    <a:pt x="3298" y="231"/>
                  </a:lnTo>
                  <a:lnTo>
                    <a:pt x="3282" y="183"/>
                  </a:lnTo>
                  <a:lnTo>
                    <a:pt x="3258" y="134"/>
                  </a:lnTo>
                  <a:lnTo>
                    <a:pt x="3236" y="102"/>
                  </a:lnTo>
                  <a:lnTo>
                    <a:pt x="3211" y="76"/>
                  </a:lnTo>
                  <a:lnTo>
                    <a:pt x="3173" y="50"/>
                  </a:lnTo>
                  <a:lnTo>
                    <a:pt x="3129" y="36"/>
                  </a:lnTo>
                </a:path>
              </a:pathLst>
            </a:custGeom>
            <a:solidFill>
              <a:srgbClr val="FFFFFF"/>
            </a:solidFill>
            <a:ln w="50800" cap="rnd">
              <a:solidFill>
                <a:srgbClr val="000000"/>
              </a:solidFill>
              <a:round/>
              <a:headEnd/>
              <a:tailEnd/>
            </a:ln>
          </p:spPr>
          <p:txBody>
            <a:bodyPr/>
            <a:lstStyle/>
            <a:p>
              <a:endParaRPr lang="en-US"/>
            </a:p>
          </p:txBody>
        </p:sp>
      </p:grpSp>
      <p:sp>
        <p:nvSpPr>
          <p:cNvPr id="68611" name="Rectangle 10"/>
          <p:cNvSpPr>
            <a:spLocks noChangeArrowheads="1"/>
          </p:cNvSpPr>
          <p:nvPr/>
        </p:nvSpPr>
        <p:spPr bwMode="auto">
          <a:xfrm>
            <a:off x="990600" y="1474788"/>
            <a:ext cx="7050088" cy="473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a:lnSpc>
                <a:spcPct val="90000"/>
              </a:lnSpc>
              <a:spcBef>
                <a:spcPct val="50000"/>
              </a:spcBef>
            </a:pPr>
            <a:r>
              <a:rPr lang="en-US" sz="2200" b="0">
                <a:latin typeface="Tahoma" charset="0"/>
                <a:cs typeface="Tahoma" charset="0"/>
              </a:rPr>
              <a:t>If needed the CALLEE will:</a:t>
            </a:r>
          </a:p>
          <a:p>
            <a:pPr algn="l">
              <a:lnSpc>
                <a:spcPct val="90000"/>
              </a:lnSpc>
              <a:spcBef>
                <a:spcPct val="50000"/>
              </a:spcBef>
            </a:pPr>
            <a:r>
              <a:rPr lang="en-US" sz="2200" b="0">
                <a:latin typeface="Tahoma" charset="0"/>
                <a:cs typeface="Tahoma" charset="0"/>
              </a:rPr>
              <a:t>    1) Allocate a stack frame with space for saved</a:t>
            </a:r>
            <a:br>
              <a:rPr lang="en-US" sz="2200" b="0">
                <a:latin typeface="Tahoma" charset="0"/>
                <a:cs typeface="Tahoma" charset="0"/>
              </a:rPr>
            </a:br>
            <a:r>
              <a:rPr lang="en-US" sz="2200" b="0">
                <a:latin typeface="Tahoma" charset="0"/>
                <a:cs typeface="Tahoma" charset="0"/>
              </a:rPr>
              <a:t>	registers, local variables, and spilled args</a:t>
            </a:r>
          </a:p>
          <a:p>
            <a:pPr algn="l">
              <a:lnSpc>
                <a:spcPct val="90000"/>
              </a:lnSpc>
              <a:spcBef>
                <a:spcPct val="50000"/>
              </a:spcBef>
            </a:pPr>
            <a:r>
              <a:rPr lang="en-US" sz="2200" b="0">
                <a:latin typeface="Tahoma" charset="0"/>
                <a:cs typeface="Tahoma" charset="0"/>
              </a:rPr>
              <a:t>    2) Save any </a:t>
            </a:r>
            <a:r>
              <a:rPr lang="ja-JP" altLang="en-US" sz="2200" b="0">
                <a:latin typeface="Tahoma" charset="0"/>
                <a:cs typeface="Tahoma" charset="0"/>
              </a:rPr>
              <a:t>“</a:t>
            </a:r>
            <a:r>
              <a:rPr lang="en-US" altLang="ja-JP" sz="2200" b="0">
                <a:latin typeface="Tahoma" charset="0"/>
                <a:cs typeface="Tahoma" charset="0"/>
              </a:rPr>
              <a:t>preserved</a:t>
            </a:r>
            <a:r>
              <a:rPr lang="ja-JP" altLang="en-US" sz="2200" b="0">
                <a:latin typeface="Tahoma" charset="0"/>
                <a:cs typeface="Tahoma" charset="0"/>
              </a:rPr>
              <a:t>”</a:t>
            </a:r>
            <a:r>
              <a:rPr lang="en-US" altLang="ja-JP" sz="2200" b="0">
                <a:latin typeface="Tahoma" charset="0"/>
                <a:cs typeface="Tahoma" charset="0"/>
              </a:rPr>
              <a:t> registers used: </a:t>
            </a:r>
            <a:br>
              <a:rPr lang="en-US" altLang="ja-JP" sz="2200" b="0">
                <a:latin typeface="Tahoma" charset="0"/>
                <a:cs typeface="Tahoma" charset="0"/>
              </a:rPr>
            </a:br>
            <a:r>
              <a:rPr lang="en-US" altLang="ja-JP" sz="2200" b="0">
                <a:latin typeface="Tahoma" charset="0"/>
                <a:cs typeface="Tahoma" charset="0"/>
              </a:rPr>
              <a:t>		($ra, $sp, $fp, $gp, $s0-$s7)</a:t>
            </a:r>
          </a:p>
          <a:p>
            <a:pPr algn="l">
              <a:lnSpc>
                <a:spcPct val="90000"/>
              </a:lnSpc>
              <a:spcBef>
                <a:spcPct val="50000"/>
              </a:spcBef>
            </a:pPr>
            <a:r>
              <a:rPr lang="en-US" sz="2200" b="0">
                <a:latin typeface="Tahoma" charset="0"/>
                <a:cs typeface="Tahoma" charset="0"/>
              </a:rPr>
              <a:t>    3) If CALLEE has local variables -or- needs access to</a:t>
            </a:r>
            <a:br>
              <a:rPr lang="en-US" sz="2200" b="0">
                <a:latin typeface="Tahoma" charset="0"/>
                <a:cs typeface="Tahoma" charset="0"/>
              </a:rPr>
            </a:br>
            <a:r>
              <a:rPr lang="en-US" sz="2200" b="0">
                <a:latin typeface="Tahoma" charset="0"/>
                <a:cs typeface="Tahoma" charset="0"/>
              </a:rPr>
              <a:t>	args on the stack, save CALLER’</a:t>
            </a:r>
            <a:r>
              <a:rPr lang="en-US" altLang="ja-JP" sz="2200" b="0">
                <a:latin typeface="Tahoma" charset="0"/>
                <a:cs typeface="Tahoma" charset="0"/>
              </a:rPr>
              <a:t>s frame pointer	and set $fp to 1</a:t>
            </a:r>
            <a:r>
              <a:rPr lang="en-US" altLang="ja-JP" sz="2200" b="0" baseline="30000">
                <a:latin typeface="Tahoma" charset="0"/>
                <a:cs typeface="Tahoma" charset="0"/>
              </a:rPr>
              <a:t>st</a:t>
            </a:r>
            <a:r>
              <a:rPr lang="en-US" altLang="ja-JP" sz="2200" b="0">
                <a:latin typeface="Tahoma" charset="0"/>
                <a:cs typeface="Tahoma" charset="0"/>
              </a:rPr>
              <a:t> entry of CALLEE’s stack</a:t>
            </a:r>
          </a:p>
          <a:p>
            <a:pPr lvl="1" algn="l">
              <a:lnSpc>
                <a:spcPct val="90000"/>
              </a:lnSpc>
              <a:spcBef>
                <a:spcPct val="50000"/>
              </a:spcBef>
            </a:pPr>
            <a:r>
              <a:rPr lang="en-US" sz="2200" b="0">
                <a:latin typeface="Tahoma" charset="0"/>
                <a:cs typeface="Tahoma" charset="0"/>
              </a:rPr>
              <a:t>     4) EXECUTE procedure</a:t>
            </a:r>
            <a:br>
              <a:rPr lang="en-US" sz="2200" b="0">
                <a:latin typeface="Tahoma" charset="0"/>
                <a:cs typeface="Tahoma" charset="0"/>
              </a:rPr>
            </a:br>
            <a:r>
              <a:rPr lang="en-US" sz="2200" b="0">
                <a:latin typeface="Tahoma" charset="0"/>
                <a:cs typeface="Tahoma" charset="0"/>
              </a:rPr>
              <a:t>     5) Place return values in $v0-$v1</a:t>
            </a:r>
            <a:br>
              <a:rPr lang="en-US" sz="2200" b="0">
                <a:latin typeface="Tahoma" charset="0"/>
                <a:cs typeface="Tahoma" charset="0"/>
              </a:rPr>
            </a:br>
            <a:r>
              <a:rPr lang="en-US" sz="2200" b="0">
                <a:latin typeface="Tahoma" charset="0"/>
                <a:cs typeface="Tahoma" charset="0"/>
              </a:rPr>
              <a:t>     6) Restore saved registers</a:t>
            </a:r>
            <a:br>
              <a:rPr lang="en-US" sz="2200" b="0">
                <a:latin typeface="Tahoma" charset="0"/>
                <a:cs typeface="Tahoma" charset="0"/>
              </a:rPr>
            </a:br>
            <a:r>
              <a:rPr lang="en-US" sz="2200" b="0">
                <a:latin typeface="Tahoma" charset="0"/>
                <a:cs typeface="Tahoma" charset="0"/>
              </a:rPr>
              <a:t>	7) Fix $sp to its original value</a:t>
            </a:r>
            <a:br>
              <a:rPr lang="en-US" sz="2200" b="0">
                <a:latin typeface="Tahoma" charset="0"/>
                <a:cs typeface="Tahoma" charset="0"/>
              </a:rPr>
            </a:br>
            <a:r>
              <a:rPr lang="en-US" sz="2200" b="0">
                <a:latin typeface="Tahoma" charset="0"/>
                <a:cs typeface="Tahoma" charset="0"/>
              </a:rPr>
              <a:t>     8) Return to CALLER with jr $ra</a:t>
            </a:r>
          </a:p>
        </p:txBody>
      </p:sp>
      <p:sp>
        <p:nvSpPr>
          <p:cNvPr id="2" name="Slide Number Placeholder 1"/>
          <p:cNvSpPr>
            <a:spLocks noGrp="1"/>
          </p:cNvSpPr>
          <p:nvPr>
            <p:ph type="sldNum" sz="quarter" idx="10"/>
          </p:nvPr>
        </p:nvSpPr>
        <p:spPr/>
        <p:txBody>
          <a:bodyPr/>
          <a:lstStyle/>
          <a:p>
            <a:pPr>
              <a:defRPr/>
            </a:pPr>
            <a:fld id="{AA981B32-6631-C04B-B04E-B5C5DFC4DEC3}" type="slidenum">
              <a:rPr lang="en-US" smtClean="0"/>
              <a:pPr>
                <a:defRPr/>
              </a:pPr>
              <a:t>28</a:t>
            </a:fld>
            <a:endParaRPr lang="en-US"/>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p:txBody>
          <a:bodyPr/>
          <a:lstStyle/>
          <a:p>
            <a:pPr>
              <a:defRPr/>
            </a:pPr>
            <a:r>
              <a:rPr lang="en-US" dirty="0">
                <a:effectLst>
                  <a:outerShdw blurRad="38100" dist="38100" dir="2700000" algn="tl">
                    <a:srgbClr val="DDDDDD"/>
                  </a:outerShdw>
                </a:effectLst>
                <a:latin typeface="Tahoma" charset="0"/>
                <a:ea typeface="Tahoma"/>
              </a:rPr>
              <a:t>Our running example is also a CALLEE. Are these contractual obligations satisfied?</a:t>
            </a:r>
          </a:p>
          <a:p>
            <a:pPr>
              <a:defRPr/>
            </a:pPr>
            <a:endParaRPr lang="en-US" dirty="0">
              <a:effectLst>
                <a:outerShdw blurRad="38100" dist="38100" dir="2700000" algn="tl">
                  <a:srgbClr val="DDDDDD"/>
                </a:outerShdw>
              </a:effectLst>
              <a:latin typeface="Tahoma" charset="0"/>
              <a:ea typeface="Tahoma"/>
            </a:endParaRPr>
          </a:p>
        </p:txBody>
      </p:sp>
      <p:pic>
        <p:nvPicPr>
          <p:cNvPr id="70658"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362200"/>
            <a:ext cx="4587875" cy="297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2731" name="Rectangle 27"/>
          <p:cNvSpPr>
            <a:spLocks noChangeArrowheads="1"/>
          </p:cNvSpPr>
          <p:nvPr/>
        </p:nvSpPr>
        <p:spPr bwMode="auto">
          <a:xfrm>
            <a:off x="5562600" y="6113463"/>
            <a:ext cx="2590800" cy="260350"/>
          </a:xfrm>
          <a:prstGeom prst="rect">
            <a:avLst/>
          </a:prstGeom>
          <a:solidFill>
            <a:srgbClr val="CC66FF"/>
          </a:solidFill>
          <a:ln w="9525">
            <a:solidFill>
              <a:schemeClr val="tx1"/>
            </a:solidFill>
            <a:miter lim="800000"/>
            <a:headEnd/>
            <a:tailEnd/>
          </a:ln>
        </p:spPr>
        <p:txBody>
          <a:bodyPr anchor="ctr">
            <a:spAutoFit/>
          </a:bodyPr>
          <a:lstStyle/>
          <a:p>
            <a:endParaRPr lang="en-US">
              <a:latin typeface="Tahoma" charset="0"/>
              <a:cs typeface="Tahoma" charset="0"/>
            </a:endParaRPr>
          </a:p>
        </p:txBody>
      </p:sp>
      <p:sp>
        <p:nvSpPr>
          <p:cNvPr id="712730" name="Rectangle 26"/>
          <p:cNvSpPr>
            <a:spLocks noChangeArrowheads="1"/>
          </p:cNvSpPr>
          <p:nvPr/>
        </p:nvSpPr>
        <p:spPr bwMode="auto">
          <a:xfrm>
            <a:off x="5562600" y="5589588"/>
            <a:ext cx="2590800" cy="260350"/>
          </a:xfrm>
          <a:prstGeom prst="rect">
            <a:avLst/>
          </a:prstGeom>
          <a:solidFill>
            <a:srgbClr val="99FF66"/>
          </a:solidFill>
          <a:ln w="9525">
            <a:solidFill>
              <a:schemeClr val="tx1"/>
            </a:solidFill>
            <a:miter lim="800000"/>
            <a:headEnd/>
            <a:tailEnd/>
          </a:ln>
        </p:spPr>
        <p:txBody>
          <a:bodyPr anchor="ctr">
            <a:spAutoFit/>
          </a:bodyPr>
          <a:lstStyle/>
          <a:p>
            <a:endParaRPr lang="en-US">
              <a:latin typeface="Tahoma" charset="0"/>
              <a:cs typeface="Tahoma" charset="0"/>
            </a:endParaRPr>
          </a:p>
        </p:txBody>
      </p:sp>
      <p:sp>
        <p:nvSpPr>
          <p:cNvPr id="712716" name="Rectangle 12"/>
          <p:cNvSpPr>
            <a:spLocks noChangeArrowheads="1"/>
          </p:cNvSpPr>
          <p:nvPr/>
        </p:nvSpPr>
        <p:spPr bwMode="auto">
          <a:xfrm>
            <a:off x="5562600" y="1931988"/>
            <a:ext cx="2590800" cy="261937"/>
          </a:xfrm>
          <a:prstGeom prst="rect">
            <a:avLst/>
          </a:prstGeom>
          <a:solidFill>
            <a:srgbClr val="FF99CC"/>
          </a:solidFill>
          <a:ln w="9525">
            <a:solidFill>
              <a:schemeClr val="tx1"/>
            </a:solidFill>
            <a:miter lim="800000"/>
            <a:headEnd/>
            <a:tailEnd/>
          </a:ln>
        </p:spPr>
        <p:txBody>
          <a:bodyPr anchor="ctr">
            <a:spAutoFit/>
          </a:bodyPr>
          <a:lstStyle/>
          <a:p>
            <a:endParaRPr lang="en-US">
              <a:latin typeface="Tahoma" charset="0"/>
              <a:cs typeface="Tahoma" charset="0"/>
            </a:endParaRPr>
          </a:p>
        </p:txBody>
      </p:sp>
      <p:grpSp>
        <p:nvGrpSpPr>
          <p:cNvPr id="2" name="Group 25"/>
          <p:cNvGrpSpPr>
            <a:grpSpLocks/>
          </p:cNvGrpSpPr>
          <p:nvPr/>
        </p:nvGrpSpPr>
        <p:grpSpPr bwMode="auto">
          <a:xfrm>
            <a:off x="5562600" y="3143250"/>
            <a:ext cx="2590800" cy="2281238"/>
            <a:chOff x="3504" y="1980"/>
            <a:chExt cx="1632" cy="1437"/>
          </a:xfrm>
        </p:grpSpPr>
        <p:sp>
          <p:nvSpPr>
            <p:cNvPr id="70669" name="Rectangle 14"/>
            <p:cNvSpPr>
              <a:spLocks noChangeArrowheads="1"/>
            </p:cNvSpPr>
            <p:nvPr/>
          </p:nvSpPr>
          <p:spPr bwMode="auto">
            <a:xfrm>
              <a:off x="3504" y="1980"/>
              <a:ext cx="1632" cy="181"/>
            </a:xfrm>
            <a:prstGeom prst="rect">
              <a:avLst/>
            </a:prstGeom>
            <a:solidFill>
              <a:srgbClr val="FFFF00"/>
            </a:solidFill>
            <a:ln w="9525">
              <a:solidFill>
                <a:schemeClr val="tx1"/>
              </a:solidFill>
              <a:miter lim="800000"/>
              <a:headEnd/>
              <a:tailEnd/>
            </a:ln>
          </p:spPr>
          <p:txBody>
            <a:bodyPr anchor="ctr">
              <a:spAutoFit/>
            </a:bodyPr>
            <a:lstStyle/>
            <a:p>
              <a:endParaRPr lang="en-US">
                <a:latin typeface="Tahoma" charset="0"/>
                <a:cs typeface="Tahoma" charset="0"/>
              </a:endParaRPr>
            </a:p>
          </p:txBody>
        </p:sp>
        <p:sp>
          <p:nvSpPr>
            <p:cNvPr id="70670" name="Rectangle 15"/>
            <p:cNvSpPr>
              <a:spLocks noChangeArrowheads="1"/>
            </p:cNvSpPr>
            <p:nvPr/>
          </p:nvSpPr>
          <p:spPr bwMode="auto">
            <a:xfrm>
              <a:off x="3504" y="3218"/>
              <a:ext cx="1632" cy="199"/>
            </a:xfrm>
            <a:prstGeom prst="rect">
              <a:avLst/>
            </a:prstGeom>
            <a:solidFill>
              <a:srgbClr val="FFFF00"/>
            </a:solidFill>
            <a:ln w="9525">
              <a:solidFill>
                <a:schemeClr val="tx1"/>
              </a:solidFill>
              <a:miter lim="800000"/>
              <a:headEnd/>
              <a:tailEnd/>
            </a:ln>
          </p:spPr>
          <p:txBody>
            <a:bodyPr anchor="ctr">
              <a:spAutoFit/>
            </a:bodyPr>
            <a:lstStyle/>
            <a:p>
              <a:endParaRPr lang="en-US">
                <a:latin typeface="Tahoma" charset="0"/>
                <a:cs typeface="Tahoma" charset="0"/>
              </a:endParaRPr>
            </a:p>
          </p:txBody>
        </p:sp>
      </p:grpSp>
      <p:sp>
        <p:nvSpPr>
          <p:cNvPr id="712720" name="Rectangle 16"/>
          <p:cNvSpPr>
            <a:spLocks noChangeArrowheads="1"/>
          </p:cNvSpPr>
          <p:nvPr/>
        </p:nvSpPr>
        <p:spPr bwMode="auto">
          <a:xfrm>
            <a:off x="5562600" y="2182813"/>
            <a:ext cx="2590800" cy="287337"/>
          </a:xfrm>
          <a:prstGeom prst="rect">
            <a:avLst/>
          </a:prstGeom>
          <a:solidFill>
            <a:srgbClr val="FFCC00"/>
          </a:solidFill>
          <a:ln w="9525">
            <a:solidFill>
              <a:schemeClr val="tx1"/>
            </a:solidFill>
            <a:miter lim="800000"/>
            <a:headEnd/>
            <a:tailEnd/>
          </a:ln>
        </p:spPr>
        <p:txBody>
          <a:bodyPr anchor="ctr">
            <a:spAutoFit/>
          </a:bodyPr>
          <a:lstStyle/>
          <a:p>
            <a:endParaRPr lang="en-US">
              <a:latin typeface="Tahoma" charset="0"/>
              <a:cs typeface="Tahoma" charset="0"/>
            </a:endParaRPr>
          </a:p>
        </p:txBody>
      </p:sp>
      <p:sp>
        <p:nvSpPr>
          <p:cNvPr id="712721" name="Rectangle 17"/>
          <p:cNvSpPr>
            <a:spLocks noChangeArrowheads="1"/>
          </p:cNvSpPr>
          <p:nvPr/>
        </p:nvSpPr>
        <p:spPr bwMode="auto">
          <a:xfrm>
            <a:off x="5562600" y="5853113"/>
            <a:ext cx="2590800" cy="261937"/>
          </a:xfrm>
          <a:prstGeom prst="rect">
            <a:avLst/>
          </a:prstGeom>
          <a:solidFill>
            <a:srgbClr val="72F1FE"/>
          </a:solidFill>
          <a:ln w="9525">
            <a:solidFill>
              <a:schemeClr val="tx1"/>
            </a:solidFill>
            <a:miter lim="800000"/>
            <a:headEnd/>
            <a:tailEnd/>
          </a:ln>
        </p:spPr>
        <p:txBody>
          <a:bodyPr anchor="ctr">
            <a:spAutoFit/>
          </a:bodyPr>
          <a:lstStyle/>
          <a:p>
            <a:endParaRPr lang="en-US">
              <a:latin typeface="Tahoma" charset="0"/>
              <a:cs typeface="Tahoma" charset="0"/>
            </a:endParaRPr>
          </a:p>
        </p:txBody>
      </p:sp>
      <p:sp>
        <p:nvSpPr>
          <p:cNvPr id="28681" name="Rectangle 2"/>
          <p:cNvSpPr>
            <a:spLocks noGrp="1" noChangeArrowheads="1"/>
          </p:cNvSpPr>
          <p:nvPr>
            <p:ph type="title"/>
          </p:nvPr>
        </p:nvSpPr>
        <p:spPr/>
        <p:txBody>
          <a:bodyPr/>
          <a:lstStyle/>
          <a:p>
            <a:pPr>
              <a:defRPr/>
            </a:pPr>
            <a:r>
              <a:rPr lang="en-US" dirty="0">
                <a:latin typeface="Tahoma" charset="0"/>
                <a:ea typeface="Tahoma"/>
              </a:rPr>
              <a:t>More Legalese </a:t>
            </a:r>
          </a:p>
        </p:txBody>
      </p:sp>
      <p:sp>
        <p:nvSpPr>
          <p:cNvPr id="70666" name="Rectangle 8"/>
          <p:cNvSpPr>
            <a:spLocks noChangeArrowheads="1"/>
          </p:cNvSpPr>
          <p:nvPr/>
        </p:nvSpPr>
        <p:spPr bwMode="auto">
          <a:xfrm>
            <a:off x="4724400" y="1981200"/>
            <a:ext cx="3733800" cy="441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a:lnSpc>
                <a:spcPct val="50000"/>
              </a:lnSpc>
              <a:spcBef>
                <a:spcPct val="50000"/>
              </a:spcBef>
            </a:pPr>
            <a:r>
              <a:rPr lang="en-US" sz="1600">
                <a:latin typeface="Courier New" charset="0"/>
                <a:cs typeface="Tahoma" charset="0"/>
              </a:rPr>
              <a:t>sqr:	addiu	$sp,$sp,-8</a:t>
            </a:r>
          </a:p>
          <a:p>
            <a:pPr algn="l">
              <a:lnSpc>
                <a:spcPct val="50000"/>
              </a:lnSpc>
              <a:spcBef>
                <a:spcPct val="50000"/>
              </a:spcBef>
            </a:pPr>
            <a:r>
              <a:rPr lang="en-US" sz="1600">
                <a:latin typeface="Courier New" charset="0"/>
                <a:cs typeface="Tahoma" charset="0"/>
              </a:rPr>
              <a:t>	sw	$ra,4($sp)</a:t>
            </a:r>
          </a:p>
          <a:p>
            <a:pPr algn="l">
              <a:lnSpc>
                <a:spcPct val="50000"/>
              </a:lnSpc>
              <a:spcBef>
                <a:spcPct val="50000"/>
              </a:spcBef>
            </a:pPr>
            <a:r>
              <a:rPr lang="en-US" sz="1600">
                <a:latin typeface="Courier New" charset="0"/>
                <a:cs typeface="Tahoma" charset="0"/>
              </a:rPr>
              <a:t>	sw	$a0,0($sp)</a:t>
            </a:r>
          </a:p>
          <a:p>
            <a:pPr algn="l">
              <a:lnSpc>
                <a:spcPct val="50000"/>
              </a:lnSpc>
              <a:spcBef>
                <a:spcPct val="50000"/>
              </a:spcBef>
            </a:pPr>
            <a:r>
              <a:rPr lang="en-US" sz="1600">
                <a:latin typeface="Courier New" charset="0"/>
                <a:cs typeface="Tahoma" charset="0"/>
              </a:rPr>
              <a:t>	slti	$t0,$a0,2</a:t>
            </a:r>
          </a:p>
          <a:p>
            <a:pPr algn="l">
              <a:lnSpc>
                <a:spcPct val="50000"/>
              </a:lnSpc>
              <a:spcBef>
                <a:spcPct val="50000"/>
              </a:spcBef>
            </a:pPr>
            <a:r>
              <a:rPr lang="en-US" sz="1600">
                <a:latin typeface="Courier New" charset="0"/>
                <a:cs typeface="Tahoma" charset="0"/>
              </a:rPr>
              <a:t>	beq	$t0,$0,then</a:t>
            </a:r>
          </a:p>
          <a:p>
            <a:pPr algn="l">
              <a:lnSpc>
                <a:spcPct val="50000"/>
              </a:lnSpc>
              <a:spcBef>
                <a:spcPct val="50000"/>
              </a:spcBef>
            </a:pPr>
            <a:r>
              <a:rPr lang="en-US" sz="1600">
                <a:latin typeface="Courier New" charset="0"/>
                <a:cs typeface="Tahoma" charset="0"/>
              </a:rPr>
              <a:t>	add	$v0,$0,$a0</a:t>
            </a:r>
          </a:p>
          <a:p>
            <a:pPr algn="l">
              <a:lnSpc>
                <a:spcPct val="50000"/>
              </a:lnSpc>
              <a:spcBef>
                <a:spcPct val="50000"/>
              </a:spcBef>
            </a:pPr>
            <a:r>
              <a:rPr lang="en-US" sz="1600">
                <a:latin typeface="Courier New" charset="0"/>
                <a:cs typeface="Tahoma" charset="0"/>
              </a:rPr>
              <a:t>	beq	$0,$0,rtn</a:t>
            </a:r>
          </a:p>
          <a:p>
            <a:pPr algn="l">
              <a:lnSpc>
                <a:spcPct val="50000"/>
              </a:lnSpc>
              <a:spcBef>
                <a:spcPct val="50000"/>
              </a:spcBef>
            </a:pPr>
            <a:r>
              <a:rPr lang="en-US" sz="1600">
                <a:latin typeface="Courier New" charset="0"/>
                <a:cs typeface="Tahoma" charset="0"/>
              </a:rPr>
              <a:t>then:</a:t>
            </a:r>
          </a:p>
          <a:p>
            <a:pPr algn="l">
              <a:lnSpc>
                <a:spcPct val="50000"/>
              </a:lnSpc>
              <a:spcBef>
                <a:spcPct val="50000"/>
              </a:spcBef>
            </a:pPr>
            <a:r>
              <a:rPr lang="en-US" sz="1600">
                <a:latin typeface="Courier New" charset="0"/>
                <a:cs typeface="Tahoma" charset="0"/>
              </a:rPr>
              <a:t>	addi	$a0,$a0,-1</a:t>
            </a:r>
          </a:p>
          <a:p>
            <a:pPr algn="l">
              <a:lnSpc>
                <a:spcPct val="50000"/>
              </a:lnSpc>
              <a:spcBef>
                <a:spcPct val="50000"/>
              </a:spcBef>
            </a:pPr>
            <a:r>
              <a:rPr lang="en-US" sz="1600">
                <a:latin typeface="Courier New" charset="0"/>
                <a:cs typeface="Tahoma" charset="0"/>
              </a:rPr>
              <a:t>	jal	sqr</a:t>
            </a:r>
          </a:p>
          <a:p>
            <a:pPr algn="l">
              <a:lnSpc>
                <a:spcPct val="50000"/>
              </a:lnSpc>
              <a:spcBef>
                <a:spcPct val="50000"/>
              </a:spcBef>
            </a:pPr>
            <a:r>
              <a:rPr lang="en-US" sz="1600">
                <a:latin typeface="Courier New" charset="0"/>
                <a:cs typeface="Tahoma" charset="0"/>
              </a:rPr>
              <a:t>	lw	$a0,0($sp)</a:t>
            </a:r>
          </a:p>
          <a:p>
            <a:pPr algn="l">
              <a:lnSpc>
                <a:spcPct val="50000"/>
              </a:lnSpc>
              <a:spcBef>
                <a:spcPct val="50000"/>
              </a:spcBef>
            </a:pPr>
            <a:r>
              <a:rPr lang="en-US" sz="1600">
                <a:latin typeface="Courier New" charset="0"/>
                <a:cs typeface="Tahoma" charset="0"/>
              </a:rPr>
              <a:t>	add	$v0,$v0,$a0</a:t>
            </a:r>
          </a:p>
          <a:p>
            <a:pPr algn="l">
              <a:lnSpc>
                <a:spcPct val="50000"/>
              </a:lnSpc>
              <a:spcBef>
                <a:spcPct val="50000"/>
              </a:spcBef>
            </a:pPr>
            <a:r>
              <a:rPr lang="en-US" sz="1600">
                <a:latin typeface="Courier New" charset="0"/>
                <a:cs typeface="Tahoma" charset="0"/>
              </a:rPr>
              <a:t>	add	$v0,$v0,$a0</a:t>
            </a:r>
          </a:p>
          <a:p>
            <a:pPr algn="l">
              <a:lnSpc>
                <a:spcPct val="50000"/>
              </a:lnSpc>
              <a:spcBef>
                <a:spcPct val="50000"/>
              </a:spcBef>
            </a:pPr>
            <a:r>
              <a:rPr lang="en-US" sz="1600">
                <a:latin typeface="Courier New" charset="0"/>
                <a:cs typeface="Tahoma" charset="0"/>
              </a:rPr>
              <a:t>	addi	$v0,$v0,-1</a:t>
            </a:r>
          </a:p>
          <a:p>
            <a:pPr algn="l">
              <a:lnSpc>
                <a:spcPct val="50000"/>
              </a:lnSpc>
              <a:spcBef>
                <a:spcPct val="50000"/>
              </a:spcBef>
            </a:pPr>
            <a:r>
              <a:rPr lang="en-US" sz="1600">
                <a:latin typeface="Courier New" charset="0"/>
                <a:cs typeface="Tahoma" charset="0"/>
              </a:rPr>
              <a:t>rtn:</a:t>
            </a:r>
          </a:p>
          <a:p>
            <a:pPr algn="l">
              <a:lnSpc>
                <a:spcPct val="50000"/>
              </a:lnSpc>
              <a:spcBef>
                <a:spcPct val="50000"/>
              </a:spcBef>
            </a:pPr>
            <a:r>
              <a:rPr lang="en-US" sz="1600">
                <a:latin typeface="Courier New" charset="0"/>
                <a:cs typeface="Tahoma" charset="0"/>
              </a:rPr>
              <a:t>	lw	$ra,4($sp)</a:t>
            </a:r>
          </a:p>
          <a:p>
            <a:pPr algn="l">
              <a:lnSpc>
                <a:spcPct val="50000"/>
              </a:lnSpc>
              <a:spcBef>
                <a:spcPct val="50000"/>
              </a:spcBef>
            </a:pPr>
            <a:r>
              <a:rPr lang="en-US" sz="1600">
                <a:latin typeface="Courier New" charset="0"/>
                <a:cs typeface="Tahoma" charset="0"/>
              </a:rPr>
              <a:t>	addiu	$sp,$sp,8</a:t>
            </a:r>
          </a:p>
          <a:p>
            <a:pPr algn="l">
              <a:lnSpc>
                <a:spcPct val="50000"/>
              </a:lnSpc>
              <a:spcBef>
                <a:spcPct val="50000"/>
              </a:spcBef>
            </a:pPr>
            <a:r>
              <a:rPr lang="en-US" sz="1600">
                <a:latin typeface="Courier New" charset="0"/>
                <a:cs typeface="Tahoma" charset="0"/>
              </a:rPr>
              <a:t>	jr	$ra</a:t>
            </a:r>
          </a:p>
        </p:txBody>
      </p:sp>
      <p:pic>
        <p:nvPicPr>
          <p:cNvPr id="70667" name="Picture 10" descr="j00787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5075" y="4038600"/>
            <a:ext cx="1406525" cy="149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0668" name="Rectangle 29"/>
          <p:cNvSpPr>
            <a:spLocks noChangeArrowheads="1"/>
          </p:cNvSpPr>
          <p:nvPr/>
        </p:nvSpPr>
        <p:spPr bwMode="auto">
          <a:xfrm>
            <a:off x="593725" y="5503863"/>
            <a:ext cx="2911475" cy="1063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a:lnSpc>
                <a:spcPct val="9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sz="1400">
                <a:latin typeface="Courier New" charset="0"/>
                <a:cs typeface="Tahoma" charset="0"/>
              </a:rPr>
              <a:t>int sqr(int x) { </a:t>
            </a:r>
            <a:br>
              <a:rPr lang="en-US" sz="1400">
                <a:latin typeface="Courier New" charset="0"/>
                <a:cs typeface="Tahoma" charset="0"/>
              </a:rPr>
            </a:br>
            <a:r>
              <a:rPr lang="en-US" sz="1400">
                <a:latin typeface="Courier New" charset="0"/>
                <a:cs typeface="Tahoma" charset="0"/>
              </a:rPr>
              <a:t>  if (x &gt; 1)</a:t>
            </a:r>
            <a:br>
              <a:rPr lang="en-US" sz="1400">
                <a:latin typeface="Courier New" charset="0"/>
                <a:cs typeface="Tahoma" charset="0"/>
              </a:rPr>
            </a:br>
            <a:r>
              <a:rPr lang="en-US" sz="1400">
                <a:latin typeface="Courier New" charset="0"/>
                <a:cs typeface="Tahoma" charset="0"/>
              </a:rPr>
              <a:t>    x = sqr(x-1)+x+x-1;</a:t>
            </a:r>
            <a:br>
              <a:rPr lang="en-US" sz="1400">
                <a:latin typeface="Courier New" charset="0"/>
                <a:cs typeface="Tahoma" charset="0"/>
              </a:rPr>
            </a:br>
            <a:r>
              <a:rPr lang="en-US" sz="1400">
                <a:latin typeface="Courier New" charset="0"/>
                <a:cs typeface="Tahoma" charset="0"/>
              </a:rPr>
              <a:t>  return x; </a:t>
            </a:r>
            <a:br>
              <a:rPr lang="en-US" sz="1400">
                <a:latin typeface="Courier New" charset="0"/>
                <a:cs typeface="Tahoma" charset="0"/>
              </a:rPr>
            </a:br>
            <a:r>
              <a:rPr lang="en-US" sz="1400">
                <a:latin typeface="Courier New" charset="0"/>
                <a:cs typeface="Tahoma" charset="0"/>
              </a:rPr>
              <a:t>}</a:t>
            </a:r>
          </a:p>
        </p:txBody>
      </p:sp>
      <p:sp>
        <p:nvSpPr>
          <p:cNvPr id="3" name="Slide Number Placeholder 2"/>
          <p:cNvSpPr>
            <a:spLocks noGrp="1"/>
          </p:cNvSpPr>
          <p:nvPr>
            <p:ph type="sldNum" sz="quarter" idx="10"/>
          </p:nvPr>
        </p:nvSpPr>
        <p:spPr/>
        <p:txBody>
          <a:bodyPr/>
          <a:lstStyle/>
          <a:p>
            <a:pPr>
              <a:defRPr/>
            </a:pPr>
            <a:fld id="{E9CC468D-D75C-7F4D-ACE5-026140477DF2}" type="slidenum">
              <a:rPr lang="en-US" smtClean="0"/>
              <a:pPr>
                <a:defRPr/>
              </a:pPr>
              <a:t>29</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27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27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27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27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2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31" grpId="0" animBg="1"/>
      <p:bldP spid="712730" grpId="0" animBg="1"/>
      <p:bldP spid="712716" grpId="0" animBg="1"/>
      <p:bldP spid="712720" grpId="0" animBg="1"/>
      <p:bldP spid="7127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Tahoma"/>
              </a:rPr>
              <a:t>What are Procedures?</a:t>
            </a:r>
            <a:endParaRPr lang="en-US" dirty="0">
              <a:ea typeface="Tahoma"/>
            </a:endParaRPr>
          </a:p>
        </p:txBody>
      </p:sp>
      <p:sp>
        <p:nvSpPr>
          <p:cNvPr id="3" name="Content Placeholder 2"/>
          <p:cNvSpPr>
            <a:spLocks noGrp="1"/>
          </p:cNvSpPr>
          <p:nvPr>
            <p:ph idx="1"/>
          </p:nvPr>
        </p:nvSpPr>
        <p:spPr/>
        <p:txBody>
          <a:bodyPr/>
          <a:lstStyle/>
          <a:p>
            <a:pPr>
              <a:defRPr/>
            </a:pPr>
            <a:r>
              <a:rPr lang="en-US" dirty="0" smtClean="0">
                <a:ea typeface="Tahoma"/>
              </a:rPr>
              <a:t>Also called:</a:t>
            </a:r>
          </a:p>
          <a:p>
            <a:pPr lvl="1">
              <a:defRPr/>
            </a:pPr>
            <a:r>
              <a:rPr lang="en-US" dirty="0" smtClean="0"/>
              <a:t>functions</a:t>
            </a:r>
          </a:p>
          <a:p>
            <a:pPr lvl="1">
              <a:defRPr/>
            </a:pPr>
            <a:r>
              <a:rPr lang="en-US" dirty="0" smtClean="0"/>
              <a:t>methods</a:t>
            </a:r>
          </a:p>
          <a:p>
            <a:pPr lvl="1">
              <a:defRPr/>
            </a:pPr>
            <a:r>
              <a:rPr lang="en-US" dirty="0" smtClean="0"/>
              <a:t>subroutines</a:t>
            </a:r>
          </a:p>
          <a:p>
            <a:pPr>
              <a:defRPr/>
            </a:pPr>
            <a:endParaRPr lang="en-US" dirty="0" smtClean="0">
              <a:ea typeface="Tahoma"/>
            </a:endParaRPr>
          </a:p>
          <a:p>
            <a:pPr>
              <a:defRPr/>
            </a:pPr>
            <a:r>
              <a:rPr lang="en-US" dirty="0" smtClean="0">
                <a:ea typeface="Tahoma"/>
              </a:rPr>
              <a:t>Key Idea:</a:t>
            </a:r>
          </a:p>
          <a:p>
            <a:pPr lvl="1">
              <a:defRPr/>
            </a:pPr>
            <a:r>
              <a:rPr lang="en-US" dirty="0" smtClean="0"/>
              <a:t>main routine </a:t>
            </a:r>
            <a:r>
              <a:rPr lang="en-US" i="1" dirty="0" smtClean="0"/>
              <a:t>M</a:t>
            </a:r>
            <a:r>
              <a:rPr lang="en-US" dirty="0" smtClean="0"/>
              <a:t> </a:t>
            </a:r>
            <a:r>
              <a:rPr lang="en-US" b="1" u="sng" dirty="0" smtClean="0"/>
              <a:t>calls</a:t>
            </a:r>
            <a:r>
              <a:rPr lang="en-US" dirty="0" smtClean="0"/>
              <a:t> a procedure </a:t>
            </a:r>
            <a:r>
              <a:rPr lang="en-US" i="1" dirty="0" smtClean="0"/>
              <a:t>P</a:t>
            </a:r>
          </a:p>
          <a:p>
            <a:pPr lvl="1">
              <a:defRPr/>
            </a:pPr>
            <a:r>
              <a:rPr lang="en-US" i="1" dirty="0" smtClean="0"/>
              <a:t>P</a:t>
            </a:r>
            <a:r>
              <a:rPr lang="en-US" dirty="0" smtClean="0"/>
              <a:t> does some work, then </a:t>
            </a:r>
            <a:r>
              <a:rPr lang="en-US" b="1" u="sng" dirty="0" smtClean="0"/>
              <a:t>returns</a:t>
            </a:r>
            <a:r>
              <a:rPr lang="en-US" dirty="0" smtClean="0"/>
              <a:t> to </a:t>
            </a:r>
            <a:r>
              <a:rPr lang="en-US" i="1" dirty="0" smtClean="0"/>
              <a:t>M</a:t>
            </a:r>
            <a:endParaRPr lang="en-US" dirty="0" smtClean="0"/>
          </a:p>
          <a:p>
            <a:pPr lvl="2">
              <a:defRPr/>
            </a:pPr>
            <a:r>
              <a:rPr lang="en-US" dirty="0" smtClean="0"/>
              <a:t>execution in </a:t>
            </a:r>
            <a:r>
              <a:rPr lang="en-US" i="1" dirty="0" smtClean="0"/>
              <a:t>M</a:t>
            </a:r>
            <a:r>
              <a:rPr lang="en-US" dirty="0" smtClean="0"/>
              <a:t> picks up where left off</a:t>
            </a:r>
          </a:p>
          <a:p>
            <a:pPr lvl="2">
              <a:defRPr/>
            </a:pPr>
            <a:r>
              <a:rPr lang="en-US" dirty="0" smtClean="0"/>
              <a:t>i.e., the instruction in </a:t>
            </a:r>
            <a:r>
              <a:rPr lang="en-US" i="1" dirty="0" smtClean="0"/>
              <a:t>M</a:t>
            </a:r>
            <a:r>
              <a:rPr lang="en-US" dirty="0" smtClean="0"/>
              <a:t> right after the one that called </a:t>
            </a:r>
            <a:r>
              <a:rPr lang="en-US" i="1" dirty="0" smtClean="0"/>
              <a:t>P</a:t>
            </a:r>
          </a:p>
        </p:txBody>
      </p:sp>
      <p:sp>
        <p:nvSpPr>
          <p:cNvPr id="4" name="Slide Number Placeholder 3"/>
          <p:cNvSpPr>
            <a:spLocks noGrp="1"/>
          </p:cNvSpPr>
          <p:nvPr>
            <p:ph type="sldNum" sz="quarter" idx="10"/>
          </p:nvPr>
        </p:nvSpPr>
        <p:spPr/>
        <p:txBody>
          <a:bodyPr/>
          <a:lstStyle/>
          <a:p>
            <a:pPr>
              <a:defRPr/>
            </a:pPr>
            <a:fld id="{E9CC468D-D75C-7F4D-ACE5-026140477DF2}" type="slidenum">
              <a:rPr lang="en-US" smtClean="0"/>
              <a:pPr>
                <a:defRPr/>
              </a:pPr>
              <a:t>3</a:t>
            </a:fld>
            <a:endParaRPr lang="en-US"/>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Conclusions</a:t>
            </a:r>
            <a:endParaRPr lang="en-US" dirty="0"/>
          </a:p>
        </p:txBody>
      </p:sp>
      <p:sp>
        <p:nvSpPr>
          <p:cNvPr id="3" name="Content Placeholder 2"/>
          <p:cNvSpPr>
            <a:spLocks noGrp="1"/>
          </p:cNvSpPr>
          <p:nvPr>
            <p:ph idx="1"/>
          </p:nvPr>
        </p:nvSpPr>
        <p:spPr/>
        <p:txBody>
          <a:bodyPr/>
          <a:lstStyle/>
          <a:p>
            <a:pPr>
              <a:defRPr/>
            </a:pPr>
            <a:r>
              <a:rPr lang="en-US" dirty="0" smtClean="0"/>
              <a:t>Need a convention (contract) between caller and </a:t>
            </a:r>
            <a:r>
              <a:rPr lang="en-US" dirty="0" err="1" smtClean="0"/>
              <a:t>callee</a:t>
            </a:r>
            <a:endParaRPr lang="en-US" dirty="0" smtClean="0"/>
          </a:p>
          <a:p>
            <a:pPr>
              <a:defRPr/>
            </a:pPr>
            <a:r>
              <a:rPr lang="en-US" dirty="0" smtClean="0"/>
              <a:t>Implement stack for storing each procedure’s variables</a:t>
            </a:r>
          </a:p>
          <a:p>
            <a:pPr>
              <a:defRPr/>
            </a:pPr>
            <a:r>
              <a:rPr lang="en-US" dirty="0" smtClean="0"/>
              <a:t>Procedure calls can now be arbitrarily nested</a:t>
            </a:r>
          </a:p>
          <a:p>
            <a:pPr lvl="1">
              <a:defRPr/>
            </a:pPr>
            <a:r>
              <a:rPr lang="en-US" dirty="0" smtClean="0"/>
              <a:t>Recursion possible too</a:t>
            </a:r>
          </a:p>
          <a:p>
            <a:pPr lvl="1">
              <a:defRPr/>
            </a:pPr>
            <a:endParaRPr lang="en-US" dirty="0"/>
          </a:p>
          <a:p>
            <a:pPr>
              <a:defRPr/>
            </a:pPr>
            <a:r>
              <a:rPr lang="en-US" dirty="0" smtClean="0"/>
              <a:t>FOLLOW the </a:t>
            </a:r>
            <a:r>
              <a:rPr lang="en-US" smtClean="0"/>
              <a:t>convention meticulously!</a:t>
            </a:r>
            <a:endParaRPr lang="en-US" dirty="0"/>
          </a:p>
        </p:txBody>
      </p:sp>
      <p:sp>
        <p:nvSpPr>
          <p:cNvPr id="4" name="Slide Number Placeholder 3"/>
          <p:cNvSpPr>
            <a:spLocks noGrp="1"/>
          </p:cNvSpPr>
          <p:nvPr>
            <p:ph type="sldNum" sz="quarter" idx="10"/>
          </p:nvPr>
        </p:nvSpPr>
        <p:spPr/>
        <p:txBody>
          <a:bodyPr/>
          <a:lstStyle/>
          <a:p>
            <a:pPr>
              <a:defRPr/>
            </a:pPr>
            <a:fld id="{E9CC468D-D75C-7F4D-ACE5-026140477DF2}" type="slidenum">
              <a:rPr lang="en-US" smtClean="0"/>
              <a:pPr>
                <a:defRPr/>
              </a:pPr>
              <a:t>30</a:t>
            </a:fld>
            <a:endParaRPr lang="en-US"/>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Tahoma"/>
              </a:rPr>
              <a:t>Why Use Procedures?</a:t>
            </a:r>
            <a:endParaRPr lang="en-US" dirty="0">
              <a:ea typeface="Tahoma"/>
            </a:endParaRPr>
          </a:p>
        </p:txBody>
      </p:sp>
      <p:sp>
        <p:nvSpPr>
          <p:cNvPr id="3" name="Content Placeholder 2"/>
          <p:cNvSpPr>
            <a:spLocks noGrp="1"/>
          </p:cNvSpPr>
          <p:nvPr>
            <p:ph idx="1"/>
          </p:nvPr>
        </p:nvSpPr>
        <p:spPr/>
        <p:txBody>
          <a:bodyPr/>
          <a:lstStyle/>
          <a:p>
            <a:pPr>
              <a:defRPr/>
            </a:pPr>
            <a:r>
              <a:rPr lang="en-US" dirty="0" smtClean="0">
                <a:ea typeface="Tahoma"/>
              </a:rPr>
              <a:t>Readability</a:t>
            </a:r>
          </a:p>
          <a:p>
            <a:pPr lvl="1">
              <a:defRPr/>
            </a:pPr>
            <a:r>
              <a:rPr lang="en-US" dirty="0" smtClean="0"/>
              <a:t>divide up long program into smaller procedures</a:t>
            </a:r>
          </a:p>
          <a:p>
            <a:pPr>
              <a:defRPr/>
            </a:pPr>
            <a:r>
              <a:rPr lang="en-US" dirty="0" smtClean="0">
                <a:ea typeface="Tahoma"/>
              </a:rPr>
              <a:t>Reusability</a:t>
            </a:r>
          </a:p>
          <a:p>
            <a:pPr lvl="1">
              <a:defRPr/>
            </a:pPr>
            <a:r>
              <a:rPr lang="en-US" dirty="0" smtClean="0"/>
              <a:t>call same procedure from many parts of code</a:t>
            </a:r>
          </a:p>
          <a:p>
            <a:pPr lvl="1">
              <a:defRPr/>
            </a:pPr>
            <a:r>
              <a:rPr lang="en-US" dirty="0" smtClean="0"/>
              <a:t>programmers can use each others’ code</a:t>
            </a:r>
          </a:p>
          <a:p>
            <a:pPr>
              <a:defRPr/>
            </a:pPr>
            <a:r>
              <a:rPr lang="en-US" dirty="0" err="1" smtClean="0">
                <a:ea typeface="Tahoma"/>
              </a:rPr>
              <a:t>Parameterizability</a:t>
            </a:r>
            <a:endParaRPr lang="en-US" dirty="0" smtClean="0">
              <a:ea typeface="Tahoma"/>
            </a:endParaRPr>
          </a:p>
          <a:p>
            <a:pPr lvl="1">
              <a:defRPr/>
            </a:pPr>
            <a:r>
              <a:rPr lang="en-US" dirty="0" smtClean="0"/>
              <a:t>same function can be called with different arguments/parameters at runtime</a:t>
            </a:r>
          </a:p>
          <a:p>
            <a:pPr>
              <a:defRPr/>
            </a:pPr>
            <a:r>
              <a:rPr lang="en-US" dirty="0" smtClean="0">
                <a:ea typeface="Tahoma"/>
              </a:rPr>
              <a:t>Polymorphism (in OOP)</a:t>
            </a:r>
          </a:p>
          <a:p>
            <a:pPr lvl="1">
              <a:defRPr/>
            </a:pPr>
            <a:r>
              <a:rPr lang="en-US" dirty="0" smtClean="0"/>
              <a:t>in C++/Java, behavior can be determined at runtime as opposed to compile time</a:t>
            </a:r>
          </a:p>
          <a:p>
            <a:pPr>
              <a:defRPr/>
            </a:pPr>
            <a:r>
              <a:rPr lang="en-US" dirty="0" smtClean="0">
                <a:ea typeface="Tahoma"/>
              </a:rPr>
              <a:t>Any other reason…?</a:t>
            </a:r>
            <a:endParaRPr lang="en-US" dirty="0">
              <a:ea typeface="Tahoma"/>
            </a:endParaRPr>
          </a:p>
        </p:txBody>
      </p:sp>
      <p:sp>
        <p:nvSpPr>
          <p:cNvPr id="4" name="Slide Number Placeholder 3"/>
          <p:cNvSpPr>
            <a:spLocks noGrp="1"/>
          </p:cNvSpPr>
          <p:nvPr>
            <p:ph type="sldNum" sz="quarter" idx="10"/>
          </p:nvPr>
        </p:nvSpPr>
        <p:spPr/>
        <p:txBody>
          <a:bodyPr/>
          <a:lstStyle/>
          <a:p>
            <a:pPr>
              <a:defRPr/>
            </a:pPr>
            <a:fld id="{E9CC468D-D75C-7F4D-ACE5-026140477DF2}" type="slidenum">
              <a:rPr lang="en-US" smtClean="0"/>
              <a:pPr>
                <a:defRPr/>
              </a:pPr>
              <a:t>4</a:t>
            </a:fld>
            <a:endParaRPr lang="en-US"/>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dirty="0" smtClean="0">
                <a:ea typeface="Tahoma"/>
              </a:rPr>
              <a:t>Why Use Procedures?</a:t>
            </a:r>
            <a:endParaRPr lang="en-US" dirty="0">
              <a:latin typeface="Tahoma" charset="0"/>
              <a:ea typeface="Tahoma"/>
            </a:endParaRPr>
          </a:p>
        </p:txBody>
      </p:sp>
      <p:sp>
        <p:nvSpPr>
          <p:cNvPr id="6147" name="Rectangle 3"/>
          <p:cNvSpPr>
            <a:spLocks noGrp="1" noChangeArrowheads="1"/>
          </p:cNvSpPr>
          <p:nvPr>
            <p:ph type="body" idx="1"/>
          </p:nvPr>
        </p:nvSpPr>
        <p:spPr/>
        <p:txBody>
          <a:bodyPr/>
          <a:lstStyle/>
          <a:p>
            <a:pPr eaLnBrk="1" hangingPunct="1">
              <a:defRPr/>
            </a:pPr>
            <a:r>
              <a:rPr lang="en-US" dirty="0" smtClean="0">
                <a:effectLst>
                  <a:outerShdw blurRad="38100" dist="38100" dir="2700000" algn="tl">
                    <a:srgbClr val="DDDDDD"/>
                  </a:outerShdw>
                </a:effectLst>
                <a:latin typeface="Tahoma" charset="0"/>
                <a:ea typeface="Tahoma"/>
              </a:rPr>
              <a:t>Examples:</a:t>
            </a:r>
          </a:p>
          <a:p>
            <a:pPr lvl="1" eaLnBrk="1" hangingPunct="1">
              <a:defRPr/>
            </a:pPr>
            <a:r>
              <a:rPr lang="en-US" dirty="0" smtClean="0">
                <a:effectLst>
                  <a:outerShdw blurRad="38100" dist="38100" dir="2700000" algn="tl">
                    <a:srgbClr val="DDDDDD"/>
                  </a:outerShdw>
                </a:effectLst>
                <a:latin typeface="Tahoma" charset="0"/>
              </a:rPr>
              <a:t>Reusable </a:t>
            </a:r>
            <a:r>
              <a:rPr lang="en-US" dirty="0">
                <a:effectLst>
                  <a:outerShdw blurRad="38100" dist="38100" dir="2700000" algn="tl">
                    <a:srgbClr val="DDDDDD"/>
                  </a:outerShdw>
                </a:effectLst>
                <a:latin typeface="Tahoma" charset="0"/>
              </a:rPr>
              <a:t>code fragments (modular design)</a:t>
            </a:r>
          </a:p>
          <a:p>
            <a:pPr marL="914400" lvl="2" indent="0" eaLnBrk="1" hangingPunct="1">
              <a:buFont typeface="Wingdings" charset="0"/>
              <a:buNone/>
              <a:defRPr/>
            </a:pPr>
            <a:r>
              <a:rPr lang="en-US" dirty="0" err="1" smtClean="0">
                <a:effectLst>
                  <a:outerShdw blurRad="38100" dist="38100" dir="2700000" algn="tl">
                    <a:srgbClr val="DDDDDD"/>
                  </a:outerShdw>
                </a:effectLst>
                <a:latin typeface="Tahoma" charset="0"/>
              </a:rPr>
              <a:t>clear_screen</a:t>
            </a:r>
            <a:r>
              <a:rPr lang="en-US" dirty="0">
                <a:effectLst>
                  <a:outerShdw blurRad="38100" dist="38100" dir="2700000" algn="tl">
                    <a:srgbClr val="DDDDDD"/>
                  </a:outerShdw>
                </a:effectLst>
                <a:latin typeface="Tahoma" charset="0"/>
              </a:rPr>
              <a:t>();</a:t>
            </a:r>
          </a:p>
          <a:p>
            <a:pPr marL="914400" lvl="2" indent="0" eaLnBrk="1" hangingPunct="1">
              <a:buFont typeface="Wingdings" charset="0"/>
              <a:buNone/>
              <a:defRPr/>
            </a:pPr>
            <a:r>
              <a:rPr lang="en-US" dirty="0">
                <a:effectLst>
                  <a:outerShdw blurRad="38100" dist="38100" dir="2700000" algn="tl">
                    <a:srgbClr val="DDDDDD"/>
                  </a:outerShdw>
                </a:effectLst>
                <a:latin typeface="Tahoma" charset="0"/>
              </a:rPr>
              <a:t>	…		# code to draw a bunch of lines</a:t>
            </a:r>
          </a:p>
          <a:p>
            <a:pPr marL="914400" lvl="2" indent="0" eaLnBrk="1" hangingPunct="1">
              <a:buFont typeface="Wingdings" charset="0"/>
              <a:buNone/>
              <a:defRPr/>
            </a:pPr>
            <a:r>
              <a:rPr lang="en-US" dirty="0" err="1">
                <a:effectLst>
                  <a:outerShdw blurRad="38100" dist="38100" dir="2700000" algn="tl">
                    <a:srgbClr val="DDDDDD"/>
                  </a:outerShdw>
                </a:effectLst>
                <a:latin typeface="Tahoma" charset="0"/>
              </a:rPr>
              <a:t>clear_screen</a:t>
            </a:r>
            <a:r>
              <a:rPr lang="en-US" dirty="0">
                <a:effectLst>
                  <a:outerShdw blurRad="38100" dist="38100" dir="2700000" algn="tl">
                    <a:srgbClr val="DDDDDD"/>
                  </a:outerShdw>
                </a:effectLst>
                <a:latin typeface="Tahoma" charset="0"/>
              </a:rPr>
              <a:t>();</a:t>
            </a:r>
          </a:p>
          <a:p>
            <a:pPr marL="914400" lvl="2" indent="0" eaLnBrk="1" hangingPunct="1">
              <a:buFont typeface="Wingdings" charset="0"/>
              <a:buNone/>
              <a:defRPr/>
            </a:pPr>
            <a:r>
              <a:rPr lang="en-US" dirty="0">
                <a:effectLst>
                  <a:outerShdw blurRad="38100" dist="38100" dir="2700000" algn="tl">
                    <a:srgbClr val="DDDDDD"/>
                  </a:outerShdw>
                </a:effectLst>
                <a:latin typeface="Tahoma" charset="0"/>
              </a:rPr>
              <a:t>	… </a:t>
            </a:r>
          </a:p>
          <a:p>
            <a:pPr lvl="1" eaLnBrk="1" hangingPunct="1">
              <a:defRPr/>
            </a:pPr>
            <a:endParaRPr lang="en-US" dirty="0">
              <a:effectLst>
                <a:outerShdw blurRad="38100" dist="38100" dir="2700000" algn="tl">
                  <a:srgbClr val="DDDDDD"/>
                </a:outerShdw>
              </a:effectLst>
              <a:latin typeface="Tahoma" charset="0"/>
            </a:endParaRPr>
          </a:p>
          <a:p>
            <a:pPr lvl="1" eaLnBrk="1" hangingPunct="1">
              <a:defRPr/>
            </a:pPr>
            <a:r>
              <a:rPr lang="en-US" dirty="0">
                <a:effectLst>
                  <a:outerShdw blurRad="38100" dist="38100" dir="2700000" algn="tl">
                    <a:srgbClr val="DDDDDD"/>
                  </a:outerShdw>
                </a:effectLst>
                <a:latin typeface="Tahoma" charset="0"/>
              </a:rPr>
              <a:t>Parameterized functions (variable behaviors)</a:t>
            </a:r>
          </a:p>
          <a:p>
            <a:pPr marL="914400" lvl="2" indent="0" eaLnBrk="1" hangingPunct="1">
              <a:buFont typeface="Wingdings" charset="0"/>
              <a:buNone/>
              <a:defRPr/>
            </a:pPr>
            <a:r>
              <a:rPr lang="en-US" dirty="0" smtClean="0">
                <a:effectLst>
                  <a:outerShdw blurRad="38100" dist="38100" dir="2700000" algn="tl">
                    <a:srgbClr val="DDDDDD"/>
                  </a:outerShdw>
                </a:effectLst>
                <a:latin typeface="Tahoma" charset="0"/>
              </a:rPr>
              <a:t>line</a:t>
            </a:r>
            <a:r>
              <a:rPr lang="en-US" dirty="0">
                <a:effectLst>
                  <a:outerShdw blurRad="38100" dist="38100" dir="2700000" algn="tl">
                    <a:srgbClr val="DDDDDD"/>
                  </a:outerShdw>
                </a:effectLst>
                <a:latin typeface="Tahoma" charset="0"/>
              </a:rPr>
              <a:t>(x1, y1, x2, y2, color);</a:t>
            </a:r>
          </a:p>
          <a:p>
            <a:pPr marL="914400" lvl="2" indent="0" eaLnBrk="1" hangingPunct="1">
              <a:buFont typeface="Wingdings" charset="0"/>
              <a:buNone/>
              <a:defRPr/>
            </a:pPr>
            <a:r>
              <a:rPr lang="en-US" dirty="0" smtClean="0">
                <a:effectLst>
                  <a:outerShdw blurRad="38100" dist="38100" dir="2700000" algn="tl">
                    <a:srgbClr val="DDDDDD"/>
                  </a:outerShdw>
                </a:effectLst>
                <a:latin typeface="Tahoma" charset="0"/>
              </a:rPr>
              <a:t>line</a:t>
            </a:r>
            <a:r>
              <a:rPr lang="en-US" dirty="0">
                <a:effectLst>
                  <a:outerShdw blurRad="38100" dist="38100" dir="2700000" algn="tl">
                    <a:srgbClr val="DDDDDD"/>
                  </a:outerShdw>
                </a:effectLst>
                <a:latin typeface="Tahoma" charset="0"/>
              </a:rPr>
              <a:t>(x2,y2,x3,y3, color);</a:t>
            </a:r>
          </a:p>
          <a:p>
            <a:pPr marL="914400" lvl="2" indent="0" eaLnBrk="1" hangingPunct="1">
              <a:buFont typeface="Wingdings" charset="0"/>
              <a:buNone/>
              <a:defRPr/>
            </a:pPr>
            <a:r>
              <a:rPr lang="en-US" dirty="0" smtClean="0">
                <a:effectLst>
                  <a:outerShdw blurRad="38100" dist="38100" dir="2700000" algn="tl">
                    <a:srgbClr val="DDDDDD"/>
                  </a:outerShdw>
                </a:effectLst>
                <a:latin typeface="Tahoma" charset="0"/>
              </a:rPr>
              <a:t>…</a:t>
            </a:r>
            <a:endParaRPr lang="en-US" dirty="0">
              <a:effectLst>
                <a:outerShdw blurRad="38100" dist="38100" dir="2700000" algn="tl">
                  <a:srgbClr val="DDDDDD"/>
                </a:outerShdw>
              </a:effectLst>
              <a:latin typeface="Tahoma" charset="0"/>
            </a:endParaRPr>
          </a:p>
          <a:p>
            <a:pPr marL="914400" lvl="2" indent="0" eaLnBrk="1" hangingPunct="1">
              <a:buFont typeface="Wingdings" charset="0"/>
              <a:buNone/>
              <a:defRPr/>
            </a:pPr>
            <a:endParaRPr lang="en-US" dirty="0">
              <a:effectLst>
                <a:outerShdw blurRad="38100" dist="38100" dir="2700000" algn="tl">
                  <a:srgbClr val="DDDDDD"/>
                </a:outerShdw>
              </a:effectLst>
              <a:latin typeface="Tahoma" charset="0"/>
            </a:endParaRPr>
          </a:p>
        </p:txBody>
      </p:sp>
      <p:sp>
        <p:nvSpPr>
          <p:cNvPr id="21507" name="Text Box 4"/>
          <p:cNvSpPr txBox="1">
            <a:spLocks noChangeArrowheads="1"/>
          </p:cNvSpPr>
          <p:nvPr/>
        </p:nvSpPr>
        <p:spPr bwMode="auto">
          <a:xfrm>
            <a:off x="4038600" y="4851400"/>
            <a:ext cx="4932363"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Tekton" charset="0"/>
                <a:ea typeface="ＭＳ Ｐゴシック" charset="0"/>
                <a:cs typeface="ＭＳ Ｐゴシック" charset="0"/>
              </a:defRPr>
            </a:lvl1pPr>
            <a:lvl2pPr>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lvl="1" algn="l"/>
            <a:r>
              <a:rPr lang="en-US" sz="2000" b="0" dirty="0">
                <a:latin typeface="Tahoma" charset="0"/>
                <a:cs typeface="Tahoma" charset="0"/>
              </a:rPr>
              <a:t># Draw a polygon</a:t>
            </a:r>
          </a:p>
          <a:p>
            <a:pPr lvl="1" algn="l"/>
            <a:r>
              <a:rPr lang="en-US" sz="2000" b="0" dirty="0">
                <a:latin typeface="Tahoma" charset="0"/>
                <a:cs typeface="Tahoma" charset="0"/>
              </a:rPr>
              <a:t>for (</a:t>
            </a:r>
            <a:r>
              <a:rPr lang="en-US" sz="2000" b="0" dirty="0" err="1">
                <a:latin typeface="Tahoma" charset="0"/>
                <a:cs typeface="Tahoma" charset="0"/>
              </a:rPr>
              <a:t>i</a:t>
            </a:r>
            <a:r>
              <a:rPr lang="en-US" sz="2000" b="0" dirty="0">
                <a:latin typeface="Tahoma" charset="0"/>
                <a:cs typeface="Tahoma" charset="0"/>
              </a:rPr>
              <a:t>=0; </a:t>
            </a:r>
            <a:r>
              <a:rPr lang="en-US" sz="2000" b="0" dirty="0" err="1">
                <a:latin typeface="Tahoma" charset="0"/>
                <a:cs typeface="Tahoma" charset="0"/>
              </a:rPr>
              <a:t>i</a:t>
            </a:r>
            <a:r>
              <a:rPr lang="en-US" sz="2000" b="0" dirty="0">
                <a:latin typeface="Tahoma" charset="0"/>
                <a:cs typeface="Tahoma" charset="0"/>
              </a:rPr>
              <a:t>&lt;N-1; </a:t>
            </a:r>
            <a:r>
              <a:rPr lang="en-US" sz="2000" b="0" dirty="0" err="1">
                <a:latin typeface="Tahoma" charset="0"/>
                <a:cs typeface="Tahoma" charset="0"/>
              </a:rPr>
              <a:t>i</a:t>
            </a:r>
            <a:r>
              <a:rPr lang="en-US" sz="2000" b="0" dirty="0">
                <a:latin typeface="Tahoma" charset="0"/>
                <a:cs typeface="Tahoma" charset="0"/>
              </a:rPr>
              <a:t>++)</a:t>
            </a:r>
          </a:p>
          <a:p>
            <a:pPr lvl="1" algn="l"/>
            <a:r>
              <a:rPr lang="en-US" sz="2000" b="0" dirty="0">
                <a:latin typeface="Tahoma" charset="0"/>
                <a:cs typeface="Tahoma" charset="0"/>
              </a:rPr>
              <a:t>	line(x[</a:t>
            </a:r>
            <a:r>
              <a:rPr lang="en-US" sz="2000" b="0" dirty="0" err="1">
                <a:latin typeface="Tahoma" charset="0"/>
                <a:cs typeface="Tahoma" charset="0"/>
              </a:rPr>
              <a:t>i</a:t>
            </a:r>
            <a:r>
              <a:rPr lang="en-US" sz="2000" b="0" dirty="0">
                <a:latin typeface="Tahoma" charset="0"/>
                <a:cs typeface="Tahoma" charset="0"/>
              </a:rPr>
              <a:t>],y[</a:t>
            </a:r>
            <a:r>
              <a:rPr lang="en-US" sz="2000" b="0" dirty="0" err="1">
                <a:latin typeface="Tahoma" charset="0"/>
                <a:cs typeface="Tahoma" charset="0"/>
              </a:rPr>
              <a:t>i</a:t>
            </a:r>
            <a:r>
              <a:rPr lang="en-US" sz="2000" b="0" dirty="0">
                <a:latin typeface="Tahoma" charset="0"/>
                <a:cs typeface="Tahoma" charset="0"/>
              </a:rPr>
              <a:t>],x[i+1],y[i+1],color);</a:t>
            </a:r>
          </a:p>
          <a:p>
            <a:pPr lvl="1" algn="l"/>
            <a:r>
              <a:rPr lang="en-US" sz="2000" b="0" dirty="0">
                <a:latin typeface="Tahoma" charset="0"/>
                <a:cs typeface="Tahoma" charset="0"/>
              </a:rPr>
              <a:t>line(x[</a:t>
            </a:r>
            <a:r>
              <a:rPr lang="en-US" sz="2000" b="0" dirty="0" err="1">
                <a:latin typeface="Tahoma" charset="0"/>
                <a:cs typeface="Tahoma" charset="0"/>
              </a:rPr>
              <a:t>i</a:t>
            </a:r>
            <a:r>
              <a:rPr lang="en-US" sz="2000" b="0" dirty="0">
                <a:latin typeface="Tahoma" charset="0"/>
                <a:cs typeface="Tahoma" charset="0"/>
              </a:rPr>
              <a:t>],y[</a:t>
            </a:r>
            <a:r>
              <a:rPr lang="en-US" sz="2000" b="0" dirty="0" err="1">
                <a:latin typeface="Tahoma" charset="0"/>
                <a:cs typeface="Tahoma" charset="0"/>
              </a:rPr>
              <a:t>i</a:t>
            </a:r>
            <a:r>
              <a:rPr lang="en-US" sz="2000" b="0" dirty="0">
                <a:latin typeface="Tahoma" charset="0"/>
                <a:cs typeface="Tahoma" charset="0"/>
              </a:rPr>
              <a:t>],x[0],y[0],color);</a:t>
            </a:r>
          </a:p>
        </p:txBody>
      </p:sp>
      <p:sp>
        <p:nvSpPr>
          <p:cNvPr id="2" name="Slide Number Placeholder 1"/>
          <p:cNvSpPr>
            <a:spLocks noGrp="1"/>
          </p:cNvSpPr>
          <p:nvPr>
            <p:ph type="sldNum" sz="quarter" idx="10"/>
          </p:nvPr>
        </p:nvSpPr>
        <p:spPr/>
        <p:txBody>
          <a:bodyPr/>
          <a:lstStyle/>
          <a:p>
            <a:pPr>
              <a:defRPr/>
            </a:pPr>
            <a:fld id="{E9CC468D-D75C-7F4D-ACE5-026140477DF2}" type="slidenum">
              <a:rPr lang="en-US" smtClean="0"/>
              <a:pPr>
                <a:defRPr/>
              </a:pPr>
              <a:t>5</a:t>
            </a:fld>
            <a:endParaRPr lang="en-U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dirty="0" smtClean="0">
                <a:latin typeface="Tahoma" charset="0"/>
                <a:ea typeface="Tahoma"/>
              </a:rPr>
              <a:t>Another Reason:  Scope of Variables</a:t>
            </a:r>
            <a:endParaRPr lang="en-US" dirty="0">
              <a:latin typeface="Tahoma" charset="0"/>
              <a:ea typeface="Tahoma"/>
            </a:endParaRPr>
          </a:p>
        </p:txBody>
      </p:sp>
      <p:sp>
        <p:nvSpPr>
          <p:cNvPr id="7171" name="Rectangle 3"/>
          <p:cNvSpPr>
            <a:spLocks noGrp="1" noChangeArrowheads="1"/>
          </p:cNvSpPr>
          <p:nvPr>
            <p:ph type="body" idx="1"/>
          </p:nvPr>
        </p:nvSpPr>
        <p:spPr/>
        <p:txBody>
          <a:bodyPr/>
          <a:lstStyle/>
          <a:p>
            <a:pPr eaLnBrk="1" hangingPunct="1">
              <a:defRPr/>
            </a:pPr>
            <a:r>
              <a:rPr lang="en-US" dirty="0">
                <a:effectLst>
                  <a:outerShdw blurRad="38100" dist="38100" dir="2700000" algn="tl">
                    <a:srgbClr val="DDDDDD"/>
                  </a:outerShdw>
                </a:effectLst>
                <a:latin typeface="Tahoma" charset="0"/>
                <a:ea typeface="Tahoma"/>
              </a:rPr>
              <a:t>Local scope (Independence)</a:t>
            </a:r>
          </a:p>
          <a:p>
            <a:pPr lvl="1" eaLnBrk="1" hangingPunct="1">
              <a:buFont typeface="Wingdings" charset="0"/>
              <a:buNone/>
              <a:defRPr/>
            </a:pPr>
            <a:r>
              <a:rPr lang="en-US" sz="1600" b="1" dirty="0" err="1">
                <a:effectLst>
                  <a:outerShdw blurRad="38100" dist="38100" dir="2700000" algn="tl">
                    <a:srgbClr val="DDDDDD"/>
                  </a:outerShdw>
                </a:effectLst>
                <a:latin typeface="Courier New" charset="0"/>
                <a:cs typeface="Courier New" charset="0"/>
              </a:rPr>
              <a:t>int</a:t>
            </a:r>
            <a:r>
              <a:rPr lang="en-US" sz="1600" b="1" dirty="0">
                <a:effectLst>
                  <a:outerShdw blurRad="38100" dist="38100" dir="2700000" algn="tl">
                    <a:srgbClr val="DDDDDD"/>
                  </a:outerShdw>
                </a:effectLst>
                <a:latin typeface="Courier New" charset="0"/>
                <a:cs typeface="Courier New" charset="0"/>
              </a:rPr>
              <a:t> x = 9;</a:t>
            </a:r>
          </a:p>
          <a:p>
            <a:pPr lvl="1" eaLnBrk="1" hangingPunct="1">
              <a:buFont typeface="Wingdings" charset="0"/>
              <a:buNone/>
              <a:defRPr/>
            </a:pPr>
            <a:endParaRPr lang="en-US" sz="1600" b="1" dirty="0">
              <a:effectLst>
                <a:outerShdw blurRad="38100" dist="38100" dir="2700000" algn="tl">
                  <a:srgbClr val="DDDDDD"/>
                </a:outerShdw>
              </a:effectLst>
              <a:latin typeface="Courier New" charset="0"/>
              <a:cs typeface="Courier New" charset="0"/>
            </a:endParaRPr>
          </a:p>
          <a:p>
            <a:pPr lvl="1" eaLnBrk="1" hangingPunct="1">
              <a:buFont typeface="Wingdings" charset="0"/>
              <a:buNone/>
              <a:defRPr/>
            </a:pPr>
            <a:r>
              <a:rPr lang="en-US" sz="1600" b="1" dirty="0" err="1">
                <a:effectLst>
                  <a:outerShdw blurRad="38100" dist="38100" dir="2700000" algn="tl">
                    <a:srgbClr val="DDDDDD"/>
                  </a:outerShdw>
                </a:effectLst>
                <a:latin typeface="Courier New" charset="0"/>
                <a:cs typeface="Courier New" charset="0"/>
              </a:rPr>
              <a:t>int</a:t>
            </a:r>
            <a:r>
              <a:rPr lang="en-US" sz="1600" b="1" dirty="0">
                <a:effectLst>
                  <a:outerShdw blurRad="38100" dist="38100" dir="2700000" algn="tl">
                    <a:srgbClr val="DDDDDD"/>
                  </a:outerShdw>
                </a:effectLst>
                <a:latin typeface="Courier New" charset="0"/>
                <a:cs typeface="Courier New" charset="0"/>
              </a:rPr>
              <a:t> fee(</a:t>
            </a:r>
            <a:r>
              <a:rPr lang="en-US" sz="1600" b="1" dirty="0" err="1">
                <a:effectLst>
                  <a:outerShdw blurRad="38100" dist="38100" dir="2700000" algn="tl">
                    <a:srgbClr val="DDDDDD"/>
                  </a:outerShdw>
                </a:effectLst>
                <a:latin typeface="Courier New" charset="0"/>
                <a:cs typeface="Courier New" charset="0"/>
              </a:rPr>
              <a:t>int</a:t>
            </a:r>
            <a:r>
              <a:rPr lang="en-US" sz="1600" b="1" dirty="0">
                <a:effectLst>
                  <a:outerShdw blurRad="38100" dist="38100" dir="2700000" algn="tl">
                    <a:srgbClr val="DDDDDD"/>
                  </a:outerShdw>
                </a:effectLst>
                <a:latin typeface="Courier New" charset="0"/>
                <a:cs typeface="Courier New" charset="0"/>
              </a:rPr>
              <a:t> x) {</a:t>
            </a:r>
          </a:p>
          <a:p>
            <a:pPr lvl="1" eaLnBrk="1" hangingPunct="1">
              <a:buFont typeface="Wingdings" charset="0"/>
              <a:buNone/>
              <a:defRPr/>
            </a:pPr>
            <a:r>
              <a:rPr lang="en-US" sz="1600" b="1" dirty="0">
                <a:effectLst>
                  <a:outerShdw blurRad="38100" dist="38100" dir="2700000" algn="tl">
                    <a:srgbClr val="DDDDDD"/>
                  </a:outerShdw>
                </a:effectLst>
                <a:latin typeface="Courier New" charset="0"/>
                <a:cs typeface="Courier New" charset="0"/>
              </a:rPr>
              <a:t>	return x+x-1;</a:t>
            </a:r>
          </a:p>
          <a:p>
            <a:pPr lvl="1" eaLnBrk="1" hangingPunct="1">
              <a:buFont typeface="Wingdings" charset="0"/>
              <a:buNone/>
              <a:defRPr/>
            </a:pPr>
            <a:r>
              <a:rPr lang="en-US" sz="1600" b="1" dirty="0">
                <a:effectLst>
                  <a:outerShdw blurRad="38100" dist="38100" dir="2700000" algn="tl">
                    <a:srgbClr val="DDDDDD"/>
                  </a:outerShdw>
                </a:effectLst>
                <a:latin typeface="Courier New" charset="0"/>
                <a:cs typeface="Courier New" charset="0"/>
              </a:rPr>
              <a:t>}</a:t>
            </a:r>
          </a:p>
          <a:p>
            <a:pPr lvl="1" eaLnBrk="1" hangingPunct="1">
              <a:buFont typeface="Wingdings" charset="0"/>
              <a:buNone/>
              <a:defRPr/>
            </a:pPr>
            <a:endParaRPr lang="en-US" sz="1600" b="1" dirty="0">
              <a:effectLst>
                <a:outerShdw blurRad="38100" dist="38100" dir="2700000" algn="tl">
                  <a:srgbClr val="DDDDDD"/>
                </a:outerShdw>
              </a:effectLst>
              <a:latin typeface="Courier New" charset="0"/>
              <a:cs typeface="Courier New" charset="0"/>
            </a:endParaRPr>
          </a:p>
          <a:p>
            <a:pPr lvl="1" eaLnBrk="1" hangingPunct="1">
              <a:buFont typeface="Wingdings" charset="0"/>
              <a:buNone/>
              <a:defRPr/>
            </a:pPr>
            <a:r>
              <a:rPr lang="en-US" sz="1600" b="1" dirty="0" err="1">
                <a:effectLst>
                  <a:outerShdw blurRad="38100" dist="38100" dir="2700000" algn="tl">
                    <a:srgbClr val="DDDDDD"/>
                  </a:outerShdw>
                </a:effectLst>
                <a:latin typeface="Courier New" charset="0"/>
                <a:cs typeface="Courier New" charset="0"/>
              </a:rPr>
              <a:t>int</a:t>
            </a:r>
            <a:r>
              <a:rPr lang="en-US" sz="1600" b="1" dirty="0">
                <a:effectLst>
                  <a:outerShdw blurRad="38100" dist="38100" dir="2700000" algn="tl">
                    <a:srgbClr val="DDDDDD"/>
                  </a:outerShdw>
                </a:effectLst>
                <a:latin typeface="Courier New" charset="0"/>
                <a:cs typeface="Courier New" charset="0"/>
              </a:rPr>
              <a:t> foo(</a:t>
            </a:r>
            <a:r>
              <a:rPr lang="en-US" sz="1600" b="1" dirty="0" err="1">
                <a:effectLst>
                  <a:outerShdw blurRad="38100" dist="38100" dir="2700000" algn="tl">
                    <a:srgbClr val="DDDDDD"/>
                  </a:outerShdw>
                </a:effectLst>
                <a:latin typeface="Courier New" charset="0"/>
                <a:cs typeface="Courier New" charset="0"/>
              </a:rPr>
              <a:t>int</a:t>
            </a:r>
            <a:r>
              <a:rPr lang="en-US" sz="1600" b="1" dirty="0">
                <a:effectLst>
                  <a:outerShdw blurRad="38100" dist="38100" dir="2700000" algn="tl">
                    <a:srgbClr val="DDDDDD"/>
                  </a:outerShdw>
                </a:effectLst>
                <a:latin typeface="Courier New" charset="0"/>
                <a:cs typeface="Courier New" charset="0"/>
              </a:rPr>
              <a:t> </a:t>
            </a:r>
            <a:r>
              <a:rPr lang="en-US" sz="1600" b="1" dirty="0" err="1">
                <a:effectLst>
                  <a:outerShdw blurRad="38100" dist="38100" dir="2700000" algn="tl">
                    <a:srgbClr val="DDDDDD"/>
                  </a:outerShdw>
                </a:effectLst>
                <a:latin typeface="Courier New" charset="0"/>
                <a:cs typeface="Courier New" charset="0"/>
              </a:rPr>
              <a:t>i</a:t>
            </a:r>
            <a:r>
              <a:rPr lang="en-US" sz="1600" b="1" dirty="0">
                <a:effectLst>
                  <a:outerShdw blurRad="38100" dist="38100" dir="2700000" algn="tl">
                    <a:srgbClr val="DDDDDD"/>
                  </a:outerShdw>
                </a:effectLst>
                <a:latin typeface="Courier New" charset="0"/>
                <a:cs typeface="Courier New" charset="0"/>
              </a:rPr>
              <a:t>) {</a:t>
            </a:r>
          </a:p>
          <a:p>
            <a:pPr lvl="1" eaLnBrk="1" hangingPunct="1">
              <a:buFont typeface="Wingdings" charset="0"/>
              <a:buNone/>
              <a:defRPr/>
            </a:pPr>
            <a:r>
              <a:rPr lang="en-US" sz="1600" b="1" dirty="0">
                <a:effectLst>
                  <a:outerShdw blurRad="38100" dist="38100" dir="2700000" algn="tl">
                    <a:srgbClr val="DDDDDD"/>
                  </a:outerShdw>
                </a:effectLst>
                <a:latin typeface="Courier New" charset="0"/>
                <a:cs typeface="Courier New" charset="0"/>
              </a:rPr>
              <a:t>	</a:t>
            </a:r>
            <a:r>
              <a:rPr lang="en-US" sz="1600" b="1" dirty="0" err="1">
                <a:effectLst>
                  <a:outerShdw blurRad="38100" dist="38100" dir="2700000" algn="tl">
                    <a:srgbClr val="DDDDDD"/>
                  </a:outerShdw>
                </a:effectLst>
                <a:latin typeface="Courier New" charset="0"/>
                <a:cs typeface="Courier New" charset="0"/>
              </a:rPr>
              <a:t>int</a:t>
            </a:r>
            <a:r>
              <a:rPr lang="en-US" sz="1600" b="1" dirty="0">
                <a:effectLst>
                  <a:outerShdw blurRad="38100" dist="38100" dir="2700000" algn="tl">
                    <a:srgbClr val="DDDDDD"/>
                  </a:outerShdw>
                </a:effectLst>
                <a:latin typeface="Courier New" charset="0"/>
                <a:cs typeface="Courier New" charset="0"/>
              </a:rPr>
              <a:t> x = 0;</a:t>
            </a:r>
          </a:p>
          <a:p>
            <a:pPr lvl="1" eaLnBrk="1" hangingPunct="1">
              <a:buFont typeface="Wingdings" charset="0"/>
              <a:buNone/>
              <a:defRPr/>
            </a:pPr>
            <a:r>
              <a:rPr lang="en-US" sz="1600" b="1" dirty="0">
                <a:effectLst>
                  <a:outerShdw blurRad="38100" dist="38100" dir="2700000" algn="tl">
                    <a:srgbClr val="DDDDDD"/>
                  </a:outerShdw>
                </a:effectLst>
                <a:latin typeface="Courier New" charset="0"/>
                <a:cs typeface="Courier New" charset="0"/>
              </a:rPr>
              <a:t>	while (</a:t>
            </a:r>
            <a:r>
              <a:rPr lang="en-US" sz="1600" b="1" dirty="0" err="1">
                <a:effectLst>
                  <a:outerShdw blurRad="38100" dist="38100" dir="2700000" algn="tl">
                    <a:srgbClr val="DDDDDD"/>
                  </a:outerShdw>
                </a:effectLst>
                <a:latin typeface="Courier New" charset="0"/>
                <a:cs typeface="Courier New" charset="0"/>
              </a:rPr>
              <a:t>i</a:t>
            </a:r>
            <a:r>
              <a:rPr lang="en-US" sz="1600" b="1" dirty="0">
                <a:effectLst>
                  <a:outerShdw blurRad="38100" dist="38100" dir="2700000" algn="tl">
                    <a:srgbClr val="DDDDDD"/>
                  </a:outerShdw>
                </a:effectLst>
                <a:latin typeface="Courier New" charset="0"/>
                <a:cs typeface="Courier New" charset="0"/>
              </a:rPr>
              <a:t> &gt; 0) {</a:t>
            </a:r>
          </a:p>
          <a:p>
            <a:pPr lvl="1" eaLnBrk="1" hangingPunct="1">
              <a:buFont typeface="Wingdings" charset="0"/>
              <a:buNone/>
              <a:defRPr/>
            </a:pPr>
            <a:r>
              <a:rPr lang="en-US" sz="1600" b="1" dirty="0">
                <a:effectLst>
                  <a:outerShdw blurRad="38100" dist="38100" dir="2700000" algn="tl">
                    <a:srgbClr val="DDDDDD"/>
                  </a:outerShdw>
                </a:effectLst>
                <a:latin typeface="Courier New" charset="0"/>
                <a:cs typeface="Courier New" charset="0"/>
              </a:rPr>
              <a:t>        x = x + fee(</a:t>
            </a:r>
            <a:r>
              <a:rPr lang="en-US" sz="1600" b="1" dirty="0" err="1">
                <a:effectLst>
                  <a:outerShdw blurRad="38100" dist="38100" dir="2700000" algn="tl">
                    <a:srgbClr val="DDDDDD"/>
                  </a:outerShdw>
                </a:effectLst>
                <a:latin typeface="Courier New" charset="0"/>
                <a:cs typeface="Courier New" charset="0"/>
              </a:rPr>
              <a:t>i</a:t>
            </a:r>
            <a:r>
              <a:rPr lang="en-US" sz="1600" b="1" dirty="0">
                <a:effectLst>
                  <a:outerShdw blurRad="38100" dist="38100" dir="2700000" algn="tl">
                    <a:srgbClr val="DDDDDD"/>
                  </a:outerShdw>
                </a:effectLst>
                <a:latin typeface="Courier New" charset="0"/>
                <a:cs typeface="Courier New" charset="0"/>
              </a:rPr>
              <a:t>);</a:t>
            </a:r>
          </a:p>
          <a:p>
            <a:pPr lvl="1" eaLnBrk="1" hangingPunct="1">
              <a:buFont typeface="Wingdings" charset="0"/>
              <a:buNone/>
              <a:defRPr/>
            </a:pPr>
            <a:r>
              <a:rPr lang="en-US" sz="1600" b="1" dirty="0">
                <a:effectLst>
                  <a:outerShdw blurRad="38100" dist="38100" dir="2700000" algn="tl">
                    <a:srgbClr val="DDDDDD"/>
                  </a:outerShdw>
                </a:effectLst>
                <a:latin typeface="Courier New" charset="0"/>
                <a:cs typeface="Courier New" charset="0"/>
              </a:rPr>
              <a:t>        </a:t>
            </a:r>
            <a:r>
              <a:rPr lang="en-US" sz="1600" b="1" dirty="0" err="1">
                <a:effectLst>
                  <a:outerShdw blurRad="38100" dist="38100" dir="2700000" algn="tl">
                    <a:srgbClr val="DDDDDD"/>
                  </a:outerShdw>
                </a:effectLst>
                <a:latin typeface="Courier New" charset="0"/>
                <a:cs typeface="Courier New" charset="0"/>
              </a:rPr>
              <a:t>i</a:t>
            </a:r>
            <a:r>
              <a:rPr lang="en-US" sz="1600" b="1" dirty="0">
                <a:effectLst>
                  <a:outerShdw blurRad="38100" dist="38100" dir="2700000" algn="tl">
                    <a:srgbClr val="DDDDDD"/>
                  </a:outerShdw>
                </a:effectLst>
                <a:latin typeface="Courier New" charset="0"/>
                <a:cs typeface="Courier New" charset="0"/>
              </a:rPr>
              <a:t> = </a:t>
            </a:r>
            <a:r>
              <a:rPr lang="en-US" sz="1600" b="1" dirty="0" err="1">
                <a:effectLst>
                  <a:outerShdw blurRad="38100" dist="38100" dir="2700000" algn="tl">
                    <a:srgbClr val="DDDDDD"/>
                  </a:outerShdw>
                </a:effectLst>
                <a:latin typeface="Courier New" charset="0"/>
                <a:cs typeface="Courier New" charset="0"/>
              </a:rPr>
              <a:t>i</a:t>
            </a:r>
            <a:r>
              <a:rPr lang="en-US" sz="1600" b="1" dirty="0">
                <a:effectLst>
                  <a:outerShdw blurRad="38100" dist="38100" dir="2700000" algn="tl">
                    <a:srgbClr val="DDDDDD"/>
                  </a:outerShdw>
                </a:effectLst>
                <a:latin typeface="Courier New" charset="0"/>
                <a:cs typeface="Courier New" charset="0"/>
              </a:rPr>
              <a:t> - 1;</a:t>
            </a:r>
          </a:p>
          <a:p>
            <a:pPr lvl="1" eaLnBrk="1" hangingPunct="1">
              <a:buFont typeface="Wingdings" charset="0"/>
              <a:buNone/>
              <a:defRPr/>
            </a:pPr>
            <a:r>
              <a:rPr lang="en-US" sz="1600" b="1" dirty="0">
                <a:effectLst>
                  <a:outerShdw blurRad="38100" dist="38100" dir="2700000" algn="tl">
                    <a:srgbClr val="DDDDDD"/>
                  </a:outerShdw>
                </a:effectLst>
                <a:latin typeface="Courier New" charset="0"/>
                <a:cs typeface="Courier New" charset="0"/>
              </a:rPr>
              <a:t>	}</a:t>
            </a:r>
          </a:p>
          <a:p>
            <a:pPr lvl="1" eaLnBrk="1" hangingPunct="1">
              <a:buFont typeface="Wingdings" charset="0"/>
              <a:buNone/>
              <a:defRPr/>
            </a:pPr>
            <a:r>
              <a:rPr lang="en-US" sz="1600" b="1" dirty="0">
                <a:effectLst>
                  <a:outerShdw blurRad="38100" dist="38100" dir="2700000" algn="tl">
                    <a:srgbClr val="DDDDDD"/>
                  </a:outerShdw>
                </a:effectLst>
                <a:latin typeface="Courier New" charset="0"/>
                <a:cs typeface="Courier New" charset="0"/>
              </a:rPr>
              <a:t>  return x;</a:t>
            </a:r>
          </a:p>
          <a:p>
            <a:pPr lvl="1" eaLnBrk="1" hangingPunct="1">
              <a:buFont typeface="Wingdings" charset="0"/>
              <a:buNone/>
              <a:defRPr/>
            </a:pPr>
            <a:r>
              <a:rPr lang="en-US" sz="1600" b="1" dirty="0">
                <a:effectLst>
                  <a:outerShdw blurRad="38100" dist="38100" dir="2700000" algn="tl">
                    <a:srgbClr val="DDDDDD"/>
                  </a:outerShdw>
                </a:effectLst>
                <a:latin typeface="Courier New" charset="0"/>
                <a:cs typeface="Courier New" charset="0"/>
              </a:rPr>
              <a:t>}</a:t>
            </a:r>
          </a:p>
          <a:p>
            <a:pPr lvl="1" eaLnBrk="1" hangingPunct="1">
              <a:buFont typeface="Wingdings" charset="0"/>
              <a:buNone/>
              <a:defRPr/>
            </a:pPr>
            <a:endParaRPr lang="en-US" sz="1600" b="1" dirty="0">
              <a:effectLst>
                <a:outerShdw blurRad="38100" dist="38100" dir="2700000" algn="tl">
                  <a:srgbClr val="DDDDDD"/>
                </a:outerShdw>
              </a:effectLst>
              <a:latin typeface="Courier New" charset="0"/>
              <a:cs typeface="Courier New" charset="0"/>
            </a:endParaRPr>
          </a:p>
          <a:p>
            <a:pPr lvl="1" eaLnBrk="1" hangingPunct="1">
              <a:buFont typeface="Wingdings" charset="0"/>
              <a:buNone/>
              <a:defRPr/>
            </a:pPr>
            <a:r>
              <a:rPr lang="en-US" sz="1600" b="1" dirty="0">
                <a:effectLst>
                  <a:outerShdw blurRad="38100" dist="38100" dir="2700000" algn="tl">
                    <a:srgbClr val="DDDDDD"/>
                  </a:outerShdw>
                </a:effectLst>
                <a:latin typeface="Courier New" charset="0"/>
                <a:cs typeface="Courier New" charset="0"/>
              </a:rPr>
              <a:t>main() {</a:t>
            </a:r>
          </a:p>
          <a:p>
            <a:pPr lvl="1" eaLnBrk="1" hangingPunct="1">
              <a:buFont typeface="Wingdings" charset="0"/>
              <a:buNone/>
              <a:defRPr/>
            </a:pPr>
            <a:r>
              <a:rPr lang="en-US" sz="1600" b="1" dirty="0">
                <a:effectLst>
                  <a:outerShdw blurRad="38100" dist="38100" dir="2700000" algn="tl">
                    <a:srgbClr val="DDDDDD"/>
                  </a:outerShdw>
                </a:effectLst>
                <a:latin typeface="Courier New" charset="0"/>
                <a:cs typeface="Courier New" charset="0"/>
              </a:rPr>
              <a:t>     fee(foo(x));</a:t>
            </a:r>
          </a:p>
          <a:p>
            <a:pPr lvl="1" eaLnBrk="1" hangingPunct="1">
              <a:buFont typeface="Wingdings" charset="0"/>
              <a:buNone/>
              <a:defRPr/>
            </a:pPr>
            <a:r>
              <a:rPr lang="en-US" sz="1600" b="1" dirty="0">
                <a:effectLst>
                  <a:outerShdw blurRad="38100" dist="38100" dir="2700000" algn="tl">
                    <a:srgbClr val="DDDDDD"/>
                  </a:outerShdw>
                </a:effectLst>
                <a:latin typeface="Courier New" charset="0"/>
                <a:cs typeface="Courier New" charset="0"/>
              </a:rPr>
              <a:t>}</a:t>
            </a:r>
          </a:p>
        </p:txBody>
      </p:sp>
      <p:grpSp>
        <p:nvGrpSpPr>
          <p:cNvPr id="2" name="Group 51"/>
          <p:cNvGrpSpPr>
            <a:grpSpLocks/>
          </p:cNvGrpSpPr>
          <p:nvPr/>
        </p:nvGrpSpPr>
        <p:grpSpPr bwMode="auto">
          <a:xfrm>
            <a:off x="2984500" y="1484313"/>
            <a:ext cx="3251200" cy="868362"/>
            <a:chOff x="1880" y="935"/>
            <a:chExt cx="2048" cy="547"/>
          </a:xfrm>
        </p:grpSpPr>
        <p:grpSp>
          <p:nvGrpSpPr>
            <p:cNvPr id="23561" name="Group 34"/>
            <p:cNvGrpSpPr>
              <a:grpSpLocks/>
            </p:cNvGrpSpPr>
            <p:nvPr/>
          </p:nvGrpSpPr>
          <p:grpSpPr bwMode="auto">
            <a:xfrm flipH="1">
              <a:off x="1880" y="1008"/>
              <a:ext cx="361" cy="474"/>
              <a:chOff x="2930" y="866"/>
              <a:chExt cx="1589" cy="2084"/>
            </a:xfrm>
          </p:grpSpPr>
          <p:sp>
            <p:nvSpPr>
              <p:cNvPr id="23564" name="Freeform 27"/>
              <p:cNvSpPr>
                <a:spLocks/>
              </p:cNvSpPr>
              <p:nvPr/>
            </p:nvSpPr>
            <p:spPr bwMode="auto">
              <a:xfrm>
                <a:off x="3405" y="866"/>
                <a:ext cx="496" cy="481"/>
              </a:xfrm>
              <a:custGeom>
                <a:avLst/>
                <a:gdLst>
                  <a:gd name="T0" fmla="*/ 102 w 496"/>
                  <a:gd name="T1" fmla="*/ 22 h 481"/>
                  <a:gd name="T2" fmla="*/ 157 w 496"/>
                  <a:gd name="T3" fmla="*/ 0 h 481"/>
                  <a:gd name="T4" fmla="*/ 197 w 496"/>
                  <a:gd name="T5" fmla="*/ 16 h 481"/>
                  <a:gd name="T6" fmla="*/ 239 w 496"/>
                  <a:gd name="T7" fmla="*/ 68 h 481"/>
                  <a:gd name="T8" fmla="*/ 266 w 496"/>
                  <a:gd name="T9" fmla="*/ 143 h 481"/>
                  <a:gd name="T10" fmla="*/ 269 w 496"/>
                  <a:gd name="T11" fmla="*/ 196 h 481"/>
                  <a:gd name="T12" fmla="*/ 272 w 496"/>
                  <a:gd name="T13" fmla="*/ 265 h 481"/>
                  <a:gd name="T14" fmla="*/ 450 w 496"/>
                  <a:gd name="T15" fmla="*/ 262 h 481"/>
                  <a:gd name="T16" fmla="*/ 496 w 496"/>
                  <a:gd name="T17" fmla="*/ 272 h 481"/>
                  <a:gd name="T18" fmla="*/ 490 w 496"/>
                  <a:gd name="T19" fmla="*/ 304 h 481"/>
                  <a:gd name="T20" fmla="*/ 395 w 496"/>
                  <a:gd name="T21" fmla="*/ 291 h 481"/>
                  <a:gd name="T22" fmla="*/ 269 w 496"/>
                  <a:gd name="T23" fmla="*/ 311 h 481"/>
                  <a:gd name="T24" fmla="*/ 243 w 496"/>
                  <a:gd name="T25" fmla="*/ 379 h 481"/>
                  <a:gd name="T26" fmla="*/ 207 w 496"/>
                  <a:gd name="T27" fmla="*/ 438 h 481"/>
                  <a:gd name="T28" fmla="*/ 164 w 496"/>
                  <a:gd name="T29" fmla="*/ 461 h 481"/>
                  <a:gd name="T30" fmla="*/ 118 w 496"/>
                  <a:gd name="T31" fmla="*/ 481 h 481"/>
                  <a:gd name="T32" fmla="*/ 85 w 496"/>
                  <a:gd name="T33" fmla="*/ 468 h 481"/>
                  <a:gd name="T34" fmla="*/ 39 w 496"/>
                  <a:gd name="T35" fmla="*/ 415 h 481"/>
                  <a:gd name="T36" fmla="*/ 7 w 496"/>
                  <a:gd name="T37" fmla="*/ 350 h 481"/>
                  <a:gd name="T38" fmla="*/ 0 w 496"/>
                  <a:gd name="T39" fmla="*/ 295 h 481"/>
                  <a:gd name="T40" fmla="*/ 17 w 496"/>
                  <a:gd name="T41" fmla="*/ 182 h 481"/>
                  <a:gd name="T42" fmla="*/ 56 w 496"/>
                  <a:gd name="T43" fmla="*/ 98 h 481"/>
                  <a:gd name="T44" fmla="*/ 85 w 496"/>
                  <a:gd name="T45" fmla="*/ 49 h 481"/>
                  <a:gd name="T46" fmla="*/ 121 w 496"/>
                  <a:gd name="T47" fmla="*/ 19 h 481"/>
                  <a:gd name="T48" fmla="*/ 102 w 496"/>
                  <a:gd name="T49" fmla="*/ 22 h 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6"/>
                  <a:gd name="T76" fmla="*/ 0 h 481"/>
                  <a:gd name="T77" fmla="*/ 496 w 496"/>
                  <a:gd name="T78" fmla="*/ 481 h 48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6" h="481">
                    <a:moveTo>
                      <a:pt x="102" y="22"/>
                    </a:moveTo>
                    <a:lnTo>
                      <a:pt x="157" y="0"/>
                    </a:lnTo>
                    <a:lnTo>
                      <a:pt x="197" y="16"/>
                    </a:lnTo>
                    <a:lnTo>
                      <a:pt x="239" y="68"/>
                    </a:lnTo>
                    <a:lnTo>
                      <a:pt x="266" y="143"/>
                    </a:lnTo>
                    <a:lnTo>
                      <a:pt x="269" y="196"/>
                    </a:lnTo>
                    <a:lnTo>
                      <a:pt x="272" y="265"/>
                    </a:lnTo>
                    <a:lnTo>
                      <a:pt x="450" y="262"/>
                    </a:lnTo>
                    <a:lnTo>
                      <a:pt x="496" y="272"/>
                    </a:lnTo>
                    <a:lnTo>
                      <a:pt x="490" y="304"/>
                    </a:lnTo>
                    <a:lnTo>
                      <a:pt x="395" y="291"/>
                    </a:lnTo>
                    <a:lnTo>
                      <a:pt x="269" y="311"/>
                    </a:lnTo>
                    <a:lnTo>
                      <a:pt x="243" y="379"/>
                    </a:lnTo>
                    <a:lnTo>
                      <a:pt x="207" y="438"/>
                    </a:lnTo>
                    <a:lnTo>
                      <a:pt x="164" y="461"/>
                    </a:lnTo>
                    <a:lnTo>
                      <a:pt x="118" y="481"/>
                    </a:lnTo>
                    <a:lnTo>
                      <a:pt x="85" y="468"/>
                    </a:lnTo>
                    <a:lnTo>
                      <a:pt x="39" y="415"/>
                    </a:lnTo>
                    <a:lnTo>
                      <a:pt x="7" y="350"/>
                    </a:lnTo>
                    <a:lnTo>
                      <a:pt x="0" y="295"/>
                    </a:lnTo>
                    <a:lnTo>
                      <a:pt x="17" y="182"/>
                    </a:lnTo>
                    <a:lnTo>
                      <a:pt x="56" y="98"/>
                    </a:lnTo>
                    <a:lnTo>
                      <a:pt x="85" y="49"/>
                    </a:lnTo>
                    <a:lnTo>
                      <a:pt x="121" y="19"/>
                    </a:lnTo>
                    <a:lnTo>
                      <a:pt x="102" y="2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565" name="Freeform 28"/>
              <p:cNvSpPr>
                <a:spLocks/>
              </p:cNvSpPr>
              <p:nvPr/>
            </p:nvSpPr>
            <p:spPr bwMode="auto">
              <a:xfrm rot="-1983208">
                <a:off x="3504" y="1056"/>
                <a:ext cx="1015" cy="179"/>
              </a:xfrm>
              <a:custGeom>
                <a:avLst/>
                <a:gdLst>
                  <a:gd name="T0" fmla="*/ 0 w 1015"/>
                  <a:gd name="T1" fmla="*/ 114 h 179"/>
                  <a:gd name="T2" fmla="*/ 85 w 1015"/>
                  <a:gd name="T3" fmla="*/ 85 h 179"/>
                  <a:gd name="T4" fmla="*/ 267 w 1015"/>
                  <a:gd name="T5" fmla="*/ 72 h 179"/>
                  <a:gd name="T6" fmla="*/ 417 w 1015"/>
                  <a:gd name="T7" fmla="*/ 59 h 179"/>
                  <a:gd name="T8" fmla="*/ 585 w 1015"/>
                  <a:gd name="T9" fmla="*/ 33 h 179"/>
                  <a:gd name="T10" fmla="*/ 709 w 1015"/>
                  <a:gd name="T11" fmla="*/ 29 h 179"/>
                  <a:gd name="T12" fmla="*/ 874 w 1015"/>
                  <a:gd name="T13" fmla="*/ 10 h 179"/>
                  <a:gd name="T14" fmla="*/ 1012 w 1015"/>
                  <a:gd name="T15" fmla="*/ 0 h 179"/>
                  <a:gd name="T16" fmla="*/ 1015 w 1015"/>
                  <a:gd name="T17" fmla="*/ 20 h 179"/>
                  <a:gd name="T18" fmla="*/ 982 w 1015"/>
                  <a:gd name="T19" fmla="*/ 46 h 179"/>
                  <a:gd name="T20" fmla="*/ 858 w 1015"/>
                  <a:gd name="T21" fmla="*/ 46 h 179"/>
                  <a:gd name="T22" fmla="*/ 868 w 1015"/>
                  <a:gd name="T23" fmla="*/ 78 h 179"/>
                  <a:gd name="T24" fmla="*/ 851 w 1015"/>
                  <a:gd name="T25" fmla="*/ 117 h 179"/>
                  <a:gd name="T26" fmla="*/ 818 w 1015"/>
                  <a:gd name="T27" fmla="*/ 143 h 179"/>
                  <a:gd name="T28" fmla="*/ 766 w 1015"/>
                  <a:gd name="T29" fmla="*/ 143 h 179"/>
                  <a:gd name="T30" fmla="*/ 722 w 1015"/>
                  <a:gd name="T31" fmla="*/ 130 h 179"/>
                  <a:gd name="T32" fmla="*/ 706 w 1015"/>
                  <a:gd name="T33" fmla="*/ 88 h 179"/>
                  <a:gd name="T34" fmla="*/ 706 w 1015"/>
                  <a:gd name="T35" fmla="*/ 62 h 179"/>
                  <a:gd name="T36" fmla="*/ 588 w 1015"/>
                  <a:gd name="T37" fmla="*/ 65 h 179"/>
                  <a:gd name="T38" fmla="*/ 539 w 1015"/>
                  <a:gd name="T39" fmla="*/ 78 h 179"/>
                  <a:gd name="T40" fmla="*/ 440 w 1015"/>
                  <a:gd name="T41" fmla="*/ 104 h 179"/>
                  <a:gd name="T42" fmla="*/ 299 w 1015"/>
                  <a:gd name="T43" fmla="*/ 121 h 179"/>
                  <a:gd name="T44" fmla="*/ 181 w 1015"/>
                  <a:gd name="T45" fmla="*/ 124 h 179"/>
                  <a:gd name="T46" fmla="*/ 102 w 1015"/>
                  <a:gd name="T47" fmla="*/ 140 h 179"/>
                  <a:gd name="T48" fmla="*/ 30 w 1015"/>
                  <a:gd name="T49" fmla="*/ 179 h 179"/>
                  <a:gd name="T50" fmla="*/ 0 w 1015"/>
                  <a:gd name="T51" fmla="*/ 140 h 179"/>
                  <a:gd name="T52" fmla="*/ 20 w 1015"/>
                  <a:gd name="T53" fmla="*/ 104 h 179"/>
                  <a:gd name="T54" fmla="*/ 36 w 1015"/>
                  <a:gd name="T55" fmla="*/ 95 h 179"/>
                  <a:gd name="T56" fmla="*/ 0 w 1015"/>
                  <a:gd name="T57" fmla="*/ 114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15"/>
                  <a:gd name="T88" fmla="*/ 0 h 179"/>
                  <a:gd name="T89" fmla="*/ 1015 w 1015"/>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15" h="179">
                    <a:moveTo>
                      <a:pt x="0" y="114"/>
                    </a:moveTo>
                    <a:lnTo>
                      <a:pt x="85" y="85"/>
                    </a:lnTo>
                    <a:lnTo>
                      <a:pt x="267" y="72"/>
                    </a:lnTo>
                    <a:lnTo>
                      <a:pt x="417" y="59"/>
                    </a:lnTo>
                    <a:lnTo>
                      <a:pt x="585" y="33"/>
                    </a:lnTo>
                    <a:lnTo>
                      <a:pt x="709" y="29"/>
                    </a:lnTo>
                    <a:lnTo>
                      <a:pt x="874" y="10"/>
                    </a:lnTo>
                    <a:lnTo>
                      <a:pt x="1012" y="0"/>
                    </a:lnTo>
                    <a:lnTo>
                      <a:pt x="1015" y="20"/>
                    </a:lnTo>
                    <a:lnTo>
                      <a:pt x="982" y="46"/>
                    </a:lnTo>
                    <a:lnTo>
                      <a:pt x="858" y="46"/>
                    </a:lnTo>
                    <a:lnTo>
                      <a:pt x="868" y="78"/>
                    </a:lnTo>
                    <a:lnTo>
                      <a:pt x="851" y="117"/>
                    </a:lnTo>
                    <a:lnTo>
                      <a:pt x="818" y="143"/>
                    </a:lnTo>
                    <a:lnTo>
                      <a:pt x="766" y="143"/>
                    </a:lnTo>
                    <a:lnTo>
                      <a:pt x="722" y="130"/>
                    </a:lnTo>
                    <a:lnTo>
                      <a:pt x="706" y="88"/>
                    </a:lnTo>
                    <a:lnTo>
                      <a:pt x="706" y="62"/>
                    </a:lnTo>
                    <a:lnTo>
                      <a:pt x="588" y="65"/>
                    </a:lnTo>
                    <a:lnTo>
                      <a:pt x="539" y="78"/>
                    </a:lnTo>
                    <a:lnTo>
                      <a:pt x="440" y="104"/>
                    </a:lnTo>
                    <a:lnTo>
                      <a:pt x="299" y="121"/>
                    </a:lnTo>
                    <a:lnTo>
                      <a:pt x="181" y="124"/>
                    </a:lnTo>
                    <a:lnTo>
                      <a:pt x="102" y="140"/>
                    </a:lnTo>
                    <a:lnTo>
                      <a:pt x="30" y="179"/>
                    </a:lnTo>
                    <a:lnTo>
                      <a:pt x="0" y="140"/>
                    </a:lnTo>
                    <a:lnTo>
                      <a:pt x="20" y="104"/>
                    </a:lnTo>
                    <a:lnTo>
                      <a:pt x="36" y="95"/>
                    </a:lnTo>
                    <a:lnTo>
                      <a:pt x="0" y="11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566" name="Freeform 29"/>
              <p:cNvSpPr>
                <a:spLocks/>
              </p:cNvSpPr>
              <p:nvPr/>
            </p:nvSpPr>
            <p:spPr bwMode="auto">
              <a:xfrm>
                <a:off x="3305" y="1368"/>
                <a:ext cx="396" cy="825"/>
              </a:xfrm>
              <a:custGeom>
                <a:avLst/>
                <a:gdLst>
                  <a:gd name="T0" fmla="*/ 176 w 396"/>
                  <a:gd name="T1" fmla="*/ 0 h 825"/>
                  <a:gd name="T2" fmla="*/ 225 w 396"/>
                  <a:gd name="T3" fmla="*/ 9 h 825"/>
                  <a:gd name="T4" fmla="*/ 284 w 396"/>
                  <a:gd name="T5" fmla="*/ 9 h 825"/>
                  <a:gd name="T6" fmla="*/ 363 w 396"/>
                  <a:gd name="T7" fmla="*/ 48 h 825"/>
                  <a:gd name="T8" fmla="*/ 392 w 396"/>
                  <a:gd name="T9" fmla="*/ 127 h 825"/>
                  <a:gd name="T10" fmla="*/ 396 w 396"/>
                  <a:gd name="T11" fmla="*/ 235 h 825"/>
                  <a:gd name="T12" fmla="*/ 366 w 396"/>
                  <a:gd name="T13" fmla="*/ 356 h 825"/>
                  <a:gd name="T14" fmla="*/ 314 w 396"/>
                  <a:gd name="T15" fmla="*/ 471 h 825"/>
                  <a:gd name="T16" fmla="*/ 275 w 396"/>
                  <a:gd name="T17" fmla="*/ 569 h 825"/>
                  <a:gd name="T18" fmla="*/ 235 w 396"/>
                  <a:gd name="T19" fmla="*/ 706 h 825"/>
                  <a:gd name="T20" fmla="*/ 189 w 396"/>
                  <a:gd name="T21" fmla="*/ 788 h 825"/>
                  <a:gd name="T22" fmla="*/ 131 w 396"/>
                  <a:gd name="T23" fmla="*/ 825 h 825"/>
                  <a:gd name="T24" fmla="*/ 81 w 396"/>
                  <a:gd name="T25" fmla="*/ 825 h 825"/>
                  <a:gd name="T26" fmla="*/ 23 w 396"/>
                  <a:gd name="T27" fmla="*/ 788 h 825"/>
                  <a:gd name="T28" fmla="*/ 0 w 396"/>
                  <a:gd name="T29" fmla="*/ 735 h 825"/>
                  <a:gd name="T30" fmla="*/ 0 w 396"/>
                  <a:gd name="T31" fmla="*/ 650 h 825"/>
                  <a:gd name="T32" fmla="*/ 32 w 396"/>
                  <a:gd name="T33" fmla="*/ 539 h 825"/>
                  <a:gd name="T34" fmla="*/ 59 w 396"/>
                  <a:gd name="T35" fmla="*/ 386 h 825"/>
                  <a:gd name="T36" fmla="*/ 68 w 396"/>
                  <a:gd name="T37" fmla="*/ 195 h 825"/>
                  <a:gd name="T38" fmla="*/ 52 w 396"/>
                  <a:gd name="T39" fmla="*/ 52 h 825"/>
                  <a:gd name="T40" fmla="*/ 101 w 396"/>
                  <a:gd name="T41" fmla="*/ 3 h 825"/>
                  <a:gd name="T42" fmla="*/ 176 w 396"/>
                  <a:gd name="T43" fmla="*/ 0 h 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6"/>
                  <a:gd name="T67" fmla="*/ 0 h 825"/>
                  <a:gd name="T68" fmla="*/ 396 w 396"/>
                  <a:gd name="T69" fmla="*/ 825 h 8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6" h="825">
                    <a:moveTo>
                      <a:pt x="176" y="0"/>
                    </a:moveTo>
                    <a:lnTo>
                      <a:pt x="225" y="9"/>
                    </a:lnTo>
                    <a:lnTo>
                      <a:pt x="284" y="9"/>
                    </a:lnTo>
                    <a:lnTo>
                      <a:pt x="363" y="48"/>
                    </a:lnTo>
                    <a:lnTo>
                      <a:pt x="392" y="127"/>
                    </a:lnTo>
                    <a:lnTo>
                      <a:pt x="396" y="235"/>
                    </a:lnTo>
                    <a:lnTo>
                      <a:pt x="366" y="356"/>
                    </a:lnTo>
                    <a:lnTo>
                      <a:pt x="314" y="471"/>
                    </a:lnTo>
                    <a:lnTo>
                      <a:pt x="275" y="569"/>
                    </a:lnTo>
                    <a:lnTo>
                      <a:pt x="235" y="706"/>
                    </a:lnTo>
                    <a:lnTo>
                      <a:pt x="189" y="788"/>
                    </a:lnTo>
                    <a:lnTo>
                      <a:pt x="131" y="825"/>
                    </a:lnTo>
                    <a:lnTo>
                      <a:pt x="81" y="825"/>
                    </a:lnTo>
                    <a:lnTo>
                      <a:pt x="23" y="788"/>
                    </a:lnTo>
                    <a:lnTo>
                      <a:pt x="0" y="735"/>
                    </a:lnTo>
                    <a:lnTo>
                      <a:pt x="0" y="650"/>
                    </a:lnTo>
                    <a:lnTo>
                      <a:pt x="32" y="539"/>
                    </a:lnTo>
                    <a:lnTo>
                      <a:pt x="59" y="386"/>
                    </a:lnTo>
                    <a:lnTo>
                      <a:pt x="68" y="195"/>
                    </a:lnTo>
                    <a:lnTo>
                      <a:pt x="52" y="52"/>
                    </a:lnTo>
                    <a:lnTo>
                      <a:pt x="101" y="3"/>
                    </a:lnTo>
                    <a:lnTo>
                      <a:pt x="17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567" name="Freeform 31"/>
              <p:cNvSpPr>
                <a:spLocks/>
              </p:cNvSpPr>
              <p:nvPr/>
            </p:nvSpPr>
            <p:spPr bwMode="auto">
              <a:xfrm>
                <a:off x="3394" y="2123"/>
                <a:ext cx="301" cy="799"/>
              </a:xfrm>
              <a:custGeom>
                <a:avLst/>
                <a:gdLst>
                  <a:gd name="T0" fmla="*/ 56 w 301"/>
                  <a:gd name="T1" fmla="*/ 93 h 799"/>
                  <a:gd name="T2" fmla="*/ 17 w 301"/>
                  <a:gd name="T3" fmla="*/ 40 h 799"/>
                  <a:gd name="T4" fmla="*/ 30 w 301"/>
                  <a:gd name="T5" fmla="*/ 0 h 799"/>
                  <a:gd name="T6" fmla="*/ 69 w 301"/>
                  <a:gd name="T7" fmla="*/ 0 h 799"/>
                  <a:gd name="T8" fmla="*/ 115 w 301"/>
                  <a:gd name="T9" fmla="*/ 43 h 799"/>
                  <a:gd name="T10" fmla="*/ 174 w 301"/>
                  <a:gd name="T11" fmla="*/ 132 h 799"/>
                  <a:gd name="T12" fmla="*/ 207 w 301"/>
                  <a:gd name="T13" fmla="*/ 217 h 799"/>
                  <a:gd name="T14" fmla="*/ 236 w 301"/>
                  <a:gd name="T15" fmla="*/ 299 h 799"/>
                  <a:gd name="T16" fmla="*/ 246 w 301"/>
                  <a:gd name="T17" fmla="*/ 374 h 799"/>
                  <a:gd name="T18" fmla="*/ 243 w 301"/>
                  <a:gd name="T19" fmla="*/ 413 h 799"/>
                  <a:gd name="T20" fmla="*/ 213 w 301"/>
                  <a:gd name="T21" fmla="*/ 462 h 799"/>
                  <a:gd name="T22" fmla="*/ 164 w 301"/>
                  <a:gd name="T23" fmla="*/ 594 h 799"/>
                  <a:gd name="T24" fmla="*/ 108 w 301"/>
                  <a:gd name="T25" fmla="*/ 669 h 799"/>
                  <a:gd name="T26" fmla="*/ 95 w 301"/>
                  <a:gd name="T27" fmla="*/ 702 h 799"/>
                  <a:gd name="T28" fmla="*/ 148 w 301"/>
                  <a:gd name="T29" fmla="*/ 708 h 799"/>
                  <a:gd name="T30" fmla="*/ 216 w 301"/>
                  <a:gd name="T31" fmla="*/ 708 h 799"/>
                  <a:gd name="T32" fmla="*/ 301 w 301"/>
                  <a:gd name="T33" fmla="*/ 737 h 799"/>
                  <a:gd name="T34" fmla="*/ 295 w 301"/>
                  <a:gd name="T35" fmla="*/ 760 h 799"/>
                  <a:gd name="T36" fmla="*/ 282 w 301"/>
                  <a:gd name="T37" fmla="*/ 786 h 799"/>
                  <a:gd name="T38" fmla="*/ 256 w 301"/>
                  <a:gd name="T39" fmla="*/ 799 h 799"/>
                  <a:gd name="T40" fmla="*/ 203 w 301"/>
                  <a:gd name="T41" fmla="*/ 780 h 799"/>
                  <a:gd name="T42" fmla="*/ 148 w 301"/>
                  <a:gd name="T43" fmla="*/ 751 h 799"/>
                  <a:gd name="T44" fmla="*/ 69 w 301"/>
                  <a:gd name="T45" fmla="*/ 747 h 799"/>
                  <a:gd name="T46" fmla="*/ 20 w 301"/>
                  <a:gd name="T47" fmla="*/ 757 h 799"/>
                  <a:gd name="T48" fmla="*/ 0 w 301"/>
                  <a:gd name="T49" fmla="*/ 741 h 799"/>
                  <a:gd name="T50" fmla="*/ 0 w 301"/>
                  <a:gd name="T51" fmla="*/ 718 h 799"/>
                  <a:gd name="T52" fmla="*/ 27 w 301"/>
                  <a:gd name="T53" fmla="*/ 692 h 799"/>
                  <a:gd name="T54" fmla="*/ 69 w 301"/>
                  <a:gd name="T55" fmla="*/ 649 h 799"/>
                  <a:gd name="T56" fmla="*/ 144 w 301"/>
                  <a:gd name="T57" fmla="*/ 540 h 799"/>
                  <a:gd name="T58" fmla="*/ 177 w 301"/>
                  <a:gd name="T59" fmla="*/ 446 h 799"/>
                  <a:gd name="T60" fmla="*/ 187 w 301"/>
                  <a:gd name="T61" fmla="*/ 354 h 799"/>
                  <a:gd name="T62" fmla="*/ 184 w 301"/>
                  <a:gd name="T63" fmla="*/ 305 h 799"/>
                  <a:gd name="T64" fmla="*/ 158 w 301"/>
                  <a:gd name="T65" fmla="*/ 217 h 799"/>
                  <a:gd name="T66" fmla="*/ 89 w 301"/>
                  <a:gd name="T67" fmla="*/ 122 h 799"/>
                  <a:gd name="T68" fmla="*/ 40 w 301"/>
                  <a:gd name="T69" fmla="*/ 73 h 799"/>
                  <a:gd name="T70" fmla="*/ 56 w 301"/>
                  <a:gd name="T71" fmla="*/ 93 h 7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01"/>
                  <a:gd name="T109" fmla="*/ 0 h 799"/>
                  <a:gd name="T110" fmla="*/ 301 w 301"/>
                  <a:gd name="T111" fmla="*/ 799 h 7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01" h="799">
                    <a:moveTo>
                      <a:pt x="56" y="93"/>
                    </a:moveTo>
                    <a:lnTo>
                      <a:pt x="17" y="40"/>
                    </a:lnTo>
                    <a:lnTo>
                      <a:pt x="30" y="0"/>
                    </a:lnTo>
                    <a:lnTo>
                      <a:pt x="69" y="0"/>
                    </a:lnTo>
                    <a:lnTo>
                      <a:pt x="115" y="43"/>
                    </a:lnTo>
                    <a:lnTo>
                      <a:pt x="174" y="132"/>
                    </a:lnTo>
                    <a:lnTo>
                      <a:pt x="207" y="217"/>
                    </a:lnTo>
                    <a:lnTo>
                      <a:pt x="236" y="299"/>
                    </a:lnTo>
                    <a:lnTo>
                      <a:pt x="246" y="374"/>
                    </a:lnTo>
                    <a:lnTo>
                      <a:pt x="243" y="413"/>
                    </a:lnTo>
                    <a:lnTo>
                      <a:pt x="213" y="462"/>
                    </a:lnTo>
                    <a:lnTo>
                      <a:pt x="164" y="594"/>
                    </a:lnTo>
                    <a:lnTo>
                      <a:pt x="108" y="669"/>
                    </a:lnTo>
                    <a:lnTo>
                      <a:pt x="95" y="702"/>
                    </a:lnTo>
                    <a:lnTo>
                      <a:pt x="148" y="708"/>
                    </a:lnTo>
                    <a:lnTo>
                      <a:pt x="216" y="708"/>
                    </a:lnTo>
                    <a:lnTo>
                      <a:pt x="301" y="737"/>
                    </a:lnTo>
                    <a:lnTo>
                      <a:pt x="295" y="760"/>
                    </a:lnTo>
                    <a:lnTo>
                      <a:pt x="282" y="786"/>
                    </a:lnTo>
                    <a:lnTo>
                      <a:pt x="256" y="799"/>
                    </a:lnTo>
                    <a:lnTo>
                      <a:pt x="203" y="780"/>
                    </a:lnTo>
                    <a:lnTo>
                      <a:pt x="148" y="751"/>
                    </a:lnTo>
                    <a:lnTo>
                      <a:pt x="69" y="747"/>
                    </a:lnTo>
                    <a:lnTo>
                      <a:pt x="20" y="757"/>
                    </a:lnTo>
                    <a:lnTo>
                      <a:pt x="0" y="741"/>
                    </a:lnTo>
                    <a:lnTo>
                      <a:pt x="0" y="718"/>
                    </a:lnTo>
                    <a:lnTo>
                      <a:pt x="27" y="692"/>
                    </a:lnTo>
                    <a:lnTo>
                      <a:pt x="69" y="649"/>
                    </a:lnTo>
                    <a:lnTo>
                      <a:pt x="144" y="540"/>
                    </a:lnTo>
                    <a:lnTo>
                      <a:pt x="177" y="446"/>
                    </a:lnTo>
                    <a:lnTo>
                      <a:pt x="187" y="354"/>
                    </a:lnTo>
                    <a:lnTo>
                      <a:pt x="184" y="305"/>
                    </a:lnTo>
                    <a:lnTo>
                      <a:pt x="158" y="217"/>
                    </a:lnTo>
                    <a:lnTo>
                      <a:pt x="89" y="122"/>
                    </a:lnTo>
                    <a:lnTo>
                      <a:pt x="40" y="73"/>
                    </a:lnTo>
                    <a:lnTo>
                      <a:pt x="56" y="9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568" name="Freeform 32"/>
              <p:cNvSpPr>
                <a:spLocks/>
              </p:cNvSpPr>
              <p:nvPr/>
            </p:nvSpPr>
            <p:spPr bwMode="auto">
              <a:xfrm>
                <a:off x="2930" y="2069"/>
                <a:ext cx="443" cy="881"/>
              </a:xfrm>
              <a:custGeom>
                <a:avLst/>
                <a:gdLst>
                  <a:gd name="T0" fmla="*/ 258 w 443"/>
                  <a:gd name="T1" fmla="*/ 155 h 881"/>
                  <a:gd name="T2" fmla="*/ 325 w 443"/>
                  <a:gd name="T3" fmla="*/ 69 h 881"/>
                  <a:gd name="T4" fmla="*/ 384 w 443"/>
                  <a:gd name="T5" fmla="*/ 0 h 881"/>
                  <a:gd name="T6" fmla="*/ 423 w 443"/>
                  <a:gd name="T7" fmla="*/ 7 h 881"/>
                  <a:gd name="T8" fmla="*/ 443 w 443"/>
                  <a:gd name="T9" fmla="*/ 36 h 881"/>
                  <a:gd name="T10" fmla="*/ 443 w 443"/>
                  <a:gd name="T11" fmla="*/ 88 h 881"/>
                  <a:gd name="T12" fmla="*/ 407 w 443"/>
                  <a:gd name="T13" fmla="*/ 119 h 881"/>
                  <a:gd name="T14" fmla="*/ 344 w 443"/>
                  <a:gd name="T15" fmla="*/ 158 h 881"/>
                  <a:gd name="T16" fmla="*/ 295 w 443"/>
                  <a:gd name="T17" fmla="*/ 207 h 881"/>
                  <a:gd name="T18" fmla="*/ 239 w 443"/>
                  <a:gd name="T19" fmla="*/ 272 h 881"/>
                  <a:gd name="T20" fmla="*/ 216 w 443"/>
                  <a:gd name="T21" fmla="*/ 321 h 881"/>
                  <a:gd name="T22" fmla="*/ 190 w 443"/>
                  <a:gd name="T23" fmla="*/ 380 h 881"/>
                  <a:gd name="T24" fmla="*/ 176 w 443"/>
                  <a:gd name="T25" fmla="*/ 459 h 881"/>
                  <a:gd name="T26" fmla="*/ 176 w 443"/>
                  <a:gd name="T27" fmla="*/ 530 h 881"/>
                  <a:gd name="T28" fmla="*/ 190 w 443"/>
                  <a:gd name="T29" fmla="*/ 619 h 881"/>
                  <a:gd name="T30" fmla="*/ 226 w 443"/>
                  <a:gd name="T31" fmla="*/ 705 h 881"/>
                  <a:gd name="T32" fmla="*/ 255 w 443"/>
                  <a:gd name="T33" fmla="*/ 754 h 881"/>
                  <a:gd name="T34" fmla="*/ 275 w 443"/>
                  <a:gd name="T35" fmla="*/ 786 h 881"/>
                  <a:gd name="T36" fmla="*/ 275 w 443"/>
                  <a:gd name="T37" fmla="*/ 813 h 881"/>
                  <a:gd name="T38" fmla="*/ 255 w 443"/>
                  <a:gd name="T39" fmla="*/ 822 h 881"/>
                  <a:gd name="T40" fmla="*/ 209 w 443"/>
                  <a:gd name="T41" fmla="*/ 822 h 881"/>
                  <a:gd name="T42" fmla="*/ 137 w 443"/>
                  <a:gd name="T43" fmla="*/ 835 h 881"/>
                  <a:gd name="T44" fmla="*/ 81 w 443"/>
                  <a:gd name="T45" fmla="*/ 855 h 881"/>
                  <a:gd name="T46" fmla="*/ 49 w 443"/>
                  <a:gd name="T47" fmla="*/ 881 h 881"/>
                  <a:gd name="T48" fmla="*/ 19 w 443"/>
                  <a:gd name="T49" fmla="*/ 871 h 881"/>
                  <a:gd name="T50" fmla="*/ 0 w 443"/>
                  <a:gd name="T51" fmla="*/ 835 h 881"/>
                  <a:gd name="T52" fmla="*/ 3 w 443"/>
                  <a:gd name="T53" fmla="*/ 806 h 881"/>
                  <a:gd name="T54" fmla="*/ 59 w 443"/>
                  <a:gd name="T55" fmla="*/ 783 h 881"/>
                  <a:gd name="T56" fmla="*/ 147 w 443"/>
                  <a:gd name="T57" fmla="*/ 777 h 881"/>
                  <a:gd name="T58" fmla="*/ 229 w 443"/>
                  <a:gd name="T59" fmla="*/ 777 h 881"/>
                  <a:gd name="T60" fmla="*/ 196 w 443"/>
                  <a:gd name="T61" fmla="*/ 737 h 881"/>
                  <a:gd name="T62" fmla="*/ 180 w 443"/>
                  <a:gd name="T63" fmla="*/ 688 h 881"/>
                  <a:gd name="T64" fmla="*/ 157 w 443"/>
                  <a:gd name="T65" fmla="*/ 619 h 881"/>
                  <a:gd name="T66" fmla="*/ 131 w 443"/>
                  <a:gd name="T67" fmla="*/ 547 h 881"/>
                  <a:gd name="T68" fmla="*/ 131 w 443"/>
                  <a:gd name="T69" fmla="*/ 462 h 881"/>
                  <a:gd name="T70" fmla="*/ 137 w 443"/>
                  <a:gd name="T71" fmla="*/ 380 h 881"/>
                  <a:gd name="T72" fmla="*/ 167 w 443"/>
                  <a:gd name="T73" fmla="*/ 305 h 881"/>
                  <a:gd name="T74" fmla="*/ 219 w 443"/>
                  <a:gd name="T75" fmla="*/ 207 h 881"/>
                  <a:gd name="T76" fmla="*/ 258 w 443"/>
                  <a:gd name="T77" fmla="*/ 155 h 88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43"/>
                  <a:gd name="T118" fmla="*/ 0 h 881"/>
                  <a:gd name="T119" fmla="*/ 443 w 443"/>
                  <a:gd name="T120" fmla="*/ 881 h 88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43" h="881">
                    <a:moveTo>
                      <a:pt x="258" y="155"/>
                    </a:moveTo>
                    <a:lnTo>
                      <a:pt x="325" y="69"/>
                    </a:lnTo>
                    <a:lnTo>
                      <a:pt x="384" y="0"/>
                    </a:lnTo>
                    <a:lnTo>
                      <a:pt x="423" y="7"/>
                    </a:lnTo>
                    <a:lnTo>
                      <a:pt x="443" y="36"/>
                    </a:lnTo>
                    <a:lnTo>
                      <a:pt x="443" y="88"/>
                    </a:lnTo>
                    <a:lnTo>
                      <a:pt x="407" y="119"/>
                    </a:lnTo>
                    <a:lnTo>
                      <a:pt x="344" y="158"/>
                    </a:lnTo>
                    <a:lnTo>
                      <a:pt x="295" y="207"/>
                    </a:lnTo>
                    <a:lnTo>
                      <a:pt x="239" y="272"/>
                    </a:lnTo>
                    <a:lnTo>
                      <a:pt x="216" y="321"/>
                    </a:lnTo>
                    <a:lnTo>
                      <a:pt x="190" y="380"/>
                    </a:lnTo>
                    <a:lnTo>
                      <a:pt x="176" y="459"/>
                    </a:lnTo>
                    <a:lnTo>
                      <a:pt x="176" y="530"/>
                    </a:lnTo>
                    <a:lnTo>
                      <a:pt x="190" y="619"/>
                    </a:lnTo>
                    <a:lnTo>
                      <a:pt x="226" y="705"/>
                    </a:lnTo>
                    <a:lnTo>
                      <a:pt x="255" y="754"/>
                    </a:lnTo>
                    <a:lnTo>
                      <a:pt x="275" y="786"/>
                    </a:lnTo>
                    <a:lnTo>
                      <a:pt x="275" y="813"/>
                    </a:lnTo>
                    <a:lnTo>
                      <a:pt x="255" y="822"/>
                    </a:lnTo>
                    <a:lnTo>
                      <a:pt x="209" y="822"/>
                    </a:lnTo>
                    <a:lnTo>
                      <a:pt x="137" y="835"/>
                    </a:lnTo>
                    <a:lnTo>
                      <a:pt x="81" y="855"/>
                    </a:lnTo>
                    <a:lnTo>
                      <a:pt x="49" y="881"/>
                    </a:lnTo>
                    <a:lnTo>
                      <a:pt x="19" y="871"/>
                    </a:lnTo>
                    <a:lnTo>
                      <a:pt x="0" y="835"/>
                    </a:lnTo>
                    <a:lnTo>
                      <a:pt x="3" y="806"/>
                    </a:lnTo>
                    <a:lnTo>
                      <a:pt x="59" y="783"/>
                    </a:lnTo>
                    <a:lnTo>
                      <a:pt x="147" y="777"/>
                    </a:lnTo>
                    <a:lnTo>
                      <a:pt x="229" y="777"/>
                    </a:lnTo>
                    <a:lnTo>
                      <a:pt x="196" y="737"/>
                    </a:lnTo>
                    <a:lnTo>
                      <a:pt x="180" y="688"/>
                    </a:lnTo>
                    <a:lnTo>
                      <a:pt x="157" y="619"/>
                    </a:lnTo>
                    <a:lnTo>
                      <a:pt x="131" y="547"/>
                    </a:lnTo>
                    <a:lnTo>
                      <a:pt x="131" y="462"/>
                    </a:lnTo>
                    <a:lnTo>
                      <a:pt x="137" y="380"/>
                    </a:lnTo>
                    <a:lnTo>
                      <a:pt x="167" y="305"/>
                    </a:lnTo>
                    <a:lnTo>
                      <a:pt x="219" y="207"/>
                    </a:lnTo>
                    <a:lnTo>
                      <a:pt x="258" y="15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569" name="Freeform 33"/>
              <p:cNvSpPr>
                <a:spLocks/>
              </p:cNvSpPr>
              <p:nvPr/>
            </p:nvSpPr>
            <p:spPr bwMode="auto">
              <a:xfrm rot="3501657">
                <a:off x="3204" y="1745"/>
                <a:ext cx="1015" cy="179"/>
              </a:xfrm>
              <a:custGeom>
                <a:avLst/>
                <a:gdLst>
                  <a:gd name="T0" fmla="*/ 0 w 1015"/>
                  <a:gd name="T1" fmla="*/ 114 h 179"/>
                  <a:gd name="T2" fmla="*/ 85 w 1015"/>
                  <a:gd name="T3" fmla="*/ 85 h 179"/>
                  <a:gd name="T4" fmla="*/ 267 w 1015"/>
                  <a:gd name="T5" fmla="*/ 72 h 179"/>
                  <a:gd name="T6" fmla="*/ 417 w 1015"/>
                  <a:gd name="T7" fmla="*/ 59 h 179"/>
                  <a:gd name="T8" fmla="*/ 585 w 1015"/>
                  <a:gd name="T9" fmla="*/ 33 h 179"/>
                  <a:gd name="T10" fmla="*/ 709 w 1015"/>
                  <a:gd name="T11" fmla="*/ 29 h 179"/>
                  <a:gd name="T12" fmla="*/ 874 w 1015"/>
                  <a:gd name="T13" fmla="*/ 10 h 179"/>
                  <a:gd name="T14" fmla="*/ 1012 w 1015"/>
                  <a:gd name="T15" fmla="*/ 0 h 179"/>
                  <a:gd name="T16" fmla="*/ 1015 w 1015"/>
                  <a:gd name="T17" fmla="*/ 20 h 179"/>
                  <a:gd name="T18" fmla="*/ 982 w 1015"/>
                  <a:gd name="T19" fmla="*/ 46 h 179"/>
                  <a:gd name="T20" fmla="*/ 858 w 1015"/>
                  <a:gd name="T21" fmla="*/ 46 h 179"/>
                  <a:gd name="T22" fmla="*/ 868 w 1015"/>
                  <a:gd name="T23" fmla="*/ 78 h 179"/>
                  <a:gd name="T24" fmla="*/ 851 w 1015"/>
                  <a:gd name="T25" fmla="*/ 117 h 179"/>
                  <a:gd name="T26" fmla="*/ 818 w 1015"/>
                  <a:gd name="T27" fmla="*/ 143 h 179"/>
                  <a:gd name="T28" fmla="*/ 766 w 1015"/>
                  <a:gd name="T29" fmla="*/ 143 h 179"/>
                  <a:gd name="T30" fmla="*/ 722 w 1015"/>
                  <a:gd name="T31" fmla="*/ 130 h 179"/>
                  <a:gd name="T32" fmla="*/ 706 w 1015"/>
                  <a:gd name="T33" fmla="*/ 88 h 179"/>
                  <a:gd name="T34" fmla="*/ 706 w 1015"/>
                  <a:gd name="T35" fmla="*/ 62 h 179"/>
                  <a:gd name="T36" fmla="*/ 588 w 1015"/>
                  <a:gd name="T37" fmla="*/ 65 h 179"/>
                  <a:gd name="T38" fmla="*/ 539 w 1015"/>
                  <a:gd name="T39" fmla="*/ 78 h 179"/>
                  <a:gd name="T40" fmla="*/ 440 w 1015"/>
                  <a:gd name="T41" fmla="*/ 104 h 179"/>
                  <a:gd name="T42" fmla="*/ 299 w 1015"/>
                  <a:gd name="T43" fmla="*/ 121 h 179"/>
                  <a:gd name="T44" fmla="*/ 181 w 1015"/>
                  <a:gd name="T45" fmla="*/ 124 h 179"/>
                  <a:gd name="T46" fmla="*/ 102 w 1015"/>
                  <a:gd name="T47" fmla="*/ 140 h 179"/>
                  <a:gd name="T48" fmla="*/ 30 w 1015"/>
                  <a:gd name="T49" fmla="*/ 179 h 179"/>
                  <a:gd name="T50" fmla="*/ 0 w 1015"/>
                  <a:gd name="T51" fmla="*/ 140 h 179"/>
                  <a:gd name="T52" fmla="*/ 20 w 1015"/>
                  <a:gd name="T53" fmla="*/ 104 h 179"/>
                  <a:gd name="T54" fmla="*/ 36 w 1015"/>
                  <a:gd name="T55" fmla="*/ 95 h 179"/>
                  <a:gd name="T56" fmla="*/ 0 w 1015"/>
                  <a:gd name="T57" fmla="*/ 114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15"/>
                  <a:gd name="T88" fmla="*/ 0 h 179"/>
                  <a:gd name="T89" fmla="*/ 1015 w 1015"/>
                  <a:gd name="T90" fmla="*/ 179 h 1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15" h="179">
                    <a:moveTo>
                      <a:pt x="0" y="114"/>
                    </a:moveTo>
                    <a:lnTo>
                      <a:pt x="85" y="85"/>
                    </a:lnTo>
                    <a:lnTo>
                      <a:pt x="267" y="72"/>
                    </a:lnTo>
                    <a:lnTo>
                      <a:pt x="417" y="59"/>
                    </a:lnTo>
                    <a:lnTo>
                      <a:pt x="585" y="33"/>
                    </a:lnTo>
                    <a:lnTo>
                      <a:pt x="709" y="29"/>
                    </a:lnTo>
                    <a:lnTo>
                      <a:pt x="874" y="10"/>
                    </a:lnTo>
                    <a:lnTo>
                      <a:pt x="1012" y="0"/>
                    </a:lnTo>
                    <a:lnTo>
                      <a:pt x="1015" y="20"/>
                    </a:lnTo>
                    <a:lnTo>
                      <a:pt x="982" y="46"/>
                    </a:lnTo>
                    <a:lnTo>
                      <a:pt x="858" y="46"/>
                    </a:lnTo>
                    <a:lnTo>
                      <a:pt x="868" y="78"/>
                    </a:lnTo>
                    <a:lnTo>
                      <a:pt x="851" y="117"/>
                    </a:lnTo>
                    <a:lnTo>
                      <a:pt x="818" y="143"/>
                    </a:lnTo>
                    <a:lnTo>
                      <a:pt x="766" y="143"/>
                    </a:lnTo>
                    <a:lnTo>
                      <a:pt x="722" y="130"/>
                    </a:lnTo>
                    <a:lnTo>
                      <a:pt x="706" y="88"/>
                    </a:lnTo>
                    <a:lnTo>
                      <a:pt x="706" y="62"/>
                    </a:lnTo>
                    <a:lnTo>
                      <a:pt x="588" y="65"/>
                    </a:lnTo>
                    <a:lnTo>
                      <a:pt x="539" y="78"/>
                    </a:lnTo>
                    <a:lnTo>
                      <a:pt x="440" y="104"/>
                    </a:lnTo>
                    <a:lnTo>
                      <a:pt x="299" y="121"/>
                    </a:lnTo>
                    <a:lnTo>
                      <a:pt x="181" y="124"/>
                    </a:lnTo>
                    <a:lnTo>
                      <a:pt x="102" y="140"/>
                    </a:lnTo>
                    <a:lnTo>
                      <a:pt x="30" y="179"/>
                    </a:lnTo>
                    <a:lnTo>
                      <a:pt x="0" y="140"/>
                    </a:lnTo>
                    <a:lnTo>
                      <a:pt x="20" y="104"/>
                    </a:lnTo>
                    <a:lnTo>
                      <a:pt x="36" y="95"/>
                    </a:lnTo>
                    <a:lnTo>
                      <a:pt x="0" y="11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3562" name="Text Box 36"/>
            <p:cNvSpPr txBox="1">
              <a:spLocks noChangeArrowheads="1"/>
            </p:cNvSpPr>
            <p:nvPr/>
          </p:nvSpPr>
          <p:spPr bwMode="auto">
            <a:xfrm>
              <a:off x="2266" y="935"/>
              <a:ext cx="166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800" b="0">
                  <a:latin typeface="Tahoma" charset="0"/>
                  <a:cs typeface="Tahoma" charset="0"/>
                </a:rPr>
                <a:t>These are different </a:t>
              </a:r>
              <a:r>
                <a:rPr lang="ja-JP" altLang="en-US" sz="1800" b="0">
                  <a:latin typeface="Tahoma" charset="0"/>
                  <a:cs typeface="Tahoma" charset="0"/>
                </a:rPr>
                <a:t>“</a:t>
              </a:r>
              <a:r>
                <a:rPr lang="en-US" altLang="ja-JP" sz="1800" b="0">
                  <a:latin typeface="Tahoma" charset="0"/>
                  <a:cs typeface="Tahoma" charset="0"/>
                </a:rPr>
                <a:t>x</a:t>
              </a:r>
              <a:r>
                <a:rPr lang="ja-JP" altLang="en-US" sz="1800" b="0">
                  <a:latin typeface="Tahoma" charset="0"/>
                  <a:cs typeface="Tahoma" charset="0"/>
                </a:rPr>
                <a:t>”</a:t>
              </a:r>
              <a:r>
                <a:rPr lang="en-US" altLang="ja-JP" sz="1800" b="0">
                  <a:latin typeface="Tahoma" charset="0"/>
                  <a:cs typeface="Tahoma" charset="0"/>
                </a:rPr>
                <a:t>s</a:t>
              </a:r>
              <a:endParaRPr lang="en-US" sz="1800" b="0">
                <a:latin typeface="Tahoma" charset="0"/>
                <a:cs typeface="Tahoma" charset="0"/>
              </a:endParaRPr>
            </a:p>
          </p:txBody>
        </p:sp>
        <p:sp>
          <p:nvSpPr>
            <p:cNvPr id="23563" name="Line 37"/>
            <p:cNvSpPr>
              <a:spLocks noChangeShapeType="1"/>
            </p:cNvSpPr>
            <p:nvPr/>
          </p:nvSpPr>
          <p:spPr bwMode="auto">
            <a:xfrm flipV="1">
              <a:off x="2156" y="1051"/>
              <a:ext cx="296" cy="4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grpSp>
      <p:grpSp>
        <p:nvGrpSpPr>
          <p:cNvPr id="4" name="Group 40"/>
          <p:cNvGrpSpPr>
            <a:grpSpLocks/>
          </p:cNvGrpSpPr>
          <p:nvPr/>
        </p:nvGrpSpPr>
        <p:grpSpPr bwMode="auto">
          <a:xfrm>
            <a:off x="3592513" y="2971800"/>
            <a:ext cx="3109912" cy="1001713"/>
            <a:chOff x="2030" y="1900"/>
            <a:chExt cx="1959" cy="631"/>
          </a:xfrm>
        </p:grpSpPr>
        <p:pic>
          <p:nvPicPr>
            <p:cNvPr id="23558" name="Picture 35" descr="MCj0078710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030" y="2016"/>
              <a:ext cx="422" cy="5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559" name="Text Box 38"/>
            <p:cNvSpPr txBox="1">
              <a:spLocks noChangeArrowheads="1"/>
            </p:cNvSpPr>
            <p:nvPr/>
          </p:nvSpPr>
          <p:spPr bwMode="auto">
            <a:xfrm>
              <a:off x="2420" y="1900"/>
              <a:ext cx="156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800" b="0">
                  <a:latin typeface="Tahoma" charset="0"/>
                  <a:cs typeface="Tahoma" charset="0"/>
                </a:rPr>
                <a:t>This is yet another </a:t>
              </a:r>
              <a:r>
                <a:rPr lang="ja-JP" altLang="en-US" sz="1800" b="0">
                  <a:latin typeface="Tahoma" charset="0"/>
                  <a:cs typeface="Tahoma" charset="0"/>
                </a:rPr>
                <a:t>“</a:t>
              </a:r>
              <a:r>
                <a:rPr lang="en-US" altLang="ja-JP" sz="1800" b="0">
                  <a:latin typeface="Tahoma" charset="0"/>
                  <a:cs typeface="Tahoma" charset="0"/>
                </a:rPr>
                <a:t>x</a:t>
              </a:r>
              <a:r>
                <a:rPr lang="ja-JP" altLang="en-US" sz="1800" b="0">
                  <a:latin typeface="Tahoma" charset="0"/>
                  <a:cs typeface="Tahoma" charset="0"/>
                </a:rPr>
                <a:t>”</a:t>
              </a:r>
              <a:endParaRPr lang="en-US" sz="1800" b="0">
                <a:latin typeface="Tahoma" charset="0"/>
                <a:cs typeface="Tahoma" charset="0"/>
              </a:endParaRPr>
            </a:p>
          </p:txBody>
        </p:sp>
        <p:sp>
          <p:nvSpPr>
            <p:cNvPr id="23560" name="Line 39"/>
            <p:cNvSpPr>
              <a:spLocks noChangeShapeType="1"/>
            </p:cNvSpPr>
            <p:nvPr/>
          </p:nvSpPr>
          <p:spPr bwMode="auto">
            <a:xfrm flipV="1">
              <a:off x="2356" y="2016"/>
              <a:ext cx="236" cy="5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grpSp>
      <p:sp>
        <p:nvSpPr>
          <p:cNvPr id="23557" name="Text Box 42"/>
          <p:cNvSpPr txBox="1">
            <a:spLocks noChangeArrowheads="1"/>
          </p:cNvSpPr>
          <p:nvPr/>
        </p:nvSpPr>
        <p:spPr bwMode="auto">
          <a:xfrm>
            <a:off x="5791200" y="4343400"/>
            <a:ext cx="2328863"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b="0">
                <a:latin typeface="Tahoma" charset="0"/>
                <a:cs typeface="Tahoma" charset="0"/>
              </a:rPr>
              <a:t>Removes need</a:t>
            </a:r>
          </a:p>
          <a:p>
            <a:pPr algn="l"/>
            <a:r>
              <a:rPr lang="en-US" b="0">
                <a:latin typeface="Tahoma" charset="0"/>
                <a:cs typeface="Tahoma" charset="0"/>
              </a:rPr>
              <a:t>to keep track</a:t>
            </a:r>
          </a:p>
          <a:p>
            <a:pPr algn="l"/>
            <a:r>
              <a:rPr lang="en-US" b="0">
                <a:latin typeface="Tahoma" charset="0"/>
                <a:cs typeface="Tahoma" charset="0"/>
              </a:rPr>
              <a:t>of all of the</a:t>
            </a:r>
          </a:p>
          <a:p>
            <a:pPr algn="l"/>
            <a:r>
              <a:rPr lang="en-US" b="0">
                <a:latin typeface="Tahoma" charset="0"/>
                <a:cs typeface="Tahoma" charset="0"/>
              </a:rPr>
              <a:t>variable names!</a:t>
            </a:r>
          </a:p>
        </p:txBody>
      </p:sp>
      <p:sp>
        <p:nvSpPr>
          <p:cNvPr id="3" name="Slide Number Placeholder 2"/>
          <p:cNvSpPr>
            <a:spLocks noGrp="1"/>
          </p:cNvSpPr>
          <p:nvPr>
            <p:ph type="sldNum" sz="quarter" idx="10"/>
          </p:nvPr>
        </p:nvSpPr>
        <p:spPr/>
        <p:txBody>
          <a:bodyPr/>
          <a:lstStyle/>
          <a:p>
            <a:pPr>
              <a:defRPr/>
            </a:pPr>
            <a:fld id="{E9CC468D-D75C-7F4D-ACE5-026140477DF2}" type="slidenum">
              <a:rPr lang="en-US" smtClean="0"/>
              <a:pPr>
                <a:defRPr/>
              </a:pPr>
              <a:t>6</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dirty="0">
                <a:latin typeface="Tahoma" charset="0"/>
                <a:ea typeface="Tahoma"/>
              </a:rPr>
              <a:t>Using Procedures</a:t>
            </a:r>
          </a:p>
        </p:txBody>
      </p:sp>
      <p:sp>
        <p:nvSpPr>
          <p:cNvPr id="8195" name="Rectangle 3"/>
          <p:cNvSpPr>
            <a:spLocks noGrp="1" noChangeArrowheads="1"/>
          </p:cNvSpPr>
          <p:nvPr>
            <p:ph type="body" idx="1"/>
          </p:nvPr>
        </p:nvSpPr>
        <p:spPr/>
        <p:txBody>
          <a:bodyPr/>
          <a:lstStyle/>
          <a:p>
            <a:pPr eaLnBrk="1" hangingPunct="1">
              <a:defRPr/>
            </a:pPr>
            <a:r>
              <a:rPr lang="en-US" dirty="0">
                <a:effectLst>
                  <a:outerShdw blurRad="38100" dist="38100" dir="2700000" algn="tl">
                    <a:srgbClr val="DDDDDD"/>
                  </a:outerShdw>
                </a:effectLst>
                <a:latin typeface="Tahoma" charset="0"/>
                <a:ea typeface="Tahoma"/>
              </a:rPr>
              <a:t>A </a:t>
            </a:r>
            <a:r>
              <a:rPr lang="ja-JP" altLang="en-US" dirty="0">
                <a:effectLst>
                  <a:outerShdw blurRad="38100" dist="38100" dir="2700000" algn="tl">
                    <a:srgbClr val="DDDDDD"/>
                  </a:outerShdw>
                </a:effectLst>
                <a:latin typeface="Tahoma" charset="0"/>
                <a:ea typeface="Tahoma"/>
              </a:rPr>
              <a:t>“</a:t>
            </a:r>
            <a:r>
              <a:rPr lang="en-US" dirty="0">
                <a:effectLst>
                  <a:outerShdw blurRad="38100" dist="38100" dir="2700000" algn="tl">
                    <a:srgbClr val="DDDDDD"/>
                  </a:outerShdw>
                </a:effectLst>
                <a:latin typeface="Tahoma" charset="0"/>
                <a:ea typeface="Tahoma"/>
              </a:rPr>
              <a:t>calling</a:t>
            </a:r>
            <a:r>
              <a:rPr lang="ja-JP" altLang="en-US" dirty="0">
                <a:effectLst>
                  <a:outerShdw blurRad="38100" dist="38100" dir="2700000" algn="tl">
                    <a:srgbClr val="DDDDDD"/>
                  </a:outerShdw>
                </a:effectLst>
                <a:latin typeface="Tahoma" charset="0"/>
                <a:ea typeface="Tahoma"/>
              </a:rPr>
              <a:t>”</a:t>
            </a:r>
            <a:r>
              <a:rPr lang="en-US" dirty="0">
                <a:effectLst>
                  <a:outerShdw blurRad="38100" dist="38100" dir="2700000" algn="tl">
                    <a:srgbClr val="DDDDDD"/>
                  </a:outerShdw>
                </a:effectLst>
                <a:latin typeface="Tahoma" charset="0"/>
                <a:ea typeface="Tahoma"/>
              </a:rPr>
              <a:t> program (Caller) must:</a:t>
            </a:r>
          </a:p>
          <a:p>
            <a:pPr lvl="1" eaLnBrk="1" hangingPunct="1">
              <a:defRPr/>
            </a:pPr>
            <a:r>
              <a:rPr lang="en-US" dirty="0">
                <a:effectLst>
                  <a:outerShdw blurRad="38100" dist="38100" dir="2700000" algn="tl">
                    <a:srgbClr val="DDDDDD"/>
                  </a:outerShdw>
                </a:effectLst>
                <a:latin typeface="Tahoma" charset="0"/>
              </a:rPr>
              <a:t>Provide procedure </a:t>
            </a:r>
            <a:r>
              <a:rPr lang="en-US" dirty="0" smtClean="0">
                <a:effectLst>
                  <a:outerShdw blurRad="38100" dist="38100" dir="2700000" algn="tl">
                    <a:srgbClr val="DDDDDD"/>
                  </a:outerShdw>
                </a:effectLst>
                <a:latin typeface="Tahoma" charset="0"/>
              </a:rPr>
              <a:t>parameters</a:t>
            </a:r>
          </a:p>
          <a:p>
            <a:pPr lvl="2" eaLnBrk="1" hangingPunct="1">
              <a:defRPr/>
            </a:pPr>
            <a:r>
              <a:rPr lang="en-US" dirty="0" smtClean="0">
                <a:effectLst>
                  <a:outerShdw blurRad="38100" dist="38100" dir="2700000" algn="tl">
                    <a:srgbClr val="DDDDDD"/>
                  </a:outerShdw>
                </a:effectLst>
                <a:latin typeface="Tahoma" charset="0"/>
              </a:rPr>
              <a:t>put </a:t>
            </a:r>
            <a:r>
              <a:rPr lang="en-US" dirty="0">
                <a:effectLst>
                  <a:outerShdw blurRad="38100" dist="38100" dir="2700000" algn="tl">
                    <a:srgbClr val="DDDDDD"/>
                  </a:outerShdw>
                </a:effectLst>
                <a:latin typeface="Tahoma" charset="0"/>
              </a:rPr>
              <a:t>the arguments in a place where the procedure can access them</a:t>
            </a:r>
          </a:p>
          <a:p>
            <a:pPr lvl="1" eaLnBrk="1" hangingPunct="1">
              <a:defRPr/>
            </a:pPr>
            <a:r>
              <a:rPr lang="en-US" dirty="0">
                <a:effectLst>
                  <a:outerShdw blurRad="38100" dist="38100" dir="2700000" algn="tl">
                    <a:srgbClr val="DDDDDD"/>
                  </a:outerShdw>
                </a:effectLst>
                <a:latin typeface="Tahoma" charset="0"/>
              </a:rPr>
              <a:t>Transfer control to the </a:t>
            </a:r>
            <a:r>
              <a:rPr lang="en-US" dirty="0" smtClean="0">
                <a:effectLst>
                  <a:outerShdw blurRad="38100" dist="38100" dir="2700000" algn="tl">
                    <a:srgbClr val="DDDDDD"/>
                  </a:outerShdw>
                </a:effectLst>
                <a:latin typeface="Tahoma" charset="0"/>
              </a:rPr>
              <a:t>procedure</a:t>
            </a:r>
          </a:p>
          <a:p>
            <a:pPr lvl="2" eaLnBrk="1" hangingPunct="1">
              <a:defRPr/>
            </a:pPr>
            <a:r>
              <a:rPr lang="en-US" dirty="0" smtClean="0">
                <a:effectLst>
                  <a:outerShdw blurRad="38100" dist="38100" dir="2700000" algn="tl">
                    <a:srgbClr val="DDDDDD"/>
                  </a:outerShdw>
                </a:effectLst>
                <a:latin typeface="Tahoma" charset="0"/>
              </a:rPr>
              <a:t>jump </a:t>
            </a:r>
            <a:r>
              <a:rPr lang="en-US" dirty="0">
                <a:effectLst>
                  <a:outerShdw blurRad="38100" dist="38100" dir="2700000" algn="tl">
                    <a:srgbClr val="DDDDDD"/>
                  </a:outerShdw>
                </a:effectLst>
                <a:latin typeface="Tahoma" charset="0"/>
              </a:rPr>
              <a:t>to it</a:t>
            </a:r>
          </a:p>
          <a:p>
            <a:pPr eaLnBrk="1" hangingPunct="1">
              <a:defRPr/>
            </a:pPr>
            <a:r>
              <a:rPr lang="en-US" dirty="0">
                <a:effectLst>
                  <a:outerShdw blurRad="38100" dist="38100" dir="2700000" algn="tl">
                    <a:srgbClr val="DDDDDD"/>
                  </a:outerShdw>
                </a:effectLst>
                <a:latin typeface="Tahoma" charset="0"/>
                <a:ea typeface="Tahoma"/>
              </a:rPr>
              <a:t>A </a:t>
            </a:r>
            <a:r>
              <a:rPr lang="ja-JP" altLang="en-US" dirty="0">
                <a:effectLst>
                  <a:outerShdw blurRad="38100" dist="38100" dir="2700000" algn="tl">
                    <a:srgbClr val="DDDDDD"/>
                  </a:outerShdw>
                </a:effectLst>
                <a:latin typeface="Tahoma" charset="0"/>
                <a:ea typeface="Tahoma"/>
              </a:rPr>
              <a:t>“</a:t>
            </a:r>
            <a:r>
              <a:rPr lang="en-US" dirty="0">
                <a:effectLst>
                  <a:outerShdw blurRad="38100" dist="38100" dir="2700000" algn="tl">
                    <a:srgbClr val="DDDDDD"/>
                  </a:outerShdw>
                </a:effectLst>
                <a:latin typeface="Tahoma" charset="0"/>
                <a:ea typeface="Tahoma"/>
              </a:rPr>
              <a:t>called</a:t>
            </a:r>
            <a:r>
              <a:rPr lang="ja-JP" altLang="en-US" dirty="0">
                <a:effectLst>
                  <a:outerShdw blurRad="38100" dist="38100" dir="2700000" algn="tl">
                    <a:srgbClr val="DDDDDD"/>
                  </a:outerShdw>
                </a:effectLst>
                <a:latin typeface="Tahoma" charset="0"/>
                <a:ea typeface="Tahoma"/>
              </a:rPr>
              <a:t>”</a:t>
            </a:r>
            <a:r>
              <a:rPr lang="en-US" dirty="0">
                <a:effectLst>
                  <a:outerShdw blurRad="38100" dist="38100" dir="2700000" algn="tl">
                    <a:srgbClr val="DDDDDD"/>
                  </a:outerShdw>
                </a:effectLst>
                <a:latin typeface="Tahoma" charset="0"/>
                <a:ea typeface="Tahoma"/>
              </a:rPr>
              <a:t> procedure (</a:t>
            </a:r>
            <a:r>
              <a:rPr lang="en-US" dirty="0" err="1">
                <a:effectLst>
                  <a:outerShdw blurRad="38100" dist="38100" dir="2700000" algn="tl">
                    <a:srgbClr val="DDDDDD"/>
                  </a:outerShdw>
                </a:effectLst>
                <a:latin typeface="Tahoma" charset="0"/>
                <a:ea typeface="Tahoma"/>
              </a:rPr>
              <a:t>Callee</a:t>
            </a:r>
            <a:r>
              <a:rPr lang="en-US" dirty="0">
                <a:effectLst>
                  <a:outerShdw blurRad="38100" dist="38100" dir="2700000" algn="tl">
                    <a:srgbClr val="DDDDDD"/>
                  </a:outerShdw>
                </a:effectLst>
                <a:latin typeface="Tahoma" charset="0"/>
                <a:ea typeface="Tahoma"/>
              </a:rPr>
              <a:t>) must:</a:t>
            </a:r>
          </a:p>
          <a:p>
            <a:pPr lvl="1" eaLnBrk="1" hangingPunct="1">
              <a:defRPr/>
            </a:pPr>
            <a:r>
              <a:rPr lang="en-US" dirty="0">
                <a:effectLst>
                  <a:outerShdw blurRad="38100" dist="38100" dir="2700000" algn="tl">
                    <a:srgbClr val="DDDDDD"/>
                  </a:outerShdw>
                </a:effectLst>
                <a:latin typeface="Tahoma" charset="0"/>
              </a:rPr>
              <a:t>Acquire the resources needed to perform the function</a:t>
            </a:r>
          </a:p>
          <a:p>
            <a:pPr lvl="1" eaLnBrk="1" hangingPunct="1">
              <a:defRPr/>
            </a:pPr>
            <a:r>
              <a:rPr lang="en-US" dirty="0">
                <a:effectLst>
                  <a:outerShdw blurRad="38100" dist="38100" dir="2700000" algn="tl">
                    <a:srgbClr val="DDDDDD"/>
                  </a:outerShdw>
                </a:effectLst>
                <a:latin typeface="Tahoma" charset="0"/>
              </a:rPr>
              <a:t>Perform the function</a:t>
            </a:r>
          </a:p>
          <a:p>
            <a:pPr lvl="1" eaLnBrk="1" hangingPunct="1">
              <a:defRPr/>
            </a:pPr>
            <a:r>
              <a:rPr lang="en-US" dirty="0">
                <a:effectLst>
                  <a:outerShdw blurRad="38100" dist="38100" dir="2700000" algn="tl">
                    <a:srgbClr val="DDDDDD"/>
                  </a:outerShdw>
                </a:effectLst>
                <a:latin typeface="Tahoma" charset="0"/>
              </a:rPr>
              <a:t>Place results in a place where the Caller can find them</a:t>
            </a:r>
          </a:p>
          <a:p>
            <a:pPr lvl="1" eaLnBrk="1" hangingPunct="1">
              <a:defRPr/>
            </a:pPr>
            <a:r>
              <a:rPr lang="en-US" dirty="0">
                <a:effectLst>
                  <a:outerShdw blurRad="38100" dist="38100" dir="2700000" algn="tl">
                    <a:srgbClr val="DDDDDD"/>
                  </a:outerShdw>
                </a:effectLst>
                <a:latin typeface="Tahoma" charset="0"/>
              </a:rPr>
              <a:t>Return control back to the Caller</a:t>
            </a:r>
          </a:p>
          <a:p>
            <a:pPr eaLnBrk="1" hangingPunct="1">
              <a:defRPr/>
            </a:pPr>
            <a:r>
              <a:rPr lang="en-US" dirty="0">
                <a:effectLst>
                  <a:outerShdw blurRad="38100" dist="38100" dir="2700000" algn="tl">
                    <a:srgbClr val="DDDDDD"/>
                  </a:outerShdw>
                </a:effectLst>
                <a:latin typeface="Tahoma" charset="0"/>
                <a:ea typeface="Tahoma"/>
              </a:rPr>
              <a:t>Solution (</a:t>
            </a:r>
            <a:r>
              <a:rPr lang="en-US" dirty="0" smtClean="0">
                <a:effectLst>
                  <a:outerShdw blurRad="38100" dist="38100" dir="2700000" algn="tl">
                    <a:srgbClr val="DDDDDD"/>
                  </a:outerShdw>
                </a:effectLst>
                <a:latin typeface="Tahoma" charset="0"/>
                <a:ea typeface="Tahoma"/>
              </a:rPr>
              <a:t>at </a:t>
            </a:r>
            <a:r>
              <a:rPr lang="en-US" dirty="0">
                <a:effectLst>
                  <a:outerShdw blurRad="38100" dist="38100" dir="2700000" algn="tl">
                    <a:srgbClr val="DDDDDD"/>
                  </a:outerShdw>
                </a:effectLst>
                <a:latin typeface="Tahoma" charset="0"/>
                <a:ea typeface="Tahoma"/>
              </a:rPr>
              <a:t>least a partial one):</a:t>
            </a:r>
          </a:p>
          <a:p>
            <a:pPr lvl="1" eaLnBrk="1" hangingPunct="1">
              <a:defRPr/>
            </a:pPr>
            <a:r>
              <a:rPr lang="en-US" dirty="0">
                <a:effectLst>
                  <a:outerShdw blurRad="38100" dist="38100" dir="2700000" algn="tl">
                    <a:srgbClr val="DDDDDD"/>
                  </a:outerShdw>
                </a:effectLst>
                <a:latin typeface="Tahoma" charset="0"/>
              </a:rPr>
              <a:t>Allocate registers for these specific functions</a:t>
            </a:r>
          </a:p>
          <a:p>
            <a:pPr lvl="1" eaLnBrk="1" hangingPunct="1">
              <a:defRPr/>
            </a:pPr>
            <a:endParaRPr lang="en-US" dirty="0">
              <a:effectLst>
                <a:outerShdw blurRad="38100" dist="38100" dir="2700000" algn="tl">
                  <a:srgbClr val="DDDDDD"/>
                </a:outerShdw>
              </a:effectLst>
              <a:latin typeface="Tahoma" charset="0"/>
            </a:endParaRPr>
          </a:p>
        </p:txBody>
      </p:sp>
      <p:sp>
        <p:nvSpPr>
          <p:cNvPr id="2" name="Slide Number Placeholder 1"/>
          <p:cNvSpPr>
            <a:spLocks noGrp="1"/>
          </p:cNvSpPr>
          <p:nvPr>
            <p:ph type="sldNum" sz="quarter" idx="10"/>
          </p:nvPr>
        </p:nvSpPr>
        <p:spPr/>
        <p:txBody>
          <a:bodyPr/>
          <a:lstStyle/>
          <a:p>
            <a:pPr>
              <a:defRPr/>
            </a:pPr>
            <a:fld id="{E9CC468D-D75C-7F4D-ACE5-026140477DF2}" type="slidenum">
              <a:rPr lang="en-US" smtClean="0"/>
              <a:pPr>
                <a:defRPr/>
              </a:pPr>
              <a:t>7</a:t>
            </a:fld>
            <a:endParaRPr lang="en-US"/>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defRPr/>
            </a:pPr>
            <a:r>
              <a:rPr lang="en-US" dirty="0">
                <a:latin typeface="Tahoma" charset="0"/>
                <a:ea typeface="Tahoma"/>
              </a:rPr>
              <a:t>MIPS Register Usage</a:t>
            </a:r>
          </a:p>
        </p:txBody>
      </p:sp>
      <p:sp>
        <p:nvSpPr>
          <p:cNvPr id="1028" name="Rectangle 3"/>
          <p:cNvSpPr>
            <a:spLocks noGrp="1" noChangeArrowheads="1"/>
          </p:cNvSpPr>
          <p:nvPr>
            <p:ph type="body" idx="1"/>
          </p:nvPr>
        </p:nvSpPr>
        <p:spPr>
          <a:xfrm>
            <a:off x="0" y="708025"/>
            <a:ext cx="7924800" cy="6149975"/>
          </a:xfrm>
        </p:spPr>
        <p:txBody>
          <a:bodyPr/>
          <a:lstStyle/>
          <a:p>
            <a:pPr eaLnBrk="1" hangingPunct="1">
              <a:defRPr/>
            </a:pPr>
            <a:r>
              <a:rPr lang="en-US" sz="2000" dirty="0">
                <a:effectLst>
                  <a:outerShdw blurRad="38100" dist="38100" dir="2700000" algn="tl">
                    <a:srgbClr val="DDDDDD"/>
                  </a:outerShdw>
                </a:effectLst>
                <a:latin typeface="Tahoma" charset="0"/>
                <a:ea typeface="Tahoma"/>
              </a:rPr>
              <a:t>Conventions designate registers for procedure arguments ($4-$7) and return values ($2-$3). </a:t>
            </a:r>
          </a:p>
          <a:p>
            <a:pPr eaLnBrk="1" hangingPunct="1">
              <a:defRPr/>
            </a:pPr>
            <a:r>
              <a:rPr lang="en-US" sz="2000" dirty="0">
                <a:effectLst>
                  <a:outerShdw blurRad="38100" dist="38100" dir="2700000" algn="tl">
                    <a:srgbClr val="DDDDDD"/>
                  </a:outerShdw>
                </a:effectLst>
                <a:latin typeface="Tahoma" charset="0"/>
                <a:ea typeface="Tahoma"/>
              </a:rPr>
              <a:t>The ISA designates a </a:t>
            </a:r>
            <a:r>
              <a:rPr lang="ja-JP" altLang="en-US" sz="2000" dirty="0">
                <a:effectLst>
                  <a:outerShdw blurRad="38100" dist="38100" dir="2700000" algn="tl">
                    <a:srgbClr val="DDDDDD"/>
                  </a:outerShdw>
                </a:effectLst>
                <a:latin typeface="Tahoma" charset="0"/>
                <a:ea typeface="Tahoma"/>
              </a:rPr>
              <a:t>“</a:t>
            </a:r>
            <a:r>
              <a:rPr lang="en-US" sz="2000" dirty="0">
                <a:effectLst>
                  <a:outerShdw blurRad="38100" dist="38100" dir="2700000" algn="tl">
                    <a:srgbClr val="DDDDDD"/>
                  </a:outerShdw>
                </a:effectLst>
                <a:latin typeface="Tahoma" charset="0"/>
                <a:ea typeface="Tahoma"/>
              </a:rPr>
              <a:t>linkage register</a:t>
            </a:r>
            <a:r>
              <a:rPr lang="ja-JP" altLang="en-US" sz="2000" dirty="0">
                <a:effectLst>
                  <a:outerShdw blurRad="38100" dist="38100" dir="2700000" algn="tl">
                    <a:srgbClr val="DDDDDD"/>
                  </a:outerShdw>
                </a:effectLst>
                <a:latin typeface="Tahoma" charset="0"/>
                <a:ea typeface="Tahoma"/>
              </a:rPr>
              <a:t>”</a:t>
            </a:r>
            <a:r>
              <a:rPr lang="en-US" sz="2000" dirty="0">
                <a:effectLst>
                  <a:outerShdw blurRad="38100" dist="38100" dir="2700000" algn="tl">
                    <a:srgbClr val="DDDDDD"/>
                  </a:outerShdw>
                </a:effectLst>
                <a:latin typeface="Tahoma" charset="0"/>
                <a:ea typeface="Tahoma"/>
              </a:rPr>
              <a:t> for calling procedures ($31)</a:t>
            </a:r>
          </a:p>
          <a:p>
            <a:pPr eaLnBrk="1" hangingPunct="1">
              <a:defRPr/>
            </a:pPr>
            <a:r>
              <a:rPr lang="en-US" sz="2000" dirty="0">
                <a:effectLst>
                  <a:outerShdw blurRad="38100" dist="38100" dir="2700000" algn="tl">
                    <a:srgbClr val="DDDDDD"/>
                  </a:outerShdw>
                </a:effectLst>
                <a:latin typeface="Tahoma" charset="0"/>
                <a:ea typeface="Tahoma"/>
              </a:rPr>
              <a:t>Transfer control to </a:t>
            </a:r>
            <a:r>
              <a:rPr lang="en-US" sz="2000" dirty="0" err="1">
                <a:effectLst>
                  <a:outerShdw blurRad="38100" dist="38100" dir="2700000" algn="tl">
                    <a:srgbClr val="DDDDDD"/>
                  </a:outerShdw>
                </a:effectLst>
                <a:latin typeface="Tahoma" charset="0"/>
                <a:ea typeface="Tahoma"/>
              </a:rPr>
              <a:t>Callee</a:t>
            </a:r>
            <a:r>
              <a:rPr lang="en-US" sz="2000" dirty="0">
                <a:effectLst>
                  <a:outerShdw blurRad="38100" dist="38100" dir="2700000" algn="tl">
                    <a:srgbClr val="DDDDDD"/>
                  </a:outerShdw>
                </a:effectLst>
                <a:latin typeface="Tahoma" charset="0"/>
                <a:ea typeface="Tahoma"/>
              </a:rPr>
              <a:t> using the </a:t>
            </a:r>
            <a:r>
              <a:rPr lang="en-US" sz="2000" dirty="0" err="1">
                <a:effectLst>
                  <a:outerShdw blurRad="38100" dist="38100" dir="2700000" algn="tl">
                    <a:srgbClr val="DDDDDD"/>
                  </a:outerShdw>
                </a:effectLst>
                <a:latin typeface="Tahoma" charset="0"/>
                <a:ea typeface="Tahoma"/>
              </a:rPr>
              <a:t>jal</a:t>
            </a:r>
            <a:r>
              <a:rPr lang="en-US" sz="2000" dirty="0">
                <a:effectLst>
                  <a:outerShdw blurRad="38100" dist="38100" dir="2700000" algn="tl">
                    <a:srgbClr val="DDDDDD"/>
                  </a:outerShdw>
                </a:effectLst>
                <a:latin typeface="Tahoma" charset="0"/>
                <a:ea typeface="Tahoma"/>
              </a:rPr>
              <a:t> instruction</a:t>
            </a:r>
          </a:p>
          <a:p>
            <a:pPr eaLnBrk="1" hangingPunct="1">
              <a:defRPr/>
            </a:pPr>
            <a:r>
              <a:rPr lang="en-US" sz="2000" dirty="0">
                <a:effectLst>
                  <a:outerShdw blurRad="38100" dist="38100" dir="2700000" algn="tl">
                    <a:srgbClr val="DDDDDD"/>
                  </a:outerShdw>
                </a:effectLst>
                <a:latin typeface="Tahoma" charset="0"/>
                <a:ea typeface="Tahoma"/>
              </a:rPr>
              <a:t>Return to Caller with the </a:t>
            </a:r>
            <a:r>
              <a:rPr lang="en-US" sz="2000" dirty="0" err="1">
                <a:effectLst>
                  <a:outerShdw blurRad="38100" dist="38100" dir="2700000" algn="tl">
                    <a:srgbClr val="DDDDDD"/>
                  </a:outerShdw>
                </a:effectLst>
                <a:latin typeface="Tahoma" charset="0"/>
                <a:ea typeface="Tahoma"/>
              </a:rPr>
              <a:t>jr</a:t>
            </a:r>
            <a:r>
              <a:rPr lang="en-US" sz="2000" dirty="0">
                <a:effectLst>
                  <a:outerShdw blurRad="38100" dist="38100" dir="2700000" algn="tl">
                    <a:srgbClr val="DDDDDD"/>
                  </a:outerShdw>
                </a:effectLst>
                <a:latin typeface="Tahoma" charset="0"/>
                <a:ea typeface="Tahoma"/>
              </a:rPr>
              <a:t> $31 or </a:t>
            </a:r>
            <a:r>
              <a:rPr lang="en-US" sz="2000" dirty="0" err="1">
                <a:effectLst>
                  <a:outerShdw blurRad="38100" dist="38100" dir="2700000" algn="tl">
                    <a:srgbClr val="DDDDDD"/>
                  </a:outerShdw>
                </a:effectLst>
                <a:latin typeface="Tahoma" charset="0"/>
                <a:ea typeface="Tahoma"/>
              </a:rPr>
              <a:t>jr</a:t>
            </a:r>
            <a:r>
              <a:rPr lang="en-US" sz="2000" dirty="0">
                <a:effectLst>
                  <a:outerShdw blurRad="38100" dist="38100" dir="2700000" algn="tl">
                    <a:srgbClr val="DDDDDD"/>
                  </a:outerShdw>
                </a:effectLst>
                <a:latin typeface="Tahoma" charset="0"/>
                <a:ea typeface="Tahoma"/>
              </a:rPr>
              <a:t> $</a:t>
            </a:r>
            <a:r>
              <a:rPr lang="en-US" sz="2000" dirty="0" err="1">
                <a:effectLst>
                  <a:outerShdw blurRad="38100" dist="38100" dir="2700000" algn="tl">
                    <a:srgbClr val="DDDDDD"/>
                  </a:outerShdw>
                </a:effectLst>
                <a:latin typeface="Tahoma" charset="0"/>
                <a:ea typeface="Tahoma"/>
              </a:rPr>
              <a:t>ra</a:t>
            </a:r>
            <a:r>
              <a:rPr lang="en-US" sz="2000" dirty="0">
                <a:effectLst>
                  <a:outerShdw blurRad="38100" dist="38100" dir="2700000" algn="tl">
                    <a:srgbClr val="DDDDDD"/>
                  </a:outerShdw>
                </a:effectLst>
                <a:latin typeface="Tahoma" charset="0"/>
                <a:ea typeface="Tahoma"/>
              </a:rPr>
              <a:t> instruction</a:t>
            </a:r>
          </a:p>
        </p:txBody>
      </p:sp>
      <p:graphicFrame>
        <p:nvGraphicFramePr>
          <p:cNvPr id="27651" name="Object 4">
            <a:hlinkClick r:id="" action="ppaction://ole?verb=0"/>
          </p:cNvPr>
          <p:cNvGraphicFramePr>
            <a:graphicFrameLocks/>
          </p:cNvGraphicFramePr>
          <p:nvPr/>
        </p:nvGraphicFramePr>
        <p:xfrm>
          <a:off x="533400" y="3124200"/>
          <a:ext cx="7542213" cy="3570288"/>
        </p:xfrm>
        <a:graphic>
          <a:graphicData uri="http://schemas.openxmlformats.org/presentationml/2006/ole">
            <mc:AlternateContent xmlns:mc="http://schemas.openxmlformats.org/markup-compatibility/2006">
              <mc:Choice xmlns:v="urn:schemas-microsoft-com:vml" Requires="v">
                <p:oleObj spid="_x0000_s27689" name="Worksheet" r:id="rId4" imgW="6667500" imgH="3162300" progId="Excel.Sheet.8">
                  <p:embed/>
                </p:oleObj>
              </mc:Choice>
              <mc:Fallback>
                <p:oleObj name="Worksheet" r:id="rId4" imgW="6667500" imgH="3162300" progId="Excel.Shee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124200"/>
                        <a:ext cx="7542213" cy="3570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7653" name="Rectangle 5"/>
          <p:cNvSpPr>
            <a:spLocks noChangeArrowheads="1"/>
          </p:cNvSpPr>
          <p:nvPr/>
        </p:nvSpPr>
        <p:spPr bwMode="auto">
          <a:xfrm>
            <a:off x="533400" y="6316663"/>
            <a:ext cx="7542213" cy="461962"/>
          </a:xfrm>
          <a:prstGeom prst="rect">
            <a:avLst/>
          </a:prstGeom>
          <a:solidFill>
            <a:schemeClr val="accent1">
              <a:alpha val="2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endParaRPr lang="en-US">
              <a:latin typeface="Tahoma" charset="0"/>
              <a:cs typeface="Tahoma" charset="0"/>
            </a:endParaRPr>
          </a:p>
        </p:txBody>
      </p:sp>
      <p:sp>
        <p:nvSpPr>
          <p:cNvPr id="27654" name="Rectangle 6"/>
          <p:cNvSpPr>
            <a:spLocks noChangeArrowheads="1"/>
          </p:cNvSpPr>
          <p:nvPr/>
        </p:nvSpPr>
        <p:spPr bwMode="auto">
          <a:xfrm>
            <a:off x="533400" y="3886200"/>
            <a:ext cx="7542213" cy="461963"/>
          </a:xfrm>
          <a:prstGeom prst="rect">
            <a:avLst/>
          </a:prstGeom>
          <a:solidFill>
            <a:srgbClr val="FF7C80">
              <a:alpha val="20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endParaRPr lang="en-US">
              <a:latin typeface="Tahoma" charset="0"/>
              <a:cs typeface="Tahoma" charset="0"/>
            </a:endParaRPr>
          </a:p>
        </p:txBody>
      </p:sp>
      <p:sp>
        <p:nvSpPr>
          <p:cNvPr id="27655" name="Rectangle 7"/>
          <p:cNvSpPr>
            <a:spLocks noChangeArrowheads="1"/>
          </p:cNvSpPr>
          <p:nvPr/>
        </p:nvSpPr>
        <p:spPr bwMode="auto">
          <a:xfrm flipH="1" flipV="1">
            <a:off x="533400" y="4171950"/>
            <a:ext cx="7542213" cy="461963"/>
          </a:xfrm>
          <a:prstGeom prst="rect">
            <a:avLst/>
          </a:prstGeom>
          <a:solidFill>
            <a:srgbClr val="009900">
              <a:alpha val="20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endParaRPr lang="en-US">
              <a:latin typeface="Tahoma" charset="0"/>
              <a:cs typeface="Tahoma" charset="0"/>
            </a:endParaRPr>
          </a:p>
        </p:txBody>
      </p:sp>
      <p:grpSp>
        <p:nvGrpSpPr>
          <p:cNvPr id="2" name="Group 11"/>
          <p:cNvGrpSpPr>
            <a:grpSpLocks/>
          </p:cNvGrpSpPr>
          <p:nvPr/>
        </p:nvGrpSpPr>
        <p:grpSpPr bwMode="auto">
          <a:xfrm>
            <a:off x="7924800" y="822325"/>
            <a:ext cx="1157288" cy="3016250"/>
            <a:chOff x="4992" y="518"/>
            <a:chExt cx="729" cy="1900"/>
          </a:xfrm>
        </p:grpSpPr>
        <p:pic>
          <p:nvPicPr>
            <p:cNvPr id="27656" name="Picture 8" descr="MCj0078733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992" y="1344"/>
              <a:ext cx="156" cy="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57" name="Text Box 9"/>
            <p:cNvSpPr txBox="1">
              <a:spLocks noChangeArrowheads="1"/>
            </p:cNvSpPr>
            <p:nvPr/>
          </p:nvSpPr>
          <p:spPr bwMode="auto">
            <a:xfrm>
              <a:off x="5148" y="518"/>
              <a:ext cx="573" cy="1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000" b="0">
                  <a:latin typeface="Tahoma" charset="0"/>
                  <a:cs typeface="Tahoma" charset="0"/>
                </a:rPr>
                <a:t>The </a:t>
              </a:r>
              <a:r>
                <a:rPr lang="ja-JP" altLang="en-US" sz="1000" b="0">
                  <a:latin typeface="Tahoma" charset="0"/>
                  <a:cs typeface="Tahoma" charset="0"/>
                </a:rPr>
                <a:t>“</a:t>
              </a:r>
              <a:r>
                <a:rPr lang="en-US" altLang="ja-JP" sz="1000" b="0">
                  <a:latin typeface="Tahoma" charset="0"/>
                  <a:cs typeface="Tahoma" charset="0"/>
                </a:rPr>
                <a:t>linkage register</a:t>
              </a:r>
              <a:r>
                <a:rPr lang="ja-JP" altLang="en-US" sz="1000" b="0">
                  <a:latin typeface="Tahoma" charset="0"/>
                  <a:cs typeface="Tahoma" charset="0"/>
                </a:rPr>
                <a:t>”</a:t>
              </a:r>
              <a:r>
                <a:rPr lang="en-US" altLang="ja-JP" sz="1000" b="0">
                  <a:latin typeface="Tahoma" charset="0"/>
                  <a:cs typeface="Tahoma" charset="0"/>
                </a:rPr>
                <a:t> is where the return address of back to the callee is stored. This allows procedures to be called from any place, and for the caller to come back to the place where it was invoked.</a:t>
              </a:r>
              <a:endParaRPr lang="en-US" sz="1000" b="0">
                <a:latin typeface="Tahoma" charset="0"/>
                <a:cs typeface="Tahoma" charset="0"/>
              </a:endParaRPr>
            </a:p>
          </p:txBody>
        </p:sp>
        <p:sp>
          <p:nvSpPr>
            <p:cNvPr id="27658" name="Line 10"/>
            <p:cNvSpPr>
              <a:spLocks noChangeShapeType="1"/>
            </p:cNvSpPr>
            <p:nvPr/>
          </p:nvSpPr>
          <p:spPr bwMode="auto">
            <a:xfrm flipH="1">
              <a:off x="5148" y="1344"/>
              <a:ext cx="84" cy="14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en-US"/>
            </a:p>
          </p:txBody>
        </p:sp>
      </p:grpSp>
      <p:sp>
        <p:nvSpPr>
          <p:cNvPr id="3" name="Slide Number Placeholder 2"/>
          <p:cNvSpPr>
            <a:spLocks noGrp="1"/>
          </p:cNvSpPr>
          <p:nvPr>
            <p:ph type="sldNum" sz="quarter" idx="10"/>
          </p:nvPr>
        </p:nvSpPr>
        <p:spPr/>
        <p:txBody>
          <a:bodyPr/>
          <a:lstStyle/>
          <a:p>
            <a:pPr>
              <a:defRPr/>
            </a:pPr>
            <a:fld id="{E9CC468D-D75C-7F4D-ACE5-026140477DF2}" type="slidenum">
              <a:rPr lang="en-US" smtClean="0"/>
              <a:pPr>
                <a:defRPr/>
              </a:pPr>
              <a:t>8</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p:bldP spid="27654" grpId="0" animBg="1"/>
      <p:bldP spid="276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dirty="0">
                <a:latin typeface="Tahoma" charset="0"/>
                <a:ea typeface="Tahoma"/>
              </a:rPr>
              <a:t>And It </a:t>
            </a:r>
            <a:r>
              <a:rPr lang="ja-JP" altLang="en-US" dirty="0">
                <a:latin typeface="Tahoma" charset="0"/>
                <a:ea typeface="Tahoma"/>
              </a:rPr>
              <a:t>“</a:t>
            </a:r>
            <a:r>
              <a:rPr lang="en-US" dirty="0">
                <a:latin typeface="Tahoma" charset="0"/>
                <a:ea typeface="Tahoma"/>
              </a:rPr>
              <a:t>Sort Of</a:t>
            </a:r>
            <a:r>
              <a:rPr lang="ja-JP" altLang="en-US" dirty="0">
                <a:latin typeface="Tahoma" charset="0"/>
                <a:ea typeface="Tahoma"/>
              </a:rPr>
              <a:t>”</a:t>
            </a:r>
            <a:r>
              <a:rPr lang="en-US" dirty="0">
                <a:latin typeface="Tahoma" charset="0"/>
                <a:ea typeface="Tahoma"/>
              </a:rPr>
              <a:t> Works</a:t>
            </a:r>
          </a:p>
        </p:txBody>
      </p:sp>
      <p:sp>
        <p:nvSpPr>
          <p:cNvPr id="9219" name="Rectangle 3"/>
          <p:cNvSpPr>
            <a:spLocks noGrp="1" noChangeArrowheads="1"/>
          </p:cNvSpPr>
          <p:nvPr>
            <p:ph type="body" idx="1"/>
          </p:nvPr>
        </p:nvSpPr>
        <p:spPr/>
        <p:txBody>
          <a:bodyPr/>
          <a:lstStyle/>
          <a:p>
            <a:pPr eaLnBrk="1" hangingPunct="1">
              <a:defRPr/>
            </a:pPr>
            <a:r>
              <a:rPr lang="en-US" dirty="0">
                <a:effectLst>
                  <a:outerShdw blurRad="38100" dist="38100" dir="2700000" algn="tl">
                    <a:srgbClr val="DDDDDD"/>
                  </a:outerShdw>
                </a:effectLst>
                <a:latin typeface="Tahoma" charset="0"/>
                <a:ea typeface="Tahoma"/>
              </a:rPr>
              <a:t>Example:</a:t>
            </a:r>
          </a:p>
          <a:p>
            <a:pPr eaLnBrk="1" hangingPunct="1">
              <a:buFont typeface="Wingdings 2" charset="0"/>
              <a:buNone/>
              <a:defRPr/>
            </a:pPr>
            <a:r>
              <a:rPr lang="en-US" sz="1600" b="1" dirty="0">
                <a:effectLst>
                  <a:outerShdw blurRad="38100" dist="38100" dir="2700000" algn="tl">
                    <a:srgbClr val="DDDDDD"/>
                  </a:outerShdw>
                </a:effectLst>
                <a:latin typeface="Courier New" charset="0"/>
                <a:ea typeface="Tahoma"/>
                <a:cs typeface="Courier New" charset="0"/>
              </a:rPr>
              <a:t>.</a:t>
            </a:r>
            <a:r>
              <a:rPr lang="en-US" sz="1600" b="1" dirty="0" err="1">
                <a:effectLst>
                  <a:outerShdw blurRad="38100" dist="38100" dir="2700000" algn="tl">
                    <a:srgbClr val="DDDDDD"/>
                  </a:outerShdw>
                </a:effectLst>
                <a:latin typeface="Courier New" charset="0"/>
                <a:ea typeface="Tahoma"/>
                <a:cs typeface="Courier New" charset="0"/>
              </a:rPr>
              <a:t>globl</a:t>
            </a:r>
            <a:r>
              <a:rPr lang="en-US" sz="1600" b="1" dirty="0">
                <a:effectLst>
                  <a:outerShdw blurRad="38100" dist="38100" dir="2700000" algn="tl">
                    <a:srgbClr val="DDDDDD"/>
                  </a:outerShdw>
                </a:effectLst>
                <a:latin typeface="Courier New" charset="0"/>
                <a:ea typeface="Tahoma"/>
                <a:cs typeface="Courier New" charset="0"/>
              </a:rPr>
              <a:t> x</a:t>
            </a:r>
          </a:p>
          <a:p>
            <a:pPr eaLnBrk="1" hangingPunct="1">
              <a:buFont typeface="Wingdings 2" charset="0"/>
              <a:buNone/>
              <a:defRPr/>
            </a:pPr>
            <a:r>
              <a:rPr lang="en-US" sz="1600" b="1" dirty="0">
                <a:effectLst>
                  <a:outerShdw blurRad="38100" dist="38100" dir="2700000" algn="tl">
                    <a:srgbClr val="DDDDDD"/>
                  </a:outerShdw>
                </a:effectLst>
                <a:latin typeface="Courier New" charset="0"/>
                <a:ea typeface="Tahoma"/>
                <a:cs typeface="Courier New" charset="0"/>
              </a:rPr>
              <a:t>.data</a:t>
            </a:r>
          </a:p>
          <a:p>
            <a:pPr eaLnBrk="1" hangingPunct="1">
              <a:buFont typeface="Wingdings 2" charset="0"/>
              <a:buNone/>
              <a:defRPr/>
            </a:pPr>
            <a:r>
              <a:rPr lang="en-US" sz="1600" b="1" dirty="0">
                <a:effectLst>
                  <a:outerShdw blurRad="38100" dist="38100" dir="2700000" algn="tl">
                    <a:srgbClr val="DDDDDD"/>
                  </a:outerShdw>
                </a:effectLst>
                <a:latin typeface="Courier New" charset="0"/>
                <a:ea typeface="Tahoma"/>
                <a:cs typeface="Courier New" charset="0"/>
              </a:rPr>
              <a:t>x:   .word 9</a:t>
            </a:r>
          </a:p>
          <a:p>
            <a:pPr eaLnBrk="1" hangingPunct="1">
              <a:buFont typeface="Wingdings 2" charset="0"/>
              <a:buNone/>
              <a:defRPr/>
            </a:pPr>
            <a:endParaRPr lang="en-US" sz="1600" b="1" dirty="0">
              <a:effectLst>
                <a:outerShdw blurRad="38100" dist="38100" dir="2700000" algn="tl">
                  <a:srgbClr val="DDDDDD"/>
                </a:outerShdw>
              </a:effectLst>
              <a:latin typeface="Courier New" charset="0"/>
              <a:ea typeface="Tahoma"/>
              <a:cs typeface="Courier New" charset="0"/>
            </a:endParaRPr>
          </a:p>
          <a:p>
            <a:pPr eaLnBrk="1" hangingPunct="1">
              <a:buFont typeface="Wingdings 2" charset="0"/>
              <a:buNone/>
              <a:defRPr/>
            </a:pPr>
            <a:r>
              <a:rPr lang="en-US" sz="1600" b="1" dirty="0">
                <a:effectLst>
                  <a:outerShdw blurRad="38100" dist="38100" dir="2700000" algn="tl">
                    <a:srgbClr val="DDDDDD"/>
                  </a:outerShdw>
                </a:effectLst>
                <a:latin typeface="Courier New" charset="0"/>
                <a:ea typeface="Tahoma"/>
                <a:cs typeface="Courier New" charset="0"/>
              </a:rPr>
              <a:t>.</a:t>
            </a:r>
            <a:r>
              <a:rPr lang="en-US" sz="1600" b="1" dirty="0" err="1">
                <a:effectLst>
                  <a:outerShdw blurRad="38100" dist="38100" dir="2700000" algn="tl">
                    <a:srgbClr val="DDDDDD"/>
                  </a:outerShdw>
                </a:effectLst>
                <a:latin typeface="Courier New" charset="0"/>
                <a:ea typeface="Tahoma"/>
                <a:cs typeface="Courier New" charset="0"/>
              </a:rPr>
              <a:t>globl</a:t>
            </a:r>
            <a:r>
              <a:rPr lang="en-US" sz="1600" b="1" dirty="0">
                <a:effectLst>
                  <a:outerShdw blurRad="38100" dist="38100" dir="2700000" algn="tl">
                    <a:srgbClr val="DDDDDD"/>
                  </a:outerShdw>
                </a:effectLst>
                <a:latin typeface="Courier New" charset="0"/>
                <a:ea typeface="Tahoma"/>
                <a:cs typeface="Courier New" charset="0"/>
              </a:rPr>
              <a:t> fee</a:t>
            </a:r>
          </a:p>
          <a:p>
            <a:pPr eaLnBrk="1" hangingPunct="1">
              <a:buFont typeface="Wingdings 2" charset="0"/>
              <a:buNone/>
              <a:defRPr/>
            </a:pPr>
            <a:r>
              <a:rPr lang="en-US" sz="1600" b="1" dirty="0">
                <a:effectLst>
                  <a:outerShdw blurRad="38100" dist="38100" dir="2700000" algn="tl">
                    <a:srgbClr val="DDDDDD"/>
                  </a:outerShdw>
                </a:effectLst>
                <a:latin typeface="Courier New" charset="0"/>
                <a:ea typeface="Tahoma"/>
                <a:cs typeface="Courier New" charset="0"/>
              </a:rPr>
              <a:t>.text</a:t>
            </a:r>
          </a:p>
          <a:p>
            <a:pPr eaLnBrk="1" hangingPunct="1">
              <a:buFont typeface="Wingdings 2" charset="0"/>
              <a:buNone/>
              <a:defRPr/>
            </a:pPr>
            <a:r>
              <a:rPr lang="en-US" sz="1600" b="1" dirty="0">
                <a:effectLst>
                  <a:outerShdw blurRad="38100" dist="38100" dir="2700000" algn="tl">
                    <a:srgbClr val="DDDDDD"/>
                  </a:outerShdw>
                </a:effectLst>
                <a:latin typeface="Courier New" charset="0"/>
                <a:ea typeface="Tahoma"/>
                <a:cs typeface="Courier New" charset="0"/>
              </a:rPr>
              <a:t>fee:</a:t>
            </a:r>
          </a:p>
          <a:p>
            <a:pPr eaLnBrk="1" hangingPunct="1">
              <a:buFont typeface="Wingdings 2" charset="0"/>
              <a:buNone/>
              <a:defRPr/>
            </a:pPr>
            <a:r>
              <a:rPr lang="en-US" sz="1600" b="1" dirty="0">
                <a:effectLst>
                  <a:outerShdw blurRad="38100" dist="38100" dir="2700000" algn="tl">
                    <a:srgbClr val="DDDDDD"/>
                  </a:outerShdw>
                </a:effectLst>
                <a:latin typeface="Courier New" charset="0"/>
                <a:ea typeface="Tahoma"/>
                <a:cs typeface="Courier New" charset="0"/>
              </a:rPr>
              <a:t>    add   $v0,$a0,$a0</a:t>
            </a:r>
          </a:p>
          <a:p>
            <a:pPr eaLnBrk="1" hangingPunct="1">
              <a:buFont typeface="Wingdings 2" charset="0"/>
              <a:buNone/>
              <a:defRPr/>
            </a:pPr>
            <a:r>
              <a:rPr lang="en-US" sz="1600" b="1" dirty="0">
                <a:effectLst>
                  <a:outerShdw blurRad="38100" dist="38100" dir="2700000" algn="tl">
                    <a:srgbClr val="DDDDDD"/>
                  </a:outerShdw>
                </a:effectLst>
                <a:latin typeface="Courier New" charset="0"/>
                <a:ea typeface="Tahoma"/>
                <a:cs typeface="Courier New" charset="0"/>
              </a:rPr>
              <a:t>    </a:t>
            </a:r>
            <a:r>
              <a:rPr lang="en-US" sz="1600" b="1" dirty="0" err="1">
                <a:effectLst>
                  <a:outerShdw blurRad="38100" dist="38100" dir="2700000" algn="tl">
                    <a:srgbClr val="DDDDDD"/>
                  </a:outerShdw>
                </a:effectLst>
                <a:latin typeface="Courier New" charset="0"/>
                <a:ea typeface="Tahoma"/>
                <a:cs typeface="Courier New" charset="0"/>
              </a:rPr>
              <a:t>addi</a:t>
            </a:r>
            <a:r>
              <a:rPr lang="en-US" sz="1600" b="1" dirty="0">
                <a:effectLst>
                  <a:outerShdw blurRad="38100" dist="38100" dir="2700000" algn="tl">
                    <a:srgbClr val="DDDDDD"/>
                  </a:outerShdw>
                </a:effectLst>
                <a:latin typeface="Courier New" charset="0"/>
                <a:ea typeface="Tahoma"/>
                <a:cs typeface="Courier New" charset="0"/>
              </a:rPr>
              <a:t>  $v0,$v0,-1</a:t>
            </a:r>
          </a:p>
          <a:p>
            <a:pPr eaLnBrk="1" hangingPunct="1">
              <a:buFont typeface="Wingdings 2" charset="0"/>
              <a:buNone/>
              <a:defRPr/>
            </a:pPr>
            <a:r>
              <a:rPr lang="en-US" sz="1600" b="1" dirty="0">
                <a:effectLst>
                  <a:outerShdw blurRad="38100" dist="38100" dir="2700000" algn="tl">
                    <a:srgbClr val="DDDDDD"/>
                  </a:outerShdw>
                </a:effectLst>
                <a:latin typeface="Courier New" charset="0"/>
                <a:ea typeface="Tahoma"/>
                <a:cs typeface="Courier New" charset="0"/>
              </a:rPr>
              <a:t>    </a:t>
            </a:r>
            <a:r>
              <a:rPr lang="en-US" sz="1600" b="1" dirty="0" err="1">
                <a:effectLst>
                  <a:outerShdw blurRad="38100" dist="38100" dir="2700000" algn="tl">
                    <a:srgbClr val="DDDDDD"/>
                  </a:outerShdw>
                </a:effectLst>
                <a:latin typeface="Courier New" charset="0"/>
                <a:ea typeface="Tahoma"/>
                <a:cs typeface="Courier New" charset="0"/>
              </a:rPr>
              <a:t>jr</a:t>
            </a:r>
            <a:r>
              <a:rPr lang="en-US" sz="1600" b="1" dirty="0">
                <a:effectLst>
                  <a:outerShdw blurRad="38100" dist="38100" dir="2700000" algn="tl">
                    <a:srgbClr val="DDDDDD"/>
                  </a:outerShdw>
                </a:effectLst>
                <a:latin typeface="Courier New" charset="0"/>
                <a:ea typeface="Tahoma"/>
                <a:cs typeface="Courier New" charset="0"/>
              </a:rPr>
              <a:t>    $</a:t>
            </a:r>
            <a:r>
              <a:rPr lang="en-US" sz="1600" b="1" dirty="0" err="1">
                <a:effectLst>
                  <a:outerShdw blurRad="38100" dist="38100" dir="2700000" algn="tl">
                    <a:srgbClr val="DDDDDD"/>
                  </a:outerShdw>
                </a:effectLst>
                <a:latin typeface="Courier New" charset="0"/>
                <a:ea typeface="Tahoma"/>
                <a:cs typeface="Courier New" charset="0"/>
              </a:rPr>
              <a:t>ra</a:t>
            </a:r>
            <a:endParaRPr lang="en-US" sz="1600" b="1" dirty="0">
              <a:effectLst>
                <a:outerShdw blurRad="38100" dist="38100" dir="2700000" algn="tl">
                  <a:srgbClr val="DDDDDD"/>
                </a:outerShdw>
              </a:effectLst>
              <a:latin typeface="Courier New" charset="0"/>
              <a:ea typeface="Tahoma"/>
              <a:cs typeface="Courier New" charset="0"/>
            </a:endParaRPr>
          </a:p>
          <a:p>
            <a:pPr eaLnBrk="1" hangingPunct="1">
              <a:buFont typeface="Wingdings 2" charset="0"/>
              <a:buNone/>
              <a:defRPr/>
            </a:pPr>
            <a:endParaRPr lang="en-US" sz="1600" b="1" dirty="0">
              <a:effectLst>
                <a:outerShdw blurRad="38100" dist="38100" dir="2700000" algn="tl">
                  <a:srgbClr val="DDDDDD"/>
                </a:outerShdw>
              </a:effectLst>
              <a:latin typeface="Courier New" charset="0"/>
              <a:ea typeface="Tahoma"/>
              <a:cs typeface="Courier New" charset="0"/>
            </a:endParaRPr>
          </a:p>
          <a:p>
            <a:pPr eaLnBrk="1" hangingPunct="1">
              <a:buFont typeface="Wingdings 2" charset="0"/>
              <a:buNone/>
              <a:defRPr/>
            </a:pPr>
            <a:r>
              <a:rPr lang="en-US" sz="1600" b="1" dirty="0">
                <a:effectLst>
                  <a:outerShdw blurRad="38100" dist="38100" dir="2700000" algn="tl">
                    <a:srgbClr val="DDDDDD"/>
                  </a:outerShdw>
                </a:effectLst>
                <a:latin typeface="Courier New" charset="0"/>
                <a:ea typeface="Tahoma"/>
                <a:cs typeface="Courier New" charset="0"/>
              </a:rPr>
              <a:t>.</a:t>
            </a:r>
            <a:r>
              <a:rPr lang="en-US" sz="1600" b="1" dirty="0" err="1">
                <a:effectLst>
                  <a:outerShdw blurRad="38100" dist="38100" dir="2700000" algn="tl">
                    <a:srgbClr val="DDDDDD"/>
                  </a:outerShdw>
                </a:effectLst>
                <a:latin typeface="Courier New" charset="0"/>
                <a:ea typeface="Tahoma"/>
                <a:cs typeface="Courier New" charset="0"/>
              </a:rPr>
              <a:t>globl</a:t>
            </a:r>
            <a:r>
              <a:rPr lang="en-US" sz="1600" b="1" dirty="0">
                <a:effectLst>
                  <a:outerShdw blurRad="38100" dist="38100" dir="2700000" algn="tl">
                    <a:srgbClr val="DDDDDD"/>
                  </a:outerShdw>
                </a:effectLst>
                <a:latin typeface="Courier New" charset="0"/>
                <a:ea typeface="Tahoma"/>
                <a:cs typeface="Courier New" charset="0"/>
              </a:rPr>
              <a:t> main</a:t>
            </a:r>
          </a:p>
          <a:p>
            <a:pPr eaLnBrk="1" hangingPunct="1">
              <a:buFont typeface="Wingdings 2" charset="0"/>
              <a:buNone/>
              <a:defRPr/>
            </a:pPr>
            <a:r>
              <a:rPr lang="en-US" sz="1600" b="1" dirty="0">
                <a:effectLst>
                  <a:outerShdw blurRad="38100" dist="38100" dir="2700000" algn="tl">
                    <a:srgbClr val="DDDDDD"/>
                  </a:outerShdw>
                </a:effectLst>
                <a:latin typeface="Courier New" charset="0"/>
                <a:ea typeface="Tahoma"/>
                <a:cs typeface="Courier New" charset="0"/>
              </a:rPr>
              <a:t>.text</a:t>
            </a:r>
          </a:p>
          <a:p>
            <a:pPr eaLnBrk="1" hangingPunct="1">
              <a:buFont typeface="Wingdings 2" charset="0"/>
              <a:buNone/>
              <a:defRPr/>
            </a:pPr>
            <a:r>
              <a:rPr lang="en-US" sz="1600" b="1" dirty="0">
                <a:effectLst>
                  <a:outerShdw blurRad="38100" dist="38100" dir="2700000" algn="tl">
                    <a:srgbClr val="DDDDDD"/>
                  </a:outerShdw>
                </a:effectLst>
                <a:latin typeface="Courier New" charset="0"/>
                <a:ea typeface="Tahoma"/>
                <a:cs typeface="Courier New" charset="0"/>
              </a:rPr>
              <a:t>main:</a:t>
            </a:r>
          </a:p>
          <a:p>
            <a:pPr eaLnBrk="1" hangingPunct="1">
              <a:buFont typeface="Wingdings 2" charset="0"/>
              <a:buNone/>
              <a:defRPr/>
            </a:pPr>
            <a:r>
              <a:rPr lang="en-US" sz="1600" b="1" dirty="0">
                <a:effectLst>
                  <a:outerShdw blurRad="38100" dist="38100" dir="2700000" algn="tl">
                    <a:srgbClr val="DDDDDD"/>
                  </a:outerShdw>
                </a:effectLst>
                <a:latin typeface="Courier New" charset="0"/>
                <a:ea typeface="Tahoma"/>
                <a:cs typeface="Courier New" charset="0"/>
              </a:rPr>
              <a:t>     </a:t>
            </a:r>
            <a:r>
              <a:rPr lang="en-US" sz="1600" b="1" dirty="0" err="1">
                <a:effectLst>
                  <a:outerShdw blurRad="38100" dist="38100" dir="2700000" algn="tl">
                    <a:srgbClr val="DDDDDD"/>
                  </a:outerShdw>
                </a:effectLst>
                <a:latin typeface="Courier New" charset="0"/>
                <a:ea typeface="Tahoma"/>
                <a:cs typeface="Courier New" charset="0"/>
              </a:rPr>
              <a:t>lw</a:t>
            </a:r>
            <a:r>
              <a:rPr lang="en-US" sz="1600" b="1" dirty="0">
                <a:effectLst>
                  <a:outerShdw blurRad="38100" dist="38100" dir="2700000" algn="tl">
                    <a:srgbClr val="DDDDDD"/>
                  </a:outerShdw>
                </a:effectLst>
                <a:latin typeface="Courier New" charset="0"/>
                <a:ea typeface="Tahoma"/>
                <a:cs typeface="Courier New" charset="0"/>
              </a:rPr>
              <a:t>     $a0,x</a:t>
            </a:r>
          </a:p>
          <a:p>
            <a:pPr eaLnBrk="1" hangingPunct="1">
              <a:buFont typeface="Wingdings 2" charset="0"/>
              <a:buNone/>
              <a:defRPr/>
            </a:pPr>
            <a:r>
              <a:rPr lang="en-US" sz="1600" b="1" dirty="0">
                <a:effectLst>
                  <a:outerShdw blurRad="38100" dist="38100" dir="2700000" algn="tl">
                    <a:srgbClr val="DDDDDD"/>
                  </a:outerShdw>
                </a:effectLst>
                <a:latin typeface="Courier New" charset="0"/>
                <a:ea typeface="Tahoma"/>
                <a:cs typeface="Courier New" charset="0"/>
              </a:rPr>
              <a:t>     </a:t>
            </a:r>
            <a:r>
              <a:rPr lang="en-US" sz="1600" b="1" dirty="0" err="1">
                <a:effectLst>
                  <a:outerShdw blurRad="38100" dist="38100" dir="2700000" algn="tl">
                    <a:srgbClr val="DDDDDD"/>
                  </a:outerShdw>
                </a:effectLst>
                <a:latin typeface="Courier New" charset="0"/>
                <a:ea typeface="Tahoma"/>
                <a:cs typeface="Courier New" charset="0"/>
              </a:rPr>
              <a:t>jal</a:t>
            </a:r>
            <a:r>
              <a:rPr lang="en-US" sz="1600" b="1" dirty="0">
                <a:effectLst>
                  <a:outerShdw blurRad="38100" dist="38100" dir="2700000" algn="tl">
                    <a:srgbClr val="DDDDDD"/>
                  </a:outerShdw>
                </a:effectLst>
                <a:latin typeface="Courier New" charset="0"/>
                <a:ea typeface="Tahoma"/>
                <a:cs typeface="Courier New" charset="0"/>
              </a:rPr>
              <a:t>    fee</a:t>
            </a:r>
          </a:p>
          <a:p>
            <a:pPr eaLnBrk="1" hangingPunct="1">
              <a:buFont typeface="Wingdings 2" charset="0"/>
              <a:buNone/>
              <a:defRPr/>
            </a:pPr>
            <a:r>
              <a:rPr lang="en-US" sz="1600" b="1" dirty="0">
                <a:effectLst>
                  <a:outerShdw blurRad="38100" dist="38100" dir="2700000" algn="tl">
                    <a:srgbClr val="DDDDDD"/>
                  </a:outerShdw>
                </a:effectLst>
                <a:latin typeface="Courier New" charset="0"/>
                <a:ea typeface="Tahoma"/>
                <a:cs typeface="Courier New" charset="0"/>
              </a:rPr>
              <a:t>     </a:t>
            </a:r>
            <a:r>
              <a:rPr lang="en-US" sz="1600" b="1" dirty="0" err="1">
                <a:effectLst>
                  <a:outerShdw blurRad="38100" dist="38100" dir="2700000" algn="tl">
                    <a:srgbClr val="DDDDDD"/>
                  </a:outerShdw>
                </a:effectLst>
                <a:latin typeface="Courier New" charset="0"/>
                <a:ea typeface="Tahoma"/>
                <a:cs typeface="Courier New" charset="0"/>
              </a:rPr>
              <a:t>jr</a:t>
            </a:r>
            <a:r>
              <a:rPr lang="en-US" sz="1600" b="1" dirty="0">
                <a:effectLst>
                  <a:outerShdw blurRad="38100" dist="38100" dir="2700000" algn="tl">
                    <a:srgbClr val="DDDDDD"/>
                  </a:outerShdw>
                </a:effectLst>
                <a:latin typeface="Courier New" charset="0"/>
                <a:ea typeface="Tahoma"/>
                <a:cs typeface="Courier New" charset="0"/>
              </a:rPr>
              <a:t>     $</a:t>
            </a:r>
            <a:r>
              <a:rPr lang="en-US" sz="1600" b="1" dirty="0" err="1">
                <a:effectLst>
                  <a:outerShdw blurRad="38100" dist="38100" dir="2700000" algn="tl">
                    <a:srgbClr val="DDDDDD"/>
                  </a:outerShdw>
                </a:effectLst>
                <a:latin typeface="Courier New" charset="0"/>
                <a:ea typeface="Tahoma"/>
                <a:cs typeface="Courier New" charset="0"/>
              </a:rPr>
              <a:t>ra</a:t>
            </a:r>
            <a:endParaRPr lang="en-US" sz="1600" b="1" dirty="0">
              <a:effectLst>
                <a:outerShdw blurRad="38100" dist="38100" dir="2700000" algn="tl">
                  <a:srgbClr val="DDDDDD"/>
                </a:outerShdw>
              </a:effectLst>
              <a:latin typeface="Courier New" charset="0"/>
              <a:ea typeface="Tahoma"/>
              <a:cs typeface="Courier New" charset="0"/>
            </a:endParaRPr>
          </a:p>
        </p:txBody>
      </p:sp>
      <p:sp>
        <p:nvSpPr>
          <p:cNvPr id="29699" name="Text Box 9"/>
          <p:cNvSpPr txBox="1">
            <a:spLocks noChangeArrowheads="1"/>
          </p:cNvSpPr>
          <p:nvPr/>
        </p:nvSpPr>
        <p:spPr bwMode="auto">
          <a:xfrm>
            <a:off x="3300413" y="4902200"/>
            <a:ext cx="1211262"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3200" b="0">
                <a:latin typeface="Tahoma" charset="0"/>
                <a:cs typeface="Tahoma" charset="0"/>
              </a:rPr>
              <a:t>Caller</a:t>
            </a:r>
          </a:p>
        </p:txBody>
      </p:sp>
      <p:sp>
        <p:nvSpPr>
          <p:cNvPr id="29700" name="Rectangle 11"/>
          <p:cNvSpPr>
            <a:spLocks noChangeArrowheads="1"/>
          </p:cNvSpPr>
          <p:nvPr/>
        </p:nvSpPr>
        <p:spPr bwMode="auto">
          <a:xfrm>
            <a:off x="152400" y="3121025"/>
            <a:ext cx="2667000" cy="1222375"/>
          </a:xfrm>
          <a:prstGeom prst="rect">
            <a:avLst/>
          </a:prstGeom>
          <a:solidFill>
            <a:schemeClr val="accent1">
              <a:alpha val="32156"/>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en-US">
              <a:latin typeface="Tahoma" charset="0"/>
              <a:cs typeface="Tahoma" charset="0"/>
            </a:endParaRPr>
          </a:p>
        </p:txBody>
      </p:sp>
      <p:sp>
        <p:nvSpPr>
          <p:cNvPr id="29701" name="Text Box 12"/>
          <p:cNvSpPr txBox="1">
            <a:spLocks noChangeArrowheads="1"/>
          </p:cNvSpPr>
          <p:nvPr/>
        </p:nvSpPr>
        <p:spPr bwMode="auto">
          <a:xfrm>
            <a:off x="3300413" y="2589213"/>
            <a:ext cx="1268412"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3200" b="0">
                <a:latin typeface="Tahoma" charset="0"/>
                <a:cs typeface="Tahoma" charset="0"/>
              </a:rPr>
              <a:t>Callee</a:t>
            </a:r>
          </a:p>
        </p:txBody>
      </p:sp>
      <p:sp>
        <p:nvSpPr>
          <p:cNvPr id="29702" name="Text Box 14"/>
          <p:cNvSpPr txBox="1">
            <a:spLocks noChangeArrowheads="1"/>
          </p:cNvSpPr>
          <p:nvPr/>
        </p:nvSpPr>
        <p:spPr bwMode="auto">
          <a:xfrm>
            <a:off x="5013325" y="990600"/>
            <a:ext cx="3825875" cy="434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2000" b="0">
                <a:latin typeface="Tahoma" charset="0"/>
                <a:cs typeface="Tahoma" charset="0"/>
              </a:rPr>
              <a:t>Works for special cases where the Callee needs few resources and calls no other functions. </a:t>
            </a:r>
            <a:br>
              <a:rPr lang="en-US" sz="2000" b="0">
                <a:latin typeface="Tahoma" charset="0"/>
                <a:cs typeface="Tahoma" charset="0"/>
              </a:rPr>
            </a:br>
            <a:endParaRPr lang="en-US" sz="900" b="0">
              <a:latin typeface="Tahoma" charset="0"/>
              <a:cs typeface="Tahoma" charset="0"/>
            </a:endParaRPr>
          </a:p>
          <a:p>
            <a:pPr algn="l"/>
            <a:r>
              <a:rPr lang="en-US" sz="2000" b="0">
                <a:latin typeface="Tahoma" charset="0"/>
                <a:cs typeface="Tahoma" charset="0"/>
              </a:rPr>
              <a:t>This type of function is called a </a:t>
            </a:r>
            <a:r>
              <a:rPr lang="en-US" sz="2000" b="0">
                <a:solidFill>
                  <a:srgbClr val="FF3300"/>
                </a:solidFill>
                <a:latin typeface="Tahoma" charset="0"/>
                <a:cs typeface="Tahoma" charset="0"/>
              </a:rPr>
              <a:t>LEAF</a:t>
            </a:r>
            <a:r>
              <a:rPr lang="en-US" sz="2000" b="0">
                <a:latin typeface="Tahoma" charset="0"/>
                <a:cs typeface="Tahoma" charset="0"/>
              </a:rPr>
              <a:t> function.</a:t>
            </a:r>
          </a:p>
          <a:p>
            <a:pPr algn="l"/>
            <a:endParaRPr lang="en-US" sz="1200" b="0">
              <a:latin typeface="Tahoma" charset="0"/>
              <a:cs typeface="Tahoma" charset="0"/>
            </a:endParaRPr>
          </a:p>
          <a:p>
            <a:pPr algn="l"/>
            <a:r>
              <a:rPr lang="en-US" sz="2000" b="0">
                <a:latin typeface="Tahoma" charset="0"/>
                <a:cs typeface="Tahoma" charset="0"/>
              </a:rPr>
              <a:t>But there are lots of issues:</a:t>
            </a:r>
          </a:p>
          <a:p>
            <a:pPr algn="l">
              <a:spcBef>
                <a:spcPct val="30000"/>
              </a:spcBef>
            </a:pPr>
            <a:r>
              <a:rPr lang="en-US" sz="2000" b="0">
                <a:latin typeface="Tahoma" charset="0"/>
                <a:cs typeface="Tahoma" charset="0"/>
              </a:rPr>
              <a:t> How can fee call functions?</a:t>
            </a:r>
          </a:p>
          <a:p>
            <a:pPr algn="l"/>
            <a:r>
              <a:rPr lang="en-US" sz="2000" b="0">
                <a:latin typeface="Tahoma" charset="0"/>
                <a:cs typeface="Tahoma" charset="0"/>
              </a:rPr>
              <a:t> More than 4 arguments?</a:t>
            </a:r>
          </a:p>
          <a:p>
            <a:pPr algn="l"/>
            <a:r>
              <a:rPr lang="en-US" sz="2000" b="0">
                <a:latin typeface="Tahoma" charset="0"/>
                <a:cs typeface="Tahoma" charset="0"/>
              </a:rPr>
              <a:t> Local variables?</a:t>
            </a:r>
          </a:p>
          <a:p>
            <a:pPr algn="l"/>
            <a:r>
              <a:rPr lang="en-US" sz="2000" b="0">
                <a:latin typeface="Tahoma" charset="0"/>
                <a:cs typeface="Tahoma" charset="0"/>
              </a:rPr>
              <a:t> Where will main return to?</a:t>
            </a:r>
          </a:p>
          <a:p>
            <a:pPr algn="l"/>
            <a:endParaRPr lang="en-US" sz="900" b="0">
              <a:latin typeface="Tahoma" charset="0"/>
              <a:cs typeface="Tahoma" charset="0"/>
            </a:endParaRPr>
          </a:p>
          <a:p>
            <a:pPr algn="l"/>
            <a:r>
              <a:rPr lang="en-US" sz="2000" b="0">
                <a:latin typeface="Tahoma" charset="0"/>
                <a:cs typeface="Tahoma" charset="0"/>
              </a:rPr>
              <a:t>Let’</a:t>
            </a:r>
            <a:r>
              <a:rPr lang="en-US" altLang="ja-JP" sz="2000" b="0">
                <a:latin typeface="Tahoma" charset="0"/>
                <a:cs typeface="Tahoma" charset="0"/>
              </a:rPr>
              <a:t>s consider the worst case of a Callee as a Caller…</a:t>
            </a:r>
            <a:endParaRPr lang="en-US" sz="2000" b="0">
              <a:latin typeface="Tahoma" charset="0"/>
              <a:cs typeface="Tahoma" charset="0"/>
            </a:endParaRPr>
          </a:p>
        </p:txBody>
      </p:sp>
      <p:sp>
        <p:nvSpPr>
          <p:cNvPr id="29703" name="Rectangle 15"/>
          <p:cNvSpPr>
            <a:spLocks noChangeArrowheads="1"/>
          </p:cNvSpPr>
          <p:nvPr/>
        </p:nvSpPr>
        <p:spPr bwMode="auto">
          <a:xfrm>
            <a:off x="152400" y="5200650"/>
            <a:ext cx="2362200" cy="1200150"/>
          </a:xfrm>
          <a:prstGeom prst="rect">
            <a:avLst/>
          </a:prstGeom>
          <a:solidFill>
            <a:srgbClr val="009900">
              <a:alpha val="32156"/>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en-US">
              <a:latin typeface="Tahoma" charset="0"/>
              <a:cs typeface="Tahoma" charset="0"/>
            </a:endParaRPr>
          </a:p>
        </p:txBody>
      </p:sp>
      <p:sp>
        <p:nvSpPr>
          <p:cNvPr id="2" name="Slide Number Placeholder 1"/>
          <p:cNvSpPr>
            <a:spLocks noGrp="1"/>
          </p:cNvSpPr>
          <p:nvPr>
            <p:ph type="sldNum" sz="quarter" idx="10"/>
          </p:nvPr>
        </p:nvSpPr>
        <p:spPr/>
        <p:txBody>
          <a:bodyPr/>
          <a:lstStyle/>
          <a:p>
            <a:pPr>
              <a:defRPr/>
            </a:pPr>
            <a:fld id="{E9CC468D-D75C-7F4D-ACE5-026140477DF2}" type="slidenum">
              <a:rPr lang="en-US" smtClean="0"/>
              <a:pPr>
                <a:defRPr/>
              </a:pPr>
              <a:t>9</a:t>
            </a:fld>
            <a:endParaRPr lang="en-US"/>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proposal">
  <a:themeElements>
    <a:clrScheme name="proposal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proposa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oposal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proposal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proposa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posal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proposal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proposal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proposal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proposal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proposal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proposal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proposal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proposal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proposal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proposal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proposal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13566</TotalTime>
  <Words>2297</Words>
  <Application>Microsoft Macintosh PowerPoint</Application>
  <PresentationFormat>Letter Paper (8.5x11 in)</PresentationFormat>
  <Paragraphs>567</Paragraphs>
  <Slides>30</Slides>
  <Notes>26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43" baseType="lpstr">
      <vt:lpstr>Arial</vt:lpstr>
      <vt:lpstr>Arial Narrow</vt:lpstr>
      <vt:lpstr>Courier New</vt:lpstr>
      <vt:lpstr>ＭＳ Ｐゴシック</vt:lpstr>
      <vt:lpstr>Symbol</vt:lpstr>
      <vt:lpstr>Tahoma</vt:lpstr>
      <vt:lpstr>Tekton</vt:lpstr>
      <vt:lpstr>Times New Roman</vt:lpstr>
      <vt:lpstr>Wingdings</vt:lpstr>
      <vt:lpstr>Wingdings 2</vt:lpstr>
      <vt:lpstr>proposal</vt:lpstr>
      <vt:lpstr>Worksheet</vt:lpstr>
      <vt:lpstr>Clip</vt:lpstr>
      <vt:lpstr> Computer Organization and Design  Procedures &amp; Stacks </vt:lpstr>
      <vt:lpstr>Today</vt:lpstr>
      <vt:lpstr>What are Procedures?</vt:lpstr>
      <vt:lpstr>Why Use Procedures?</vt:lpstr>
      <vt:lpstr>Why Use Procedures?</vt:lpstr>
      <vt:lpstr>Another Reason:  Scope of Variables</vt:lpstr>
      <vt:lpstr>Using Procedures</vt:lpstr>
      <vt:lpstr>MIPS Register Usage</vt:lpstr>
      <vt:lpstr>And It “Sort Of” Works</vt:lpstr>
      <vt:lpstr>Writing Procedures</vt:lpstr>
      <vt:lpstr>Procedure Linkage: First Try</vt:lpstr>
      <vt:lpstr>A Procedure’s Storage Needs</vt:lpstr>
      <vt:lpstr>Lives of Activation Records</vt:lpstr>
      <vt:lpstr>We Need Dynamic Storage!</vt:lpstr>
      <vt:lpstr>MIPS Stack Convention</vt:lpstr>
      <vt:lpstr>Stack Management Primitives</vt:lpstr>
      <vt:lpstr>Solving Procedure Linkage “Problems”</vt:lpstr>
      <vt:lpstr>More MIPS Procedure Conventions</vt:lpstr>
      <vt:lpstr>Stack Frame Overview</vt:lpstr>
      <vt:lpstr>Procedure Stack Usage</vt:lpstr>
      <vt:lpstr>More MIPS Register Usage</vt:lpstr>
      <vt:lpstr>Stack Snap Shots</vt:lpstr>
      <vt:lpstr>Back to Reality</vt:lpstr>
      <vt:lpstr>Testing Reality’s Boundaries</vt:lpstr>
      <vt:lpstr>Procedure Linkage is Nontrivial</vt:lpstr>
      <vt:lpstr>Procedure Linkage: Caller Contract</vt:lpstr>
      <vt:lpstr>Code Lawyer</vt:lpstr>
      <vt:lpstr>Procedure Linkage: Callee Contract</vt:lpstr>
      <vt:lpstr>More Legalese </vt:lpstr>
      <vt:lpstr>Conclusions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 &amp; Procedures</dc:title>
  <dc:subject>Comp 411 -- Fall 2012</dc:subject>
  <dc:creator>Montek Singh</dc:creator>
  <cp:keywords/>
  <dc:description/>
  <cp:lastModifiedBy>hailey Huber</cp:lastModifiedBy>
  <cp:revision>355</cp:revision>
  <cp:lastPrinted>1999-09-10T12:56:53Z</cp:lastPrinted>
  <dcterms:created xsi:type="dcterms:W3CDTF">2011-02-16T14:06:00Z</dcterms:created>
  <dcterms:modified xsi:type="dcterms:W3CDTF">2016-04-06T14:51:59Z</dcterms:modified>
  <cp:category/>
</cp:coreProperties>
</file>