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4"/>
  </p:notesMasterIdLst>
  <p:handoutMasterIdLst>
    <p:handoutMasterId r:id="rId35"/>
  </p:handoutMasterIdLst>
  <p:sldIdLst>
    <p:sldId id="440" r:id="rId2"/>
    <p:sldId id="468" r:id="rId3"/>
    <p:sldId id="461" r:id="rId4"/>
    <p:sldId id="462" r:id="rId5"/>
    <p:sldId id="469" r:id="rId6"/>
    <p:sldId id="470" r:id="rId7"/>
    <p:sldId id="463" r:id="rId8"/>
    <p:sldId id="464" r:id="rId9"/>
    <p:sldId id="465" r:id="rId10"/>
    <p:sldId id="466" r:id="rId11"/>
    <p:sldId id="467" r:id="rId12"/>
    <p:sldId id="474" r:id="rId13"/>
    <p:sldId id="484" r:id="rId14"/>
    <p:sldId id="485" r:id="rId15"/>
    <p:sldId id="486" r:id="rId16"/>
    <p:sldId id="487" r:id="rId17"/>
    <p:sldId id="495" r:id="rId18"/>
    <p:sldId id="490" r:id="rId19"/>
    <p:sldId id="489" r:id="rId20"/>
    <p:sldId id="475" r:id="rId21"/>
    <p:sldId id="476" r:id="rId22"/>
    <p:sldId id="477" r:id="rId23"/>
    <p:sldId id="478" r:id="rId24"/>
    <p:sldId id="496" r:id="rId25"/>
    <p:sldId id="479" r:id="rId26"/>
    <p:sldId id="497" r:id="rId27"/>
    <p:sldId id="493" r:id="rId28"/>
    <p:sldId id="494" r:id="rId29"/>
    <p:sldId id="480" r:id="rId30"/>
    <p:sldId id="481" r:id="rId31"/>
    <p:sldId id="482" r:id="rId32"/>
    <p:sldId id="483" r:id="rId33"/>
  </p:sldIdLst>
  <p:sldSz cx="9144000" cy="6858000" type="letter"/>
  <p:notesSz cx="7315200" cy="96012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1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3333FF"/>
    <a:srgbClr val="33CC33"/>
    <a:srgbClr val="669900"/>
    <a:srgbClr val="00FF00"/>
    <a:srgbClr val="0000FF"/>
    <a:srgbClr val="E9910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82280"/>
  </p:normalViewPr>
  <p:slideViewPr>
    <p:cSldViewPr snapToObjects="1">
      <p:cViewPr varScale="1">
        <p:scale>
          <a:sx n="103" d="100"/>
          <a:sy n="103" d="100"/>
        </p:scale>
        <p:origin x="12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12544"/>
    </p:cViewPr>
  </p:sorterViewPr>
  <p:notesViewPr>
    <p:cSldViewPr snapToObjects="1">
      <p:cViewPr varScale="1">
        <p:scale>
          <a:sx n="62" d="100"/>
          <a:sy n="62" d="100"/>
        </p:scale>
        <p:origin x="-612" y="-84"/>
      </p:cViewPr>
      <p:guideLst>
        <p:guide orient="horz" pos="3021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ChangeArrowheads="1"/>
          </p:cNvSpPr>
          <p:nvPr/>
        </p:nvSpPr>
        <p:spPr bwMode="auto">
          <a:xfrm>
            <a:off x="714375" y="306388"/>
            <a:ext cx="2827338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/>
          <a:p>
            <a:pPr marL="214313" indent="-214313" algn="l" defTabSz="858838">
              <a:lnSpc>
                <a:spcPct val="97000"/>
              </a:lnSpc>
              <a:spcBef>
                <a:spcPct val="49000"/>
              </a:spcBef>
            </a:pPr>
            <a:r>
              <a:rPr lang="en-US" sz="1700">
                <a:latin typeface="Comic Sans MS" charset="0"/>
                <a:cs typeface="Tahoma" charset="0"/>
              </a:rPr>
              <a:t>Comp 411- Fall ‘06</a:t>
            </a: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4065588" y="306388"/>
            <a:ext cx="26114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/>
          <a:p>
            <a:pPr marL="214313" indent="-214313" defTabSz="858838">
              <a:lnSpc>
                <a:spcPct val="97000"/>
              </a:lnSpc>
              <a:spcBef>
                <a:spcPct val="49000"/>
              </a:spcBef>
            </a:pPr>
            <a:r>
              <a:rPr lang="en-US" sz="1700">
                <a:latin typeface="Comic Sans MS" charset="0"/>
                <a:cs typeface="Tahoma" charset="0"/>
              </a:rPr>
              <a:t> Page </a:t>
            </a:r>
            <a:fld id="{91A17C1A-128E-C748-9B26-DEEB2F1CF359}" type="slidenum">
              <a:rPr lang="en-US" sz="1700">
                <a:latin typeface="Comic Sans MS" charset="0"/>
                <a:cs typeface="Tahoma" charset="0"/>
              </a:rPr>
              <a:pPr marL="214313" indent="-214313" defTabSz="858838">
                <a:lnSpc>
                  <a:spcPct val="97000"/>
                </a:lnSpc>
                <a:spcBef>
                  <a:spcPct val="49000"/>
                </a:spcBef>
              </a:pPr>
              <a:t>‹#›</a:t>
            </a:fld>
            <a:endParaRPr lang="en-US" sz="1700">
              <a:latin typeface="Comic Sans MS" charset="0"/>
              <a:cs typeface="Tahoma" charset="0"/>
            </a:endParaRPr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2960688" y="295275"/>
            <a:ext cx="18351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/>
          <a:p>
            <a:pPr marL="214313" indent="-214313" algn="l" defTabSz="858838">
              <a:lnSpc>
                <a:spcPct val="97000"/>
              </a:lnSpc>
            </a:pPr>
            <a:fld id="{614501E7-D15E-A245-A773-388138F88098}" type="datetime1">
              <a:rPr lang="en-US" sz="1700">
                <a:latin typeface="Comic Sans MS" charset="0"/>
                <a:cs typeface="Tahoma" charset="0"/>
              </a:rPr>
              <a:pPr marL="214313" indent="-214313" algn="l" defTabSz="858838">
                <a:lnSpc>
                  <a:spcPct val="97000"/>
                </a:lnSpc>
              </a:pPr>
              <a:t>3/23/16</a:t>
            </a:fld>
            <a:r>
              <a:rPr lang="en-US" sz="1700">
                <a:latin typeface="Comic Sans MS" charset="0"/>
                <a:cs typeface="Tahoma" charset="0"/>
              </a:rPr>
              <a:t> Lecture</a:t>
            </a:r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657225" y="8801100"/>
            <a:ext cx="34655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/>
          <a:p>
            <a:pPr marL="214313" indent="-214313" algn="l" defTabSz="858838">
              <a:lnSpc>
                <a:spcPct val="118000"/>
              </a:lnSpc>
            </a:pPr>
            <a:r>
              <a:rPr lang="en-US" sz="1200">
                <a:latin typeface="Comic Sans MS" charset="0"/>
                <a:cs typeface="Tahoma" charset="0"/>
              </a:rPr>
              <a:t>Instructor: Leonard McMillan</a:t>
            </a:r>
          </a:p>
        </p:txBody>
      </p:sp>
    </p:spTree>
    <p:extLst>
      <p:ext uri="{BB962C8B-B14F-4D97-AF65-F5344CB8AC3E}">
        <p14:creationId xmlns:p14="http://schemas.microsoft.com/office/powerpoint/2010/main" val="15341987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1200150"/>
            <a:ext cx="4806950" cy="36052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409575" y="688975"/>
            <a:ext cx="277971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/>
          <a:p>
            <a:pPr marL="214313" indent="-214313" algn="l" defTabSz="858838">
              <a:lnSpc>
                <a:spcPct val="97000"/>
              </a:lnSpc>
              <a:spcBef>
                <a:spcPct val="49000"/>
              </a:spcBef>
            </a:pPr>
            <a:r>
              <a:rPr lang="en-US" sz="1700" b="0">
                <a:latin typeface="Comic Sans MS" charset="0"/>
                <a:cs typeface="Tahoma" charset="0"/>
              </a:rPr>
              <a:t>6.004 Lectures, Fall ‘99 </a:t>
            </a: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3424238" y="688975"/>
            <a:ext cx="261143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/>
          <a:p>
            <a:pPr marL="214313" indent="-214313" defTabSz="858838">
              <a:lnSpc>
                <a:spcPct val="97000"/>
              </a:lnSpc>
              <a:spcBef>
                <a:spcPct val="49000"/>
              </a:spcBef>
            </a:pPr>
            <a:r>
              <a:rPr lang="en-US" sz="1700" b="0">
                <a:latin typeface="Comic Sans MS" charset="0"/>
                <a:cs typeface="Tahoma" charset="0"/>
              </a:rPr>
              <a:t>Notes for slide </a:t>
            </a:r>
            <a:fld id="{F96AF63A-3CA8-974D-A4E8-7A5FA2FE1635}" type="slidenum">
              <a:rPr lang="en-US" sz="1700" b="0">
                <a:latin typeface="Comic Sans MS" charset="0"/>
                <a:cs typeface="Tahoma" charset="0"/>
              </a:rPr>
              <a:pPr marL="214313" indent="-214313" defTabSz="858838">
                <a:lnSpc>
                  <a:spcPct val="97000"/>
                </a:lnSpc>
                <a:spcBef>
                  <a:spcPct val="49000"/>
                </a:spcBef>
              </a:pPr>
              <a:t>‹#›</a:t>
            </a:fld>
            <a:endParaRPr lang="en-US" sz="1700" b="0">
              <a:latin typeface="Comic Sans MS" charset="0"/>
              <a:cs typeface="Tahoma" charset="0"/>
            </a:endParaRPr>
          </a:p>
        </p:txBody>
      </p:sp>
      <p:sp>
        <p:nvSpPr>
          <p:cNvPr id="15365" name="Rectangle 11"/>
          <p:cNvSpPr>
            <a:spLocks noChangeArrowheads="1"/>
          </p:cNvSpPr>
          <p:nvPr/>
        </p:nvSpPr>
        <p:spPr bwMode="auto">
          <a:xfrm>
            <a:off x="404813" y="9045575"/>
            <a:ext cx="34702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/>
          <a:p>
            <a:pPr marL="214313" indent="-214313" algn="l" defTabSz="858838">
              <a:lnSpc>
                <a:spcPct val="118000"/>
              </a:lnSpc>
            </a:pPr>
            <a:r>
              <a:rPr lang="en-US" sz="1200" b="0">
                <a:latin typeface="Comic Sans MS" charset="0"/>
                <a:cs typeface="Tahoma" charset="0"/>
              </a:rPr>
              <a:t>Chris Terman  </a:t>
            </a:r>
            <a:fld id="{B6CE7E80-E21C-CA4F-8298-8BD335A435C6}" type="datetime1">
              <a:rPr lang="en-US" sz="1200" b="0">
                <a:latin typeface="Comic Sans MS" charset="0"/>
                <a:cs typeface="Tahoma" charset="0"/>
              </a:rPr>
              <a:pPr marL="214313" indent="-214313" algn="l" defTabSz="858838">
                <a:lnSpc>
                  <a:spcPct val="118000"/>
                </a:lnSpc>
              </a:pPr>
              <a:t>3/23/16</a:t>
            </a:fld>
            <a:r>
              <a:rPr lang="en-US" sz="1200" b="0">
                <a:latin typeface="Comic Sans MS" charset="0"/>
                <a:cs typeface="Tahoma" charset="0"/>
              </a:rPr>
              <a:t>  </a:t>
            </a:r>
            <a:fld id="{AA48283B-1868-4946-88FC-52F57473CD67}" type="datetime10">
              <a:rPr lang="en-US" sz="1200" b="0">
                <a:latin typeface="Comic Sans MS" charset="0"/>
                <a:cs typeface="Tahoma" charset="0"/>
              </a:rPr>
              <a:pPr marL="214313" indent="-214313" algn="l" defTabSz="858838">
                <a:lnSpc>
                  <a:spcPct val="118000"/>
                </a:lnSpc>
              </a:pPr>
              <a:t>12:23</a:t>
            </a:fld>
            <a:endParaRPr lang="en-US" sz="1200" b="0">
              <a:latin typeface="Comic Sans MS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37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0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80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11" tIns="48355" rIns="96711" bIns="48355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99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 transistors always</a:t>
            </a:r>
            <a:r>
              <a:rPr lang="en-US" baseline="0" dirty="0" smtClean="0"/>
              <a:t> a the top connected to high voltage (t shaped thing rep. overhead high voltage wire)</a:t>
            </a:r>
          </a:p>
          <a:p>
            <a:r>
              <a:rPr lang="en-US" baseline="0" dirty="0" smtClean="0"/>
              <a:t>N is always at the bottom (the triangle indicates ground which is zero voltage)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 can either make or break a path from the ground to the output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Input goes into both, and output comes 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Path could be made from ground to output, which means output gets connected to ground and output is zero.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 is suppose to make a path from 1 to the output, meaning the output becomes 1</a:t>
            </a:r>
          </a:p>
          <a:p>
            <a:endParaRPr lang="en-US" baseline="0" dirty="0" smtClean="0"/>
          </a:p>
          <a:p>
            <a:r>
              <a:rPr lang="en-US" baseline="0" dirty="0" smtClean="0"/>
              <a:t>N transistors are “pull down network” pulls the output voltage to 0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77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1200150"/>
            <a:ext cx="4800600" cy="3602038"/>
          </a:xfrm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Tahoma" charset="0"/>
              </a:rPr>
              <a:t>If the input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 is 0, the top will conduct and try to send a 1 to the output</a:t>
            </a:r>
          </a:p>
          <a:p>
            <a:endParaRPr lang="en-US" baseline="0" dirty="0" smtClean="0">
              <a:latin typeface="Times New Roman" charset="0"/>
              <a:ea typeface="ＭＳ Ｐゴシック" charset="0"/>
              <a:cs typeface="Tahoma" charset="0"/>
            </a:endParaRP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If the input is 1, the top is disconnected so the output gets connect to zero and the output is zero</a:t>
            </a:r>
            <a:endParaRPr lang="en-US" dirty="0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8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1200150"/>
            <a:ext cx="4800600" cy="3602038"/>
          </a:xfrm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Tahoma" charset="0"/>
              </a:rPr>
              <a:t>What if the input is between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 zero and one?</a:t>
            </a:r>
          </a:p>
          <a:p>
            <a:endParaRPr lang="en-US" dirty="0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8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1200150"/>
            <a:ext cx="4800600" cy="3602038"/>
          </a:xfrm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482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1200150"/>
            <a:ext cx="4800600" cy="3602038"/>
          </a:xfrm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142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1200150"/>
            <a:ext cx="4800600" cy="3602038"/>
          </a:xfrm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20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4064" indent="-286179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4715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2600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60486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C77EE502-484B-7D42-A4AC-228E088EE306}" type="slidenum">
              <a:rPr lang="en-US" sz="1300">
                <a:latin typeface="Times New Roman" charset="0"/>
              </a:rPr>
              <a:pPr/>
              <a:t>28</a:t>
            </a:fld>
            <a:endParaRPr lang="en-US" sz="13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79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1200150"/>
            <a:ext cx="4800600" cy="3602038"/>
          </a:xfrm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04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1200150"/>
            <a:ext cx="4800600" cy="3602038"/>
          </a:xfrm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Tahoma" charset="0"/>
              </a:rPr>
              <a:t>A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 must be on</a:t>
            </a:r>
            <a:r>
              <a:rPr lang="en-US" baseline="0" smtClean="0">
                <a:latin typeface="Times New Roman" charset="0"/>
                <a:ea typeface="ＭＳ Ｐゴシック" charset="0"/>
                <a:cs typeface="Tahoma" charset="0"/>
              </a:rPr>
              <a:t>, either B or C has to be on to work</a:t>
            </a:r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14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1200150"/>
            <a:ext cx="4800600" cy="3602038"/>
          </a:xfrm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5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1200150"/>
            <a:ext cx="4800600" cy="3602038"/>
          </a:xfrm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1200150"/>
            <a:ext cx="4800600" cy="3602038"/>
          </a:xfrm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2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1200150"/>
            <a:ext cx="4800600" cy="3602038"/>
          </a:xfrm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7263" y="4572000"/>
            <a:ext cx="5421312" cy="4333875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7" tIns="47523" rIns="95047" bIns="47523"/>
          <a:lstStyle/>
          <a:p>
            <a:pPr defTabSz="966788">
              <a:spcBef>
                <a:spcPct val="0"/>
              </a:spcBef>
            </a:pPr>
            <a:endParaRPr lang="en-US" sz="2500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16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1200150"/>
            <a:ext cx="4800600" cy="3602038"/>
          </a:xfrm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81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1200150"/>
            <a:ext cx="4800600" cy="3602038"/>
          </a:xfrm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52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1200150"/>
            <a:ext cx="4800600" cy="3602038"/>
          </a:xfrm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2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1200150"/>
            <a:ext cx="4800600" cy="3602038"/>
          </a:xfrm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82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1200150"/>
            <a:ext cx="4800600" cy="3602038"/>
          </a:xfrm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6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 type top</a:t>
            </a:r>
          </a:p>
          <a:p>
            <a:r>
              <a:rPr lang="en-US" dirty="0" smtClean="0"/>
              <a:t>P type</a:t>
            </a:r>
            <a:r>
              <a:rPr lang="en-US" baseline="0" dirty="0" smtClean="0"/>
              <a:t> bottom</a:t>
            </a:r>
          </a:p>
          <a:p>
            <a:r>
              <a:rPr lang="en-US" baseline="0" dirty="0" smtClean="0"/>
              <a:t>P type has a circle at the gate</a:t>
            </a:r>
          </a:p>
          <a:p>
            <a:endParaRPr lang="en-US" baseline="0" dirty="0" smtClean="0"/>
          </a:p>
          <a:p>
            <a:r>
              <a:rPr lang="en-US" dirty="0" smtClean="0"/>
              <a:t>Transistor only makes a connection</a:t>
            </a:r>
            <a:r>
              <a:rPr lang="en-US" baseline="0" dirty="0" smtClean="0"/>
              <a:t> or breaks a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1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sp>
        <p:nvSpPr>
          <p:cNvPr id="7" name="AutoShape 10"/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ahoma"/>
              <a:ea typeface="Tahoma"/>
              <a:cs typeface="Tahoma"/>
            </a:endParaRPr>
          </a:p>
        </p:txBody>
      </p:sp>
      <p:sp>
        <p:nvSpPr>
          <p:cNvPr id="7086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086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86656A9-A34F-7242-8286-375909075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1581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B0CA6-C761-C947-A436-1CDFED5F4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5379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C3AFF-38FF-6346-B886-531D42CF4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1197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3DA10-3FDE-B14E-992D-423CA5803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0302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304800"/>
            <a:ext cx="9144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701675"/>
            <a:ext cx="9144000" cy="6156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8D52B-C52C-204A-9281-52B3694A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93266"/>
      </p:ext>
    </p:extLst>
  </p:cSld>
  <p:clrMapOvr>
    <a:masterClrMapping/>
  </p:clrMapOvr>
  <p:transition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701675"/>
            <a:ext cx="4330700" cy="61563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724400" y="701675"/>
            <a:ext cx="4419600" cy="6156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91CAB-A064-0B43-8057-9CDA89D4E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05218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54DF0-9462-3D4F-830B-767629A8F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147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111C3-3594-2E4D-8198-BA958D6C8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4108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CD921-0FE3-2445-AAFB-C5580D418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9143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F455E-AD70-4442-B4AF-4ED412701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52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3AA10-887E-904A-B499-A760455049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241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CCA19-68B9-A34A-80F1-4FE2AEFAE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9861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E71CC-72C3-0241-B4FE-57D08E2B1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0026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E73E6-EA5F-D840-BB15-EDCAB8D7C9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345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7075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Arial Narrow" charset="0"/>
                <a:cs typeface="Tahoma" charset="0"/>
              </a:defRPr>
            </a:lvl1pPr>
          </a:lstStyle>
          <a:p>
            <a:pPr>
              <a:defRPr/>
            </a:pPr>
            <a:fld id="{3DDFC921-1009-9B4B-A06E-F4C3781B4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4" r:id="rId13"/>
    <p:sldLayoutId id="2147483765" r:id="rId14"/>
    <p:sldLayoutId id="2147483766" r:id="rId15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Tahom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  <a:cs typeface="Tahom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0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slideLayout" Target="../slideLayouts/slideLayout14.xml"/><Relationship Id="rId6" Type="http://schemas.openxmlformats.org/officeDocument/2006/relationships/notesSlide" Target="../notesSlides/notesSlide16.xml"/><Relationship Id="rId7" Type="http://schemas.openxmlformats.org/officeDocument/2006/relationships/oleObject" Target="../embeddings/oleObject8.bin"/><Relationship Id="rId8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tags" Target="../tags/tag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-76608"/>
            <a:ext cx="8534400" cy="280075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Computer Organization and Design</a:t>
            </a:r>
            <a:b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Transistors </a:t>
            </a:r>
            <a:r>
              <a:rPr lang="en-US" sz="3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and all that…</a:t>
            </a: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ＭＳ Ｐゴシック" charset="0"/>
              </a:rPr>
              <a:t>a brief overview</a:t>
            </a:r>
            <a:endParaRPr lang="en-US" sz="3600" b="1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Montek Singh</a:t>
            </a: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Mar 21, 2016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Lecture 9</a:t>
            </a: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DE247A57-7D35-5045-A30A-E1AE63DEF750}" type="slidenum">
              <a:rPr lang="en-US" sz="1400">
                <a:solidFill>
                  <a:srgbClr val="FFFFFF"/>
                </a:solidFill>
                <a:latin typeface="Arial Narrow" charset="0"/>
                <a:cs typeface="Tahoma" charset="0"/>
              </a:rPr>
              <a:pPr/>
              <a:t>1</a:t>
            </a:fld>
            <a:endParaRPr lang="en-US" sz="1400">
              <a:solidFill>
                <a:srgbClr val="FFFFFF"/>
              </a:solidFill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2"/>
          <p:cNvGrpSpPr>
            <a:grpSpLocks/>
          </p:cNvGrpSpPr>
          <p:nvPr/>
        </p:nvGrpSpPr>
        <p:grpSpPr bwMode="auto">
          <a:xfrm>
            <a:off x="1643063" y="3748088"/>
            <a:ext cx="2028825" cy="966787"/>
            <a:chOff x="398" y="3259"/>
            <a:chExt cx="1278" cy="609"/>
          </a:xfrm>
        </p:grpSpPr>
        <p:grpSp>
          <p:nvGrpSpPr>
            <p:cNvPr id="31808" name="Group 3"/>
            <p:cNvGrpSpPr>
              <a:grpSpLocks noChangeAspect="1"/>
            </p:cNvGrpSpPr>
            <p:nvPr/>
          </p:nvGrpSpPr>
          <p:grpSpPr bwMode="auto">
            <a:xfrm>
              <a:off x="398" y="3259"/>
              <a:ext cx="1278" cy="609"/>
              <a:chOff x="336" y="3244"/>
              <a:chExt cx="1352" cy="644"/>
            </a:xfrm>
          </p:grpSpPr>
          <p:grpSp>
            <p:nvGrpSpPr>
              <p:cNvPr id="31810" name="Group 4"/>
              <p:cNvGrpSpPr>
                <a:grpSpLocks noChangeAspect="1"/>
              </p:cNvGrpSpPr>
              <p:nvPr/>
            </p:nvGrpSpPr>
            <p:grpSpPr bwMode="auto">
              <a:xfrm>
                <a:off x="568" y="3244"/>
                <a:ext cx="856" cy="644"/>
                <a:chOff x="4247" y="3291"/>
                <a:chExt cx="856" cy="644"/>
              </a:xfrm>
            </p:grpSpPr>
            <p:sp>
              <p:nvSpPr>
                <p:cNvPr id="31814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282" y="3314"/>
                  <a:ext cx="821" cy="61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  <p:sp>
              <p:nvSpPr>
                <p:cNvPr id="31815" name="Rectangle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47" y="3291"/>
                  <a:ext cx="508" cy="6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  <p:sp>
              <p:nvSpPr>
                <p:cNvPr id="31816" name="Line 7"/>
                <p:cNvSpPr>
                  <a:spLocks noChangeAspect="1" noChangeShapeType="1"/>
                </p:cNvSpPr>
                <p:nvPr/>
              </p:nvSpPr>
              <p:spPr bwMode="auto">
                <a:xfrm>
                  <a:off x="4320" y="3315"/>
                  <a:ext cx="0" cy="6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17" name="Line 8"/>
                <p:cNvSpPr>
                  <a:spLocks noChangeAspect="1" noChangeShapeType="1"/>
                </p:cNvSpPr>
                <p:nvPr/>
              </p:nvSpPr>
              <p:spPr bwMode="auto">
                <a:xfrm>
                  <a:off x="4320" y="3315"/>
                  <a:ext cx="43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18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4320" y="3935"/>
                  <a:ext cx="43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811" name="Line 10"/>
              <p:cNvSpPr>
                <a:spLocks noChangeAspect="1" noChangeShapeType="1"/>
              </p:cNvSpPr>
              <p:nvPr/>
            </p:nvSpPr>
            <p:spPr bwMode="auto">
              <a:xfrm>
                <a:off x="1424" y="3553"/>
                <a:ext cx="2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2" name="Line 11"/>
              <p:cNvSpPr>
                <a:spLocks noChangeAspect="1" noChangeShapeType="1"/>
              </p:cNvSpPr>
              <p:nvPr/>
            </p:nvSpPr>
            <p:spPr bwMode="auto">
              <a:xfrm>
                <a:off x="336" y="3746"/>
                <a:ext cx="308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3" name="Line 12"/>
              <p:cNvSpPr>
                <a:spLocks noChangeAspect="1" noChangeShapeType="1"/>
              </p:cNvSpPr>
              <p:nvPr/>
            </p:nvSpPr>
            <p:spPr bwMode="auto">
              <a:xfrm>
                <a:off x="336" y="3391"/>
                <a:ext cx="308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809" name="Text Box 13"/>
            <p:cNvSpPr txBox="1">
              <a:spLocks noChangeArrowheads="1"/>
            </p:cNvSpPr>
            <p:nvPr/>
          </p:nvSpPr>
          <p:spPr bwMode="auto">
            <a:xfrm>
              <a:off x="816" y="3475"/>
              <a:ext cx="4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Comic Sans MS" charset="0"/>
                  <a:cs typeface="Tahoma" charset="0"/>
                </a:rPr>
                <a:t>AND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</p:grpSp>
      <p:grpSp>
        <p:nvGrpSpPr>
          <p:cNvPr id="31746" name="Group 14"/>
          <p:cNvGrpSpPr>
            <a:grpSpLocks/>
          </p:cNvGrpSpPr>
          <p:nvPr/>
        </p:nvGrpSpPr>
        <p:grpSpPr bwMode="auto">
          <a:xfrm>
            <a:off x="1495425" y="2497138"/>
            <a:ext cx="2320925" cy="379412"/>
            <a:chOff x="314" y="1811"/>
            <a:chExt cx="1462" cy="239"/>
          </a:xfrm>
        </p:grpSpPr>
        <p:sp>
          <p:nvSpPr>
            <p:cNvPr id="31802" name="Line 15"/>
            <p:cNvSpPr>
              <a:spLocks noChangeShapeType="1"/>
            </p:cNvSpPr>
            <p:nvPr/>
          </p:nvSpPr>
          <p:spPr bwMode="auto">
            <a:xfrm flipH="1">
              <a:off x="314" y="1931"/>
              <a:ext cx="57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803" name="Group 16"/>
            <p:cNvGrpSpPr>
              <a:grpSpLocks/>
            </p:cNvGrpSpPr>
            <p:nvPr/>
          </p:nvGrpSpPr>
          <p:grpSpPr bwMode="auto">
            <a:xfrm>
              <a:off x="888" y="1811"/>
              <a:ext cx="234" cy="239"/>
              <a:chOff x="654" y="1803"/>
              <a:chExt cx="234" cy="239"/>
            </a:xfrm>
          </p:grpSpPr>
          <p:sp>
            <p:nvSpPr>
              <p:cNvPr id="31805" name="Line 17"/>
              <p:cNvSpPr>
                <a:spLocks noChangeShapeType="1"/>
              </p:cNvSpPr>
              <p:nvPr/>
            </p:nvSpPr>
            <p:spPr bwMode="auto">
              <a:xfrm>
                <a:off x="666" y="1803"/>
                <a:ext cx="1" cy="239"/>
              </a:xfrm>
              <a:prstGeom prst="line">
                <a:avLst/>
              </a:prstGeom>
              <a:noFill/>
              <a:ln w="396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6" name="Line 18"/>
              <p:cNvSpPr>
                <a:spLocks noChangeShapeType="1"/>
              </p:cNvSpPr>
              <p:nvPr/>
            </p:nvSpPr>
            <p:spPr bwMode="auto">
              <a:xfrm flipV="1">
                <a:off x="654" y="1917"/>
                <a:ext cx="234" cy="120"/>
              </a:xfrm>
              <a:prstGeom prst="line">
                <a:avLst/>
              </a:prstGeom>
              <a:noFill/>
              <a:ln w="396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7" name="Line 19"/>
              <p:cNvSpPr>
                <a:spLocks noChangeShapeType="1"/>
              </p:cNvSpPr>
              <p:nvPr/>
            </p:nvSpPr>
            <p:spPr bwMode="auto">
              <a:xfrm flipH="1" flipV="1">
                <a:off x="654" y="1809"/>
                <a:ext cx="234" cy="120"/>
              </a:xfrm>
              <a:prstGeom prst="line">
                <a:avLst/>
              </a:prstGeom>
              <a:noFill/>
              <a:ln w="396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04" name="Line 20"/>
            <p:cNvSpPr>
              <a:spLocks noChangeShapeType="1"/>
            </p:cNvSpPr>
            <p:nvPr/>
          </p:nvSpPr>
          <p:spPr bwMode="auto">
            <a:xfrm>
              <a:off x="1134" y="1931"/>
              <a:ext cx="64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3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Digital Processing Elements</a:t>
            </a:r>
          </a:p>
        </p:txBody>
      </p:sp>
      <p:sp>
        <p:nvSpPr>
          <p:cNvPr id="205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Some digital processing elements occur so frequently that we give them special names and symbols</a:t>
            </a:r>
          </a:p>
        </p:txBody>
      </p:sp>
      <p:grpSp>
        <p:nvGrpSpPr>
          <p:cNvPr id="31749" name="Group 23"/>
          <p:cNvGrpSpPr>
            <a:grpSpLocks/>
          </p:cNvGrpSpPr>
          <p:nvPr/>
        </p:nvGrpSpPr>
        <p:grpSpPr bwMode="auto">
          <a:xfrm>
            <a:off x="5216525" y="2555875"/>
            <a:ext cx="2320925" cy="379413"/>
            <a:chOff x="640" y="3251"/>
            <a:chExt cx="1462" cy="239"/>
          </a:xfrm>
        </p:grpSpPr>
        <p:sp>
          <p:nvSpPr>
            <p:cNvPr id="31794" name="Line 24"/>
            <p:cNvSpPr>
              <a:spLocks noChangeShapeType="1"/>
            </p:cNvSpPr>
            <p:nvPr/>
          </p:nvSpPr>
          <p:spPr bwMode="auto">
            <a:xfrm flipH="1">
              <a:off x="640" y="3371"/>
              <a:ext cx="57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95" name="Group 25"/>
            <p:cNvGrpSpPr>
              <a:grpSpLocks/>
            </p:cNvGrpSpPr>
            <p:nvPr/>
          </p:nvGrpSpPr>
          <p:grpSpPr bwMode="auto">
            <a:xfrm>
              <a:off x="1214" y="3251"/>
              <a:ext cx="234" cy="239"/>
              <a:chOff x="654" y="1803"/>
              <a:chExt cx="234" cy="239"/>
            </a:xfrm>
          </p:grpSpPr>
          <p:sp>
            <p:nvSpPr>
              <p:cNvPr id="31799" name="Line 26"/>
              <p:cNvSpPr>
                <a:spLocks noChangeShapeType="1"/>
              </p:cNvSpPr>
              <p:nvPr/>
            </p:nvSpPr>
            <p:spPr bwMode="auto">
              <a:xfrm>
                <a:off x="666" y="1803"/>
                <a:ext cx="1" cy="239"/>
              </a:xfrm>
              <a:prstGeom prst="line">
                <a:avLst/>
              </a:prstGeom>
              <a:noFill/>
              <a:ln w="396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0" name="Line 27"/>
              <p:cNvSpPr>
                <a:spLocks noChangeShapeType="1"/>
              </p:cNvSpPr>
              <p:nvPr/>
            </p:nvSpPr>
            <p:spPr bwMode="auto">
              <a:xfrm flipV="1">
                <a:off x="654" y="1917"/>
                <a:ext cx="234" cy="120"/>
              </a:xfrm>
              <a:prstGeom prst="line">
                <a:avLst/>
              </a:prstGeom>
              <a:noFill/>
              <a:ln w="396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1" name="Line 28"/>
              <p:cNvSpPr>
                <a:spLocks noChangeShapeType="1"/>
              </p:cNvSpPr>
              <p:nvPr/>
            </p:nvSpPr>
            <p:spPr bwMode="auto">
              <a:xfrm flipH="1" flipV="1">
                <a:off x="654" y="1809"/>
                <a:ext cx="234" cy="120"/>
              </a:xfrm>
              <a:prstGeom prst="line">
                <a:avLst/>
              </a:prstGeom>
              <a:noFill/>
              <a:ln w="396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96" name="Line 29"/>
            <p:cNvSpPr>
              <a:spLocks noChangeShapeType="1"/>
            </p:cNvSpPr>
            <p:nvPr/>
          </p:nvSpPr>
          <p:spPr bwMode="auto">
            <a:xfrm>
              <a:off x="1460" y="3371"/>
              <a:ext cx="64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7" name="Oval 30"/>
            <p:cNvSpPr>
              <a:spLocks noChangeArrowheads="1"/>
            </p:cNvSpPr>
            <p:nvPr/>
          </p:nvSpPr>
          <p:spPr bwMode="auto">
            <a:xfrm>
              <a:off x="1425" y="3323"/>
              <a:ext cx="111" cy="10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1798" name="Oval 31"/>
            <p:cNvSpPr>
              <a:spLocks noChangeArrowheads="1"/>
            </p:cNvSpPr>
            <p:nvPr/>
          </p:nvSpPr>
          <p:spPr bwMode="auto">
            <a:xfrm>
              <a:off x="1424" y="3323"/>
              <a:ext cx="112" cy="107"/>
            </a:xfrm>
            <a:prstGeom prst="ellips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sp>
        <p:nvSpPr>
          <p:cNvPr id="31750" name="Rectangle 32"/>
          <p:cNvSpPr>
            <a:spLocks noChangeArrowheads="1"/>
          </p:cNvSpPr>
          <p:nvPr/>
        </p:nvSpPr>
        <p:spPr bwMode="auto">
          <a:xfrm>
            <a:off x="1087438" y="2489200"/>
            <a:ext cx="40798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b="0">
                <a:latin typeface="Comic Sans MS" charset="0"/>
                <a:cs typeface="Tahoma" charset="0"/>
              </a:rPr>
              <a:t>A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31751" name="Rectangle 33"/>
          <p:cNvSpPr>
            <a:spLocks noChangeArrowheads="1"/>
          </p:cNvSpPr>
          <p:nvPr/>
        </p:nvSpPr>
        <p:spPr bwMode="auto">
          <a:xfrm>
            <a:off x="3813175" y="2489200"/>
            <a:ext cx="377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b="0">
                <a:latin typeface="Comic Sans MS" charset="0"/>
                <a:cs typeface="Tahoma" charset="0"/>
              </a:rPr>
              <a:t>Y</a:t>
            </a:r>
            <a:endParaRPr lang="en-US">
              <a:latin typeface="Tahoma" charset="0"/>
              <a:cs typeface="Tahoma" charset="0"/>
            </a:endParaRPr>
          </a:p>
        </p:txBody>
      </p: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1733550" y="3760788"/>
            <a:ext cx="1855788" cy="990600"/>
            <a:chOff x="2304" y="2640"/>
            <a:chExt cx="1169" cy="624"/>
          </a:xfrm>
        </p:grpSpPr>
        <p:sp>
          <p:nvSpPr>
            <p:cNvPr id="31792" name="Rectangle 35"/>
            <p:cNvSpPr>
              <a:spLocks noChangeArrowheads="1"/>
            </p:cNvSpPr>
            <p:nvPr/>
          </p:nvSpPr>
          <p:spPr bwMode="auto">
            <a:xfrm>
              <a:off x="2304" y="2640"/>
              <a:ext cx="1169" cy="62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1793" name="Text Box 36"/>
            <p:cNvSpPr txBox="1">
              <a:spLocks noChangeArrowheads="1"/>
            </p:cNvSpPr>
            <p:nvPr/>
          </p:nvSpPr>
          <p:spPr bwMode="auto">
            <a:xfrm>
              <a:off x="2371" y="2719"/>
              <a:ext cx="1053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Comic Sans MS" charset="0"/>
                  <a:cs typeface="Tahoma" charset="0"/>
                </a:rPr>
                <a:t>I will </a:t>
              </a:r>
              <a:r>
                <a:rPr lang="en-US" sz="1400" u="sng">
                  <a:latin typeface="Comic Sans MS" charset="0"/>
                  <a:cs typeface="Tahoma" charset="0"/>
                </a:rPr>
                <a:t>only</a:t>
              </a:r>
              <a:r>
                <a:rPr lang="en-US" sz="1400">
                  <a:latin typeface="Comic Sans MS" charset="0"/>
                  <a:cs typeface="Tahoma" charset="0"/>
                </a:rPr>
                <a:t> output</a:t>
              </a:r>
              <a:br>
                <a:rPr lang="en-US" sz="1400">
                  <a:latin typeface="Comic Sans MS" charset="0"/>
                  <a:cs typeface="Tahoma" charset="0"/>
                </a:rPr>
              </a:br>
              <a:r>
                <a:rPr lang="en-US" sz="1400">
                  <a:latin typeface="Comic Sans MS" charset="0"/>
                  <a:cs typeface="Tahoma" charset="0"/>
                </a:rPr>
                <a:t>a </a:t>
              </a:r>
              <a:r>
                <a:rPr lang="ja-JP" altLang="en-US" sz="1400">
                  <a:latin typeface="Comic Sans MS" charset="0"/>
                  <a:cs typeface="Tahoma" charset="0"/>
                </a:rPr>
                <a:t>‘</a:t>
              </a:r>
              <a:r>
                <a:rPr lang="en-US" altLang="ja-JP" sz="1400">
                  <a:latin typeface="Comic Sans MS" charset="0"/>
                  <a:cs typeface="Tahoma" charset="0"/>
                </a:rPr>
                <a:t>1</a:t>
              </a:r>
              <a:r>
                <a:rPr lang="ja-JP" altLang="en-US" sz="1400">
                  <a:latin typeface="Comic Sans MS" charset="0"/>
                  <a:cs typeface="Tahoma" charset="0"/>
                </a:rPr>
                <a:t>’</a:t>
              </a:r>
              <a:r>
                <a:rPr lang="en-US" altLang="ja-JP" sz="1400">
                  <a:latin typeface="Comic Sans MS" charset="0"/>
                  <a:cs typeface="Tahoma" charset="0"/>
                </a:rPr>
                <a:t> if </a:t>
              </a:r>
              <a:r>
                <a:rPr lang="en-US" altLang="ja-JP" sz="1400" u="sng">
                  <a:latin typeface="Comic Sans MS" charset="0"/>
                  <a:cs typeface="Tahoma" charset="0"/>
                </a:rPr>
                <a:t>all</a:t>
              </a:r>
              <a:r>
                <a:rPr lang="en-US" altLang="ja-JP" sz="1400">
                  <a:latin typeface="Comic Sans MS" charset="0"/>
                  <a:cs typeface="Tahoma" charset="0"/>
                </a:rPr>
                <a:t> my</a:t>
              </a:r>
            </a:p>
            <a:p>
              <a:pPr algn="ctr"/>
              <a:r>
                <a:rPr lang="en-US" sz="1400">
                  <a:latin typeface="Comic Sans MS" charset="0"/>
                  <a:cs typeface="Tahoma" charset="0"/>
                </a:rPr>
                <a:t>inputs are </a:t>
              </a:r>
              <a:r>
                <a:rPr lang="ja-JP" altLang="en-US" sz="1400">
                  <a:latin typeface="Comic Sans MS" charset="0"/>
                  <a:cs typeface="Tahoma" charset="0"/>
                </a:rPr>
                <a:t>‘</a:t>
              </a:r>
              <a:r>
                <a:rPr lang="en-US" altLang="ja-JP" sz="1400">
                  <a:latin typeface="Comic Sans MS" charset="0"/>
                  <a:cs typeface="Tahoma" charset="0"/>
                </a:rPr>
                <a:t>1</a:t>
              </a:r>
              <a:r>
                <a:rPr lang="ja-JP" altLang="en-US" sz="1400">
                  <a:latin typeface="Comic Sans MS" charset="0"/>
                  <a:cs typeface="Tahoma" charset="0"/>
                </a:rPr>
                <a:t>’</a:t>
              </a:r>
              <a:endParaRPr lang="en-US" sz="1400">
                <a:latin typeface="Comic Sans MS" charset="0"/>
                <a:cs typeface="Tahoma" charset="0"/>
              </a:endParaRPr>
            </a:p>
          </p:txBody>
        </p:sp>
      </p:grpSp>
      <p:sp>
        <p:nvSpPr>
          <p:cNvPr id="31753" name="Text Box 38"/>
          <p:cNvSpPr txBox="1">
            <a:spLocks noChangeArrowheads="1"/>
          </p:cNvSpPr>
          <p:nvPr/>
        </p:nvSpPr>
        <p:spPr bwMode="auto">
          <a:xfrm>
            <a:off x="1219200" y="3732213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Comic Sans MS" charset="0"/>
                <a:cs typeface="Tahoma" charset="0"/>
              </a:rPr>
              <a:t>A</a:t>
            </a:r>
            <a:endParaRPr lang="en-US">
              <a:latin typeface="Comic Sans MS" charset="0"/>
              <a:cs typeface="Tahoma" charset="0"/>
            </a:endParaRPr>
          </a:p>
        </p:txBody>
      </p:sp>
      <p:sp>
        <p:nvSpPr>
          <p:cNvPr id="31754" name="Text Box 39"/>
          <p:cNvSpPr txBox="1">
            <a:spLocks noChangeArrowheads="1"/>
          </p:cNvSpPr>
          <p:nvPr/>
        </p:nvSpPr>
        <p:spPr bwMode="auto">
          <a:xfrm>
            <a:off x="1235075" y="4273550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Comic Sans MS" charset="0"/>
                <a:cs typeface="Tahoma" charset="0"/>
              </a:rPr>
              <a:t>B</a:t>
            </a:r>
            <a:endParaRPr lang="en-US">
              <a:latin typeface="Comic Sans MS" charset="0"/>
              <a:cs typeface="Tahoma" charset="0"/>
            </a:endParaRPr>
          </a:p>
        </p:txBody>
      </p:sp>
      <p:sp>
        <p:nvSpPr>
          <p:cNvPr id="31755" name="Text Box 40"/>
          <p:cNvSpPr txBox="1">
            <a:spLocks noChangeArrowheads="1"/>
          </p:cNvSpPr>
          <p:nvPr/>
        </p:nvSpPr>
        <p:spPr bwMode="auto">
          <a:xfrm>
            <a:off x="3598863" y="3929063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Comic Sans MS" charset="0"/>
                <a:cs typeface="Tahoma" charset="0"/>
              </a:rPr>
              <a:t>Y</a:t>
            </a:r>
            <a:endParaRPr lang="en-US">
              <a:latin typeface="Comic Sans MS" charset="0"/>
              <a:cs typeface="Tahoma" charset="0"/>
            </a:endParaRPr>
          </a:p>
        </p:txBody>
      </p:sp>
      <p:grpSp>
        <p:nvGrpSpPr>
          <p:cNvPr id="31756" name="Group 41"/>
          <p:cNvGrpSpPr>
            <a:grpSpLocks/>
          </p:cNvGrpSpPr>
          <p:nvPr/>
        </p:nvGrpSpPr>
        <p:grpSpPr bwMode="auto">
          <a:xfrm>
            <a:off x="5283200" y="3708400"/>
            <a:ext cx="2166938" cy="1017588"/>
            <a:chOff x="3888" y="3391"/>
            <a:chExt cx="1365" cy="641"/>
          </a:xfrm>
        </p:grpSpPr>
        <p:pic>
          <p:nvPicPr>
            <p:cNvPr id="31790" name="Picture 4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3391"/>
              <a:ext cx="1365" cy="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91" name="Text Box 43"/>
            <p:cNvSpPr txBox="1">
              <a:spLocks noChangeArrowheads="1"/>
            </p:cNvSpPr>
            <p:nvPr/>
          </p:nvSpPr>
          <p:spPr bwMode="auto">
            <a:xfrm>
              <a:off x="4420" y="3606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Comic Sans MS" charset="0"/>
                  <a:cs typeface="Tahoma" charset="0"/>
                </a:rPr>
                <a:t>OR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5454650" y="3716338"/>
            <a:ext cx="1855788" cy="990600"/>
            <a:chOff x="2304" y="2640"/>
            <a:chExt cx="1169" cy="624"/>
          </a:xfrm>
        </p:grpSpPr>
        <p:sp>
          <p:nvSpPr>
            <p:cNvPr id="31788" name="Rectangle 45"/>
            <p:cNvSpPr>
              <a:spLocks noChangeArrowheads="1"/>
            </p:cNvSpPr>
            <p:nvPr/>
          </p:nvSpPr>
          <p:spPr bwMode="auto">
            <a:xfrm>
              <a:off x="2304" y="2640"/>
              <a:ext cx="1169" cy="62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1789" name="Text Box 46"/>
            <p:cNvSpPr txBox="1">
              <a:spLocks noChangeArrowheads="1"/>
            </p:cNvSpPr>
            <p:nvPr/>
          </p:nvSpPr>
          <p:spPr bwMode="auto">
            <a:xfrm>
              <a:off x="2400" y="2719"/>
              <a:ext cx="997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Comic Sans MS" charset="0"/>
                  <a:cs typeface="Tahoma" charset="0"/>
                </a:rPr>
                <a:t>I will output a </a:t>
              </a:r>
            </a:p>
            <a:p>
              <a:pPr algn="ctr"/>
              <a:r>
                <a:rPr lang="ja-JP" altLang="en-US" sz="1400">
                  <a:latin typeface="Comic Sans MS" charset="0"/>
                  <a:cs typeface="Tahoma" charset="0"/>
                </a:rPr>
                <a:t>‘</a:t>
              </a:r>
              <a:r>
                <a:rPr lang="en-US" altLang="ja-JP" sz="1400">
                  <a:latin typeface="Comic Sans MS" charset="0"/>
                  <a:cs typeface="Tahoma" charset="0"/>
                </a:rPr>
                <a:t>1</a:t>
              </a:r>
              <a:r>
                <a:rPr lang="ja-JP" altLang="en-US" sz="1400">
                  <a:latin typeface="Comic Sans MS" charset="0"/>
                  <a:cs typeface="Tahoma" charset="0"/>
                </a:rPr>
                <a:t>’</a:t>
              </a:r>
              <a:r>
                <a:rPr lang="en-US" altLang="ja-JP" sz="1400">
                  <a:latin typeface="Comic Sans MS" charset="0"/>
                  <a:cs typeface="Tahoma" charset="0"/>
                </a:rPr>
                <a:t> if </a:t>
              </a:r>
              <a:r>
                <a:rPr lang="en-US" altLang="ja-JP" sz="1400" u="sng">
                  <a:latin typeface="Comic Sans MS" charset="0"/>
                  <a:cs typeface="Tahoma" charset="0"/>
                </a:rPr>
                <a:t>any</a:t>
              </a:r>
              <a:r>
                <a:rPr lang="en-US" altLang="ja-JP" sz="1400">
                  <a:latin typeface="Comic Sans MS" charset="0"/>
                  <a:cs typeface="Tahoma" charset="0"/>
                </a:rPr>
                <a:t> of my</a:t>
              </a:r>
            </a:p>
            <a:p>
              <a:pPr algn="ctr"/>
              <a:r>
                <a:rPr lang="en-US" sz="1400">
                  <a:latin typeface="Comic Sans MS" charset="0"/>
                  <a:cs typeface="Tahoma" charset="0"/>
                </a:rPr>
                <a:t>inputs are </a:t>
              </a:r>
              <a:r>
                <a:rPr lang="ja-JP" altLang="en-US" sz="1400">
                  <a:latin typeface="Comic Sans MS" charset="0"/>
                  <a:cs typeface="Tahoma" charset="0"/>
                </a:rPr>
                <a:t>‘</a:t>
              </a:r>
              <a:r>
                <a:rPr lang="en-US" altLang="ja-JP" sz="1400">
                  <a:latin typeface="Comic Sans MS" charset="0"/>
                  <a:cs typeface="Tahoma" charset="0"/>
                </a:rPr>
                <a:t>1</a:t>
              </a:r>
              <a:r>
                <a:rPr lang="ja-JP" altLang="en-US" sz="1400">
                  <a:latin typeface="Comic Sans MS" charset="0"/>
                  <a:cs typeface="Tahoma" charset="0"/>
                </a:rPr>
                <a:t>’</a:t>
              </a:r>
              <a:endParaRPr lang="en-US" sz="1400">
                <a:latin typeface="Comic Sans MS" charset="0"/>
                <a:cs typeface="Tahoma" charset="0"/>
              </a:endParaRPr>
            </a:p>
          </p:txBody>
        </p:sp>
      </p:grpSp>
      <p:sp>
        <p:nvSpPr>
          <p:cNvPr id="31758" name="Text Box 47"/>
          <p:cNvSpPr txBox="1">
            <a:spLocks noChangeArrowheads="1"/>
          </p:cNvSpPr>
          <p:nvPr/>
        </p:nvSpPr>
        <p:spPr bwMode="auto">
          <a:xfrm>
            <a:off x="4953000" y="3735388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Comic Sans MS" charset="0"/>
                <a:cs typeface="Tahoma" charset="0"/>
              </a:rPr>
              <a:t>A</a:t>
            </a:r>
            <a:endParaRPr lang="en-US">
              <a:latin typeface="Comic Sans MS" charset="0"/>
              <a:cs typeface="Tahoma" charset="0"/>
            </a:endParaRPr>
          </a:p>
        </p:txBody>
      </p:sp>
      <p:sp>
        <p:nvSpPr>
          <p:cNvPr id="31759" name="Text Box 48"/>
          <p:cNvSpPr txBox="1">
            <a:spLocks noChangeArrowheads="1"/>
          </p:cNvSpPr>
          <p:nvPr/>
        </p:nvSpPr>
        <p:spPr bwMode="auto">
          <a:xfrm>
            <a:off x="4968875" y="4192588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Comic Sans MS" charset="0"/>
                <a:cs typeface="Tahoma" charset="0"/>
              </a:rPr>
              <a:t>B</a:t>
            </a:r>
            <a:endParaRPr lang="en-US">
              <a:latin typeface="Comic Sans MS" charset="0"/>
              <a:cs typeface="Tahoma" charset="0"/>
            </a:endParaRPr>
          </a:p>
        </p:txBody>
      </p:sp>
      <p:sp>
        <p:nvSpPr>
          <p:cNvPr id="31760" name="Text Box 49"/>
          <p:cNvSpPr txBox="1">
            <a:spLocks noChangeArrowheads="1"/>
          </p:cNvSpPr>
          <p:nvPr/>
        </p:nvSpPr>
        <p:spPr bwMode="auto">
          <a:xfrm>
            <a:off x="7416800" y="3963988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Comic Sans MS" charset="0"/>
                <a:cs typeface="Tahoma" charset="0"/>
              </a:rPr>
              <a:t>Y</a:t>
            </a:r>
            <a:endParaRPr lang="en-US">
              <a:latin typeface="Comic Sans MS" charset="0"/>
              <a:cs typeface="Tahoma" charset="0"/>
            </a:endParaRPr>
          </a:p>
        </p:txBody>
      </p:sp>
      <p:sp>
        <p:nvSpPr>
          <p:cNvPr id="31761" name="Rectangle 50"/>
          <p:cNvSpPr>
            <a:spLocks noChangeArrowheads="1"/>
          </p:cNvSpPr>
          <p:nvPr/>
        </p:nvSpPr>
        <p:spPr bwMode="auto">
          <a:xfrm>
            <a:off x="4805363" y="2538413"/>
            <a:ext cx="40798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b="0">
                <a:latin typeface="Comic Sans MS" charset="0"/>
                <a:cs typeface="Tahoma" charset="0"/>
              </a:rPr>
              <a:t>A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31762" name="Rectangle 51"/>
          <p:cNvSpPr>
            <a:spLocks noChangeArrowheads="1"/>
          </p:cNvSpPr>
          <p:nvPr/>
        </p:nvSpPr>
        <p:spPr bwMode="auto">
          <a:xfrm>
            <a:off x="7531100" y="2538413"/>
            <a:ext cx="377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b="0">
                <a:latin typeface="Comic Sans MS" charset="0"/>
                <a:cs typeface="Tahoma" charset="0"/>
              </a:rPr>
              <a:t>Y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31763" name="Rectangle 52"/>
          <p:cNvSpPr>
            <a:spLocks noChangeArrowheads="1"/>
          </p:cNvSpPr>
          <p:nvPr/>
        </p:nvSpPr>
        <p:spPr bwMode="auto">
          <a:xfrm>
            <a:off x="3125788" y="5181600"/>
            <a:ext cx="225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Comic Sans MS" charset="0"/>
                <a:cs typeface="Tahoma" charset="0"/>
              </a:rPr>
              <a:t>A</a:t>
            </a:r>
            <a:endParaRPr lang="en-US">
              <a:latin typeface="Comic Sans MS" charset="0"/>
              <a:cs typeface="Tahoma" charset="0"/>
            </a:endParaRPr>
          </a:p>
        </p:txBody>
      </p:sp>
      <p:sp>
        <p:nvSpPr>
          <p:cNvPr id="31764" name="Rectangle 53"/>
          <p:cNvSpPr>
            <a:spLocks noChangeArrowheads="1"/>
          </p:cNvSpPr>
          <p:nvPr/>
        </p:nvSpPr>
        <p:spPr bwMode="auto">
          <a:xfrm>
            <a:off x="3152775" y="5629275"/>
            <a:ext cx="195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Comic Sans MS" charset="0"/>
                <a:cs typeface="Tahoma" charset="0"/>
              </a:rPr>
              <a:t>B</a:t>
            </a:r>
            <a:endParaRPr lang="en-US">
              <a:latin typeface="Comic Sans MS" charset="0"/>
              <a:cs typeface="Tahoma" charset="0"/>
            </a:endParaRPr>
          </a:p>
        </p:txBody>
      </p:sp>
      <p:sp>
        <p:nvSpPr>
          <p:cNvPr id="31765" name="Rectangle 54"/>
          <p:cNvSpPr>
            <a:spLocks noChangeArrowheads="1"/>
          </p:cNvSpPr>
          <p:nvPr/>
        </p:nvSpPr>
        <p:spPr bwMode="auto">
          <a:xfrm>
            <a:off x="5672138" y="5405438"/>
            <a:ext cx="19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Comic Sans MS" charset="0"/>
                <a:cs typeface="Tahoma" charset="0"/>
              </a:rPr>
              <a:t>Y</a:t>
            </a:r>
            <a:endParaRPr lang="en-US">
              <a:latin typeface="Comic Sans MS" charset="0"/>
              <a:cs typeface="Tahoma" charset="0"/>
            </a:endParaRPr>
          </a:p>
        </p:txBody>
      </p:sp>
      <p:grpSp>
        <p:nvGrpSpPr>
          <p:cNvPr id="31766" name="Group 55"/>
          <p:cNvGrpSpPr>
            <a:grpSpLocks/>
          </p:cNvGrpSpPr>
          <p:nvPr/>
        </p:nvGrpSpPr>
        <p:grpSpPr bwMode="auto">
          <a:xfrm>
            <a:off x="3516313" y="5181600"/>
            <a:ext cx="2052637" cy="895350"/>
            <a:chOff x="2407" y="3424"/>
            <a:chExt cx="1293" cy="564"/>
          </a:xfrm>
        </p:grpSpPr>
        <p:sp>
          <p:nvSpPr>
            <p:cNvPr id="31779" name="Line 56"/>
            <p:cNvSpPr>
              <a:spLocks noChangeShapeType="1"/>
            </p:cNvSpPr>
            <p:nvPr/>
          </p:nvSpPr>
          <p:spPr bwMode="auto">
            <a:xfrm>
              <a:off x="3413" y="3706"/>
              <a:ext cx="2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Line 57"/>
            <p:cNvSpPr>
              <a:spLocks noChangeShapeType="1"/>
            </p:cNvSpPr>
            <p:nvPr/>
          </p:nvSpPr>
          <p:spPr bwMode="auto">
            <a:xfrm flipH="1">
              <a:off x="2407" y="3565"/>
              <a:ext cx="43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1" name="Line 58"/>
            <p:cNvSpPr>
              <a:spLocks noChangeShapeType="1"/>
            </p:cNvSpPr>
            <p:nvPr/>
          </p:nvSpPr>
          <p:spPr bwMode="auto">
            <a:xfrm flipH="1">
              <a:off x="2407" y="3847"/>
              <a:ext cx="43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82" name="Group 59"/>
            <p:cNvGrpSpPr>
              <a:grpSpLocks/>
            </p:cNvGrpSpPr>
            <p:nvPr/>
          </p:nvGrpSpPr>
          <p:grpSpPr bwMode="auto">
            <a:xfrm>
              <a:off x="2695" y="3424"/>
              <a:ext cx="798" cy="564"/>
              <a:chOff x="2695" y="3424"/>
              <a:chExt cx="798" cy="564"/>
            </a:xfrm>
          </p:grpSpPr>
          <p:sp>
            <p:nvSpPr>
              <p:cNvPr id="31784" name="Freeform 60"/>
              <p:cNvSpPr>
                <a:spLocks/>
              </p:cNvSpPr>
              <p:nvPr/>
            </p:nvSpPr>
            <p:spPr bwMode="auto">
              <a:xfrm>
                <a:off x="2695" y="3424"/>
                <a:ext cx="798" cy="564"/>
              </a:xfrm>
              <a:custGeom>
                <a:avLst/>
                <a:gdLst>
                  <a:gd name="T0" fmla="*/ 798 w 798"/>
                  <a:gd name="T1" fmla="*/ 282 h 564"/>
                  <a:gd name="T2" fmla="*/ 718 w 798"/>
                  <a:gd name="T3" fmla="*/ 235 h 564"/>
                  <a:gd name="T4" fmla="*/ 654 w 798"/>
                  <a:gd name="T5" fmla="*/ 172 h 564"/>
                  <a:gd name="T6" fmla="*/ 574 w 798"/>
                  <a:gd name="T7" fmla="*/ 125 h 564"/>
                  <a:gd name="T8" fmla="*/ 495 w 798"/>
                  <a:gd name="T9" fmla="*/ 94 h 564"/>
                  <a:gd name="T10" fmla="*/ 399 w 798"/>
                  <a:gd name="T11" fmla="*/ 47 h 564"/>
                  <a:gd name="T12" fmla="*/ 303 w 798"/>
                  <a:gd name="T13" fmla="*/ 31 h 564"/>
                  <a:gd name="T14" fmla="*/ 159 w 798"/>
                  <a:gd name="T15" fmla="*/ 0 h 564"/>
                  <a:gd name="T16" fmla="*/ 0 w 798"/>
                  <a:gd name="T17" fmla="*/ 0 h 564"/>
                  <a:gd name="T18" fmla="*/ 48 w 798"/>
                  <a:gd name="T19" fmla="*/ 62 h 564"/>
                  <a:gd name="T20" fmla="*/ 95 w 798"/>
                  <a:gd name="T21" fmla="*/ 125 h 564"/>
                  <a:gd name="T22" fmla="*/ 111 w 798"/>
                  <a:gd name="T23" fmla="*/ 204 h 564"/>
                  <a:gd name="T24" fmla="*/ 111 w 798"/>
                  <a:gd name="T25" fmla="*/ 282 h 564"/>
                  <a:gd name="T26" fmla="*/ 111 w 798"/>
                  <a:gd name="T27" fmla="*/ 360 h 564"/>
                  <a:gd name="T28" fmla="*/ 95 w 798"/>
                  <a:gd name="T29" fmla="*/ 439 h 564"/>
                  <a:gd name="T30" fmla="*/ 48 w 798"/>
                  <a:gd name="T31" fmla="*/ 502 h 564"/>
                  <a:gd name="T32" fmla="*/ 0 w 798"/>
                  <a:gd name="T33" fmla="*/ 564 h 564"/>
                  <a:gd name="T34" fmla="*/ 159 w 798"/>
                  <a:gd name="T35" fmla="*/ 564 h 564"/>
                  <a:gd name="T36" fmla="*/ 303 w 798"/>
                  <a:gd name="T37" fmla="*/ 533 h 564"/>
                  <a:gd name="T38" fmla="*/ 399 w 798"/>
                  <a:gd name="T39" fmla="*/ 517 h 564"/>
                  <a:gd name="T40" fmla="*/ 495 w 798"/>
                  <a:gd name="T41" fmla="*/ 470 h 564"/>
                  <a:gd name="T42" fmla="*/ 574 w 798"/>
                  <a:gd name="T43" fmla="*/ 439 h 564"/>
                  <a:gd name="T44" fmla="*/ 654 w 798"/>
                  <a:gd name="T45" fmla="*/ 392 h 564"/>
                  <a:gd name="T46" fmla="*/ 718 w 798"/>
                  <a:gd name="T47" fmla="*/ 329 h 564"/>
                  <a:gd name="T48" fmla="*/ 798 w 798"/>
                  <a:gd name="T49" fmla="*/ 282 h 56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98"/>
                  <a:gd name="T76" fmla="*/ 0 h 564"/>
                  <a:gd name="T77" fmla="*/ 798 w 798"/>
                  <a:gd name="T78" fmla="*/ 564 h 56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98" h="564">
                    <a:moveTo>
                      <a:pt x="798" y="282"/>
                    </a:moveTo>
                    <a:lnTo>
                      <a:pt x="718" y="235"/>
                    </a:lnTo>
                    <a:lnTo>
                      <a:pt x="654" y="172"/>
                    </a:lnTo>
                    <a:lnTo>
                      <a:pt x="574" y="125"/>
                    </a:lnTo>
                    <a:lnTo>
                      <a:pt x="495" y="94"/>
                    </a:lnTo>
                    <a:lnTo>
                      <a:pt x="399" y="47"/>
                    </a:lnTo>
                    <a:lnTo>
                      <a:pt x="303" y="31"/>
                    </a:lnTo>
                    <a:lnTo>
                      <a:pt x="159" y="0"/>
                    </a:lnTo>
                    <a:lnTo>
                      <a:pt x="0" y="0"/>
                    </a:lnTo>
                    <a:lnTo>
                      <a:pt x="48" y="62"/>
                    </a:lnTo>
                    <a:lnTo>
                      <a:pt x="95" y="125"/>
                    </a:lnTo>
                    <a:lnTo>
                      <a:pt x="111" y="204"/>
                    </a:lnTo>
                    <a:lnTo>
                      <a:pt x="111" y="282"/>
                    </a:lnTo>
                    <a:lnTo>
                      <a:pt x="111" y="360"/>
                    </a:lnTo>
                    <a:lnTo>
                      <a:pt x="95" y="439"/>
                    </a:lnTo>
                    <a:lnTo>
                      <a:pt x="48" y="502"/>
                    </a:lnTo>
                    <a:lnTo>
                      <a:pt x="0" y="564"/>
                    </a:lnTo>
                    <a:lnTo>
                      <a:pt x="159" y="564"/>
                    </a:lnTo>
                    <a:lnTo>
                      <a:pt x="303" y="533"/>
                    </a:lnTo>
                    <a:lnTo>
                      <a:pt x="399" y="517"/>
                    </a:lnTo>
                    <a:lnTo>
                      <a:pt x="495" y="470"/>
                    </a:lnTo>
                    <a:lnTo>
                      <a:pt x="574" y="439"/>
                    </a:lnTo>
                    <a:lnTo>
                      <a:pt x="654" y="392"/>
                    </a:lnTo>
                    <a:lnTo>
                      <a:pt x="718" y="329"/>
                    </a:lnTo>
                    <a:lnTo>
                      <a:pt x="798" y="2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785" name="Group 61"/>
              <p:cNvGrpSpPr>
                <a:grpSpLocks/>
              </p:cNvGrpSpPr>
              <p:nvPr/>
            </p:nvGrpSpPr>
            <p:grpSpPr bwMode="auto">
              <a:xfrm>
                <a:off x="2695" y="3424"/>
                <a:ext cx="798" cy="564"/>
                <a:chOff x="2695" y="3424"/>
                <a:chExt cx="798" cy="564"/>
              </a:xfrm>
            </p:grpSpPr>
            <p:sp>
              <p:nvSpPr>
                <p:cNvPr id="31786" name="Freeform 62"/>
                <p:cNvSpPr>
                  <a:spLocks/>
                </p:cNvSpPr>
                <p:nvPr/>
              </p:nvSpPr>
              <p:spPr bwMode="auto">
                <a:xfrm>
                  <a:off x="2695" y="3424"/>
                  <a:ext cx="111" cy="564"/>
                </a:xfrm>
                <a:custGeom>
                  <a:avLst/>
                  <a:gdLst>
                    <a:gd name="T0" fmla="*/ 0 w 111"/>
                    <a:gd name="T1" fmla="*/ 0 h 564"/>
                    <a:gd name="T2" fmla="*/ 48 w 111"/>
                    <a:gd name="T3" fmla="*/ 62 h 564"/>
                    <a:gd name="T4" fmla="*/ 79 w 111"/>
                    <a:gd name="T5" fmla="*/ 125 h 564"/>
                    <a:gd name="T6" fmla="*/ 95 w 111"/>
                    <a:gd name="T7" fmla="*/ 204 h 564"/>
                    <a:gd name="T8" fmla="*/ 111 w 111"/>
                    <a:gd name="T9" fmla="*/ 282 h 564"/>
                    <a:gd name="T10" fmla="*/ 95 w 111"/>
                    <a:gd name="T11" fmla="*/ 360 h 564"/>
                    <a:gd name="T12" fmla="*/ 79 w 111"/>
                    <a:gd name="T13" fmla="*/ 439 h 564"/>
                    <a:gd name="T14" fmla="*/ 48 w 111"/>
                    <a:gd name="T15" fmla="*/ 502 h 564"/>
                    <a:gd name="T16" fmla="*/ 0 w 111"/>
                    <a:gd name="T17" fmla="*/ 564 h 56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1"/>
                    <a:gd name="T28" fmla="*/ 0 h 564"/>
                    <a:gd name="T29" fmla="*/ 111 w 111"/>
                    <a:gd name="T30" fmla="*/ 564 h 56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1" h="564">
                      <a:moveTo>
                        <a:pt x="0" y="0"/>
                      </a:moveTo>
                      <a:lnTo>
                        <a:pt x="48" y="62"/>
                      </a:lnTo>
                      <a:lnTo>
                        <a:pt x="79" y="125"/>
                      </a:lnTo>
                      <a:lnTo>
                        <a:pt x="95" y="204"/>
                      </a:lnTo>
                      <a:lnTo>
                        <a:pt x="111" y="282"/>
                      </a:lnTo>
                      <a:lnTo>
                        <a:pt x="95" y="360"/>
                      </a:lnTo>
                      <a:lnTo>
                        <a:pt x="79" y="439"/>
                      </a:lnTo>
                      <a:lnTo>
                        <a:pt x="48" y="502"/>
                      </a:lnTo>
                      <a:lnTo>
                        <a:pt x="0" y="564"/>
                      </a:lnTo>
                    </a:path>
                  </a:pathLst>
                </a:custGeom>
                <a:noFill/>
                <a:ln w="50800">
                  <a:solidFill>
                    <a:srgbClr val="11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87" name="Freeform 63"/>
                <p:cNvSpPr>
                  <a:spLocks/>
                </p:cNvSpPr>
                <p:nvPr/>
              </p:nvSpPr>
              <p:spPr bwMode="auto">
                <a:xfrm>
                  <a:off x="2774" y="3424"/>
                  <a:ext cx="719" cy="564"/>
                </a:xfrm>
                <a:custGeom>
                  <a:avLst/>
                  <a:gdLst>
                    <a:gd name="T0" fmla="*/ 719 w 719"/>
                    <a:gd name="T1" fmla="*/ 282 h 564"/>
                    <a:gd name="T2" fmla="*/ 591 w 719"/>
                    <a:gd name="T3" fmla="*/ 172 h 564"/>
                    <a:gd name="T4" fmla="*/ 447 w 719"/>
                    <a:gd name="T5" fmla="*/ 94 h 564"/>
                    <a:gd name="T6" fmla="*/ 368 w 719"/>
                    <a:gd name="T7" fmla="*/ 47 h 564"/>
                    <a:gd name="T8" fmla="*/ 256 w 719"/>
                    <a:gd name="T9" fmla="*/ 31 h 564"/>
                    <a:gd name="T10" fmla="*/ 144 w 719"/>
                    <a:gd name="T11" fmla="*/ 0 h 564"/>
                    <a:gd name="T12" fmla="*/ 0 w 719"/>
                    <a:gd name="T13" fmla="*/ 0 h 564"/>
                    <a:gd name="T14" fmla="*/ 32 w 719"/>
                    <a:gd name="T15" fmla="*/ 62 h 564"/>
                    <a:gd name="T16" fmla="*/ 80 w 719"/>
                    <a:gd name="T17" fmla="*/ 125 h 564"/>
                    <a:gd name="T18" fmla="*/ 96 w 719"/>
                    <a:gd name="T19" fmla="*/ 204 h 564"/>
                    <a:gd name="T20" fmla="*/ 96 w 719"/>
                    <a:gd name="T21" fmla="*/ 282 h 564"/>
                    <a:gd name="T22" fmla="*/ 96 w 719"/>
                    <a:gd name="T23" fmla="*/ 360 h 564"/>
                    <a:gd name="T24" fmla="*/ 80 w 719"/>
                    <a:gd name="T25" fmla="*/ 439 h 564"/>
                    <a:gd name="T26" fmla="*/ 32 w 719"/>
                    <a:gd name="T27" fmla="*/ 502 h 564"/>
                    <a:gd name="T28" fmla="*/ 0 w 719"/>
                    <a:gd name="T29" fmla="*/ 564 h 564"/>
                    <a:gd name="T30" fmla="*/ 144 w 719"/>
                    <a:gd name="T31" fmla="*/ 564 h 564"/>
                    <a:gd name="T32" fmla="*/ 256 w 719"/>
                    <a:gd name="T33" fmla="*/ 533 h 564"/>
                    <a:gd name="T34" fmla="*/ 368 w 719"/>
                    <a:gd name="T35" fmla="*/ 517 h 564"/>
                    <a:gd name="T36" fmla="*/ 447 w 719"/>
                    <a:gd name="T37" fmla="*/ 470 h 564"/>
                    <a:gd name="T38" fmla="*/ 591 w 719"/>
                    <a:gd name="T39" fmla="*/ 392 h 564"/>
                    <a:gd name="T40" fmla="*/ 719 w 719"/>
                    <a:gd name="T41" fmla="*/ 282 h 56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719"/>
                    <a:gd name="T64" fmla="*/ 0 h 564"/>
                    <a:gd name="T65" fmla="*/ 719 w 719"/>
                    <a:gd name="T66" fmla="*/ 564 h 56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719" h="564">
                      <a:moveTo>
                        <a:pt x="719" y="282"/>
                      </a:moveTo>
                      <a:lnTo>
                        <a:pt x="591" y="172"/>
                      </a:lnTo>
                      <a:lnTo>
                        <a:pt x="447" y="94"/>
                      </a:lnTo>
                      <a:lnTo>
                        <a:pt x="368" y="47"/>
                      </a:lnTo>
                      <a:lnTo>
                        <a:pt x="256" y="31"/>
                      </a:ln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32" y="62"/>
                      </a:lnTo>
                      <a:lnTo>
                        <a:pt x="80" y="125"/>
                      </a:lnTo>
                      <a:lnTo>
                        <a:pt x="96" y="204"/>
                      </a:lnTo>
                      <a:lnTo>
                        <a:pt x="96" y="282"/>
                      </a:lnTo>
                      <a:lnTo>
                        <a:pt x="96" y="360"/>
                      </a:lnTo>
                      <a:lnTo>
                        <a:pt x="80" y="439"/>
                      </a:lnTo>
                      <a:lnTo>
                        <a:pt x="32" y="502"/>
                      </a:lnTo>
                      <a:lnTo>
                        <a:pt x="0" y="564"/>
                      </a:lnTo>
                      <a:lnTo>
                        <a:pt x="144" y="564"/>
                      </a:lnTo>
                      <a:lnTo>
                        <a:pt x="256" y="533"/>
                      </a:lnTo>
                      <a:lnTo>
                        <a:pt x="368" y="517"/>
                      </a:lnTo>
                      <a:lnTo>
                        <a:pt x="447" y="470"/>
                      </a:lnTo>
                      <a:lnTo>
                        <a:pt x="591" y="392"/>
                      </a:lnTo>
                      <a:lnTo>
                        <a:pt x="719" y="282"/>
                      </a:lnTo>
                      <a:close/>
                    </a:path>
                  </a:pathLst>
                </a:cu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1783" name="Text Box 64"/>
            <p:cNvSpPr txBox="1">
              <a:spLocks noChangeArrowheads="1"/>
            </p:cNvSpPr>
            <p:nvPr/>
          </p:nvSpPr>
          <p:spPr bwMode="auto">
            <a:xfrm>
              <a:off x="2898" y="3600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latin typeface="Comic Sans MS" charset="0"/>
                  <a:cs typeface="Tahoma" charset="0"/>
                </a:rPr>
                <a:t>XOR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</p:grpSp>
      <p:grpSp>
        <p:nvGrpSpPr>
          <p:cNvPr id="15" name="Group 65"/>
          <p:cNvGrpSpPr>
            <a:grpSpLocks/>
          </p:cNvGrpSpPr>
          <p:nvPr/>
        </p:nvGrpSpPr>
        <p:grpSpPr bwMode="auto">
          <a:xfrm>
            <a:off x="3524250" y="5132388"/>
            <a:ext cx="2046288" cy="990600"/>
            <a:chOff x="2257" y="2640"/>
            <a:chExt cx="1289" cy="624"/>
          </a:xfrm>
        </p:grpSpPr>
        <p:sp>
          <p:nvSpPr>
            <p:cNvPr id="31777" name="Rectangle 66"/>
            <p:cNvSpPr>
              <a:spLocks noChangeArrowheads="1"/>
            </p:cNvSpPr>
            <p:nvPr/>
          </p:nvSpPr>
          <p:spPr bwMode="auto">
            <a:xfrm>
              <a:off x="2304" y="2640"/>
              <a:ext cx="1169" cy="62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1778" name="Text Box 67"/>
            <p:cNvSpPr txBox="1">
              <a:spLocks noChangeArrowheads="1"/>
            </p:cNvSpPr>
            <p:nvPr/>
          </p:nvSpPr>
          <p:spPr bwMode="auto">
            <a:xfrm>
              <a:off x="2257" y="2719"/>
              <a:ext cx="128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Comic Sans MS" charset="0"/>
                  <a:cs typeface="Tahoma" charset="0"/>
                </a:rPr>
                <a:t>I will only output a </a:t>
              </a:r>
            </a:p>
            <a:p>
              <a:pPr algn="ctr"/>
              <a:r>
                <a:rPr lang="ja-JP" altLang="en-US" sz="1400">
                  <a:latin typeface="Comic Sans MS" charset="0"/>
                  <a:cs typeface="Tahoma" charset="0"/>
                </a:rPr>
                <a:t>‘</a:t>
              </a:r>
              <a:r>
                <a:rPr lang="en-US" altLang="ja-JP" sz="1400">
                  <a:latin typeface="Comic Sans MS" charset="0"/>
                  <a:cs typeface="Tahoma" charset="0"/>
                </a:rPr>
                <a:t>1</a:t>
              </a:r>
              <a:r>
                <a:rPr lang="ja-JP" altLang="en-US" sz="1400">
                  <a:latin typeface="Comic Sans MS" charset="0"/>
                  <a:cs typeface="Tahoma" charset="0"/>
                </a:rPr>
                <a:t>’</a:t>
              </a:r>
              <a:r>
                <a:rPr lang="en-US" altLang="ja-JP" sz="1400">
                  <a:latin typeface="Comic Sans MS" charset="0"/>
                  <a:cs typeface="Tahoma" charset="0"/>
                </a:rPr>
                <a:t> if an odd number</a:t>
              </a:r>
            </a:p>
            <a:p>
              <a:pPr algn="ctr"/>
              <a:r>
                <a:rPr lang="en-US" sz="1400">
                  <a:latin typeface="Comic Sans MS" charset="0"/>
                  <a:cs typeface="Tahoma" charset="0"/>
                </a:rPr>
                <a:t>of my inputs are </a:t>
              </a:r>
              <a:r>
                <a:rPr lang="ja-JP" altLang="en-US" sz="1400">
                  <a:latin typeface="Comic Sans MS" charset="0"/>
                  <a:cs typeface="Tahoma" charset="0"/>
                </a:rPr>
                <a:t>‘</a:t>
              </a:r>
              <a:r>
                <a:rPr lang="en-US" altLang="ja-JP" sz="1400">
                  <a:latin typeface="Comic Sans MS" charset="0"/>
                  <a:cs typeface="Tahoma" charset="0"/>
                </a:rPr>
                <a:t>1</a:t>
              </a:r>
              <a:r>
                <a:rPr lang="ja-JP" altLang="en-US" sz="1400">
                  <a:latin typeface="Comic Sans MS" charset="0"/>
                  <a:cs typeface="Tahoma" charset="0"/>
                </a:rPr>
                <a:t>’</a:t>
              </a:r>
              <a:endParaRPr lang="en-US" sz="1400">
                <a:latin typeface="Comic Sans MS" charset="0"/>
                <a:cs typeface="Tahoma" charset="0"/>
              </a:endParaRPr>
            </a:p>
          </p:txBody>
        </p:sp>
      </p:grpSp>
      <p:sp>
        <p:nvSpPr>
          <p:cNvPr id="31768" name="Text Box 68"/>
          <p:cNvSpPr txBox="1">
            <a:spLocks noChangeArrowheads="1"/>
          </p:cNvSpPr>
          <p:nvPr/>
        </p:nvSpPr>
        <p:spPr bwMode="auto">
          <a:xfrm>
            <a:off x="2136775" y="2786063"/>
            <a:ext cx="839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Comic Sans MS" charset="0"/>
                <a:cs typeface="Tahoma" charset="0"/>
              </a:rPr>
              <a:t>buffer</a:t>
            </a:r>
            <a:endParaRPr lang="en-US">
              <a:latin typeface="Comic Sans MS" charset="0"/>
              <a:cs typeface="Tahoma" charset="0"/>
            </a:endParaRPr>
          </a:p>
        </p:txBody>
      </p:sp>
      <p:sp>
        <p:nvSpPr>
          <p:cNvPr id="31769" name="Text Box 69"/>
          <p:cNvSpPr txBox="1">
            <a:spLocks noChangeArrowheads="1"/>
          </p:cNvSpPr>
          <p:nvPr/>
        </p:nvSpPr>
        <p:spPr bwMode="auto">
          <a:xfrm>
            <a:off x="5792788" y="2874963"/>
            <a:ext cx="9794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Comic Sans MS" charset="0"/>
                <a:cs typeface="Tahoma" charset="0"/>
              </a:rPr>
              <a:t>inverter</a:t>
            </a:r>
            <a:endParaRPr lang="en-US">
              <a:latin typeface="Comic Sans MS" charset="0"/>
              <a:cs typeface="Tahoma" charset="0"/>
            </a:endParaRPr>
          </a:p>
        </p:txBody>
      </p:sp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5448300" y="2252663"/>
            <a:ext cx="1855788" cy="990600"/>
            <a:chOff x="2304" y="2640"/>
            <a:chExt cx="1169" cy="624"/>
          </a:xfrm>
        </p:grpSpPr>
        <p:sp>
          <p:nvSpPr>
            <p:cNvPr id="31775" name="Rectangle 71"/>
            <p:cNvSpPr>
              <a:spLocks noChangeArrowheads="1"/>
            </p:cNvSpPr>
            <p:nvPr/>
          </p:nvSpPr>
          <p:spPr bwMode="auto">
            <a:xfrm>
              <a:off x="2304" y="2640"/>
              <a:ext cx="1169" cy="62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1776" name="Text Box 72"/>
            <p:cNvSpPr txBox="1">
              <a:spLocks noChangeArrowheads="1"/>
            </p:cNvSpPr>
            <p:nvPr/>
          </p:nvSpPr>
          <p:spPr bwMode="auto">
            <a:xfrm>
              <a:off x="2380" y="2719"/>
              <a:ext cx="1022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Comic Sans MS" charset="0"/>
                  <a:cs typeface="Tahoma" charset="0"/>
                </a:rPr>
                <a:t>I will output the</a:t>
              </a:r>
              <a:br>
                <a:rPr lang="en-US" sz="1400">
                  <a:latin typeface="Comic Sans MS" charset="0"/>
                  <a:cs typeface="Tahoma" charset="0"/>
                </a:rPr>
              </a:br>
              <a:r>
                <a:rPr lang="en-US" sz="1400">
                  <a:latin typeface="Comic Sans MS" charset="0"/>
                  <a:cs typeface="Tahoma" charset="0"/>
                </a:rPr>
                <a:t>complement of</a:t>
              </a:r>
            </a:p>
            <a:p>
              <a:pPr algn="ctr"/>
              <a:r>
                <a:rPr lang="en-US" sz="1400">
                  <a:latin typeface="Comic Sans MS" charset="0"/>
                  <a:cs typeface="Tahoma" charset="0"/>
                </a:rPr>
                <a:t>my input</a:t>
              </a:r>
            </a:p>
          </p:txBody>
        </p:sp>
      </p:grpSp>
      <p:grpSp>
        <p:nvGrpSpPr>
          <p:cNvPr id="17" name="Group 73"/>
          <p:cNvGrpSpPr>
            <a:grpSpLocks/>
          </p:cNvGrpSpPr>
          <p:nvPr/>
        </p:nvGrpSpPr>
        <p:grpSpPr bwMode="auto">
          <a:xfrm>
            <a:off x="1727200" y="2197100"/>
            <a:ext cx="1855788" cy="990600"/>
            <a:chOff x="2304" y="2640"/>
            <a:chExt cx="1169" cy="624"/>
          </a:xfrm>
        </p:grpSpPr>
        <p:sp>
          <p:nvSpPr>
            <p:cNvPr id="31773" name="Rectangle 74"/>
            <p:cNvSpPr>
              <a:spLocks noChangeArrowheads="1"/>
            </p:cNvSpPr>
            <p:nvPr/>
          </p:nvSpPr>
          <p:spPr bwMode="auto">
            <a:xfrm>
              <a:off x="2304" y="2640"/>
              <a:ext cx="1169" cy="62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1774" name="Text Box 75"/>
            <p:cNvSpPr txBox="1">
              <a:spLocks noChangeArrowheads="1"/>
            </p:cNvSpPr>
            <p:nvPr/>
          </p:nvSpPr>
          <p:spPr bwMode="auto">
            <a:xfrm>
              <a:off x="2373" y="2719"/>
              <a:ext cx="1031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Comic Sans MS" charset="0"/>
                  <a:cs typeface="Tahoma" charset="0"/>
                </a:rPr>
                <a:t>I will copy and</a:t>
              </a:r>
              <a:br>
                <a:rPr lang="en-US" sz="1400">
                  <a:latin typeface="Comic Sans MS" charset="0"/>
                  <a:cs typeface="Tahoma" charset="0"/>
                </a:rPr>
              </a:br>
              <a:r>
                <a:rPr lang="en-US" sz="1400">
                  <a:latin typeface="Comic Sans MS" charset="0"/>
                  <a:cs typeface="Tahoma" charset="0"/>
                </a:rPr>
                <a:t>restore my input</a:t>
              </a:r>
              <a:br>
                <a:rPr lang="en-US" sz="1400">
                  <a:latin typeface="Comic Sans MS" charset="0"/>
                  <a:cs typeface="Tahoma" charset="0"/>
                </a:rPr>
              </a:br>
              <a:r>
                <a:rPr lang="en-US" sz="1400">
                  <a:latin typeface="Comic Sans MS" charset="0"/>
                  <a:cs typeface="Tahoma" charset="0"/>
                </a:rPr>
                <a:t>to my output</a:t>
              </a:r>
            </a:p>
          </p:txBody>
        </p:sp>
      </p:grpSp>
      <p:sp>
        <p:nvSpPr>
          <p:cNvPr id="317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7398B014-AB8E-F643-8DDD-6E787629281B}" type="slidenum">
              <a:rPr lang="en-US" sz="1400">
                <a:latin typeface="Arial Narrow" charset="0"/>
                <a:cs typeface="Tahoma" charset="0"/>
              </a:rPr>
              <a:pPr/>
              <a:t>10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2"/>
          <p:cNvGrpSpPr>
            <a:grpSpLocks/>
          </p:cNvGrpSpPr>
          <p:nvPr/>
        </p:nvGrpSpPr>
        <p:grpSpPr bwMode="auto">
          <a:xfrm>
            <a:off x="1643063" y="3748088"/>
            <a:ext cx="2028825" cy="966787"/>
            <a:chOff x="398" y="3259"/>
            <a:chExt cx="1278" cy="609"/>
          </a:xfrm>
        </p:grpSpPr>
        <p:grpSp>
          <p:nvGrpSpPr>
            <p:cNvPr id="33841" name="Group 3"/>
            <p:cNvGrpSpPr>
              <a:grpSpLocks noChangeAspect="1"/>
            </p:cNvGrpSpPr>
            <p:nvPr/>
          </p:nvGrpSpPr>
          <p:grpSpPr bwMode="auto">
            <a:xfrm>
              <a:off x="398" y="3259"/>
              <a:ext cx="1278" cy="609"/>
              <a:chOff x="336" y="3244"/>
              <a:chExt cx="1352" cy="644"/>
            </a:xfrm>
          </p:grpSpPr>
          <p:grpSp>
            <p:nvGrpSpPr>
              <p:cNvPr id="33843" name="Group 4"/>
              <p:cNvGrpSpPr>
                <a:grpSpLocks noChangeAspect="1"/>
              </p:cNvGrpSpPr>
              <p:nvPr/>
            </p:nvGrpSpPr>
            <p:grpSpPr bwMode="auto">
              <a:xfrm>
                <a:off x="568" y="3244"/>
                <a:ext cx="856" cy="644"/>
                <a:chOff x="4247" y="3291"/>
                <a:chExt cx="856" cy="644"/>
              </a:xfrm>
            </p:grpSpPr>
            <p:sp>
              <p:nvSpPr>
                <p:cNvPr id="33847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282" y="3314"/>
                  <a:ext cx="821" cy="61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  <p:sp>
              <p:nvSpPr>
                <p:cNvPr id="33848" name="Rectangle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47" y="3291"/>
                  <a:ext cx="508" cy="6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  <p:sp>
              <p:nvSpPr>
                <p:cNvPr id="33849" name="Line 7"/>
                <p:cNvSpPr>
                  <a:spLocks noChangeAspect="1" noChangeShapeType="1"/>
                </p:cNvSpPr>
                <p:nvPr/>
              </p:nvSpPr>
              <p:spPr bwMode="auto">
                <a:xfrm>
                  <a:off x="4320" y="3315"/>
                  <a:ext cx="0" cy="6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50" name="Line 8"/>
                <p:cNvSpPr>
                  <a:spLocks noChangeAspect="1" noChangeShapeType="1"/>
                </p:cNvSpPr>
                <p:nvPr/>
              </p:nvSpPr>
              <p:spPr bwMode="auto">
                <a:xfrm>
                  <a:off x="4320" y="3315"/>
                  <a:ext cx="43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51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4320" y="3935"/>
                  <a:ext cx="43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3844" name="Line 10"/>
              <p:cNvSpPr>
                <a:spLocks noChangeAspect="1" noChangeShapeType="1"/>
              </p:cNvSpPr>
              <p:nvPr/>
            </p:nvSpPr>
            <p:spPr bwMode="auto">
              <a:xfrm>
                <a:off x="1424" y="3553"/>
                <a:ext cx="2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5" name="Line 11"/>
              <p:cNvSpPr>
                <a:spLocks noChangeAspect="1" noChangeShapeType="1"/>
              </p:cNvSpPr>
              <p:nvPr/>
            </p:nvSpPr>
            <p:spPr bwMode="auto">
              <a:xfrm>
                <a:off x="336" y="3746"/>
                <a:ext cx="308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6" name="Line 12"/>
              <p:cNvSpPr>
                <a:spLocks noChangeAspect="1" noChangeShapeType="1"/>
              </p:cNvSpPr>
              <p:nvPr/>
            </p:nvSpPr>
            <p:spPr bwMode="auto">
              <a:xfrm>
                <a:off x="336" y="3391"/>
                <a:ext cx="308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42" name="Text Box 13"/>
            <p:cNvSpPr txBox="1">
              <a:spLocks noChangeArrowheads="1"/>
            </p:cNvSpPr>
            <p:nvPr/>
          </p:nvSpPr>
          <p:spPr bwMode="auto">
            <a:xfrm>
              <a:off x="816" y="3475"/>
              <a:ext cx="4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Comic Sans MS" charset="0"/>
                  <a:cs typeface="Tahoma" charset="0"/>
                </a:rPr>
                <a:t>AND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</p:grpSp>
      <p:grpSp>
        <p:nvGrpSpPr>
          <p:cNvPr id="33794" name="Group 14"/>
          <p:cNvGrpSpPr>
            <a:grpSpLocks/>
          </p:cNvGrpSpPr>
          <p:nvPr/>
        </p:nvGrpSpPr>
        <p:grpSpPr bwMode="auto">
          <a:xfrm>
            <a:off x="1495425" y="2497138"/>
            <a:ext cx="2320925" cy="379412"/>
            <a:chOff x="314" y="1811"/>
            <a:chExt cx="1462" cy="239"/>
          </a:xfrm>
        </p:grpSpPr>
        <p:sp>
          <p:nvSpPr>
            <p:cNvPr id="33835" name="Line 15"/>
            <p:cNvSpPr>
              <a:spLocks noChangeShapeType="1"/>
            </p:cNvSpPr>
            <p:nvPr/>
          </p:nvSpPr>
          <p:spPr bwMode="auto">
            <a:xfrm flipH="1">
              <a:off x="314" y="1931"/>
              <a:ext cx="57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36" name="Group 16"/>
            <p:cNvGrpSpPr>
              <a:grpSpLocks/>
            </p:cNvGrpSpPr>
            <p:nvPr/>
          </p:nvGrpSpPr>
          <p:grpSpPr bwMode="auto">
            <a:xfrm>
              <a:off x="888" y="1811"/>
              <a:ext cx="234" cy="239"/>
              <a:chOff x="654" y="1803"/>
              <a:chExt cx="234" cy="239"/>
            </a:xfrm>
          </p:grpSpPr>
          <p:sp>
            <p:nvSpPr>
              <p:cNvPr id="33838" name="Line 17"/>
              <p:cNvSpPr>
                <a:spLocks noChangeShapeType="1"/>
              </p:cNvSpPr>
              <p:nvPr/>
            </p:nvSpPr>
            <p:spPr bwMode="auto">
              <a:xfrm>
                <a:off x="666" y="1803"/>
                <a:ext cx="1" cy="239"/>
              </a:xfrm>
              <a:prstGeom prst="line">
                <a:avLst/>
              </a:prstGeom>
              <a:noFill/>
              <a:ln w="396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9" name="Line 18"/>
              <p:cNvSpPr>
                <a:spLocks noChangeShapeType="1"/>
              </p:cNvSpPr>
              <p:nvPr/>
            </p:nvSpPr>
            <p:spPr bwMode="auto">
              <a:xfrm flipV="1">
                <a:off x="654" y="1917"/>
                <a:ext cx="234" cy="120"/>
              </a:xfrm>
              <a:prstGeom prst="line">
                <a:avLst/>
              </a:prstGeom>
              <a:noFill/>
              <a:ln w="396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0" name="Line 19"/>
              <p:cNvSpPr>
                <a:spLocks noChangeShapeType="1"/>
              </p:cNvSpPr>
              <p:nvPr/>
            </p:nvSpPr>
            <p:spPr bwMode="auto">
              <a:xfrm flipH="1" flipV="1">
                <a:off x="654" y="1809"/>
                <a:ext cx="234" cy="120"/>
              </a:xfrm>
              <a:prstGeom prst="line">
                <a:avLst/>
              </a:prstGeom>
              <a:noFill/>
              <a:ln w="396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37" name="Line 20"/>
            <p:cNvSpPr>
              <a:spLocks noChangeShapeType="1"/>
            </p:cNvSpPr>
            <p:nvPr/>
          </p:nvSpPr>
          <p:spPr bwMode="auto">
            <a:xfrm>
              <a:off x="1134" y="1931"/>
              <a:ext cx="64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Digital Processing Elements</a:t>
            </a:r>
          </a:p>
        </p:txBody>
      </p:sp>
      <p:sp>
        <p:nvSpPr>
          <p:cNvPr id="3078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Some digital processing elements occur so frequently that we give them special names and symbols</a:t>
            </a:r>
          </a:p>
        </p:txBody>
      </p:sp>
      <p:grpSp>
        <p:nvGrpSpPr>
          <p:cNvPr id="33797" name="Group 23"/>
          <p:cNvGrpSpPr>
            <a:grpSpLocks/>
          </p:cNvGrpSpPr>
          <p:nvPr/>
        </p:nvGrpSpPr>
        <p:grpSpPr bwMode="auto">
          <a:xfrm>
            <a:off x="5216525" y="2555875"/>
            <a:ext cx="2320925" cy="379413"/>
            <a:chOff x="640" y="3251"/>
            <a:chExt cx="1462" cy="239"/>
          </a:xfrm>
        </p:grpSpPr>
        <p:sp>
          <p:nvSpPr>
            <p:cNvPr id="33827" name="Line 24"/>
            <p:cNvSpPr>
              <a:spLocks noChangeShapeType="1"/>
            </p:cNvSpPr>
            <p:nvPr/>
          </p:nvSpPr>
          <p:spPr bwMode="auto">
            <a:xfrm flipH="1">
              <a:off x="640" y="3371"/>
              <a:ext cx="57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28" name="Group 25"/>
            <p:cNvGrpSpPr>
              <a:grpSpLocks/>
            </p:cNvGrpSpPr>
            <p:nvPr/>
          </p:nvGrpSpPr>
          <p:grpSpPr bwMode="auto">
            <a:xfrm>
              <a:off x="1214" y="3251"/>
              <a:ext cx="234" cy="239"/>
              <a:chOff x="654" y="1803"/>
              <a:chExt cx="234" cy="239"/>
            </a:xfrm>
          </p:grpSpPr>
          <p:sp>
            <p:nvSpPr>
              <p:cNvPr id="33832" name="Line 26"/>
              <p:cNvSpPr>
                <a:spLocks noChangeShapeType="1"/>
              </p:cNvSpPr>
              <p:nvPr/>
            </p:nvSpPr>
            <p:spPr bwMode="auto">
              <a:xfrm>
                <a:off x="666" y="1803"/>
                <a:ext cx="1" cy="239"/>
              </a:xfrm>
              <a:prstGeom prst="line">
                <a:avLst/>
              </a:prstGeom>
              <a:noFill/>
              <a:ln w="396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3" name="Line 27"/>
              <p:cNvSpPr>
                <a:spLocks noChangeShapeType="1"/>
              </p:cNvSpPr>
              <p:nvPr/>
            </p:nvSpPr>
            <p:spPr bwMode="auto">
              <a:xfrm flipV="1">
                <a:off x="654" y="1917"/>
                <a:ext cx="234" cy="120"/>
              </a:xfrm>
              <a:prstGeom prst="line">
                <a:avLst/>
              </a:prstGeom>
              <a:noFill/>
              <a:ln w="396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4" name="Line 28"/>
              <p:cNvSpPr>
                <a:spLocks noChangeShapeType="1"/>
              </p:cNvSpPr>
              <p:nvPr/>
            </p:nvSpPr>
            <p:spPr bwMode="auto">
              <a:xfrm flipH="1" flipV="1">
                <a:off x="654" y="1809"/>
                <a:ext cx="234" cy="120"/>
              </a:xfrm>
              <a:prstGeom prst="line">
                <a:avLst/>
              </a:prstGeom>
              <a:noFill/>
              <a:ln w="396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29" name="Line 29"/>
            <p:cNvSpPr>
              <a:spLocks noChangeShapeType="1"/>
            </p:cNvSpPr>
            <p:nvPr/>
          </p:nvSpPr>
          <p:spPr bwMode="auto">
            <a:xfrm>
              <a:off x="1460" y="3371"/>
              <a:ext cx="64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Oval 30"/>
            <p:cNvSpPr>
              <a:spLocks noChangeArrowheads="1"/>
            </p:cNvSpPr>
            <p:nvPr/>
          </p:nvSpPr>
          <p:spPr bwMode="auto">
            <a:xfrm>
              <a:off x="1425" y="3323"/>
              <a:ext cx="111" cy="10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3831" name="Oval 31"/>
            <p:cNvSpPr>
              <a:spLocks noChangeArrowheads="1"/>
            </p:cNvSpPr>
            <p:nvPr/>
          </p:nvSpPr>
          <p:spPr bwMode="auto">
            <a:xfrm>
              <a:off x="1424" y="3323"/>
              <a:ext cx="112" cy="107"/>
            </a:xfrm>
            <a:prstGeom prst="ellips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sp>
        <p:nvSpPr>
          <p:cNvPr id="33798" name="Rectangle 32"/>
          <p:cNvSpPr>
            <a:spLocks noChangeArrowheads="1"/>
          </p:cNvSpPr>
          <p:nvPr/>
        </p:nvSpPr>
        <p:spPr bwMode="auto">
          <a:xfrm>
            <a:off x="1087438" y="2489200"/>
            <a:ext cx="40798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b="0">
                <a:latin typeface="Comic Sans MS" charset="0"/>
                <a:cs typeface="Tahoma" charset="0"/>
              </a:rPr>
              <a:t>A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33799" name="Rectangle 33"/>
          <p:cNvSpPr>
            <a:spLocks noChangeArrowheads="1"/>
          </p:cNvSpPr>
          <p:nvPr/>
        </p:nvSpPr>
        <p:spPr bwMode="auto">
          <a:xfrm>
            <a:off x="3813175" y="2489200"/>
            <a:ext cx="377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b="0">
                <a:latin typeface="Comic Sans MS" charset="0"/>
                <a:cs typeface="Tahoma" charset="0"/>
              </a:rPr>
              <a:t>Y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33800" name="Text Box 35"/>
          <p:cNvSpPr txBox="1">
            <a:spLocks noChangeArrowheads="1"/>
          </p:cNvSpPr>
          <p:nvPr/>
        </p:nvSpPr>
        <p:spPr bwMode="auto">
          <a:xfrm>
            <a:off x="1219200" y="3732213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Comic Sans MS" charset="0"/>
                <a:cs typeface="Tahoma" charset="0"/>
              </a:rPr>
              <a:t>A</a:t>
            </a:r>
            <a:endParaRPr lang="en-US">
              <a:latin typeface="Comic Sans MS" charset="0"/>
              <a:cs typeface="Tahoma" charset="0"/>
            </a:endParaRPr>
          </a:p>
        </p:txBody>
      </p:sp>
      <p:sp>
        <p:nvSpPr>
          <p:cNvPr id="33801" name="Text Box 36"/>
          <p:cNvSpPr txBox="1">
            <a:spLocks noChangeArrowheads="1"/>
          </p:cNvSpPr>
          <p:nvPr/>
        </p:nvSpPr>
        <p:spPr bwMode="auto">
          <a:xfrm>
            <a:off x="1235075" y="4273550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Comic Sans MS" charset="0"/>
                <a:cs typeface="Tahoma" charset="0"/>
              </a:rPr>
              <a:t>B</a:t>
            </a:r>
            <a:endParaRPr lang="en-US">
              <a:latin typeface="Comic Sans MS" charset="0"/>
              <a:cs typeface="Tahoma" charset="0"/>
            </a:endParaRPr>
          </a:p>
        </p:txBody>
      </p:sp>
      <p:sp>
        <p:nvSpPr>
          <p:cNvPr id="33802" name="Text Box 37"/>
          <p:cNvSpPr txBox="1">
            <a:spLocks noChangeArrowheads="1"/>
          </p:cNvSpPr>
          <p:nvPr/>
        </p:nvSpPr>
        <p:spPr bwMode="auto">
          <a:xfrm>
            <a:off x="3598863" y="3929063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Comic Sans MS" charset="0"/>
                <a:cs typeface="Tahoma" charset="0"/>
              </a:rPr>
              <a:t>Y</a:t>
            </a:r>
            <a:endParaRPr lang="en-US">
              <a:latin typeface="Comic Sans MS" charset="0"/>
              <a:cs typeface="Tahoma" charset="0"/>
            </a:endParaRPr>
          </a:p>
        </p:txBody>
      </p:sp>
      <p:grpSp>
        <p:nvGrpSpPr>
          <p:cNvPr id="33803" name="Group 38"/>
          <p:cNvGrpSpPr>
            <a:grpSpLocks/>
          </p:cNvGrpSpPr>
          <p:nvPr/>
        </p:nvGrpSpPr>
        <p:grpSpPr bwMode="auto">
          <a:xfrm>
            <a:off x="5283200" y="3708400"/>
            <a:ext cx="2166938" cy="1017588"/>
            <a:chOff x="3888" y="3391"/>
            <a:chExt cx="1365" cy="641"/>
          </a:xfrm>
        </p:grpSpPr>
        <p:pic>
          <p:nvPicPr>
            <p:cNvPr id="33825" name="Picture 3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3391"/>
              <a:ext cx="1365" cy="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26" name="Text Box 40"/>
            <p:cNvSpPr txBox="1">
              <a:spLocks noChangeArrowheads="1"/>
            </p:cNvSpPr>
            <p:nvPr/>
          </p:nvSpPr>
          <p:spPr bwMode="auto">
            <a:xfrm>
              <a:off x="4420" y="3606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Comic Sans MS" charset="0"/>
                  <a:cs typeface="Tahoma" charset="0"/>
                </a:rPr>
                <a:t>OR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</p:grpSp>
      <p:sp>
        <p:nvSpPr>
          <p:cNvPr id="33804" name="Text Box 41"/>
          <p:cNvSpPr txBox="1">
            <a:spLocks noChangeArrowheads="1"/>
          </p:cNvSpPr>
          <p:nvPr/>
        </p:nvSpPr>
        <p:spPr bwMode="auto">
          <a:xfrm>
            <a:off x="4953000" y="3735388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Comic Sans MS" charset="0"/>
                <a:cs typeface="Tahoma" charset="0"/>
              </a:rPr>
              <a:t>A</a:t>
            </a:r>
            <a:endParaRPr lang="en-US">
              <a:latin typeface="Comic Sans MS" charset="0"/>
              <a:cs typeface="Tahoma" charset="0"/>
            </a:endParaRPr>
          </a:p>
        </p:txBody>
      </p:sp>
      <p:sp>
        <p:nvSpPr>
          <p:cNvPr id="33805" name="Text Box 42"/>
          <p:cNvSpPr txBox="1">
            <a:spLocks noChangeArrowheads="1"/>
          </p:cNvSpPr>
          <p:nvPr/>
        </p:nvSpPr>
        <p:spPr bwMode="auto">
          <a:xfrm>
            <a:off x="4968875" y="4192588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Comic Sans MS" charset="0"/>
                <a:cs typeface="Tahoma" charset="0"/>
              </a:rPr>
              <a:t>B</a:t>
            </a:r>
            <a:endParaRPr lang="en-US">
              <a:latin typeface="Comic Sans MS" charset="0"/>
              <a:cs typeface="Tahoma" charset="0"/>
            </a:endParaRPr>
          </a:p>
        </p:txBody>
      </p:sp>
      <p:sp>
        <p:nvSpPr>
          <p:cNvPr id="33806" name="Text Box 43"/>
          <p:cNvSpPr txBox="1">
            <a:spLocks noChangeArrowheads="1"/>
          </p:cNvSpPr>
          <p:nvPr/>
        </p:nvSpPr>
        <p:spPr bwMode="auto">
          <a:xfrm>
            <a:off x="7416800" y="3963988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Comic Sans MS" charset="0"/>
                <a:cs typeface="Tahoma" charset="0"/>
              </a:rPr>
              <a:t>Y</a:t>
            </a:r>
            <a:endParaRPr lang="en-US">
              <a:latin typeface="Comic Sans MS" charset="0"/>
              <a:cs typeface="Tahoma" charset="0"/>
            </a:endParaRPr>
          </a:p>
        </p:txBody>
      </p:sp>
      <p:sp>
        <p:nvSpPr>
          <p:cNvPr id="33807" name="Rectangle 44"/>
          <p:cNvSpPr>
            <a:spLocks noChangeArrowheads="1"/>
          </p:cNvSpPr>
          <p:nvPr/>
        </p:nvSpPr>
        <p:spPr bwMode="auto">
          <a:xfrm>
            <a:off x="4805363" y="2538413"/>
            <a:ext cx="40798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b="0">
                <a:latin typeface="Comic Sans MS" charset="0"/>
                <a:cs typeface="Tahoma" charset="0"/>
              </a:rPr>
              <a:t>A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33808" name="Rectangle 45"/>
          <p:cNvSpPr>
            <a:spLocks noChangeArrowheads="1"/>
          </p:cNvSpPr>
          <p:nvPr/>
        </p:nvSpPr>
        <p:spPr bwMode="auto">
          <a:xfrm>
            <a:off x="7531100" y="2538413"/>
            <a:ext cx="377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b="0">
                <a:latin typeface="Comic Sans MS" charset="0"/>
                <a:cs typeface="Tahoma" charset="0"/>
              </a:rPr>
              <a:t>Y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33809" name="Rectangle 46"/>
          <p:cNvSpPr>
            <a:spLocks noChangeArrowheads="1"/>
          </p:cNvSpPr>
          <p:nvPr/>
        </p:nvSpPr>
        <p:spPr bwMode="auto">
          <a:xfrm>
            <a:off x="3125788" y="5181600"/>
            <a:ext cx="225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Comic Sans MS" charset="0"/>
                <a:cs typeface="Tahoma" charset="0"/>
              </a:rPr>
              <a:t>A</a:t>
            </a:r>
            <a:endParaRPr lang="en-US">
              <a:latin typeface="Comic Sans MS" charset="0"/>
              <a:cs typeface="Tahoma" charset="0"/>
            </a:endParaRPr>
          </a:p>
        </p:txBody>
      </p:sp>
      <p:sp>
        <p:nvSpPr>
          <p:cNvPr id="33810" name="Rectangle 47"/>
          <p:cNvSpPr>
            <a:spLocks noChangeArrowheads="1"/>
          </p:cNvSpPr>
          <p:nvPr/>
        </p:nvSpPr>
        <p:spPr bwMode="auto">
          <a:xfrm>
            <a:off x="3152775" y="5629275"/>
            <a:ext cx="195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Comic Sans MS" charset="0"/>
                <a:cs typeface="Tahoma" charset="0"/>
              </a:rPr>
              <a:t>B</a:t>
            </a:r>
            <a:endParaRPr lang="en-US">
              <a:latin typeface="Comic Sans MS" charset="0"/>
              <a:cs typeface="Tahoma" charset="0"/>
            </a:endParaRPr>
          </a:p>
        </p:txBody>
      </p:sp>
      <p:sp>
        <p:nvSpPr>
          <p:cNvPr id="33811" name="Rectangle 48"/>
          <p:cNvSpPr>
            <a:spLocks noChangeArrowheads="1"/>
          </p:cNvSpPr>
          <p:nvPr/>
        </p:nvSpPr>
        <p:spPr bwMode="auto">
          <a:xfrm>
            <a:off x="5672138" y="5405438"/>
            <a:ext cx="19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Comic Sans MS" charset="0"/>
                <a:cs typeface="Tahoma" charset="0"/>
              </a:rPr>
              <a:t>Y</a:t>
            </a:r>
            <a:endParaRPr lang="en-US">
              <a:latin typeface="Comic Sans MS" charset="0"/>
              <a:cs typeface="Tahoma" charset="0"/>
            </a:endParaRPr>
          </a:p>
        </p:txBody>
      </p:sp>
      <p:grpSp>
        <p:nvGrpSpPr>
          <p:cNvPr id="33812" name="Group 49"/>
          <p:cNvGrpSpPr>
            <a:grpSpLocks/>
          </p:cNvGrpSpPr>
          <p:nvPr/>
        </p:nvGrpSpPr>
        <p:grpSpPr bwMode="auto">
          <a:xfrm>
            <a:off x="3516313" y="5181600"/>
            <a:ext cx="2052637" cy="895350"/>
            <a:chOff x="2407" y="3424"/>
            <a:chExt cx="1293" cy="564"/>
          </a:xfrm>
        </p:grpSpPr>
        <p:sp>
          <p:nvSpPr>
            <p:cNvPr id="33816" name="Line 50"/>
            <p:cNvSpPr>
              <a:spLocks noChangeShapeType="1"/>
            </p:cNvSpPr>
            <p:nvPr/>
          </p:nvSpPr>
          <p:spPr bwMode="auto">
            <a:xfrm>
              <a:off x="3413" y="3706"/>
              <a:ext cx="2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Line 51"/>
            <p:cNvSpPr>
              <a:spLocks noChangeShapeType="1"/>
            </p:cNvSpPr>
            <p:nvPr/>
          </p:nvSpPr>
          <p:spPr bwMode="auto">
            <a:xfrm flipH="1">
              <a:off x="2407" y="3565"/>
              <a:ext cx="43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Line 52"/>
            <p:cNvSpPr>
              <a:spLocks noChangeShapeType="1"/>
            </p:cNvSpPr>
            <p:nvPr/>
          </p:nvSpPr>
          <p:spPr bwMode="auto">
            <a:xfrm flipH="1">
              <a:off x="2407" y="3847"/>
              <a:ext cx="43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19" name="Group 53"/>
            <p:cNvGrpSpPr>
              <a:grpSpLocks/>
            </p:cNvGrpSpPr>
            <p:nvPr/>
          </p:nvGrpSpPr>
          <p:grpSpPr bwMode="auto">
            <a:xfrm>
              <a:off x="2695" y="3424"/>
              <a:ext cx="798" cy="564"/>
              <a:chOff x="2695" y="3424"/>
              <a:chExt cx="798" cy="564"/>
            </a:xfrm>
          </p:grpSpPr>
          <p:sp>
            <p:nvSpPr>
              <p:cNvPr id="33821" name="Freeform 54"/>
              <p:cNvSpPr>
                <a:spLocks/>
              </p:cNvSpPr>
              <p:nvPr/>
            </p:nvSpPr>
            <p:spPr bwMode="auto">
              <a:xfrm>
                <a:off x="2695" y="3424"/>
                <a:ext cx="798" cy="564"/>
              </a:xfrm>
              <a:custGeom>
                <a:avLst/>
                <a:gdLst>
                  <a:gd name="T0" fmla="*/ 798 w 798"/>
                  <a:gd name="T1" fmla="*/ 282 h 564"/>
                  <a:gd name="T2" fmla="*/ 718 w 798"/>
                  <a:gd name="T3" fmla="*/ 235 h 564"/>
                  <a:gd name="T4" fmla="*/ 654 w 798"/>
                  <a:gd name="T5" fmla="*/ 172 h 564"/>
                  <a:gd name="T6" fmla="*/ 574 w 798"/>
                  <a:gd name="T7" fmla="*/ 125 h 564"/>
                  <a:gd name="T8" fmla="*/ 495 w 798"/>
                  <a:gd name="T9" fmla="*/ 94 h 564"/>
                  <a:gd name="T10" fmla="*/ 399 w 798"/>
                  <a:gd name="T11" fmla="*/ 47 h 564"/>
                  <a:gd name="T12" fmla="*/ 303 w 798"/>
                  <a:gd name="T13" fmla="*/ 31 h 564"/>
                  <a:gd name="T14" fmla="*/ 159 w 798"/>
                  <a:gd name="T15" fmla="*/ 0 h 564"/>
                  <a:gd name="T16" fmla="*/ 0 w 798"/>
                  <a:gd name="T17" fmla="*/ 0 h 564"/>
                  <a:gd name="T18" fmla="*/ 48 w 798"/>
                  <a:gd name="T19" fmla="*/ 62 h 564"/>
                  <a:gd name="T20" fmla="*/ 95 w 798"/>
                  <a:gd name="T21" fmla="*/ 125 h 564"/>
                  <a:gd name="T22" fmla="*/ 111 w 798"/>
                  <a:gd name="T23" fmla="*/ 204 h 564"/>
                  <a:gd name="T24" fmla="*/ 111 w 798"/>
                  <a:gd name="T25" fmla="*/ 282 h 564"/>
                  <a:gd name="T26" fmla="*/ 111 w 798"/>
                  <a:gd name="T27" fmla="*/ 360 h 564"/>
                  <a:gd name="T28" fmla="*/ 95 w 798"/>
                  <a:gd name="T29" fmla="*/ 439 h 564"/>
                  <a:gd name="T30" fmla="*/ 48 w 798"/>
                  <a:gd name="T31" fmla="*/ 502 h 564"/>
                  <a:gd name="T32" fmla="*/ 0 w 798"/>
                  <a:gd name="T33" fmla="*/ 564 h 564"/>
                  <a:gd name="T34" fmla="*/ 159 w 798"/>
                  <a:gd name="T35" fmla="*/ 564 h 564"/>
                  <a:gd name="T36" fmla="*/ 303 w 798"/>
                  <a:gd name="T37" fmla="*/ 533 h 564"/>
                  <a:gd name="T38" fmla="*/ 399 w 798"/>
                  <a:gd name="T39" fmla="*/ 517 h 564"/>
                  <a:gd name="T40" fmla="*/ 495 w 798"/>
                  <a:gd name="T41" fmla="*/ 470 h 564"/>
                  <a:gd name="T42" fmla="*/ 574 w 798"/>
                  <a:gd name="T43" fmla="*/ 439 h 564"/>
                  <a:gd name="T44" fmla="*/ 654 w 798"/>
                  <a:gd name="T45" fmla="*/ 392 h 564"/>
                  <a:gd name="T46" fmla="*/ 718 w 798"/>
                  <a:gd name="T47" fmla="*/ 329 h 564"/>
                  <a:gd name="T48" fmla="*/ 798 w 798"/>
                  <a:gd name="T49" fmla="*/ 282 h 56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98"/>
                  <a:gd name="T76" fmla="*/ 0 h 564"/>
                  <a:gd name="T77" fmla="*/ 798 w 798"/>
                  <a:gd name="T78" fmla="*/ 564 h 56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98" h="564">
                    <a:moveTo>
                      <a:pt x="798" y="282"/>
                    </a:moveTo>
                    <a:lnTo>
                      <a:pt x="718" y="235"/>
                    </a:lnTo>
                    <a:lnTo>
                      <a:pt x="654" y="172"/>
                    </a:lnTo>
                    <a:lnTo>
                      <a:pt x="574" y="125"/>
                    </a:lnTo>
                    <a:lnTo>
                      <a:pt x="495" y="94"/>
                    </a:lnTo>
                    <a:lnTo>
                      <a:pt x="399" y="47"/>
                    </a:lnTo>
                    <a:lnTo>
                      <a:pt x="303" y="31"/>
                    </a:lnTo>
                    <a:lnTo>
                      <a:pt x="159" y="0"/>
                    </a:lnTo>
                    <a:lnTo>
                      <a:pt x="0" y="0"/>
                    </a:lnTo>
                    <a:lnTo>
                      <a:pt x="48" y="62"/>
                    </a:lnTo>
                    <a:lnTo>
                      <a:pt x="95" y="125"/>
                    </a:lnTo>
                    <a:lnTo>
                      <a:pt x="111" y="204"/>
                    </a:lnTo>
                    <a:lnTo>
                      <a:pt x="111" y="282"/>
                    </a:lnTo>
                    <a:lnTo>
                      <a:pt x="111" y="360"/>
                    </a:lnTo>
                    <a:lnTo>
                      <a:pt x="95" y="439"/>
                    </a:lnTo>
                    <a:lnTo>
                      <a:pt x="48" y="502"/>
                    </a:lnTo>
                    <a:lnTo>
                      <a:pt x="0" y="564"/>
                    </a:lnTo>
                    <a:lnTo>
                      <a:pt x="159" y="564"/>
                    </a:lnTo>
                    <a:lnTo>
                      <a:pt x="303" y="533"/>
                    </a:lnTo>
                    <a:lnTo>
                      <a:pt x="399" y="517"/>
                    </a:lnTo>
                    <a:lnTo>
                      <a:pt x="495" y="470"/>
                    </a:lnTo>
                    <a:lnTo>
                      <a:pt x="574" y="439"/>
                    </a:lnTo>
                    <a:lnTo>
                      <a:pt x="654" y="392"/>
                    </a:lnTo>
                    <a:lnTo>
                      <a:pt x="718" y="329"/>
                    </a:lnTo>
                    <a:lnTo>
                      <a:pt x="798" y="2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822" name="Group 55"/>
              <p:cNvGrpSpPr>
                <a:grpSpLocks/>
              </p:cNvGrpSpPr>
              <p:nvPr/>
            </p:nvGrpSpPr>
            <p:grpSpPr bwMode="auto">
              <a:xfrm>
                <a:off x="2695" y="3424"/>
                <a:ext cx="798" cy="564"/>
                <a:chOff x="2695" y="3424"/>
                <a:chExt cx="798" cy="564"/>
              </a:xfrm>
            </p:grpSpPr>
            <p:sp>
              <p:nvSpPr>
                <p:cNvPr id="33823" name="Freeform 56"/>
                <p:cNvSpPr>
                  <a:spLocks/>
                </p:cNvSpPr>
                <p:nvPr/>
              </p:nvSpPr>
              <p:spPr bwMode="auto">
                <a:xfrm>
                  <a:off x="2695" y="3424"/>
                  <a:ext cx="111" cy="564"/>
                </a:xfrm>
                <a:custGeom>
                  <a:avLst/>
                  <a:gdLst>
                    <a:gd name="T0" fmla="*/ 0 w 111"/>
                    <a:gd name="T1" fmla="*/ 0 h 564"/>
                    <a:gd name="T2" fmla="*/ 48 w 111"/>
                    <a:gd name="T3" fmla="*/ 62 h 564"/>
                    <a:gd name="T4" fmla="*/ 79 w 111"/>
                    <a:gd name="T5" fmla="*/ 125 h 564"/>
                    <a:gd name="T6" fmla="*/ 95 w 111"/>
                    <a:gd name="T7" fmla="*/ 204 h 564"/>
                    <a:gd name="T8" fmla="*/ 111 w 111"/>
                    <a:gd name="T9" fmla="*/ 282 h 564"/>
                    <a:gd name="T10" fmla="*/ 95 w 111"/>
                    <a:gd name="T11" fmla="*/ 360 h 564"/>
                    <a:gd name="T12" fmla="*/ 79 w 111"/>
                    <a:gd name="T13" fmla="*/ 439 h 564"/>
                    <a:gd name="T14" fmla="*/ 48 w 111"/>
                    <a:gd name="T15" fmla="*/ 502 h 564"/>
                    <a:gd name="T16" fmla="*/ 0 w 111"/>
                    <a:gd name="T17" fmla="*/ 564 h 56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1"/>
                    <a:gd name="T28" fmla="*/ 0 h 564"/>
                    <a:gd name="T29" fmla="*/ 111 w 111"/>
                    <a:gd name="T30" fmla="*/ 564 h 56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1" h="564">
                      <a:moveTo>
                        <a:pt x="0" y="0"/>
                      </a:moveTo>
                      <a:lnTo>
                        <a:pt x="48" y="62"/>
                      </a:lnTo>
                      <a:lnTo>
                        <a:pt x="79" y="125"/>
                      </a:lnTo>
                      <a:lnTo>
                        <a:pt x="95" y="204"/>
                      </a:lnTo>
                      <a:lnTo>
                        <a:pt x="111" y="282"/>
                      </a:lnTo>
                      <a:lnTo>
                        <a:pt x="95" y="360"/>
                      </a:lnTo>
                      <a:lnTo>
                        <a:pt x="79" y="439"/>
                      </a:lnTo>
                      <a:lnTo>
                        <a:pt x="48" y="502"/>
                      </a:lnTo>
                      <a:lnTo>
                        <a:pt x="0" y="564"/>
                      </a:lnTo>
                    </a:path>
                  </a:pathLst>
                </a:custGeom>
                <a:noFill/>
                <a:ln w="50800">
                  <a:solidFill>
                    <a:srgbClr val="11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24" name="Freeform 57"/>
                <p:cNvSpPr>
                  <a:spLocks/>
                </p:cNvSpPr>
                <p:nvPr/>
              </p:nvSpPr>
              <p:spPr bwMode="auto">
                <a:xfrm>
                  <a:off x="2774" y="3424"/>
                  <a:ext cx="719" cy="564"/>
                </a:xfrm>
                <a:custGeom>
                  <a:avLst/>
                  <a:gdLst>
                    <a:gd name="T0" fmla="*/ 719 w 719"/>
                    <a:gd name="T1" fmla="*/ 282 h 564"/>
                    <a:gd name="T2" fmla="*/ 591 w 719"/>
                    <a:gd name="T3" fmla="*/ 172 h 564"/>
                    <a:gd name="T4" fmla="*/ 447 w 719"/>
                    <a:gd name="T5" fmla="*/ 94 h 564"/>
                    <a:gd name="T6" fmla="*/ 368 w 719"/>
                    <a:gd name="T7" fmla="*/ 47 h 564"/>
                    <a:gd name="T8" fmla="*/ 256 w 719"/>
                    <a:gd name="T9" fmla="*/ 31 h 564"/>
                    <a:gd name="T10" fmla="*/ 144 w 719"/>
                    <a:gd name="T11" fmla="*/ 0 h 564"/>
                    <a:gd name="T12" fmla="*/ 0 w 719"/>
                    <a:gd name="T13" fmla="*/ 0 h 564"/>
                    <a:gd name="T14" fmla="*/ 32 w 719"/>
                    <a:gd name="T15" fmla="*/ 62 h 564"/>
                    <a:gd name="T16" fmla="*/ 80 w 719"/>
                    <a:gd name="T17" fmla="*/ 125 h 564"/>
                    <a:gd name="T18" fmla="*/ 96 w 719"/>
                    <a:gd name="T19" fmla="*/ 204 h 564"/>
                    <a:gd name="T20" fmla="*/ 96 w 719"/>
                    <a:gd name="T21" fmla="*/ 282 h 564"/>
                    <a:gd name="T22" fmla="*/ 96 w 719"/>
                    <a:gd name="T23" fmla="*/ 360 h 564"/>
                    <a:gd name="T24" fmla="*/ 80 w 719"/>
                    <a:gd name="T25" fmla="*/ 439 h 564"/>
                    <a:gd name="T26" fmla="*/ 32 w 719"/>
                    <a:gd name="T27" fmla="*/ 502 h 564"/>
                    <a:gd name="T28" fmla="*/ 0 w 719"/>
                    <a:gd name="T29" fmla="*/ 564 h 564"/>
                    <a:gd name="T30" fmla="*/ 144 w 719"/>
                    <a:gd name="T31" fmla="*/ 564 h 564"/>
                    <a:gd name="T32" fmla="*/ 256 w 719"/>
                    <a:gd name="T33" fmla="*/ 533 h 564"/>
                    <a:gd name="T34" fmla="*/ 368 w 719"/>
                    <a:gd name="T35" fmla="*/ 517 h 564"/>
                    <a:gd name="T36" fmla="*/ 447 w 719"/>
                    <a:gd name="T37" fmla="*/ 470 h 564"/>
                    <a:gd name="T38" fmla="*/ 591 w 719"/>
                    <a:gd name="T39" fmla="*/ 392 h 564"/>
                    <a:gd name="T40" fmla="*/ 719 w 719"/>
                    <a:gd name="T41" fmla="*/ 282 h 56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719"/>
                    <a:gd name="T64" fmla="*/ 0 h 564"/>
                    <a:gd name="T65" fmla="*/ 719 w 719"/>
                    <a:gd name="T66" fmla="*/ 564 h 56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719" h="564">
                      <a:moveTo>
                        <a:pt x="719" y="282"/>
                      </a:moveTo>
                      <a:lnTo>
                        <a:pt x="591" y="172"/>
                      </a:lnTo>
                      <a:lnTo>
                        <a:pt x="447" y="94"/>
                      </a:lnTo>
                      <a:lnTo>
                        <a:pt x="368" y="47"/>
                      </a:lnTo>
                      <a:lnTo>
                        <a:pt x="256" y="31"/>
                      </a:ln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32" y="62"/>
                      </a:lnTo>
                      <a:lnTo>
                        <a:pt x="80" y="125"/>
                      </a:lnTo>
                      <a:lnTo>
                        <a:pt x="96" y="204"/>
                      </a:lnTo>
                      <a:lnTo>
                        <a:pt x="96" y="282"/>
                      </a:lnTo>
                      <a:lnTo>
                        <a:pt x="96" y="360"/>
                      </a:lnTo>
                      <a:lnTo>
                        <a:pt x="80" y="439"/>
                      </a:lnTo>
                      <a:lnTo>
                        <a:pt x="32" y="502"/>
                      </a:lnTo>
                      <a:lnTo>
                        <a:pt x="0" y="564"/>
                      </a:lnTo>
                      <a:lnTo>
                        <a:pt x="144" y="564"/>
                      </a:lnTo>
                      <a:lnTo>
                        <a:pt x="256" y="533"/>
                      </a:lnTo>
                      <a:lnTo>
                        <a:pt x="368" y="517"/>
                      </a:lnTo>
                      <a:lnTo>
                        <a:pt x="447" y="470"/>
                      </a:lnTo>
                      <a:lnTo>
                        <a:pt x="591" y="392"/>
                      </a:lnTo>
                      <a:lnTo>
                        <a:pt x="719" y="282"/>
                      </a:lnTo>
                      <a:close/>
                    </a:path>
                  </a:pathLst>
                </a:cu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3820" name="Text Box 58"/>
            <p:cNvSpPr txBox="1">
              <a:spLocks noChangeArrowheads="1"/>
            </p:cNvSpPr>
            <p:nvPr/>
          </p:nvSpPr>
          <p:spPr bwMode="auto">
            <a:xfrm>
              <a:off x="2898" y="3600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latin typeface="Comic Sans MS" charset="0"/>
                  <a:cs typeface="Tahoma" charset="0"/>
                </a:rPr>
                <a:t>XOR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</p:grpSp>
      <p:sp>
        <p:nvSpPr>
          <p:cNvPr id="33813" name="Text Box 59"/>
          <p:cNvSpPr txBox="1">
            <a:spLocks noChangeArrowheads="1"/>
          </p:cNvSpPr>
          <p:nvPr/>
        </p:nvSpPr>
        <p:spPr bwMode="auto">
          <a:xfrm>
            <a:off x="2136775" y="2786063"/>
            <a:ext cx="839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Comic Sans MS" charset="0"/>
                <a:cs typeface="Tahoma" charset="0"/>
              </a:rPr>
              <a:t>buffer</a:t>
            </a:r>
            <a:endParaRPr lang="en-US">
              <a:latin typeface="Comic Sans MS" charset="0"/>
              <a:cs typeface="Tahoma" charset="0"/>
            </a:endParaRPr>
          </a:p>
        </p:txBody>
      </p:sp>
      <p:sp>
        <p:nvSpPr>
          <p:cNvPr id="33814" name="Text Box 60"/>
          <p:cNvSpPr txBox="1">
            <a:spLocks noChangeArrowheads="1"/>
          </p:cNvSpPr>
          <p:nvPr/>
        </p:nvSpPr>
        <p:spPr bwMode="auto">
          <a:xfrm>
            <a:off x="5792788" y="2874963"/>
            <a:ext cx="9794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Comic Sans MS" charset="0"/>
                <a:cs typeface="Tahoma" charset="0"/>
              </a:rPr>
              <a:t>inverter</a:t>
            </a:r>
            <a:endParaRPr lang="en-US">
              <a:latin typeface="Comic Sans MS" charset="0"/>
              <a:cs typeface="Tahoma" charset="0"/>
            </a:endParaRPr>
          </a:p>
        </p:txBody>
      </p:sp>
      <p:sp>
        <p:nvSpPr>
          <p:cNvPr id="3381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AD7D51FD-82E2-834E-9DF9-115AB0E293D8}" type="slidenum">
              <a:rPr lang="en-US" sz="1400">
                <a:latin typeface="Arial Narrow" charset="0"/>
                <a:cs typeface="Tahoma" charset="0"/>
              </a:rPr>
              <a:pPr/>
              <a:t>11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Most common technology today</a:t>
            </a:r>
            <a:endParaRPr lang="en-US" dirty="0">
              <a:ea typeface="Tahom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… is called CMOS</a:t>
            </a:r>
          </a:p>
          <a:p>
            <a:pPr lvl="1">
              <a:defRPr/>
            </a:pPr>
            <a:r>
              <a:rPr lang="en-US" dirty="0" smtClean="0"/>
              <a:t>everything built using </a:t>
            </a:r>
            <a:r>
              <a:rPr lang="en-US" i="1" u="sng" dirty="0" smtClean="0"/>
              <a:t>transistors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 transistor is just a switch</a:t>
            </a:r>
          </a:p>
          <a:p>
            <a:pPr>
              <a:defRPr/>
            </a:pPr>
            <a:r>
              <a:rPr lang="en-US" dirty="0" smtClean="0">
                <a:ea typeface="Tahoma"/>
              </a:rPr>
              <a:t>2 types of transistors</a:t>
            </a:r>
          </a:p>
          <a:p>
            <a:pPr lvl="1">
              <a:defRPr/>
            </a:pPr>
            <a:r>
              <a:rPr lang="en-US" dirty="0" smtClean="0"/>
              <a:t>n-type</a:t>
            </a:r>
          </a:p>
          <a:p>
            <a:pPr lvl="2">
              <a:defRPr/>
            </a:pPr>
            <a:r>
              <a:rPr lang="en-US" dirty="0" smtClean="0"/>
              <a:t>called “NFET”, or “</a:t>
            </a:r>
            <a:r>
              <a:rPr lang="en-US" dirty="0" err="1" smtClean="0"/>
              <a:t>nMOS</a:t>
            </a:r>
            <a:r>
              <a:rPr lang="en-US" dirty="0" smtClean="0"/>
              <a:t>” or “n channel transistor” or “n transistor”</a:t>
            </a:r>
          </a:p>
          <a:p>
            <a:pPr lvl="2">
              <a:defRPr/>
            </a:pPr>
            <a:r>
              <a:rPr lang="en-US" dirty="0" smtClean="0"/>
              <a:t>switch is on (i.e., conducts) when its control input is ‘1’</a:t>
            </a:r>
          </a:p>
          <a:p>
            <a:pPr lvl="1">
              <a:defRPr/>
            </a:pPr>
            <a:r>
              <a:rPr lang="en-US" dirty="0" smtClean="0"/>
              <a:t>p-type</a:t>
            </a:r>
          </a:p>
          <a:p>
            <a:pPr lvl="2">
              <a:defRPr/>
            </a:pPr>
            <a:r>
              <a:rPr lang="en-US" dirty="0" smtClean="0"/>
              <a:t>called “PFET”, or “</a:t>
            </a:r>
            <a:r>
              <a:rPr lang="en-US" dirty="0" err="1" smtClean="0"/>
              <a:t>pMOS</a:t>
            </a:r>
            <a:r>
              <a:rPr lang="en-US" dirty="0" smtClean="0"/>
              <a:t>”, or “p channel transistor” or “p transistor”</a:t>
            </a:r>
          </a:p>
          <a:p>
            <a:pPr lvl="2">
              <a:defRPr/>
            </a:pPr>
            <a:r>
              <a:rPr lang="en-US" dirty="0" smtClean="0"/>
              <a:t>switch is on (i.e., conducts) when its control input is ‘0’</a:t>
            </a:r>
          </a:p>
          <a:p>
            <a:pPr lvl="1">
              <a:defRPr/>
            </a:pPr>
            <a:r>
              <a:rPr lang="en-US" dirty="0" smtClean="0"/>
              <a:t>need both types to build useful gates</a:t>
            </a:r>
            <a:endParaRPr lang="en-US" dirty="0"/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A364DD37-7B72-A247-966C-54B7343590F1}" type="slidenum">
              <a:rPr lang="en-US" sz="1400">
                <a:latin typeface="Arial Narrow" charset="0"/>
                <a:cs typeface="Tahoma" charset="0"/>
              </a:rPr>
              <a:pPr/>
              <a:t>12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Transistors as switches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At an abstract level, transistors are merely switches</a:t>
            </a:r>
          </a:p>
          <a:p>
            <a:pPr lvl="1"/>
            <a:r>
              <a:rPr lang="en-US" dirty="0" smtClean="0"/>
              <a:t>3-ported voltage-controlled switch</a:t>
            </a:r>
          </a:p>
          <a:p>
            <a:pPr lvl="2"/>
            <a:r>
              <a:rPr lang="en-US" dirty="0" smtClean="0"/>
              <a:t>n-type:  conduct when control input is 1</a:t>
            </a:r>
          </a:p>
          <a:p>
            <a:pPr lvl="2"/>
            <a:r>
              <a:rPr lang="en-US" dirty="0" smtClean="0"/>
              <a:t>p-type:  conduct when control input is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18D52B-C52C-204A-9281-52B3694ABF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9406161"/>
              </p:ext>
            </p:extLst>
          </p:nvPr>
        </p:nvGraphicFramePr>
        <p:xfrm>
          <a:off x="592044" y="2625063"/>
          <a:ext cx="7772400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4" imgW="3170632" imgH="1444111" progId="Visio.Drawing.6">
                  <p:embed/>
                </p:oleObj>
              </mc:Choice>
              <mc:Fallback>
                <p:oleObj name="VISIO" r:id="rId4" imgW="3170632" imgH="144411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044" y="2625063"/>
                        <a:ext cx="7772400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4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Silicon as a semiconductor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Transistors are built from silicon</a:t>
            </a:r>
          </a:p>
          <a:p>
            <a:r>
              <a:rPr lang="en-US" dirty="0" smtClean="0"/>
              <a:t>Pure Si itself does not conduct well</a:t>
            </a:r>
          </a:p>
          <a:p>
            <a:r>
              <a:rPr lang="en-US" dirty="0" smtClean="0"/>
              <a:t>Impurities are added to make it conducting</a:t>
            </a:r>
          </a:p>
          <a:p>
            <a:pPr lvl="1"/>
            <a:r>
              <a:rPr lang="en-US" dirty="0" smtClean="0"/>
              <a:t>As provides free electrons </a:t>
            </a:r>
            <a:r>
              <a:rPr lang="en-US" dirty="0" smtClean="0">
                <a:sym typeface="Wingdings"/>
              </a:rPr>
              <a:t> n-type</a:t>
            </a:r>
            <a:endParaRPr lang="en-US" dirty="0" smtClean="0"/>
          </a:p>
          <a:p>
            <a:pPr lvl="1"/>
            <a:r>
              <a:rPr lang="en-US" dirty="0" smtClean="0"/>
              <a:t>B provides free “holes” </a:t>
            </a:r>
            <a:r>
              <a:rPr lang="en-US" dirty="0" smtClean="0">
                <a:sym typeface="Wingdings"/>
              </a:rPr>
              <a:t> p-type</a:t>
            </a:r>
            <a:endParaRPr lang="en-US" dirty="0"/>
          </a:p>
        </p:txBody>
      </p:sp>
      <p:pic>
        <p:nvPicPr>
          <p:cNvPr id="286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3505351"/>
            <a:ext cx="7583488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1"/>
          <p:cNvSpPr>
            <a:spLocks noChangeArrowheads="1"/>
          </p:cNvSpPr>
          <p:nvPr/>
        </p:nvSpPr>
        <p:spPr bwMode="auto">
          <a:xfrm>
            <a:off x="902294" y="6443246"/>
            <a:ext cx="57029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 smtClean="0"/>
              <a:t>Silicon </a:t>
            </a:r>
            <a:r>
              <a:rPr lang="en-US" sz="1600" b="1" dirty="0"/>
              <a:t>lattice and dopant </a:t>
            </a:r>
            <a:r>
              <a:rPr lang="en-US" sz="1600" b="1" dirty="0" smtClean="0"/>
              <a:t>atoms (from Harris and Harris)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157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 Transistors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MOS = Metal-oxide semiconductor</a:t>
            </a:r>
          </a:p>
          <a:p>
            <a:r>
              <a:rPr lang="en-US" dirty="0" smtClean="0"/>
              <a:t>3 terminals</a:t>
            </a:r>
          </a:p>
          <a:p>
            <a:pPr lvl="1"/>
            <a:r>
              <a:rPr lang="en-US" dirty="0" smtClean="0"/>
              <a:t>gate:  the voltage here controls whether current flows</a:t>
            </a:r>
          </a:p>
          <a:p>
            <a:pPr lvl="1"/>
            <a:r>
              <a:rPr lang="en-US" dirty="0" smtClean="0"/>
              <a:t>source and drain:  are what the current flows between</a:t>
            </a:r>
          </a:p>
          <a:p>
            <a:pPr lvl="2"/>
            <a:r>
              <a:rPr lang="en-US" dirty="0" smtClean="0"/>
              <a:t>structurally, source and drain are the same</a:t>
            </a:r>
          </a:p>
        </p:txBody>
      </p:sp>
      <p:pic>
        <p:nvPicPr>
          <p:cNvPr id="3174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088326"/>
            <a:ext cx="62960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1"/>
          <p:cNvSpPr>
            <a:spLocks noChangeArrowheads="1"/>
          </p:cNvSpPr>
          <p:nvPr/>
        </p:nvSpPr>
        <p:spPr bwMode="auto">
          <a:xfrm>
            <a:off x="1649878" y="6488668"/>
            <a:ext cx="6046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 smtClean="0"/>
              <a:t>nMOS</a:t>
            </a:r>
            <a:r>
              <a:rPr lang="en-US" sz="1800" b="1" dirty="0" smtClean="0"/>
              <a:t> </a:t>
            </a:r>
            <a:r>
              <a:rPr lang="en-US" sz="1800" b="1" dirty="0"/>
              <a:t>and </a:t>
            </a:r>
            <a:r>
              <a:rPr lang="en-US" sz="1800" b="1" dirty="0" err="1"/>
              <a:t>pMOS</a:t>
            </a:r>
            <a:r>
              <a:rPr lang="en-US" sz="1800" b="1" dirty="0"/>
              <a:t> </a:t>
            </a:r>
            <a:r>
              <a:rPr lang="en-US" sz="1800" b="1" dirty="0" smtClean="0"/>
              <a:t>transistors (from Harris and Harris)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103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nMOS</a:t>
            </a:r>
            <a:r>
              <a:rPr lang="en-US" dirty="0" smtClean="0"/>
              <a:t> Transistors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Gate = 0</a:t>
            </a:r>
          </a:p>
          <a:p>
            <a:pPr lvl="1"/>
            <a:r>
              <a:rPr lang="en-US" dirty="0" smtClean="0"/>
              <a:t>OFF = disconnect</a:t>
            </a:r>
          </a:p>
          <a:p>
            <a:pPr lvl="2"/>
            <a:r>
              <a:rPr lang="en-US" dirty="0" smtClean="0"/>
              <a:t>no current flows between source &amp; drain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Gate = </a:t>
            </a:r>
            <a:r>
              <a:rPr lang="en-US" dirty="0" smtClean="0"/>
              <a:t>1</a:t>
            </a:r>
            <a:endParaRPr lang="en-US" dirty="0"/>
          </a:p>
          <a:p>
            <a:pPr lvl="1"/>
            <a:r>
              <a:rPr lang="en-US" dirty="0" smtClean="0"/>
              <a:t>ON= connect</a:t>
            </a:r>
            <a:endParaRPr lang="en-US" dirty="0"/>
          </a:p>
          <a:p>
            <a:pPr lvl="2"/>
            <a:r>
              <a:rPr lang="en-US" dirty="0" smtClean="0"/>
              <a:t>current can flow </a:t>
            </a:r>
            <a:r>
              <a:rPr lang="en-US" dirty="0"/>
              <a:t>between source &amp; </a:t>
            </a:r>
            <a:r>
              <a:rPr lang="en-US" dirty="0" smtClean="0"/>
              <a:t>drain</a:t>
            </a:r>
          </a:p>
          <a:p>
            <a:pPr lvl="2"/>
            <a:r>
              <a:rPr lang="en-US" dirty="0" smtClean="0"/>
              <a:t>positive gate voltage draws in electrons to form a channel</a:t>
            </a:r>
            <a:endParaRPr lang="en-US" dirty="0"/>
          </a:p>
        </p:txBody>
      </p:sp>
      <p:pic>
        <p:nvPicPr>
          <p:cNvPr id="3277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65" y="3706931"/>
            <a:ext cx="71088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1"/>
          <p:cNvSpPr>
            <a:spLocks noChangeArrowheads="1"/>
          </p:cNvSpPr>
          <p:nvPr/>
        </p:nvSpPr>
        <p:spPr bwMode="auto">
          <a:xfrm>
            <a:off x="1334574" y="6452363"/>
            <a:ext cx="5828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 smtClean="0"/>
              <a:t>nMOS</a:t>
            </a:r>
            <a:r>
              <a:rPr lang="en-US" sz="1800" b="1" dirty="0" smtClean="0"/>
              <a:t> transistor operation (from Harris and Harris)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267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pMOS</a:t>
            </a:r>
            <a:r>
              <a:rPr lang="en-US" dirty="0" smtClean="0"/>
              <a:t> Transistors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Just the opposite</a:t>
            </a:r>
          </a:p>
          <a:p>
            <a:pPr lvl="1"/>
            <a:r>
              <a:rPr lang="en-US" dirty="0" smtClean="0"/>
              <a:t>Gate = 1 </a:t>
            </a:r>
            <a:r>
              <a:rPr lang="en-US" dirty="0" smtClean="0">
                <a:sym typeface="Wingdings"/>
              </a:rPr>
              <a:t> disconnect</a:t>
            </a:r>
          </a:p>
          <a:p>
            <a:pPr lvl="1"/>
            <a:r>
              <a:rPr lang="en-US" dirty="0" smtClean="0">
                <a:sym typeface="Wingdings"/>
              </a:rPr>
              <a:t>Gate = 0  connect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91CAB-A064-0B43-8057-9CDA89D4E49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6323"/>
          </a:xfrm>
        </p:spPr>
        <p:txBody>
          <a:bodyPr/>
          <a:lstStyle/>
          <a:p>
            <a:r>
              <a:rPr lang="en-US" sz="3600" dirty="0" smtClean="0"/>
              <a:t>Summary:  </a:t>
            </a:r>
            <a:r>
              <a:rPr lang="en-US" sz="3600" dirty="0" err="1" smtClean="0"/>
              <a:t>nMOS</a:t>
            </a:r>
            <a:r>
              <a:rPr lang="en-US" sz="3600" dirty="0" smtClean="0"/>
              <a:t> and </a:t>
            </a:r>
            <a:r>
              <a:rPr lang="en-US" sz="3600" dirty="0" err="1" smtClean="0"/>
              <a:t>pMOS</a:t>
            </a:r>
            <a:r>
              <a:rPr lang="en-US" sz="3600" dirty="0" smtClean="0"/>
              <a:t> Transistors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Summary: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91CAB-A064-0B43-8057-9CDA89D4E49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8545424"/>
              </p:ext>
            </p:extLst>
          </p:nvPr>
        </p:nvGraphicFramePr>
        <p:xfrm>
          <a:off x="592044" y="1714500"/>
          <a:ext cx="7772400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VISIO" r:id="rId5" imgW="3170632" imgH="1444111" progId="Visio.Drawing.6">
                  <p:embed/>
                </p:oleObj>
              </mc:Choice>
              <mc:Fallback>
                <p:oleObj name="VISIO" r:id="rId5" imgW="3170632" imgH="144411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044" y="1714500"/>
                        <a:ext cx="7772400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29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Topologies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There is actually more to it than connect/disconnect</a:t>
            </a:r>
          </a:p>
          <a:p>
            <a:pPr lvl="1" eaLnBrk="1" hangingPunct="1"/>
            <a:r>
              <a:rPr lang="en-US" dirty="0" err="1" smtClean="0"/>
              <a:t>nMOS</a:t>
            </a:r>
            <a:r>
              <a:rPr lang="en-US" dirty="0"/>
              <a:t>: pass good 0’s, </a:t>
            </a:r>
            <a:r>
              <a:rPr lang="en-US" dirty="0" smtClean="0"/>
              <a:t>but bad 1’s</a:t>
            </a:r>
          </a:p>
          <a:p>
            <a:pPr lvl="2" eaLnBrk="1" hangingPunct="1"/>
            <a:r>
              <a:rPr lang="en-US" dirty="0" smtClean="0"/>
              <a:t>so </a:t>
            </a:r>
            <a:r>
              <a:rPr lang="en-US" dirty="0"/>
              <a:t>connect source to GND</a:t>
            </a:r>
          </a:p>
          <a:p>
            <a:pPr lvl="1" eaLnBrk="1" hangingPunct="1"/>
            <a:r>
              <a:rPr lang="en-US" dirty="0" err="1"/>
              <a:t>pMOS</a:t>
            </a:r>
            <a:r>
              <a:rPr lang="en-US" dirty="0"/>
              <a:t>: pass good 1’s, </a:t>
            </a:r>
            <a:r>
              <a:rPr lang="en-US" dirty="0" smtClean="0"/>
              <a:t>but bad 0’s</a:t>
            </a:r>
          </a:p>
          <a:p>
            <a:pPr lvl="2" eaLnBrk="1" hangingPunct="1"/>
            <a:r>
              <a:rPr lang="en-US" dirty="0" smtClean="0"/>
              <a:t>so </a:t>
            </a:r>
            <a:r>
              <a:rPr lang="en-US" dirty="0"/>
              <a:t>connect source to </a:t>
            </a:r>
            <a:r>
              <a:rPr lang="en-US" i="1" dirty="0" smtClean="0"/>
              <a:t>V</a:t>
            </a:r>
            <a:r>
              <a:rPr lang="en-US" i="1" baseline="-25000" dirty="0" smtClean="0"/>
              <a:t>DD</a:t>
            </a:r>
            <a:endParaRPr lang="en-US" dirty="0" smtClean="0"/>
          </a:p>
          <a:p>
            <a:r>
              <a:rPr lang="en-US" dirty="0" smtClean="0"/>
              <a:t>Typically use them in</a:t>
            </a:r>
            <a:br>
              <a:rPr lang="en-US" dirty="0" smtClean="0"/>
            </a:br>
            <a:r>
              <a:rPr lang="en-US" dirty="0" smtClean="0"/>
              <a:t>complementary fashion:</a:t>
            </a:r>
          </a:p>
          <a:p>
            <a:pPr lvl="1"/>
            <a:r>
              <a:rPr lang="en-US" dirty="0" err="1" smtClean="0"/>
              <a:t>nMOS</a:t>
            </a:r>
            <a:r>
              <a:rPr lang="en-US" dirty="0" smtClean="0"/>
              <a:t> network at bottom</a:t>
            </a:r>
          </a:p>
          <a:p>
            <a:pPr lvl="2"/>
            <a:r>
              <a:rPr lang="en-US" dirty="0" smtClean="0"/>
              <a:t>pulls output value down to 0</a:t>
            </a:r>
          </a:p>
          <a:p>
            <a:pPr lvl="1"/>
            <a:r>
              <a:rPr lang="en-US" dirty="0" err="1" smtClean="0"/>
              <a:t>pMOS</a:t>
            </a:r>
            <a:r>
              <a:rPr lang="en-US" dirty="0" smtClean="0"/>
              <a:t> network at top</a:t>
            </a:r>
          </a:p>
          <a:p>
            <a:pPr lvl="2"/>
            <a:r>
              <a:rPr lang="en-US" dirty="0" smtClean="0"/>
              <a:t>pulls output value up to 1</a:t>
            </a:r>
          </a:p>
          <a:p>
            <a:pPr lvl="1"/>
            <a:r>
              <a:rPr lang="en-US" dirty="0" smtClean="0"/>
              <a:t>only one of the two networks must conduct at a time!</a:t>
            </a:r>
          </a:p>
          <a:p>
            <a:pPr lvl="2"/>
            <a:r>
              <a:rPr lang="en-US" dirty="0" smtClean="0"/>
              <a:t>or smoke may be produced</a:t>
            </a:r>
          </a:p>
          <a:p>
            <a:pPr lvl="1"/>
            <a:r>
              <a:rPr lang="en-US" dirty="0" smtClean="0"/>
              <a:t>if neither network conducts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output will be floating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60563-7F8F-5E4D-B34A-05600753D11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17693532"/>
              </p:ext>
            </p:extLst>
          </p:nvPr>
        </p:nvGraphicFramePr>
        <p:xfrm>
          <a:off x="5323093" y="2186451"/>
          <a:ext cx="3576879" cy="3072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VISIO" r:id="rId5" imgW="1572768" imgH="1347216" progId="Visio.Drawing.6">
                  <p:embed/>
                </p:oleObj>
              </mc:Choice>
              <mc:Fallback>
                <p:oleObj name="VISIO" r:id="rId5" imgW="1572768" imgH="134721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3093" y="2186451"/>
                        <a:ext cx="3576879" cy="3072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45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Today’s Topics</a:t>
            </a:r>
            <a:endParaRPr lang="en-US" dirty="0">
              <a:ea typeface="Taho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Where are we in this course?</a:t>
            </a:r>
          </a:p>
          <a:p>
            <a:pPr>
              <a:defRPr/>
            </a:pPr>
            <a:endParaRPr lang="en-US" dirty="0">
              <a:ea typeface="Tahoma"/>
            </a:endParaRPr>
          </a:p>
          <a:p>
            <a:pPr>
              <a:defRPr/>
            </a:pPr>
            <a:r>
              <a:rPr lang="en-US" dirty="0" smtClean="0">
                <a:ea typeface="Tahoma"/>
              </a:rPr>
              <a:t>Today’s topics</a:t>
            </a:r>
          </a:p>
          <a:p>
            <a:pPr lvl="1">
              <a:defRPr/>
            </a:pPr>
            <a:r>
              <a:rPr lang="en-US" dirty="0" smtClean="0"/>
              <a:t>Why go digital?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ncoding bits using voltages</a:t>
            </a:r>
          </a:p>
          <a:p>
            <a:pPr lvl="1">
              <a:defRPr/>
            </a:pPr>
            <a:r>
              <a:rPr lang="en-US" dirty="0"/>
              <a:t>D</a:t>
            </a:r>
            <a:r>
              <a:rPr lang="en-US" dirty="0" smtClean="0"/>
              <a:t>igital design primitives</a:t>
            </a:r>
          </a:p>
          <a:p>
            <a:pPr lvl="2">
              <a:defRPr/>
            </a:pPr>
            <a:r>
              <a:rPr lang="en-US" dirty="0" smtClean="0"/>
              <a:t>transistors and gates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C8D4CF96-B087-5143-A118-EE998691FCED}" type="slidenum">
              <a:rPr lang="en-US" sz="1400">
                <a:latin typeface="Arial Narrow" charset="0"/>
                <a:cs typeface="Tahoma" charset="0"/>
              </a:rPr>
              <a:pPr/>
              <a:t>2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  <a:ea typeface="Tahoma"/>
              </a:rPr>
              <a:t>From Transistors… </a:t>
            </a:r>
            <a:r>
              <a:rPr lang="en-US" dirty="0">
                <a:latin typeface="Tahoma" charset="0"/>
                <a:ea typeface="Tahoma"/>
              </a:rPr>
              <a:t>to Gates!</a:t>
            </a:r>
          </a:p>
        </p:txBody>
      </p:sp>
      <p:sp>
        <p:nvSpPr>
          <p:cNvPr id="56" name="Content Placeholder 5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Logic Gate recipe: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use </a:t>
            </a:r>
            <a:r>
              <a:rPr lang="en-US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complementary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arrangements of PFETs and NFETs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called CMOS (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complementary metal-oxide semiconductor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)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at any time:  either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pullup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active, or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pulldown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never both!</a:t>
            </a:r>
          </a:p>
          <a:p>
            <a:pPr lvl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sp>
        <p:nvSpPr>
          <p:cNvPr id="40963" name="Line 10"/>
          <p:cNvSpPr>
            <a:spLocks noChangeShapeType="1"/>
          </p:cNvSpPr>
          <p:nvPr/>
        </p:nvSpPr>
        <p:spPr bwMode="auto">
          <a:xfrm flipV="1">
            <a:off x="2603500" y="310991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Line 11"/>
          <p:cNvSpPr>
            <a:spLocks noChangeShapeType="1"/>
          </p:cNvSpPr>
          <p:nvPr/>
        </p:nvSpPr>
        <p:spPr bwMode="auto">
          <a:xfrm>
            <a:off x="2451100" y="31099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12"/>
          <p:cNvSpPr>
            <a:spLocks noChangeShapeType="1"/>
          </p:cNvSpPr>
          <p:nvPr/>
        </p:nvSpPr>
        <p:spPr bwMode="auto">
          <a:xfrm>
            <a:off x="2603500" y="4252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13"/>
          <p:cNvSpPr>
            <a:spLocks noChangeShapeType="1"/>
          </p:cNvSpPr>
          <p:nvPr/>
        </p:nvSpPr>
        <p:spPr bwMode="auto">
          <a:xfrm>
            <a:off x="2603500" y="448151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14"/>
          <p:cNvSpPr>
            <a:spLocks noChangeArrowheads="1"/>
          </p:cNvSpPr>
          <p:nvPr/>
        </p:nvSpPr>
        <p:spPr bwMode="auto">
          <a:xfrm>
            <a:off x="2130425" y="2646363"/>
            <a:ext cx="647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b="0">
                <a:latin typeface="Tahoma" charset="0"/>
                <a:cs typeface="Tahoma" charset="0"/>
              </a:rPr>
              <a:t>V</a:t>
            </a:r>
            <a:r>
              <a:rPr lang="en-US" b="0" baseline="-25000">
                <a:latin typeface="Tahoma" charset="0"/>
                <a:cs typeface="Tahoma" charset="0"/>
              </a:rPr>
              <a:t>DD</a:t>
            </a:r>
          </a:p>
        </p:txBody>
      </p:sp>
      <p:sp>
        <p:nvSpPr>
          <p:cNvPr id="40968" name="Line 15"/>
          <p:cNvSpPr>
            <a:spLocks noChangeShapeType="1"/>
          </p:cNvSpPr>
          <p:nvPr/>
        </p:nvSpPr>
        <p:spPr bwMode="auto">
          <a:xfrm>
            <a:off x="1612900" y="3795713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16"/>
          <p:cNvSpPr>
            <a:spLocks noChangeShapeType="1"/>
          </p:cNvSpPr>
          <p:nvPr/>
        </p:nvSpPr>
        <p:spPr bwMode="auto">
          <a:xfrm flipH="1">
            <a:off x="1308100" y="44815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Rectangle 17"/>
          <p:cNvSpPr>
            <a:spLocks noChangeArrowheads="1"/>
          </p:cNvSpPr>
          <p:nvPr/>
        </p:nvSpPr>
        <p:spPr bwMode="auto">
          <a:xfrm>
            <a:off x="762000" y="4325938"/>
            <a:ext cx="5826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b="0">
                <a:latin typeface="Tahoma" charset="0"/>
                <a:cs typeface="Tahoma" charset="0"/>
              </a:rPr>
              <a:t>V</a:t>
            </a:r>
            <a:r>
              <a:rPr lang="en-US" b="0" baseline="-25000">
                <a:latin typeface="Tahoma" charset="0"/>
                <a:cs typeface="Tahoma" charset="0"/>
              </a:rPr>
              <a:t>IN</a:t>
            </a:r>
          </a:p>
        </p:txBody>
      </p:sp>
      <p:sp>
        <p:nvSpPr>
          <p:cNvPr id="40971" name="Rectangle 18"/>
          <p:cNvSpPr>
            <a:spLocks noChangeArrowheads="1"/>
          </p:cNvSpPr>
          <p:nvPr/>
        </p:nvSpPr>
        <p:spPr bwMode="auto">
          <a:xfrm>
            <a:off x="3571875" y="4325938"/>
            <a:ext cx="768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b="0">
                <a:latin typeface="Tahoma" charset="0"/>
                <a:cs typeface="Tahoma" charset="0"/>
              </a:rPr>
              <a:t>V</a:t>
            </a:r>
            <a:r>
              <a:rPr lang="en-US" b="0" baseline="-25000">
                <a:latin typeface="Tahoma" charset="0"/>
                <a:cs typeface="Tahoma" charset="0"/>
              </a:rPr>
              <a:t>OUT</a:t>
            </a:r>
          </a:p>
        </p:txBody>
      </p:sp>
      <p:sp>
        <p:nvSpPr>
          <p:cNvPr id="55309" name="Rectangle 19"/>
          <p:cNvSpPr>
            <a:spLocks noChangeArrowheads="1"/>
          </p:cNvSpPr>
          <p:nvPr/>
        </p:nvSpPr>
        <p:spPr bwMode="auto">
          <a:xfrm>
            <a:off x="3657600" y="3543300"/>
            <a:ext cx="40036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b="0" i="1" u="sng">
                <a:solidFill>
                  <a:srgbClr val="A50021"/>
                </a:solidFill>
                <a:latin typeface="Tahoma" charset="0"/>
                <a:cs typeface="Tahoma" charset="0"/>
              </a:rPr>
              <a:t>pullup:</a:t>
            </a:r>
            <a:r>
              <a:rPr lang="en-US" sz="1800" b="0">
                <a:latin typeface="Tahoma" charset="0"/>
                <a:cs typeface="Tahoma" charset="0"/>
              </a:rPr>
              <a:t>  make this connection</a:t>
            </a:r>
            <a:br>
              <a:rPr lang="en-US" sz="1800" b="0">
                <a:latin typeface="Tahoma" charset="0"/>
                <a:cs typeface="Tahoma" charset="0"/>
              </a:rPr>
            </a:br>
            <a:r>
              <a:rPr lang="en-US" sz="1800" b="0">
                <a:latin typeface="Tahoma" charset="0"/>
                <a:cs typeface="Tahoma" charset="0"/>
              </a:rPr>
              <a:t>when V</a:t>
            </a:r>
            <a:r>
              <a:rPr lang="en-US" sz="1800" b="0" baseline="-25000">
                <a:latin typeface="Tahoma" charset="0"/>
                <a:cs typeface="Tahoma" charset="0"/>
              </a:rPr>
              <a:t>IN</a:t>
            </a:r>
            <a:r>
              <a:rPr lang="en-US" sz="1800" b="0">
                <a:latin typeface="Tahoma" charset="0"/>
                <a:cs typeface="Tahoma" charset="0"/>
              </a:rPr>
              <a:t> is near 0 so that V</a:t>
            </a:r>
            <a:r>
              <a:rPr lang="en-US" sz="1800" b="0" baseline="-25000">
                <a:latin typeface="Tahoma" charset="0"/>
                <a:cs typeface="Tahoma" charset="0"/>
              </a:rPr>
              <a:t>OUT</a:t>
            </a:r>
            <a:r>
              <a:rPr lang="en-US" sz="1800" b="0">
                <a:latin typeface="Tahoma" charset="0"/>
                <a:cs typeface="Tahoma" charset="0"/>
              </a:rPr>
              <a:t> = V</a:t>
            </a:r>
            <a:r>
              <a:rPr lang="en-US" sz="1800" b="0" baseline="-25000">
                <a:latin typeface="Tahoma" charset="0"/>
                <a:cs typeface="Tahoma" charset="0"/>
              </a:rPr>
              <a:t>DD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071688" y="3338513"/>
            <a:ext cx="1141412" cy="915987"/>
            <a:chOff x="2072167" y="3338512"/>
            <a:chExt cx="1141412" cy="915988"/>
          </a:xfrm>
        </p:grpSpPr>
        <p:grpSp>
          <p:nvGrpSpPr>
            <p:cNvPr id="41005" name="Group 3"/>
            <p:cNvGrpSpPr>
              <a:grpSpLocks/>
            </p:cNvGrpSpPr>
            <p:nvPr/>
          </p:nvGrpSpPr>
          <p:grpSpPr bwMode="auto">
            <a:xfrm>
              <a:off x="2072167" y="3338512"/>
              <a:ext cx="1141412" cy="915988"/>
              <a:chOff x="1153" y="2400"/>
              <a:chExt cx="719" cy="577"/>
            </a:xfrm>
          </p:grpSpPr>
          <p:sp>
            <p:nvSpPr>
              <p:cNvPr id="41009" name="Arc 4"/>
              <p:cNvSpPr>
                <a:spLocks/>
              </p:cNvSpPr>
              <p:nvPr/>
            </p:nvSpPr>
            <p:spPr bwMode="auto">
              <a:xfrm>
                <a:off x="1584" y="2736"/>
                <a:ext cx="24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0" name="Arc 5"/>
              <p:cNvSpPr>
                <a:spLocks/>
              </p:cNvSpPr>
              <p:nvPr/>
            </p:nvSpPr>
            <p:spPr bwMode="auto">
              <a:xfrm>
                <a:off x="1632" y="2492"/>
                <a:ext cx="240" cy="369"/>
              </a:xfrm>
              <a:custGeom>
                <a:avLst/>
                <a:gdLst>
                  <a:gd name="T0" fmla="*/ 0 w 21600"/>
                  <a:gd name="T1" fmla="*/ 0 h 33230"/>
                  <a:gd name="T2" fmla="*/ 0 w 21600"/>
                  <a:gd name="T3" fmla="*/ 0 h 33230"/>
                  <a:gd name="T4" fmla="*/ 0 w 21600"/>
                  <a:gd name="T5" fmla="*/ 0 h 3323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3230"/>
                  <a:gd name="T11" fmla="*/ 21600 w 21600"/>
                  <a:gd name="T12" fmla="*/ 33230 h 332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3230" fill="none" extrusionOk="0">
                    <a:moveTo>
                      <a:pt x="12332" y="-1"/>
                    </a:moveTo>
                    <a:cubicBezTo>
                      <a:pt x="18138" y="4037"/>
                      <a:pt x="21600" y="10661"/>
                      <a:pt x="21600" y="17733"/>
                    </a:cubicBezTo>
                    <a:cubicBezTo>
                      <a:pt x="21600" y="23572"/>
                      <a:pt x="19236" y="29162"/>
                      <a:pt x="15046" y="33229"/>
                    </a:cubicBezTo>
                  </a:path>
                  <a:path w="21600" h="33230" stroke="0" extrusionOk="0">
                    <a:moveTo>
                      <a:pt x="12332" y="-1"/>
                    </a:moveTo>
                    <a:cubicBezTo>
                      <a:pt x="18138" y="4037"/>
                      <a:pt x="21600" y="10661"/>
                      <a:pt x="21600" y="17733"/>
                    </a:cubicBezTo>
                    <a:cubicBezTo>
                      <a:pt x="21600" y="23572"/>
                      <a:pt x="19236" y="29162"/>
                      <a:pt x="15046" y="33229"/>
                    </a:cubicBezTo>
                    <a:lnTo>
                      <a:pt x="0" y="17733"/>
                    </a:lnTo>
                    <a:lnTo>
                      <a:pt x="12332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1" name="Arc 6"/>
              <p:cNvSpPr>
                <a:spLocks/>
              </p:cNvSpPr>
              <p:nvPr/>
            </p:nvSpPr>
            <p:spPr bwMode="auto">
              <a:xfrm>
                <a:off x="1528" y="2401"/>
                <a:ext cx="298" cy="240"/>
              </a:xfrm>
              <a:custGeom>
                <a:avLst/>
                <a:gdLst>
                  <a:gd name="T0" fmla="*/ 0 w 35125"/>
                  <a:gd name="T1" fmla="*/ 0 h 21600"/>
                  <a:gd name="T2" fmla="*/ 0 w 35125"/>
                  <a:gd name="T3" fmla="*/ 0 h 21600"/>
                  <a:gd name="T4" fmla="*/ 0 w 3512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5125"/>
                  <a:gd name="T10" fmla="*/ 0 h 21600"/>
                  <a:gd name="T11" fmla="*/ 35125 w 3512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125" h="21600" fill="none" extrusionOk="0">
                    <a:moveTo>
                      <a:pt x="0" y="5032"/>
                    </a:moveTo>
                    <a:cubicBezTo>
                      <a:pt x="3886" y="1781"/>
                      <a:pt x="8792" y="-1"/>
                      <a:pt x="13859" y="0"/>
                    </a:cubicBezTo>
                    <a:cubicBezTo>
                      <a:pt x="24328" y="0"/>
                      <a:pt x="33290" y="7508"/>
                      <a:pt x="35124" y="17816"/>
                    </a:cubicBezTo>
                  </a:path>
                  <a:path w="35125" h="21600" stroke="0" extrusionOk="0">
                    <a:moveTo>
                      <a:pt x="0" y="5032"/>
                    </a:moveTo>
                    <a:cubicBezTo>
                      <a:pt x="3886" y="1781"/>
                      <a:pt x="8792" y="-1"/>
                      <a:pt x="13859" y="0"/>
                    </a:cubicBezTo>
                    <a:cubicBezTo>
                      <a:pt x="24328" y="0"/>
                      <a:pt x="33290" y="7508"/>
                      <a:pt x="35124" y="17816"/>
                    </a:cubicBezTo>
                    <a:lnTo>
                      <a:pt x="13859" y="21600"/>
                    </a:lnTo>
                    <a:lnTo>
                      <a:pt x="0" y="5032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2" name="Arc 7"/>
              <p:cNvSpPr>
                <a:spLocks/>
              </p:cNvSpPr>
              <p:nvPr/>
            </p:nvSpPr>
            <p:spPr bwMode="auto">
              <a:xfrm rot="10800000">
                <a:off x="1249" y="2400"/>
                <a:ext cx="444" cy="144"/>
              </a:xfrm>
              <a:custGeom>
                <a:avLst/>
                <a:gdLst>
                  <a:gd name="T0" fmla="*/ 0 w 39950"/>
                  <a:gd name="T1" fmla="*/ 0 h 21600"/>
                  <a:gd name="T2" fmla="*/ 0 w 39950"/>
                  <a:gd name="T3" fmla="*/ 0 h 21600"/>
                  <a:gd name="T4" fmla="*/ 0 w 3995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950"/>
                  <a:gd name="T10" fmla="*/ 0 h 21600"/>
                  <a:gd name="T11" fmla="*/ 39950 w 399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950" h="21600" fill="none" extrusionOk="0">
                    <a:moveTo>
                      <a:pt x="39950" y="0"/>
                    </a:moveTo>
                    <a:cubicBezTo>
                      <a:pt x="39950" y="11929"/>
                      <a:pt x="30279" y="21600"/>
                      <a:pt x="18350" y="21600"/>
                    </a:cubicBezTo>
                    <a:cubicBezTo>
                      <a:pt x="10879" y="21600"/>
                      <a:pt x="3940" y="17740"/>
                      <a:pt x="-1" y="11394"/>
                    </a:cubicBezTo>
                  </a:path>
                  <a:path w="39950" h="21600" stroke="0" extrusionOk="0">
                    <a:moveTo>
                      <a:pt x="39950" y="0"/>
                    </a:moveTo>
                    <a:cubicBezTo>
                      <a:pt x="39950" y="11929"/>
                      <a:pt x="30279" y="21600"/>
                      <a:pt x="18350" y="21600"/>
                    </a:cubicBezTo>
                    <a:cubicBezTo>
                      <a:pt x="10879" y="21600"/>
                      <a:pt x="3940" y="17740"/>
                      <a:pt x="-1" y="11394"/>
                    </a:cubicBezTo>
                    <a:lnTo>
                      <a:pt x="18350" y="0"/>
                    </a:lnTo>
                    <a:lnTo>
                      <a:pt x="3995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3" name="Arc 8"/>
              <p:cNvSpPr>
                <a:spLocks/>
              </p:cNvSpPr>
              <p:nvPr/>
            </p:nvSpPr>
            <p:spPr bwMode="auto">
              <a:xfrm>
                <a:off x="1153" y="2449"/>
                <a:ext cx="192" cy="365"/>
              </a:xfrm>
              <a:custGeom>
                <a:avLst/>
                <a:gdLst>
                  <a:gd name="T0" fmla="*/ 0 w 21600"/>
                  <a:gd name="T1" fmla="*/ 0 h 41118"/>
                  <a:gd name="T2" fmla="*/ 0 w 21600"/>
                  <a:gd name="T3" fmla="*/ 0 h 41118"/>
                  <a:gd name="T4" fmla="*/ 0 w 21600"/>
                  <a:gd name="T5" fmla="*/ 0 h 4111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118"/>
                  <a:gd name="T11" fmla="*/ 21600 w 21600"/>
                  <a:gd name="T12" fmla="*/ 41118 h 411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118" fill="none" extrusionOk="0">
                    <a:moveTo>
                      <a:pt x="12347" y="41118"/>
                    </a:moveTo>
                    <a:cubicBezTo>
                      <a:pt x="4807" y="37543"/>
                      <a:pt x="0" y="29945"/>
                      <a:pt x="0" y="21600"/>
                    </a:cubicBezTo>
                    <a:cubicBezTo>
                      <a:pt x="-1" y="9714"/>
                      <a:pt x="9602" y="61"/>
                      <a:pt x="21488" y="0"/>
                    </a:cubicBezTo>
                  </a:path>
                  <a:path w="21600" h="41118" stroke="0" extrusionOk="0">
                    <a:moveTo>
                      <a:pt x="12347" y="41118"/>
                    </a:moveTo>
                    <a:cubicBezTo>
                      <a:pt x="4807" y="37543"/>
                      <a:pt x="0" y="29945"/>
                      <a:pt x="0" y="21600"/>
                    </a:cubicBezTo>
                    <a:cubicBezTo>
                      <a:pt x="-1" y="9714"/>
                      <a:pt x="9602" y="61"/>
                      <a:pt x="21488" y="0"/>
                    </a:cubicBezTo>
                    <a:lnTo>
                      <a:pt x="21600" y="21600"/>
                    </a:lnTo>
                    <a:lnTo>
                      <a:pt x="12347" y="4111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4" name="Arc 9"/>
              <p:cNvSpPr>
                <a:spLocks/>
              </p:cNvSpPr>
              <p:nvPr/>
            </p:nvSpPr>
            <p:spPr bwMode="auto">
              <a:xfrm>
                <a:off x="1200" y="2736"/>
                <a:ext cx="498" cy="241"/>
              </a:xfrm>
              <a:custGeom>
                <a:avLst/>
                <a:gdLst>
                  <a:gd name="T0" fmla="*/ 0 w 39677"/>
                  <a:gd name="T1" fmla="*/ 0 h 31502"/>
                  <a:gd name="T2" fmla="*/ 0 w 39677"/>
                  <a:gd name="T3" fmla="*/ 0 h 31502"/>
                  <a:gd name="T4" fmla="*/ 0 w 39677"/>
                  <a:gd name="T5" fmla="*/ 0 h 31502"/>
                  <a:gd name="T6" fmla="*/ 0 60000 65536"/>
                  <a:gd name="T7" fmla="*/ 0 60000 65536"/>
                  <a:gd name="T8" fmla="*/ 0 60000 65536"/>
                  <a:gd name="T9" fmla="*/ 0 w 39677"/>
                  <a:gd name="T10" fmla="*/ 0 h 31502"/>
                  <a:gd name="T11" fmla="*/ 39677 w 39677"/>
                  <a:gd name="T12" fmla="*/ 31502 h 315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677" h="31502" fill="none" extrusionOk="0">
                    <a:moveTo>
                      <a:pt x="39676" y="21724"/>
                    </a:moveTo>
                    <a:cubicBezTo>
                      <a:pt x="35687" y="27825"/>
                      <a:pt x="28889" y="31501"/>
                      <a:pt x="21600" y="31502"/>
                    </a:cubicBezTo>
                    <a:cubicBezTo>
                      <a:pt x="9670" y="31502"/>
                      <a:pt x="0" y="21831"/>
                      <a:pt x="0" y="9902"/>
                    </a:cubicBezTo>
                    <a:cubicBezTo>
                      <a:pt x="-1" y="6456"/>
                      <a:pt x="824" y="3061"/>
                      <a:pt x="2403" y="0"/>
                    </a:cubicBezTo>
                  </a:path>
                  <a:path w="39677" h="31502" stroke="0" extrusionOk="0">
                    <a:moveTo>
                      <a:pt x="39676" y="21724"/>
                    </a:moveTo>
                    <a:cubicBezTo>
                      <a:pt x="35687" y="27825"/>
                      <a:pt x="28889" y="31501"/>
                      <a:pt x="21600" y="31502"/>
                    </a:cubicBezTo>
                    <a:cubicBezTo>
                      <a:pt x="9670" y="31502"/>
                      <a:pt x="0" y="21831"/>
                      <a:pt x="0" y="9902"/>
                    </a:cubicBezTo>
                    <a:cubicBezTo>
                      <a:pt x="-1" y="6456"/>
                      <a:pt x="824" y="3061"/>
                      <a:pt x="2403" y="0"/>
                    </a:cubicBezTo>
                    <a:lnTo>
                      <a:pt x="21600" y="9902"/>
                    </a:lnTo>
                    <a:lnTo>
                      <a:pt x="39676" y="2172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06" name="Line 21"/>
            <p:cNvSpPr>
              <a:spLocks noChangeShapeType="1"/>
            </p:cNvSpPr>
            <p:nvPr/>
          </p:nvSpPr>
          <p:spPr bwMode="auto">
            <a:xfrm flipH="1">
              <a:off x="2603979" y="3995737"/>
              <a:ext cx="0" cy="25717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7" name="Line 22"/>
            <p:cNvSpPr>
              <a:spLocks noChangeShapeType="1"/>
            </p:cNvSpPr>
            <p:nvPr/>
          </p:nvSpPr>
          <p:spPr bwMode="auto">
            <a:xfrm>
              <a:off x="2618267" y="3340100"/>
              <a:ext cx="0" cy="38417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8" name="Line 23"/>
            <p:cNvSpPr>
              <a:spLocks noChangeShapeType="1"/>
            </p:cNvSpPr>
            <p:nvPr/>
          </p:nvSpPr>
          <p:spPr bwMode="auto">
            <a:xfrm flipH="1" flipV="1">
              <a:off x="2443642" y="3802062"/>
              <a:ext cx="160337" cy="19367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4" name="Line 25"/>
          <p:cNvSpPr>
            <a:spLocks noChangeShapeType="1"/>
          </p:cNvSpPr>
          <p:nvPr/>
        </p:nvSpPr>
        <p:spPr bwMode="auto">
          <a:xfrm>
            <a:off x="2587625" y="562451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26"/>
          <p:cNvSpPr>
            <a:spLocks noChangeShapeType="1"/>
          </p:cNvSpPr>
          <p:nvPr/>
        </p:nvSpPr>
        <p:spPr bwMode="auto">
          <a:xfrm>
            <a:off x="1597025" y="5167313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40976" name="AutoShape 33"/>
          <p:cNvSpPr>
            <a:spLocks noChangeArrowheads="1"/>
          </p:cNvSpPr>
          <p:nvPr/>
        </p:nvSpPr>
        <p:spPr bwMode="auto">
          <a:xfrm rot="10800000" flipH="1">
            <a:off x="2441575" y="5859463"/>
            <a:ext cx="292100" cy="139700"/>
          </a:xfrm>
          <a:prstGeom prst="triangle">
            <a:avLst>
              <a:gd name="adj" fmla="val 49995"/>
            </a:avLst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40977" name="Line 34"/>
          <p:cNvSpPr>
            <a:spLocks noChangeShapeType="1"/>
          </p:cNvSpPr>
          <p:nvPr/>
        </p:nvSpPr>
        <p:spPr bwMode="auto">
          <a:xfrm>
            <a:off x="1597025" y="4481513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0" name="Rectangle 35"/>
          <p:cNvSpPr>
            <a:spLocks noChangeArrowheads="1"/>
          </p:cNvSpPr>
          <p:nvPr/>
        </p:nvSpPr>
        <p:spPr bwMode="auto">
          <a:xfrm>
            <a:off x="3725863" y="4991100"/>
            <a:ext cx="40036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b="0" i="1" u="sng">
                <a:solidFill>
                  <a:srgbClr val="A50021"/>
                </a:solidFill>
                <a:latin typeface="Tahoma" charset="0"/>
                <a:cs typeface="Tahoma" charset="0"/>
              </a:rPr>
              <a:t>pulldown:</a:t>
            </a:r>
            <a:r>
              <a:rPr lang="en-US" sz="1800" b="0">
                <a:latin typeface="Tahoma" charset="0"/>
                <a:cs typeface="Tahoma" charset="0"/>
              </a:rPr>
              <a:t>  make this connection</a:t>
            </a:r>
            <a:br>
              <a:rPr lang="en-US" sz="1800" b="0">
                <a:latin typeface="Tahoma" charset="0"/>
                <a:cs typeface="Tahoma" charset="0"/>
              </a:rPr>
            </a:br>
            <a:r>
              <a:rPr lang="en-US" sz="1800" b="0">
                <a:latin typeface="Tahoma" charset="0"/>
                <a:cs typeface="Tahoma" charset="0"/>
              </a:rPr>
              <a:t>when V</a:t>
            </a:r>
            <a:r>
              <a:rPr lang="en-US" sz="1800" b="0" baseline="-25000">
                <a:latin typeface="Tahoma" charset="0"/>
                <a:cs typeface="Tahoma" charset="0"/>
              </a:rPr>
              <a:t>IN</a:t>
            </a:r>
            <a:r>
              <a:rPr lang="en-US" sz="1800" b="0">
                <a:latin typeface="Tahoma" charset="0"/>
                <a:cs typeface="Tahoma" charset="0"/>
              </a:rPr>
              <a:t> is near V</a:t>
            </a:r>
            <a:r>
              <a:rPr lang="en-US" sz="1800" b="0" baseline="-25000">
                <a:latin typeface="Tahoma" charset="0"/>
                <a:cs typeface="Tahoma" charset="0"/>
              </a:rPr>
              <a:t>DD</a:t>
            </a:r>
            <a:r>
              <a:rPr lang="en-US" sz="1800" b="0">
                <a:latin typeface="Tahoma" charset="0"/>
                <a:cs typeface="Tahoma" charset="0"/>
              </a:rPr>
              <a:t> so that V</a:t>
            </a:r>
            <a:r>
              <a:rPr lang="en-US" sz="1800" b="0" baseline="-25000">
                <a:latin typeface="Tahoma" charset="0"/>
                <a:cs typeface="Tahoma" charset="0"/>
              </a:rPr>
              <a:t>OUT</a:t>
            </a:r>
            <a:r>
              <a:rPr lang="en-US" sz="1800" b="0">
                <a:latin typeface="Tahoma" charset="0"/>
                <a:cs typeface="Tahoma" charset="0"/>
              </a:rPr>
              <a:t> = 0</a:t>
            </a:r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2055813" y="4708525"/>
            <a:ext cx="1141412" cy="917575"/>
            <a:chOff x="2820988" y="3967163"/>
            <a:chExt cx="1141412" cy="917575"/>
          </a:xfrm>
        </p:grpSpPr>
        <p:sp>
          <p:nvSpPr>
            <p:cNvPr id="40996" name="Arc 27"/>
            <p:cNvSpPr>
              <a:spLocks/>
            </p:cNvSpPr>
            <p:nvPr/>
          </p:nvSpPr>
          <p:spPr bwMode="auto">
            <a:xfrm>
              <a:off x="3505200" y="4502150"/>
              <a:ext cx="381000" cy="3810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7" name="Arc 28"/>
            <p:cNvSpPr>
              <a:spLocks/>
            </p:cNvSpPr>
            <p:nvPr/>
          </p:nvSpPr>
          <p:spPr bwMode="auto">
            <a:xfrm>
              <a:off x="3581400" y="4114800"/>
              <a:ext cx="381000" cy="585788"/>
            </a:xfrm>
            <a:custGeom>
              <a:avLst/>
              <a:gdLst>
                <a:gd name="T0" fmla="*/ 2147483647 w 21600"/>
                <a:gd name="T1" fmla="*/ 0 h 33230"/>
                <a:gd name="T2" fmla="*/ 2147483647 w 21600"/>
                <a:gd name="T3" fmla="*/ 2147483647 h 33230"/>
                <a:gd name="T4" fmla="*/ 0 w 21600"/>
                <a:gd name="T5" fmla="*/ 2147483647 h 332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3230"/>
                <a:gd name="T11" fmla="*/ 21600 w 21600"/>
                <a:gd name="T12" fmla="*/ 33230 h 332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3230" fill="none" extrusionOk="0">
                  <a:moveTo>
                    <a:pt x="12332" y="-1"/>
                  </a:moveTo>
                  <a:cubicBezTo>
                    <a:pt x="18138" y="4037"/>
                    <a:pt x="21600" y="10661"/>
                    <a:pt x="21600" y="17733"/>
                  </a:cubicBezTo>
                  <a:cubicBezTo>
                    <a:pt x="21600" y="23572"/>
                    <a:pt x="19236" y="29162"/>
                    <a:pt x="15046" y="33229"/>
                  </a:cubicBezTo>
                </a:path>
                <a:path w="21600" h="33230" stroke="0" extrusionOk="0">
                  <a:moveTo>
                    <a:pt x="12332" y="-1"/>
                  </a:moveTo>
                  <a:cubicBezTo>
                    <a:pt x="18138" y="4037"/>
                    <a:pt x="21600" y="10661"/>
                    <a:pt x="21600" y="17733"/>
                  </a:cubicBezTo>
                  <a:cubicBezTo>
                    <a:pt x="21600" y="23572"/>
                    <a:pt x="19236" y="29162"/>
                    <a:pt x="15046" y="33229"/>
                  </a:cubicBezTo>
                  <a:lnTo>
                    <a:pt x="0" y="17733"/>
                  </a:lnTo>
                  <a:lnTo>
                    <a:pt x="12332" y="-1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8" name="Arc 29"/>
            <p:cNvSpPr>
              <a:spLocks/>
            </p:cNvSpPr>
            <p:nvPr/>
          </p:nvSpPr>
          <p:spPr bwMode="auto">
            <a:xfrm>
              <a:off x="3416300" y="3970338"/>
              <a:ext cx="473075" cy="381000"/>
            </a:xfrm>
            <a:custGeom>
              <a:avLst/>
              <a:gdLst>
                <a:gd name="T0" fmla="*/ 0 w 35125"/>
                <a:gd name="T1" fmla="*/ 2147483647 h 21600"/>
                <a:gd name="T2" fmla="*/ 2147483647 w 35125"/>
                <a:gd name="T3" fmla="*/ 2147483647 h 21600"/>
                <a:gd name="T4" fmla="*/ 1044551634 w 3512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35125"/>
                <a:gd name="T10" fmla="*/ 0 h 21600"/>
                <a:gd name="T11" fmla="*/ 35125 w 3512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125" h="21600" fill="none" extrusionOk="0">
                  <a:moveTo>
                    <a:pt x="0" y="5032"/>
                  </a:moveTo>
                  <a:cubicBezTo>
                    <a:pt x="3886" y="1781"/>
                    <a:pt x="8792" y="-1"/>
                    <a:pt x="13859" y="0"/>
                  </a:cubicBezTo>
                  <a:cubicBezTo>
                    <a:pt x="24328" y="0"/>
                    <a:pt x="33290" y="7508"/>
                    <a:pt x="35124" y="17816"/>
                  </a:cubicBezTo>
                </a:path>
                <a:path w="35125" h="21600" stroke="0" extrusionOk="0">
                  <a:moveTo>
                    <a:pt x="0" y="5032"/>
                  </a:moveTo>
                  <a:cubicBezTo>
                    <a:pt x="3886" y="1781"/>
                    <a:pt x="8792" y="-1"/>
                    <a:pt x="13859" y="0"/>
                  </a:cubicBezTo>
                  <a:cubicBezTo>
                    <a:pt x="24328" y="0"/>
                    <a:pt x="33290" y="7508"/>
                    <a:pt x="35124" y="17816"/>
                  </a:cubicBezTo>
                  <a:lnTo>
                    <a:pt x="13859" y="21600"/>
                  </a:lnTo>
                  <a:lnTo>
                    <a:pt x="0" y="5032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9" name="Arc 30"/>
            <p:cNvSpPr>
              <a:spLocks/>
            </p:cNvSpPr>
            <p:nvPr/>
          </p:nvSpPr>
          <p:spPr bwMode="auto">
            <a:xfrm rot="10800000">
              <a:off x="2973388" y="3968750"/>
              <a:ext cx="704850" cy="228600"/>
            </a:xfrm>
            <a:custGeom>
              <a:avLst/>
              <a:gdLst>
                <a:gd name="T0" fmla="*/ 2147483647 w 39950"/>
                <a:gd name="T1" fmla="*/ 0 h 21600"/>
                <a:gd name="T2" fmla="*/ 0 w 39950"/>
                <a:gd name="T3" fmla="*/ 163042018 h 21600"/>
                <a:gd name="T4" fmla="*/ 2147483647 w 39950"/>
                <a:gd name="T5" fmla="*/ 0 h 21600"/>
                <a:gd name="T6" fmla="*/ 0 60000 65536"/>
                <a:gd name="T7" fmla="*/ 0 60000 65536"/>
                <a:gd name="T8" fmla="*/ 0 60000 65536"/>
                <a:gd name="T9" fmla="*/ 0 w 39950"/>
                <a:gd name="T10" fmla="*/ 0 h 21600"/>
                <a:gd name="T11" fmla="*/ 39950 w 399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50" h="21600" fill="none" extrusionOk="0">
                  <a:moveTo>
                    <a:pt x="39950" y="0"/>
                  </a:moveTo>
                  <a:cubicBezTo>
                    <a:pt x="39950" y="11929"/>
                    <a:pt x="30279" y="21600"/>
                    <a:pt x="18350" y="21600"/>
                  </a:cubicBezTo>
                  <a:cubicBezTo>
                    <a:pt x="10879" y="21600"/>
                    <a:pt x="3940" y="17740"/>
                    <a:pt x="-1" y="11394"/>
                  </a:cubicBezTo>
                </a:path>
                <a:path w="39950" h="21600" stroke="0" extrusionOk="0">
                  <a:moveTo>
                    <a:pt x="39950" y="0"/>
                  </a:moveTo>
                  <a:cubicBezTo>
                    <a:pt x="39950" y="11929"/>
                    <a:pt x="30279" y="21600"/>
                    <a:pt x="18350" y="21600"/>
                  </a:cubicBezTo>
                  <a:cubicBezTo>
                    <a:pt x="10879" y="21600"/>
                    <a:pt x="3940" y="17740"/>
                    <a:pt x="-1" y="11394"/>
                  </a:cubicBezTo>
                  <a:lnTo>
                    <a:pt x="18350" y="0"/>
                  </a:lnTo>
                  <a:lnTo>
                    <a:pt x="39950" y="0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Arc 31"/>
            <p:cNvSpPr>
              <a:spLocks/>
            </p:cNvSpPr>
            <p:nvPr/>
          </p:nvSpPr>
          <p:spPr bwMode="auto">
            <a:xfrm>
              <a:off x="2820988" y="4046538"/>
              <a:ext cx="304800" cy="579438"/>
            </a:xfrm>
            <a:custGeom>
              <a:avLst/>
              <a:gdLst>
                <a:gd name="T0" fmla="*/ 1563247770 w 21600"/>
                <a:gd name="T1" fmla="*/ 2147483647 h 41118"/>
                <a:gd name="T2" fmla="*/ 2147483647 w 21600"/>
                <a:gd name="T3" fmla="*/ 0 h 41118"/>
                <a:gd name="T4" fmla="*/ 2147483647 w 21600"/>
                <a:gd name="T5" fmla="*/ 2147483647 h 411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118"/>
                <a:gd name="T11" fmla="*/ 21600 w 21600"/>
                <a:gd name="T12" fmla="*/ 41118 h 41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118" fill="none" extrusionOk="0">
                  <a:moveTo>
                    <a:pt x="12347" y="41118"/>
                  </a:moveTo>
                  <a:cubicBezTo>
                    <a:pt x="4807" y="37543"/>
                    <a:pt x="0" y="29945"/>
                    <a:pt x="0" y="21600"/>
                  </a:cubicBezTo>
                  <a:cubicBezTo>
                    <a:pt x="-1" y="9714"/>
                    <a:pt x="9602" y="61"/>
                    <a:pt x="21488" y="0"/>
                  </a:cubicBezTo>
                </a:path>
                <a:path w="21600" h="41118" stroke="0" extrusionOk="0">
                  <a:moveTo>
                    <a:pt x="12347" y="41118"/>
                  </a:moveTo>
                  <a:cubicBezTo>
                    <a:pt x="4807" y="37543"/>
                    <a:pt x="0" y="29945"/>
                    <a:pt x="0" y="21600"/>
                  </a:cubicBezTo>
                  <a:cubicBezTo>
                    <a:pt x="-1" y="9714"/>
                    <a:pt x="9602" y="61"/>
                    <a:pt x="21488" y="0"/>
                  </a:cubicBezTo>
                  <a:lnTo>
                    <a:pt x="21600" y="21600"/>
                  </a:lnTo>
                  <a:lnTo>
                    <a:pt x="12347" y="41118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Arc 32"/>
            <p:cNvSpPr>
              <a:spLocks/>
            </p:cNvSpPr>
            <p:nvPr/>
          </p:nvSpPr>
          <p:spPr bwMode="auto">
            <a:xfrm>
              <a:off x="2895600" y="4502150"/>
              <a:ext cx="790575" cy="382588"/>
            </a:xfrm>
            <a:custGeom>
              <a:avLst/>
              <a:gdLst>
                <a:gd name="T0" fmla="*/ 2147483647 w 39677"/>
                <a:gd name="T1" fmla="*/ 468465768 h 31502"/>
                <a:gd name="T2" fmla="*/ 0 w 39677"/>
                <a:gd name="T3" fmla="*/ 0 h 31502"/>
                <a:gd name="T4" fmla="*/ 2147483647 w 39677"/>
                <a:gd name="T5" fmla="*/ 468465768 h 31502"/>
                <a:gd name="T6" fmla="*/ 0 60000 65536"/>
                <a:gd name="T7" fmla="*/ 0 60000 65536"/>
                <a:gd name="T8" fmla="*/ 0 60000 65536"/>
                <a:gd name="T9" fmla="*/ 0 w 39677"/>
                <a:gd name="T10" fmla="*/ 0 h 31502"/>
                <a:gd name="T11" fmla="*/ 39677 w 39677"/>
                <a:gd name="T12" fmla="*/ 31502 h 315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677" h="31502" fill="none" extrusionOk="0">
                  <a:moveTo>
                    <a:pt x="39676" y="21724"/>
                  </a:moveTo>
                  <a:cubicBezTo>
                    <a:pt x="35687" y="27825"/>
                    <a:pt x="28889" y="31501"/>
                    <a:pt x="21600" y="31502"/>
                  </a:cubicBezTo>
                  <a:cubicBezTo>
                    <a:pt x="9670" y="31502"/>
                    <a:pt x="0" y="21831"/>
                    <a:pt x="0" y="9902"/>
                  </a:cubicBezTo>
                  <a:cubicBezTo>
                    <a:pt x="-1" y="6456"/>
                    <a:pt x="824" y="3061"/>
                    <a:pt x="2403" y="0"/>
                  </a:cubicBezTo>
                </a:path>
                <a:path w="39677" h="31502" stroke="0" extrusionOk="0">
                  <a:moveTo>
                    <a:pt x="39676" y="21724"/>
                  </a:moveTo>
                  <a:cubicBezTo>
                    <a:pt x="35687" y="27825"/>
                    <a:pt x="28889" y="31501"/>
                    <a:pt x="21600" y="31502"/>
                  </a:cubicBezTo>
                  <a:cubicBezTo>
                    <a:pt x="9670" y="31502"/>
                    <a:pt x="0" y="21831"/>
                    <a:pt x="0" y="9902"/>
                  </a:cubicBezTo>
                  <a:cubicBezTo>
                    <a:pt x="-1" y="6456"/>
                    <a:pt x="824" y="3061"/>
                    <a:pt x="2403" y="0"/>
                  </a:cubicBezTo>
                  <a:lnTo>
                    <a:pt x="21600" y="9902"/>
                  </a:lnTo>
                  <a:lnTo>
                    <a:pt x="39676" y="21724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2" name="Line 36"/>
            <p:cNvSpPr>
              <a:spLocks noChangeShapeType="1"/>
            </p:cNvSpPr>
            <p:nvPr/>
          </p:nvSpPr>
          <p:spPr bwMode="auto">
            <a:xfrm flipH="1">
              <a:off x="3352800" y="4622800"/>
              <a:ext cx="0" cy="25717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3" name="Line 37"/>
            <p:cNvSpPr>
              <a:spLocks noChangeShapeType="1"/>
            </p:cNvSpPr>
            <p:nvPr/>
          </p:nvSpPr>
          <p:spPr bwMode="auto">
            <a:xfrm>
              <a:off x="3367088" y="3967163"/>
              <a:ext cx="0" cy="38417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Line 38"/>
            <p:cNvSpPr>
              <a:spLocks noChangeShapeType="1"/>
            </p:cNvSpPr>
            <p:nvPr/>
          </p:nvSpPr>
          <p:spPr bwMode="auto">
            <a:xfrm flipH="1" flipV="1">
              <a:off x="3192463" y="4429125"/>
              <a:ext cx="160338" cy="19367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0" name="Line 39"/>
          <p:cNvSpPr>
            <a:spLocks noChangeShapeType="1"/>
          </p:cNvSpPr>
          <p:nvPr/>
        </p:nvSpPr>
        <p:spPr bwMode="auto">
          <a:xfrm>
            <a:off x="1609725" y="380365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7551738" y="2646363"/>
            <a:ext cx="1363662" cy="1597025"/>
            <a:chOff x="4451" y="1168"/>
            <a:chExt cx="859" cy="1006"/>
          </a:xfrm>
        </p:grpSpPr>
        <p:pic>
          <p:nvPicPr>
            <p:cNvPr id="40993" name="Picture 40" descr="MCj0078709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51" y="1584"/>
              <a:ext cx="397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4" name="Text Box 51"/>
            <p:cNvSpPr txBox="1">
              <a:spLocks noChangeArrowheads="1"/>
            </p:cNvSpPr>
            <p:nvPr/>
          </p:nvSpPr>
          <p:spPr bwMode="auto">
            <a:xfrm>
              <a:off x="4534" y="1168"/>
              <a:ext cx="7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Tahoma" charset="0"/>
                  <a:cs typeface="Tahoma" charset="0"/>
                </a:rPr>
                <a:t>We</a:t>
              </a:r>
              <a:r>
                <a:rPr lang="ja-JP" altLang="en-US" sz="1400">
                  <a:latin typeface="Tahoma" charset="0"/>
                  <a:cs typeface="Tahoma" charset="0"/>
                </a:rPr>
                <a:t>’</a:t>
              </a:r>
              <a:r>
                <a:rPr lang="en-US" altLang="ja-JP" sz="1400">
                  <a:latin typeface="Tahoma" charset="0"/>
                  <a:cs typeface="Tahoma" charset="0"/>
                </a:rPr>
                <a:t>ll use</a:t>
              </a:r>
              <a:br>
                <a:rPr lang="en-US" altLang="ja-JP" sz="1400">
                  <a:latin typeface="Tahoma" charset="0"/>
                  <a:cs typeface="Tahoma" charset="0"/>
                </a:rPr>
              </a:br>
              <a:r>
                <a:rPr lang="en-US" altLang="ja-JP" sz="1400">
                  <a:solidFill>
                    <a:srgbClr val="A50021"/>
                  </a:solidFill>
                  <a:latin typeface="Tahoma" charset="0"/>
                  <a:cs typeface="Tahoma" charset="0"/>
                </a:rPr>
                <a:t>p-type </a:t>
              </a:r>
              <a:r>
                <a:rPr lang="en-US" altLang="ja-JP" sz="1400">
                  <a:latin typeface="Tahoma" charset="0"/>
                  <a:cs typeface="Tahoma" charset="0"/>
                </a:rPr>
                <a:t>here</a:t>
              </a:r>
              <a:endParaRPr lang="en-US" sz="1400">
                <a:latin typeface="Tahoma" charset="0"/>
                <a:cs typeface="Tahoma" charset="0"/>
              </a:endParaRPr>
            </a:p>
          </p:txBody>
        </p:sp>
        <p:sp>
          <p:nvSpPr>
            <p:cNvPr id="40995" name="Line 52"/>
            <p:cNvSpPr>
              <a:spLocks noChangeShapeType="1"/>
            </p:cNvSpPr>
            <p:nvPr/>
          </p:nvSpPr>
          <p:spPr bwMode="auto">
            <a:xfrm flipV="1">
              <a:off x="4731" y="1492"/>
              <a:ext cx="117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 flipH="1">
            <a:off x="6861175" y="5694363"/>
            <a:ext cx="2054225" cy="1087437"/>
            <a:chOff x="2670" y="3014"/>
            <a:chExt cx="1294" cy="685"/>
          </a:xfrm>
        </p:grpSpPr>
        <p:grpSp>
          <p:nvGrpSpPr>
            <p:cNvPr id="40984" name="Group 50"/>
            <p:cNvGrpSpPr>
              <a:grpSpLocks/>
            </p:cNvGrpSpPr>
            <p:nvPr/>
          </p:nvGrpSpPr>
          <p:grpSpPr bwMode="auto">
            <a:xfrm>
              <a:off x="3552" y="3077"/>
              <a:ext cx="412" cy="622"/>
              <a:chOff x="3140" y="3074"/>
              <a:chExt cx="412" cy="622"/>
            </a:xfrm>
          </p:grpSpPr>
          <p:sp>
            <p:nvSpPr>
              <p:cNvPr id="40987" name="Freeform 44"/>
              <p:cNvSpPr>
                <a:spLocks/>
              </p:cNvSpPr>
              <p:nvPr/>
            </p:nvSpPr>
            <p:spPr bwMode="auto">
              <a:xfrm rot="-1713101">
                <a:off x="3232" y="3074"/>
                <a:ext cx="128" cy="142"/>
              </a:xfrm>
              <a:custGeom>
                <a:avLst/>
                <a:gdLst>
                  <a:gd name="T0" fmla="*/ 0 w 509"/>
                  <a:gd name="T1" fmla="*/ 0 h 571"/>
                  <a:gd name="T2" fmla="*/ 0 w 509"/>
                  <a:gd name="T3" fmla="*/ 0 h 571"/>
                  <a:gd name="T4" fmla="*/ 0 w 509"/>
                  <a:gd name="T5" fmla="*/ 0 h 571"/>
                  <a:gd name="T6" fmla="*/ 0 w 509"/>
                  <a:gd name="T7" fmla="*/ 0 h 571"/>
                  <a:gd name="T8" fmla="*/ 0 w 509"/>
                  <a:gd name="T9" fmla="*/ 0 h 571"/>
                  <a:gd name="T10" fmla="*/ 0 w 509"/>
                  <a:gd name="T11" fmla="*/ 0 h 571"/>
                  <a:gd name="T12" fmla="*/ 0 w 509"/>
                  <a:gd name="T13" fmla="*/ 0 h 571"/>
                  <a:gd name="T14" fmla="*/ 0 w 509"/>
                  <a:gd name="T15" fmla="*/ 0 h 571"/>
                  <a:gd name="T16" fmla="*/ 0 w 509"/>
                  <a:gd name="T17" fmla="*/ 0 h 571"/>
                  <a:gd name="T18" fmla="*/ 0 w 509"/>
                  <a:gd name="T19" fmla="*/ 0 h 571"/>
                  <a:gd name="T20" fmla="*/ 0 w 509"/>
                  <a:gd name="T21" fmla="*/ 0 h 571"/>
                  <a:gd name="T22" fmla="*/ 0 w 509"/>
                  <a:gd name="T23" fmla="*/ 0 h 571"/>
                  <a:gd name="T24" fmla="*/ 0 w 509"/>
                  <a:gd name="T25" fmla="*/ 0 h 571"/>
                  <a:gd name="T26" fmla="*/ 0 w 509"/>
                  <a:gd name="T27" fmla="*/ 0 h 571"/>
                  <a:gd name="T28" fmla="*/ 0 w 509"/>
                  <a:gd name="T29" fmla="*/ 0 h 571"/>
                  <a:gd name="T30" fmla="*/ 0 w 509"/>
                  <a:gd name="T31" fmla="*/ 0 h 571"/>
                  <a:gd name="T32" fmla="*/ 0 w 509"/>
                  <a:gd name="T33" fmla="*/ 0 h 571"/>
                  <a:gd name="T34" fmla="*/ 0 w 509"/>
                  <a:gd name="T35" fmla="*/ 0 h 571"/>
                  <a:gd name="T36" fmla="*/ 0 w 509"/>
                  <a:gd name="T37" fmla="*/ 0 h 571"/>
                  <a:gd name="T38" fmla="*/ 0 w 509"/>
                  <a:gd name="T39" fmla="*/ 0 h 571"/>
                  <a:gd name="T40" fmla="*/ 0 w 509"/>
                  <a:gd name="T41" fmla="*/ 0 h 571"/>
                  <a:gd name="T42" fmla="*/ 0 w 509"/>
                  <a:gd name="T43" fmla="*/ 0 h 571"/>
                  <a:gd name="T44" fmla="*/ 0 w 509"/>
                  <a:gd name="T45" fmla="*/ 0 h 571"/>
                  <a:gd name="T46" fmla="*/ 0 w 509"/>
                  <a:gd name="T47" fmla="*/ 0 h 571"/>
                  <a:gd name="T48" fmla="*/ 0 w 509"/>
                  <a:gd name="T49" fmla="*/ 0 h 57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09"/>
                  <a:gd name="T76" fmla="*/ 0 h 571"/>
                  <a:gd name="T77" fmla="*/ 509 w 509"/>
                  <a:gd name="T78" fmla="*/ 571 h 57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09" h="571">
                    <a:moveTo>
                      <a:pt x="105" y="27"/>
                    </a:moveTo>
                    <a:lnTo>
                      <a:pt x="162" y="0"/>
                    </a:lnTo>
                    <a:lnTo>
                      <a:pt x="203" y="19"/>
                    </a:lnTo>
                    <a:lnTo>
                      <a:pt x="246" y="81"/>
                    </a:lnTo>
                    <a:lnTo>
                      <a:pt x="274" y="170"/>
                    </a:lnTo>
                    <a:lnTo>
                      <a:pt x="277" y="233"/>
                    </a:lnTo>
                    <a:lnTo>
                      <a:pt x="280" y="314"/>
                    </a:lnTo>
                    <a:lnTo>
                      <a:pt x="462" y="311"/>
                    </a:lnTo>
                    <a:lnTo>
                      <a:pt x="509" y="323"/>
                    </a:lnTo>
                    <a:lnTo>
                      <a:pt x="503" y="361"/>
                    </a:lnTo>
                    <a:lnTo>
                      <a:pt x="405" y="345"/>
                    </a:lnTo>
                    <a:lnTo>
                      <a:pt x="277" y="369"/>
                    </a:lnTo>
                    <a:lnTo>
                      <a:pt x="250" y="450"/>
                    </a:lnTo>
                    <a:lnTo>
                      <a:pt x="213" y="520"/>
                    </a:lnTo>
                    <a:lnTo>
                      <a:pt x="169" y="547"/>
                    </a:lnTo>
                    <a:lnTo>
                      <a:pt x="121" y="571"/>
                    </a:lnTo>
                    <a:lnTo>
                      <a:pt x="87" y="556"/>
                    </a:lnTo>
                    <a:lnTo>
                      <a:pt x="40" y="493"/>
                    </a:lnTo>
                    <a:lnTo>
                      <a:pt x="7" y="415"/>
                    </a:lnTo>
                    <a:lnTo>
                      <a:pt x="0" y="350"/>
                    </a:lnTo>
                    <a:lnTo>
                      <a:pt x="17" y="217"/>
                    </a:lnTo>
                    <a:lnTo>
                      <a:pt x="58" y="117"/>
                    </a:lnTo>
                    <a:lnTo>
                      <a:pt x="87" y="59"/>
                    </a:lnTo>
                    <a:lnTo>
                      <a:pt x="124" y="23"/>
                    </a:lnTo>
                    <a:lnTo>
                      <a:pt x="105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8" name="Freeform 45"/>
              <p:cNvSpPr>
                <a:spLocks/>
              </p:cNvSpPr>
              <p:nvPr/>
            </p:nvSpPr>
            <p:spPr bwMode="auto">
              <a:xfrm rot="-2484607">
                <a:off x="3291" y="3120"/>
                <a:ext cx="261" cy="54"/>
              </a:xfrm>
              <a:custGeom>
                <a:avLst/>
                <a:gdLst>
                  <a:gd name="T0" fmla="*/ 0 w 1043"/>
                  <a:gd name="T1" fmla="*/ 0 h 213"/>
                  <a:gd name="T2" fmla="*/ 0 w 1043"/>
                  <a:gd name="T3" fmla="*/ 0 h 213"/>
                  <a:gd name="T4" fmla="*/ 0 w 1043"/>
                  <a:gd name="T5" fmla="*/ 0 h 213"/>
                  <a:gd name="T6" fmla="*/ 0 w 1043"/>
                  <a:gd name="T7" fmla="*/ 0 h 213"/>
                  <a:gd name="T8" fmla="*/ 0 w 1043"/>
                  <a:gd name="T9" fmla="*/ 0 h 213"/>
                  <a:gd name="T10" fmla="*/ 0 w 1043"/>
                  <a:gd name="T11" fmla="*/ 0 h 213"/>
                  <a:gd name="T12" fmla="*/ 0 w 1043"/>
                  <a:gd name="T13" fmla="*/ 0 h 213"/>
                  <a:gd name="T14" fmla="*/ 0 w 1043"/>
                  <a:gd name="T15" fmla="*/ 0 h 213"/>
                  <a:gd name="T16" fmla="*/ 0 w 1043"/>
                  <a:gd name="T17" fmla="*/ 0 h 213"/>
                  <a:gd name="T18" fmla="*/ 0 w 1043"/>
                  <a:gd name="T19" fmla="*/ 0 h 213"/>
                  <a:gd name="T20" fmla="*/ 0 w 1043"/>
                  <a:gd name="T21" fmla="*/ 0 h 213"/>
                  <a:gd name="T22" fmla="*/ 0 w 1043"/>
                  <a:gd name="T23" fmla="*/ 0 h 213"/>
                  <a:gd name="T24" fmla="*/ 0 w 1043"/>
                  <a:gd name="T25" fmla="*/ 0 h 213"/>
                  <a:gd name="T26" fmla="*/ 0 w 1043"/>
                  <a:gd name="T27" fmla="*/ 0 h 213"/>
                  <a:gd name="T28" fmla="*/ 0 w 1043"/>
                  <a:gd name="T29" fmla="*/ 0 h 213"/>
                  <a:gd name="T30" fmla="*/ 0 w 1043"/>
                  <a:gd name="T31" fmla="*/ 0 h 213"/>
                  <a:gd name="T32" fmla="*/ 0 w 1043"/>
                  <a:gd name="T33" fmla="*/ 0 h 213"/>
                  <a:gd name="T34" fmla="*/ 0 w 1043"/>
                  <a:gd name="T35" fmla="*/ 0 h 213"/>
                  <a:gd name="T36" fmla="*/ 0 w 1043"/>
                  <a:gd name="T37" fmla="*/ 0 h 213"/>
                  <a:gd name="T38" fmla="*/ 0 w 1043"/>
                  <a:gd name="T39" fmla="*/ 0 h 213"/>
                  <a:gd name="T40" fmla="*/ 0 w 1043"/>
                  <a:gd name="T41" fmla="*/ 0 h 213"/>
                  <a:gd name="T42" fmla="*/ 0 w 1043"/>
                  <a:gd name="T43" fmla="*/ 0 h 213"/>
                  <a:gd name="T44" fmla="*/ 0 w 1043"/>
                  <a:gd name="T45" fmla="*/ 0 h 213"/>
                  <a:gd name="T46" fmla="*/ 0 w 1043"/>
                  <a:gd name="T47" fmla="*/ 0 h 213"/>
                  <a:gd name="T48" fmla="*/ 0 w 1043"/>
                  <a:gd name="T49" fmla="*/ 0 h 213"/>
                  <a:gd name="T50" fmla="*/ 0 w 1043"/>
                  <a:gd name="T51" fmla="*/ 0 h 213"/>
                  <a:gd name="T52" fmla="*/ 0 w 1043"/>
                  <a:gd name="T53" fmla="*/ 0 h 213"/>
                  <a:gd name="T54" fmla="*/ 0 w 1043"/>
                  <a:gd name="T55" fmla="*/ 0 h 213"/>
                  <a:gd name="T56" fmla="*/ 0 w 1043"/>
                  <a:gd name="T57" fmla="*/ 0 h 21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43"/>
                  <a:gd name="T88" fmla="*/ 0 h 213"/>
                  <a:gd name="T89" fmla="*/ 1043 w 1043"/>
                  <a:gd name="T90" fmla="*/ 213 h 21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43" h="213">
                    <a:moveTo>
                      <a:pt x="0" y="136"/>
                    </a:moveTo>
                    <a:lnTo>
                      <a:pt x="88" y="102"/>
                    </a:lnTo>
                    <a:lnTo>
                      <a:pt x="274" y="86"/>
                    </a:lnTo>
                    <a:lnTo>
                      <a:pt x="429" y="71"/>
                    </a:lnTo>
                    <a:lnTo>
                      <a:pt x="601" y="40"/>
                    </a:lnTo>
                    <a:lnTo>
                      <a:pt x="729" y="35"/>
                    </a:lnTo>
                    <a:lnTo>
                      <a:pt x="898" y="12"/>
                    </a:lnTo>
                    <a:lnTo>
                      <a:pt x="1040" y="0"/>
                    </a:lnTo>
                    <a:lnTo>
                      <a:pt x="1043" y="24"/>
                    </a:lnTo>
                    <a:lnTo>
                      <a:pt x="1009" y="55"/>
                    </a:lnTo>
                    <a:lnTo>
                      <a:pt x="881" y="55"/>
                    </a:lnTo>
                    <a:lnTo>
                      <a:pt x="892" y="93"/>
                    </a:lnTo>
                    <a:lnTo>
                      <a:pt x="874" y="140"/>
                    </a:lnTo>
                    <a:lnTo>
                      <a:pt x="840" y="170"/>
                    </a:lnTo>
                    <a:lnTo>
                      <a:pt x="787" y="170"/>
                    </a:lnTo>
                    <a:lnTo>
                      <a:pt x="742" y="155"/>
                    </a:lnTo>
                    <a:lnTo>
                      <a:pt x="726" y="105"/>
                    </a:lnTo>
                    <a:lnTo>
                      <a:pt x="726" y="74"/>
                    </a:lnTo>
                    <a:lnTo>
                      <a:pt x="605" y="78"/>
                    </a:lnTo>
                    <a:lnTo>
                      <a:pt x="554" y="93"/>
                    </a:lnTo>
                    <a:lnTo>
                      <a:pt x="452" y="124"/>
                    </a:lnTo>
                    <a:lnTo>
                      <a:pt x="307" y="144"/>
                    </a:lnTo>
                    <a:lnTo>
                      <a:pt x="186" y="148"/>
                    </a:lnTo>
                    <a:lnTo>
                      <a:pt x="105" y="167"/>
                    </a:lnTo>
                    <a:lnTo>
                      <a:pt x="31" y="213"/>
                    </a:lnTo>
                    <a:lnTo>
                      <a:pt x="0" y="167"/>
                    </a:lnTo>
                    <a:lnTo>
                      <a:pt x="21" y="124"/>
                    </a:lnTo>
                    <a:lnTo>
                      <a:pt x="37" y="113"/>
                    </a:lnTo>
                    <a:lnTo>
                      <a:pt x="0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9" name="Freeform 46"/>
              <p:cNvSpPr>
                <a:spLocks/>
              </p:cNvSpPr>
              <p:nvPr/>
            </p:nvSpPr>
            <p:spPr bwMode="auto">
              <a:xfrm>
                <a:off x="3236" y="3227"/>
                <a:ext cx="102" cy="244"/>
              </a:xfrm>
              <a:custGeom>
                <a:avLst/>
                <a:gdLst>
                  <a:gd name="T0" fmla="*/ 0 w 408"/>
                  <a:gd name="T1" fmla="*/ 0 h 979"/>
                  <a:gd name="T2" fmla="*/ 0 w 408"/>
                  <a:gd name="T3" fmla="*/ 0 h 979"/>
                  <a:gd name="T4" fmla="*/ 0 w 408"/>
                  <a:gd name="T5" fmla="*/ 0 h 979"/>
                  <a:gd name="T6" fmla="*/ 0 w 408"/>
                  <a:gd name="T7" fmla="*/ 0 h 979"/>
                  <a:gd name="T8" fmla="*/ 0 w 408"/>
                  <a:gd name="T9" fmla="*/ 0 h 979"/>
                  <a:gd name="T10" fmla="*/ 0 w 408"/>
                  <a:gd name="T11" fmla="*/ 0 h 979"/>
                  <a:gd name="T12" fmla="*/ 0 w 408"/>
                  <a:gd name="T13" fmla="*/ 0 h 979"/>
                  <a:gd name="T14" fmla="*/ 0 w 408"/>
                  <a:gd name="T15" fmla="*/ 0 h 979"/>
                  <a:gd name="T16" fmla="*/ 0 w 408"/>
                  <a:gd name="T17" fmla="*/ 0 h 979"/>
                  <a:gd name="T18" fmla="*/ 0 w 408"/>
                  <a:gd name="T19" fmla="*/ 0 h 979"/>
                  <a:gd name="T20" fmla="*/ 0 w 408"/>
                  <a:gd name="T21" fmla="*/ 0 h 979"/>
                  <a:gd name="T22" fmla="*/ 0 w 408"/>
                  <a:gd name="T23" fmla="*/ 0 h 979"/>
                  <a:gd name="T24" fmla="*/ 0 w 408"/>
                  <a:gd name="T25" fmla="*/ 0 h 979"/>
                  <a:gd name="T26" fmla="*/ 0 w 408"/>
                  <a:gd name="T27" fmla="*/ 0 h 979"/>
                  <a:gd name="T28" fmla="*/ 0 w 408"/>
                  <a:gd name="T29" fmla="*/ 0 h 979"/>
                  <a:gd name="T30" fmla="*/ 0 w 408"/>
                  <a:gd name="T31" fmla="*/ 0 h 979"/>
                  <a:gd name="T32" fmla="*/ 0 w 408"/>
                  <a:gd name="T33" fmla="*/ 0 h 979"/>
                  <a:gd name="T34" fmla="*/ 0 w 408"/>
                  <a:gd name="T35" fmla="*/ 0 h 979"/>
                  <a:gd name="T36" fmla="*/ 0 w 408"/>
                  <a:gd name="T37" fmla="*/ 0 h 979"/>
                  <a:gd name="T38" fmla="*/ 0 w 408"/>
                  <a:gd name="T39" fmla="*/ 0 h 979"/>
                  <a:gd name="T40" fmla="*/ 0 w 408"/>
                  <a:gd name="T41" fmla="*/ 0 h 979"/>
                  <a:gd name="T42" fmla="*/ 0 w 408"/>
                  <a:gd name="T43" fmla="*/ 0 h 97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08"/>
                  <a:gd name="T67" fmla="*/ 0 h 979"/>
                  <a:gd name="T68" fmla="*/ 408 w 408"/>
                  <a:gd name="T69" fmla="*/ 979 h 97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08" h="979">
                    <a:moveTo>
                      <a:pt x="181" y="0"/>
                    </a:moveTo>
                    <a:lnTo>
                      <a:pt x="232" y="11"/>
                    </a:lnTo>
                    <a:lnTo>
                      <a:pt x="292" y="11"/>
                    </a:lnTo>
                    <a:lnTo>
                      <a:pt x="374" y="57"/>
                    </a:lnTo>
                    <a:lnTo>
                      <a:pt x="404" y="151"/>
                    </a:lnTo>
                    <a:lnTo>
                      <a:pt x="408" y="280"/>
                    </a:lnTo>
                    <a:lnTo>
                      <a:pt x="377" y="422"/>
                    </a:lnTo>
                    <a:lnTo>
                      <a:pt x="323" y="559"/>
                    </a:lnTo>
                    <a:lnTo>
                      <a:pt x="283" y="676"/>
                    </a:lnTo>
                    <a:lnTo>
                      <a:pt x="242" y="839"/>
                    </a:lnTo>
                    <a:lnTo>
                      <a:pt x="195" y="936"/>
                    </a:lnTo>
                    <a:lnTo>
                      <a:pt x="135" y="979"/>
                    </a:lnTo>
                    <a:lnTo>
                      <a:pt x="83" y="979"/>
                    </a:lnTo>
                    <a:lnTo>
                      <a:pt x="24" y="936"/>
                    </a:lnTo>
                    <a:lnTo>
                      <a:pt x="0" y="873"/>
                    </a:lnTo>
                    <a:lnTo>
                      <a:pt x="0" y="772"/>
                    </a:lnTo>
                    <a:lnTo>
                      <a:pt x="33" y="640"/>
                    </a:lnTo>
                    <a:lnTo>
                      <a:pt x="61" y="458"/>
                    </a:lnTo>
                    <a:lnTo>
                      <a:pt x="70" y="232"/>
                    </a:lnTo>
                    <a:lnTo>
                      <a:pt x="54" y="62"/>
                    </a:lnTo>
                    <a:lnTo>
                      <a:pt x="104" y="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0" name="Freeform 47"/>
              <p:cNvSpPr>
                <a:spLocks/>
              </p:cNvSpPr>
              <p:nvPr/>
            </p:nvSpPr>
            <p:spPr bwMode="auto">
              <a:xfrm>
                <a:off x="3145" y="3237"/>
                <a:ext cx="116" cy="218"/>
              </a:xfrm>
              <a:custGeom>
                <a:avLst/>
                <a:gdLst>
                  <a:gd name="T0" fmla="*/ 0 w 465"/>
                  <a:gd name="T1" fmla="*/ 0 h 875"/>
                  <a:gd name="T2" fmla="*/ 0 w 465"/>
                  <a:gd name="T3" fmla="*/ 0 h 875"/>
                  <a:gd name="T4" fmla="*/ 0 w 465"/>
                  <a:gd name="T5" fmla="*/ 0 h 875"/>
                  <a:gd name="T6" fmla="*/ 0 w 465"/>
                  <a:gd name="T7" fmla="*/ 0 h 875"/>
                  <a:gd name="T8" fmla="*/ 0 w 465"/>
                  <a:gd name="T9" fmla="*/ 0 h 875"/>
                  <a:gd name="T10" fmla="*/ 0 w 465"/>
                  <a:gd name="T11" fmla="*/ 0 h 875"/>
                  <a:gd name="T12" fmla="*/ 0 w 465"/>
                  <a:gd name="T13" fmla="*/ 0 h 875"/>
                  <a:gd name="T14" fmla="*/ 0 w 465"/>
                  <a:gd name="T15" fmla="*/ 0 h 875"/>
                  <a:gd name="T16" fmla="*/ 0 w 465"/>
                  <a:gd name="T17" fmla="*/ 0 h 875"/>
                  <a:gd name="T18" fmla="*/ 0 w 465"/>
                  <a:gd name="T19" fmla="*/ 0 h 875"/>
                  <a:gd name="T20" fmla="*/ 0 w 465"/>
                  <a:gd name="T21" fmla="*/ 0 h 875"/>
                  <a:gd name="T22" fmla="*/ 0 w 465"/>
                  <a:gd name="T23" fmla="*/ 0 h 875"/>
                  <a:gd name="T24" fmla="*/ 0 w 465"/>
                  <a:gd name="T25" fmla="*/ 0 h 875"/>
                  <a:gd name="T26" fmla="*/ 0 w 465"/>
                  <a:gd name="T27" fmla="*/ 0 h 875"/>
                  <a:gd name="T28" fmla="*/ 0 w 465"/>
                  <a:gd name="T29" fmla="*/ 0 h 875"/>
                  <a:gd name="T30" fmla="*/ 0 w 465"/>
                  <a:gd name="T31" fmla="*/ 0 h 875"/>
                  <a:gd name="T32" fmla="*/ 0 w 465"/>
                  <a:gd name="T33" fmla="*/ 0 h 875"/>
                  <a:gd name="T34" fmla="*/ 0 w 465"/>
                  <a:gd name="T35" fmla="*/ 0 h 875"/>
                  <a:gd name="T36" fmla="*/ 0 w 465"/>
                  <a:gd name="T37" fmla="*/ 0 h 875"/>
                  <a:gd name="T38" fmla="*/ 0 w 465"/>
                  <a:gd name="T39" fmla="*/ 0 h 875"/>
                  <a:gd name="T40" fmla="*/ 0 w 465"/>
                  <a:gd name="T41" fmla="*/ 0 h 875"/>
                  <a:gd name="T42" fmla="*/ 0 w 465"/>
                  <a:gd name="T43" fmla="*/ 0 h 875"/>
                  <a:gd name="T44" fmla="*/ 0 w 465"/>
                  <a:gd name="T45" fmla="*/ 0 h 875"/>
                  <a:gd name="T46" fmla="*/ 0 w 465"/>
                  <a:gd name="T47" fmla="*/ 0 h 875"/>
                  <a:gd name="T48" fmla="*/ 0 w 465"/>
                  <a:gd name="T49" fmla="*/ 0 h 875"/>
                  <a:gd name="T50" fmla="*/ 0 w 465"/>
                  <a:gd name="T51" fmla="*/ 0 h 875"/>
                  <a:gd name="T52" fmla="*/ 0 w 465"/>
                  <a:gd name="T53" fmla="*/ 0 h 875"/>
                  <a:gd name="T54" fmla="*/ 0 w 465"/>
                  <a:gd name="T55" fmla="*/ 0 h 875"/>
                  <a:gd name="T56" fmla="*/ 0 w 465"/>
                  <a:gd name="T57" fmla="*/ 0 h 875"/>
                  <a:gd name="T58" fmla="*/ 0 w 465"/>
                  <a:gd name="T59" fmla="*/ 0 h 875"/>
                  <a:gd name="T60" fmla="*/ 0 w 465"/>
                  <a:gd name="T61" fmla="*/ 0 h 875"/>
                  <a:gd name="T62" fmla="*/ 0 w 465"/>
                  <a:gd name="T63" fmla="*/ 0 h 875"/>
                  <a:gd name="T64" fmla="*/ 0 w 465"/>
                  <a:gd name="T65" fmla="*/ 0 h 875"/>
                  <a:gd name="T66" fmla="*/ 0 w 465"/>
                  <a:gd name="T67" fmla="*/ 0 h 875"/>
                  <a:gd name="T68" fmla="*/ 0 w 465"/>
                  <a:gd name="T69" fmla="*/ 0 h 875"/>
                  <a:gd name="T70" fmla="*/ 0 w 465"/>
                  <a:gd name="T71" fmla="*/ 0 h 875"/>
                  <a:gd name="T72" fmla="*/ 0 w 465"/>
                  <a:gd name="T73" fmla="*/ 0 h 875"/>
                  <a:gd name="T74" fmla="*/ 0 w 465"/>
                  <a:gd name="T75" fmla="*/ 0 h 87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65"/>
                  <a:gd name="T115" fmla="*/ 0 h 875"/>
                  <a:gd name="T116" fmla="*/ 465 w 465"/>
                  <a:gd name="T117" fmla="*/ 875 h 87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65" h="875">
                    <a:moveTo>
                      <a:pt x="354" y="34"/>
                    </a:moveTo>
                    <a:lnTo>
                      <a:pt x="404" y="0"/>
                    </a:lnTo>
                    <a:lnTo>
                      <a:pt x="441" y="0"/>
                    </a:lnTo>
                    <a:lnTo>
                      <a:pt x="465" y="27"/>
                    </a:lnTo>
                    <a:lnTo>
                      <a:pt x="452" y="80"/>
                    </a:lnTo>
                    <a:lnTo>
                      <a:pt x="421" y="116"/>
                    </a:lnTo>
                    <a:lnTo>
                      <a:pt x="364" y="151"/>
                    </a:lnTo>
                    <a:lnTo>
                      <a:pt x="253" y="202"/>
                    </a:lnTo>
                    <a:lnTo>
                      <a:pt x="111" y="291"/>
                    </a:lnTo>
                    <a:lnTo>
                      <a:pt x="57" y="295"/>
                    </a:lnTo>
                    <a:lnTo>
                      <a:pt x="87" y="377"/>
                    </a:lnTo>
                    <a:lnTo>
                      <a:pt x="148" y="466"/>
                    </a:lnTo>
                    <a:lnTo>
                      <a:pt x="198" y="575"/>
                    </a:lnTo>
                    <a:lnTo>
                      <a:pt x="219" y="688"/>
                    </a:lnTo>
                    <a:lnTo>
                      <a:pt x="209" y="723"/>
                    </a:lnTo>
                    <a:lnTo>
                      <a:pt x="179" y="746"/>
                    </a:lnTo>
                    <a:lnTo>
                      <a:pt x="138" y="762"/>
                    </a:lnTo>
                    <a:lnTo>
                      <a:pt x="97" y="796"/>
                    </a:lnTo>
                    <a:lnTo>
                      <a:pt x="81" y="832"/>
                    </a:lnTo>
                    <a:lnTo>
                      <a:pt x="71" y="875"/>
                    </a:lnTo>
                    <a:lnTo>
                      <a:pt x="40" y="875"/>
                    </a:lnTo>
                    <a:lnTo>
                      <a:pt x="30" y="843"/>
                    </a:lnTo>
                    <a:lnTo>
                      <a:pt x="50" y="793"/>
                    </a:lnTo>
                    <a:lnTo>
                      <a:pt x="108" y="758"/>
                    </a:lnTo>
                    <a:lnTo>
                      <a:pt x="142" y="723"/>
                    </a:lnTo>
                    <a:lnTo>
                      <a:pt x="172" y="704"/>
                    </a:lnTo>
                    <a:lnTo>
                      <a:pt x="182" y="668"/>
                    </a:lnTo>
                    <a:lnTo>
                      <a:pt x="168" y="575"/>
                    </a:lnTo>
                    <a:lnTo>
                      <a:pt x="121" y="505"/>
                    </a:lnTo>
                    <a:lnTo>
                      <a:pt x="81" y="443"/>
                    </a:lnTo>
                    <a:lnTo>
                      <a:pt x="30" y="373"/>
                    </a:lnTo>
                    <a:lnTo>
                      <a:pt x="0" y="306"/>
                    </a:lnTo>
                    <a:lnTo>
                      <a:pt x="0" y="267"/>
                    </a:lnTo>
                    <a:lnTo>
                      <a:pt x="26" y="248"/>
                    </a:lnTo>
                    <a:lnTo>
                      <a:pt x="131" y="178"/>
                    </a:lnTo>
                    <a:lnTo>
                      <a:pt x="232" y="116"/>
                    </a:lnTo>
                    <a:lnTo>
                      <a:pt x="333" y="58"/>
                    </a:lnTo>
                    <a:lnTo>
                      <a:pt x="354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1" name="Freeform 48"/>
              <p:cNvSpPr>
                <a:spLocks/>
              </p:cNvSpPr>
              <p:nvPr/>
            </p:nvSpPr>
            <p:spPr bwMode="auto">
              <a:xfrm>
                <a:off x="3259" y="3451"/>
                <a:ext cx="77" cy="237"/>
              </a:xfrm>
              <a:custGeom>
                <a:avLst/>
                <a:gdLst>
                  <a:gd name="T0" fmla="*/ 0 w 309"/>
                  <a:gd name="T1" fmla="*/ 0 h 948"/>
                  <a:gd name="T2" fmla="*/ 0 w 309"/>
                  <a:gd name="T3" fmla="*/ 0 h 948"/>
                  <a:gd name="T4" fmla="*/ 0 w 309"/>
                  <a:gd name="T5" fmla="*/ 0 h 948"/>
                  <a:gd name="T6" fmla="*/ 0 w 309"/>
                  <a:gd name="T7" fmla="*/ 0 h 948"/>
                  <a:gd name="T8" fmla="*/ 0 w 309"/>
                  <a:gd name="T9" fmla="*/ 0 h 948"/>
                  <a:gd name="T10" fmla="*/ 0 w 309"/>
                  <a:gd name="T11" fmla="*/ 0 h 948"/>
                  <a:gd name="T12" fmla="*/ 0 w 309"/>
                  <a:gd name="T13" fmla="*/ 0 h 948"/>
                  <a:gd name="T14" fmla="*/ 0 w 309"/>
                  <a:gd name="T15" fmla="*/ 0 h 948"/>
                  <a:gd name="T16" fmla="*/ 0 w 309"/>
                  <a:gd name="T17" fmla="*/ 0 h 948"/>
                  <a:gd name="T18" fmla="*/ 0 w 309"/>
                  <a:gd name="T19" fmla="*/ 0 h 948"/>
                  <a:gd name="T20" fmla="*/ 0 w 309"/>
                  <a:gd name="T21" fmla="*/ 0 h 948"/>
                  <a:gd name="T22" fmla="*/ 0 w 309"/>
                  <a:gd name="T23" fmla="*/ 0 h 948"/>
                  <a:gd name="T24" fmla="*/ 0 w 309"/>
                  <a:gd name="T25" fmla="*/ 0 h 948"/>
                  <a:gd name="T26" fmla="*/ 0 w 309"/>
                  <a:gd name="T27" fmla="*/ 0 h 948"/>
                  <a:gd name="T28" fmla="*/ 0 w 309"/>
                  <a:gd name="T29" fmla="*/ 0 h 948"/>
                  <a:gd name="T30" fmla="*/ 0 w 309"/>
                  <a:gd name="T31" fmla="*/ 0 h 948"/>
                  <a:gd name="T32" fmla="*/ 0 w 309"/>
                  <a:gd name="T33" fmla="*/ 0 h 948"/>
                  <a:gd name="T34" fmla="*/ 0 w 309"/>
                  <a:gd name="T35" fmla="*/ 0 h 948"/>
                  <a:gd name="T36" fmla="*/ 0 w 309"/>
                  <a:gd name="T37" fmla="*/ 0 h 948"/>
                  <a:gd name="T38" fmla="*/ 0 w 309"/>
                  <a:gd name="T39" fmla="*/ 0 h 948"/>
                  <a:gd name="T40" fmla="*/ 0 w 309"/>
                  <a:gd name="T41" fmla="*/ 0 h 948"/>
                  <a:gd name="T42" fmla="*/ 0 w 309"/>
                  <a:gd name="T43" fmla="*/ 0 h 948"/>
                  <a:gd name="T44" fmla="*/ 0 w 309"/>
                  <a:gd name="T45" fmla="*/ 0 h 948"/>
                  <a:gd name="T46" fmla="*/ 0 w 309"/>
                  <a:gd name="T47" fmla="*/ 0 h 948"/>
                  <a:gd name="T48" fmla="*/ 0 w 309"/>
                  <a:gd name="T49" fmla="*/ 0 h 948"/>
                  <a:gd name="T50" fmla="*/ 0 w 309"/>
                  <a:gd name="T51" fmla="*/ 0 h 948"/>
                  <a:gd name="T52" fmla="*/ 0 w 309"/>
                  <a:gd name="T53" fmla="*/ 0 h 948"/>
                  <a:gd name="T54" fmla="*/ 0 w 309"/>
                  <a:gd name="T55" fmla="*/ 0 h 948"/>
                  <a:gd name="T56" fmla="*/ 0 w 309"/>
                  <a:gd name="T57" fmla="*/ 0 h 948"/>
                  <a:gd name="T58" fmla="*/ 0 w 309"/>
                  <a:gd name="T59" fmla="*/ 0 h 948"/>
                  <a:gd name="T60" fmla="*/ 0 w 309"/>
                  <a:gd name="T61" fmla="*/ 0 h 948"/>
                  <a:gd name="T62" fmla="*/ 0 w 309"/>
                  <a:gd name="T63" fmla="*/ 0 h 948"/>
                  <a:gd name="T64" fmla="*/ 0 w 309"/>
                  <a:gd name="T65" fmla="*/ 0 h 948"/>
                  <a:gd name="T66" fmla="*/ 0 w 309"/>
                  <a:gd name="T67" fmla="*/ 0 h 948"/>
                  <a:gd name="T68" fmla="*/ 0 w 309"/>
                  <a:gd name="T69" fmla="*/ 0 h 948"/>
                  <a:gd name="T70" fmla="*/ 0 w 309"/>
                  <a:gd name="T71" fmla="*/ 0 h 94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09"/>
                  <a:gd name="T109" fmla="*/ 0 h 948"/>
                  <a:gd name="T110" fmla="*/ 309 w 309"/>
                  <a:gd name="T111" fmla="*/ 948 h 94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09" h="948">
                    <a:moveTo>
                      <a:pt x="57" y="109"/>
                    </a:moveTo>
                    <a:lnTo>
                      <a:pt x="17" y="47"/>
                    </a:lnTo>
                    <a:lnTo>
                      <a:pt x="31" y="0"/>
                    </a:lnTo>
                    <a:lnTo>
                      <a:pt x="71" y="0"/>
                    </a:lnTo>
                    <a:lnTo>
                      <a:pt x="118" y="51"/>
                    </a:lnTo>
                    <a:lnTo>
                      <a:pt x="179" y="156"/>
                    </a:lnTo>
                    <a:lnTo>
                      <a:pt x="213" y="257"/>
                    </a:lnTo>
                    <a:lnTo>
                      <a:pt x="243" y="354"/>
                    </a:lnTo>
                    <a:lnTo>
                      <a:pt x="253" y="443"/>
                    </a:lnTo>
                    <a:lnTo>
                      <a:pt x="250" y="490"/>
                    </a:lnTo>
                    <a:lnTo>
                      <a:pt x="219" y="548"/>
                    </a:lnTo>
                    <a:lnTo>
                      <a:pt x="168" y="704"/>
                    </a:lnTo>
                    <a:lnTo>
                      <a:pt x="111" y="793"/>
                    </a:lnTo>
                    <a:lnTo>
                      <a:pt x="97" y="832"/>
                    </a:lnTo>
                    <a:lnTo>
                      <a:pt x="152" y="839"/>
                    </a:lnTo>
                    <a:lnTo>
                      <a:pt x="222" y="839"/>
                    </a:lnTo>
                    <a:lnTo>
                      <a:pt x="309" y="874"/>
                    </a:lnTo>
                    <a:lnTo>
                      <a:pt x="303" y="901"/>
                    </a:lnTo>
                    <a:lnTo>
                      <a:pt x="290" y="932"/>
                    </a:lnTo>
                    <a:lnTo>
                      <a:pt x="263" y="948"/>
                    </a:lnTo>
                    <a:lnTo>
                      <a:pt x="209" y="925"/>
                    </a:lnTo>
                    <a:lnTo>
                      <a:pt x="152" y="891"/>
                    </a:lnTo>
                    <a:lnTo>
                      <a:pt x="71" y="886"/>
                    </a:lnTo>
                    <a:lnTo>
                      <a:pt x="20" y="898"/>
                    </a:lnTo>
                    <a:lnTo>
                      <a:pt x="0" y="879"/>
                    </a:lnTo>
                    <a:lnTo>
                      <a:pt x="0" y="851"/>
                    </a:lnTo>
                    <a:lnTo>
                      <a:pt x="27" y="820"/>
                    </a:lnTo>
                    <a:lnTo>
                      <a:pt x="71" y="769"/>
                    </a:lnTo>
                    <a:lnTo>
                      <a:pt x="148" y="641"/>
                    </a:lnTo>
                    <a:lnTo>
                      <a:pt x="182" y="529"/>
                    </a:lnTo>
                    <a:lnTo>
                      <a:pt x="192" y="420"/>
                    </a:lnTo>
                    <a:lnTo>
                      <a:pt x="189" y="361"/>
                    </a:lnTo>
                    <a:lnTo>
                      <a:pt x="162" y="257"/>
                    </a:lnTo>
                    <a:lnTo>
                      <a:pt x="91" y="144"/>
                    </a:lnTo>
                    <a:lnTo>
                      <a:pt x="41" y="86"/>
                    </a:lnTo>
                    <a:lnTo>
                      <a:pt x="57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2" name="Freeform 49"/>
              <p:cNvSpPr>
                <a:spLocks/>
              </p:cNvSpPr>
              <p:nvPr/>
            </p:nvSpPr>
            <p:spPr bwMode="auto">
              <a:xfrm>
                <a:off x="3140" y="3435"/>
                <a:ext cx="113" cy="261"/>
              </a:xfrm>
              <a:custGeom>
                <a:avLst/>
                <a:gdLst>
                  <a:gd name="T0" fmla="*/ 0 w 455"/>
                  <a:gd name="T1" fmla="*/ 0 h 1045"/>
                  <a:gd name="T2" fmla="*/ 0 w 455"/>
                  <a:gd name="T3" fmla="*/ 0 h 1045"/>
                  <a:gd name="T4" fmla="*/ 0 w 455"/>
                  <a:gd name="T5" fmla="*/ 0 h 1045"/>
                  <a:gd name="T6" fmla="*/ 0 w 455"/>
                  <a:gd name="T7" fmla="*/ 0 h 1045"/>
                  <a:gd name="T8" fmla="*/ 0 w 455"/>
                  <a:gd name="T9" fmla="*/ 0 h 1045"/>
                  <a:gd name="T10" fmla="*/ 0 w 455"/>
                  <a:gd name="T11" fmla="*/ 0 h 1045"/>
                  <a:gd name="T12" fmla="*/ 0 w 455"/>
                  <a:gd name="T13" fmla="*/ 0 h 1045"/>
                  <a:gd name="T14" fmla="*/ 0 w 455"/>
                  <a:gd name="T15" fmla="*/ 0 h 1045"/>
                  <a:gd name="T16" fmla="*/ 0 w 455"/>
                  <a:gd name="T17" fmla="*/ 0 h 1045"/>
                  <a:gd name="T18" fmla="*/ 0 w 455"/>
                  <a:gd name="T19" fmla="*/ 0 h 1045"/>
                  <a:gd name="T20" fmla="*/ 0 w 455"/>
                  <a:gd name="T21" fmla="*/ 0 h 1045"/>
                  <a:gd name="T22" fmla="*/ 0 w 455"/>
                  <a:gd name="T23" fmla="*/ 0 h 1045"/>
                  <a:gd name="T24" fmla="*/ 0 w 455"/>
                  <a:gd name="T25" fmla="*/ 0 h 1045"/>
                  <a:gd name="T26" fmla="*/ 0 w 455"/>
                  <a:gd name="T27" fmla="*/ 0 h 1045"/>
                  <a:gd name="T28" fmla="*/ 0 w 455"/>
                  <a:gd name="T29" fmla="*/ 0 h 1045"/>
                  <a:gd name="T30" fmla="*/ 0 w 455"/>
                  <a:gd name="T31" fmla="*/ 0 h 1045"/>
                  <a:gd name="T32" fmla="*/ 0 w 455"/>
                  <a:gd name="T33" fmla="*/ 0 h 1045"/>
                  <a:gd name="T34" fmla="*/ 0 w 455"/>
                  <a:gd name="T35" fmla="*/ 0 h 1045"/>
                  <a:gd name="T36" fmla="*/ 0 w 455"/>
                  <a:gd name="T37" fmla="*/ 0 h 1045"/>
                  <a:gd name="T38" fmla="*/ 0 w 455"/>
                  <a:gd name="T39" fmla="*/ 0 h 1045"/>
                  <a:gd name="T40" fmla="*/ 0 w 455"/>
                  <a:gd name="T41" fmla="*/ 0 h 1045"/>
                  <a:gd name="T42" fmla="*/ 0 w 455"/>
                  <a:gd name="T43" fmla="*/ 0 h 1045"/>
                  <a:gd name="T44" fmla="*/ 0 w 455"/>
                  <a:gd name="T45" fmla="*/ 0 h 1045"/>
                  <a:gd name="T46" fmla="*/ 0 w 455"/>
                  <a:gd name="T47" fmla="*/ 0 h 1045"/>
                  <a:gd name="T48" fmla="*/ 0 w 455"/>
                  <a:gd name="T49" fmla="*/ 0 h 1045"/>
                  <a:gd name="T50" fmla="*/ 0 w 455"/>
                  <a:gd name="T51" fmla="*/ 0 h 1045"/>
                  <a:gd name="T52" fmla="*/ 0 w 455"/>
                  <a:gd name="T53" fmla="*/ 0 h 1045"/>
                  <a:gd name="T54" fmla="*/ 0 w 455"/>
                  <a:gd name="T55" fmla="*/ 0 h 1045"/>
                  <a:gd name="T56" fmla="*/ 0 w 455"/>
                  <a:gd name="T57" fmla="*/ 0 h 1045"/>
                  <a:gd name="T58" fmla="*/ 0 w 455"/>
                  <a:gd name="T59" fmla="*/ 0 h 1045"/>
                  <a:gd name="T60" fmla="*/ 0 w 455"/>
                  <a:gd name="T61" fmla="*/ 0 h 1045"/>
                  <a:gd name="T62" fmla="*/ 0 w 455"/>
                  <a:gd name="T63" fmla="*/ 0 h 1045"/>
                  <a:gd name="T64" fmla="*/ 0 w 455"/>
                  <a:gd name="T65" fmla="*/ 0 h 1045"/>
                  <a:gd name="T66" fmla="*/ 0 w 455"/>
                  <a:gd name="T67" fmla="*/ 0 h 1045"/>
                  <a:gd name="T68" fmla="*/ 0 w 455"/>
                  <a:gd name="T69" fmla="*/ 0 h 1045"/>
                  <a:gd name="T70" fmla="*/ 0 w 455"/>
                  <a:gd name="T71" fmla="*/ 0 h 1045"/>
                  <a:gd name="T72" fmla="*/ 0 w 455"/>
                  <a:gd name="T73" fmla="*/ 0 h 1045"/>
                  <a:gd name="T74" fmla="*/ 0 w 455"/>
                  <a:gd name="T75" fmla="*/ 0 h 1045"/>
                  <a:gd name="T76" fmla="*/ 0 w 455"/>
                  <a:gd name="T77" fmla="*/ 0 h 104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55"/>
                  <a:gd name="T118" fmla="*/ 0 h 1045"/>
                  <a:gd name="T119" fmla="*/ 455 w 455"/>
                  <a:gd name="T120" fmla="*/ 1045 h 104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55" h="1045">
                    <a:moveTo>
                      <a:pt x="266" y="183"/>
                    </a:moveTo>
                    <a:lnTo>
                      <a:pt x="334" y="82"/>
                    </a:lnTo>
                    <a:lnTo>
                      <a:pt x="394" y="0"/>
                    </a:lnTo>
                    <a:lnTo>
                      <a:pt x="434" y="8"/>
                    </a:lnTo>
                    <a:lnTo>
                      <a:pt x="455" y="42"/>
                    </a:lnTo>
                    <a:lnTo>
                      <a:pt x="455" y="104"/>
                    </a:lnTo>
                    <a:lnTo>
                      <a:pt x="418" y="140"/>
                    </a:lnTo>
                    <a:lnTo>
                      <a:pt x="353" y="186"/>
                    </a:lnTo>
                    <a:lnTo>
                      <a:pt x="303" y="245"/>
                    </a:lnTo>
                    <a:lnTo>
                      <a:pt x="246" y="322"/>
                    </a:lnTo>
                    <a:lnTo>
                      <a:pt x="222" y="380"/>
                    </a:lnTo>
                    <a:lnTo>
                      <a:pt x="196" y="450"/>
                    </a:lnTo>
                    <a:lnTo>
                      <a:pt x="181" y="544"/>
                    </a:lnTo>
                    <a:lnTo>
                      <a:pt x="181" y="629"/>
                    </a:lnTo>
                    <a:lnTo>
                      <a:pt x="196" y="735"/>
                    </a:lnTo>
                    <a:lnTo>
                      <a:pt x="233" y="836"/>
                    </a:lnTo>
                    <a:lnTo>
                      <a:pt x="263" y="894"/>
                    </a:lnTo>
                    <a:lnTo>
                      <a:pt x="283" y="932"/>
                    </a:lnTo>
                    <a:lnTo>
                      <a:pt x="283" y="964"/>
                    </a:lnTo>
                    <a:lnTo>
                      <a:pt x="263" y="975"/>
                    </a:lnTo>
                    <a:lnTo>
                      <a:pt x="215" y="975"/>
                    </a:lnTo>
                    <a:lnTo>
                      <a:pt x="141" y="990"/>
                    </a:lnTo>
                    <a:lnTo>
                      <a:pt x="83" y="1014"/>
                    </a:lnTo>
                    <a:lnTo>
                      <a:pt x="50" y="1045"/>
                    </a:lnTo>
                    <a:lnTo>
                      <a:pt x="20" y="1033"/>
                    </a:lnTo>
                    <a:lnTo>
                      <a:pt x="0" y="990"/>
                    </a:lnTo>
                    <a:lnTo>
                      <a:pt x="3" y="956"/>
                    </a:lnTo>
                    <a:lnTo>
                      <a:pt x="61" y="928"/>
                    </a:lnTo>
                    <a:lnTo>
                      <a:pt x="151" y="921"/>
                    </a:lnTo>
                    <a:lnTo>
                      <a:pt x="236" y="921"/>
                    </a:lnTo>
                    <a:lnTo>
                      <a:pt x="202" y="874"/>
                    </a:lnTo>
                    <a:lnTo>
                      <a:pt x="185" y="815"/>
                    </a:lnTo>
                    <a:lnTo>
                      <a:pt x="162" y="735"/>
                    </a:lnTo>
                    <a:lnTo>
                      <a:pt x="135" y="649"/>
                    </a:lnTo>
                    <a:lnTo>
                      <a:pt x="135" y="548"/>
                    </a:lnTo>
                    <a:lnTo>
                      <a:pt x="141" y="450"/>
                    </a:lnTo>
                    <a:lnTo>
                      <a:pt x="172" y="361"/>
                    </a:lnTo>
                    <a:lnTo>
                      <a:pt x="225" y="245"/>
                    </a:lnTo>
                    <a:lnTo>
                      <a:pt x="266" y="1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985" name="Text Box 54"/>
            <p:cNvSpPr txBox="1">
              <a:spLocks noChangeArrowheads="1"/>
            </p:cNvSpPr>
            <p:nvPr/>
          </p:nvSpPr>
          <p:spPr bwMode="auto">
            <a:xfrm>
              <a:off x="2670" y="3014"/>
              <a:ext cx="7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Tahoma" charset="0"/>
                  <a:cs typeface="Tahoma" charset="0"/>
                </a:rPr>
                <a:t>and, </a:t>
              </a:r>
              <a:r>
                <a:rPr lang="en-US" sz="1400">
                  <a:solidFill>
                    <a:srgbClr val="A50021"/>
                  </a:solidFill>
                  <a:latin typeface="Tahoma" charset="0"/>
                  <a:cs typeface="Tahoma" charset="0"/>
                </a:rPr>
                <a:t>n-type</a:t>
              </a:r>
              <a:r>
                <a:rPr lang="en-US" sz="1400">
                  <a:latin typeface="Tahoma" charset="0"/>
                  <a:cs typeface="Tahoma" charset="0"/>
                </a:rPr>
                <a:t/>
              </a:r>
              <a:br>
                <a:rPr lang="en-US" sz="1400">
                  <a:latin typeface="Tahoma" charset="0"/>
                  <a:cs typeface="Tahoma" charset="0"/>
                </a:rPr>
              </a:br>
              <a:r>
                <a:rPr lang="en-US" sz="1400">
                  <a:latin typeface="Tahoma" charset="0"/>
                  <a:cs typeface="Tahoma" charset="0"/>
                </a:rPr>
                <a:t>here</a:t>
              </a:r>
            </a:p>
          </p:txBody>
        </p:sp>
        <p:sp>
          <p:nvSpPr>
            <p:cNvPr id="40986" name="Line 55"/>
            <p:cNvSpPr>
              <a:spLocks noChangeShapeType="1"/>
            </p:cNvSpPr>
            <p:nvPr/>
          </p:nvSpPr>
          <p:spPr bwMode="auto">
            <a:xfrm flipH="1" flipV="1">
              <a:off x="3416" y="3123"/>
              <a:ext cx="141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3" name="Rectangle 14"/>
          <p:cNvSpPr>
            <a:spLocks noChangeArrowheads="1"/>
          </p:cNvSpPr>
          <p:nvPr/>
        </p:nvSpPr>
        <p:spPr bwMode="auto">
          <a:xfrm>
            <a:off x="2046288" y="6024563"/>
            <a:ext cx="7318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b="0">
                <a:latin typeface="Tahoma" charset="0"/>
                <a:cs typeface="Tahoma" charset="0"/>
              </a:rPr>
              <a:t>Gnd</a:t>
            </a:r>
            <a:endParaRPr lang="en-US" b="0" baseline="-25000">
              <a:latin typeface="Tahoma" charset="0"/>
              <a:cs typeface="Tahom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9" grpId="0"/>
      <p:bldP spid="553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CMOS Inverter</a:t>
            </a:r>
          </a:p>
        </p:txBody>
      </p:sp>
      <p:sp useBgFill="1">
        <p:nvSpPr>
          <p:cNvPr id="43010" name="AutoShape 3"/>
          <p:cNvSpPr>
            <a:spLocks noChangeArrowheads="1"/>
          </p:cNvSpPr>
          <p:nvPr/>
        </p:nvSpPr>
        <p:spPr bwMode="auto">
          <a:xfrm rot="10800000" flipH="1">
            <a:off x="1995488" y="4178300"/>
            <a:ext cx="309562" cy="228600"/>
          </a:xfrm>
          <a:prstGeom prst="triangle">
            <a:avLst>
              <a:gd name="adj" fmla="val 49995"/>
            </a:avLst>
          </a:prstGeom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 b="0">
              <a:latin typeface="Tahoma" charset="0"/>
              <a:cs typeface="Tahoma" charset="0"/>
            </a:endParaRPr>
          </a:p>
        </p:txBody>
      </p:sp>
      <p:sp>
        <p:nvSpPr>
          <p:cNvPr id="43011" name="Line 4"/>
          <p:cNvSpPr>
            <a:spLocks noChangeShapeType="1"/>
          </p:cNvSpPr>
          <p:nvPr/>
        </p:nvSpPr>
        <p:spPr bwMode="auto">
          <a:xfrm>
            <a:off x="1933575" y="1752600"/>
            <a:ext cx="4460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Freeform 5"/>
          <p:cNvSpPr>
            <a:spLocks/>
          </p:cNvSpPr>
          <p:nvPr/>
        </p:nvSpPr>
        <p:spPr bwMode="auto">
          <a:xfrm>
            <a:off x="1931988" y="1752600"/>
            <a:ext cx="227012" cy="2414588"/>
          </a:xfrm>
          <a:custGeom>
            <a:avLst/>
            <a:gdLst>
              <a:gd name="T0" fmla="*/ 2147483647 w 143"/>
              <a:gd name="T1" fmla="*/ 2147483647 h 1521"/>
              <a:gd name="T2" fmla="*/ 2147483647 w 143"/>
              <a:gd name="T3" fmla="*/ 2147483647 h 1521"/>
              <a:gd name="T4" fmla="*/ 0 w 143"/>
              <a:gd name="T5" fmla="*/ 2147483647 h 1521"/>
              <a:gd name="T6" fmla="*/ 0 w 143"/>
              <a:gd name="T7" fmla="*/ 2147483647 h 1521"/>
              <a:gd name="T8" fmla="*/ 2147483647 w 143"/>
              <a:gd name="T9" fmla="*/ 2147483647 h 1521"/>
              <a:gd name="T10" fmla="*/ 2147483647 w 143"/>
              <a:gd name="T11" fmla="*/ 2147483647 h 1521"/>
              <a:gd name="T12" fmla="*/ 0 w 143"/>
              <a:gd name="T13" fmla="*/ 2147483647 h 1521"/>
              <a:gd name="T14" fmla="*/ 0 w 143"/>
              <a:gd name="T15" fmla="*/ 2147483647 h 1521"/>
              <a:gd name="T16" fmla="*/ 2147483647 w 143"/>
              <a:gd name="T17" fmla="*/ 2147483647 h 1521"/>
              <a:gd name="T18" fmla="*/ 2147483647 w 143"/>
              <a:gd name="T19" fmla="*/ 0 h 15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3"/>
              <a:gd name="T31" fmla="*/ 0 h 1521"/>
              <a:gd name="T32" fmla="*/ 143 w 143"/>
              <a:gd name="T33" fmla="*/ 1521 h 152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3" h="1521">
                <a:moveTo>
                  <a:pt x="142" y="1520"/>
                </a:moveTo>
                <a:lnTo>
                  <a:pt x="142" y="1280"/>
                </a:lnTo>
                <a:lnTo>
                  <a:pt x="0" y="1280"/>
                </a:lnTo>
                <a:lnTo>
                  <a:pt x="0" y="960"/>
                </a:lnTo>
                <a:lnTo>
                  <a:pt x="142" y="960"/>
                </a:lnTo>
                <a:lnTo>
                  <a:pt x="142" y="560"/>
                </a:lnTo>
                <a:lnTo>
                  <a:pt x="0" y="560"/>
                </a:lnTo>
                <a:lnTo>
                  <a:pt x="0" y="240"/>
                </a:lnTo>
                <a:lnTo>
                  <a:pt x="142" y="240"/>
                </a:lnTo>
                <a:lnTo>
                  <a:pt x="142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Line 6"/>
          <p:cNvSpPr>
            <a:spLocks noChangeShapeType="1"/>
          </p:cNvSpPr>
          <p:nvPr/>
        </p:nvSpPr>
        <p:spPr bwMode="auto">
          <a:xfrm flipV="1">
            <a:off x="1822450" y="32766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7"/>
          <p:cNvSpPr>
            <a:spLocks noChangeShapeType="1"/>
          </p:cNvSpPr>
          <p:nvPr/>
        </p:nvSpPr>
        <p:spPr bwMode="auto">
          <a:xfrm flipV="1">
            <a:off x="1822450" y="21336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Freeform 8"/>
          <p:cNvSpPr>
            <a:spLocks/>
          </p:cNvSpPr>
          <p:nvPr/>
        </p:nvSpPr>
        <p:spPr bwMode="auto">
          <a:xfrm>
            <a:off x="1376363" y="2387600"/>
            <a:ext cx="447675" cy="1144588"/>
          </a:xfrm>
          <a:custGeom>
            <a:avLst/>
            <a:gdLst>
              <a:gd name="T0" fmla="*/ 2147483647 w 282"/>
              <a:gd name="T1" fmla="*/ 2147483647 h 721"/>
              <a:gd name="T2" fmla="*/ 0 w 282"/>
              <a:gd name="T3" fmla="*/ 2147483647 h 721"/>
              <a:gd name="T4" fmla="*/ 0 w 282"/>
              <a:gd name="T5" fmla="*/ 0 h 721"/>
              <a:gd name="T6" fmla="*/ 2147483647 w 282"/>
              <a:gd name="T7" fmla="*/ 0 h 721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721"/>
              <a:gd name="T14" fmla="*/ 282 w 282"/>
              <a:gd name="T15" fmla="*/ 721 h 7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721">
                <a:moveTo>
                  <a:pt x="281" y="720"/>
                </a:moveTo>
                <a:lnTo>
                  <a:pt x="0" y="720"/>
                </a:lnTo>
                <a:lnTo>
                  <a:pt x="0" y="0"/>
                </a:lnTo>
                <a:lnTo>
                  <a:pt x="281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43016" name="Oval 9"/>
          <p:cNvSpPr>
            <a:spLocks noChangeArrowheads="1"/>
          </p:cNvSpPr>
          <p:nvPr/>
        </p:nvSpPr>
        <p:spPr bwMode="auto">
          <a:xfrm>
            <a:off x="1724025" y="2351088"/>
            <a:ext cx="85725" cy="1016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 b="0">
              <a:latin typeface="Tahoma" charset="0"/>
              <a:cs typeface="Tahoma" charset="0"/>
            </a:endParaRPr>
          </a:p>
        </p:txBody>
      </p:sp>
      <p:sp>
        <p:nvSpPr>
          <p:cNvPr id="43017" name="Line 10"/>
          <p:cNvSpPr>
            <a:spLocks noChangeShapeType="1"/>
          </p:cNvSpPr>
          <p:nvPr/>
        </p:nvSpPr>
        <p:spPr bwMode="auto">
          <a:xfrm>
            <a:off x="931863" y="2979738"/>
            <a:ext cx="44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>
            <a:off x="2157413" y="2979738"/>
            <a:ext cx="44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Rectangle 12"/>
          <p:cNvSpPr>
            <a:spLocks noChangeArrowheads="1"/>
          </p:cNvSpPr>
          <p:nvPr/>
        </p:nvSpPr>
        <p:spPr bwMode="auto">
          <a:xfrm>
            <a:off x="350838" y="2728913"/>
            <a:ext cx="473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0">
                <a:latin typeface="Tahoma" charset="0"/>
                <a:cs typeface="Tahoma" charset="0"/>
              </a:rPr>
              <a:t>V</a:t>
            </a:r>
            <a:r>
              <a:rPr lang="en-US" sz="2000" b="0" baseline="-25000">
                <a:latin typeface="Tahoma" charset="0"/>
                <a:cs typeface="Tahoma" charset="0"/>
              </a:rPr>
              <a:t>in</a:t>
            </a:r>
          </a:p>
        </p:txBody>
      </p:sp>
      <p:sp>
        <p:nvSpPr>
          <p:cNvPr id="43020" name="Rectangle 13"/>
          <p:cNvSpPr>
            <a:spLocks noChangeArrowheads="1"/>
          </p:cNvSpPr>
          <p:nvPr/>
        </p:nvSpPr>
        <p:spPr bwMode="auto">
          <a:xfrm>
            <a:off x="2692400" y="2728913"/>
            <a:ext cx="5842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0">
                <a:latin typeface="Tahoma" charset="0"/>
                <a:cs typeface="Tahoma" charset="0"/>
              </a:rPr>
              <a:t>V</a:t>
            </a:r>
            <a:r>
              <a:rPr lang="en-US" sz="2000" b="0" baseline="-25000">
                <a:latin typeface="Tahoma" charset="0"/>
                <a:cs typeface="Tahoma" charset="0"/>
              </a:rPr>
              <a:t>out</a:t>
            </a:r>
          </a:p>
        </p:txBody>
      </p:sp>
      <p:sp>
        <p:nvSpPr>
          <p:cNvPr id="43021" name="Line 60"/>
          <p:cNvSpPr>
            <a:spLocks noChangeShapeType="1"/>
          </p:cNvSpPr>
          <p:nvPr/>
        </p:nvSpPr>
        <p:spPr bwMode="auto">
          <a:xfrm flipV="1">
            <a:off x="5181600" y="17526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61"/>
          <p:cNvSpPr>
            <a:spLocks noChangeShapeType="1"/>
          </p:cNvSpPr>
          <p:nvPr/>
        </p:nvSpPr>
        <p:spPr bwMode="auto">
          <a:xfrm>
            <a:off x="5181600" y="4419600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68"/>
          <p:cNvSpPr>
            <a:spLocks noChangeShapeType="1"/>
          </p:cNvSpPr>
          <p:nvPr/>
        </p:nvSpPr>
        <p:spPr bwMode="auto">
          <a:xfrm flipH="1">
            <a:off x="5029200" y="4419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69"/>
          <p:cNvSpPr>
            <a:spLocks noChangeShapeType="1"/>
          </p:cNvSpPr>
          <p:nvPr/>
        </p:nvSpPr>
        <p:spPr bwMode="auto">
          <a:xfrm flipH="1">
            <a:off x="5029200" y="3962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70"/>
          <p:cNvSpPr>
            <a:spLocks noChangeShapeType="1"/>
          </p:cNvSpPr>
          <p:nvPr/>
        </p:nvSpPr>
        <p:spPr bwMode="auto">
          <a:xfrm flipH="1">
            <a:off x="5029200" y="3505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71"/>
          <p:cNvSpPr>
            <a:spLocks noChangeShapeType="1"/>
          </p:cNvSpPr>
          <p:nvPr/>
        </p:nvSpPr>
        <p:spPr bwMode="auto">
          <a:xfrm flipH="1">
            <a:off x="5029200" y="3048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72"/>
          <p:cNvSpPr>
            <a:spLocks noChangeShapeType="1"/>
          </p:cNvSpPr>
          <p:nvPr/>
        </p:nvSpPr>
        <p:spPr bwMode="auto">
          <a:xfrm flipH="1">
            <a:off x="5029200" y="2590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Line 73"/>
          <p:cNvSpPr>
            <a:spLocks noChangeShapeType="1"/>
          </p:cNvSpPr>
          <p:nvPr/>
        </p:nvSpPr>
        <p:spPr bwMode="auto">
          <a:xfrm flipH="1">
            <a:off x="5029200" y="2133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Rectangle 74"/>
          <p:cNvSpPr>
            <a:spLocks noChangeArrowheads="1"/>
          </p:cNvSpPr>
          <p:nvPr/>
        </p:nvSpPr>
        <p:spPr bwMode="auto">
          <a:xfrm>
            <a:off x="7532688" y="4416425"/>
            <a:ext cx="473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0">
                <a:latin typeface="Tahoma" charset="0"/>
                <a:cs typeface="Tahoma" charset="0"/>
              </a:rPr>
              <a:t>V</a:t>
            </a:r>
            <a:r>
              <a:rPr lang="en-US" sz="2000" b="0" baseline="-25000">
                <a:latin typeface="Tahoma" charset="0"/>
                <a:cs typeface="Tahoma" charset="0"/>
              </a:rPr>
              <a:t>in</a:t>
            </a:r>
          </a:p>
        </p:txBody>
      </p:sp>
      <p:sp>
        <p:nvSpPr>
          <p:cNvPr id="43030" name="Rectangle 75"/>
          <p:cNvSpPr>
            <a:spLocks noChangeArrowheads="1"/>
          </p:cNvSpPr>
          <p:nvPr/>
        </p:nvSpPr>
        <p:spPr bwMode="auto">
          <a:xfrm>
            <a:off x="4557713" y="1673225"/>
            <a:ext cx="5842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0">
                <a:latin typeface="Tahoma" charset="0"/>
                <a:cs typeface="Tahoma" charset="0"/>
              </a:rPr>
              <a:t>V</a:t>
            </a:r>
            <a:r>
              <a:rPr lang="en-US" sz="2000" b="0" baseline="-25000">
                <a:latin typeface="Tahoma" charset="0"/>
                <a:cs typeface="Tahoma" charset="0"/>
              </a:rPr>
              <a:t>out</a:t>
            </a:r>
          </a:p>
        </p:txBody>
      </p:sp>
      <p:sp>
        <p:nvSpPr>
          <p:cNvPr id="500813" name="Freeform 77"/>
          <p:cNvSpPr>
            <a:spLocks/>
          </p:cNvSpPr>
          <p:nvPr/>
        </p:nvSpPr>
        <p:spPr bwMode="auto">
          <a:xfrm>
            <a:off x="5181600" y="2133600"/>
            <a:ext cx="2287588" cy="2287588"/>
          </a:xfrm>
          <a:custGeom>
            <a:avLst/>
            <a:gdLst>
              <a:gd name="T0" fmla="*/ 0 w 1441"/>
              <a:gd name="T1" fmla="*/ 2147483647 h 1441"/>
              <a:gd name="T2" fmla="*/ 2147483647 w 1441"/>
              <a:gd name="T3" fmla="*/ 2147483647 h 1441"/>
              <a:gd name="T4" fmla="*/ 2147483647 w 1441"/>
              <a:gd name="T5" fmla="*/ 0 h 1441"/>
              <a:gd name="T6" fmla="*/ 2147483647 w 1441"/>
              <a:gd name="T7" fmla="*/ 0 h 1441"/>
              <a:gd name="T8" fmla="*/ 2147483647 w 1441"/>
              <a:gd name="T9" fmla="*/ 2147483647 h 1441"/>
              <a:gd name="T10" fmla="*/ 2147483647 w 1441"/>
              <a:gd name="T11" fmla="*/ 2147483647 h 1441"/>
              <a:gd name="T12" fmla="*/ 2147483647 w 1441"/>
              <a:gd name="T13" fmla="*/ 2147483647 h 1441"/>
              <a:gd name="T14" fmla="*/ 2147483647 w 1441"/>
              <a:gd name="T15" fmla="*/ 2147483647 h 1441"/>
              <a:gd name="T16" fmla="*/ 2147483647 w 1441"/>
              <a:gd name="T17" fmla="*/ 2147483647 h 1441"/>
              <a:gd name="T18" fmla="*/ 2147483647 w 1441"/>
              <a:gd name="T19" fmla="*/ 2147483647 h 1441"/>
              <a:gd name="T20" fmla="*/ 2147483647 w 1441"/>
              <a:gd name="T21" fmla="*/ 2147483647 h 1441"/>
              <a:gd name="T22" fmla="*/ 2147483647 w 1441"/>
              <a:gd name="T23" fmla="*/ 2147483647 h 1441"/>
              <a:gd name="T24" fmla="*/ 2147483647 w 1441"/>
              <a:gd name="T25" fmla="*/ 2147483647 h 1441"/>
              <a:gd name="T26" fmla="*/ 2147483647 w 1441"/>
              <a:gd name="T27" fmla="*/ 2147483647 h 1441"/>
              <a:gd name="T28" fmla="*/ 2147483647 w 1441"/>
              <a:gd name="T29" fmla="*/ 2147483647 h 1441"/>
              <a:gd name="T30" fmla="*/ 2147483647 w 1441"/>
              <a:gd name="T31" fmla="*/ 2147483647 h 1441"/>
              <a:gd name="T32" fmla="*/ 2147483647 w 1441"/>
              <a:gd name="T33" fmla="*/ 2147483647 h 1441"/>
              <a:gd name="T34" fmla="*/ 2147483647 w 1441"/>
              <a:gd name="T35" fmla="*/ 2147483647 h 1441"/>
              <a:gd name="T36" fmla="*/ 2147483647 w 1441"/>
              <a:gd name="T37" fmla="*/ 2147483647 h 1441"/>
              <a:gd name="T38" fmla="*/ 2147483647 w 1441"/>
              <a:gd name="T39" fmla="*/ 2147483647 h 1441"/>
              <a:gd name="T40" fmla="*/ 2147483647 w 1441"/>
              <a:gd name="T41" fmla="*/ 2147483647 h 1441"/>
              <a:gd name="T42" fmla="*/ 2147483647 w 1441"/>
              <a:gd name="T43" fmla="*/ 2147483647 h 1441"/>
              <a:gd name="T44" fmla="*/ 2147483647 w 1441"/>
              <a:gd name="T45" fmla="*/ 2147483647 h 1441"/>
              <a:gd name="T46" fmla="*/ 2147483647 w 1441"/>
              <a:gd name="T47" fmla="*/ 2147483647 h 1441"/>
              <a:gd name="T48" fmla="*/ 2147483647 w 1441"/>
              <a:gd name="T49" fmla="*/ 2147483647 h 1441"/>
              <a:gd name="T50" fmla="*/ 2147483647 w 1441"/>
              <a:gd name="T51" fmla="*/ 2147483647 h 1441"/>
              <a:gd name="T52" fmla="*/ 2147483647 w 1441"/>
              <a:gd name="T53" fmla="*/ 2147483647 h 1441"/>
              <a:gd name="T54" fmla="*/ 2147483647 w 1441"/>
              <a:gd name="T55" fmla="*/ 2147483647 h 1441"/>
              <a:gd name="T56" fmla="*/ 2147483647 w 1441"/>
              <a:gd name="T57" fmla="*/ 2147483647 h 1441"/>
              <a:gd name="T58" fmla="*/ 2147483647 w 1441"/>
              <a:gd name="T59" fmla="*/ 2147483647 h 1441"/>
              <a:gd name="T60" fmla="*/ 2147483647 w 1441"/>
              <a:gd name="T61" fmla="*/ 2147483647 h 1441"/>
              <a:gd name="T62" fmla="*/ 2147483647 w 1441"/>
              <a:gd name="T63" fmla="*/ 2147483647 h 1441"/>
              <a:gd name="T64" fmla="*/ 2147483647 w 1441"/>
              <a:gd name="T65" fmla="*/ 2147483647 h 1441"/>
              <a:gd name="T66" fmla="*/ 2147483647 w 1441"/>
              <a:gd name="T67" fmla="*/ 2147483647 h 1441"/>
              <a:gd name="T68" fmla="*/ 2147483647 w 1441"/>
              <a:gd name="T69" fmla="*/ 2147483647 h 1441"/>
              <a:gd name="T70" fmla="*/ 2147483647 w 1441"/>
              <a:gd name="T71" fmla="*/ 2147483647 h 1441"/>
              <a:gd name="T72" fmla="*/ 2147483647 w 1441"/>
              <a:gd name="T73" fmla="*/ 2147483647 h 1441"/>
              <a:gd name="T74" fmla="*/ 2147483647 w 1441"/>
              <a:gd name="T75" fmla="*/ 2147483647 h 1441"/>
              <a:gd name="T76" fmla="*/ 2147483647 w 1441"/>
              <a:gd name="T77" fmla="*/ 2147483647 h 1441"/>
              <a:gd name="T78" fmla="*/ 2147483647 w 1441"/>
              <a:gd name="T79" fmla="*/ 2147483647 h 1441"/>
              <a:gd name="T80" fmla="*/ 2147483647 w 1441"/>
              <a:gd name="T81" fmla="*/ 2147483647 h 1441"/>
              <a:gd name="T82" fmla="*/ 2147483647 w 1441"/>
              <a:gd name="T83" fmla="*/ 2147483647 h 1441"/>
              <a:gd name="T84" fmla="*/ 2147483647 w 1441"/>
              <a:gd name="T85" fmla="*/ 2147483647 h 1441"/>
              <a:gd name="T86" fmla="*/ 2147483647 w 1441"/>
              <a:gd name="T87" fmla="*/ 2147483647 h 1441"/>
              <a:gd name="T88" fmla="*/ 2147483647 w 1441"/>
              <a:gd name="T89" fmla="*/ 2147483647 h 1441"/>
              <a:gd name="T90" fmla="*/ 2147483647 w 1441"/>
              <a:gd name="T91" fmla="*/ 2147483647 h 1441"/>
              <a:gd name="T92" fmla="*/ 2147483647 w 1441"/>
              <a:gd name="T93" fmla="*/ 2147483647 h 1441"/>
              <a:gd name="T94" fmla="*/ 2147483647 w 1441"/>
              <a:gd name="T95" fmla="*/ 2147483647 h 1441"/>
              <a:gd name="T96" fmla="*/ 2147483647 w 1441"/>
              <a:gd name="T97" fmla="*/ 2147483647 h 1441"/>
              <a:gd name="T98" fmla="*/ 2147483647 w 1441"/>
              <a:gd name="T99" fmla="*/ 2147483647 h 1441"/>
              <a:gd name="T100" fmla="*/ 2147483647 w 1441"/>
              <a:gd name="T101" fmla="*/ 2147483647 h 1441"/>
              <a:gd name="T102" fmla="*/ 2147483647 w 1441"/>
              <a:gd name="T103" fmla="*/ 2147483647 h 1441"/>
              <a:gd name="T104" fmla="*/ 2147483647 w 1441"/>
              <a:gd name="T105" fmla="*/ 2147483647 h 1441"/>
              <a:gd name="T106" fmla="*/ 2147483647 w 1441"/>
              <a:gd name="T107" fmla="*/ 2147483647 h 1441"/>
              <a:gd name="T108" fmla="*/ 2147483647 w 1441"/>
              <a:gd name="T109" fmla="*/ 2147483647 h 1441"/>
              <a:gd name="T110" fmla="*/ 2147483647 w 1441"/>
              <a:gd name="T111" fmla="*/ 2147483647 h 1441"/>
              <a:gd name="T112" fmla="*/ 2147483647 w 1441"/>
              <a:gd name="T113" fmla="*/ 2147483647 h 1441"/>
              <a:gd name="T114" fmla="*/ 2147483647 w 1441"/>
              <a:gd name="T115" fmla="*/ 2147483647 h 144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441"/>
              <a:gd name="T175" fmla="*/ 0 h 1441"/>
              <a:gd name="T176" fmla="*/ 1441 w 1441"/>
              <a:gd name="T177" fmla="*/ 1441 h 144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441" h="1441">
                <a:moveTo>
                  <a:pt x="0" y="8"/>
                </a:moveTo>
                <a:lnTo>
                  <a:pt x="281" y="8"/>
                </a:lnTo>
                <a:lnTo>
                  <a:pt x="294" y="0"/>
                </a:lnTo>
                <a:lnTo>
                  <a:pt x="311" y="0"/>
                </a:lnTo>
                <a:lnTo>
                  <a:pt x="335" y="5"/>
                </a:lnTo>
                <a:lnTo>
                  <a:pt x="353" y="11"/>
                </a:lnTo>
                <a:lnTo>
                  <a:pt x="371" y="11"/>
                </a:lnTo>
                <a:lnTo>
                  <a:pt x="388" y="17"/>
                </a:lnTo>
                <a:lnTo>
                  <a:pt x="401" y="17"/>
                </a:lnTo>
                <a:lnTo>
                  <a:pt x="418" y="23"/>
                </a:lnTo>
                <a:lnTo>
                  <a:pt x="442" y="29"/>
                </a:lnTo>
                <a:lnTo>
                  <a:pt x="466" y="35"/>
                </a:lnTo>
                <a:lnTo>
                  <a:pt x="483" y="42"/>
                </a:lnTo>
                <a:lnTo>
                  <a:pt x="501" y="48"/>
                </a:lnTo>
                <a:lnTo>
                  <a:pt x="519" y="54"/>
                </a:lnTo>
                <a:lnTo>
                  <a:pt x="531" y="60"/>
                </a:lnTo>
                <a:lnTo>
                  <a:pt x="549" y="65"/>
                </a:lnTo>
                <a:lnTo>
                  <a:pt x="566" y="71"/>
                </a:lnTo>
                <a:lnTo>
                  <a:pt x="584" y="83"/>
                </a:lnTo>
                <a:lnTo>
                  <a:pt x="596" y="95"/>
                </a:lnTo>
                <a:lnTo>
                  <a:pt x="608" y="108"/>
                </a:lnTo>
                <a:lnTo>
                  <a:pt x="620" y="126"/>
                </a:lnTo>
                <a:lnTo>
                  <a:pt x="631" y="143"/>
                </a:lnTo>
                <a:lnTo>
                  <a:pt x="649" y="161"/>
                </a:lnTo>
                <a:lnTo>
                  <a:pt x="661" y="167"/>
                </a:lnTo>
                <a:lnTo>
                  <a:pt x="667" y="180"/>
                </a:lnTo>
                <a:lnTo>
                  <a:pt x="685" y="197"/>
                </a:lnTo>
                <a:lnTo>
                  <a:pt x="691" y="215"/>
                </a:lnTo>
                <a:lnTo>
                  <a:pt x="697" y="233"/>
                </a:lnTo>
                <a:lnTo>
                  <a:pt x="697" y="246"/>
                </a:lnTo>
                <a:lnTo>
                  <a:pt x="703" y="263"/>
                </a:lnTo>
                <a:lnTo>
                  <a:pt x="703" y="281"/>
                </a:lnTo>
                <a:lnTo>
                  <a:pt x="751" y="1243"/>
                </a:lnTo>
                <a:lnTo>
                  <a:pt x="762" y="1259"/>
                </a:lnTo>
                <a:lnTo>
                  <a:pt x="774" y="1277"/>
                </a:lnTo>
                <a:lnTo>
                  <a:pt x="785" y="1295"/>
                </a:lnTo>
                <a:lnTo>
                  <a:pt x="791" y="1308"/>
                </a:lnTo>
                <a:lnTo>
                  <a:pt x="804" y="1319"/>
                </a:lnTo>
                <a:lnTo>
                  <a:pt x="821" y="1337"/>
                </a:lnTo>
                <a:lnTo>
                  <a:pt x="839" y="1349"/>
                </a:lnTo>
                <a:lnTo>
                  <a:pt x="856" y="1355"/>
                </a:lnTo>
                <a:lnTo>
                  <a:pt x="869" y="1361"/>
                </a:lnTo>
                <a:lnTo>
                  <a:pt x="886" y="1367"/>
                </a:lnTo>
                <a:lnTo>
                  <a:pt x="904" y="1374"/>
                </a:lnTo>
                <a:lnTo>
                  <a:pt x="922" y="1385"/>
                </a:lnTo>
                <a:lnTo>
                  <a:pt x="940" y="1397"/>
                </a:lnTo>
                <a:lnTo>
                  <a:pt x="958" y="1403"/>
                </a:lnTo>
                <a:lnTo>
                  <a:pt x="975" y="1409"/>
                </a:lnTo>
                <a:lnTo>
                  <a:pt x="993" y="1415"/>
                </a:lnTo>
                <a:lnTo>
                  <a:pt x="1011" y="1421"/>
                </a:lnTo>
                <a:lnTo>
                  <a:pt x="1029" y="1421"/>
                </a:lnTo>
                <a:lnTo>
                  <a:pt x="1046" y="1421"/>
                </a:lnTo>
                <a:lnTo>
                  <a:pt x="1065" y="1427"/>
                </a:lnTo>
                <a:lnTo>
                  <a:pt x="1082" y="1427"/>
                </a:lnTo>
                <a:lnTo>
                  <a:pt x="1100" y="1433"/>
                </a:lnTo>
                <a:lnTo>
                  <a:pt x="1117" y="1433"/>
                </a:lnTo>
                <a:lnTo>
                  <a:pt x="1130" y="1440"/>
                </a:lnTo>
                <a:lnTo>
                  <a:pt x="1440" y="1434"/>
                </a:lnTo>
              </a:path>
            </a:pathLst>
          </a:custGeom>
          <a:noFill/>
          <a:ln w="25400" cap="rnd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442913" y="5551488"/>
            <a:ext cx="3103562" cy="674687"/>
            <a:chOff x="1917" y="3607"/>
            <a:chExt cx="1955" cy="425"/>
          </a:xfrm>
        </p:grpSpPr>
        <p:grpSp>
          <p:nvGrpSpPr>
            <p:cNvPr id="43105" name="Group 88"/>
            <p:cNvGrpSpPr>
              <a:grpSpLocks/>
            </p:cNvGrpSpPr>
            <p:nvPr/>
          </p:nvGrpSpPr>
          <p:grpSpPr bwMode="auto">
            <a:xfrm>
              <a:off x="2176" y="3618"/>
              <a:ext cx="1462" cy="239"/>
              <a:chOff x="640" y="3251"/>
              <a:chExt cx="1462" cy="239"/>
            </a:xfrm>
          </p:grpSpPr>
          <p:sp>
            <p:nvSpPr>
              <p:cNvPr id="43109" name="Line 89"/>
              <p:cNvSpPr>
                <a:spLocks noChangeShapeType="1"/>
              </p:cNvSpPr>
              <p:nvPr/>
            </p:nvSpPr>
            <p:spPr bwMode="auto">
              <a:xfrm flipH="1">
                <a:off x="640" y="3371"/>
                <a:ext cx="57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110" name="Group 90"/>
              <p:cNvGrpSpPr>
                <a:grpSpLocks/>
              </p:cNvGrpSpPr>
              <p:nvPr/>
            </p:nvGrpSpPr>
            <p:grpSpPr bwMode="auto">
              <a:xfrm>
                <a:off x="1214" y="3251"/>
                <a:ext cx="234" cy="239"/>
                <a:chOff x="654" y="1803"/>
                <a:chExt cx="234" cy="239"/>
              </a:xfrm>
            </p:grpSpPr>
            <p:sp>
              <p:nvSpPr>
                <p:cNvPr id="43114" name="Line 91"/>
                <p:cNvSpPr>
                  <a:spLocks noChangeShapeType="1"/>
                </p:cNvSpPr>
                <p:nvPr/>
              </p:nvSpPr>
              <p:spPr bwMode="auto">
                <a:xfrm>
                  <a:off x="666" y="1803"/>
                  <a:ext cx="1" cy="239"/>
                </a:xfrm>
                <a:prstGeom prst="line">
                  <a:avLst/>
                </a:prstGeom>
                <a:noFill/>
                <a:ln w="396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15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654" y="1917"/>
                  <a:ext cx="234" cy="120"/>
                </a:xfrm>
                <a:prstGeom prst="line">
                  <a:avLst/>
                </a:prstGeom>
                <a:noFill/>
                <a:ln w="396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16" name="Line 93"/>
                <p:cNvSpPr>
                  <a:spLocks noChangeShapeType="1"/>
                </p:cNvSpPr>
                <p:nvPr/>
              </p:nvSpPr>
              <p:spPr bwMode="auto">
                <a:xfrm flipH="1" flipV="1">
                  <a:off x="654" y="1809"/>
                  <a:ext cx="234" cy="120"/>
                </a:xfrm>
                <a:prstGeom prst="line">
                  <a:avLst/>
                </a:prstGeom>
                <a:noFill/>
                <a:ln w="396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111" name="Line 94"/>
              <p:cNvSpPr>
                <a:spLocks noChangeShapeType="1"/>
              </p:cNvSpPr>
              <p:nvPr/>
            </p:nvSpPr>
            <p:spPr bwMode="auto">
              <a:xfrm>
                <a:off x="1460" y="3371"/>
                <a:ext cx="64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2" name="Oval 95"/>
              <p:cNvSpPr>
                <a:spLocks noChangeArrowheads="1"/>
              </p:cNvSpPr>
              <p:nvPr/>
            </p:nvSpPr>
            <p:spPr bwMode="auto">
              <a:xfrm>
                <a:off x="1425" y="3323"/>
                <a:ext cx="111" cy="10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43113" name="Oval 96"/>
              <p:cNvSpPr>
                <a:spLocks noChangeArrowheads="1"/>
              </p:cNvSpPr>
              <p:nvPr/>
            </p:nvSpPr>
            <p:spPr bwMode="auto">
              <a:xfrm>
                <a:off x="1424" y="3323"/>
                <a:ext cx="112" cy="107"/>
              </a:xfrm>
              <a:prstGeom prst="ellipse">
                <a:avLst/>
              </a:prstGeom>
              <a:noFill/>
              <a:ln w="396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43106" name="Rectangle 97"/>
            <p:cNvSpPr>
              <a:spLocks noChangeArrowheads="1"/>
            </p:cNvSpPr>
            <p:nvPr/>
          </p:nvSpPr>
          <p:spPr bwMode="auto">
            <a:xfrm>
              <a:off x="1917" y="3607"/>
              <a:ext cx="25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0">
                  <a:latin typeface="Comic Sans MS" charset="0"/>
                  <a:cs typeface="Tahoma" charset="0"/>
                </a:rPr>
                <a:t>A</a:t>
              </a:r>
              <a:endParaRPr lang="en-US" b="0">
                <a:latin typeface="Tahoma" charset="0"/>
                <a:cs typeface="Tahoma" charset="0"/>
              </a:endParaRPr>
            </a:p>
          </p:txBody>
        </p:sp>
        <p:sp>
          <p:nvSpPr>
            <p:cNvPr id="43107" name="Rectangle 98"/>
            <p:cNvSpPr>
              <a:spLocks noChangeArrowheads="1"/>
            </p:cNvSpPr>
            <p:nvPr/>
          </p:nvSpPr>
          <p:spPr bwMode="auto">
            <a:xfrm>
              <a:off x="3634" y="3607"/>
              <a:ext cx="23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0">
                  <a:latin typeface="Comic Sans MS" charset="0"/>
                  <a:cs typeface="Tahoma" charset="0"/>
                </a:rPr>
                <a:t>Y</a:t>
              </a:r>
              <a:endParaRPr lang="en-US" b="0">
                <a:latin typeface="Tahoma" charset="0"/>
                <a:cs typeface="Tahoma" charset="0"/>
              </a:endParaRPr>
            </a:p>
          </p:txBody>
        </p:sp>
        <p:sp>
          <p:nvSpPr>
            <p:cNvPr id="43108" name="Text Box 99"/>
            <p:cNvSpPr txBox="1">
              <a:spLocks noChangeArrowheads="1"/>
            </p:cNvSpPr>
            <p:nvPr/>
          </p:nvSpPr>
          <p:spPr bwMode="auto">
            <a:xfrm>
              <a:off x="2539" y="3819"/>
              <a:ext cx="6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latin typeface="Comic Sans MS" charset="0"/>
                  <a:cs typeface="Tahoma" charset="0"/>
                </a:rPr>
                <a:t>inverter</a:t>
              </a:r>
              <a:endParaRPr lang="en-US" b="0">
                <a:latin typeface="Comic Sans MS" charset="0"/>
                <a:cs typeface="Tahoma" charset="0"/>
              </a:endParaRPr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3995738" y="1981200"/>
            <a:ext cx="4843462" cy="4745038"/>
            <a:chOff x="2517" y="1248"/>
            <a:chExt cx="3051" cy="2989"/>
          </a:xfrm>
        </p:grpSpPr>
        <p:sp>
          <p:nvSpPr>
            <p:cNvPr id="43087" name="Rectangle 78"/>
            <p:cNvSpPr>
              <a:spLocks noChangeArrowheads="1"/>
            </p:cNvSpPr>
            <p:nvPr/>
          </p:nvSpPr>
          <p:spPr bwMode="auto">
            <a:xfrm>
              <a:off x="3291" y="1469"/>
              <a:ext cx="576" cy="1186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43088" name="Rectangle 79"/>
            <p:cNvSpPr>
              <a:spLocks noChangeArrowheads="1"/>
            </p:cNvSpPr>
            <p:nvPr/>
          </p:nvSpPr>
          <p:spPr bwMode="auto">
            <a:xfrm>
              <a:off x="4138" y="1460"/>
              <a:ext cx="576" cy="1195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43089" name="Line 101"/>
            <p:cNvSpPr>
              <a:spLocks noChangeShapeType="1"/>
            </p:cNvSpPr>
            <p:nvPr/>
          </p:nvSpPr>
          <p:spPr bwMode="auto">
            <a:xfrm>
              <a:off x="3867" y="134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0" name="Line 102"/>
            <p:cNvSpPr>
              <a:spLocks noChangeShapeType="1"/>
            </p:cNvSpPr>
            <p:nvPr/>
          </p:nvSpPr>
          <p:spPr bwMode="auto">
            <a:xfrm>
              <a:off x="4138" y="134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1" name="Line 103"/>
            <p:cNvSpPr>
              <a:spLocks noChangeShapeType="1"/>
            </p:cNvSpPr>
            <p:nvPr/>
          </p:nvSpPr>
          <p:spPr bwMode="auto">
            <a:xfrm flipH="1">
              <a:off x="2762" y="1460"/>
              <a:ext cx="20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2" name="Line 104"/>
            <p:cNvSpPr>
              <a:spLocks noChangeShapeType="1"/>
            </p:cNvSpPr>
            <p:nvPr/>
          </p:nvSpPr>
          <p:spPr bwMode="auto">
            <a:xfrm flipH="1">
              <a:off x="2772" y="2661"/>
              <a:ext cx="20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93" name="Group 106"/>
            <p:cNvGrpSpPr>
              <a:grpSpLocks/>
            </p:cNvGrpSpPr>
            <p:nvPr/>
          </p:nvGrpSpPr>
          <p:grpSpPr bwMode="auto">
            <a:xfrm flipH="1">
              <a:off x="3942" y="3087"/>
              <a:ext cx="412" cy="622"/>
              <a:chOff x="3140" y="3074"/>
              <a:chExt cx="412" cy="622"/>
            </a:xfrm>
          </p:grpSpPr>
          <p:sp>
            <p:nvSpPr>
              <p:cNvPr id="43099" name="Freeform 107"/>
              <p:cNvSpPr>
                <a:spLocks/>
              </p:cNvSpPr>
              <p:nvPr/>
            </p:nvSpPr>
            <p:spPr bwMode="auto">
              <a:xfrm rot="-1713101">
                <a:off x="3232" y="3074"/>
                <a:ext cx="128" cy="142"/>
              </a:xfrm>
              <a:custGeom>
                <a:avLst/>
                <a:gdLst>
                  <a:gd name="T0" fmla="*/ 0 w 509"/>
                  <a:gd name="T1" fmla="*/ 0 h 571"/>
                  <a:gd name="T2" fmla="*/ 0 w 509"/>
                  <a:gd name="T3" fmla="*/ 0 h 571"/>
                  <a:gd name="T4" fmla="*/ 0 w 509"/>
                  <a:gd name="T5" fmla="*/ 0 h 571"/>
                  <a:gd name="T6" fmla="*/ 0 w 509"/>
                  <a:gd name="T7" fmla="*/ 0 h 571"/>
                  <a:gd name="T8" fmla="*/ 0 w 509"/>
                  <a:gd name="T9" fmla="*/ 0 h 571"/>
                  <a:gd name="T10" fmla="*/ 0 w 509"/>
                  <a:gd name="T11" fmla="*/ 0 h 571"/>
                  <a:gd name="T12" fmla="*/ 0 w 509"/>
                  <a:gd name="T13" fmla="*/ 0 h 571"/>
                  <a:gd name="T14" fmla="*/ 0 w 509"/>
                  <a:gd name="T15" fmla="*/ 0 h 571"/>
                  <a:gd name="T16" fmla="*/ 0 w 509"/>
                  <a:gd name="T17" fmla="*/ 0 h 571"/>
                  <a:gd name="T18" fmla="*/ 0 w 509"/>
                  <a:gd name="T19" fmla="*/ 0 h 571"/>
                  <a:gd name="T20" fmla="*/ 0 w 509"/>
                  <a:gd name="T21" fmla="*/ 0 h 571"/>
                  <a:gd name="T22" fmla="*/ 0 w 509"/>
                  <a:gd name="T23" fmla="*/ 0 h 571"/>
                  <a:gd name="T24" fmla="*/ 0 w 509"/>
                  <a:gd name="T25" fmla="*/ 0 h 571"/>
                  <a:gd name="T26" fmla="*/ 0 w 509"/>
                  <a:gd name="T27" fmla="*/ 0 h 571"/>
                  <a:gd name="T28" fmla="*/ 0 w 509"/>
                  <a:gd name="T29" fmla="*/ 0 h 571"/>
                  <a:gd name="T30" fmla="*/ 0 w 509"/>
                  <a:gd name="T31" fmla="*/ 0 h 571"/>
                  <a:gd name="T32" fmla="*/ 0 w 509"/>
                  <a:gd name="T33" fmla="*/ 0 h 571"/>
                  <a:gd name="T34" fmla="*/ 0 w 509"/>
                  <a:gd name="T35" fmla="*/ 0 h 571"/>
                  <a:gd name="T36" fmla="*/ 0 w 509"/>
                  <a:gd name="T37" fmla="*/ 0 h 571"/>
                  <a:gd name="T38" fmla="*/ 0 w 509"/>
                  <a:gd name="T39" fmla="*/ 0 h 571"/>
                  <a:gd name="T40" fmla="*/ 0 w 509"/>
                  <a:gd name="T41" fmla="*/ 0 h 571"/>
                  <a:gd name="T42" fmla="*/ 0 w 509"/>
                  <a:gd name="T43" fmla="*/ 0 h 571"/>
                  <a:gd name="T44" fmla="*/ 0 w 509"/>
                  <a:gd name="T45" fmla="*/ 0 h 571"/>
                  <a:gd name="T46" fmla="*/ 0 w 509"/>
                  <a:gd name="T47" fmla="*/ 0 h 571"/>
                  <a:gd name="T48" fmla="*/ 0 w 509"/>
                  <a:gd name="T49" fmla="*/ 0 h 57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09"/>
                  <a:gd name="T76" fmla="*/ 0 h 571"/>
                  <a:gd name="T77" fmla="*/ 509 w 509"/>
                  <a:gd name="T78" fmla="*/ 571 h 57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09" h="571">
                    <a:moveTo>
                      <a:pt x="105" y="27"/>
                    </a:moveTo>
                    <a:lnTo>
                      <a:pt x="162" y="0"/>
                    </a:lnTo>
                    <a:lnTo>
                      <a:pt x="203" y="19"/>
                    </a:lnTo>
                    <a:lnTo>
                      <a:pt x="246" y="81"/>
                    </a:lnTo>
                    <a:lnTo>
                      <a:pt x="274" y="170"/>
                    </a:lnTo>
                    <a:lnTo>
                      <a:pt x="277" y="233"/>
                    </a:lnTo>
                    <a:lnTo>
                      <a:pt x="280" y="314"/>
                    </a:lnTo>
                    <a:lnTo>
                      <a:pt x="462" y="311"/>
                    </a:lnTo>
                    <a:lnTo>
                      <a:pt x="509" y="323"/>
                    </a:lnTo>
                    <a:lnTo>
                      <a:pt x="503" y="361"/>
                    </a:lnTo>
                    <a:lnTo>
                      <a:pt x="405" y="345"/>
                    </a:lnTo>
                    <a:lnTo>
                      <a:pt x="277" y="369"/>
                    </a:lnTo>
                    <a:lnTo>
                      <a:pt x="250" y="450"/>
                    </a:lnTo>
                    <a:lnTo>
                      <a:pt x="213" y="520"/>
                    </a:lnTo>
                    <a:lnTo>
                      <a:pt x="169" y="547"/>
                    </a:lnTo>
                    <a:lnTo>
                      <a:pt x="121" y="571"/>
                    </a:lnTo>
                    <a:lnTo>
                      <a:pt x="87" y="556"/>
                    </a:lnTo>
                    <a:lnTo>
                      <a:pt x="40" y="493"/>
                    </a:lnTo>
                    <a:lnTo>
                      <a:pt x="7" y="415"/>
                    </a:lnTo>
                    <a:lnTo>
                      <a:pt x="0" y="350"/>
                    </a:lnTo>
                    <a:lnTo>
                      <a:pt x="17" y="217"/>
                    </a:lnTo>
                    <a:lnTo>
                      <a:pt x="58" y="117"/>
                    </a:lnTo>
                    <a:lnTo>
                      <a:pt x="87" y="59"/>
                    </a:lnTo>
                    <a:lnTo>
                      <a:pt x="124" y="23"/>
                    </a:lnTo>
                    <a:lnTo>
                      <a:pt x="105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0" name="Freeform 108"/>
              <p:cNvSpPr>
                <a:spLocks/>
              </p:cNvSpPr>
              <p:nvPr/>
            </p:nvSpPr>
            <p:spPr bwMode="auto">
              <a:xfrm rot="-2484607">
                <a:off x="3291" y="3120"/>
                <a:ext cx="261" cy="54"/>
              </a:xfrm>
              <a:custGeom>
                <a:avLst/>
                <a:gdLst>
                  <a:gd name="T0" fmla="*/ 0 w 1043"/>
                  <a:gd name="T1" fmla="*/ 0 h 213"/>
                  <a:gd name="T2" fmla="*/ 0 w 1043"/>
                  <a:gd name="T3" fmla="*/ 0 h 213"/>
                  <a:gd name="T4" fmla="*/ 0 w 1043"/>
                  <a:gd name="T5" fmla="*/ 0 h 213"/>
                  <a:gd name="T6" fmla="*/ 0 w 1043"/>
                  <a:gd name="T7" fmla="*/ 0 h 213"/>
                  <a:gd name="T8" fmla="*/ 0 w 1043"/>
                  <a:gd name="T9" fmla="*/ 0 h 213"/>
                  <a:gd name="T10" fmla="*/ 0 w 1043"/>
                  <a:gd name="T11" fmla="*/ 0 h 213"/>
                  <a:gd name="T12" fmla="*/ 0 w 1043"/>
                  <a:gd name="T13" fmla="*/ 0 h 213"/>
                  <a:gd name="T14" fmla="*/ 0 w 1043"/>
                  <a:gd name="T15" fmla="*/ 0 h 213"/>
                  <a:gd name="T16" fmla="*/ 0 w 1043"/>
                  <a:gd name="T17" fmla="*/ 0 h 213"/>
                  <a:gd name="T18" fmla="*/ 0 w 1043"/>
                  <a:gd name="T19" fmla="*/ 0 h 213"/>
                  <a:gd name="T20" fmla="*/ 0 w 1043"/>
                  <a:gd name="T21" fmla="*/ 0 h 213"/>
                  <a:gd name="T22" fmla="*/ 0 w 1043"/>
                  <a:gd name="T23" fmla="*/ 0 h 213"/>
                  <a:gd name="T24" fmla="*/ 0 w 1043"/>
                  <a:gd name="T25" fmla="*/ 0 h 213"/>
                  <a:gd name="T26" fmla="*/ 0 w 1043"/>
                  <a:gd name="T27" fmla="*/ 0 h 213"/>
                  <a:gd name="T28" fmla="*/ 0 w 1043"/>
                  <a:gd name="T29" fmla="*/ 0 h 213"/>
                  <a:gd name="T30" fmla="*/ 0 w 1043"/>
                  <a:gd name="T31" fmla="*/ 0 h 213"/>
                  <a:gd name="T32" fmla="*/ 0 w 1043"/>
                  <a:gd name="T33" fmla="*/ 0 h 213"/>
                  <a:gd name="T34" fmla="*/ 0 w 1043"/>
                  <a:gd name="T35" fmla="*/ 0 h 213"/>
                  <a:gd name="T36" fmla="*/ 0 w 1043"/>
                  <a:gd name="T37" fmla="*/ 0 h 213"/>
                  <a:gd name="T38" fmla="*/ 0 w 1043"/>
                  <a:gd name="T39" fmla="*/ 0 h 213"/>
                  <a:gd name="T40" fmla="*/ 0 w 1043"/>
                  <a:gd name="T41" fmla="*/ 0 h 213"/>
                  <a:gd name="T42" fmla="*/ 0 w 1043"/>
                  <a:gd name="T43" fmla="*/ 0 h 213"/>
                  <a:gd name="T44" fmla="*/ 0 w 1043"/>
                  <a:gd name="T45" fmla="*/ 0 h 213"/>
                  <a:gd name="T46" fmla="*/ 0 w 1043"/>
                  <a:gd name="T47" fmla="*/ 0 h 213"/>
                  <a:gd name="T48" fmla="*/ 0 w 1043"/>
                  <a:gd name="T49" fmla="*/ 0 h 213"/>
                  <a:gd name="T50" fmla="*/ 0 w 1043"/>
                  <a:gd name="T51" fmla="*/ 0 h 213"/>
                  <a:gd name="T52" fmla="*/ 0 w 1043"/>
                  <a:gd name="T53" fmla="*/ 0 h 213"/>
                  <a:gd name="T54" fmla="*/ 0 w 1043"/>
                  <a:gd name="T55" fmla="*/ 0 h 213"/>
                  <a:gd name="T56" fmla="*/ 0 w 1043"/>
                  <a:gd name="T57" fmla="*/ 0 h 21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43"/>
                  <a:gd name="T88" fmla="*/ 0 h 213"/>
                  <a:gd name="T89" fmla="*/ 1043 w 1043"/>
                  <a:gd name="T90" fmla="*/ 213 h 21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43" h="213">
                    <a:moveTo>
                      <a:pt x="0" y="136"/>
                    </a:moveTo>
                    <a:lnTo>
                      <a:pt x="88" y="102"/>
                    </a:lnTo>
                    <a:lnTo>
                      <a:pt x="274" y="86"/>
                    </a:lnTo>
                    <a:lnTo>
                      <a:pt x="429" y="71"/>
                    </a:lnTo>
                    <a:lnTo>
                      <a:pt x="601" y="40"/>
                    </a:lnTo>
                    <a:lnTo>
                      <a:pt x="729" y="35"/>
                    </a:lnTo>
                    <a:lnTo>
                      <a:pt x="898" y="12"/>
                    </a:lnTo>
                    <a:lnTo>
                      <a:pt x="1040" y="0"/>
                    </a:lnTo>
                    <a:lnTo>
                      <a:pt x="1043" y="24"/>
                    </a:lnTo>
                    <a:lnTo>
                      <a:pt x="1009" y="55"/>
                    </a:lnTo>
                    <a:lnTo>
                      <a:pt x="881" y="55"/>
                    </a:lnTo>
                    <a:lnTo>
                      <a:pt x="892" y="93"/>
                    </a:lnTo>
                    <a:lnTo>
                      <a:pt x="874" y="140"/>
                    </a:lnTo>
                    <a:lnTo>
                      <a:pt x="840" y="170"/>
                    </a:lnTo>
                    <a:lnTo>
                      <a:pt x="787" y="170"/>
                    </a:lnTo>
                    <a:lnTo>
                      <a:pt x="742" y="155"/>
                    </a:lnTo>
                    <a:lnTo>
                      <a:pt x="726" y="105"/>
                    </a:lnTo>
                    <a:lnTo>
                      <a:pt x="726" y="74"/>
                    </a:lnTo>
                    <a:lnTo>
                      <a:pt x="605" y="78"/>
                    </a:lnTo>
                    <a:lnTo>
                      <a:pt x="554" y="93"/>
                    </a:lnTo>
                    <a:lnTo>
                      <a:pt x="452" y="124"/>
                    </a:lnTo>
                    <a:lnTo>
                      <a:pt x="307" y="144"/>
                    </a:lnTo>
                    <a:lnTo>
                      <a:pt x="186" y="148"/>
                    </a:lnTo>
                    <a:lnTo>
                      <a:pt x="105" y="167"/>
                    </a:lnTo>
                    <a:lnTo>
                      <a:pt x="31" y="213"/>
                    </a:lnTo>
                    <a:lnTo>
                      <a:pt x="0" y="167"/>
                    </a:lnTo>
                    <a:lnTo>
                      <a:pt x="21" y="124"/>
                    </a:lnTo>
                    <a:lnTo>
                      <a:pt x="37" y="113"/>
                    </a:lnTo>
                    <a:lnTo>
                      <a:pt x="0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1" name="Freeform 109"/>
              <p:cNvSpPr>
                <a:spLocks/>
              </p:cNvSpPr>
              <p:nvPr/>
            </p:nvSpPr>
            <p:spPr bwMode="auto">
              <a:xfrm>
                <a:off x="3236" y="3227"/>
                <a:ext cx="102" cy="244"/>
              </a:xfrm>
              <a:custGeom>
                <a:avLst/>
                <a:gdLst>
                  <a:gd name="T0" fmla="*/ 0 w 408"/>
                  <a:gd name="T1" fmla="*/ 0 h 979"/>
                  <a:gd name="T2" fmla="*/ 0 w 408"/>
                  <a:gd name="T3" fmla="*/ 0 h 979"/>
                  <a:gd name="T4" fmla="*/ 0 w 408"/>
                  <a:gd name="T5" fmla="*/ 0 h 979"/>
                  <a:gd name="T6" fmla="*/ 0 w 408"/>
                  <a:gd name="T7" fmla="*/ 0 h 979"/>
                  <a:gd name="T8" fmla="*/ 0 w 408"/>
                  <a:gd name="T9" fmla="*/ 0 h 979"/>
                  <a:gd name="T10" fmla="*/ 0 w 408"/>
                  <a:gd name="T11" fmla="*/ 0 h 979"/>
                  <a:gd name="T12" fmla="*/ 0 w 408"/>
                  <a:gd name="T13" fmla="*/ 0 h 979"/>
                  <a:gd name="T14" fmla="*/ 0 w 408"/>
                  <a:gd name="T15" fmla="*/ 0 h 979"/>
                  <a:gd name="T16" fmla="*/ 0 w 408"/>
                  <a:gd name="T17" fmla="*/ 0 h 979"/>
                  <a:gd name="T18" fmla="*/ 0 w 408"/>
                  <a:gd name="T19" fmla="*/ 0 h 979"/>
                  <a:gd name="T20" fmla="*/ 0 w 408"/>
                  <a:gd name="T21" fmla="*/ 0 h 979"/>
                  <a:gd name="T22" fmla="*/ 0 w 408"/>
                  <a:gd name="T23" fmla="*/ 0 h 979"/>
                  <a:gd name="T24" fmla="*/ 0 w 408"/>
                  <a:gd name="T25" fmla="*/ 0 h 979"/>
                  <a:gd name="T26" fmla="*/ 0 w 408"/>
                  <a:gd name="T27" fmla="*/ 0 h 979"/>
                  <a:gd name="T28" fmla="*/ 0 w 408"/>
                  <a:gd name="T29" fmla="*/ 0 h 979"/>
                  <a:gd name="T30" fmla="*/ 0 w 408"/>
                  <a:gd name="T31" fmla="*/ 0 h 979"/>
                  <a:gd name="T32" fmla="*/ 0 w 408"/>
                  <a:gd name="T33" fmla="*/ 0 h 979"/>
                  <a:gd name="T34" fmla="*/ 0 w 408"/>
                  <a:gd name="T35" fmla="*/ 0 h 979"/>
                  <a:gd name="T36" fmla="*/ 0 w 408"/>
                  <a:gd name="T37" fmla="*/ 0 h 979"/>
                  <a:gd name="T38" fmla="*/ 0 w 408"/>
                  <a:gd name="T39" fmla="*/ 0 h 979"/>
                  <a:gd name="T40" fmla="*/ 0 w 408"/>
                  <a:gd name="T41" fmla="*/ 0 h 979"/>
                  <a:gd name="T42" fmla="*/ 0 w 408"/>
                  <a:gd name="T43" fmla="*/ 0 h 97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08"/>
                  <a:gd name="T67" fmla="*/ 0 h 979"/>
                  <a:gd name="T68" fmla="*/ 408 w 408"/>
                  <a:gd name="T69" fmla="*/ 979 h 97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08" h="979">
                    <a:moveTo>
                      <a:pt x="181" y="0"/>
                    </a:moveTo>
                    <a:lnTo>
                      <a:pt x="232" y="11"/>
                    </a:lnTo>
                    <a:lnTo>
                      <a:pt x="292" y="11"/>
                    </a:lnTo>
                    <a:lnTo>
                      <a:pt x="374" y="57"/>
                    </a:lnTo>
                    <a:lnTo>
                      <a:pt x="404" y="151"/>
                    </a:lnTo>
                    <a:lnTo>
                      <a:pt x="408" y="280"/>
                    </a:lnTo>
                    <a:lnTo>
                      <a:pt x="377" y="422"/>
                    </a:lnTo>
                    <a:lnTo>
                      <a:pt x="323" y="559"/>
                    </a:lnTo>
                    <a:lnTo>
                      <a:pt x="283" y="676"/>
                    </a:lnTo>
                    <a:lnTo>
                      <a:pt x="242" y="839"/>
                    </a:lnTo>
                    <a:lnTo>
                      <a:pt x="195" y="936"/>
                    </a:lnTo>
                    <a:lnTo>
                      <a:pt x="135" y="979"/>
                    </a:lnTo>
                    <a:lnTo>
                      <a:pt x="83" y="979"/>
                    </a:lnTo>
                    <a:lnTo>
                      <a:pt x="24" y="936"/>
                    </a:lnTo>
                    <a:lnTo>
                      <a:pt x="0" y="873"/>
                    </a:lnTo>
                    <a:lnTo>
                      <a:pt x="0" y="772"/>
                    </a:lnTo>
                    <a:lnTo>
                      <a:pt x="33" y="640"/>
                    </a:lnTo>
                    <a:lnTo>
                      <a:pt x="61" y="458"/>
                    </a:lnTo>
                    <a:lnTo>
                      <a:pt x="70" y="232"/>
                    </a:lnTo>
                    <a:lnTo>
                      <a:pt x="54" y="62"/>
                    </a:lnTo>
                    <a:lnTo>
                      <a:pt x="104" y="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2" name="Freeform 110"/>
              <p:cNvSpPr>
                <a:spLocks/>
              </p:cNvSpPr>
              <p:nvPr/>
            </p:nvSpPr>
            <p:spPr bwMode="auto">
              <a:xfrm>
                <a:off x="3145" y="3237"/>
                <a:ext cx="116" cy="218"/>
              </a:xfrm>
              <a:custGeom>
                <a:avLst/>
                <a:gdLst>
                  <a:gd name="T0" fmla="*/ 0 w 465"/>
                  <a:gd name="T1" fmla="*/ 0 h 875"/>
                  <a:gd name="T2" fmla="*/ 0 w 465"/>
                  <a:gd name="T3" fmla="*/ 0 h 875"/>
                  <a:gd name="T4" fmla="*/ 0 w 465"/>
                  <a:gd name="T5" fmla="*/ 0 h 875"/>
                  <a:gd name="T6" fmla="*/ 0 w 465"/>
                  <a:gd name="T7" fmla="*/ 0 h 875"/>
                  <a:gd name="T8" fmla="*/ 0 w 465"/>
                  <a:gd name="T9" fmla="*/ 0 h 875"/>
                  <a:gd name="T10" fmla="*/ 0 w 465"/>
                  <a:gd name="T11" fmla="*/ 0 h 875"/>
                  <a:gd name="T12" fmla="*/ 0 w 465"/>
                  <a:gd name="T13" fmla="*/ 0 h 875"/>
                  <a:gd name="T14" fmla="*/ 0 w 465"/>
                  <a:gd name="T15" fmla="*/ 0 h 875"/>
                  <a:gd name="T16" fmla="*/ 0 w 465"/>
                  <a:gd name="T17" fmla="*/ 0 h 875"/>
                  <a:gd name="T18" fmla="*/ 0 w 465"/>
                  <a:gd name="T19" fmla="*/ 0 h 875"/>
                  <a:gd name="T20" fmla="*/ 0 w 465"/>
                  <a:gd name="T21" fmla="*/ 0 h 875"/>
                  <a:gd name="T22" fmla="*/ 0 w 465"/>
                  <a:gd name="T23" fmla="*/ 0 h 875"/>
                  <a:gd name="T24" fmla="*/ 0 w 465"/>
                  <a:gd name="T25" fmla="*/ 0 h 875"/>
                  <a:gd name="T26" fmla="*/ 0 w 465"/>
                  <a:gd name="T27" fmla="*/ 0 h 875"/>
                  <a:gd name="T28" fmla="*/ 0 w 465"/>
                  <a:gd name="T29" fmla="*/ 0 h 875"/>
                  <a:gd name="T30" fmla="*/ 0 w 465"/>
                  <a:gd name="T31" fmla="*/ 0 h 875"/>
                  <a:gd name="T32" fmla="*/ 0 w 465"/>
                  <a:gd name="T33" fmla="*/ 0 h 875"/>
                  <a:gd name="T34" fmla="*/ 0 w 465"/>
                  <a:gd name="T35" fmla="*/ 0 h 875"/>
                  <a:gd name="T36" fmla="*/ 0 w 465"/>
                  <a:gd name="T37" fmla="*/ 0 h 875"/>
                  <a:gd name="T38" fmla="*/ 0 w 465"/>
                  <a:gd name="T39" fmla="*/ 0 h 875"/>
                  <a:gd name="T40" fmla="*/ 0 w 465"/>
                  <a:gd name="T41" fmla="*/ 0 h 875"/>
                  <a:gd name="T42" fmla="*/ 0 w 465"/>
                  <a:gd name="T43" fmla="*/ 0 h 875"/>
                  <a:gd name="T44" fmla="*/ 0 w 465"/>
                  <a:gd name="T45" fmla="*/ 0 h 875"/>
                  <a:gd name="T46" fmla="*/ 0 w 465"/>
                  <a:gd name="T47" fmla="*/ 0 h 875"/>
                  <a:gd name="T48" fmla="*/ 0 w 465"/>
                  <a:gd name="T49" fmla="*/ 0 h 875"/>
                  <a:gd name="T50" fmla="*/ 0 w 465"/>
                  <a:gd name="T51" fmla="*/ 0 h 875"/>
                  <a:gd name="T52" fmla="*/ 0 w 465"/>
                  <a:gd name="T53" fmla="*/ 0 h 875"/>
                  <a:gd name="T54" fmla="*/ 0 w 465"/>
                  <a:gd name="T55" fmla="*/ 0 h 875"/>
                  <a:gd name="T56" fmla="*/ 0 w 465"/>
                  <a:gd name="T57" fmla="*/ 0 h 875"/>
                  <a:gd name="T58" fmla="*/ 0 w 465"/>
                  <a:gd name="T59" fmla="*/ 0 h 875"/>
                  <a:gd name="T60" fmla="*/ 0 w 465"/>
                  <a:gd name="T61" fmla="*/ 0 h 875"/>
                  <a:gd name="T62" fmla="*/ 0 w 465"/>
                  <a:gd name="T63" fmla="*/ 0 h 875"/>
                  <a:gd name="T64" fmla="*/ 0 w 465"/>
                  <a:gd name="T65" fmla="*/ 0 h 875"/>
                  <a:gd name="T66" fmla="*/ 0 w 465"/>
                  <a:gd name="T67" fmla="*/ 0 h 875"/>
                  <a:gd name="T68" fmla="*/ 0 w 465"/>
                  <a:gd name="T69" fmla="*/ 0 h 875"/>
                  <a:gd name="T70" fmla="*/ 0 w 465"/>
                  <a:gd name="T71" fmla="*/ 0 h 875"/>
                  <a:gd name="T72" fmla="*/ 0 w 465"/>
                  <a:gd name="T73" fmla="*/ 0 h 875"/>
                  <a:gd name="T74" fmla="*/ 0 w 465"/>
                  <a:gd name="T75" fmla="*/ 0 h 87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65"/>
                  <a:gd name="T115" fmla="*/ 0 h 875"/>
                  <a:gd name="T116" fmla="*/ 465 w 465"/>
                  <a:gd name="T117" fmla="*/ 875 h 87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65" h="875">
                    <a:moveTo>
                      <a:pt x="354" y="34"/>
                    </a:moveTo>
                    <a:lnTo>
                      <a:pt x="404" y="0"/>
                    </a:lnTo>
                    <a:lnTo>
                      <a:pt x="441" y="0"/>
                    </a:lnTo>
                    <a:lnTo>
                      <a:pt x="465" y="27"/>
                    </a:lnTo>
                    <a:lnTo>
                      <a:pt x="452" y="80"/>
                    </a:lnTo>
                    <a:lnTo>
                      <a:pt x="421" y="116"/>
                    </a:lnTo>
                    <a:lnTo>
                      <a:pt x="364" y="151"/>
                    </a:lnTo>
                    <a:lnTo>
                      <a:pt x="253" y="202"/>
                    </a:lnTo>
                    <a:lnTo>
                      <a:pt x="111" y="291"/>
                    </a:lnTo>
                    <a:lnTo>
                      <a:pt x="57" y="295"/>
                    </a:lnTo>
                    <a:lnTo>
                      <a:pt x="87" y="377"/>
                    </a:lnTo>
                    <a:lnTo>
                      <a:pt x="148" y="466"/>
                    </a:lnTo>
                    <a:lnTo>
                      <a:pt x="198" y="575"/>
                    </a:lnTo>
                    <a:lnTo>
                      <a:pt x="219" y="688"/>
                    </a:lnTo>
                    <a:lnTo>
                      <a:pt x="209" y="723"/>
                    </a:lnTo>
                    <a:lnTo>
                      <a:pt x="179" y="746"/>
                    </a:lnTo>
                    <a:lnTo>
                      <a:pt x="138" y="762"/>
                    </a:lnTo>
                    <a:lnTo>
                      <a:pt x="97" y="796"/>
                    </a:lnTo>
                    <a:lnTo>
                      <a:pt x="81" y="832"/>
                    </a:lnTo>
                    <a:lnTo>
                      <a:pt x="71" y="875"/>
                    </a:lnTo>
                    <a:lnTo>
                      <a:pt x="40" y="875"/>
                    </a:lnTo>
                    <a:lnTo>
                      <a:pt x="30" y="843"/>
                    </a:lnTo>
                    <a:lnTo>
                      <a:pt x="50" y="793"/>
                    </a:lnTo>
                    <a:lnTo>
                      <a:pt x="108" y="758"/>
                    </a:lnTo>
                    <a:lnTo>
                      <a:pt x="142" y="723"/>
                    </a:lnTo>
                    <a:lnTo>
                      <a:pt x="172" y="704"/>
                    </a:lnTo>
                    <a:lnTo>
                      <a:pt x="182" y="668"/>
                    </a:lnTo>
                    <a:lnTo>
                      <a:pt x="168" y="575"/>
                    </a:lnTo>
                    <a:lnTo>
                      <a:pt x="121" y="505"/>
                    </a:lnTo>
                    <a:lnTo>
                      <a:pt x="81" y="443"/>
                    </a:lnTo>
                    <a:lnTo>
                      <a:pt x="30" y="373"/>
                    </a:lnTo>
                    <a:lnTo>
                      <a:pt x="0" y="306"/>
                    </a:lnTo>
                    <a:lnTo>
                      <a:pt x="0" y="267"/>
                    </a:lnTo>
                    <a:lnTo>
                      <a:pt x="26" y="248"/>
                    </a:lnTo>
                    <a:lnTo>
                      <a:pt x="131" y="178"/>
                    </a:lnTo>
                    <a:lnTo>
                      <a:pt x="232" y="116"/>
                    </a:lnTo>
                    <a:lnTo>
                      <a:pt x="333" y="58"/>
                    </a:lnTo>
                    <a:lnTo>
                      <a:pt x="354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3" name="Freeform 111"/>
              <p:cNvSpPr>
                <a:spLocks/>
              </p:cNvSpPr>
              <p:nvPr/>
            </p:nvSpPr>
            <p:spPr bwMode="auto">
              <a:xfrm>
                <a:off x="3259" y="3451"/>
                <a:ext cx="77" cy="237"/>
              </a:xfrm>
              <a:custGeom>
                <a:avLst/>
                <a:gdLst>
                  <a:gd name="T0" fmla="*/ 0 w 309"/>
                  <a:gd name="T1" fmla="*/ 0 h 948"/>
                  <a:gd name="T2" fmla="*/ 0 w 309"/>
                  <a:gd name="T3" fmla="*/ 0 h 948"/>
                  <a:gd name="T4" fmla="*/ 0 w 309"/>
                  <a:gd name="T5" fmla="*/ 0 h 948"/>
                  <a:gd name="T6" fmla="*/ 0 w 309"/>
                  <a:gd name="T7" fmla="*/ 0 h 948"/>
                  <a:gd name="T8" fmla="*/ 0 w 309"/>
                  <a:gd name="T9" fmla="*/ 0 h 948"/>
                  <a:gd name="T10" fmla="*/ 0 w 309"/>
                  <a:gd name="T11" fmla="*/ 0 h 948"/>
                  <a:gd name="T12" fmla="*/ 0 w 309"/>
                  <a:gd name="T13" fmla="*/ 0 h 948"/>
                  <a:gd name="T14" fmla="*/ 0 w 309"/>
                  <a:gd name="T15" fmla="*/ 0 h 948"/>
                  <a:gd name="T16" fmla="*/ 0 w 309"/>
                  <a:gd name="T17" fmla="*/ 0 h 948"/>
                  <a:gd name="T18" fmla="*/ 0 w 309"/>
                  <a:gd name="T19" fmla="*/ 0 h 948"/>
                  <a:gd name="T20" fmla="*/ 0 w 309"/>
                  <a:gd name="T21" fmla="*/ 0 h 948"/>
                  <a:gd name="T22" fmla="*/ 0 w 309"/>
                  <a:gd name="T23" fmla="*/ 0 h 948"/>
                  <a:gd name="T24" fmla="*/ 0 w 309"/>
                  <a:gd name="T25" fmla="*/ 0 h 948"/>
                  <a:gd name="T26" fmla="*/ 0 w 309"/>
                  <a:gd name="T27" fmla="*/ 0 h 948"/>
                  <a:gd name="T28" fmla="*/ 0 w 309"/>
                  <a:gd name="T29" fmla="*/ 0 h 948"/>
                  <a:gd name="T30" fmla="*/ 0 w 309"/>
                  <a:gd name="T31" fmla="*/ 0 h 948"/>
                  <a:gd name="T32" fmla="*/ 0 w 309"/>
                  <a:gd name="T33" fmla="*/ 0 h 948"/>
                  <a:gd name="T34" fmla="*/ 0 w 309"/>
                  <a:gd name="T35" fmla="*/ 0 h 948"/>
                  <a:gd name="T36" fmla="*/ 0 w 309"/>
                  <a:gd name="T37" fmla="*/ 0 h 948"/>
                  <a:gd name="T38" fmla="*/ 0 w 309"/>
                  <a:gd name="T39" fmla="*/ 0 h 948"/>
                  <a:gd name="T40" fmla="*/ 0 w 309"/>
                  <a:gd name="T41" fmla="*/ 0 h 948"/>
                  <a:gd name="T42" fmla="*/ 0 w 309"/>
                  <a:gd name="T43" fmla="*/ 0 h 948"/>
                  <a:gd name="T44" fmla="*/ 0 w 309"/>
                  <a:gd name="T45" fmla="*/ 0 h 948"/>
                  <a:gd name="T46" fmla="*/ 0 w 309"/>
                  <a:gd name="T47" fmla="*/ 0 h 948"/>
                  <a:gd name="T48" fmla="*/ 0 w 309"/>
                  <a:gd name="T49" fmla="*/ 0 h 948"/>
                  <a:gd name="T50" fmla="*/ 0 w 309"/>
                  <a:gd name="T51" fmla="*/ 0 h 948"/>
                  <a:gd name="T52" fmla="*/ 0 w 309"/>
                  <a:gd name="T53" fmla="*/ 0 h 948"/>
                  <a:gd name="T54" fmla="*/ 0 w 309"/>
                  <a:gd name="T55" fmla="*/ 0 h 948"/>
                  <a:gd name="T56" fmla="*/ 0 w 309"/>
                  <a:gd name="T57" fmla="*/ 0 h 948"/>
                  <a:gd name="T58" fmla="*/ 0 w 309"/>
                  <a:gd name="T59" fmla="*/ 0 h 948"/>
                  <a:gd name="T60" fmla="*/ 0 w 309"/>
                  <a:gd name="T61" fmla="*/ 0 h 948"/>
                  <a:gd name="T62" fmla="*/ 0 w 309"/>
                  <a:gd name="T63" fmla="*/ 0 h 948"/>
                  <a:gd name="T64" fmla="*/ 0 w 309"/>
                  <a:gd name="T65" fmla="*/ 0 h 948"/>
                  <a:gd name="T66" fmla="*/ 0 w 309"/>
                  <a:gd name="T67" fmla="*/ 0 h 948"/>
                  <a:gd name="T68" fmla="*/ 0 w 309"/>
                  <a:gd name="T69" fmla="*/ 0 h 948"/>
                  <a:gd name="T70" fmla="*/ 0 w 309"/>
                  <a:gd name="T71" fmla="*/ 0 h 94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09"/>
                  <a:gd name="T109" fmla="*/ 0 h 948"/>
                  <a:gd name="T110" fmla="*/ 309 w 309"/>
                  <a:gd name="T111" fmla="*/ 948 h 94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09" h="948">
                    <a:moveTo>
                      <a:pt x="57" y="109"/>
                    </a:moveTo>
                    <a:lnTo>
                      <a:pt x="17" y="47"/>
                    </a:lnTo>
                    <a:lnTo>
                      <a:pt x="31" y="0"/>
                    </a:lnTo>
                    <a:lnTo>
                      <a:pt x="71" y="0"/>
                    </a:lnTo>
                    <a:lnTo>
                      <a:pt x="118" y="51"/>
                    </a:lnTo>
                    <a:lnTo>
                      <a:pt x="179" y="156"/>
                    </a:lnTo>
                    <a:lnTo>
                      <a:pt x="213" y="257"/>
                    </a:lnTo>
                    <a:lnTo>
                      <a:pt x="243" y="354"/>
                    </a:lnTo>
                    <a:lnTo>
                      <a:pt x="253" y="443"/>
                    </a:lnTo>
                    <a:lnTo>
                      <a:pt x="250" y="490"/>
                    </a:lnTo>
                    <a:lnTo>
                      <a:pt x="219" y="548"/>
                    </a:lnTo>
                    <a:lnTo>
                      <a:pt x="168" y="704"/>
                    </a:lnTo>
                    <a:lnTo>
                      <a:pt x="111" y="793"/>
                    </a:lnTo>
                    <a:lnTo>
                      <a:pt x="97" y="832"/>
                    </a:lnTo>
                    <a:lnTo>
                      <a:pt x="152" y="839"/>
                    </a:lnTo>
                    <a:lnTo>
                      <a:pt x="222" y="839"/>
                    </a:lnTo>
                    <a:lnTo>
                      <a:pt x="309" y="874"/>
                    </a:lnTo>
                    <a:lnTo>
                      <a:pt x="303" y="901"/>
                    </a:lnTo>
                    <a:lnTo>
                      <a:pt x="290" y="932"/>
                    </a:lnTo>
                    <a:lnTo>
                      <a:pt x="263" y="948"/>
                    </a:lnTo>
                    <a:lnTo>
                      <a:pt x="209" y="925"/>
                    </a:lnTo>
                    <a:lnTo>
                      <a:pt x="152" y="891"/>
                    </a:lnTo>
                    <a:lnTo>
                      <a:pt x="71" y="886"/>
                    </a:lnTo>
                    <a:lnTo>
                      <a:pt x="20" y="898"/>
                    </a:lnTo>
                    <a:lnTo>
                      <a:pt x="0" y="879"/>
                    </a:lnTo>
                    <a:lnTo>
                      <a:pt x="0" y="851"/>
                    </a:lnTo>
                    <a:lnTo>
                      <a:pt x="27" y="820"/>
                    </a:lnTo>
                    <a:lnTo>
                      <a:pt x="71" y="769"/>
                    </a:lnTo>
                    <a:lnTo>
                      <a:pt x="148" y="641"/>
                    </a:lnTo>
                    <a:lnTo>
                      <a:pt x="182" y="529"/>
                    </a:lnTo>
                    <a:lnTo>
                      <a:pt x="192" y="420"/>
                    </a:lnTo>
                    <a:lnTo>
                      <a:pt x="189" y="361"/>
                    </a:lnTo>
                    <a:lnTo>
                      <a:pt x="162" y="257"/>
                    </a:lnTo>
                    <a:lnTo>
                      <a:pt x="91" y="144"/>
                    </a:lnTo>
                    <a:lnTo>
                      <a:pt x="41" y="86"/>
                    </a:lnTo>
                    <a:lnTo>
                      <a:pt x="57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4" name="Freeform 112"/>
              <p:cNvSpPr>
                <a:spLocks/>
              </p:cNvSpPr>
              <p:nvPr/>
            </p:nvSpPr>
            <p:spPr bwMode="auto">
              <a:xfrm>
                <a:off x="3140" y="3435"/>
                <a:ext cx="113" cy="261"/>
              </a:xfrm>
              <a:custGeom>
                <a:avLst/>
                <a:gdLst>
                  <a:gd name="T0" fmla="*/ 0 w 455"/>
                  <a:gd name="T1" fmla="*/ 0 h 1045"/>
                  <a:gd name="T2" fmla="*/ 0 w 455"/>
                  <a:gd name="T3" fmla="*/ 0 h 1045"/>
                  <a:gd name="T4" fmla="*/ 0 w 455"/>
                  <a:gd name="T5" fmla="*/ 0 h 1045"/>
                  <a:gd name="T6" fmla="*/ 0 w 455"/>
                  <a:gd name="T7" fmla="*/ 0 h 1045"/>
                  <a:gd name="T8" fmla="*/ 0 w 455"/>
                  <a:gd name="T9" fmla="*/ 0 h 1045"/>
                  <a:gd name="T10" fmla="*/ 0 w 455"/>
                  <a:gd name="T11" fmla="*/ 0 h 1045"/>
                  <a:gd name="T12" fmla="*/ 0 w 455"/>
                  <a:gd name="T13" fmla="*/ 0 h 1045"/>
                  <a:gd name="T14" fmla="*/ 0 w 455"/>
                  <a:gd name="T15" fmla="*/ 0 h 1045"/>
                  <a:gd name="T16" fmla="*/ 0 w 455"/>
                  <a:gd name="T17" fmla="*/ 0 h 1045"/>
                  <a:gd name="T18" fmla="*/ 0 w 455"/>
                  <a:gd name="T19" fmla="*/ 0 h 1045"/>
                  <a:gd name="T20" fmla="*/ 0 w 455"/>
                  <a:gd name="T21" fmla="*/ 0 h 1045"/>
                  <a:gd name="T22" fmla="*/ 0 w 455"/>
                  <a:gd name="T23" fmla="*/ 0 h 1045"/>
                  <a:gd name="T24" fmla="*/ 0 w 455"/>
                  <a:gd name="T25" fmla="*/ 0 h 1045"/>
                  <a:gd name="T26" fmla="*/ 0 w 455"/>
                  <a:gd name="T27" fmla="*/ 0 h 1045"/>
                  <a:gd name="T28" fmla="*/ 0 w 455"/>
                  <a:gd name="T29" fmla="*/ 0 h 1045"/>
                  <a:gd name="T30" fmla="*/ 0 w 455"/>
                  <a:gd name="T31" fmla="*/ 0 h 1045"/>
                  <a:gd name="T32" fmla="*/ 0 w 455"/>
                  <a:gd name="T33" fmla="*/ 0 h 1045"/>
                  <a:gd name="T34" fmla="*/ 0 w 455"/>
                  <a:gd name="T35" fmla="*/ 0 h 1045"/>
                  <a:gd name="T36" fmla="*/ 0 w 455"/>
                  <a:gd name="T37" fmla="*/ 0 h 1045"/>
                  <a:gd name="T38" fmla="*/ 0 w 455"/>
                  <a:gd name="T39" fmla="*/ 0 h 1045"/>
                  <a:gd name="T40" fmla="*/ 0 w 455"/>
                  <a:gd name="T41" fmla="*/ 0 h 1045"/>
                  <a:gd name="T42" fmla="*/ 0 w 455"/>
                  <a:gd name="T43" fmla="*/ 0 h 1045"/>
                  <a:gd name="T44" fmla="*/ 0 w 455"/>
                  <a:gd name="T45" fmla="*/ 0 h 1045"/>
                  <a:gd name="T46" fmla="*/ 0 w 455"/>
                  <a:gd name="T47" fmla="*/ 0 h 1045"/>
                  <a:gd name="T48" fmla="*/ 0 w 455"/>
                  <a:gd name="T49" fmla="*/ 0 h 1045"/>
                  <a:gd name="T50" fmla="*/ 0 w 455"/>
                  <a:gd name="T51" fmla="*/ 0 h 1045"/>
                  <a:gd name="T52" fmla="*/ 0 w 455"/>
                  <a:gd name="T53" fmla="*/ 0 h 1045"/>
                  <a:gd name="T54" fmla="*/ 0 w 455"/>
                  <a:gd name="T55" fmla="*/ 0 h 1045"/>
                  <a:gd name="T56" fmla="*/ 0 w 455"/>
                  <a:gd name="T57" fmla="*/ 0 h 1045"/>
                  <a:gd name="T58" fmla="*/ 0 w 455"/>
                  <a:gd name="T59" fmla="*/ 0 h 1045"/>
                  <a:gd name="T60" fmla="*/ 0 w 455"/>
                  <a:gd name="T61" fmla="*/ 0 h 1045"/>
                  <a:gd name="T62" fmla="*/ 0 w 455"/>
                  <a:gd name="T63" fmla="*/ 0 h 1045"/>
                  <a:gd name="T64" fmla="*/ 0 w 455"/>
                  <a:gd name="T65" fmla="*/ 0 h 1045"/>
                  <a:gd name="T66" fmla="*/ 0 w 455"/>
                  <a:gd name="T67" fmla="*/ 0 h 1045"/>
                  <a:gd name="T68" fmla="*/ 0 w 455"/>
                  <a:gd name="T69" fmla="*/ 0 h 1045"/>
                  <a:gd name="T70" fmla="*/ 0 w 455"/>
                  <a:gd name="T71" fmla="*/ 0 h 1045"/>
                  <a:gd name="T72" fmla="*/ 0 w 455"/>
                  <a:gd name="T73" fmla="*/ 0 h 1045"/>
                  <a:gd name="T74" fmla="*/ 0 w 455"/>
                  <a:gd name="T75" fmla="*/ 0 h 1045"/>
                  <a:gd name="T76" fmla="*/ 0 w 455"/>
                  <a:gd name="T77" fmla="*/ 0 h 104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55"/>
                  <a:gd name="T118" fmla="*/ 0 h 1045"/>
                  <a:gd name="T119" fmla="*/ 455 w 455"/>
                  <a:gd name="T120" fmla="*/ 1045 h 104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55" h="1045">
                    <a:moveTo>
                      <a:pt x="266" y="183"/>
                    </a:moveTo>
                    <a:lnTo>
                      <a:pt x="334" y="82"/>
                    </a:lnTo>
                    <a:lnTo>
                      <a:pt x="394" y="0"/>
                    </a:lnTo>
                    <a:lnTo>
                      <a:pt x="434" y="8"/>
                    </a:lnTo>
                    <a:lnTo>
                      <a:pt x="455" y="42"/>
                    </a:lnTo>
                    <a:lnTo>
                      <a:pt x="455" y="104"/>
                    </a:lnTo>
                    <a:lnTo>
                      <a:pt x="418" y="140"/>
                    </a:lnTo>
                    <a:lnTo>
                      <a:pt x="353" y="186"/>
                    </a:lnTo>
                    <a:lnTo>
                      <a:pt x="303" y="245"/>
                    </a:lnTo>
                    <a:lnTo>
                      <a:pt x="246" y="322"/>
                    </a:lnTo>
                    <a:lnTo>
                      <a:pt x="222" y="380"/>
                    </a:lnTo>
                    <a:lnTo>
                      <a:pt x="196" y="450"/>
                    </a:lnTo>
                    <a:lnTo>
                      <a:pt x="181" y="544"/>
                    </a:lnTo>
                    <a:lnTo>
                      <a:pt x="181" y="629"/>
                    </a:lnTo>
                    <a:lnTo>
                      <a:pt x="196" y="735"/>
                    </a:lnTo>
                    <a:lnTo>
                      <a:pt x="233" y="836"/>
                    </a:lnTo>
                    <a:lnTo>
                      <a:pt x="263" y="894"/>
                    </a:lnTo>
                    <a:lnTo>
                      <a:pt x="283" y="932"/>
                    </a:lnTo>
                    <a:lnTo>
                      <a:pt x="283" y="964"/>
                    </a:lnTo>
                    <a:lnTo>
                      <a:pt x="263" y="975"/>
                    </a:lnTo>
                    <a:lnTo>
                      <a:pt x="215" y="975"/>
                    </a:lnTo>
                    <a:lnTo>
                      <a:pt x="141" y="990"/>
                    </a:lnTo>
                    <a:lnTo>
                      <a:pt x="83" y="1014"/>
                    </a:lnTo>
                    <a:lnTo>
                      <a:pt x="50" y="1045"/>
                    </a:lnTo>
                    <a:lnTo>
                      <a:pt x="20" y="1033"/>
                    </a:lnTo>
                    <a:lnTo>
                      <a:pt x="0" y="990"/>
                    </a:lnTo>
                    <a:lnTo>
                      <a:pt x="3" y="956"/>
                    </a:lnTo>
                    <a:lnTo>
                      <a:pt x="61" y="928"/>
                    </a:lnTo>
                    <a:lnTo>
                      <a:pt x="151" y="921"/>
                    </a:lnTo>
                    <a:lnTo>
                      <a:pt x="236" y="921"/>
                    </a:lnTo>
                    <a:lnTo>
                      <a:pt x="202" y="874"/>
                    </a:lnTo>
                    <a:lnTo>
                      <a:pt x="185" y="815"/>
                    </a:lnTo>
                    <a:lnTo>
                      <a:pt x="162" y="735"/>
                    </a:lnTo>
                    <a:lnTo>
                      <a:pt x="135" y="649"/>
                    </a:lnTo>
                    <a:lnTo>
                      <a:pt x="135" y="548"/>
                    </a:lnTo>
                    <a:lnTo>
                      <a:pt x="141" y="450"/>
                    </a:lnTo>
                    <a:lnTo>
                      <a:pt x="172" y="361"/>
                    </a:lnTo>
                    <a:lnTo>
                      <a:pt x="225" y="245"/>
                    </a:lnTo>
                    <a:lnTo>
                      <a:pt x="266" y="1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94" name="Text Box 113"/>
            <p:cNvSpPr txBox="1">
              <a:spLocks noChangeArrowheads="1"/>
            </p:cNvSpPr>
            <p:nvPr/>
          </p:nvSpPr>
          <p:spPr bwMode="auto">
            <a:xfrm>
              <a:off x="4484" y="3229"/>
              <a:ext cx="1084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 b="0">
                  <a:latin typeface="Tahoma" charset="0"/>
                  <a:cs typeface="Tahoma" charset="0"/>
                </a:rPr>
                <a:t>Only a narrow range of input voltages result in </a:t>
              </a:r>
              <a:r>
                <a:rPr lang="ja-JP" altLang="en-US" sz="1400" b="0">
                  <a:latin typeface="Tahoma" charset="0"/>
                  <a:cs typeface="Tahoma" charset="0"/>
                </a:rPr>
                <a:t>“</a:t>
              </a:r>
              <a:r>
                <a:rPr lang="en-US" altLang="ja-JP" sz="1400" b="0">
                  <a:latin typeface="Tahoma" charset="0"/>
                  <a:cs typeface="Tahoma" charset="0"/>
                </a:rPr>
                <a:t>invalid</a:t>
              </a:r>
              <a:r>
                <a:rPr lang="ja-JP" altLang="en-US" sz="1400" b="0">
                  <a:latin typeface="Tahoma" charset="0"/>
                  <a:cs typeface="Tahoma" charset="0"/>
                </a:rPr>
                <a:t>”</a:t>
              </a:r>
              <a:r>
                <a:rPr lang="en-US" altLang="ja-JP" sz="1400" b="0">
                  <a:latin typeface="Tahoma" charset="0"/>
                  <a:cs typeface="Tahoma" charset="0"/>
                </a:rPr>
                <a:t> output values.  (This diagram is greatly exaggerated)</a:t>
              </a:r>
              <a:endParaRPr lang="en-US" sz="1400" b="0">
                <a:latin typeface="Tahoma" charset="0"/>
                <a:cs typeface="Tahoma" charset="0"/>
              </a:endParaRPr>
            </a:p>
          </p:txBody>
        </p:sp>
        <p:sp>
          <p:nvSpPr>
            <p:cNvPr id="43095" name="Line 114"/>
            <p:cNvSpPr>
              <a:spLocks noChangeShapeType="1"/>
            </p:cNvSpPr>
            <p:nvPr/>
          </p:nvSpPr>
          <p:spPr bwMode="auto">
            <a:xfrm flipH="1" flipV="1">
              <a:off x="4311" y="3189"/>
              <a:ext cx="201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6" name="Text Box 115"/>
            <p:cNvSpPr txBox="1">
              <a:spLocks noChangeArrowheads="1"/>
            </p:cNvSpPr>
            <p:nvPr/>
          </p:nvSpPr>
          <p:spPr bwMode="auto">
            <a:xfrm>
              <a:off x="2517" y="1248"/>
              <a:ext cx="6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latin typeface="Tahoma" charset="0"/>
                  <a:cs typeface="Tahoma" charset="0"/>
                </a:rPr>
                <a:t>Valid </a:t>
              </a:r>
              <a:r>
                <a:rPr lang="ja-JP" altLang="en-US" sz="1800" b="0">
                  <a:latin typeface="Tahoma" charset="0"/>
                  <a:cs typeface="Tahoma" charset="0"/>
                </a:rPr>
                <a:t>“</a:t>
              </a:r>
              <a:r>
                <a:rPr lang="en-US" altLang="ja-JP" sz="1800" b="0">
                  <a:latin typeface="Tahoma" charset="0"/>
                  <a:cs typeface="Tahoma" charset="0"/>
                </a:rPr>
                <a:t>1</a:t>
              </a:r>
              <a:r>
                <a:rPr lang="ja-JP" altLang="en-US" sz="1800" b="0">
                  <a:latin typeface="Tahoma" charset="0"/>
                  <a:cs typeface="Tahoma" charset="0"/>
                </a:rPr>
                <a:t>”</a:t>
              </a:r>
              <a:endParaRPr lang="en-US" sz="1800" b="0">
                <a:latin typeface="Tahoma" charset="0"/>
                <a:cs typeface="Tahoma" charset="0"/>
              </a:endParaRPr>
            </a:p>
          </p:txBody>
        </p:sp>
        <p:sp>
          <p:nvSpPr>
            <p:cNvPr id="43097" name="Text Box 116"/>
            <p:cNvSpPr txBox="1">
              <a:spLocks noChangeArrowheads="1"/>
            </p:cNvSpPr>
            <p:nvPr/>
          </p:nvSpPr>
          <p:spPr bwMode="auto">
            <a:xfrm>
              <a:off x="2565" y="2659"/>
              <a:ext cx="6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latin typeface="Tahoma" charset="0"/>
                  <a:cs typeface="Tahoma" charset="0"/>
                </a:rPr>
                <a:t>Valid </a:t>
              </a:r>
              <a:r>
                <a:rPr lang="ja-JP" altLang="en-US" sz="1800" b="0">
                  <a:latin typeface="Tahoma" charset="0"/>
                  <a:cs typeface="Tahoma" charset="0"/>
                </a:rPr>
                <a:t>“</a:t>
              </a:r>
              <a:r>
                <a:rPr lang="en-US" altLang="ja-JP" sz="1800" b="0">
                  <a:latin typeface="Tahoma" charset="0"/>
                  <a:cs typeface="Tahoma" charset="0"/>
                </a:rPr>
                <a:t>0</a:t>
              </a:r>
              <a:r>
                <a:rPr lang="ja-JP" altLang="en-US" sz="1800" b="0">
                  <a:latin typeface="Tahoma" charset="0"/>
                  <a:cs typeface="Tahoma" charset="0"/>
                </a:rPr>
                <a:t>”</a:t>
              </a:r>
              <a:endParaRPr lang="en-US" sz="1800" b="0">
                <a:latin typeface="Tahoma" charset="0"/>
                <a:cs typeface="Tahoma" charset="0"/>
              </a:endParaRPr>
            </a:p>
          </p:txBody>
        </p:sp>
        <p:sp>
          <p:nvSpPr>
            <p:cNvPr id="43098" name="Text Box 117"/>
            <p:cNvSpPr txBox="1">
              <a:spLocks noChangeArrowheads="1"/>
            </p:cNvSpPr>
            <p:nvPr/>
          </p:nvSpPr>
          <p:spPr bwMode="auto">
            <a:xfrm>
              <a:off x="2575" y="1891"/>
              <a:ext cx="5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latin typeface="Tahoma" charset="0"/>
                  <a:cs typeface="Tahoma" charset="0"/>
                </a:rPr>
                <a:t>Invalid</a:t>
              </a:r>
            </a:p>
          </p:txBody>
        </p:sp>
      </p:grpSp>
      <p:grpSp>
        <p:nvGrpSpPr>
          <p:cNvPr id="43034" name="Group 125"/>
          <p:cNvGrpSpPr>
            <a:grpSpLocks/>
          </p:cNvGrpSpPr>
          <p:nvPr/>
        </p:nvGrpSpPr>
        <p:grpSpPr bwMode="auto">
          <a:xfrm rot="5400000">
            <a:off x="6248400" y="3352800"/>
            <a:ext cx="152400" cy="2286000"/>
            <a:chOff x="3264" y="1440"/>
            <a:chExt cx="96" cy="1440"/>
          </a:xfrm>
        </p:grpSpPr>
        <p:sp>
          <p:nvSpPr>
            <p:cNvPr id="43081" name="Line 119"/>
            <p:cNvSpPr>
              <a:spLocks noChangeShapeType="1"/>
            </p:cNvSpPr>
            <p:nvPr/>
          </p:nvSpPr>
          <p:spPr bwMode="auto">
            <a:xfrm flipH="1">
              <a:off x="3264" y="288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2" name="Line 120"/>
            <p:cNvSpPr>
              <a:spLocks noChangeShapeType="1"/>
            </p:cNvSpPr>
            <p:nvPr/>
          </p:nvSpPr>
          <p:spPr bwMode="auto">
            <a:xfrm flipH="1">
              <a:off x="3264" y="259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3" name="Line 121"/>
            <p:cNvSpPr>
              <a:spLocks noChangeShapeType="1"/>
            </p:cNvSpPr>
            <p:nvPr/>
          </p:nvSpPr>
          <p:spPr bwMode="auto">
            <a:xfrm flipH="1">
              <a:off x="3264" y="230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4" name="Line 122"/>
            <p:cNvSpPr>
              <a:spLocks noChangeShapeType="1"/>
            </p:cNvSpPr>
            <p:nvPr/>
          </p:nvSpPr>
          <p:spPr bwMode="auto">
            <a:xfrm flipH="1">
              <a:off x="3264" y="201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5" name="Line 123"/>
            <p:cNvSpPr>
              <a:spLocks noChangeShapeType="1"/>
            </p:cNvSpPr>
            <p:nvPr/>
          </p:nvSpPr>
          <p:spPr bwMode="auto">
            <a:xfrm flipH="1">
              <a:off x="3264" y="172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6" name="Line 124"/>
            <p:cNvSpPr>
              <a:spLocks noChangeShapeType="1"/>
            </p:cNvSpPr>
            <p:nvPr/>
          </p:nvSpPr>
          <p:spPr bwMode="auto">
            <a:xfrm flipH="1">
              <a:off x="3264" y="144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71"/>
          <p:cNvGrpSpPr>
            <a:grpSpLocks/>
          </p:cNvGrpSpPr>
          <p:nvPr/>
        </p:nvGrpSpPr>
        <p:grpSpPr bwMode="auto">
          <a:xfrm>
            <a:off x="7686675" y="3257550"/>
            <a:ext cx="1381125" cy="1552575"/>
            <a:chOff x="90" y="2688"/>
            <a:chExt cx="870" cy="978"/>
          </a:xfrm>
        </p:grpSpPr>
        <p:grpSp>
          <p:nvGrpSpPr>
            <p:cNvPr id="43059" name="Group 137"/>
            <p:cNvGrpSpPr>
              <a:grpSpLocks/>
            </p:cNvGrpSpPr>
            <p:nvPr/>
          </p:nvGrpSpPr>
          <p:grpSpPr bwMode="auto">
            <a:xfrm>
              <a:off x="528" y="2688"/>
              <a:ext cx="101" cy="462"/>
              <a:chOff x="528" y="2688"/>
              <a:chExt cx="101" cy="462"/>
            </a:xfrm>
          </p:grpSpPr>
          <p:sp>
            <p:nvSpPr>
              <p:cNvPr id="43076" name="Line 130"/>
              <p:cNvSpPr>
                <a:spLocks noChangeShapeType="1"/>
              </p:cNvSpPr>
              <p:nvPr/>
            </p:nvSpPr>
            <p:spPr bwMode="auto">
              <a:xfrm flipH="1" flipV="1">
                <a:off x="528" y="2832"/>
                <a:ext cx="77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7" name="Line 126"/>
              <p:cNvSpPr>
                <a:spLocks noChangeShapeType="1"/>
              </p:cNvSpPr>
              <p:nvPr/>
            </p:nvSpPr>
            <p:spPr bwMode="auto">
              <a:xfrm>
                <a:off x="605" y="2688"/>
                <a:ext cx="0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8" name="Oval 127"/>
              <p:cNvSpPr>
                <a:spLocks noChangeArrowheads="1"/>
              </p:cNvSpPr>
              <p:nvPr/>
            </p:nvSpPr>
            <p:spPr bwMode="auto">
              <a:xfrm>
                <a:off x="581" y="297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43079" name="Line 128"/>
              <p:cNvSpPr>
                <a:spLocks noChangeShapeType="1"/>
              </p:cNvSpPr>
              <p:nvPr/>
            </p:nvSpPr>
            <p:spPr bwMode="auto">
              <a:xfrm>
                <a:off x="605" y="3019"/>
                <a:ext cx="0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0" name="Oval 129"/>
              <p:cNvSpPr>
                <a:spLocks noChangeArrowheads="1"/>
              </p:cNvSpPr>
              <p:nvPr/>
            </p:nvSpPr>
            <p:spPr bwMode="auto">
              <a:xfrm>
                <a:off x="581" y="2819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43060" name="Group 136"/>
            <p:cNvGrpSpPr>
              <a:grpSpLocks/>
            </p:cNvGrpSpPr>
            <p:nvPr/>
          </p:nvGrpSpPr>
          <p:grpSpPr bwMode="auto">
            <a:xfrm>
              <a:off x="581" y="3150"/>
              <a:ext cx="48" cy="462"/>
              <a:chOff x="816" y="2706"/>
              <a:chExt cx="48" cy="462"/>
            </a:xfrm>
          </p:grpSpPr>
          <p:sp>
            <p:nvSpPr>
              <p:cNvPr id="43071" name="Line 131"/>
              <p:cNvSpPr>
                <a:spLocks noChangeShapeType="1"/>
              </p:cNvSpPr>
              <p:nvPr/>
            </p:nvSpPr>
            <p:spPr bwMode="auto">
              <a:xfrm flipH="1" flipV="1">
                <a:off x="840" y="2867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2" name="Line 132"/>
              <p:cNvSpPr>
                <a:spLocks noChangeShapeType="1"/>
              </p:cNvSpPr>
              <p:nvPr/>
            </p:nvSpPr>
            <p:spPr bwMode="auto">
              <a:xfrm>
                <a:off x="840" y="2706"/>
                <a:ext cx="0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3" name="Oval 133"/>
              <p:cNvSpPr>
                <a:spLocks noChangeArrowheads="1"/>
              </p:cNvSpPr>
              <p:nvPr/>
            </p:nvSpPr>
            <p:spPr bwMode="auto">
              <a:xfrm>
                <a:off x="816" y="2989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43074" name="Line 134"/>
              <p:cNvSpPr>
                <a:spLocks noChangeShapeType="1"/>
              </p:cNvSpPr>
              <p:nvPr/>
            </p:nvSpPr>
            <p:spPr bwMode="auto">
              <a:xfrm>
                <a:off x="840" y="3037"/>
                <a:ext cx="0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5" name="Oval 135"/>
              <p:cNvSpPr>
                <a:spLocks noChangeArrowheads="1"/>
              </p:cNvSpPr>
              <p:nvPr/>
            </p:nvSpPr>
            <p:spPr bwMode="auto">
              <a:xfrm>
                <a:off x="816" y="2837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43061" name="Line 138"/>
            <p:cNvSpPr>
              <a:spLocks noChangeShapeType="1"/>
            </p:cNvSpPr>
            <p:nvPr/>
          </p:nvSpPr>
          <p:spPr bwMode="auto">
            <a:xfrm>
              <a:off x="605" y="3150"/>
              <a:ext cx="2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2" name="Line 139"/>
            <p:cNvSpPr>
              <a:spLocks noChangeShapeType="1"/>
            </p:cNvSpPr>
            <p:nvPr/>
          </p:nvSpPr>
          <p:spPr bwMode="auto">
            <a:xfrm>
              <a:off x="581" y="26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3" name="AutoShape 140"/>
            <p:cNvSpPr>
              <a:spLocks noChangeArrowheads="1"/>
            </p:cNvSpPr>
            <p:nvPr/>
          </p:nvSpPr>
          <p:spPr bwMode="auto">
            <a:xfrm flipV="1">
              <a:off x="554" y="3600"/>
              <a:ext cx="101" cy="6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Tahoma" charset="0"/>
                <a:cs typeface="Tahoma" charset="0"/>
              </a:endParaRPr>
            </a:p>
          </p:txBody>
        </p:sp>
        <p:grpSp>
          <p:nvGrpSpPr>
            <p:cNvPr id="43064" name="Group 144"/>
            <p:cNvGrpSpPr>
              <a:grpSpLocks/>
            </p:cNvGrpSpPr>
            <p:nvPr/>
          </p:nvGrpSpPr>
          <p:grpSpPr bwMode="auto">
            <a:xfrm>
              <a:off x="432" y="2902"/>
              <a:ext cx="96" cy="462"/>
              <a:chOff x="432" y="2965"/>
              <a:chExt cx="96" cy="432"/>
            </a:xfrm>
          </p:grpSpPr>
          <p:sp>
            <p:nvSpPr>
              <p:cNvPr id="43068" name="Line 141"/>
              <p:cNvSpPr>
                <a:spLocks noChangeShapeType="1"/>
              </p:cNvSpPr>
              <p:nvPr/>
            </p:nvSpPr>
            <p:spPr bwMode="auto">
              <a:xfrm>
                <a:off x="432" y="2965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9" name="Line 142"/>
              <p:cNvSpPr>
                <a:spLocks noChangeShapeType="1"/>
              </p:cNvSpPr>
              <p:nvPr/>
            </p:nvSpPr>
            <p:spPr bwMode="auto">
              <a:xfrm>
                <a:off x="432" y="2965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0" name="Line 143"/>
              <p:cNvSpPr>
                <a:spLocks noChangeShapeType="1"/>
              </p:cNvSpPr>
              <p:nvPr/>
            </p:nvSpPr>
            <p:spPr bwMode="auto">
              <a:xfrm>
                <a:off x="432" y="3397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65" name="Line 145"/>
            <p:cNvSpPr>
              <a:spLocks noChangeShapeType="1"/>
            </p:cNvSpPr>
            <p:nvPr/>
          </p:nvSpPr>
          <p:spPr bwMode="auto">
            <a:xfrm flipH="1">
              <a:off x="288" y="315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6" name="Text Box 146"/>
            <p:cNvSpPr txBox="1">
              <a:spLocks noChangeArrowheads="1"/>
            </p:cNvSpPr>
            <p:nvPr/>
          </p:nvSpPr>
          <p:spPr bwMode="auto">
            <a:xfrm>
              <a:off x="90" y="2988"/>
              <a:ext cx="2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ja-JP" altLang="en-US" sz="1400" b="0">
                  <a:latin typeface="Tahoma" charset="0"/>
                  <a:cs typeface="Tahoma" charset="0"/>
                </a:rPr>
                <a:t>“</a:t>
              </a:r>
              <a:r>
                <a:rPr lang="en-US" altLang="ja-JP" sz="1400" b="0">
                  <a:latin typeface="Tahoma" charset="0"/>
                  <a:cs typeface="Tahoma" charset="0"/>
                </a:rPr>
                <a:t>1</a:t>
              </a:r>
              <a:r>
                <a:rPr lang="ja-JP" altLang="en-US" sz="1400" b="0">
                  <a:latin typeface="Tahoma" charset="0"/>
                  <a:cs typeface="Tahoma" charset="0"/>
                </a:rPr>
                <a:t>”</a:t>
              </a:r>
              <a:endParaRPr lang="en-US" sz="1400" b="0">
                <a:latin typeface="Tahoma" charset="0"/>
                <a:cs typeface="Tahoma" charset="0"/>
              </a:endParaRPr>
            </a:p>
          </p:txBody>
        </p:sp>
        <p:sp>
          <p:nvSpPr>
            <p:cNvPr id="43067" name="Text Box 147"/>
            <p:cNvSpPr txBox="1">
              <a:spLocks noChangeArrowheads="1"/>
            </p:cNvSpPr>
            <p:nvPr/>
          </p:nvSpPr>
          <p:spPr bwMode="auto">
            <a:xfrm>
              <a:off x="672" y="2988"/>
              <a:ext cx="2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ja-JP" altLang="en-US" sz="1400" b="0">
                  <a:latin typeface="Tahoma" charset="0"/>
                  <a:cs typeface="Tahoma" charset="0"/>
                </a:rPr>
                <a:t>“</a:t>
              </a:r>
              <a:r>
                <a:rPr lang="en-US" altLang="ja-JP" sz="1400" b="0">
                  <a:latin typeface="Tahoma" charset="0"/>
                  <a:cs typeface="Tahoma" charset="0"/>
                </a:rPr>
                <a:t>0</a:t>
              </a:r>
              <a:r>
                <a:rPr lang="ja-JP" altLang="en-US" sz="1400" b="0">
                  <a:latin typeface="Tahoma" charset="0"/>
                  <a:cs typeface="Tahoma" charset="0"/>
                </a:rPr>
                <a:t>”</a:t>
              </a:r>
              <a:endParaRPr lang="en-US" sz="1400" b="0">
                <a:latin typeface="Tahoma" charset="0"/>
                <a:cs typeface="Tahoma" charset="0"/>
              </a:endParaRPr>
            </a:p>
          </p:txBody>
        </p:sp>
      </p:grpSp>
      <p:grpSp>
        <p:nvGrpSpPr>
          <p:cNvPr id="12" name="Group 170"/>
          <p:cNvGrpSpPr>
            <a:grpSpLocks/>
          </p:cNvGrpSpPr>
          <p:nvPr/>
        </p:nvGrpSpPr>
        <p:grpSpPr bwMode="auto">
          <a:xfrm>
            <a:off x="3032125" y="838200"/>
            <a:ext cx="1273175" cy="1552575"/>
            <a:chOff x="796" y="3054"/>
            <a:chExt cx="802" cy="978"/>
          </a:xfrm>
        </p:grpSpPr>
        <p:grpSp>
          <p:nvGrpSpPr>
            <p:cNvPr id="43037" name="Group 148"/>
            <p:cNvGrpSpPr>
              <a:grpSpLocks/>
            </p:cNvGrpSpPr>
            <p:nvPr/>
          </p:nvGrpSpPr>
          <p:grpSpPr bwMode="auto">
            <a:xfrm>
              <a:off x="1197" y="3516"/>
              <a:ext cx="101" cy="462"/>
              <a:chOff x="528" y="2688"/>
              <a:chExt cx="101" cy="462"/>
            </a:xfrm>
          </p:grpSpPr>
          <p:sp>
            <p:nvSpPr>
              <p:cNvPr id="43054" name="Line 149"/>
              <p:cNvSpPr>
                <a:spLocks noChangeShapeType="1"/>
              </p:cNvSpPr>
              <p:nvPr/>
            </p:nvSpPr>
            <p:spPr bwMode="auto">
              <a:xfrm flipH="1" flipV="1">
                <a:off x="528" y="2832"/>
                <a:ext cx="77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5" name="Line 150"/>
              <p:cNvSpPr>
                <a:spLocks noChangeShapeType="1"/>
              </p:cNvSpPr>
              <p:nvPr/>
            </p:nvSpPr>
            <p:spPr bwMode="auto">
              <a:xfrm>
                <a:off x="605" y="2688"/>
                <a:ext cx="0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6" name="Oval 151"/>
              <p:cNvSpPr>
                <a:spLocks noChangeArrowheads="1"/>
              </p:cNvSpPr>
              <p:nvPr/>
            </p:nvSpPr>
            <p:spPr bwMode="auto">
              <a:xfrm>
                <a:off x="581" y="297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43057" name="Line 152"/>
              <p:cNvSpPr>
                <a:spLocks noChangeShapeType="1"/>
              </p:cNvSpPr>
              <p:nvPr/>
            </p:nvSpPr>
            <p:spPr bwMode="auto">
              <a:xfrm>
                <a:off x="605" y="3019"/>
                <a:ext cx="0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8" name="Oval 153"/>
              <p:cNvSpPr>
                <a:spLocks noChangeArrowheads="1"/>
              </p:cNvSpPr>
              <p:nvPr/>
            </p:nvSpPr>
            <p:spPr bwMode="auto">
              <a:xfrm>
                <a:off x="581" y="2819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43038" name="Group 154"/>
            <p:cNvGrpSpPr>
              <a:grpSpLocks/>
            </p:cNvGrpSpPr>
            <p:nvPr/>
          </p:nvGrpSpPr>
          <p:grpSpPr bwMode="auto">
            <a:xfrm>
              <a:off x="1251" y="3054"/>
              <a:ext cx="48" cy="462"/>
              <a:chOff x="816" y="2706"/>
              <a:chExt cx="48" cy="462"/>
            </a:xfrm>
          </p:grpSpPr>
          <p:sp>
            <p:nvSpPr>
              <p:cNvPr id="43049" name="Line 155"/>
              <p:cNvSpPr>
                <a:spLocks noChangeShapeType="1"/>
              </p:cNvSpPr>
              <p:nvPr/>
            </p:nvSpPr>
            <p:spPr bwMode="auto">
              <a:xfrm flipH="1" flipV="1">
                <a:off x="840" y="2867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0" name="Line 156"/>
              <p:cNvSpPr>
                <a:spLocks noChangeShapeType="1"/>
              </p:cNvSpPr>
              <p:nvPr/>
            </p:nvSpPr>
            <p:spPr bwMode="auto">
              <a:xfrm>
                <a:off x="840" y="2706"/>
                <a:ext cx="0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1" name="Oval 157"/>
              <p:cNvSpPr>
                <a:spLocks noChangeArrowheads="1"/>
              </p:cNvSpPr>
              <p:nvPr/>
            </p:nvSpPr>
            <p:spPr bwMode="auto">
              <a:xfrm>
                <a:off x="816" y="2989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43052" name="Line 158"/>
              <p:cNvSpPr>
                <a:spLocks noChangeShapeType="1"/>
              </p:cNvSpPr>
              <p:nvPr/>
            </p:nvSpPr>
            <p:spPr bwMode="auto">
              <a:xfrm>
                <a:off x="840" y="3037"/>
                <a:ext cx="0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3" name="Oval 159"/>
              <p:cNvSpPr>
                <a:spLocks noChangeArrowheads="1"/>
              </p:cNvSpPr>
              <p:nvPr/>
            </p:nvSpPr>
            <p:spPr bwMode="auto">
              <a:xfrm>
                <a:off x="816" y="2837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43039" name="Line 160"/>
            <p:cNvSpPr>
              <a:spLocks noChangeShapeType="1"/>
            </p:cNvSpPr>
            <p:nvPr/>
          </p:nvSpPr>
          <p:spPr bwMode="auto">
            <a:xfrm>
              <a:off x="1277" y="3516"/>
              <a:ext cx="2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0" name="Line 161"/>
            <p:cNvSpPr>
              <a:spLocks noChangeShapeType="1"/>
            </p:cNvSpPr>
            <p:nvPr/>
          </p:nvSpPr>
          <p:spPr bwMode="auto">
            <a:xfrm>
              <a:off x="1253" y="305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1" name="AutoShape 162"/>
            <p:cNvSpPr>
              <a:spLocks noChangeArrowheads="1"/>
            </p:cNvSpPr>
            <p:nvPr/>
          </p:nvSpPr>
          <p:spPr bwMode="auto">
            <a:xfrm flipV="1">
              <a:off x="1226" y="3966"/>
              <a:ext cx="101" cy="6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Tahoma" charset="0"/>
                <a:cs typeface="Tahoma" charset="0"/>
              </a:endParaRPr>
            </a:p>
          </p:txBody>
        </p:sp>
        <p:grpSp>
          <p:nvGrpSpPr>
            <p:cNvPr id="43042" name="Group 163"/>
            <p:cNvGrpSpPr>
              <a:grpSpLocks/>
            </p:cNvGrpSpPr>
            <p:nvPr/>
          </p:nvGrpSpPr>
          <p:grpSpPr bwMode="auto">
            <a:xfrm>
              <a:off x="1104" y="3268"/>
              <a:ext cx="96" cy="462"/>
              <a:chOff x="432" y="2965"/>
              <a:chExt cx="96" cy="432"/>
            </a:xfrm>
          </p:grpSpPr>
          <p:sp>
            <p:nvSpPr>
              <p:cNvPr id="43046" name="Line 164"/>
              <p:cNvSpPr>
                <a:spLocks noChangeShapeType="1"/>
              </p:cNvSpPr>
              <p:nvPr/>
            </p:nvSpPr>
            <p:spPr bwMode="auto">
              <a:xfrm>
                <a:off x="432" y="2965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7" name="Line 165"/>
              <p:cNvSpPr>
                <a:spLocks noChangeShapeType="1"/>
              </p:cNvSpPr>
              <p:nvPr/>
            </p:nvSpPr>
            <p:spPr bwMode="auto">
              <a:xfrm>
                <a:off x="432" y="2965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8" name="Line 166"/>
              <p:cNvSpPr>
                <a:spLocks noChangeShapeType="1"/>
              </p:cNvSpPr>
              <p:nvPr/>
            </p:nvSpPr>
            <p:spPr bwMode="auto">
              <a:xfrm>
                <a:off x="432" y="3397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43" name="Line 167"/>
            <p:cNvSpPr>
              <a:spLocks noChangeShapeType="1"/>
            </p:cNvSpPr>
            <p:nvPr/>
          </p:nvSpPr>
          <p:spPr bwMode="auto">
            <a:xfrm flipH="1">
              <a:off x="960" y="35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4" name="Text Box 168"/>
            <p:cNvSpPr txBox="1">
              <a:spLocks noChangeArrowheads="1"/>
            </p:cNvSpPr>
            <p:nvPr/>
          </p:nvSpPr>
          <p:spPr bwMode="auto">
            <a:xfrm>
              <a:off x="796" y="3342"/>
              <a:ext cx="2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ja-JP" altLang="en-US" sz="1400" b="0">
                  <a:latin typeface="Tahoma" charset="0"/>
                  <a:cs typeface="Tahoma" charset="0"/>
                </a:rPr>
                <a:t>“</a:t>
              </a:r>
              <a:r>
                <a:rPr lang="en-US" altLang="ja-JP" sz="1400" b="0">
                  <a:latin typeface="Tahoma" charset="0"/>
                  <a:cs typeface="Tahoma" charset="0"/>
                </a:rPr>
                <a:t>0</a:t>
              </a:r>
              <a:r>
                <a:rPr lang="ja-JP" altLang="en-US" sz="1400" b="0">
                  <a:latin typeface="Tahoma" charset="0"/>
                  <a:cs typeface="Tahoma" charset="0"/>
                </a:rPr>
                <a:t>”</a:t>
              </a:r>
              <a:endParaRPr lang="en-US" sz="1400" b="0">
                <a:latin typeface="Tahoma" charset="0"/>
                <a:cs typeface="Tahoma" charset="0"/>
              </a:endParaRPr>
            </a:p>
          </p:txBody>
        </p:sp>
        <p:sp>
          <p:nvSpPr>
            <p:cNvPr id="43045" name="Text Box 169"/>
            <p:cNvSpPr txBox="1">
              <a:spLocks noChangeArrowheads="1"/>
            </p:cNvSpPr>
            <p:nvPr/>
          </p:nvSpPr>
          <p:spPr bwMode="auto">
            <a:xfrm>
              <a:off x="1310" y="3342"/>
              <a:ext cx="2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ja-JP" altLang="en-US" sz="1400" b="0">
                  <a:latin typeface="Tahoma" charset="0"/>
                  <a:cs typeface="Tahoma" charset="0"/>
                </a:rPr>
                <a:t>“</a:t>
              </a:r>
              <a:r>
                <a:rPr lang="en-US" altLang="ja-JP" sz="1400" b="0">
                  <a:latin typeface="Tahoma" charset="0"/>
                  <a:cs typeface="Tahoma" charset="0"/>
                </a:rPr>
                <a:t>1</a:t>
              </a:r>
              <a:r>
                <a:rPr lang="ja-JP" altLang="en-US" sz="1400" b="0">
                  <a:latin typeface="Tahoma" charset="0"/>
                  <a:cs typeface="Tahoma" charset="0"/>
                </a:rPr>
                <a:t>”</a:t>
              </a:r>
              <a:endParaRPr lang="en-US" sz="1400" b="0">
                <a:latin typeface="Tahoma" charset="0"/>
                <a:cs typeface="Tahoma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0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0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8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CMOS Complements</a:t>
            </a:r>
          </a:p>
        </p:txBody>
      </p:sp>
      <p:grpSp>
        <p:nvGrpSpPr>
          <p:cNvPr id="45058" name="Group 27"/>
          <p:cNvGrpSpPr>
            <a:grpSpLocks/>
          </p:cNvGrpSpPr>
          <p:nvPr/>
        </p:nvGrpSpPr>
        <p:grpSpPr bwMode="auto">
          <a:xfrm>
            <a:off x="2611438" y="990600"/>
            <a:ext cx="382587" cy="763588"/>
            <a:chOff x="960" y="1920"/>
            <a:chExt cx="241" cy="481"/>
          </a:xfrm>
        </p:grpSpPr>
        <p:sp>
          <p:nvSpPr>
            <p:cNvPr id="45151" name="Freeform 28"/>
            <p:cNvSpPr>
              <a:spLocks/>
            </p:cNvSpPr>
            <p:nvPr/>
          </p:nvSpPr>
          <p:spPr bwMode="auto">
            <a:xfrm>
              <a:off x="1120" y="1920"/>
              <a:ext cx="81" cy="481"/>
            </a:xfrm>
            <a:custGeom>
              <a:avLst/>
              <a:gdLst>
                <a:gd name="T0" fmla="*/ 80 w 81"/>
                <a:gd name="T1" fmla="*/ 0 h 481"/>
                <a:gd name="T2" fmla="*/ 80 w 81"/>
                <a:gd name="T3" fmla="*/ 160 h 481"/>
                <a:gd name="T4" fmla="*/ 0 w 81"/>
                <a:gd name="T5" fmla="*/ 160 h 481"/>
                <a:gd name="T6" fmla="*/ 0 w 81"/>
                <a:gd name="T7" fmla="*/ 320 h 481"/>
                <a:gd name="T8" fmla="*/ 80 w 81"/>
                <a:gd name="T9" fmla="*/ 320 h 481"/>
                <a:gd name="T10" fmla="*/ 80 w 81"/>
                <a:gd name="T11" fmla="*/ 480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481"/>
                <a:gd name="T20" fmla="*/ 81 w 81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481">
                  <a:moveTo>
                    <a:pt x="80" y="0"/>
                  </a:moveTo>
                  <a:lnTo>
                    <a:pt x="80" y="160"/>
                  </a:lnTo>
                  <a:lnTo>
                    <a:pt x="0" y="160"/>
                  </a:lnTo>
                  <a:lnTo>
                    <a:pt x="0" y="320"/>
                  </a:lnTo>
                  <a:lnTo>
                    <a:pt x="80" y="320"/>
                  </a:lnTo>
                  <a:lnTo>
                    <a:pt x="80" y="48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2" name="Line 29"/>
            <p:cNvSpPr>
              <a:spLocks noChangeShapeType="1"/>
            </p:cNvSpPr>
            <p:nvPr/>
          </p:nvSpPr>
          <p:spPr bwMode="auto">
            <a:xfrm>
              <a:off x="1080" y="2080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3" name="Line 30"/>
            <p:cNvSpPr>
              <a:spLocks noChangeShapeType="1"/>
            </p:cNvSpPr>
            <p:nvPr/>
          </p:nvSpPr>
          <p:spPr bwMode="auto">
            <a:xfrm flipH="1">
              <a:off x="960" y="2160"/>
              <a:ext cx="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59" name="Group 31"/>
          <p:cNvGrpSpPr>
            <a:grpSpLocks/>
          </p:cNvGrpSpPr>
          <p:nvPr/>
        </p:nvGrpSpPr>
        <p:grpSpPr bwMode="auto">
          <a:xfrm>
            <a:off x="5659438" y="990600"/>
            <a:ext cx="382587" cy="763588"/>
            <a:chOff x="2880" y="1920"/>
            <a:chExt cx="241" cy="481"/>
          </a:xfrm>
        </p:grpSpPr>
        <p:sp>
          <p:nvSpPr>
            <p:cNvPr id="45147" name="Freeform 32"/>
            <p:cNvSpPr>
              <a:spLocks/>
            </p:cNvSpPr>
            <p:nvPr/>
          </p:nvSpPr>
          <p:spPr bwMode="auto">
            <a:xfrm>
              <a:off x="3040" y="1920"/>
              <a:ext cx="81" cy="481"/>
            </a:xfrm>
            <a:custGeom>
              <a:avLst/>
              <a:gdLst>
                <a:gd name="T0" fmla="*/ 80 w 81"/>
                <a:gd name="T1" fmla="*/ 0 h 481"/>
                <a:gd name="T2" fmla="*/ 80 w 81"/>
                <a:gd name="T3" fmla="*/ 160 h 481"/>
                <a:gd name="T4" fmla="*/ 0 w 81"/>
                <a:gd name="T5" fmla="*/ 160 h 481"/>
                <a:gd name="T6" fmla="*/ 0 w 81"/>
                <a:gd name="T7" fmla="*/ 320 h 481"/>
                <a:gd name="T8" fmla="*/ 80 w 81"/>
                <a:gd name="T9" fmla="*/ 320 h 481"/>
                <a:gd name="T10" fmla="*/ 80 w 81"/>
                <a:gd name="T11" fmla="*/ 480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481"/>
                <a:gd name="T20" fmla="*/ 81 w 81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481">
                  <a:moveTo>
                    <a:pt x="80" y="0"/>
                  </a:moveTo>
                  <a:lnTo>
                    <a:pt x="80" y="160"/>
                  </a:lnTo>
                  <a:lnTo>
                    <a:pt x="0" y="160"/>
                  </a:lnTo>
                  <a:lnTo>
                    <a:pt x="0" y="320"/>
                  </a:lnTo>
                  <a:lnTo>
                    <a:pt x="80" y="320"/>
                  </a:lnTo>
                  <a:lnTo>
                    <a:pt x="80" y="48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8" name="Line 33"/>
            <p:cNvSpPr>
              <a:spLocks noChangeShapeType="1"/>
            </p:cNvSpPr>
            <p:nvPr/>
          </p:nvSpPr>
          <p:spPr bwMode="auto">
            <a:xfrm>
              <a:off x="3000" y="2080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9" name="Line 34"/>
            <p:cNvSpPr>
              <a:spLocks noChangeShapeType="1"/>
            </p:cNvSpPr>
            <p:nvPr/>
          </p:nvSpPr>
          <p:spPr bwMode="auto">
            <a:xfrm flipH="1">
              <a:off x="2880" y="2160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45150" name="Oval 35"/>
            <p:cNvSpPr>
              <a:spLocks noChangeArrowheads="1"/>
            </p:cNvSpPr>
            <p:nvPr/>
          </p:nvSpPr>
          <p:spPr bwMode="auto">
            <a:xfrm>
              <a:off x="2964" y="2141"/>
              <a:ext cx="32" cy="32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 b="0">
                <a:latin typeface="Tahoma" charset="0"/>
                <a:cs typeface="Tahoma" charset="0"/>
              </a:endParaRPr>
            </a:p>
          </p:txBody>
        </p:sp>
      </p:grpSp>
      <p:sp>
        <p:nvSpPr>
          <p:cNvPr id="45060" name="Rectangle 36"/>
          <p:cNvSpPr>
            <a:spLocks noChangeArrowheads="1"/>
          </p:cNvSpPr>
          <p:nvPr/>
        </p:nvSpPr>
        <p:spPr bwMode="auto">
          <a:xfrm>
            <a:off x="1819275" y="1825625"/>
            <a:ext cx="23844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0">
                <a:latin typeface="Tahoma" charset="0"/>
                <a:cs typeface="Tahoma" charset="0"/>
              </a:rPr>
              <a:t>conducts when A is high</a:t>
            </a:r>
          </a:p>
        </p:txBody>
      </p:sp>
      <p:sp>
        <p:nvSpPr>
          <p:cNvPr id="45061" name="Rectangle 37"/>
          <p:cNvSpPr>
            <a:spLocks noChangeArrowheads="1"/>
          </p:cNvSpPr>
          <p:nvPr/>
        </p:nvSpPr>
        <p:spPr bwMode="auto">
          <a:xfrm>
            <a:off x="4906963" y="1825625"/>
            <a:ext cx="230663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0">
                <a:latin typeface="Tahoma" charset="0"/>
                <a:cs typeface="Tahoma" charset="0"/>
              </a:rPr>
              <a:t>conducts when A is low</a:t>
            </a:r>
          </a:p>
        </p:txBody>
      </p:sp>
      <p:sp>
        <p:nvSpPr>
          <p:cNvPr id="45062" name="Line 38"/>
          <p:cNvSpPr>
            <a:spLocks noChangeShapeType="1"/>
          </p:cNvSpPr>
          <p:nvPr/>
        </p:nvSpPr>
        <p:spPr bwMode="auto">
          <a:xfrm>
            <a:off x="4059238" y="1295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822450" y="2514600"/>
            <a:ext cx="5241925" cy="1831975"/>
            <a:chOff x="1148" y="1584"/>
            <a:chExt cx="3302" cy="1154"/>
          </a:xfrm>
        </p:grpSpPr>
        <p:grpSp>
          <p:nvGrpSpPr>
            <p:cNvPr id="45110" name="Group 40"/>
            <p:cNvGrpSpPr>
              <a:grpSpLocks/>
            </p:cNvGrpSpPr>
            <p:nvPr/>
          </p:nvGrpSpPr>
          <p:grpSpPr bwMode="auto">
            <a:xfrm>
              <a:off x="1645" y="1601"/>
              <a:ext cx="241" cy="800"/>
              <a:chOff x="960" y="2753"/>
              <a:chExt cx="241" cy="800"/>
            </a:xfrm>
          </p:grpSpPr>
          <p:grpSp>
            <p:nvGrpSpPr>
              <p:cNvPr id="45139" name="Group 41"/>
              <p:cNvGrpSpPr>
                <a:grpSpLocks/>
              </p:cNvGrpSpPr>
              <p:nvPr/>
            </p:nvGrpSpPr>
            <p:grpSpPr bwMode="auto">
              <a:xfrm>
                <a:off x="960" y="2753"/>
                <a:ext cx="241" cy="480"/>
                <a:chOff x="960" y="2753"/>
                <a:chExt cx="241" cy="480"/>
              </a:xfrm>
            </p:grpSpPr>
            <p:sp>
              <p:nvSpPr>
                <p:cNvPr id="45144" name="Freeform 42"/>
                <p:cNvSpPr>
                  <a:spLocks/>
                </p:cNvSpPr>
                <p:nvPr/>
              </p:nvSpPr>
              <p:spPr bwMode="auto">
                <a:xfrm>
                  <a:off x="1120" y="2753"/>
                  <a:ext cx="81" cy="480"/>
                </a:xfrm>
                <a:custGeom>
                  <a:avLst/>
                  <a:gdLst>
                    <a:gd name="T0" fmla="*/ 80 w 81"/>
                    <a:gd name="T1" fmla="*/ 0 h 480"/>
                    <a:gd name="T2" fmla="*/ 80 w 81"/>
                    <a:gd name="T3" fmla="*/ 159 h 480"/>
                    <a:gd name="T4" fmla="*/ 0 w 81"/>
                    <a:gd name="T5" fmla="*/ 159 h 480"/>
                    <a:gd name="T6" fmla="*/ 0 w 81"/>
                    <a:gd name="T7" fmla="*/ 319 h 480"/>
                    <a:gd name="T8" fmla="*/ 80 w 81"/>
                    <a:gd name="T9" fmla="*/ 319 h 480"/>
                    <a:gd name="T10" fmla="*/ 80 w 81"/>
                    <a:gd name="T11" fmla="*/ 479 h 4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"/>
                    <a:gd name="T19" fmla="*/ 0 h 480"/>
                    <a:gd name="T20" fmla="*/ 81 w 81"/>
                    <a:gd name="T21" fmla="*/ 480 h 4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" h="480">
                      <a:moveTo>
                        <a:pt x="80" y="0"/>
                      </a:moveTo>
                      <a:lnTo>
                        <a:pt x="80" y="159"/>
                      </a:lnTo>
                      <a:lnTo>
                        <a:pt x="0" y="159"/>
                      </a:lnTo>
                      <a:lnTo>
                        <a:pt x="0" y="319"/>
                      </a:lnTo>
                      <a:lnTo>
                        <a:pt x="80" y="319"/>
                      </a:lnTo>
                      <a:lnTo>
                        <a:pt x="80" y="479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45" name="Line 43"/>
                <p:cNvSpPr>
                  <a:spLocks noChangeShapeType="1"/>
                </p:cNvSpPr>
                <p:nvPr/>
              </p:nvSpPr>
              <p:spPr bwMode="auto">
                <a:xfrm>
                  <a:off x="1080" y="2913"/>
                  <a:ext cx="0" cy="1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4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960" y="2993"/>
                  <a:ext cx="1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40" name="Group 45"/>
              <p:cNvGrpSpPr>
                <a:grpSpLocks/>
              </p:cNvGrpSpPr>
              <p:nvPr/>
            </p:nvGrpSpPr>
            <p:grpSpPr bwMode="auto">
              <a:xfrm>
                <a:off x="960" y="3073"/>
                <a:ext cx="241" cy="480"/>
                <a:chOff x="960" y="3073"/>
                <a:chExt cx="241" cy="480"/>
              </a:xfrm>
            </p:grpSpPr>
            <p:sp>
              <p:nvSpPr>
                <p:cNvPr id="45141" name="Freeform 46"/>
                <p:cNvSpPr>
                  <a:spLocks/>
                </p:cNvSpPr>
                <p:nvPr/>
              </p:nvSpPr>
              <p:spPr bwMode="auto">
                <a:xfrm>
                  <a:off x="1120" y="3073"/>
                  <a:ext cx="81" cy="480"/>
                </a:xfrm>
                <a:custGeom>
                  <a:avLst/>
                  <a:gdLst>
                    <a:gd name="T0" fmla="*/ 80 w 81"/>
                    <a:gd name="T1" fmla="*/ 0 h 480"/>
                    <a:gd name="T2" fmla="*/ 80 w 81"/>
                    <a:gd name="T3" fmla="*/ 159 h 480"/>
                    <a:gd name="T4" fmla="*/ 0 w 81"/>
                    <a:gd name="T5" fmla="*/ 159 h 480"/>
                    <a:gd name="T6" fmla="*/ 0 w 81"/>
                    <a:gd name="T7" fmla="*/ 319 h 480"/>
                    <a:gd name="T8" fmla="*/ 80 w 81"/>
                    <a:gd name="T9" fmla="*/ 319 h 480"/>
                    <a:gd name="T10" fmla="*/ 80 w 81"/>
                    <a:gd name="T11" fmla="*/ 479 h 4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"/>
                    <a:gd name="T19" fmla="*/ 0 h 480"/>
                    <a:gd name="T20" fmla="*/ 81 w 81"/>
                    <a:gd name="T21" fmla="*/ 480 h 4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" h="480">
                      <a:moveTo>
                        <a:pt x="80" y="0"/>
                      </a:moveTo>
                      <a:lnTo>
                        <a:pt x="80" y="159"/>
                      </a:lnTo>
                      <a:lnTo>
                        <a:pt x="0" y="159"/>
                      </a:lnTo>
                      <a:lnTo>
                        <a:pt x="0" y="319"/>
                      </a:lnTo>
                      <a:lnTo>
                        <a:pt x="80" y="319"/>
                      </a:lnTo>
                      <a:lnTo>
                        <a:pt x="80" y="479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42" name="Line 47"/>
                <p:cNvSpPr>
                  <a:spLocks noChangeShapeType="1"/>
                </p:cNvSpPr>
                <p:nvPr/>
              </p:nvSpPr>
              <p:spPr bwMode="auto">
                <a:xfrm>
                  <a:off x="1080" y="3232"/>
                  <a:ext cx="0" cy="1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43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960" y="3312"/>
                  <a:ext cx="1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5111" name="Rectangle 49"/>
            <p:cNvSpPr>
              <a:spLocks noChangeArrowheads="1"/>
            </p:cNvSpPr>
            <p:nvPr/>
          </p:nvSpPr>
          <p:spPr bwMode="auto">
            <a:xfrm>
              <a:off x="1148" y="2398"/>
              <a:ext cx="150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0">
                  <a:latin typeface="Tahoma" charset="0"/>
                  <a:cs typeface="Tahoma" charset="0"/>
                </a:rPr>
                <a:t>conducts when A is high</a:t>
              </a:r>
              <a:br>
                <a:rPr lang="en-US" sz="1600" b="0">
                  <a:latin typeface="Tahoma" charset="0"/>
                  <a:cs typeface="Tahoma" charset="0"/>
                </a:rPr>
              </a:br>
              <a:r>
                <a:rPr lang="en-US" sz="1600" b="0" u="sng">
                  <a:latin typeface="Tahoma" charset="0"/>
                  <a:cs typeface="Tahoma" charset="0"/>
                </a:rPr>
                <a:t>and</a:t>
              </a:r>
              <a:r>
                <a:rPr lang="en-US" sz="1600" b="0">
                  <a:latin typeface="Tahoma" charset="0"/>
                  <a:cs typeface="Tahoma" charset="0"/>
                </a:rPr>
                <a:t> B is high:  A</a:t>
              </a:r>
              <a:r>
                <a:rPr lang="en-US" sz="1600" b="0" baseline="30000">
                  <a:latin typeface="Tahoma" charset="0"/>
                  <a:cs typeface="Tahoma" charset="0"/>
                </a:rPr>
                <a:t>.</a:t>
              </a:r>
              <a:r>
                <a:rPr lang="en-US" sz="1600" b="0">
                  <a:latin typeface="Tahoma" charset="0"/>
                  <a:cs typeface="Tahoma" charset="0"/>
                </a:rPr>
                <a:t>B</a:t>
              </a:r>
            </a:p>
          </p:txBody>
        </p:sp>
        <p:sp>
          <p:nvSpPr>
            <p:cNvPr id="45112" name="Rectangle 50"/>
            <p:cNvSpPr>
              <a:spLocks noChangeArrowheads="1"/>
            </p:cNvSpPr>
            <p:nvPr/>
          </p:nvSpPr>
          <p:spPr bwMode="auto">
            <a:xfrm>
              <a:off x="1436" y="1726"/>
              <a:ext cx="21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>
                  <a:latin typeface="Tahoma" charset="0"/>
                  <a:cs typeface="Tahoma" charset="0"/>
                </a:rPr>
                <a:t>A</a:t>
              </a:r>
            </a:p>
          </p:txBody>
        </p:sp>
        <p:sp>
          <p:nvSpPr>
            <p:cNvPr id="45113" name="Rectangle 51"/>
            <p:cNvSpPr>
              <a:spLocks noChangeArrowheads="1"/>
            </p:cNvSpPr>
            <p:nvPr/>
          </p:nvSpPr>
          <p:spPr bwMode="auto">
            <a:xfrm>
              <a:off x="1454" y="2062"/>
              <a:ext cx="19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>
                  <a:latin typeface="Tahoma" charset="0"/>
                  <a:cs typeface="Tahoma" charset="0"/>
                </a:rPr>
                <a:t>B</a:t>
              </a:r>
            </a:p>
          </p:txBody>
        </p:sp>
        <p:sp>
          <p:nvSpPr>
            <p:cNvPr id="45114" name="Line 52"/>
            <p:cNvSpPr>
              <a:spLocks noChangeShapeType="1"/>
            </p:cNvSpPr>
            <p:nvPr/>
          </p:nvSpPr>
          <p:spPr bwMode="auto">
            <a:xfrm>
              <a:off x="2557" y="196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115" name="Group 53"/>
            <p:cNvGrpSpPr>
              <a:grpSpLocks/>
            </p:cNvGrpSpPr>
            <p:nvPr/>
          </p:nvGrpSpPr>
          <p:grpSpPr bwMode="auto">
            <a:xfrm>
              <a:off x="3373" y="1584"/>
              <a:ext cx="853" cy="768"/>
              <a:chOff x="2688" y="2736"/>
              <a:chExt cx="853" cy="768"/>
            </a:xfrm>
          </p:grpSpPr>
          <p:grpSp>
            <p:nvGrpSpPr>
              <p:cNvPr id="45124" name="Group 54"/>
              <p:cNvGrpSpPr>
                <a:grpSpLocks/>
              </p:cNvGrpSpPr>
              <p:nvPr/>
            </p:nvGrpSpPr>
            <p:grpSpPr bwMode="auto">
              <a:xfrm>
                <a:off x="2688" y="2864"/>
                <a:ext cx="257" cy="513"/>
                <a:chOff x="2688" y="2864"/>
                <a:chExt cx="257" cy="513"/>
              </a:xfrm>
            </p:grpSpPr>
            <p:sp>
              <p:nvSpPr>
                <p:cNvPr id="45135" name="Freeform 55"/>
                <p:cNvSpPr>
                  <a:spLocks/>
                </p:cNvSpPr>
                <p:nvPr/>
              </p:nvSpPr>
              <p:spPr bwMode="auto">
                <a:xfrm>
                  <a:off x="2858" y="2864"/>
                  <a:ext cx="87" cy="513"/>
                </a:xfrm>
                <a:custGeom>
                  <a:avLst/>
                  <a:gdLst>
                    <a:gd name="T0" fmla="*/ 86 w 87"/>
                    <a:gd name="T1" fmla="*/ 0 h 513"/>
                    <a:gd name="T2" fmla="*/ 86 w 87"/>
                    <a:gd name="T3" fmla="*/ 170 h 513"/>
                    <a:gd name="T4" fmla="*/ 0 w 87"/>
                    <a:gd name="T5" fmla="*/ 170 h 513"/>
                    <a:gd name="T6" fmla="*/ 0 w 87"/>
                    <a:gd name="T7" fmla="*/ 341 h 513"/>
                    <a:gd name="T8" fmla="*/ 86 w 87"/>
                    <a:gd name="T9" fmla="*/ 341 h 513"/>
                    <a:gd name="T10" fmla="*/ 86 w 87"/>
                    <a:gd name="T11" fmla="*/ 512 h 5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7"/>
                    <a:gd name="T19" fmla="*/ 0 h 513"/>
                    <a:gd name="T20" fmla="*/ 87 w 87"/>
                    <a:gd name="T21" fmla="*/ 513 h 5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7" h="513">
                      <a:moveTo>
                        <a:pt x="86" y="0"/>
                      </a:moveTo>
                      <a:lnTo>
                        <a:pt x="86" y="170"/>
                      </a:lnTo>
                      <a:lnTo>
                        <a:pt x="0" y="170"/>
                      </a:lnTo>
                      <a:lnTo>
                        <a:pt x="0" y="341"/>
                      </a:lnTo>
                      <a:lnTo>
                        <a:pt x="86" y="341"/>
                      </a:lnTo>
                      <a:lnTo>
                        <a:pt x="86" y="512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36" name="Line 56"/>
                <p:cNvSpPr>
                  <a:spLocks noChangeShapeType="1"/>
                </p:cNvSpPr>
                <p:nvPr/>
              </p:nvSpPr>
              <p:spPr bwMode="auto">
                <a:xfrm>
                  <a:off x="2816" y="3034"/>
                  <a:ext cx="0" cy="1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37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2688" y="3120"/>
                  <a:ext cx="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 useBgFill="1">
              <p:nvSpPr>
                <p:cNvPr id="45138" name="Oval 58"/>
                <p:cNvSpPr>
                  <a:spLocks noChangeArrowheads="1"/>
                </p:cNvSpPr>
                <p:nvPr/>
              </p:nvSpPr>
              <p:spPr bwMode="auto">
                <a:xfrm>
                  <a:off x="2778" y="3100"/>
                  <a:ext cx="34" cy="35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600" b="0">
                    <a:latin typeface="Tahoma" charset="0"/>
                    <a:cs typeface="Tahoma" charset="0"/>
                  </a:endParaRPr>
                </a:p>
              </p:txBody>
            </p:sp>
          </p:grpSp>
          <p:grpSp>
            <p:nvGrpSpPr>
              <p:cNvPr id="45125" name="Group 59"/>
              <p:cNvGrpSpPr>
                <a:grpSpLocks/>
              </p:cNvGrpSpPr>
              <p:nvPr/>
            </p:nvGrpSpPr>
            <p:grpSpPr bwMode="auto">
              <a:xfrm>
                <a:off x="3285" y="2864"/>
                <a:ext cx="256" cy="513"/>
                <a:chOff x="3285" y="2864"/>
                <a:chExt cx="256" cy="513"/>
              </a:xfrm>
            </p:grpSpPr>
            <p:sp>
              <p:nvSpPr>
                <p:cNvPr id="45131" name="Freeform 60"/>
                <p:cNvSpPr>
                  <a:spLocks/>
                </p:cNvSpPr>
                <p:nvPr/>
              </p:nvSpPr>
              <p:spPr bwMode="auto">
                <a:xfrm>
                  <a:off x="3285" y="2864"/>
                  <a:ext cx="87" cy="513"/>
                </a:xfrm>
                <a:custGeom>
                  <a:avLst/>
                  <a:gdLst>
                    <a:gd name="T0" fmla="*/ 0 w 87"/>
                    <a:gd name="T1" fmla="*/ 0 h 513"/>
                    <a:gd name="T2" fmla="*/ 0 w 87"/>
                    <a:gd name="T3" fmla="*/ 170 h 513"/>
                    <a:gd name="T4" fmla="*/ 86 w 87"/>
                    <a:gd name="T5" fmla="*/ 170 h 513"/>
                    <a:gd name="T6" fmla="*/ 86 w 87"/>
                    <a:gd name="T7" fmla="*/ 341 h 513"/>
                    <a:gd name="T8" fmla="*/ 0 w 87"/>
                    <a:gd name="T9" fmla="*/ 341 h 513"/>
                    <a:gd name="T10" fmla="*/ 0 w 87"/>
                    <a:gd name="T11" fmla="*/ 512 h 5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7"/>
                    <a:gd name="T19" fmla="*/ 0 h 513"/>
                    <a:gd name="T20" fmla="*/ 87 w 87"/>
                    <a:gd name="T21" fmla="*/ 513 h 5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7" h="513">
                      <a:moveTo>
                        <a:pt x="0" y="0"/>
                      </a:moveTo>
                      <a:lnTo>
                        <a:pt x="0" y="170"/>
                      </a:lnTo>
                      <a:lnTo>
                        <a:pt x="86" y="170"/>
                      </a:lnTo>
                      <a:lnTo>
                        <a:pt x="86" y="341"/>
                      </a:lnTo>
                      <a:lnTo>
                        <a:pt x="0" y="341"/>
                      </a:lnTo>
                      <a:lnTo>
                        <a:pt x="0" y="512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32" name="Line 61"/>
                <p:cNvSpPr>
                  <a:spLocks noChangeShapeType="1"/>
                </p:cNvSpPr>
                <p:nvPr/>
              </p:nvSpPr>
              <p:spPr bwMode="auto">
                <a:xfrm>
                  <a:off x="3413" y="3034"/>
                  <a:ext cx="0" cy="1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33" name="Line 62"/>
                <p:cNvSpPr>
                  <a:spLocks noChangeShapeType="1"/>
                </p:cNvSpPr>
                <p:nvPr/>
              </p:nvSpPr>
              <p:spPr bwMode="auto">
                <a:xfrm>
                  <a:off x="3444" y="3120"/>
                  <a:ext cx="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 useBgFill="1">
              <p:nvSpPr>
                <p:cNvPr id="45134" name="Oval 63"/>
                <p:cNvSpPr>
                  <a:spLocks noChangeArrowheads="1"/>
                </p:cNvSpPr>
                <p:nvPr/>
              </p:nvSpPr>
              <p:spPr bwMode="auto">
                <a:xfrm>
                  <a:off x="3417" y="3100"/>
                  <a:ext cx="34" cy="35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600" b="0">
                    <a:latin typeface="Tahoma" charset="0"/>
                    <a:cs typeface="Tahoma" charset="0"/>
                  </a:endParaRPr>
                </a:p>
              </p:txBody>
            </p:sp>
          </p:grpSp>
          <p:sp>
            <p:nvSpPr>
              <p:cNvPr id="45126" name="Line 64"/>
              <p:cNvSpPr>
                <a:spLocks noChangeShapeType="1"/>
              </p:cNvSpPr>
              <p:nvPr/>
            </p:nvSpPr>
            <p:spPr bwMode="auto">
              <a:xfrm>
                <a:off x="2944" y="2864"/>
                <a:ext cx="3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7" name="Line 65"/>
              <p:cNvSpPr>
                <a:spLocks noChangeShapeType="1"/>
              </p:cNvSpPr>
              <p:nvPr/>
            </p:nvSpPr>
            <p:spPr bwMode="auto">
              <a:xfrm flipV="1">
                <a:off x="3115" y="2736"/>
                <a:ext cx="0" cy="1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128" name="Group 66"/>
              <p:cNvGrpSpPr>
                <a:grpSpLocks/>
              </p:cNvGrpSpPr>
              <p:nvPr/>
            </p:nvGrpSpPr>
            <p:grpSpPr bwMode="auto">
              <a:xfrm>
                <a:off x="2944" y="3376"/>
                <a:ext cx="341" cy="128"/>
                <a:chOff x="2944" y="3376"/>
                <a:chExt cx="341" cy="128"/>
              </a:xfrm>
            </p:grpSpPr>
            <p:sp>
              <p:nvSpPr>
                <p:cNvPr id="45129" name="Line 67"/>
                <p:cNvSpPr>
                  <a:spLocks noChangeShapeType="1"/>
                </p:cNvSpPr>
                <p:nvPr/>
              </p:nvSpPr>
              <p:spPr bwMode="auto">
                <a:xfrm>
                  <a:off x="2944" y="3376"/>
                  <a:ext cx="3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30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3115" y="3376"/>
                  <a:ext cx="0" cy="1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5116" name="Rectangle 69"/>
            <p:cNvSpPr>
              <a:spLocks noChangeArrowheads="1"/>
            </p:cNvSpPr>
            <p:nvPr/>
          </p:nvSpPr>
          <p:spPr bwMode="auto">
            <a:xfrm>
              <a:off x="3164" y="1870"/>
              <a:ext cx="21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>
                  <a:latin typeface="Tahoma" charset="0"/>
                  <a:cs typeface="Tahoma" charset="0"/>
                </a:rPr>
                <a:t>A</a:t>
              </a:r>
            </a:p>
          </p:txBody>
        </p:sp>
        <p:sp>
          <p:nvSpPr>
            <p:cNvPr id="45117" name="Rectangle 70"/>
            <p:cNvSpPr>
              <a:spLocks noChangeArrowheads="1"/>
            </p:cNvSpPr>
            <p:nvPr/>
          </p:nvSpPr>
          <p:spPr bwMode="auto">
            <a:xfrm>
              <a:off x="4238" y="1870"/>
              <a:ext cx="19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>
                  <a:latin typeface="Tahoma" charset="0"/>
                  <a:cs typeface="Tahoma" charset="0"/>
                </a:rPr>
                <a:t>B</a:t>
              </a:r>
            </a:p>
          </p:txBody>
        </p:sp>
        <p:sp>
          <p:nvSpPr>
            <p:cNvPr id="45118" name="Rectangle 71"/>
            <p:cNvSpPr>
              <a:spLocks noChangeArrowheads="1"/>
            </p:cNvSpPr>
            <p:nvPr/>
          </p:nvSpPr>
          <p:spPr bwMode="auto">
            <a:xfrm>
              <a:off x="2997" y="2398"/>
              <a:ext cx="145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0">
                  <a:latin typeface="Tahoma" charset="0"/>
                  <a:cs typeface="Tahoma" charset="0"/>
                </a:rPr>
                <a:t>conducts when A is low</a:t>
              </a:r>
              <a:br>
                <a:rPr lang="en-US" sz="1600" b="0">
                  <a:latin typeface="Tahoma" charset="0"/>
                  <a:cs typeface="Tahoma" charset="0"/>
                </a:rPr>
              </a:br>
              <a:r>
                <a:rPr lang="en-US" sz="1600" b="0" u="sng">
                  <a:latin typeface="Tahoma" charset="0"/>
                  <a:cs typeface="Tahoma" charset="0"/>
                </a:rPr>
                <a:t>or</a:t>
              </a:r>
              <a:r>
                <a:rPr lang="en-US" sz="1600" b="0">
                  <a:latin typeface="Tahoma" charset="0"/>
                  <a:cs typeface="Tahoma" charset="0"/>
                </a:rPr>
                <a:t> B is low: A+B = A</a:t>
              </a:r>
              <a:r>
                <a:rPr lang="en-US" sz="1600" b="0" baseline="30000">
                  <a:latin typeface="Tahoma" charset="0"/>
                  <a:cs typeface="Tahoma" charset="0"/>
                </a:rPr>
                <a:t>.</a:t>
              </a:r>
              <a:r>
                <a:rPr lang="en-US" sz="1600" b="0">
                  <a:latin typeface="Tahoma" charset="0"/>
                  <a:cs typeface="Tahoma" charset="0"/>
                </a:rPr>
                <a:t>B</a:t>
              </a:r>
            </a:p>
          </p:txBody>
        </p:sp>
        <p:sp>
          <p:nvSpPr>
            <p:cNvPr id="45119" name="Line 72"/>
            <p:cNvSpPr>
              <a:spLocks noChangeShapeType="1"/>
            </p:cNvSpPr>
            <p:nvPr/>
          </p:nvSpPr>
          <p:spPr bwMode="auto">
            <a:xfrm>
              <a:off x="3757" y="258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0" name="Line 73"/>
            <p:cNvSpPr>
              <a:spLocks noChangeShapeType="1"/>
            </p:cNvSpPr>
            <p:nvPr/>
          </p:nvSpPr>
          <p:spPr bwMode="auto">
            <a:xfrm>
              <a:off x="3913" y="258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1" name="Line 74"/>
            <p:cNvSpPr>
              <a:spLocks noChangeShapeType="1"/>
            </p:cNvSpPr>
            <p:nvPr/>
          </p:nvSpPr>
          <p:spPr bwMode="auto">
            <a:xfrm>
              <a:off x="4153" y="2580"/>
              <a:ext cx="2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2" name="Oval 75"/>
            <p:cNvSpPr>
              <a:spLocks noChangeArrowheads="1"/>
            </p:cNvSpPr>
            <p:nvPr/>
          </p:nvSpPr>
          <p:spPr bwMode="auto">
            <a:xfrm>
              <a:off x="3779" y="169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 b="0">
                <a:latin typeface="Tahoma" charset="0"/>
                <a:cs typeface="Tahoma" charset="0"/>
              </a:endParaRPr>
            </a:p>
          </p:txBody>
        </p:sp>
        <p:sp>
          <p:nvSpPr>
            <p:cNvPr id="45123" name="Oval 76"/>
            <p:cNvSpPr>
              <a:spLocks noChangeArrowheads="1"/>
            </p:cNvSpPr>
            <p:nvPr/>
          </p:nvSpPr>
          <p:spPr bwMode="auto">
            <a:xfrm>
              <a:off x="3779" y="2206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 b="0">
                <a:latin typeface="Tahoma" charset="0"/>
                <a:cs typeface="Tahoma" charset="0"/>
              </a:endParaRPr>
            </a:p>
          </p:txBody>
        </p:sp>
      </p:grpSp>
      <p:grpSp>
        <p:nvGrpSpPr>
          <p:cNvPr id="12" name="Group 77"/>
          <p:cNvGrpSpPr>
            <a:grpSpLocks/>
          </p:cNvGrpSpPr>
          <p:nvPr/>
        </p:nvGrpSpPr>
        <p:grpSpPr bwMode="auto">
          <a:xfrm>
            <a:off x="1785938" y="4500563"/>
            <a:ext cx="5278437" cy="2003425"/>
            <a:chOff x="1125" y="2835"/>
            <a:chExt cx="3325" cy="1262"/>
          </a:xfrm>
        </p:grpSpPr>
        <p:sp>
          <p:nvSpPr>
            <p:cNvPr id="45071" name="Rectangle 78"/>
            <p:cNvSpPr>
              <a:spLocks noChangeArrowheads="1"/>
            </p:cNvSpPr>
            <p:nvPr/>
          </p:nvSpPr>
          <p:spPr bwMode="auto">
            <a:xfrm>
              <a:off x="1125" y="3757"/>
              <a:ext cx="150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0">
                  <a:latin typeface="Tahoma" charset="0"/>
                  <a:cs typeface="Tahoma" charset="0"/>
                </a:rPr>
                <a:t>conducts when A is high</a:t>
              </a:r>
              <a:br>
                <a:rPr lang="en-US" sz="1600" b="0">
                  <a:latin typeface="Tahoma" charset="0"/>
                  <a:cs typeface="Tahoma" charset="0"/>
                </a:rPr>
              </a:br>
              <a:r>
                <a:rPr lang="en-US" sz="1600" b="0" u="sng">
                  <a:latin typeface="Tahoma" charset="0"/>
                  <a:cs typeface="Tahoma" charset="0"/>
                </a:rPr>
                <a:t>or</a:t>
              </a:r>
              <a:r>
                <a:rPr lang="en-US" sz="1600" b="0">
                  <a:latin typeface="Tahoma" charset="0"/>
                  <a:cs typeface="Tahoma" charset="0"/>
                </a:rPr>
                <a:t> B is high:  A+B</a:t>
              </a:r>
            </a:p>
          </p:txBody>
        </p:sp>
        <p:grpSp>
          <p:nvGrpSpPr>
            <p:cNvPr id="45072" name="Group 79"/>
            <p:cNvGrpSpPr>
              <a:grpSpLocks/>
            </p:cNvGrpSpPr>
            <p:nvPr/>
          </p:nvGrpSpPr>
          <p:grpSpPr bwMode="auto">
            <a:xfrm>
              <a:off x="3333" y="2835"/>
              <a:ext cx="473" cy="877"/>
              <a:chOff x="2648" y="3987"/>
              <a:chExt cx="473" cy="877"/>
            </a:xfrm>
          </p:grpSpPr>
          <p:grpSp>
            <p:nvGrpSpPr>
              <p:cNvPr id="45097" name="Group 80"/>
              <p:cNvGrpSpPr>
                <a:grpSpLocks/>
              </p:cNvGrpSpPr>
              <p:nvPr/>
            </p:nvGrpSpPr>
            <p:grpSpPr bwMode="auto">
              <a:xfrm>
                <a:off x="2857" y="3987"/>
                <a:ext cx="264" cy="877"/>
                <a:chOff x="2857" y="3987"/>
                <a:chExt cx="264" cy="877"/>
              </a:xfrm>
            </p:grpSpPr>
            <p:grpSp>
              <p:nvGrpSpPr>
                <p:cNvPr id="45100" name="Group 81"/>
                <p:cNvGrpSpPr>
                  <a:grpSpLocks/>
                </p:cNvGrpSpPr>
                <p:nvPr/>
              </p:nvGrpSpPr>
              <p:grpSpPr bwMode="auto">
                <a:xfrm>
                  <a:off x="2857" y="3987"/>
                  <a:ext cx="264" cy="527"/>
                  <a:chOff x="2857" y="3987"/>
                  <a:chExt cx="264" cy="527"/>
                </a:xfrm>
              </p:grpSpPr>
              <p:sp>
                <p:nvSpPr>
                  <p:cNvPr id="45106" name="Freeform 82"/>
                  <p:cNvSpPr>
                    <a:spLocks/>
                  </p:cNvSpPr>
                  <p:nvPr/>
                </p:nvSpPr>
                <p:spPr bwMode="auto">
                  <a:xfrm>
                    <a:off x="3032" y="3987"/>
                    <a:ext cx="89" cy="527"/>
                  </a:xfrm>
                  <a:custGeom>
                    <a:avLst/>
                    <a:gdLst>
                      <a:gd name="T0" fmla="*/ 88 w 89"/>
                      <a:gd name="T1" fmla="*/ 0 h 527"/>
                      <a:gd name="T2" fmla="*/ 88 w 89"/>
                      <a:gd name="T3" fmla="*/ 175 h 527"/>
                      <a:gd name="T4" fmla="*/ 0 w 89"/>
                      <a:gd name="T5" fmla="*/ 175 h 527"/>
                      <a:gd name="T6" fmla="*/ 0 w 89"/>
                      <a:gd name="T7" fmla="*/ 350 h 527"/>
                      <a:gd name="T8" fmla="*/ 88 w 89"/>
                      <a:gd name="T9" fmla="*/ 350 h 527"/>
                      <a:gd name="T10" fmla="*/ 88 w 89"/>
                      <a:gd name="T11" fmla="*/ 526 h 5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9"/>
                      <a:gd name="T19" fmla="*/ 0 h 527"/>
                      <a:gd name="T20" fmla="*/ 89 w 89"/>
                      <a:gd name="T21" fmla="*/ 527 h 52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9" h="527">
                        <a:moveTo>
                          <a:pt x="88" y="0"/>
                        </a:moveTo>
                        <a:lnTo>
                          <a:pt x="88" y="175"/>
                        </a:lnTo>
                        <a:lnTo>
                          <a:pt x="0" y="175"/>
                        </a:lnTo>
                        <a:lnTo>
                          <a:pt x="0" y="350"/>
                        </a:lnTo>
                        <a:lnTo>
                          <a:pt x="88" y="350"/>
                        </a:lnTo>
                        <a:lnTo>
                          <a:pt x="88" y="526"/>
                        </a:lnTo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107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2988" y="4162"/>
                    <a:ext cx="0" cy="17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08" name="Line 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57" y="4250"/>
                    <a:ext cx="10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 useBgFill="1">
                <p:nvSpPr>
                  <p:cNvPr id="45109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229"/>
                    <a:ext cx="35" cy="36"/>
                  </a:xfrm>
                  <a:prstGeom prst="ellipse">
                    <a:avLst/>
                  </a:prstGeom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600" b="0">
                      <a:latin typeface="Tahoma" charset="0"/>
                      <a:cs typeface="Tahoma" charset="0"/>
                    </a:endParaRPr>
                  </a:p>
                </p:txBody>
              </p:sp>
            </p:grpSp>
            <p:grpSp>
              <p:nvGrpSpPr>
                <p:cNvPr id="45101" name="Group 86"/>
                <p:cNvGrpSpPr>
                  <a:grpSpLocks/>
                </p:cNvGrpSpPr>
                <p:nvPr/>
              </p:nvGrpSpPr>
              <p:grpSpPr bwMode="auto">
                <a:xfrm>
                  <a:off x="2857" y="4337"/>
                  <a:ext cx="264" cy="527"/>
                  <a:chOff x="2857" y="4337"/>
                  <a:chExt cx="264" cy="527"/>
                </a:xfrm>
              </p:grpSpPr>
              <p:sp>
                <p:nvSpPr>
                  <p:cNvPr id="45102" name="Freeform 87"/>
                  <p:cNvSpPr>
                    <a:spLocks/>
                  </p:cNvSpPr>
                  <p:nvPr/>
                </p:nvSpPr>
                <p:spPr bwMode="auto">
                  <a:xfrm>
                    <a:off x="3032" y="4337"/>
                    <a:ext cx="89" cy="527"/>
                  </a:xfrm>
                  <a:custGeom>
                    <a:avLst/>
                    <a:gdLst>
                      <a:gd name="T0" fmla="*/ 88 w 89"/>
                      <a:gd name="T1" fmla="*/ 0 h 527"/>
                      <a:gd name="T2" fmla="*/ 88 w 89"/>
                      <a:gd name="T3" fmla="*/ 175 h 527"/>
                      <a:gd name="T4" fmla="*/ 0 w 89"/>
                      <a:gd name="T5" fmla="*/ 175 h 527"/>
                      <a:gd name="T6" fmla="*/ 0 w 89"/>
                      <a:gd name="T7" fmla="*/ 350 h 527"/>
                      <a:gd name="T8" fmla="*/ 88 w 89"/>
                      <a:gd name="T9" fmla="*/ 350 h 527"/>
                      <a:gd name="T10" fmla="*/ 88 w 89"/>
                      <a:gd name="T11" fmla="*/ 526 h 5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9"/>
                      <a:gd name="T19" fmla="*/ 0 h 527"/>
                      <a:gd name="T20" fmla="*/ 89 w 89"/>
                      <a:gd name="T21" fmla="*/ 527 h 52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9" h="527">
                        <a:moveTo>
                          <a:pt x="88" y="0"/>
                        </a:moveTo>
                        <a:lnTo>
                          <a:pt x="88" y="175"/>
                        </a:lnTo>
                        <a:lnTo>
                          <a:pt x="0" y="175"/>
                        </a:lnTo>
                        <a:lnTo>
                          <a:pt x="0" y="350"/>
                        </a:lnTo>
                        <a:lnTo>
                          <a:pt x="88" y="350"/>
                        </a:lnTo>
                        <a:lnTo>
                          <a:pt x="88" y="526"/>
                        </a:lnTo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103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2988" y="4513"/>
                    <a:ext cx="0" cy="17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04" name="Line 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57" y="4600"/>
                    <a:ext cx="10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 useBgFill="1">
                <p:nvSpPr>
                  <p:cNvPr id="45105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580"/>
                    <a:ext cx="35" cy="35"/>
                  </a:xfrm>
                  <a:prstGeom prst="ellipse">
                    <a:avLst/>
                  </a:prstGeom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600" b="0">
                      <a:latin typeface="Tahoma" charset="0"/>
                      <a:cs typeface="Tahoma" charset="0"/>
                    </a:endParaRPr>
                  </a:p>
                </p:txBody>
              </p:sp>
            </p:grpSp>
          </p:grpSp>
          <p:sp>
            <p:nvSpPr>
              <p:cNvPr id="45098" name="Rectangle 91"/>
              <p:cNvSpPr>
                <a:spLocks noChangeArrowheads="1"/>
              </p:cNvSpPr>
              <p:nvPr/>
            </p:nvSpPr>
            <p:spPr bwMode="auto">
              <a:xfrm>
                <a:off x="2648" y="4141"/>
                <a:ext cx="214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0">
                    <a:latin typeface="Tahoma" charset="0"/>
                    <a:cs typeface="Tahoma" charset="0"/>
                  </a:rPr>
                  <a:t>A</a:t>
                </a:r>
              </a:p>
            </p:txBody>
          </p:sp>
          <p:sp>
            <p:nvSpPr>
              <p:cNvPr id="45099" name="Rectangle 92"/>
              <p:cNvSpPr>
                <a:spLocks noChangeArrowheads="1"/>
              </p:cNvSpPr>
              <p:nvPr/>
            </p:nvSpPr>
            <p:spPr bwMode="auto">
              <a:xfrm>
                <a:off x="2666" y="4477"/>
                <a:ext cx="193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0">
                    <a:latin typeface="Tahoma" charset="0"/>
                    <a:cs typeface="Tahoma" charset="0"/>
                  </a:rPr>
                  <a:t>B</a:t>
                </a:r>
              </a:p>
            </p:txBody>
          </p:sp>
        </p:grpSp>
        <p:sp>
          <p:nvSpPr>
            <p:cNvPr id="45073" name="Line 93"/>
            <p:cNvSpPr>
              <a:spLocks noChangeShapeType="1"/>
            </p:cNvSpPr>
            <p:nvPr/>
          </p:nvSpPr>
          <p:spPr bwMode="auto">
            <a:xfrm>
              <a:off x="2582" y="3231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74" name="Group 94"/>
            <p:cNvGrpSpPr>
              <a:grpSpLocks/>
            </p:cNvGrpSpPr>
            <p:nvPr/>
          </p:nvGrpSpPr>
          <p:grpSpPr bwMode="auto">
            <a:xfrm>
              <a:off x="1221" y="2880"/>
              <a:ext cx="1267" cy="783"/>
              <a:chOff x="536" y="4032"/>
              <a:chExt cx="1267" cy="783"/>
            </a:xfrm>
          </p:grpSpPr>
          <p:grpSp>
            <p:nvGrpSpPr>
              <p:cNvPr id="45081" name="Group 95"/>
              <p:cNvGrpSpPr>
                <a:grpSpLocks/>
              </p:cNvGrpSpPr>
              <p:nvPr/>
            </p:nvGrpSpPr>
            <p:grpSpPr bwMode="auto">
              <a:xfrm>
                <a:off x="745" y="4032"/>
                <a:ext cx="870" cy="783"/>
                <a:chOff x="745" y="4032"/>
                <a:chExt cx="870" cy="783"/>
              </a:xfrm>
            </p:grpSpPr>
            <p:grpSp>
              <p:nvGrpSpPr>
                <p:cNvPr id="45084" name="Group 96"/>
                <p:cNvGrpSpPr>
                  <a:grpSpLocks/>
                </p:cNvGrpSpPr>
                <p:nvPr/>
              </p:nvGrpSpPr>
              <p:grpSpPr bwMode="auto">
                <a:xfrm>
                  <a:off x="745" y="4163"/>
                  <a:ext cx="262" cy="523"/>
                  <a:chOff x="745" y="4163"/>
                  <a:chExt cx="262" cy="523"/>
                </a:xfrm>
              </p:grpSpPr>
              <p:sp>
                <p:nvSpPr>
                  <p:cNvPr id="45094" name="Freeform 97"/>
                  <p:cNvSpPr>
                    <a:spLocks/>
                  </p:cNvSpPr>
                  <p:nvPr/>
                </p:nvSpPr>
                <p:spPr bwMode="auto">
                  <a:xfrm>
                    <a:off x="919" y="4163"/>
                    <a:ext cx="88" cy="523"/>
                  </a:xfrm>
                  <a:custGeom>
                    <a:avLst/>
                    <a:gdLst>
                      <a:gd name="T0" fmla="*/ 87 w 88"/>
                      <a:gd name="T1" fmla="*/ 0 h 523"/>
                      <a:gd name="T2" fmla="*/ 87 w 88"/>
                      <a:gd name="T3" fmla="*/ 174 h 523"/>
                      <a:gd name="T4" fmla="*/ 0 w 88"/>
                      <a:gd name="T5" fmla="*/ 174 h 523"/>
                      <a:gd name="T6" fmla="*/ 0 w 88"/>
                      <a:gd name="T7" fmla="*/ 348 h 523"/>
                      <a:gd name="T8" fmla="*/ 87 w 88"/>
                      <a:gd name="T9" fmla="*/ 348 h 523"/>
                      <a:gd name="T10" fmla="*/ 87 w 88"/>
                      <a:gd name="T11" fmla="*/ 522 h 5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8"/>
                      <a:gd name="T19" fmla="*/ 0 h 523"/>
                      <a:gd name="T20" fmla="*/ 88 w 88"/>
                      <a:gd name="T21" fmla="*/ 523 h 5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8" h="523">
                        <a:moveTo>
                          <a:pt x="87" y="0"/>
                        </a:moveTo>
                        <a:lnTo>
                          <a:pt x="87" y="174"/>
                        </a:lnTo>
                        <a:lnTo>
                          <a:pt x="0" y="174"/>
                        </a:lnTo>
                        <a:lnTo>
                          <a:pt x="0" y="348"/>
                        </a:lnTo>
                        <a:lnTo>
                          <a:pt x="87" y="348"/>
                        </a:lnTo>
                        <a:lnTo>
                          <a:pt x="87" y="522"/>
                        </a:lnTo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095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876" y="4337"/>
                    <a:ext cx="0" cy="17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96" name="Line 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5" y="4424"/>
                    <a:ext cx="13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085" name="Group 100"/>
                <p:cNvGrpSpPr>
                  <a:grpSpLocks/>
                </p:cNvGrpSpPr>
                <p:nvPr/>
              </p:nvGrpSpPr>
              <p:grpSpPr bwMode="auto">
                <a:xfrm>
                  <a:off x="1354" y="4163"/>
                  <a:ext cx="261" cy="523"/>
                  <a:chOff x="1354" y="4163"/>
                  <a:chExt cx="261" cy="523"/>
                </a:xfrm>
              </p:grpSpPr>
              <p:sp>
                <p:nvSpPr>
                  <p:cNvPr id="45091" name="Freeform 101"/>
                  <p:cNvSpPr>
                    <a:spLocks/>
                  </p:cNvSpPr>
                  <p:nvPr/>
                </p:nvSpPr>
                <p:spPr bwMode="auto">
                  <a:xfrm>
                    <a:off x="1354" y="4163"/>
                    <a:ext cx="88" cy="523"/>
                  </a:xfrm>
                  <a:custGeom>
                    <a:avLst/>
                    <a:gdLst>
                      <a:gd name="T0" fmla="*/ 0 w 88"/>
                      <a:gd name="T1" fmla="*/ 0 h 523"/>
                      <a:gd name="T2" fmla="*/ 0 w 88"/>
                      <a:gd name="T3" fmla="*/ 174 h 523"/>
                      <a:gd name="T4" fmla="*/ 87 w 88"/>
                      <a:gd name="T5" fmla="*/ 174 h 523"/>
                      <a:gd name="T6" fmla="*/ 87 w 88"/>
                      <a:gd name="T7" fmla="*/ 348 h 523"/>
                      <a:gd name="T8" fmla="*/ 0 w 88"/>
                      <a:gd name="T9" fmla="*/ 348 h 523"/>
                      <a:gd name="T10" fmla="*/ 0 w 88"/>
                      <a:gd name="T11" fmla="*/ 522 h 5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8"/>
                      <a:gd name="T19" fmla="*/ 0 h 523"/>
                      <a:gd name="T20" fmla="*/ 88 w 88"/>
                      <a:gd name="T21" fmla="*/ 523 h 5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8" h="523">
                        <a:moveTo>
                          <a:pt x="0" y="0"/>
                        </a:moveTo>
                        <a:lnTo>
                          <a:pt x="0" y="174"/>
                        </a:lnTo>
                        <a:lnTo>
                          <a:pt x="87" y="174"/>
                        </a:lnTo>
                        <a:lnTo>
                          <a:pt x="87" y="348"/>
                        </a:lnTo>
                        <a:lnTo>
                          <a:pt x="0" y="348"/>
                        </a:lnTo>
                        <a:lnTo>
                          <a:pt x="0" y="522"/>
                        </a:lnTo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092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1485" y="4337"/>
                    <a:ext cx="0" cy="17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93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485" y="4424"/>
                    <a:ext cx="13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5086" name="Line 104"/>
                <p:cNvSpPr>
                  <a:spLocks noChangeShapeType="1"/>
                </p:cNvSpPr>
                <p:nvPr/>
              </p:nvSpPr>
              <p:spPr bwMode="auto">
                <a:xfrm>
                  <a:off x="1006" y="4163"/>
                  <a:ext cx="3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87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1180" y="4032"/>
                  <a:ext cx="0" cy="1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5088" name="Group 106"/>
                <p:cNvGrpSpPr>
                  <a:grpSpLocks/>
                </p:cNvGrpSpPr>
                <p:nvPr/>
              </p:nvGrpSpPr>
              <p:grpSpPr bwMode="auto">
                <a:xfrm>
                  <a:off x="1006" y="4685"/>
                  <a:ext cx="348" cy="130"/>
                  <a:chOff x="1006" y="4685"/>
                  <a:chExt cx="348" cy="130"/>
                </a:xfrm>
              </p:grpSpPr>
              <p:sp>
                <p:nvSpPr>
                  <p:cNvPr id="45089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006" y="4685"/>
                    <a:ext cx="3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90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80" y="4685"/>
                    <a:ext cx="0" cy="13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5082" name="Rectangle 109"/>
              <p:cNvSpPr>
                <a:spLocks noChangeArrowheads="1"/>
              </p:cNvSpPr>
              <p:nvPr/>
            </p:nvSpPr>
            <p:spPr bwMode="auto">
              <a:xfrm>
                <a:off x="536" y="4333"/>
                <a:ext cx="214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0">
                    <a:latin typeface="Tahoma" charset="0"/>
                    <a:cs typeface="Tahoma" charset="0"/>
                  </a:rPr>
                  <a:t>A</a:t>
                </a:r>
              </a:p>
            </p:txBody>
          </p:sp>
          <p:sp>
            <p:nvSpPr>
              <p:cNvPr id="45083" name="Rectangle 110"/>
              <p:cNvSpPr>
                <a:spLocks noChangeArrowheads="1"/>
              </p:cNvSpPr>
              <p:nvPr/>
            </p:nvSpPr>
            <p:spPr bwMode="auto">
              <a:xfrm>
                <a:off x="1610" y="4333"/>
                <a:ext cx="193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0">
                    <a:latin typeface="Tahoma" charset="0"/>
                    <a:cs typeface="Tahoma" charset="0"/>
                  </a:rPr>
                  <a:t>B</a:t>
                </a:r>
              </a:p>
            </p:txBody>
          </p:sp>
        </p:grpSp>
        <p:sp>
          <p:nvSpPr>
            <p:cNvPr id="45075" name="Rectangle 111"/>
            <p:cNvSpPr>
              <a:spLocks noChangeArrowheads="1"/>
            </p:cNvSpPr>
            <p:nvPr/>
          </p:nvSpPr>
          <p:spPr bwMode="auto">
            <a:xfrm>
              <a:off x="2953" y="3757"/>
              <a:ext cx="1497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0">
                  <a:latin typeface="Tahoma" charset="0"/>
                  <a:cs typeface="Tahoma" charset="0"/>
                </a:rPr>
                <a:t>conducts when A is low</a:t>
              </a:r>
              <a:br>
                <a:rPr lang="en-US" sz="1600" b="0">
                  <a:latin typeface="Tahoma" charset="0"/>
                  <a:cs typeface="Tahoma" charset="0"/>
                </a:rPr>
              </a:br>
              <a:r>
                <a:rPr lang="en-US" sz="1600" b="0" u="sng">
                  <a:latin typeface="Tahoma" charset="0"/>
                  <a:cs typeface="Tahoma" charset="0"/>
                </a:rPr>
                <a:t>and</a:t>
              </a:r>
              <a:r>
                <a:rPr lang="en-US" sz="1600" b="0">
                  <a:latin typeface="Tahoma" charset="0"/>
                  <a:cs typeface="Tahoma" charset="0"/>
                </a:rPr>
                <a:t> B is low: A</a:t>
              </a:r>
              <a:r>
                <a:rPr lang="en-US" sz="1600" b="0" baseline="30000">
                  <a:latin typeface="Tahoma" charset="0"/>
                  <a:cs typeface="Tahoma" charset="0"/>
                </a:rPr>
                <a:t>.</a:t>
              </a:r>
              <a:r>
                <a:rPr lang="en-US" sz="1600" b="0">
                  <a:latin typeface="Tahoma" charset="0"/>
                  <a:cs typeface="Tahoma" charset="0"/>
                </a:rPr>
                <a:t>B = A+B</a:t>
              </a:r>
            </a:p>
          </p:txBody>
        </p:sp>
        <p:sp>
          <p:nvSpPr>
            <p:cNvPr id="45076" name="Line 112"/>
            <p:cNvSpPr>
              <a:spLocks noChangeShapeType="1"/>
            </p:cNvSpPr>
            <p:nvPr/>
          </p:nvSpPr>
          <p:spPr bwMode="auto">
            <a:xfrm>
              <a:off x="3782" y="3943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7" name="Line 113"/>
            <p:cNvSpPr>
              <a:spLocks noChangeShapeType="1"/>
            </p:cNvSpPr>
            <p:nvPr/>
          </p:nvSpPr>
          <p:spPr bwMode="auto">
            <a:xfrm>
              <a:off x="4162" y="3939"/>
              <a:ext cx="2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8" name="Line 114"/>
            <p:cNvSpPr>
              <a:spLocks noChangeShapeType="1"/>
            </p:cNvSpPr>
            <p:nvPr/>
          </p:nvSpPr>
          <p:spPr bwMode="auto">
            <a:xfrm>
              <a:off x="3902" y="3943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9" name="Oval 115"/>
            <p:cNvSpPr>
              <a:spLocks noChangeArrowheads="1"/>
            </p:cNvSpPr>
            <p:nvPr/>
          </p:nvSpPr>
          <p:spPr bwMode="auto">
            <a:xfrm>
              <a:off x="1847" y="2992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 b="0">
                <a:latin typeface="Tahoma" charset="0"/>
                <a:cs typeface="Tahoma" charset="0"/>
              </a:endParaRPr>
            </a:p>
          </p:txBody>
        </p:sp>
        <p:sp>
          <p:nvSpPr>
            <p:cNvPr id="45080" name="Oval 116"/>
            <p:cNvSpPr>
              <a:spLocks noChangeArrowheads="1"/>
            </p:cNvSpPr>
            <p:nvPr/>
          </p:nvSpPr>
          <p:spPr bwMode="auto">
            <a:xfrm>
              <a:off x="1847" y="3514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 b="0">
                <a:latin typeface="Tahoma" charset="0"/>
                <a:cs typeface="Tahoma" charset="0"/>
              </a:endParaRPr>
            </a:p>
          </p:txBody>
        </p:sp>
      </p:grpSp>
      <p:sp>
        <p:nvSpPr>
          <p:cNvPr id="45065" name="Text Box 117"/>
          <p:cNvSpPr txBox="1">
            <a:spLocks noChangeArrowheads="1"/>
          </p:cNvSpPr>
          <p:nvPr/>
        </p:nvSpPr>
        <p:spPr bwMode="auto">
          <a:xfrm>
            <a:off x="2352675" y="1089025"/>
            <a:ext cx="338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Tahoma" charset="0"/>
                <a:cs typeface="Tahoma" charset="0"/>
              </a:rPr>
              <a:t>A</a:t>
            </a:r>
          </a:p>
        </p:txBody>
      </p:sp>
      <p:sp>
        <p:nvSpPr>
          <p:cNvPr id="45066" name="Text Box 118"/>
          <p:cNvSpPr txBox="1">
            <a:spLocks noChangeArrowheads="1"/>
          </p:cNvSpPr>
          <p:nvPr/>
        </p:nvSpPr>
        <p:spPr bwMode="auto">
          <a:xfrm>
            <a:off x="5353050" y="1089025"/>
            <a:ext cx="338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Tahoma" charset="0"/>
                <a:cs typeface="Tahoma" charset="0"/>
              </a:rPr>
              <a:t>A</a:t>
            </a:r>
          </a:p>
        </p:txBody>
      </p:sp>
      <p:sp>
        <p:nvSpPr>
          <p:cNvPr id="509047" name="Text Box 119"/>
          <p:cNvSpPr txBox="1">
            <a:spLocks noChangeArrowheads="1"/>
          </p:cNvSpPr>
          <p:nvPr/>
        </p:nvSpPr>
        <p:spPr bwMode="auto">
          <a:xfrm>
            <a:off x="31750" y="2986088"/>
            <a:ext cx="2406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>
                <a:latin typeface="Tahoma" charset="0"/>
                <a:cs typeface="Tahoma" charset="0"/>
              </a:rPr>
              <a:t>Series N connections:</a:t>
            </a:r>
          </a:p>
        </p:txBody>
      </p:sp>
      <p:sp>
        <p:nvSpPr>
          <p:cNvPr id="509048" name="Text Box 120"/>
          <p:cNvSpPr txBox="1">
            <a:spLocks noChangeArrowheads="1"/>
          </p:cNvSpPr>
          <p:nvPr/>
        </p:nvSpPr>
        <p:spPr bwMode="auto">
          <a:xfrm>
            <a:off x="-41275" y="5394325"/>
            <a:ext cx="2552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>
                <a:latin typeface="Tahoma" charset="0"/>
                <a:cs typeface="Tahoma" charset="0"/>
              </a:rPr>
              <a:t>Parallel N connections:</a:t>
            </a:r>
          </a:p>
        </p:txBody>
      </p:sp>
      <p:sp>
        <p:nvSpPr>
          <p:cNvPr id="509049" name="Text Box 121"/>
          <p:cNvSpPr txBox="1">
            <a:spLocks noChangeArrowheads="1"/>
          </p:cNvSpPr>
          <p:nvPr/>
        </p:nvSpPr>
        <p:spPr bwMode="auto">
          <a:xfrm>
            <a:off x="6362700" y="3302000"/>
            <a:ext cx="2528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>
                <a:latin typeface="Tahoma" charset="0"/>
                <a:cs typeface="Tahoma" charset="0"/>
              </a:rPr>
              <a:t>Parallel P connections:</a:t>
            </a:r>
          </a:p>
        </p:txBody>
      </p:sp>
      <p:sp>
        <p:nvSpPr>
          <p:cNvPr id="509050" name="Text Box 122"/>
          <p:cNvSpPr txBox="1">
            <a:spLocks noChangeArrowheads="1"/>
          </p:cNvSpPr>
          <p:nvPr/>
        </p:nvSpPr>
        <p:spPr bwMode="auto">
          <a:xfrm>
            <a:off x="6424613" y="5394325"/>
            <a:ext cx="23828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>
                <a:latin typeface="Tahoma" charset="0"/>
                <a:cs typeface="Tahoma" charset="0"/>
              </a:rPr>
              <a:t>Series P connections: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047" grpId="0"/>
      <p:bldP spid="509048" grpId="0"/>
      <p:bldP spid="509049" grpId="0"/>
      <p:bldP spid="5090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A Two Input Logic Gate</a:t>
            </a:r>
          </a:p>
        </p:txBody>
      </p:sp>
      <p:grpSp>
        <p:nvGrpSpPr>
          <p:cNvPr id="47106" name="Group 3"/>
          <p:cNvGrpSpPr>
            <a:grpSpLocks/>
          </p:cNvGrpSpPr>
          <p:nvPr/>
        </p:nvGrpSpPr>
        <p:grpSpPr bwMode="auto">
          <a:xfrm>
            <a:off x="1801813" y="1828800"/>
            <a:ext cx="2557462" cy="3352800"/>
            <a:chOff x="354" y="960"/>
            <a:chExt cx="1182" cy="1484"/>
          </a:xfrm>
        </p:grpSpPr>
        <p:grpSp>
          <p:nvGrpSpPr>
            <p:cNvPr id="47112" name="Group 4"/>
            <p:cNvGrpSpPr>
              <a:grpSpLocks/>
            </p:cNvGrpSpPr>
            <p:nvPr/>
          </p:nvGrpSpPr>
          <p:grpSpPr bwMode="auto">
            <a:xfrm>
              <a:off x="672" y="1536"/>
              <a:ext cx="241" cy="481"/>
              <a:chOff x="672" y="1536"/>
              <a:chExt cx="241" cy="481"/>
            </a:xfrm>
          </p:grpSpPr>
          <p:sp>
            <p:nvSpPr>
              <p:cNvPr id="47137" name="Freeform 5"/>
              <p:cNvSpPr>
                <a:spLocks/>
              </p:cNvSpPr>
              <p:nvPr/>
            </p:nvSpPr>
            <p:spPr bwMode="auto">
              <a:xfrm>
                <a:off x="832" y="1536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8" name="Line 6"/>
              <p:cNvSpPr>
                <a:spLocks noChangeShapeType="1"/>
              </p:cNvSpPr>
              <p:nvPr/>
            </p:nvSpPr>
            <p:spPr bwMode="auto">
              <a:xfrm>
                <a:off x="792" y="1696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9" name="Line 7"/>
              <p:cNvSpPr>
                <a:spLocks noChangeShapeType="1"/>
              </p:cNvSpPr>
              <p:nvPr/>
            </p:nvSpPr>
            <p:spPr bwMode="auto">
              <a:xfrm flipH="1">
                <a:off x="672" y="1776"/>
                <a:ext cx="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113" name="Group 8"/>
            <p:cNvGrpSpPr>
              <a:grpSpLocks/>
            </p:cNvGrpSpPr>
            <p:nvPr/>
          </p:nvGrpSpPr>
          <p:grpSpPr bwMode="auto">
            <a:xfrm>
              <a:off x="672" y="1872"/>
              <a:ext cx="241" cy="481"/>
              <a:chOff x="672" y="1872"/>
              <a:chExt cx="241" cy="481"/>
            </a:xfrm>
          </p:grpSpPr>
          <p:sp>
            <p:nvSpPr>
              <p:cNvPr id="47134" name="Freeform 9"/>
              <p:cNvSpPr>
                <a:spLocks/>
              </p:cNvSpPr>
              <p:nvPr/>
            </p:nvSpPr>
            <p:spPr bwMode="auto">
              <a:xfrm>
                <a:off x="832" y="1872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5" name="Line 10"/>
              <p:cNvSpPr>
                <a:spLocks noChangeShapeType="1"/>
              </p:cNvSpPr>
              <p:nvPr/>
            </p:nvSpPr>
            <p:spPr bwMode="auto">
              <a:xfrm>
                <a:off x="792" y="2032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6" name="Line 11"/>
              <p:cNvSpPr>
                <a:spLocks noChangeShapeType="1"/>
              </p:cNvSpPr>
              <p:nvPr/>
            </p:nvSpPr>
            <p:spPr bwMode="auto">
              <a:xfrm flipH="1">
                <a:off x="672" y="2112"/>
                <a:ext cx="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114" name="Group 12"/>
            <p:cNvGrpSpPr>
              <a:grpSpLocks/>
            </p:cNvGrpSpPr>
            <p:nvPr/>
          </p:nvGrpSpPr>
          <p:grpSpPr bwMode="auto">
            <a:xfrm>
              <a:off x="672" y="1056"/>
              <a:ext cx="241" cy="481"/>
              <a:chOff x="672" y="1056"/>
              <a:chExt cx="241" cy="481"/>
            </a:xfrm>
          </p:grpSpPr>
          <p:sp>
            <p:nvSpPr>
              <p:cNvPr id="47130" name="Freeform 13"/>
              <p:cNvSpPr>
                <a:spLocks/>
              </p:cNvSpPr>
              <p:nvPr/>
            </p:nvSpPr>
            <p:spPr bwMode="auto">
              <a:xfrm>
                <a:off x="832" y="1056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1" name="Line 14"/>
              <p:cNvSpPr>
                <a:spLocks noChangeShapeType="1"/>
              </p:cNvSpPr>
              <p:nvPr/>
            </p:nvSpPr>
            <p:spPr bwMode="auto">
              <a:xfrm>
                <a:off x="792" y="1216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2" name="Line 15"/>
              <p:cNvSpPr>
                <a:spLocks noChangeShapeType="1"/>
              </p:cNvSpPr>
              <p:nvPr/>
            </p:nvSpPr>
            <p:spPr bwMode="auto">
              <a:xfrm flipH="1">
                <a:off x="672" y="1296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47133" name="Oval 16"/>
              <p:cNvSpPr>
                <a:spLocks noChangeArrowheads="1"/>
              </p:cNvSpPr>
              <p:nvPr/>
            </p:nvSpPr>
            <p:spPr bwMode="auto">
              <a:xfrm>
                <a:off x="756" y="1277"/>
                <a:ext cx="32" cy="32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47115" name="Group 17"/>
            <p:cNvGrpSpPr>
              <a:grpSpLocks/>
            </p:cNvGrpSpPr>
            <p:nvPr/>
          </p:nvGrpSpPr>
          <p:grpSpPr bwMode="auto">
            <a:xfrm>
              <a:off x="1104" y="1056"/>
              <a:ext cx="241" cy="481"/>
              <a:chOff x="1104" y="1056"/>
              <a:chExt cx="241" cy="481"/>
            </a:xfrm>
          </p:grpSpPr>
          <p:sp>
            <p:nvSpPr>
              <p:cNvPr id="47126" name="Freeform 18"/>
              <p:cNvSpPr>
                <a:spLocks/>
              </p:cNvSpPr>
              <p:nvPr/>
            </p:nvSpPr>
            <p:spPr bwMode="auto">
              <a:xfrm>
                <a:off x="1264" y="1056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7" name="Line 19"/>
              <p:cNvSpPr>
                <a:spLocks noChangeShapeType="1"/>
              </p:cNvSpPr>
              <p:nvPr/>
            </p:nvSpPr>
            <p:spPr bwMode="auto">
              <a:xfrm>
                <a:off x="1224" y="1216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8" name="Line 20"/>
              <p:cNvSpPr>
                <a:spLocks noChangeShapeType="1"/>
              </p:cNvSpPr>
              <p:nvPr/>
            </p:nvSpPr>
            <p:spPr bwMode="auto">
              <a:xfrm flipH="1">
                <a:off x="1104" y="1296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47129" name="Oval 21"/>
              <p:cNvSpPr>
                <a:spLocks noChangeArrowheads="1"/>
              </p:cNvSpPr>
              <p:nvPr/>
            </p:nvSpPr>
            <p:spPr bwMode="auto">
              <a:xfrm>
                <a:off x="1188" y="1277"/>
                <a:ext cx="32" cy="32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47116" name="Line 22"/>
            <p:cNvSpPr>
              <a:spLocks noChangeShapeType="1"/>
            </p:cNvSpPr>
            <p:nvPr/>
          </p:nvSpPr>
          <p:spPr bwMode="auto">
            <a:xfrm>
              <a:off x="672" y="1296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Line 23"/>
            <p:cNvSpPr>
              <a:spLocks noChangeShapeType="1"/>
            </p:cNvSpPr>
            <p:nvPr/>
          </p:nvSpPr>
          <p:spPr bwMode="auto">
            <a:xfrm>
              <a:off x="576" y="177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Freeform 24"/>
            <p:cNvSpPr>
              <a:spLocks/>
            </p:cNvSpPr>
            <p:nvPr/>
          </p:nvSpPr>
          <p:spPr bwMode="auto">
            <a:xfrm>
              <a:off x="576" y="1296"/>
              <a:ext cx="529" cy="817"/>
            </a:xfrm>
            <a:custGeom>
              <a:avLst/>
              <a:gdLst>
                <a:gd name="T0" fmla="*/ 0 w 529"/>
                <a:gd name="T1" fmla="*/ 816 h 817"/>
                <a:gd name="T2" fmla="*/ 528 w 529"/>
                <a:gd name="T3" fmla="*/ 816 h 817"/>
                <a:gd name="T4" fmla="*/ 528 w 529"/>
                <a:gd name="T5" fmla="*/ 0 h 817"/>
                <a:gd name="T6" fmla="*/ 0 60000 65536"/>
                <a:gd name="T7" fmla="*/ 0 60000 65536"/>
                <a:gd name="T8" fmla="*/ 0 60000 65536"/>
                <a:gd name="T9" fmla="*/ 0 w 529"/>
                <a:gd name="T10" fmla="*/ 0 h 817"/>
                <a:gd name="T11" fmla="*/ 529 w 529"/>
                <a:gd name="T12" fmla="*/ 817 h 8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9" h="817">
                  <a:moveTo>
                    <a:pt x="0" y="816"/>
                  </a:moveTo>
                  <a:lnTo>
                    <a:pt x="528" y="816"/>
                  </a:lnTo>
                  <a:lnTo>
                    <a:pt x="528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47119" name="AutoShape 25"/>
            <p:cNvSpPr>
              <a:spLocks noChangeArrowheads="1"/>
            </p:cNvSpPr>
            <p:nvPr/>
          </p:nvSpPr>
          <p:spPr bwMode="auto">
            <a:xfrm rot="10800000" flipH="1">
              <a:off x="820" y="2356"/>
              <a:ext cx="184" cy="88"/>
            </a:xfrm>
            <a:prstGeom prst="triangle">
              <a:avLst>
                <a:gd name="adj" fmla="val 49995"/>
              </a:avLst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47120" name="Line 26"/>
            <p:cNvSpPr>
              <a:spLocks noChangeShapeType="1"/>
            </p:cNvSpPr>
            <p:nvPr/>
          </p:nvSpPr>
          <p:spPr bwMode="auto">
            <a:xfrm>
              <a:off x="912" y="105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Line 27"/>
            <p:cNvSpPr>
              <a:spLocks noChangeShapeType="1"/>
            </p:cNvSpPr>
            <p:nvPr/>
          </p:nvSpPr>
          <p:spPr bwMode="auto">
            <a:xfrm flipV="1">
              <a:off x="1104" y="9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Line 28"/>
            <p:cNvSpPr>
              <a:spLocks noChangeShapeType="1"/>
            </p:cNvSpPr>
            <p:nvPr/>
          </p:nvSpPr>
          <p:spPr bwMode="auto">
            <a:xfrm>
              <a:off x="1008" y="9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Line 29"/>
            <p:cNvSpPr>
              <a:spLocks noChangeShapeType="1"/>
            </p:cNvSpPr>
            <p:nvPr/>
          </p:nvSpPr>
          <p:spPr bwMode="auto">
            <a:xfrm>
              <a:off x="912" y="153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Rectangle 30"/>
            <p:cNvSpPr>
              <a:spLocks noChangeArrowheads="1"/>
            </p:cNvSpPr>
            <p:nvPr/>
          </p:nvSpPr>
          <p:spPr bwMode="auto">
            <a:xfrm>
              <a:off x="355" y="1678"/>
              <a:ext cx="17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0">
                  <a:latin typeface="Tahoma" charset="0"/>
                  <a:cs typeface="Tahoma" charset="0"/>
                </a:rPr>
                <a:t>A</a:t>
              </a:r>
            </a:p>
          </p:txBody>
        </p:sp>
        <p:sp>
          <p:nvSpPr>
            <p:cNvPr id="47125" name="Rectangle 31"/>
            <p:cNvSpPr>
              <a:spLocks noChangeArrowheads="1"/>
            </p:cNvSpPr>
            <p:nvPr/>
          </p:nvSpPr>
          <p:spPr bwMode="auto">
            <a:xfrm>
              <a:off x="354" y="2014"/>
              <a:ext cx="17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0">
                  <a:latin typeface="Tahoma" charset="0"/>
                  <a:cs typeface="Tahoma" charset="0"/>
                </a:rPr>
                <a:t>B</a:t>
              </a:r>
            </a:p>
          </p:txBody>
        </p:sp>
      </p:grpSp>
      <p:sp>
        <p:nvSpPr>
          <p:cNvPr id="47107" name="Rectangle 32"/>
          <p:cNvSpPr>
            <a:spLocks noChangeArrowheads="1"/>
          </p:cNvSpPr>
          <p:nvPr/>
        </p:nvSpPr>
        <p:spPr bwMode="auto">
          <a:xfrm>
            <a:off x="4784725" y="2133600"/>
            <a:ext cx="23780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0">
                <a:latin typeface="Tahoma" charset="0"/>
                <a:cs typeface="Tahoma" charset="0"/>
              </a:rPr>
              <a:t>What function does</a:t>
            </a:r>
          </a:p>
          <a:p>
            <a:pPr>
              <a:lnSpc>
                <a:spcPct val="90000"/>
              </a:lnSpc>
            </a:pPr>
            <a:r>
              <a:rPr lang="en-US" sz="2000" b="0">
                <a:latin typeface="Tahoma" charset="0"/>
                <a:cs typeface="Tahoma" charset="0"/>
              </a:rPr>
              <a:t>this gate compute?</a:t>
            </a:r>
          </a:p>
        </p:txBody>
      </p:sp>
      <p:sp>
        <p:nvSpPr>
          <p:cNvPr id="47108" name="Line 33"/>
          <p:cNvSpPr>
            <a:spLocks noChangeShapeType="1"/>
          </p:cNvSpPr>
          <p:nvPr/>
        </p:nvSpPr>
        <p:spPr bwMode="auto">
          <a:xfrm>
            <a:off x="6270625" y="3040063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Line 34"/>
          <p:cNvSpPr>
            <a:spLocks noChangeShapeType="1"/>
          </p:cNvSpPr>
          <p:nvPr/>
        </p:nvSpPr>
        <p:spPr bwMode="auto">
          <a:xfrm>
            <a:off x="5210175" y="3338513"/>
            <a:ext cx="158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35"/>
          <p:cNvSpPr>
            <a:spLocks noChangeArrowheads="1"/>
          </p:cNvSpPr>
          <p:nvPr/>
        </p:nvSpPr>
        <p:spPr bwMode="auto">
          <a:xfrm>
            <a:off x="5210175" y="2971800"/>
            <a:ext cx="14954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b="0" dirty="0">
                <a:latin typeface="DomCasual" charset="0"/>
                <a:cs typeface="Tahoma" charset="0"/>
              </a:rPr>
              <a:t>A   B     </a:t>
            </a:r>
            <a:r>
              <a:rPr lang="en-US" b="0" dirty="0" smtClean="0">
                <a:latin typeface="DomCasual" charset="0"/>
                <a:cs typeface="Tahoma" charset="0"/>
              </a:rPr>
              <a:t>Y</a:t>
            </a:r>
            <a:endParaRPr lang="en-US" b="0" dirty="0">
              <a:latin typeface="DomCasual" charset="0"/>
              <a:cs typeface="Tahoma" charset="0"/>
            </a:endParaRPr>
          </a:p>
        </p:txBody>
      </p:sp>
      <p:sp>
        <p:nvSpPr>
          <p:cNvPr id="47111" name="Rectangle 36"/>
          <p:cNvSpPr>
            <a:spLocks noChangeArrowheads="1"/>
          </p:cNvSpPr>
          <p:nvPr/>
        </p:nvSpPr>
        <p:spPr bwMode="auto">
          <a:xfrm>
            <a:off x="5268913" y="3429000"/>
            <a:ext cx="78105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b="0">
                <a:latin typeface="DomCasual" charset="0"/>
                <a:cs typeface="Tahoma" charset="0"/>
              </a:rPr>
              <a:t>0   0</a:t>
            </a:r>
          </a:p>
          <a:p>
            <a:pPr>
              <a:lnSpc>
                <a:spcPct val="90000"/>
              </a:lnSpc>
            </a:pPr>
            <a:r>
              <a:rPr lang="en-US" b="0">
                <a:latin typeface="DomCasual" charset="0"/>
                <a:cs typeface="Tahoma" charset="0"/>
              </a:rPr>
              <a:t>0   1</a:t>
            </a:r>
          </a:p>
          <a:p>
            <a:pPr>
              <a:lnSpc>
                <a:spcPct val="90000"/>
              </a:lnSpc>
            </a:pPr>
            <a:r>
              <a:rPr lang="en-US" b="0">
                <a:latin typeface="DomCasual" charset="0"/>
                <a:cs typeface="Tahoma" charset="0"/>
              </a:rPr>
              <a:t>1   0</a:t>
            </a:r>
          </a:p>
          <a:p>
            <a:pPr>
              <a:lnSpc>
                <a:spcPct val="90000"/>
              </a:lnSpc>
            </a:pPr>
            <a:r>
              <a:rPr lang="en-US" b="0">
                <a:latin typeface="DomCasual" charset="0"/>
                <a:cs typeface="Tahoma" charset="0"/>
              </a:rPr>
              <a:t>1   1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8218" y="6019800"/>
            <a:ext cx="240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(see next slide)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69326" y="311973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8C4C-AD7F-E140-B002-88666DAA87F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92318194"/>
              </p:ext>
            </p:extLst>
          </p:nvPr>
        </p:nvGraphicFramePr>
        <p:xfrm>
          <a:off x="4419600" y="1370012"/>
          <a:ext cx="2895600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VISIO" r:id="rId6" imgW="944880" imgH="745236" progId="Visio.Drawing.6">
                  <p:embed/>
                </p:oleObj>
              </mc:Choice>
              <mc:Fallback>
                <p:oleObj name="VISIO" r:id="rId6" imgW="944880" imgH="74523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0012"/>
                        <a:ext cx="2895600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08011761"/>
              </p:ext>
            </p:extLst>
          </p:nvPr>
        </p:nvGraphicFramePr>
        <p:xfrm>
          <a:off x="2147146" y="914400"/>
          <a:ext cx="1967654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VISIO" r:id="rId8" imgW="896112" imgH="1455420" progId="Visio.Drawing.6">
                  <p:embed/>
                </p:oleObj>
              </mc:Choice>
              <mc:Fallback>
                <p:oleObj name="VISIO" r:id="rId8" imgW="896112" imgH="14554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146" y="914400"/>
                        <a:ext cx="1967654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18475628"/>
              </p:ext>
            </p:extLst>
          </p:nvPr>
        </p:nvGraphicFramePr>
        <p:xfrm>
          <a:off x="2362200" y="4114800"/>
          <a:ext cx="4800600" cy="22860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838200"/>
                <a:gridCol w="838200"/>
                <a:gridCol w="838200"/>
                <a:gridCol w="838200"/>
                <a:gridCol w="685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81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Here</a:t>
            </a:r>
            <a:r>
              <a:rPr lang="ja-JP" altLang="en-US" dirty="0">
                <a:latin typeface="Tahoma" charset="0"/>
                <a:ea typeface="Tahoma"/>
              </a:rPr>
              <a:t>’</a:t>
            </a:r>
            <a:r>
              <a:rPr lang="en-US" dirty="0">
                <a:latin typeface="Tahoma" charset="0"/>
                <a:ea typeface="Tahoma"/>
              </a:rPr>
              <a:t>s Another…</a:t>
            </a:r>
          </a:p>
        </p:txBody>
      </p:sp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4784725" y="2133600"/>
            <a:ext cx="23780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0">
                <a:latin typeface="Tahoma" charset="0"/>
                <a:cs typeface="Tahoma" charset="0"/>
              </a:rPr>
              <a:t>What function does</a:t>
            </a:r>
          </a:p>
          <a:p>
            <a:pPr>
              <a:lnSpc>
                <a:spcPct val="90000"/>
              </a:lnSpc>
            </a:pPr>
            <a:r>
              <a:rPr lang="en-US" sz="2000" b="0">
                <a:latin typeface="Tahoma" charset="0"/>
                <a:cs typeface="Tahoma" charset="0"/>
              </a:rPr>
              <a:t>this gate compute?</a:t>
            </a:r>
          </a:p>
        </p:txBody>
      </p:sp>
      <p:sp>
        <p:nvSpPr>
          <p:cNvPr id="49155" name="Line 4"/>
          <p:cNvSpPr>
            <a:spLocks noChangeShapeType="1"/>
          </p:cNvSpPr>
          <p:nvPr/>
        </p:nvSpPr>
        <p:spPr bwMode="auto">
          <a:xfrm>
            <a:off x="6270625" y="3040063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Line 5"/>
          <p:cNvSpPr>
            <a:spLocks noChangeShapeType="1"/>
          </p:cNvSpPr>
          <p:nvPr/>
        </p:nvSpPr>
        <p:spPr bwMode="auto">
          <a:xfrm>
            <a:off x="5210175" y="3338513"/>
            <a:ext cx="158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5210175" y="2971800"/>
            <a:ext cx="14954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b="0" dirty="0">
                <a:latin typeface="DomCasual" charset="0"/>
                <a:cs typeface="Tahoma" charset="0"/>
              </a:rPr>
              <a:t>A   B     C</a:t>
            </a:r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5268913" y="3429000"/>
            <a:ext cx="78105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b="0" dirty="0">
                <a:latin typeface="DomCasual" charset="0"/>
                <a:cs typeface="Tahoma" charset="0"/>
              </a:rPr>
              <a:t>0   0</a:t>
            </a:r>
          </a:p>
          <a:p>
            <a:pPr>
              <a:lnSpc>
                <a:spcPct val="90000"/>
              </a:lnSpc>
            </a:pPr>
            <a:r>
              <a:rPr lang="en-US" b="0" dirty="0">
                <a:latin typeface="DomCasual" charset="0"/>
                <a:cs typeface="Tahoma" charset="0"/>
              </a:rPr>
              <a:t>0   1</a:t>
            </a:r>
          </a:p>
          <a:p>
            <a:pPr>
              <a:lnSpc>
                <a:spcPct val="90000"/>
              </a:lnSpc>
            </a:pPr>
            <a:r>
              <a:rPr lang="en-US" b="0" dirty="0">
                <a:latin typeface="DomCasual" charset="0"/>
                <a:cs typeface="Tahoma" charset="0"/>
              </a:rPr>
              <a:t>1   0</a:t>
            </a:r>
          </a:p>
          <a:p>
            <a:pPr>
              <a:lnSpc>
                <a:spcPct val="90000"/>
              </a:lnSpc>
            </a:pPr>
            <a:r>
              <a:rPr lang="en-US" b="0" dirty="0">
                <a:latin typeface="DomCasual" charset="0"/>
                <a:cs typeface="Tahoma" charset="0"/>
              </a:rPr>
              <a:t>1   1</a:t>
            </a:r>
          </a:p>
        </p:txBody>
      </p:sp>
      <p:grpSp>
        <p:nvGrpSpPr>
          <p:cNvPr id="49159" name="Group 8"/>
          <p:cNvGrpSpPr>
            <a:grpSpLocks/>
          </p:cNvGrpSpPr>
          <p:nvPr/>
        </p:nvGrpSpPr>
        <p:grpSpPr bwMode="auto">
          <a:xfrm>
            <a:off x="1695450" y="1600200"/>
            <a:ext cx="2587625" cy="3657600"/>
            <a:chOff x="1068" y="1008"/>
            <a:chExt cx="1630" cy="2304"/>
          </a:xfrm>
        </p:grpSpPr>
        <p:sp>
          <p:nvSpPr>
            <p:cNvPr id="49160" name="Line 9"/>
            <p:cNvSpPr>
              <a:spLocks noChangeShapeType="1"/>
            </p:cNvSpPr>
            <p:nvPr/>
          </p:nvSpPr>
          <p:spPr bwMode="auto">
            <a:xfrm>
              <a:off x="1707" y="1008"/>
              <a:ext cx="2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61" name="Group 10"/>
            <p:cNvGrpSpPr>
              <a:grpSpLocks/>
            </p:cNvGrpSpPr>
            <p:nvPr/>
          </p:nvGrpSpPr>
          <p:grpSpPr bwMode="auto">
            <a:xfrm>
              <a:off x="1520" y="2307"/>
              <a:ext cx="329" cy="724"/>
              <a:chOff x="672" y="3504"/>
              <a:chExt cx="241" cy="481"/>
            </a:xfrm>
          </p:grpSpPr>
          <p:sp>
            <p:nvSpPr>
              <p:cNvPr id="49185" name="Freeform 11"/>
              <p:cNvSpPr>
                <a:spLocks/>
              </p:cNvSpPr>
              <p:nvPr/>
            </p:nvSpPr>
            <p:spPr bwMode="auto">
              <a:xfrm>
                <a:off x="832" y="3504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6" name="Line 12"/>
              <p:cNvSpPr>
                <a:spLocks noChangeShapeType="1"/>
              </p:cNvSpPr>
              <p:nvPr/>
            </p:nvSpPr>
            <p:spPr bwMode="auto">
              <a:xfrm>
                <a:off x="792" y="3664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7" name="Line 13"/>
              <p:cNvSpPr>
                <a:spLocks noChangeShapeType="1"/>
              </p:cNvSpPr>
              <p:nvPr/>
            </p:nvSpPr>
            <p:spPr bwMode="auto">
              <a:xfrm flipH="1">
                <a:off x="672" y="3744"/>
                <a:ext cx="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162" name="Group 14"/>
            <p:cNvGrpSpPr>
              <a:grpSpLocks/>
            </p:cNvGrpSpPr>
            <p:nvPr/>
          </p:nvGrpSpPr>
          <p:grpSpPr bwMode="auto">
            <a:xfrm>
              <a:off x="2109" y="2307"/>
              <a:ext cx="329" cy="724"/>
              <a:chOff x="1104" y="3504"/>
              <a:chExt cx="241" cy="481"/>
            </a:xfrm>
          </p:grpSpPr>
          <p:sp>
            <p:nvSpPr>
              <p:cNvPr id="49182" name="Freeform 15"/>
              <p:cNvSpPr>
                <a:spLocks/>
              </p:cNvSpPr>
              <p:nvPr/>
            </p:nvSpPr>
            <p:spPr bwMode="auto">
              <a:xfrm>
                <a:off x="1264" y="3504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3" name="Line 16"/>
              <p:cNvSpPr>
                <a:spLocks noChangeShapeType="1"/>
              </p:cNvSpPr>
              <p:nvPr/>
            </p:nvSpPr>
            <p:spPr bwMode="auto">
              <a:xfrm>
                <a:off x="1224" y="3664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4" name="Line 17"/>
              <p:cNvSpPr>
                <a:spLocks noChangeShapeType="1"/>
              </p:cNvSpPr>
              <p:nvPr/>
            </p:nvSpPr>
            <p:spPr bwMode="auto">
              <a:xfrm flipH="1">
                <a:off x="1104" y="3744"/>
                <a:ext cx="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163" name="Group 18"/>
            <p:cNvGrpSpPr>
              <a:grpSpLocks/>
            </p:cNvGrpSpPr>
            <p:nvPr/>
          </p:nvGrpSpPr>
          <p:grpSpPr bwMode="auto">
            <a:xfrm>
              <a:off x="1520" y="1586"/>
              <a:ext cx="329" cy="723"/>
              <a:chOff x="672" y="3024"/>
              <a:chExt cx="241" cy="481"/>
            </a:xfrm>
          </p:grpSpPr>
          <p:sp>
            <p:nvSpPr>
              <p:cNvPr id="49178" name="Freeform 19"/>
              <p:cNvSpPr>
                <a:spLocks/>
              </p:cNvSpPr>
              <p:nvPr/>
            </p:nvSpPr>
            <p:spPr bwMode="auto">
              <a:xfrm>
                <a:off x="832" y="3024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9" name="Line 20"/>
              <p:cNvSpPr>
                <a:spLocks noChangeShapeType="1"/>
              </p:cNvSpPr>
              <p:nvPr/>
            </p:nvSpPr>
            <p:spPr bwMode="auto">
              <a:xfrm>
                <a:off x="792" y="3184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0" name="Line 21"/>
              <p:cNvSpPr>
                <a:spLocks noChangeShapeType="1"/>
              </p:cNvSpPr>
              <p:nvPr/>
            </p:nvSpPr>
            <p:spPr bwMode="auto">
              <a:xfrm flipH="1">
                <a:off x="672" y="3264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49181" name="Oval 22"/>
              <p:cNvSpPr>
                <a:spLocks noChangeArrowheads="1"/>
              </p:cNvSpPr>
              <p:nvPr/>
            </p:nvSpPr>
            <p:spPr bwMode="auto">
              <a:xfrm>
                <a:off x="756" y="3245"/>
                <a:ext cx="32" cy="32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49164" name="Group 23"/>
            <p:cNvGrpSpPr>
              <a:grpSpLocks/>
            </p:cNvGrpSpPr>
            <p:nvPr/>
          </p:nvGrpSpPr>
          <p:grpSpPr bwMode="auto">
            <a:xfrm>
              <a:off x="1523" y="1008"/>
              <a:ext cx="329" cy="723"/>
              <a:chOff x="672" y="2640"/>
              <a:chExt cx="241" cy="481"/>
            </a:xfrm>
          </p:grpSpPr>
          <p:sp>
            <p:nvSpPr>
              <p:cNvPr id="49174" name="Freeform 24"/>
              <p:cNvSpPr>
                <a:spLocks/>
              </p:cNvSpPr>
              <p:nvPr/>
            </p:nvSpPr>
            <p:spPr bwMode="auto">
              <a:xfrm>
                <a:off x="832" y="2640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5" name="Line 25"/>
              <p:cNvSpPr>
                <a:spLocks noChangeShapeType="1"/>
              </p:cNvSpPr>
              <p:nvPr/>
            </p:nvSpPr>
            <p:spPr bwMode="auto">
              <a:xfrm>
                <a:off x="792" y="2800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6" name="Line 26"/>
              <p:cNvSpPr>
                <a:spLocks noChangeShapeType="1"/>
              </p:cNvSpPr>
              <p:nvPr/>
            </p:nvSpPr>
            <p:spPr bwMode="auto">
              <a:xfrm flipH="1">
                <a:off x="672" y="2880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49177" name="Oval 27"/>
              <p:cNvSpPr>
                <a:spLocks noChangeArrowheads="1"/>
              </p:cNvSpPr>
              <p:nvPr/>
            </p:nvSpPr>
            <p:spPr bwMode="auto">
              <a:xfrm>
                <a:off x="756" y="2861"/>
                <a:ext cx="32" cy="32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sp useBgFill="1">
          <p:nvSpPr>
            <p:cNvPr id="49165" name="AutoShape 28"/>
            <p:cNvSpPr>
              <a:spLocks noChangeArrowheads="1"/>
            </p:cNvSpPr>
            <p:nvPr/>
          </p:nvSpPr>
          <p:spPr bwMode="auto">
            <a:xfrm rot="10800000" flipH="1">
              <a:off x="1984" y="3180"/>
              <a:ext cx="251" cy="132"/>
            </a:xfrm>
            <a:prstGeom prst="triangle">
              <a:avLst>
                <a:gd name="adj" fmla="val 49995"/>
              </a:avLst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49166" name="Rectangle 29"/>
            <p:cNvSpPr>
              <a:spLocks noChangeArrowheads="1"/>
            </p:cNvSpPr>
            <p:nvPr/>
          </p:nvSpPr>
          <p:spPr bwMode="auto">
            <a:xfrm>
              <a:off x="1071" y="2521"/>
              <a:ext cx="25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>
                  <a:latin typeface="Tahoma" charset="0"/>
                  <a:cs typeface="Tahoma" charset="0"/>
                </a:rPr>
                <a:t>A</a:t>
              </a:r>
            </a:p>
          </p:txBody>
        </p:sp>
        <p:sp>
          <p:nvSpPr>
            <p:cNvPr id="49167" name="Rectangle 30"/>
            <p:cNvSpPr>
              <a:spLocks noChangeArrowheads="1"/>
            </p:cNvSpPr>
            <p:nvPr/>
          </p:nvSpPr>
          <p:spPr bwMode="auto">
            <a:xfrm>
              <a:off x="1068" y="1225"/>
              <a:ext cx="25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>
                  <a:latin typeface="Tahoma" charset="0"/>
                  <a:cs typeface="Tahoma" charset="0"/>
                </a:rPr>
                <a:t>B</a:t>
              </a:r>
            </a:p>
          </p:txBody>
        </p:sp>
        <p:sp>
          <p:nvSpPr>
            <p:cNvPr id="49168" name="Line 31"/>
            <p:cNvSpPr>
              <a:spLocks noChangeShapeType="1"/>
            </p:cNvSpPr>
            <p:nvPr/>
          </p:nvSpPr>
          <p:spPr bwMode="auto">
            <a:xfrm>
              <a:off x="1847" y="3029"/>
              <a:ext cx="5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9" name="Line 32"/>
            <p:cNvSpPr>
              <a:spLocks noChangeShapeType="1"/>
            </p:cNvSpPr>
            <p:nvPr/>
          </p:nvSpPr>
          <p:spPr bwMode="auto">
            <a:xfrm>
              <a:off x="2109" y="3029"/>
              <a:ext cx="0" cy="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Line 33"/>
            <p:cNvSpPr>
              <a:spLocks noChangeShapeType="1"/>
            </p:cNvSpPr>
            <p:nvPr/>
          </p:nvSpPr>
          <p:spPr bwMode="auto">
            <a:xfrm>
              <a:off x="1847" y="2307"/>
              <a:ext cx="8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Line 34"/>
            <p:cNvSpPr>
              <a:spLocks noChangeShapeType="1"/>
            </p:cNvSpPr>
            <p:nvPr/>
          </p:nvSpPr>
          <p:spPr bwMode="auto">
            <a:xfrm>
              <a:off x="1389" y="2668"/>
              <a:ext cx="1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Line 35"/>
            <p:cNvSpPr>
              <a:spLocks noChangeShapeType="1"/>
            </p:cNvSpPr>
            <p:nvPr/>
          </p:nvSpPr>
          <p:spPr bwMode="auto">
            <a:xfrm>
              <a:off x="1520" y="1946"/>
              <a:ext cx="0" cy="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Freeform 36"/>
            <p:cNvSpPr>
              <a:spLocks/>
            </p:cNvSpPr>
            <p:nvPr/>
          </p:nvSpPr>
          <p:spPr bwMode="auto">
            <a:xfrm>
              <a:off x="1389" y="1369"/>
              <a:ext cx="721" cy="1301"/>
            </a:xfrm>
            <a:custGeom>
              <a:avLst/>
              <a:gdLst>
                <a:gd name="T0" fmla="*/ 0 w 529"/>
                <a:gd name="T1" fmla="*/ 0 h 865"/>
                <a:gd name="T2" fmla="*/ 8567 w 529"/>
                <a:gd name="T3" fmla="*/ 0 h 865"/>
                <a:gd name="T4" fmla="*/ 8567 w 529"/>
                <a:gd name="T5" fmla="*/ 34020 h 865"/>
                <a:gd name="T6" fmla="*/ 0 60000 65536"/>
                <a:gd name="T7" fmla="*/ 0 60000 65536"/>
                <a:gd name="T8" fmla="*/ 0 60000 65536"/>
                <a:gd name="T9" fmla="*/ 0 w 529"/>
                <a:gd name="T10" fmla="*/ 0 h 865"/>
                <a:gd name="T11" fmla="*/ 529 w 529"/>
                <a:gd name="T12" fmla="*/ 865 h 8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9" h="865">
                  <a:moveTo>
                    <a:pt x="0" y="0"/>
                  </a:moveTo>
                  <a:lnTo>
                    <a:pt x="528" y="0"/>
                  </a:lnTo>
                  <a:lnTo>
                    <a:pt x="528" y="86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49649" y="5634335"/>
            <a:ext cx="2698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2-input NOR gate</a:t>
            </a:r>
            <a:endParaRPr lang="en-US" dirty="0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6248400" y="3451225"/>
            <a:ext cx="457200" cy="142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b="0" dirty="0" smtClean="0">
                <a:latin typeface="DomCasual" charset="0"/>
                <a:cs typeface="Tahoma" charset="0"/>
              </a:rPr>
              <a:t>1</a:t>
            </a:r>
            <a:endParaRPr lang="en-US" b="0" dirty="0">
              <a:latin typeface="DomCasual" charset="0"/>
              <a:cs typeface="Tahoma" charset="0"/>
            </a:endParaRPr>
          </a:p>
          <a:p>
            <a:pPr>
              <a:lnSpc>
                <a:spcPct val="90000"/>
              </a:lnSpc>
            </a:pPr>
            <a:r>
              <a:rPr lang="en-US" b="0" dirty="0" smtClean="0">
                <a:latin typeface="DomCasual" charset="0"/>
                <a:cs typeface="Tahoma" charset="0"/>
              </a:rPr>
              <a:t>0</a:t>
            </a:r>
            <a:endParaRPr lang="en-US" b="0" dirty="0">
              <a:latin typeface="DomCasual" charset="0"/>
              <a:cs typeface="Tahoma" charset="0"/>
            </a:endParaRPr>
          </a:p>
          <a:p>
            <a:pPr>
              <a:lnSpc>
                <a:spcPct val="90000"/>
              </a:lnSpc>
            </a:pPr>
            <a:r>
              <a:rPr lang="en-US" b="0" dirty="0">
                <a:latin typeface="DomCasual" charset="0"/>
                <a:cs typeface="Tahoma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b="0" dirty="0">
                <a:latin typeface="DomCasual" charset="0"/>
                <a:cs typeface="Tahoma" charset="0"/>
              </a:rP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3-input NOR Gate?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8C4C-AD7F-E140-B002-88666DAA87F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2864417"/>
              </p:ext>
            </p:extLst>
          </p:nvPr>
        </p:nvGraphicFramePr>
        <p:xfrm>
          <a:off x="2045780" y="1447800"/>
          <a:ext cx="505244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VISIO" r:id="rId4" imgW="1256729" imgH="949394" progId="Visio.Drawing.6">
                  <p:embed/>
                </p:oleObj>
              </mc:Choice>
              <mc:Fallback>
                <p:oleObj name="VISIO" r:id="rId4" imgW="1256729" imgH="94939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780" y="1447800"/>
                        <a:ext cx="505244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00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8025"/>
            <a:ext cx="7474148" cy="6149975"/>
          </a:xfrm>
        </p:spPr>
        <p:txBody>
          <a:bodyPr/>
          <a:lstStyle/>
          <a:p>
            <a:r>
              <a:rPr lang="en-US" dirty="0" smtClean="0"/>
              <a:t>Indicate inputs and outputs using arrows</a:t>
            </a:r>
          </a:p>
          <a:p>
            <a:pPr lvl="1"/>
            <a:r>
              <a:rPr lang="en-US" dirty="0" smtClean="0"/>
              <a:t>or:  inputs at left/top, outputs at right/bottom</a:t>
            </a:r>
          </a:p>
          <a:p>
            <a:r>
              <a:rPr lang="en-US" dirty="0" smtClean="0"/>
              <a:t>If possible, gates should flow from left to right</a:t>
            </a:r>
          </a:p>
          <a:p>
            <a:pPr lvl="1"/>
            <a:r>
              <a:rPr lang="en-US" dirty="0" smtClean="0"/>
              <a:t>or:  top to bottom</a:t>
            </a:r>
          </a:p>
          <a:p>
            <a:r>
              <a:rPr lang="en-US" dirty="0" smtClean="0"/>
              <a:t>Straight wires best</a:t>
            </a:r>
          </a:p>
          <a:p>
            <a:pPr lvl="1"/>
            <a:r>
              <a:rPr lang="en-US" dirty="0" smtClean="0"/>
              <a:t>or:  keep bends at a minimum (preferably 90 </a:t>
            </a:r>
            <a:r>
              <a:rPr lang="en-US" dirty="0" err="1" smtClean="0"/>
              <a:t>deg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Connections:</a:t>
            </a:r>
          </a:p>
          <a:p>
            <a:pPr lvl="1"/>
            <a:r>
              <a:rPr lang="en-US" dirty="0" smtClean="0"/>
              <a:t>wires always connect at a “T” junction</a:t>
            </a:r>
          </a:p>
          <a:p>
            <a:pPr lvl="1"/>
            <a:r>
              <a:rPr lang="en-US" dirty="0" smtClean="0"/>
              <a:t>a dot at a wire crossing indicates connection</a:t>
            </a:r>
          </a:p>
          <a:p>
            <a:pPr lvl="1"/>
            <a:r>
              <a:rPr lang="en-US" dirty="0" smtClean="0"/>
              <a:t>wire crossing without a dot means no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CD3D0-3EF3-3F46-9375-3256C076253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90" y="3087805"/>
            <a:ext cx="1350710" cy="338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0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Circuit Schematic Rules (cont.)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buFont typeface="Wingdings 2" charset="0"/>
              <a:buNone/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Wire connections</a:t>
            </a:r>
          </a:p>
          <a:p>
            <a:pPr lvl="1">
              <a:defRPr/>
            </a:pPr>
            <a:r>
              <a:rPr lang="en-US">
                <a:latin typeface="Tahoma" charset="0"/>
                <a:ea typeface="ＭＳ Ｐゴシック" charset="0"/>
              </a:rPr>
              <a:t>A dot where wires cross indicates a connection</a:t>
            </a:r>
          </a:p>
          <a:p>
            <a:pPr lvl="1">
              <a:defRPr/>
            </a:pPr>
            <a:r>
              <a:rPr lang="en-US">
                <a:latin typeface="Tahoma" charset="0"/>
                <a:ea typeface="ＭＳ Ｐゴシック" charset="0"/>
              </a:rPr>
              <a:t>Wires crossing without a dot make no connection</a:t>
            </a:r>
          </a:p>
          <a:p>
            <a:pPr lvl="1">
              <a:defRPr/>
            </a:pPr>
            <a:r>
              <a:rPr lang="en-US">
                <a:latin typeface="Tahoma" charset="0"/>
                <a:ea typeface="ＭＳ Ｐゴシック" charset="0"/>
              </a:rPr>
              <a:t>Wires always connect at a T junction</a:t>
            </a:r>
          </a:p>
        </p:txBody>
      </p:sp>
      <p:graphicFrame>
        <p:nvGraphicFramePr>
          <p:cNvPr id="44035" name="Object 2"/>
          <p:cNvGraphicFramePr>
            <a:graphicFrameLocks noGrp="1" noChangeAspect="1"/>
          </p:cNvGraphicFramePr>
          <p:nvPr>
            <p:ph idx="4294967295"/>
            <p:custDataLst>
              <p:tags r:id="rId4"/>
            </p:custDataLst>
          </p:nvPr>
        </p:nvGraphicFramePr>
        <p:xfrm>
          <a:off x="568325" y="3324225"/>
          <a:ext cx="8575675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VISIO" r:id="rId7" imgW="3121783" imgH="915927" progId="Visio.Drawing.6">
                  <p:embed/>
                </p:oleObj>
              </mc:Choice>
              <mc:Fallback>
                <p:oleObj name="VISIO" r:id="rId7" imgW="3121783" imgH="91592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3324225"/>
                        <a:ext cx="8575675" cy="251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D18B6CA7-9BC1-4F4E-ADA1-9314EEEA4ABC}" type="slidenum">
              <a:rPr lang="en-US" sz="1400">
                <a:latin typeface="Arial Narrow" charset="0"/>
              </a:rPr>
              <a:pPr/>
              <a:t>28</a:t>
            </a:fld>
            <a:endParaRPr lang="en-US" sz="1400"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40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CMOS Gates Like to Invert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708025"/>
            <a:ext cx="5410200" cy="6149975"/>
          </a:xfrm>
        </p:spPr>
        <p:txBody>
          <a:bodyPr/>
          <a:lstStyle/>
          <a:p>
            <a:pPr>
              <a:buFont typeface="Wingdings 2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Observation: CMOS gates tend to be inverting! 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One or more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inputs are necessary to generate a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output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One or more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inputs are necessary to generate a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output</a:t>
            </a:r>
          </a:p>
          <a:p>
            <a:pPr lvl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Why?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grpSp>
        <p:nvGrpSpPr>
          <p:cNvPr id="51203" name="Group 4"/>
          <p:cNvGrpSpPr>
            <a:grpSpLocks/>
          </p:cNvGrpSpPr>
          <p:nvPr/>
        </p:nvGrpSpPr>
        <p:grpSpPr bwMode="auto">
          <a:xfrm>
            <a:off x="5641975" y="1836738"/>
            <a:ext cx="2587625" cy="3657600"/>
            <a:chOff x="1068" y="1008"/>
            <a:chExt cx="1630" cy="2304"/>
          </a:xfrm>
        </p:grpSpPr>
        <p:sp>
          <p:nvSpPr>
            <p:cNvPr id="51204" name="Line 5"/>
            <p:cNvSpPr>
              <a:spLocks noChangeShapeType="1"/>
            </p:cNvSpPr>
            <p:nvPr/>
          </p:nvSpPr>
          <p:spPr bwMode="auto">
            <a:xfrm>
              <a:off x="1707" y="1008"/>
              <a:ext cx="2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205" name="Group 6"/>
            <p:cNvGrpSpPr>
              <a:grpSpLocks/>
            </p:cNvGrpSpPr>
            <p:nvPr/>
          </p:nvGrpSpPr>
          <p:grpSpPr bwMode="auto">
            <a:xfrm>
              <a:off x="1520" y="2307"/>
              <a:ext cx="329" cy="724"/>
              <a:chOff x="672" y="3504"/>
              <a:chExt cx="241" cy="481"/>
            </a:xfrm>
          </p:grpSpPr>
          <p:sp>
            <p:nvSpPr>
              <p:cNvPr id="51229" name="Freeform 7"/>
              <p:cNvSpPr>
                <a:spLocks/>
              </p:cNvSpPr>
              <p:nvPr/>
            </p:nvSpPr>
            <p:spPr bwMode="auto">
              <a:xfrm>
                <a:off x="832" y="3504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0" name="Line 8"/>
              <p:cNvSpPr>
                <a:spLocks noChangeShapeType="1"/>
              </p:cNvSpPr>
              <p:nvPr/>
            </p:nvSpPr>
            <p:spPr bwMode="auto">
              <a:xfrm>
                <a:off x="792" y="3664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31" name="Line 9"/>
              <p:cNvSpPr>
                <a:spLocks noChangeShapeType="1"/>
              </p:cNvSpPr>
              <p:nvPr/>
            </p:nvSpPr>
            <p:spPr bwMode="auto">
              <a:xfrm flipH="1">
                <a:off x="672" y="3744"/>
                <a:ext cx="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06" name="Group 10"/>
            <p:cNvGrpSpPr>
              <a:grpSpLocks/>
            </p:cNvGrpSpPr>
            <p:nvPr/>
          </p:nvGrpSpPr>
          <p:grpSpPr bwMode="auto">
            <a:xfrm>
              <a:off x="2109" y="2307"/>
              <a:ext cx="329" cy="724"/>
              <a:chOff x="1104" y="3504"/>
              <a:chExt cx="241" cy="481"/>
            </a:xfrm>
          </p:grpSpPr>
          <p:sp>
            <p:nvSpPr>
              <p:cNvPr id="51226" name="Freeform 11"/>
              <p:cNvSpPr>
                <a:spLocks/>
              </p:cNvSpPr>
              <p:nvPr/>
            </p:nvSpPr>
            <p:spPr bwMode="auto">
              <a:xfrm>
                <a:off x="1264" y="3504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27" name="Line 12"/>
              <p:cNvSpPr>
                <a:spLocks noChangeShapeType="1"/>
              </p:cNvSpPr>
              <p:nvPr/>
            </p:nvSpPr>
            <p:spPr bwMode="auto">
              <a:xfrm>
                <a:off x="1224" y="3664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28" name="Line 13"/>
              <p:cNvSpPr>
                <a:spLocks noChangeShapeType="1"/>
              </p:cNvSpPr>
              <p:nvPr/>
            </p:nvSpPr>
            <p:spPr bwMode="auto">
              <a:xfrm flipH="1">
                <a:off x="1104" y="3744"/>
                <a:ext cx="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07" name="Group 14"/>
            <p:cNvGrpSpPr>
              <a:grpSpLocks/>
            </p:cNvGrpSpPr>
            <p:nvPr/>
          </p:nvGrpSpPr>
          <p:grpSpPr bwMode="auto">
            <a:xfrm>
              <a:off x="1520" y="1586"/>
              <a:ext cx="329" cy="723"/>
              <a:chOff x="672" y="3024"/>
              <a:chExt cx="241" cy="481"/>
            </a:xfrm>
          </p:grpSpPr>
          <p:sp>
            <p:nvSpPr>
              <p:cNvPr id="51222" name="Freeform 15"/>
              <p:cNvSpPr>
                <a:spLocks/>
              </p:cNvSpPr>
              <p:nvPr/>
            </p:nvSpPr>
            <p:spPr bwMode="auto">
              <a:xfrm>
                <a:off x="832" y="3024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23" name="Line 16"/>
              <p:cNvSpPr>
                <a:spLocks noChangeShapeType="1"/>
              </p:cNvSpPr>
              <p:nvPr/>
            </p:nvSpPr>
            <p:spPr bwMode="auto">
              <a:xfrm>
                <a:off x="792" y="3184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24" name="Line 17"/>
              <p:cNvSpPr>
                <a:spLocks noChangeShapeType="1"/>
              </p:cNvSpPr>
              <p:nvPr/>
            </p:nvSpPr>
            <p:spPr bwMode="auto">
              <a:xfrm flipH="1">
                <a:off x="672" y="3264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51225" name="Oval 18"/>
              <p:cNvSpPr>
                <a:spLocks noChangeArrowheads="1"/>
              </p:cNvSpPr>
              <p:nvPr/>
            </p:nvSpPr>
            <p:spPr bwMode="auto">
              <a:xfrm>
                <a:off x="756" y="3245"/>
                <a:ext cx="32" cy="32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51208" name="Group 19"/>
            <p:cNvGrpSpPr>
              <a:grpSpLocks/>
            </p:cNvGrpSpPr>
            <p:nvPr/>
          </p:nvGrpSpPr>
          <p:grpSpPr bwMode="auto">
            <a:xfrm>
              <a:off x="1523" y="1008"/>
              <a:ext cx="329" cy="723"/>
              <a:chOff x="672" y="2640"/>
              <a:chExt cx="241" cy="481"/>
            </a:xfrm>
          </p:grpSpPr>
          <p:sp>
            <p:nvSpPr>
              <p:cNvPr id="51218" name="Freeform 20"/>
              <p:cNvSpPr>
                <a:spLocks/>
              </p:cNvSpPr>
              <p:nvPr/>
            </p:nvSpPr>
            <p:spPr bwMode="auto">
              <a:xfrm>
                <a:off x="832" y="2640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19" name="Line 21"/>
              <p:cNvSpPr>
                <a:spLocks noChangeShapeType="1"/>
              </p:cNvSpPr>
              <p:nvPr/>
            </p:nvSpPr>
            <p:spPr bwMode="auto">
              <a:xfrm>
                <a:off x="792" y="2800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20" name="Line 22"/>
              <p:cNvSpPr>
                <a:spLocks noChangeShapeType="1"/>
              </p:cNvSpPr>
              <p:nvPr/>
            </p:nvSpPr>
            <p:spPr bwMode="auto">
              <a:xfrm flipH="1">
                <a:off x="672" y="2880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51221" name="Oval 23"/>
              <p:cNvSpPr>
                <a:spLocks noChangeArrowheads="1"/>
              </p:cNvSpPr>
              <p:nvPr/>
            </p:nvSpPr>
            <p:spPr bwMode="auto">
              <a:xfrm>
                <a:off x="756" y="2861"/>
                <a:ext cx="32" cy="32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sp useBgFill="1">
          <p:nvSpPr>
            <p:cNvPr id="51209" name="AutoShape 24"/>
            <p:cNvSpPr>
              <a:spLocks noChangeArrowheads="1"/>
            </p:cNvSpPr>
            <p:nvPr/>
          </p:nvSpPr>
          <p:spPr bwMode="auto">
            <a:xfrm rot="10800000" flipH="1">
              <a:off x="1984" y="3180"/>
              <a:ext cx="251" cy="132"/>
            </a:xfrm>
            <a:prstGeom prst="triangle">
              <a:avLst>
                <a:gd name="adj" fmla="val 49995"/>
              </a:avLst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51210" name="Rectangle 25"/>
            <p:cNvSpPr>
              <a:spLocks noChangeArrowheads="1"/>
            </p:cNvSpPr>
            <p:nvPr/>
          </p:nvSpPr>
          <p:spPr bwMode="auto">
            <a:xfrm>
              <a:off x="1071" y="2521"/>
              <a:ext cx="25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>
                  <a:latin typeface="Tahoma" charset="0"/>
                  <a:cs typeface="Tahoma" charset="0"/>
                </a:rPr>
                <a:t>A</a:t>
              </a:r>
            </a:p>
          </p:txBody>
        </p:sp>
        <p:sp>
          <p:nvSpPr>
            <p:cNvPr id="51211" name="Rectangle 26"/>
            <p:cNvSpPr>
              <a:spLocks noChangeArrowheads="1"/>
            </p:cNvSpPr>
            <p:nvPr/>
          </p:nvSpPr>
          <p:spPr bwMode="auto">
            <a:xfrm>
              <a:off x="1068" y="1225"/>
              <a:ext cx="25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>
                  <a:latin typeface="Tahoma" charset="0"/>
                  <a:cs typeface="Tahoma" charset="0"/>
                </a:rPr>
                <a:t>B</a:t>
              </a:r>
            </a:p>
          </p:txBody>
        </p:sp>
        <p:sp>
          <p:nvSpPr>
            <p:cNvPr id="51212" name="Line 27"/>
            <p:cNvSpPr>
              <a:spLocks noChangeShapeType="1"/>
            </p:cNvSpPr>
            <p:nvPr/>
          </p:nvSpPr>
          <p:spPr bwMode="auto">
            <a:xfrm>
              <a:off x="1847" y="3029"/>
              <a:ext cx="5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3" name="Line 28"/>
            <p:cNvSpPr>
              <a:spLocks noChangeShapeType="1"/>
            </p:cNvSpPr>
            <p:nvPr/>
          </p:nvSpPr>
          <p:spPr bwMode="auto">
            <a:xfrm>
              <a:off x="2109" y="3029"/>
              <a:ext cx="0" cy="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4" name="Line 29"/>
            <p:cNvSpPr>
              <a:spLocks noChangeShapeType="1"/>
            </p:cNvSpPr>
            <p:nvPr/>
          </p:nvSpPr>
          <p:spPr bwMode="auto">
            <a:xfrm>
              <a:off x="1847" y="2307"/>
              <a:ext cx="8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5" name="Line 30"/>
            <p:cNvSpPr>
              <a:spLocks noChangeShapeType="1"/>
            </p:cNvSpPr>
            <p:nvPr/>
          </p:nvSpPr>
          <p:spPr bwMode="auto">
            <a:xfrm>
              <a:off x="1389" y="2668"/>
              <a:ext cx="1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6" name="Line 31"/>
            <p:cNvSpPr>
              <a:spLocks noChangeShapeType="1"/>
            </p:cNvSpPr>
            <p:nvPr/>
          </p:nvSpPr>
          <p:spPr bwMode="auto">
            <a:xfrm>
              <a:off x="1520" y="1946"/>
              <a:ext cx="0" cy="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7" name="Freeform 32"/>
            <p:cNvSpPr>
              <a:spLocks/>
            </p:cNvSpPr>
            <p:nvPr/>
          </p:nvSpPr>
          <p:spPr bwMode="auto">
            <a:xfrm>
              <a:off x="1389" y="1369"/>
              <a:ext cx="721" cy="1301"/>
            </a:xfrm>
            <a:custGeom>
              <a:avLst/>
              <a:gdLst>
                <a:gd name="T0" fmla="*/ 0 w 529"/>
                <a:gd name="T1" fmla="*/ 0 h 865"/>
                <a:gd name="T2" fmla="*/ 11676 w 529"/>
                <a:gd name="T3" fmla="*/ 0 h 865"/>
                <a:gd name="T4" fmla="*/ 11676 w 529"/>
                <a:gd name="T5" fmla="*/ 51168 h 865"/>
                <a:gd name="T6" fmla="*/ 0 60000 65536"/>
                <a:gd name="T7" fmla="*/ 0 60000 65536"/>
                <a:gd name="T8" fmla="*/ 0 60000 65536"/>
                <a:gd name="T9" fmla="*/ 0 w 529"/>
                <a:gd name="T10" fmla="*/ 0 h 865"/>
                <a:gd name="T11" fmla="*/ 529 w 529"/>
                <a:gd name="T12" fmla="*/ 865 h 8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9" h="865">
                  <a:moveTo>
                    <a:pt x="0" y="0"/>
                  </a:moveTo>
                  <a:lnTo>
                    <a:pt x="528" y="0"/>
                  </a:lnTo>
                  <a:lnTo>
                    <a:pt x="528" y="86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2"/>
          <p:cNvSpPr>
            <a:spLocks noChangeShapeType="1"/>
          </p:cNvSpPr>
          <p:nvPr/>
        </p:nvSpPr>
        <p:spPr bwMode="auto">
          <a:xfrm>
            <a:off x="6751638" y="339725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  <a:ea typeface="Tahoma"/>
              </a:rPr>
              <a:t>Let’s go digital!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Why DIGITAL?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… because it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helps guarantee a reliable system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The price we pay for this robustness?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All the information that we transfer between 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components is only 1 crummy bit!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But, in exchange, we get a guarantee of a reliable system. 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2713038" y="3092450"/>
            <a:ext cx="1219200" cy="685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532438" y="3092450"/>
            <a:ext cx="1219200" cy="685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>
            <a:off x="3932238" y="339725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63" name="Group 8"/>
          <p:cNvGrpSpPr>
            <a:grpSpLocks noChangeAspect="1"/>
          </p:cNvGrpSpPr>
          <p:nvPr/>
        </p:nvGrpSpPr>
        <p:grpSpPr bwMode="auto">
          <a:xfrm>
            <a:off x="3344863" y="3168650"/>
            <a:ext cx="511175" cy="461963"/>
            <a:chOff x="4104" y="1269"/>
            <a:chExt cx="1443" cy="1781"/>
          </a:xfrm>
        </p:grpSpPr>
        <p:sp>
          <p:nvSpPr>
            <p:cNvPr id="19484" name="Freeform 9"/>
            <p:cNvSpPr>
              <a:spLocks noChangeAspect="1"/>
            </p:cNvSpPr>
            <p:nvPr/>
          </p:nvSpPr>
          <p:spPr bwMode="auto">
            <a:xfrm>
              <a:off x="4355" y="2790"/>
              <a:ext cx="1192" cy="260"/>
            </a:xfrm>
            <a:custGeom>
              <a:avLst/>
              <a:gdLst>
                <a:gd name="T0" fmla="*/ 1 w 3576"/>
                <a:gd name="T1" fmla="*/ 29 h 781"/>
                <a:gd name="T2" fmla="*/ 2 w 3576"/>
                <a:gd name="T3" fmla="*/ 29 h 781"/>
                <a:gd name="T4" fmla="*/ 3 w 3576"/>
                <a:gd name="T5" fmla="*/ 28 h 781"/>
                <a:gd name="T6" fmla="*/ 4 w 3576"/>
                <a:gd name="T7" fmla="*/ 27 h 781"/>
                <a:gd name="T8" fmla="*/ 5 w 3576"/>
                <a:gd name="T9" fmla="*/ 27 h 781"/>
                <a:gd name="T10" fmla="*/ 6 w 3576"/>
                <a:gd name="T11" fmla="*/ 26 h 781"/>
                <a:gd name="T12" fmla="*/ 7 w 3576"/>
                <a:gd name="T13" fmla="*/ 24 h 781"/>
                <a:gd name="T14" fmla="*/ 8 w 3576"/>
                <a:gd name="T15" fmla="*/ 23 h 781"/>
                <a:gd name="T16" fmla="*/ 8 w 3576"/>
                <a:gd name="T17" fmla="*/ 22 h 781"/>
                <a:gd name="T18" fmla="*/ 9 w 3576"/>
                <a:gd name="T19" fmla="*/ 20 h 781"/>
                <a:gd name="T20" fmla="*/ 9 w 3576"/>
                <a:gd name="T21" fmla="*/ 19 h 781"/>
                <a:gd name="T22" fmla="*/ 10 w 3576"/>
                <a:gd name="T23" fmla="*/ 17 h 781"/>
                <a:gd name="T24" fmla="*/ 10 w 3576"/>
                <a:gd name="T25" fmla="*/ 15 h 781"/>
                <a:gd name="T26" fmla="*/ 10 w 3576"/>
                <a:gd name="T27" fmla="*/ 13 h 781"/>
                <a:gd name="T28" fmla="*/ 9 w 3576"/>
                <a:gd name="T29" fmla="*/ 12 h 781"/>
                <a:gd name="T30" fmla="*/ 9 w 3576"/>
                <a:gd name="T31" fmla="*/ 10 h 781"/>
                <a:gd name="T32" fmla="*/ 9 w 3576"/>
                <a:gd name="T33" fmla="*/ 8 h 781"/>
                <a:gd name="T34" fmla="*/ 8 w 3576"/>
                <a:gd name="T35" fmla="*/ 7 h 781"/>
                <a:gd name="T36" fmla="*/ 8 w 3576"/>
                <a:gd name="T37" fmla="*/ 6 h 781"/>
                <a:gd name="T38" fmla="*/ 7 w 3576"/>
                <a:gd name="T39" fmla="*/ 4 h 781"/>
                <a:gd name="T40" fmla="*/ 6 w 3576"/>
                <a:gd name="T41" fmla="*/ 3 h 781"/>
                <a:gd name="T42" fmla="*/ 5 w 3576"/>
                <a:gd name="T43" fmla="*/ 2 h 781"/>
                <a:gd name="T44" fmla="*/ 4 w 3576"/>
                <a:gd name="T45" fmla="*/ 1 h 781"/>
                <a:gd name="T46" fmla="*/ 3 w 3576"/>
                <a:gd name="T47" fmla="*/ 1 h 781"/>
                <a:gd name="T48" fmla="*/ 2 w 3576"/>
                <a:gd name="T49" fmla="*/ 1 h 781"/>
                <a:gd name="T50" fmla="*/ 1 w 3576"/>
                <a:gd name="T51" fmla="*/ 0 h 781"/>
                <a:gd name="T52" fmla="*/ 0 w 3576"/>
                <a:gd name="T53" fmla="*/ 0 h 781"/>
                <a:gd name="T54" fmla="*/ 122 w 3576"/>
                <a:gd name="T55" fmla="*/ 0 h 781"/>
                <a:gd name="T56" fmla="*/ 124 w 3576"/>
                <a:gd name="T57" fmla="*/ 0 h 781"/>
                <a:gd name="T58" fmla="*/ 125 w 3576"/>
                <a:gd name="T59" fmla="*/ 1 h 781"/>
                <a:gd name="T60" fmla="*/ 126 w 3576"/>
                <a:gd name="T61" fmla="*/ 1 h 781"/>
                <a:gd name="T62" fmla="*/ 127 w 3576"/>
                <a:gd name="T63" fmla="*/ 1 h 781"/>
                <a:gd name="T64" fmla="*/ 128 w 3576"/>
                <a:gd name="T65" fmla="*/ 2 h 781"/>
                <a:gd name="T66" fmla="*/ 129 w 3576"/>
                <a:gd name="T67" fmla="*/ 3 h 781"/>
                <a:gd name="T68" fmla="*/ 130 w 3576"/>
                <a:gd name="T69" fmla="*/ 4 h 781"/>
                <a:gd name="T70" fmla="*/ 130 w 3576"/>
                <a:gd name="T71" fmla="*/ 6 h 781"/>
                <a:gd name="T72" fmla="*/ 131 w 3576"/>
                <a:gd name="T73" fmla="*/ 7 h 781"/>
                <a:gd name="T74" fmla="*/ 131 w 3576"/>
                <a:gd name="T75" fmla="*/ 8 h 781"/>
                <a:gd name="T76" fmla="*/ 132 w 3576"/>
                <a:gd name="T77" fmla="*/ 10 h 781"/>
                <a:gd name="T78" fmla="*/ 132 w 3576"/>
                <a:gd name="T79" fmla="*/ 12 h 781"/>
                <a:gd name="T80" fmla="*/ 132 w 3576"/>
                <a:gd name="T81" fmla="*/ 13 h 781"/>
                <a:gd name="T82" fmla="*/ 132 w 3576"/>
                <a:gd name="T83" fmla="*/ 15 h 781"/>
                <a:gd name="T84" fmla="*/ 132 w 3576"/>
                <a:gd name="T85" fmla="*/ 17 h 781"/>
                <a:gd name="T86" fmla="*/ 132 w 3576"/>
                <a:gd name="T87" fmla="*/ 19 h 781"/>
                <a:gd name="T88" fmla="*/ 132 w 3576"/>
                <a:gd name="T89" fmla="*/ 20 h 781"/>
                <a:gd name="T90" fmla="*/ 131 w 3576"/>
                <a:gd name="T91" fmla="*/ 22 h 781"/>
                <a:gd name="T92" fmla="*/ 130 w 3576"/>
                <a:gd name="T93" fmla="*/ 23 h 781"/>
                <a:gd name="T94" fmla="*/ 130 w 3576"/>
                <a:gd name="T95" fmla="*/ 24 h 781"/>
                <a:gd name="T96" fmla="*/ 129 w 3576"/>
                <a:gd name="T97" fmla="*/ 26 h 781"/>
                <a:gd name="T98" fmla="*/ 128 w 3576"/>
                <a:gd name="T99" fmla="*/ 27 h 781"/>
                <a:gd name="T100" fmla="*/ 127 w 3576"/>
                <a:gd name="T101" fmla="*/ 27 h 781"/>
                <a:gd name="T102" fmla="*/ 126 w 3576"/>
                <a:gd name="T103" fmla="*/ 28 h 781"/>
                <a:gd name="T104" fmla="*/ 125 w 3576"/>
                <a:gd name="T105" fmla="*/ 29 h 781"/>
                <a:gd name="T106" fmla="*/ 124 w 3576"/>
                <a:gd name="T107" fmla="*/ 29 h 781"/>
                <a:gd name="T108" fmla="*/ 1 w 3576"/>
                <a:gd name="T109" fmla="*/ 29 h 78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576"/>
                <a:gd name="T166" fmla="*/ 0 h 781"/>
                <a:gd name="T167" fmla="*/ 3576 w 3576"/>
                <a:gd name="T168" fmla="*/ 781 h 78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576" h="781">
                  <a:moveTo>
                    <a:pt x="34" y="781"/>
                  </a:moveTo>
                  <a:lnTo>
                    <a:pt x="63" y="776"/>
                  </a:lnTo>
                  <a:lnTo>
                    <a:pt x="89" y="757"/>
                  </a:lnTo>
                  <a:lnTo>
                    <a:pt x="116" y="741"/>
                  </a:lnTo>
                  <a:lnTo>
                    <a:pt x="147" y="718"/>
                  </a:lnTo>
                  <a:lnTo>
                    <a:pt x="171" y="691"/>
                  </a:lnTo>
                  <a:lnTo>
                    <a:pt x="189" y="662"/>
                  </a:lnTo>
                  <a:lnTo>
                    <a:pt x="212" y="623"/>
                  </a:lnTo>
                  <a:lnTo>
                    <a:pt x="227" y="587"/>
                  </a:lnTo>
                  <a:lnTo>
                    <a:pt x="236" y="544"/>
                  </a:lnTo>
                  <a:lnTo>
                    <a:pt x="250" y="503"/>
                  </a:lnTo>
                  <a:lnTo>
                    <a:pt x="258" y="463"/>
                  </a:lnTo>
                  <a:lnTo>
                    <a:pt x="263" y="407"/>
                  </a:lnTo>
                  <a:lnTo>
                    <a:pt x="258" y="364"/>
                  </a:lnTo>
                  <a:lnTo>
                    <a:pt x="255" y="316"/>
                  </a:lnTo>
                  <a:lnTo>
                    <a:pt x="246" y="273"/>
                  </a:lnTo>
                  <a:lnTo>
                    <a:pt x="232" y="229"/>
                  </a:lnTo>
                  <a:lnTo>
                    <a:pt x="224" y="190"/>
                  </a:lnTo>
                  <a:lnTo>
                    <a:pt x="207" y="152"/>
                  </a:lnTo>
                  <a:lnTo>
                    <a:pt x="188" y="116"/>
                  </a:lnTo>
                  <a:lnTo>
                    <a:pt x="160" y="86"/>
                  </a:lnTo>
                  <a:lnTo>
                    <a:pt x="144" y="63"/>
                  </a:lnTo>
                  <a:lnTo>
                    <a:pt x="111" y="38"/>
                  </a:lnTo>
                  <a:lnTo>
                    <a:pt x="83" y="23"/>
                  </a:lnTo>
                  <a:lnTo>
                    <a:pt x="56" y="14"/>
                  </a:lnTo>
                  <a:lnTo>
                    <a:pt x="23" y="3"/>
                  </a:lnTo>
                  <a:lnTo>
                    <a:pt x="0" y="0"/>
                  </a:lnTo>
                  <a:lnTo>
                    <a:pt x="3293" y="0"/>
                  </a:lnTo>
                  <a:lnTo>
                    <a:pt x="3341" y="3"/>
                  </a:lnTo>
                  <a:lnTo>
                    <a:pt x="3370" y="14"/>
                  </a:lnTo>
                  <a:lnTo>
                    <a:pt x="3400" y="28"/>
                  </a:lnTo>
                  <a:lnTo>
                    <a:pt x="3422" y="38"/>
                  </a:lnTo>
                  <a:lnTo>
                    <a:pt x="3454" y="63"/>
                  </a:lnTo>
                  <a:lnTo>
                    <a:pt x="3476" y="86"/>
                  </a:lnTo>
                  <a:lnTo>
                    <a:pt x="3503" y="116"/>
                  </a:lnTo>
                  <a:lnTo>
                    <a:pt x="3520" y="152"/>
                  </a:lnTo>
                  <a:lnTo>
                    <a:pt x="3535" y="193"/>
                  </a:lnTo>
                  <a:lnTo>
                    <a:pt x="3548" y="229"/>
                  </a:lnTo>
                  <a:lnTo>
                    <a:pt x="3559" y="275"/>
                  </a:lnTo>
                  <a:lnTo>
                    <a:pt x="3572" y="316"/>
                  </a:lnTo>
                  <a:lnTo>
                    <a:pt x="3576" y="364"/>
                  </a:lnTo>
                  <a:lnTo>
                    <a:pt x="3576" y="412"/>
                  </a:lnTo>
                  <a:lnTo>
                    <a:pt x="3576" y="455"/>
                  </a:lnTo>
                  <a:lnTo>
                    <a:pt x="3563" y="503"/>
                  </a:lnTo>
                  <a:lnTo>
                    <a:pt x="3554" y="548"/>
                  </a:lnTo>
                  <a:lnTo>
                    <a:pt x="3539" y="587"/>
                  </a:lnTo>
                  <a:lnTo>
                    <a:pt x="3523" y="628"/>
                  </a:lnTo>
                  <a:lnTo>
                    <a:pt x="3503" y="662"/>
                  </a:lnTo>
                  <a:lnTo>
                    <a:pt x="3484" y="691"/>
                  </a:lnTo>
                  <a:lnTo>
                    <a:pt x="3458" y="718"/>
                  </a:lnTo>
                  <a:lnTo>
                    <a:pt x="3431" y="741"/>
                  </a:lnTo>
                  <a:lnTo>
                    <a:pt x="3406" y="757"/>
                  </a:lnTo>
                  <a:lnTo>
                    <a:pt x="3378" y="776"/>
                  </a:lnTo>
                  <a:lnTo>
                    <a:pt x="3344" y="781"/>
                  </a:lnTo>
                  <a:lnTo>
                    <a:pt x="34" y="78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Freeform 10"/>
            <p:cNvSpPr>
              <a:spLocks noChangeAspect="1"/>
            </p:cNvSpPr>
            <p:nvPr/>
          </p:nvSpPr>
          <p:spPr bwMode="auto">
            <a:xfrm>
              <a:off x="4318" y="2790"/>
              <a:ext cx="125" cy="154"/>
            </a:xfrm>
            <a:custGeom>
              <a:avLst/>
              <a:gdLst>
                <a:gd name="T0" fmla="*/ 14 w 373"/>
                <a:gd name="T1" fmla="*/ 17 h 463"/>
                <a:gd name="T2" fmla="*/ 14 w 373"/>
                <a:gd name="T3" fmla="*/ 15 h 463"/>
                <a:gd name="T4" fmla="*/ 14 w 373"/>
                <a:gd name="T5" fmla="*/ 13 h 463"/>
                <a:gd name="T6" fmla="*/ 14 w 373"/>
                <a:gd name="T7" fmla="*/ 12 h 463"/>
                <a:gd name="T8" fmla="*/ 13 w 373"/>
                <a:gd name="T9" fmla="*/ 10 h 463"/>
                <a:gd name="T10" fmla="*/ 13 w 373"/>
                <a:gd name="T11" fmla="*/ 8 h 463"/>
                <a:gd name="T12" fmla="*/ 13 w 373"/>
                <a:gd name="T13" fmla="*/ 7 h 463"/>
                <a:gd name="T14" fmla="*/ 12 w 373"/>
                <a:gd name="T15" fmla="*/ 6 h 463"/>
                <a:gd name="T16" fmla="*/ 11 w 373"/>
                <a:gd name="T17" fmla="*/ 4 h 463"/>
                <a:gd name="T18" fmla="*/ 10 w 373"/>
                <a:gd name="T19" fmla="*/ 3 h 463"/>
                <a:gd name="T20" fmla="*/ 9 w 373"/>
                <a:gd name="T21" fmla="*/ 2 h 463"/>
                <a:gd name="T22" fmla="*/ 8 w 373"/>
                <a:gd name="T23" fmla="*/ 1 h 463"/>
                <a:gd name="T24" fmla="*/ 7 w 373"/>
                <a:gd name="T25" fmla="*/ 1 h 463"/>
                <a:gd name="T26" fmla="*/ 6 w 373"/>
                <a:gd name="T27" fmla="*/ 1 h 463"/>
                <a:gd name="T28" fmla="*/ 5 w 373"/>
                <a:gd name="T29" fmla="*/ 0 h 463"/>
                <a:gd name="T30" fmla="*/ 4 w 373"/>
                <a:gd name="T31" fmla="*/ 0 h 463"/>
                <a:gd name="T32" fmla="*/ 3 w 373"/>
                <a:gd name="T33" fmla="*/ 1 h 463"/>
                <a:gd name="T34" fmla="*/ 2 w 373"/>
                <a:gd name="T35" fmla="*/ 1 h 463"/>
                <a:gd name="T36" fmla="*/ 2 w 373"/>
                <a:gd name="T37" fmla="*/ 2 h 463"/>
                <a:gd name="T38" fmla="*/ 1 w 373"/>
                <a:gd name="T39" fmla="*/ 3 h 463"/>
                <a:gd name="T40" fmla="*/ 1 w 373"/>
                <a:gd name="T41" fmla="*/ 5 h 463"/>
                <a:gd name="T42" fmla="*/ 0 w 373"/>
                <a:gd name="T43" fmla="*/ 6 h 463"/>
                <a:gd name="T44" fmla="*/ 0 w 373"/>
                <a:gd name="T45" fmla="*/ 7 h 463"/>
                <a:gd name="T46" fmla="*/ 0 w 373"/>
                <a:gd name="T47" fmla="*/ 8 h 463"/>
                <a:gd name="T48" fmla="*/ 0 w 373"/>
                <a:gd name="T49" fmla="*/ 9 h 463"/>
                <a:gd name="T50" fmla="*/ 0 w 373"/>
                <a:gd name="T51" fmla="*/ 10 h 463"/>
                <a:gd name="T52" fmla="*/ 0 w 373"/>
                <a:gd name="T53" fmla="*/ 11 h 463"/>
                <a:gd name="T54" fmla="*/ 0 w 373"/>
                <a:gd name="T55" fmla="*/ 12 h 463"/>
                <a:gd name="T56" fmla="*/ 0 w 373"/>
                <a:gd name="T57" fmla="*/ 13 h 463"/>
                <a:gd name="T58" fmla="*/ 1 w 373"/>
                <a:gd name="T59" fmla="*/ 15 h 463"/>
                <a:gd name="T60" fmla="*/ 1 w 373"/>
                <a:gd name="T61" fmla="*/ 15 h 463"/>
                <a:gd name="T62" fmla="*/ 2 w 373"/>
                <a:gd name="T63" fmla="*/ 16 h 463"/>
                <a:gd name="T64" fmla="*/ 2 w 373"/>
                <a:gd name="T65" fmla="*/ 17 h 463"/>
                <a:gd name="T66" fmla="*/ 14 w 373"/>
                <a:gd name="T67" fmla="*/ 17 h 4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3"/>
                <a:gd name="T103" fmla="*/ 0 h 463"/>
                <a:gd name="T104" fmla="*/ 373 w 373"/>
                <a:gd name="T105" fmla="*/ 463 h 4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3" h="463">
                  <a:moveTo>
                    <a:pt x="368" y="463"/>
                  </a:moveTo>
                  <a:lnTo>
                    <a:pt x="373" y="407"/>
                  </a:lnTo>
                  <a:lnTo>
                    <a:pt x="368" y="364"/>
                  </a:lnTo>
                  <a:lnTo>
                    <a:pt x="365" y="316"/>
                  </a:lnTo>
                  <a:lnTo>
                    <a:pt x="356" y="273"/>
                  </a:lnTo>
                  <a:lnTo>
                    <a:pt x="342" y="229"/>
                  </a:lnTo>
                  <a:lnTo>
                    <a:pt x="334" y="190"/>
                  </a:lnTo>
                  <a:lnTo>
                    <a:pt x="317" y="152"/>
                  </a:lnTo>
                  <a:lnTo>
                    <a:pt x="298" y="116"/>
                  </a:lnTo>
                  <a:lnTo>
                    <a:pt x="270" y="86"/>
                  </a:lnTo>
                  <a:lnTo>
                    <a:pt x="254" y="63"/>
                  </a:lnTo>
                  <a:lnTo>
                    <a:pt x="221" y="38"/>
                  </a:lnTo>
                  <a:lnTo>
                    <a:pt x="193" y="23"/>
                  </a:lnTo>
                  <a:lnTo>
                    <a:pt x="166" y="14"/>
                  </a:lnTo>
                  <a:lnTo>
                    <a:pt x="133" y="3"/>
                  </a:lnTo>
                  <a:lnTo>
                    <a:pt x="110" y="0"/>
                  </a:lnTo>
                  <a:lnTo>
                    <a:pt x="85" y="14"/>
                  </a:lnTo>
                  <a:lnTo>
                    <a:pt x="61" y="36"/>
                  </a:lnTo>
                  <a:lnTo>
                    <a:pt x="47" y="56"/>
                  </a:lnTo>
                  <a:lnTo>
                    <a:pt x="34" y="82"/>
                  </a:lnTo>
                  <a:lnTo>
                    <a:pt x="20" y="123"/>
                  </a:lnTo>
                  <a:lnTo>
                    <a:pt x="13" y="152"/>
                  </a:lnTo>
                  <a:lnTo>
                    <a:pt x="8" y="183"/>
                  </a:lnTo>
                  <a:lnTo>
                    <a:pt x="5" y="208"/>
                  </a:lnTo>
                  <a:lnTo>
                    <a:pt x="0" y="242"/>
                  </a:lnTo>
                  <a:lnTo>
                    <a:pt x="0" y="275"/>
                  </a:lnTo>
                  <a:lnTo>
                    <a:pt x="0" y="305"/>
                  </a:lnTo>
                  <a:lnTo>
                    <a:pt x="8" y="332"/>
                  </a:lnTo>
                  <a:lnTo>
                    <a:pt x="10" y="364"/>
                  </a:lnTo>
                  <a:lnTo>
                    <a:pt x="18" y="397"/>
                  </a:lnTo>
                  <a:lnTo>
                    <a:pt x="34" y="418"/>
                  </a:lnTo>
                  <a:lnTo>
                    <a:pt x="43" y="445"/>
                  </a:lnTo>
                  <a:lnTo>
                    <a:pt x="61" y="463"/>
                  </a:lnTo>
                  <a:lnTo>
                    <a:pt x="368" y="463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Freeform 11"/>
            <p:cNvSpPr>
              <a:spLocks noChangeAspect="1"/>
            </p:cNvSpPr>
            <p:nvPr/>
          </p:nvSpPr>
          <p:spPr bwMode="auto">
            <a:xfrm>
              <a:off x="4104" y="1269"/>
              <a:ext cx="167" cy="243"/>
            </a:xfrm>
            <a:custGeom>
              <a:avLst/>
              <a:gdLst>
                <a:gd name="T0" fmla="*/ 0 w 502"/>
                <a:gd name="T1" fmla="*/ 15 h 729"/>
                <a:gd name="T2" fmla="*/ 0 w 502"/>
                <a:gd name="T3" fmla="*/ 16 h 729"/>
                <a:gd name="T4" fmla="*/ 0 w 502"/>
                <a:gd name="T5" fmla="*/ 18 h 729"/>
                <a:gd name="T6" fmla="*/ 0 w 502"/>
                <a:gd name="T7" fmla="*/ 19 h 729"/>
                <a:gd name="T8" fmla="*/ 1 w 502"/>
                <a:gd name="T9" fmla="*/ 21 h 729"/>
                <a:gd name="T10" fmla="*/ 1 w 502"/>
                <a:gd name="T11" fmla="*/ 23 h 729"/>
                <a:gd name="T12" fmla="*/ 2 w 502"/>
                <a:gd name="T13" fmla="*/ 24 h 729"/>
                <a:gd name="T14" fmla="*/ 3 w 502"/>
                <a:gd name="T15" fmla="*/ 25 h 729"/>
                <a:gd name="T16" fmla="*/ 4 w 502"/>
                <a:gd name="T17" fmla="*/ 26 h 729"/>
                <a:gd name="T18" fmla="*/ 5 w 502"/>
                <a:gd name="T19" fmla="*/ 27 h 729"/>
                <a:gd name="T20" fmla="*/ 19 w 502"/>
                <a:gd name="T21" fmla="*/ 27 h 729"/>
                <a:gd name="T22" fmla="*/ 19 w 502"/>
                <a:gd name="T23" fmla="*/ 13 h 729"/>
                <a:gd name="T24" fmla="*/ 18 w 502"/>
                <a:gd name="T25" fmla="*/ 12 h 729"/>
                <a:gd name="T26" fmla="*/ 18 w 502"/>
                <a:gd name="T27" fmla="*/ 10 h 729"/>
                <a:gd name="T28" fmla="*/ 18 w 502"/>
                <a:gd name="T29" fmla="*/ 8 h 729"/>
                <a:gd name="T30" fmla="*/ 17 w 502"/>
                <a:gd name="T31" fmla="*/ 7 h 729"/>
                <a:gd name="T32" fmla="*/ 17 w 502"/>
                <a:gd name="T33" fmla="*/ 6 h 729"/>
                <a:gd name="T34" fmla="*/ 16 w 502"/>
                <a:gd name="T35" fmla="*/ 4 h 729"/>
                <a:gd name="T36" fmla="*/ 15 w 502"/>
                <a:gd name="T37" fmla="*/ 3 h 729"/>
                <a:gd name="T38" fmla="*/ 14 w 502"/>
                <a:gd name="T39" fmla="*/ 2 h 729"/>
                <a:gd name="T40" fmla="*/ 13 w 502"/>
                <a:gd name="T41" fmla="*/ 1 h 729"/>
                <a:gd name="T42" fmla="*/ 12 w 502"/>
                <a:gd name="T43" fmla="*/ 1 h 729"/>
                <a:gd name="T44" fmla="*/ 10 w 502"/>
                <a:gd name="T45" fmla="*/ 0 h 729"/>
                <a:gd name="T46" fmla="*/ 9 w 502"/>
                <a:gd name="T47" fmla="*/ 0 h 729"/>
                <a:gd name="T48" fmla="*/ 8 w 502"/>
                <a:gd name="T49" fmla="*/ 0 h 729"/>
                <a:gd name="T50" fmla="*/ 6 w 502"/>
                <a:gd name="T51" fmla="*/ 1 h 729"/>
                <a:gd name="T52" fmla="*/ 6 w 502"/>
                <a:gd name="T53" fmla="*/ 1 h 729"/>
                <a:gd name="T54" fmla="*/ 5 w 502"/>
                <a:gd name="T55" fmla="*/ 2 h 729"/>
                <a:gd name="T56" fmla="*/ 4 w 502"/>
                <a:gd name="T57" fmla="*/ 3 h 729"/>
                <a:gd name="T58" fmla="*/ 3 w 502"/>
                <a:gd name="T59" fmla="*/ 4 h 729"/>
                <a:gd name="T60" fmla="*/ 2 w 502"/>
                <a:gd name="T61" fmla="*/ 5 h 729"/>
                <a:gd name="T62" fmla="*/ 1 w 502"/>
                <a:gd name="T63" fmla="*/ 7 h 729"/>
                <a:gd name="T64" fmla="*/ 1 w 502"/>
                <a:gd name="T65" fmla="*/ 8 h 729"/>
                <a:gd name="T66" fmla="*/ 0 w 502"/>
                <a:gd name="T67" fmla="*/ 10 h 729"/>
                <a:gd name="T68" fmla="*/ 0 w 502"/>
                <a:gd name="T69" fmla="*/ 11 h 729"/>
                <a:gd name="T70" fmla="*/ 0 w 502"/>
                <a:gd name="T71" fmla="*/ 13 h 729"/>
                <a:gd name="T72" fmla="*/ 0 w 502"/>
                <a:gd name="T73" fmla="*/ 15 h 72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02"/>
                <a:gd name="T112" fmla="*/ 0 h 729"/>
                <a:gd name="T113" fmla="*/ 502 w 502"/>
                <a:gd name="T114" fmla="*/ 729 h 72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02" h="729">
                  <a:moveTo>
                    <a:pt x="0" y="392"/>
                  </a:moveTo>
                  <a:lnTo>
                    <a:pt x="0" y="437"/>
                  </a:lnTo>
                  <a:lnTo>
                    <a:pt x="2" y="484"/>
                  </a:lnTo>
                  <a:lnTo>
                    <a:pt x="13" y="524"/>
                  </a:lnTo>
                  <a:lnTo>
                    <a:pt x="25" y="566"/>
                  </a:lnTo>
                  <a:lnTo>
                    <a:pt x="38" y="610"/>
                  </a:lnTo>
                  <a:lnTo>
                    <a:pt x="61" y="640"/>
                  </a:lnTo>
                  <a:lnTo>
                    <a:pt x="80" y="676"/>
                  </a:lnTo>
                  <a:lnTo>
                    <a:pt x="106" y="707"/>
                  </a:lnTo>
                  <a:lnTo>
                    <a:pt x="130" y="729"/>
                  </a:lnTo>
                  <a:lnTo>
                    <a:pt x="502" y="729"/>
                  </a:lnTo>
                  <a:lnTo>
                    <a:pt x="502" y="360"/>
                  </a:lnTo>
                  <a:lnTo>
                    <a:pt x="498" y="316"/>
                  </a:lnTo>
                  <a:lnTo>
                    <a:pt x="492" y="270"/>
                  </a:lnTo>
                  <a:lnTo>
                    <a:pt x="482" y="227"/>
                  </a:lnTo>
                  <a:lnTo>
                    <a:pt x="464" y="184"/>
                  </a:lnTo>
                  <a:lnTo>
                    <a:pt x="449" y="152"/>
                  </a:lnTo>
                  <a:lnTo>
                    <a:pt x="430" y="114"/>
                  </a:lnTo>
                  <a:lnTo>
                    <a:pt x="407" y="84"/>
                  </a:lnTo>
                  <a:lnTo>
                    <a:pt x="383" y="57"/>
                  </a:lnTo>
                  <a:lnTo>
                    <a:pt x="356" y="39"/>
                  </a:lnTo>
                  <a:lnTo>
                    <a:pt x="326" y="18"/>
                  </a:lnTo>
                  <a:lnTo>
                    <a:pt x="270" y="0"/>
                  </a:lnTo>
                  <a:lnTo>
                    <a:pt x="238" y="0"/>
                  </a:lnTo>
                  <a:lnTo>
                    <a:pt x="209" y="9"/>
                  </a:lnTo>
                  <a:lnTo>
                    <a:pt x="175" y="18"/>
                  </a:lnTo>
                  <a:lnTo>
                    <a:pt x="152" y="34"/>
                  </a:lnTo>
                  <a:lnTo>
                    <a:pt x="122" y="57"/>
                  </a:lnTo>
                  <a:lnTo>
                    <a:pt x="100" y="80"/>
                  </a:lnTo>
                  <a:lnTo>
                    <a:pt x="80" y="112"/>
                  </a:lnTo>
                  <a:lnTo>
                    <a:pt x="56" y="146"/>
                  </a:lnTo>
                  <a:lnTo>
                    <a:pt x="38" y="180"/>
                  </a:lnTo>
                  <a:lnTo>
                    <a:pt x="24" y="221"/>
                  </a:lnTo>
                  <a:lnTo>
                    <a:pt x="10" y="264"/>
                  </a:lnTo>
                  <a:lnTo>
                    <a:pt x="2" y="308"/>
                  </a:lnTo>
                  <a:lnTo>
                    <a:pt x="0" y="353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Freeform 12"/>
            <p:cNvSpPr>
              <a:spLocks noChangeAspect="1"/>
            </p:cNvSpPr>
            <p:nvPr/>
          </p:nvSpPr>
          <p:spPr bwMode="auto">
            <a:xfrm>
              <a:off x="4194" y="1269"/>
              <a:ext cx="1201" cy="1781"/>
            </a:xfrm>
            <a:custGeom>
              <a:avLst/>
              <a:gdLst>
                <a:gd name="T0" fmla="*/ 8 w 3604"/>
                <a:gd name="T1" fmla="*/ 12 h 5345"/>
                <a:gd name="T2" fmla="*/ 8 w 3604"/>
                <a:gd name="T3" fmla="*/ 8 h 5345"/>
                <a:gd name="T4" fmla="*/ 7 w 3604"/>
                <a:gd name="T5" fmla="*/ 6 h 5345"/>
                <a:gd name="T6" fmla="*/ 5 w 3604"/>
                <a:gd name="T7" fmla="*/ 3 h 5345"/>
                <a:gd name="T8" fmla="*/ 3 w 3604"/>
                <a:gd name="T9" fmla="*/ 1 h 5345"/>
                <a:gd name="T10" fmla="*/ 0 w 3604"/>
                <a:gd name="T11" fmla="*/ 0 h 5345"/>
                <a:gd name="T12" fmla="*/ 121 w 3604"/>
                <a:gd name="T13" fmla="*/ 0 h 5345"/>
                <a:gd name="T14" fmla="*/ 125 w 3604"/>
                <a:gd name="T15" fmla="*/ 0 h 5345"/>
                <a:gd name="T16" fmla="*/ 127 w 3604"/>
                <a:gd name="T17" fmla="*/ 1 h 5345"/>
                <a:gd name="T18" fmla="*/ 129 w 3604"/>
                <a:gd name="T19" fmla="*/ 2 h 5345"/>
                <a:gd name="T20" fmla="*/ 131 w 3604"/>
                <a:gd name="T21" fmla="*/ 4 h 5345"/>
                <a:gd name="T22" fmla="*/ 132 w 3604"/>
                <a:gd name="T23" fmla="*/ 7 h 5345"/>
                <a:gd name="T24" fmla="*/ 133 w 3604"/>
                <a:gd name="T25" fmla="*/ 10 h 5345"/>
                <a:gd name="T26" fmla="*/ 133 w 3604"/>
                <a:gd name="T27" fmla="*/ 13 h 5345"/>
                <a:gd name="T28" fmla="*/ 133 w 3604"/>
                <a:gd name="T29" fmla="*/ 17 h 5345"/>
                <a:gd name="T30" fmla="*/ 133 w 3604"/>
                <a:gd name="T31" fmla="*/ 76 h 5345"/>
                <a:gd name="T32" fmla="*/ 18 w 3604"/>
                <a:gd name="T33" fmla="*/ 169 h 5345"/>
                <a:gd name="T34" fmla="*/ 16 w 3604"/>
                <a:gd name="T35" fmla="*/ 170 h 5345"/>
                <a:gd name="T36" fmla="*/ 15 w 3604"/>
                <a:gd name="T37" fmla="*/ 172 h 5345"/>
                <a:gd name="T38" fmla="*/ 14 w 3604"/>
                <a:gd name="T39" fmla="*/ 174 h 5345"/>
                <a:gd name="T40" fmla="*/ 14 w 3604"/>
                <a:gd name="T41" fmla="*/ 177 h 5345"/>
                <a:gd name="T42" fmla="*/ 14 w 3604"/>
                <a:gd name="T43" fmla="*/ 179 h 5345"/>
                <a:gd name="T44" fmla="*/ 14 w 3604"/>
                <a:gd name="T45" fmla="*/ 181 h 5345"/>
                <a:gd name="T46" fmla="*/ 14 w 3604"/>
                <a:gd name="T47" fmla="*/ 184 h 5345"/>
                <a:gd name="T48" fmla="*/ 15 w 3604"/>
                <a:gd name="T49" fmla="*/ 185 h 5345"/>
                <a:gd name="T50" fmla="*/ 27 w 3604"/>
                <a:gd name="T51" fmla="*/ 186 h 5345"/>
                <a:gd name="T52" fmla="*/ 27 w 3604"/>
                <a:gd name="T53" fmla="*/ 189 h 5345"/>
                <a:gd name="T54" fmla="*/ 26 w 3604"/>
                <a:gd name="T55" fmla="*/ 192 h 5345"/>
                <a:gd name="T56" fmla="*/ 24 w 3604"/>
                <a:gd name="T57" fmla="*/ 194 h 5345"/>
                <a:gd name="T58" fmla="*/ 22 w 3604"/>
                <a:gd name="T59" fmla="*/ 196 h 5345"/>
                <a:gd name="T60" fmla="*/ 19 w 3604"/>
                <a:gd name="T61" fmla="*/ 198 h 5345"/>
                <a:gd name="T62" fmla="*/ 17 w 3604"/>
                <a:gd name="T63" fmla="*/ 198 h 5345"/>
                <a:gd name="T64" fmla="*/ 15 w 3604"/>
                <a:gd name="T65" fmla="*/ 197 h 5345"/>
                <a:gd name="T66" fmla="*/ 13 w 3604"/>
                <a:gd name="T67" fmla="*/ 195 h 5345"/>
                <a:gd name="T68" fmla="*/ 11 w 3604"/>
                <a:gd name="T69" fmla="*/ 193 h 5345"/>
                <a:gd name="T70" fmla="*/ 10 w 3604"/>
                <a:gd name="T71" fmla="*/ 191 h 5345"/>
                <a:gd name="T72" fmla="*/ 9 w 3604"/>
                <a:gd name="T73" fmla="*/ 187 h 5345"/>
                <a:gd name="T74" fmla="*/ 9 w 3604"/>
                <a:gd name="T75" fmla="*/ 184 h 5345"/>
                <a:gd name="T76" fmla="*/ 9 w 3604"/>
                <a:gd name="T77" fmla="*/ 13 h 53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604"/>
                <a:gd name="T118" fmla="*/ 0 h 5345"/>
                <a:gd name="T119" fmla="*/ 3604 w 3604"/>
                <a:gd name="T120" fmla="*/ 5345 h 53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604" h="5345">
                  <a:moveTo>
                    <a:pt x="232" y="360"/>
                  </a:moveTo>
                  <a:lnTo>
                    <a:pt x="228" y="316"/>
                  </a:lnTo>
                  <a:lnTo>
                    <a:pt x="222" y="270"/>
                  </a:lnTo>
                  <a:lnTo>
                    <a:pt x="212" y="227"/>
                  </a:lnTo>
                  <a:lnTo>
                    <a:pt x="194" y="184"/>
                  </a:lnTo>
                  <a:lnTo>
                    <a:pt x="179" y="152"/>
                  </a:lnTo>
                  <a:lnTo>
                    <a:pt x="160" y="114"/>
                  </a:lnTo>
                  <a:lnTo>
                    <a:pt x="137" y="84"/>
                  </a:lnTo>
                  <a:lnTo>
                    <a:pt x="113" y="57"/>
                  </a:lnTo>
                  <a:lnTo>
                    <a:pt x="86" y="39"/>
                  </a:lnTo>
                  <a:lnTo>
                    <a:pt x="56" y="18"/>
                  </a:lnTo>
                  <a:lnTo>
                    <a:pt x="0" y="0"/>
                  </a:lnTo>
                  <a:lnTo>
                    <a:pt x="42" y="0"/>
                  </a:lnTo>
                  <a:lnTo>
                    <a:pt x="3276" y="0"/>
                  </a:lnTo>
                  <a:lnTo>
                    <a:pt x="3338" y="5"/>
                  </a:lnTo>
                  <a:lnTo>
                    <a:pt x="3369" y="5"/>
                  </a:lnTo>
                  <a:lnTo>
                    <a:pt x="3399" y="15"/>
                  </a:lnTo>
                  <a:lnTo>
                    <a:pt x="3428" y="23"/>
                  </a:lnTo>
                  <a:lnTo>
                    <a:pt x="3456" y="39"/>
                  </a:lnTo>
                  <a:lnTo>
                    <a:pt x="3482" y="62"/>
                  </a:lnTo>
                  <a:lnTo>
                    <a:pt x="3506" y="89"/>
                  </a:lnTo>
                  <a:lnTo>
                    <a:pt x="3527" y="114"/>
                  </a:lnTo>
                  <a:lnTo>
                    <a:pt x="3548" y="155"/>
                  </a:lnTo>
                  <a:lnTo>
                    <a:pt x="3568" y="189"/>
                  </a:lnTo>
                  <a:lnTo>
                    <a:pt x="3578" y="232"/>
                  </a:lnTo>
                  <a:lnTo>
                    <a:pt x="3587" y="275"/>
                  </a:lnTo>
                  <a:lnTo>
                    <a:pt x="3598" y="317"/>
                  </a:lnTo>
                  <a:lnTo>
                    <a:pt x="3604" y="364"/>
                  </a:lnTo>
                  <a:lnTo>
                    <a:pt x="3604" y="406"/>
                  </a:lnTo>
                  <a:lnTo>
                    <a:pt x="3601" y="453"/>
                  </a:lnTo>
                  <a:lnTo>
                    <a:pt x="3604" y="473"/>
                  </a:lnTo>
                  <a:lnTo>
                    <a:pt x="3604" y="2045"/>
                  </a:lnTo>
                  <a:lnTo>
                    <a:pt x="3604" y="4564"/>
                  </a:lnTo>
                  <a:lnTo>
                    <a:pt x="483" y="4564"/>
                  </a:lnTo>
                  <a:lnTo>
                    <a:pt x="458" y="4578"/>
                  </a:lnTo>
                  <a:lnTo>
                    <a:pt x="434" y="4600"/>
                  </a:lnTo>
                  <a:lnTo>
                    <a:pt x="420" y="4620"/>
                  </a:lnTo>
                  <a:lnTo>
                    <a:pt x="407" y="4646"/>
                  </a:lnTo>
                  <a:lnTo>
                    <a:pt x="393" y="4687"/>
                  </a:lnTo>
                  <a:lnTo>
                    <a:pt x="386" y="4716"/>
                  </a:lnTo>
                  <a:lnTo>
                    <a:pt x="381" y="4747"/>
                  </a:lnTo>
                  <a:lnTo>
                    <a:pt x="378" y="4772"/>
                  </a:lnTo>
                  <a:lnTo>
                    <a:pt x="373" y="4806"/>
                  </a:lnTo>
                  <a:lnTo>
                    <a:pt x="373" y="4839"/>
                  </a:lnTo>
                  <a:lnTo>
                    <a:pt x="373" y="4869"/>
                  </a:lnTo>
                  <a:lnTo>
                    <a:pt x="381" y="4896"/>
                  </a:lnTo>
                  <a:lnTo>
                    <a:pt x="383" y="4928"/>
                  </a:lnTo>
                  <a:lnTo>
                    <a:pt x="391" y="4961"/>
                  </a:lnTo>
                  <a:lnTo>
                    <a:pt x="407" y="4982"/>
                  </a:lnTo>
                  <a:lnTo>
                    <a:pt x="416" y="5009"/>
                  </a:lnTo>
                  <a:lnTo>
                    <a:pt x="434" y="5027"/>
                  </a:lnTo>
                  <a:lnTo>
                    <a:pt x="741" y="5027"/>
                  </a:lnTo>
                  <a:lnTo>
                    <a:pt x="733" y="5067"/>
                  </a:lnTo>
                  <a:lnTo>
                    <a:pt x="719" y="5108"/>
                  </a:lnTo>
                  <a:lnTo>
                    <a:pt x="710" y="5151"/>
                  </a:lnTo>
                  <a:lnTo>
                    <a:pt x="695" y="5187"/>
                  </a:lnTo>
                  <a:lnTo>
                    <a:pt x="672" y="5226"/>
                  </a:lnTo>
                  <a:lnTo>
                    <a:pt x="654" y="5255"/>
                  </a:lnTo>
                  <a:lnTo>
                    <a:pt x="630" y="5282"/>
                  </a:lnTo>
                  <a:lnTo>
                    <a:pt x="599" y="5305"/>
                  </a:lnTo>
                  <a:lnTo>
                    <a:pt x="546" y="5340"/>
                  </a:lnTo>
                  <a:lnTo>
                    <a:pt x="517" y="5345"/>
                  </a:lnTo>
                  <a:lnTo>
                    <a:pt x="483" y="5345"/>
                  </a:lnTo>
                  <a:lnTo>
                    <a:pt x="458" y="5340"/>
                  </a:lnTo>
                  <a:lnTo>
                    <a:pt x="438" y="5335"/>
                  </a:lnTo>
                  <a:lnTo>
                    <a:pt x="407" y="5321"/>
                  </a:lnTo>
                  <a:lnTo>
                    <a:pt x="383" y="5305"/>
                  </a:lnTo>
                  <a:lnTo>
                    <a:pt x="355" y="5282"/>
                  </a:lnTo>
                  <a:lnTo>
                    <a:pt x="330" y="5255"/>
                  </a:lnTo>
                  <a:lnTo>
                    <a:pt x="307" y="5226"/>
                  </a:lnTo>
                  <a:lnTo>
                    <a:pt x="292" y="5187"/>
                  </a:lnTo>
                  <a:lnTo>
                    <a:pt x="275" y="5151"/>
                  </a:lnTo>
                  <a:lnTo>
                    <a:pt x="262" y="5108"/>
                  </a:lnTo>
                  <a:lnTo>
                    <a:pt x="251" y="5067"/>
                  </a:lnTo>
                  <a:lnTo>
                    <a:pt x="240" y="5019"/>
                  </a:lnTo>
                  <a:lnTo>
                    <a:pt x="235" y="4971"/>
                  </a:lnTo>
                  <a:lnTo>
                    <a:pt x="235" y="4928"/>
                  </a:lnTo>
                  <a:lnTo>
                    <a:pt x="232" y="3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9488" name="Picture 13" descr="dcontrac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1440"/>
              <a:ext cx="1008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4" name="Group 14"/>
          <p:cNvGrpSpPr>
            <a:grpSpLocks noChangeAspect="1"/>
          </p:cNvGrpSpPr>
          <p:nvPr/>
        </p:nvGrpSpPr>
        <p:grpSpPr bwMode="auto">
          <a:xfrm>
            <a:off x="6173788" y="3186113"/>
            <a:ext cx="511175" cy="461962"/>
            <a:chOff x="4104" y="1269"/>
            <a:chExt cx="1443" cy="1781"/>
          </a:xfrm>
        </p:grpSpPr>
        <p:sp>
          <p:nvSpPr>
            <p:cNvPr id="19479" name="Freeform 15"/>
            <p:cNvSpPr>
              <a:spLocks noChangeAspect="1"/>
            </p:cNvSpPr>
            <p:nvPr/>
          </p:nvSpPr>
          <p:spPr bwMode="auto">
            <a:xfrm>
              <a:off x="4355" y="2790"/>
              <a:ext cx="1192" cy="260"/>
            </a:xfrm>
            <a:custGeom>
              <a:avLst/>
              <a:gdLst>
                <a:gd name="T0" fmla="*/ 1 w 3576"/>
                <a:gd name="T1" fmla="*/ 29 h 781"/>
                <a:gd name="T2" fmla="*/ 2 w 3576"/>
                <a:gd name="T3" fmla="*/ 29 h 781"/>
                <a:gd name="T4" fmla="*/ 3 w 3576"/>
                <a:gd name="T5" fmla="*/ 28 h 781"/>
                <a:gd name="T6" fmla="*/ 4 w 3576"/>
                <a:gd name="T7" fmla="*/ 27 h 781"/>
                <a:gd name="T8" fmla="*/ 5 w 3576"/>
                <a:gd name="T9" fmla="*/ 27 h 781"/>
                <a:gd name="T10" fmla="*/ 6 w 3576"/>
                <a:gd name="T11" fmla="*/ 26 h 781"/>
                <a:gd name="T12" fmla="*/ 7 w 3576"/>
                <a:gd name="T13" fmla="*/ 24 h 781"/>
                <a:gd name="T14" fmla="*/ 8 w 3576"/>
                <a:gd name="T15" fmla="*/ 23 h 781"/>
                <a:gd name="T16" fmla="*/ 8 w 3576"/>
                <a:gd name="T17" fmla="*/ 22 h 781"/>
                <a:gd name="T18" fmla="*/ 9 w 3576"/>
                <a:gd name="T19" fmla="*/ 20 h 781"/>
                <a:gd name="T20" fmla="*/ 9 w 3576"/>
                <a:gd name="T21" fmla="*/ 19 h 781"/>
                <a:gd name="T22" fmla="*/ 10 w 3576"/>
                <a:gd name="T23" fmla="*/ 17 h 781"/>
                <a:gd name="T24" fmla="*/ 10 w 3576"/>
                <a:gd name="T25" fmla="*/ 15 h 781"/>
                <a:gd name="T26" fmla="*/ 10 w 3576"/>
                <a:gd name="T27" fmla="*/ 13 h 781"/>
                <a:gd name="T28" fmla="*/ 9 w 3576"/>
                <a:gd name="T29" fmla="*/ 12 h 781"/>
                <a:gd name="T30" fmla="*/ 9 w 3576"/>
                <a:gd name="T31" fmla="*/ 10 h 781"/>
                <a:gd name="T32" fmla="*/ 9 w 3576"/>
                <a:gd name="T33" fmla="*/ 8 h 781"/>
                <a:gd name="T34" fmla="*/ 8 w 3576"/>
                <a:gd name="T35" fmla="*/ 7 h 781"/>
                <a:gd name="T36" fmla="*/ 8 w 3576"/>
                <a:gd name="T37" fmla="*/ 6 h 781"/>
                <a:gd name="T38" fmla="*/ 7 w 3576"/>
                <a:gd name="T39" fmla="*/ 4 h 781"/>
                <a:gd name="T40" fmla="*/ 6 w 3576"/>
                <a:gd name="T41" fmla="*/ 3 h 781"/>
                <a:gd name="T42" fmla="*/ 5 w 3576"/>
                <a:gd name="T43" fmla="*/ 2 h 781"/>
                <a:gd name="T44" fmla="*/ 4 w 3576"/>
                <a:gd name="T45" fmla="*/ 1 h 781"/>
                <a:gd name="T46" fmla="*/ 3 w 3576"/>
                <a:gd name="T47" fmla="*/ 1 h 781"/>
                <a:gd name="T48" fmla="*/ 2 w 3576"/>
                <a:gd name="T49" fmla="*/ 1 h 781"/>
                <a:gd name="T50" fmla="*/ 1 w 3576"/>
                <a:gd name="T51" fmla="*/ 0 h 781"/>
                <a:gd name="T52" fmla="*/ 0 w 3576"/>
                <a:gd name="T53" fmla="*/ 0 h 781"/>
                <a:gd name="T54" fmla="*/ 122 w 3576"/>
                <a:gd name="T55" fmla="*/ 0 h 781"/>
                <a:gd name="T56" fmla="*/ 124 w 3576"/>
                <a:gd name="T57" fmla="*/ 0 h 781"/>
                <a:gd name="T58" fmla="*/ 125 w 3576"/>
                <a:gd name="T59" fmla="*/ 1 h 781"/>
                <a:gd name="T60" fmla="*/ 126 w 3576"/>
                <a:gd name="T61" fmla="*/ 1 h 781"/>
                <a:gd name="T62" fmla="*/ 127 w 3576"/>
                <a:gd name="T63" fmla="*/ 1 h 781"/>
                <a:gd name="T64" fmla="*/ 128 w 3576"/>
                <a:gd name="T65" fmla="*/ 2 h 781"/>
                <a:gd name="T66" fmla="*/ 129 w 3576"/>
                <a:gd name="T67" fmla="*/ 3 h 781"/>
                <a:gd name="T68" fmla="*/ 130 w 3576"/>
                <a:gd name="T69" fmla="*/ 4 h 781"/>
                <a:gd name="T70" fmla="*/ 130 w 3576"/>
                <a:gd name="T71" fmla="*/ 6 h 781"/>
                <a:gd name="T72" fmla="*/ 131 w 3576"/>
                <a:gd name="T73" fmla="*/ 7 h 781"/>
                <a:gd name="T74" fmla="*/ 131 w 3576"/>
                <a:gd name="T75" fmla="*/ 8 h 781"/>
                <a:gd name="T76" fmla="*/ 132 w 3576"/>
                <a:gd name="T77" fmla="*/ 10 h 781"/>
                <a:gd name="T78" fmla="*/ 132 w 3576"/>
                <a:gd name="T79" fmla="*/ 12 h 781"/>
                <a:gd name="T80" fmla="*/ 132 w 3576"/>
                <a:gd name="T81" fmla="*/ 13 h 781"/>
                <a:gd name="T82" fmla="*/ 132 w 3576"/>
                <a:gd name="T83" fmla="*/ 15 h 781"/>
                <a:gd name="T84" fmla="*/ 132 w 3576"/>
                <a:gd name="T85" fmla="*/ 17 h 781"/>
                <a:gd name="T86" fmla="*/ 132 w 3576"/>
                <a:gd name="T87" fmla="*/ 19 h 781"/>
                <a:gd name="T88" fmla="*/ 132 w 3576"/>
                <a:gd name="T89" fmla="*/ 20 h 781"/>
                <a:gd name="T90" fmla="*/ 131 w 3576"/>
                <a:gd name="T91" fmla="*/ 22 h 781"/>
                <a:gd name="T92" fmla="*/ 130 w 3576"/>
                <a:gd name="T93" fmla="*/ 23 h 781"/>
                <a:gd name="T94" fmla="*/ 130 w 3576"/>
                <a:gd name="T95" fmla="*/ 24 h 781"/>
                <a:gd name="T96" fmla="*/ 129 w 3576"/>
                <a:gd name="T97" fmla="*/ 26 h 781"/>
                <a:gd name="T98" fmla="*/ 128 w 3576"/>
                <a:gd name="T99" fmla="*/ 27 h 781"/>
                <a:gd name="T100" fmla="*/ 127 w 3576"/>
                <a:gd name="T101" fmla="*/ 27 h 781"/>
                <a:gd name="T102" fmla="*/ 126 w 3576"/>
                <a:gd name="T103" fmla="*/ 28 h 781"/>
                <a:gd name="T104" fmla="*/ 125 w 3576"/>
                <a:gd name="T105" fmla="*/ 29 h 781"/>
                <a:gd name="T106" fmla="*/ 124 w 3576"/>
                <a:gd name="T107" fmla="*/ 29 h 781"/>
                <a:gd name="T108" fmla="*/ 1 w 3576"/>
                <a:gd name="T109" fmla="*/ 29 h 78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576"/>
                <a:gd name="T166" fmla="*/ 0 h 781"/>
                <a:gd name="T167" fmla="*/ 3576 w 3576"/>
                <a:gd name="T168" fmla="*/ 781 h 78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576" h="781">
                  <a:moveTo>
                    <a:pt x="34" y="781"/>
                  </a:moveTo>
                  <a:lnTo>
                    <a:pt x="63" y="776"/>
                  </a:lnTo>
                  <a:lnTo>
                    <a:pt x="89" y="757"/>
                  </a:lnTo>
                  <a:lnTo>
                    <a:pt x="116" y="741"/>
                  </a:lnTo>
                  <a:lnTo>
                    <a:pt x="147" y="718"/>
                  </a:lnTo>
                  <a:lnTo>
                    <a:pt x="171" y="691"/>
                  </a:lnTo>
                  <a:lnTo>
                    <a:pt x="189" y="662"/>
                  </a:lnTo>
                  <a:lnTo>
                    <a:pt x="212" y="623"/>
                  </a:lnTo>
                  <a:lnTo>
                    <a:pt x="227" y="587"/>
                  </a:lnTo>
                  <a:lnTo>
                    <a:pt x="236" y="544"/>
                  </a:lnTo>
                  <a:lnTo>
                    <a:pt x="250" y="503"/>
                  </a:lnTo>
                  <a:lnTo>
                    <a:pt x="258" y="463"/>
                  </a:lnTo>
                  <a:lnTo>
                    <a:pt x="263" y="407"/>
                  </a:lnTo>
                  <a:lnTo>
                    <a:pt x="258" y="364"/>
                  </a:lnTo>
                  <a:lnTo>
                    <a:pt x="255" y="316"/>
                  </a:lnTo>
                  <a:lnTo>
                    <a:pt x="246" y="273"/>
                  </a:lnTo>
                  <a:lnTo>
                    <a:pt x="232" y="229"/>
                  </a:lnTo>
                  <a:lnTo>
                    <a:pt x="224" y="190"/>
                  </a:lnTo>
                  <a:lnTo>
                    <a:pt x="207" y="152"/>
                  </a:lnTo>
                  <a:lnTo>
                    <a:pt x="188" y="116"/>
                  </a:lnTo>
                  <a:lnTo>
                    <a:pt x="160" y="86"/>
                  </a:lnTo>
                  <a:lnTo>
                    <a:pt x="144" y="63"/>
                  </a:lnTo>
                  <a:lnTo>
                    <a:pt x="111" y="38"/>
                  </a:lnTo>
                  <a:lnTo>
                    <a:pt x="83" y="23"/>
                  </a:lnTo>
                  <a:lnTo>
                    <a:pt x="56" y="14"/>
                  </a:lnTo>
                  <a:lnTo>
                    <a:pt x="23" y="3"/>
                  </a:lnTo>
                  <a:lnTo>
                    <a:pt x="0" y="0"/>
                  </a:lnTo>
                  <a:lnTo>
                    <a:pt x="3293" y="0"/>
                  </a:lnTo>
                  <a:lnTo>
                    <a:pt x="3341" y="3"/>
                  </a:lnTo>
                  <a:lnTo>
                    <a:pt x="3370" y="14"/>
                  </a:lnTo>
                  <a:lnTo>
                    <a:pt x="3400" y="28"/>
                  </a:lnTo>
                  <a:lnTo>
                    <a:pt x="3422" y="38"/>
                  </a:lnTo>
                  <a:lnTo>
                    <a:pt x="3454" y="63"/>
                  </a:lnTo>
                  <a:lnTo>
                    <a:pt x="3476" y="86"/>
                  </a:lnTo>
                  <a:lnTo>
                    <a:pt x="3503" y="116"/>
                  </a:lnTo>
                  <a:lnTo>
                    <a:pt x="3520" y="152"/>
                  </a:lnTo>
                  <a:lnTo>
                    <a:pt x="3535" y="193"/>
                  </a:lnTo>
                  <a:lnTo>
                    <a:pt x="3548" y="229"/>
                  </a:lnTo>
                  <a:lnTo>
                    <a:pt x="3559" y="275"/>
                  </a:lnTo>
                  <a:lnTo>
                    <a:pt x="3572" y="316"/>
                  </a:lnTo>
                  <a:lnTo>
                    <a:pt x="3576" y="364"/>
                  </a:lnTo>
                  <a:lnTo>
                    <a:pt x="3576" y="412"/>
                  </a:lnTo>
                  <a:lnTo>
                    <a:pt x="3576" y="455"/>
                  </a:lnTo>
                  <a:lnTo>
                    <a:pt x="3563" y="503"/>
                  </a:lnTo>
                  <a:lnTo>
                    <a:pt x="3554" y="548"/>
                  </a:lnTo>
                  <a:lnTo>
                    <a:pt x="3539" y="587"/>
                  </a:lnTo>
                  <a:lnTo>
                    <a:pt x="3523" y="628"/>
                  </a:lnTo>
                  <a:lnTo>
                    <a:pt x="3503" y="662"/>
                  </a:lnTo>
                  <a:lnTo>
                    <a:pt x="3484" y="691"/>
                  </a:lnTo>
                  <a:lnTo>
                    <a:pt x="3458" y="718"/>
                  </a:lnTo>
                  <a:lnTo>
                    <a:pt x="3431" y="741"/>
                  </a:lnTo>
                  <a:lnTo>
                    <a:pt x="3406" y="757"/>
                  </a:lnTo>
                  <a:lnTo>
                    <a:pt x="3378" y="776"/>
                  </a:lnTo>
                  <a:lnTo>
                    <a:pt x="3344" y="781"/>
                  </a:lnTo>
                  <a:lnTo>
                    <a:pt x="34" y="78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Freeform 16"/>
            <p:cNvSpPr>
              <a:spLocks noChangeAspect="1"/>
            </p:cNvSpPr>
            <p:nvPr/>
          </p:nvSpPr>
          <p:spPr bwMode="auto">
            <a:xfrm>
              <a:off x="4318" y="2790"/>
              <a:ext cx="125" cy="154"/>
            </a:xfrm>
            <a:custGeom>
              <a:avLst/>
              <a:gdLst>
                <a:gd name="T0" fmla="*/ 14 w 373"/>
                <a:gd name="T1" fmla="*/ 17 h 463"/>
                <a:gd name="T2" fmla="*/ 14 w 373"/>
                <a:gd name="T3" fmla="*/ 15 h 463"/>
                <a:gd name="T4" fmla="*/ 14 w 373"/>
                <a:gd name="T5" fmla="*/ 13 h 463"/>
                <a:gd name="T6" fmla="*/ 14 w 373"/>
                <a:gd name="T7" fmla="*/ 12 h 463"/>
                <a:gd name="T8" fmla="*/ 13 w 373"/>
                <a:gd name="T9" fmla="*/ 10 h 463"/>
                <a:gd name="T10" fmla="*/ 13 w 373"/>
                <a:gd name="T11" fmla="*/ 8 h 463"/>
                <a:gd name="T12" fmla="*/ 13 w 373"/>
                <a:gd name="T13" fmla="*/ 7 h 463"/>
                <a:gd name="T14" fmla="*/ 12 w 373"/>
                <a:gd name="T15" fmla="*/ 6 h 463"/>
                <a:gd name="T16" fmla="*/ 11 w 373"/>
                <a:gd name="T17" fmla="*/ 4 h 463"/>
                <a:gd name="T18" fmla="*/ 10 w 373"/>
                <a:gd name="T19" fmla="*/ 3 h 463"/>
                <a:gd name="T20" fmla="*/ 9 w 373"/>
                <a:gd name="T21" fmla="*/ 2 h 463"/>
                <a:gd name="T22" fmla="*/ 8 w 373"/>
                <a:gd name="T23" fmla="*/ 1 h 463"/>
                <a:gd name="T24" fmla="*/ 7 w 373"/>
                <a:gd name="T25" fmla="*/ 1 h 463"/>
                <a:gd name="T26" fmla="*/ 6 w 373"/>
                <a:gd name="T27" fmla="*/ 1 h 463"/>
                <a:gd name="T28" fmla="*/ 5 w 373"/>
                <a:gd name="T29" fmla="*/ 0 h 463"/>
                <a:gd name="T30" fmla="*/ 4 w 373"/>
                <a:gd name="T31" fmla="*/ 0 h 463"/>
                <a:gd name="T32" fmla="*/ 3 w 373"/>
                <a:gd name="T33" fmla="*/ 1 h 463"/>
                <a:gd name="T34" fmla="*/ 2 w 373"/>
                <a:gd name="T35" fmla="*/ 1 h 463"/>
                <a:gd name="T36" fmla="*/ 2 w 373"/>
                <a:gd name="T37" fmla="*/ 2 h 463"/>
                <a:gd name="T38" fmla="*/ 1 w 373"/>
                <a:gd name="T39" fmla="*/ 3 h 463"/>
                <a:gd name="T40" fmla="*/ 1 w 373"/>
                <a:gd name="T41" fmla="*/ 5 h 463"/>
                <a:gd name="T42" fmla="*/ 0 w 373"/>
                <a:gd name="T43" fmla="*/ 6 h 463"/>
                <a:gd name="T44" fmla="*/ 0 w 373"/>
                <a:gd name="T45" fmla="*/ 7 h 463"/>
                <a:gd name="T46" fmla="*/ 0 w 373"/>
                <a:gd name="T47" fmla="*/ 8 h 463"/>
                <a:gd name="T48" fmla="*/ 0 w 373"/>
                <a:gd name="T49" fmla="*/ 9 h 463"/>
                <a:gd name="T50" fmla="*/ 0 w 373"/>
                <a:gd name="T51" fmla="*/ 10 h 463"/>
                <a:gd name="T52" fmla="*/ 0 w 373"/>
                <a:gd name="T53" fmla="*/ 11 h 463"/>
                <a:gd name="T54" fmla="*/ 0 w 373"/>
                <a:gd name="T55" fmla="*/ 12 h 463"/>
                <a:gd name="T56" fmla="*/ 0 w 373"/>
                <a:gd name="T57" fmla="*/ 13 h 463"/>
                <a:gd name="T58" fmla="*/ 1 w 373"/>
                <a:gd name="T59" fmla="*/ 15 h 463"/>
                <a:gd name="T60" fmla="*/ 1 w 373"/>
                <a:gd name="T61" fmla="*/ 15 h 463"/>
                <a:gd name="T62" fmla="*/ 2 w 373"/>
                <a:gd name="T63" fmla="*/ 16 h 463"/>
                <a:gd name="T64" fmla="*/ 2 w 373"/>
                <a:gd name="T65" fmla="*/ 17 h 463"/>
                <a:gd name="T66" fmla="*/ 14 w 373"/>
                <a:gd name="T67" fmla="*/ 17 h 4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3"/>
                <a:gd name="T103" fmla="*/ 0 h 463"/>
                <a:gd name="T104" fmla="*/ 373 w 373"/>
                <a:gd name="T105" fmla="*/ 463 h 4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3" h="463">
                  <a:moveTo>
                    <a:pt x="368" y="463"/>
                  </a:moveTo>
                  <a:lnTo>
                    <a:pt x="373" y="407"/>
                  </a:lnTo>
                  <a:lnTo>
                    <a:pt x="368" y="364"/>
                  </a:lnTo>
                  <a:lnTo>
                    <a:pt x="365" y="316"/>
                  </a:lnTo>
                  <a:lnTo>
                    <a:pt x="356" y="273"/>
                  </a:lnTo>
                  <a:lnTo>
                    <a:pt x="342" y="229"/>
                  </a:lnTo>
                  <a:lnTo>
                    <a:pt x="334" y="190"/>
                  </a:lnTo>
                  <a:lnTo>
                    <a:pt x="317" y="152"/>
                  </a:lnTo>
                  <a:lnTo>
                    <a:pt x="298" y="116"/>
                  </a:lnTo>
                  <a:lnTo>
                    <a:pt x="270" y="86"/>
                  </a:lnTo>
                  <a:lnTo>
                    <a:pt x="254" y="63"/>
                  </a:lnTo>
                  <a:lnTo>
                    <a:pt x="221" y="38"/>
                  </a:lnTo>
                  <a:lnTo>
                    <a:pt x="193" y="23"/>
                  </a:lnTo>
                  <a:lnTo>
                    <a:pt x="166" y="14"/>
                  </a:lnTo>
                  <a:lnTo>
                    <a:pt x="133" y="3"/>
                  </a:lnTo>
                  <a:lnTo>
                    <a:pt x="110" y="0"/>
                  </a:lnTo>
                  <a:lnTo>
                    <a:pt x="85" y="14"/>
                  </a:lnTo>
                  <a:lnTo>
                    <a:pt x="61" y="36"/>
                  </a:lnTo>
                  <a:lnTo>
                    <a:pt x="47" y="56"/>
                  </a:lnTo>
                  <a:lnTo>
                    <a:pt x="34" y="82"/>
                  </a:lnTo>
                  <a:lnTo>
                    <a:pt x="20" y="123"/>
                  </a:lnTo>
                  <a:lnTo>
                    <a:pt x="13" y="152"/>
                  </a:lnTo>
                  <a:lnTo>
                    <a:pt x="8" y="183"/>
                  </a:lnTo>
                  <a:lnTo>
                    <a:pt x="5" y="208"/>
                  </a:lnTo>
                  <a:lnTo>
                    <a:pt x="0" y="242"/>
                  </a:lnTo>
                  <a:lnTo>
                    <a:pt x="0" y="275"/>
                  </a:lnTo>
                  <a:lnTo>
                    <a:pt x="0" y="305"/>
                  </a:lnTo>
                  <a:lnTo>
                    <a:pt x="8" y="332"/>
                  </a:lnTo>
                  <a:lnTo>
                    <a:pt x="10" y="364"/>
                  </a:lnTo>
                  <a:lnTo>
                    <a:pt x="18" y="397"/>
                  </a:lnTo>
                  <a:lnTo>
                    <a:pt x="34" y="418"/>
                  </a:lnTo>
                  <a:lnTo>
                    <a:pt x="43" y="445"/>
                  </a:lnTo>
                  <a:lnTo>
                    <a:pt x="61" y="463"/>
                  </a:lnTo>
                  <a:lnTo>
                    <a:pt x="368" y="463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Freeform 17"/>
            <p:cNvSpPr>
              <a:spLocks noChangeAspect="1"/>
            </p:cNvSpPr>
            <p:nvPr/>
          </p:nvSpPr>
          <p:spPr bwMode="auto">
            <a:xfrm>
              <a:off x="4104" y="1269"/>
              <a:ext cx="167" cy="243"/>
            </a:xfrm>
            <a:custGeom>
              <a:avLst/>
              <a:gdLst>
                <a:gd name="T0" fmla="*/ 0 w 502"/>
                <a:gd name="T1" fmla="*/ 15 h 729"/>
                <a:gd name="T2" fmla="*/ 0 w 502"/>
                <a:gd name="T3" fmla="*/ 16 h 729"/>
                <a:gd name="T4" fmla="*/ 0 w 502"/>
                <a:gd name="T5" fmla="*/ 18 h 729"/>
                <a:gd name="T6" fmla="*/ 0 w 502"/>
                <a:gd name="T7" fmla="*/ 19 h 729"/>
                <a:gd name="T8" fmla="*/ 1 w 502"/>
                <a:gd name="T9" fmla="*/ 21 h 729"/>
                <a:gd name="T10" fmla="*/ 1 w 502"/>
                <a:gd name="T11" fmla="*/ 23 h 729"/>
                <a:gd name="T12" fmla="*/ 2 w 502"/>
                <a:gd name="T13" fmla="*/ 24 h 729"/>
                <a:gd name="T14" fmla="*/ 3 w 502"/>
                <a:gd name="T15" fmla="*/ 25 h 729"/>
                <a:gd name="T16" fmla="*/ 4 w 502"/>
                <a:gd name="T17" fmla="*/ 26 h 729"/>
                <a:gd name="T18" fmla="*/ 5 w 502"/>
                <a:gd name="T19" fmla="*/ 27 h 729"/>
                <a:gd name="T20" fmla="*/ 19 w 502"/>
                <a:gd name="T21" fmla="*/ 27 h 729"/>
                <a:gd name="T22" fmla="*/ 19 w 502"/>
                <a:gd name="T23" fmla="*/ 13 h 729"/>
                <a:gd name="T24" fmla="*/ 18 w 502"/>
                <a:gd name="T25" fmla="*/ 12 h 729"/>
                <a:gd name="T26" fmla="*/ 18 w 502"/>
                <a:gd name="T27" fmla="*/ 10 h 729"/>
                <a:gd name="T28" fmla="*/ 18 w 502"/>
                <a:gd name="T29" fmla="*/ 8 h 729"/>
                <a:gd name="T30" fmla="*/ 17 w 502"/>
                <a:gd name="T31" fmla="*/ 7 h 729"/>
                <a:gd name="T32" fmla="*/ 17 w 502"/>
                <a:gd name="T33" fmla="*/ 6 h 729"/>
                <a:gd name="T34" fmla="*/ 16 w 502"/>
                <a:gd name="T35" fmla="*/ 4 h 729"/>
                <a:gd name="T36" fmla="*/ 15 w 502"/>
                <a:gd name="T37" fmla="*/ 3 h 729"/>
                <a:gd name="T38" fmla="*/ 14 w 502"/>
                <a:gd name="T39" fmla="*/ 2 h 729"/>
                <a:gd name="T40" fmla="*/ 13 w 502"/>
                <a:gd name="T41" fmla="*/ 1 h 729"/>
                <a:gd name="T42" fmla="*/ 12 w 502"/>
                <a:gd name="T43" fmla="*/ 1 h 729"/>
                <a:gd name="T44" fmla="*/ 10 w 502"/>
                <a:gd name="T45" fmla="*/ 0 h 729"/>
                <a:gd name="T46" fmla="*/ 9 w 502"/>
                <a:gd name="T47" fmla="*/ 0 h 729"/>
                <a:gd name="T48" fmla="*/ 8 w 502"/>
                <a:gd name="T49" fmla="*/ 0 h 729"/>
                <a:gd name="T50" fmla="*/ 6 w 502"/>
                <a:gd name="T51" fmla="*/ 1 h 729"/>
                <a:gd name="T52" fmla="*/ 6 w 502"/>
                <a:gd name="T53" fmla="*/ 1 h 729"/>
                <a:gd name="T54" fmla="*/ 5 w 502"/>
                <a:gd name="T55" fmla="*/ 2 h 729"/>
                <a:gd name="T56" fmla="*/ 4 w 502"/>
                <a:gd name="T57" fmla="*/ 3 h 729"/>
                <a:gd name="T58" fmla="*/ 3 w 502"/>
                <a:gd name="T59" fmla="*/ 4 h 729"/>
                <a:gd name="T60" fmla="*/ 2 w 502"/>
                <a:gd name="T61" fmla="*/ 5 h 729"/>
                <a:gd name="T62" fmla="*/ 1 w 502"/>
                <a:gd name="T63" fmla="*/ 7 h 729"/>
                <a:gd name="T64" fmla="*/ 1 w 502"/>
                <a:gd name="T65" fmla="*/ 8 h 729"/>
                <a:gd name="T66" fmla="*/ 0 w 502"/>
                <a:gd name="T67" fmla="*/ 10 h 729"/>
                <a:gd name="T68" fmla="*/ 0 w 502"/>
                <a:gd name="T69" fmla="*/ 11 h 729"/>
                <a:gd name="T70" fmla="*/ 0 w 502"/>
                <a:gd name="T71" fmla="*/ 13 h 729"/>
                <a:gd name="T72" fmla="*/ 0 w 502"/>
                <a:gd name="T73" fmla="*/ 15 h 72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02"/>
                <a:gd name="T112" fmla="*/ 0 h 729"/>
                <a:gd name="T113" fmla="*/ 502 w 502"/>
                <a:gd name="T114" fmla="*/ 729 h 72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02" h="729">
                  <a:moveTo>
                    <a:pt x="0" y="392"/>
                  </a:moveTo>
                  <a:lnTo>
                    <a:pt x="0" y="437"/>
                  </a:lnTo>
                  <a:lnTo>
                    <a:pt x="2" y="484"/>
                  </a:lnTo>
                  <a:lnTo>
                    <a:pt x="13" y="524"/>
                  </a:lnTo>
                  <a:lnTo>
                    <a:pt x="25" y="566"/>
                  </a:lnTo>
                  <a:lnTo>
                    <a:pt x="38" y="610"/>
                  </a:lnTo>
                  <a:lnTo>
                    <a:pt x="61" y="640"/>
                  </a:lnTo>
                  <a:lnTo>
                    <a:pt x="80" y="676"/>
                  </a:lnTo>
                  <a:lnTo>
                    <a:pt x="106" y="707"/>
                  </a:lnTo>
                  <a:lnTo>
                    <a:pt x="130" y="729"/>
                  </a:lnTo>
                  <a:lnTo>
                    <a:pt x="502" y="729"/>
                  </a:lnTo>
                  <a:lnTo>
                    <a:pt x="502" y="360"/>
                  </a:lnTo>
                  <a:lnTo>
                    <a:pt x="498" y="316"/>
                  </a:lnTo>
                  <a:lnTo>
                    <a:pt x="492" y="270"/>
                  </a:lnTo>
                  <a:lnTo>
                    <a:pt x="482" y="227"/>
                  </a:lnTo>
                  <a:lnTo>
                    <a:pt x="464" y="184"/>
                  </a:lnTo>
                  <a:lnTo>
                    <a:pt x="449" y="152"/>
                  </a:lnTo>
                  <a:lnTo>
                    <a:pt x="430" y="114"/>
                  </a:lnTo>
                  <a:lnTo>
                    <a:pt x="407" y="84"/>
                  </a:lnTo>
                  <a:lnTo>
                    <a:pt x="383" y="57"/>
                  </a:lnTo>
                  <a:lnTo>
                    <a:pt x="356" y="39"/>
                  </a:lnTo>
                  <a:lnTo>
                    <a:pt x="326" y="18"/>
                  </a:lnTo>
                  <a:lnTo>
                    <a:pt x="270" y="0"/>
                  </a:lnTo>
                  <a:lnTo>
                    <a:pt x="238" y="0"/>
                  </a:lnTo>
                  <a:lnTo>
                    <a:pt x="209" y="9"/>
                  </a:lnTo>
                  <a:lnTo>
                    <a:pt x="175" y="18"/>
                  </a:lnTo>
                  <a:lnTo>
                    <a:pt x="152" y="34"/>
                  </a:lnTo>
                  <a:lnTo>
                    <a:pt x="122" y="57"/>
                  </a:lnTo>
                  <a:lnTo>
                    <a:pt x="100" y="80"/>
                  </a:lnTo>
                  <a:lnTo>
                    <a:pt x="80" y="112"/>
                  </a:lnTo>
                  <a:lnTo>
                    <a:pt x="56" y="146"/>
                  </a:lnTo>
                  <a:lnTo>
                    <a:pt x="38" y="180"/>
                  </a:lnTo>
                  <a:lnTo>
                    <a:pt x="24" y="221"/>
                  </a:lnTo>
                  <a:lnTo>
                    <a:pt x="10" y="264"/>
                  </a:lnTo>
                  <a:lnTo>
                    <a:pt x="2" y="308"/>
                  </a:lnTo>
                  <a:lnTo>
                    <a:pt x="0" y="353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Freeform 18"/>
            <p:cNvSpPr>
              <a:spLocks noChangeAspect="1"/>
            </p:cNvSpPr>
            <p:nvPr/>
          </p:nvSpPr>
          <p:spPr bwMode="auto">
            <a:xfrm>
              <a:off x="4194" y="1269"/>
              <a:ext cx="1201" cy="1781"/>
            </a:xfrm>
            <a:custGeom>
              <a:avLst/>
              <a:gdLst>
                <a:gd name="T0" fmla="*/ 8 w 3604"/>
                <a:gd name="T1" fmla="*/ 12 h 5345"/>
                <a:gd name="T2" fmla="*/ 8 w 3604"/>
                <a:gd name="T3" fmla="*/ 8 h 5345"/>
                <a:gd name="T4" fmla="*/ 7 w 3604"/>
                <a:gd name="T5" fmla="*/ 6 h 5345"/>
                <a:gd name="T6" fmla="*/ 5 w 3604"/>
                <a:gd name="T7" fmla="*/ 3 h 5345"/>
                <a:gd name="T8" fmla="*/ 3 w 3604"/>
                <a:gd name="T9" fmla="*/ 1 h 5345"/>
                <a:gd name="T10" fmla="*/ 0 w 3604"/>
                <a:gd name="T11" fmla="*/ 0 h 5345"/>
                <a:gd name="T12" fmla="*/ 121 w 3604"/>
                <a:gd name="T13" fmla="*/ 0 h 5345"/>
                <a:gd name="T14" fmla="*/ 125 w 3604"/>
                <a:gd name="T15" fmla="*/ 0 h 5345"/>
                <a:gd name="T16" fmla="*/ 127 w 3604"/>
                <a:gd name="T17" fmla="*/ 1 h 5345"/>
                <a:gd name="T18" fmla="*/ 129 w 3604"/>
                <a:gd name="T19" fmla="*/ 2 h 5345"/>
                <a:gd name="T20" fmla="*/ 131 w 3604"/>
                <a:gd name="T21" fmla="*/ 4 h 5345"/>
                <a:gd name="T22" fmla="*/ 132 w 3604"/>
                <a:gd name="T23" fmla="*/ 7 h 5345"/>
                <a:gd name="T24" fmla="*/ 133 w 3604"/>
                <a:gd name="T25" fmla="*/ 10 h 5345"/>
                <a:gd name="T26" fmla="*/ 133 w 3604"/>
                <a:gd name="T27" fmla="*/ 13 h 5345"/>
                <a:gd name="T28" fmla="*/ 133 w 3604"/>
                <a:gd name="T29" fmla="*/ 17 h 5345"/>
                <a:gd name="T30" fmla="*/ 133 w 3604"/>
                <a:gd name="T31" fmla="*/ 76 h 5345"/>
                <a:gd name="T32" fmla="*/ 18 w 3604"/>
                <a:gd name="T33" fmla="*/ 169 h 5345"/>
                <a:gd name="T34" fmla="*/ 16 w 3604"/>
                <a:gd name="T35" fmla="*/ 170 h 5345"/>
                <a:gd name="T36" fmla="*/ 15 w 3604"/>
                <a:gd name="T37" fmla="*/ 172 h 5345"/>
                <a:gd name="T38" fmla="*/ 14 w 3604"/>
                <a:gd name="T39" fmla="*/ 174 h 5345"/>
                <a:gd name="T40" fmla="*/ 14 w 3604"/>
                <a:gd name="T41" fmla="*/ 177 h 5345"/>
                <a:gd name="T42" fmla="*/ 14 w 3604"/>
                <a:gd name="T43" fmla="*/ 179 h 5345"/>
                <a:gd name="T44" fmla="*/ 14 w 3604"/>
                <a:gd name="T45" fmla="*/ 181 h 5345"/>
                <a:gd name="T46" fmla="*/ 14 w 3604"/>
                <a:gd name="T47" fmla="*/ 184 h 5345"/>
                <a:gd name="T48" fmla="*/ 15 w 3604"/>
                <a:gd name="T49" fmla="*/ 185 h 5345"/>
                <a:gd name="T50" fmla="*/ 27 w 3604"/>
                <a:gd name="T51" fmla="*/ 186 h 5345"/>
                <a:gd name="T52" fmla="*/ 27 w 3604"/>
                <a:gd name="T53" fmla="*/ 189 h 5345"/>
                <a:gd name="T54" fmla="*/ 26 w 3604"/>
                <a:gd name="T55" fmla="*/ 192 h 5345"/>
                <a:gd name="T56" fmla="*/ 24 w 3604"/>
                <a:gd name="T57" fmla="*/ 194 h 5345"/>
                <a:gd name="T58" fmla="*/ 22 w 3604"/>
                <a:gd name="T59" fmla="*/ 196 h 5345"/>
                <a:gd name="T60" fmla="*/ 19 w 3604"/>
                <a:gd name="T61" fmla="*/ 198 h 5345"/>
                <a:gd name="T62" fmla="*/ 17 w 3604"/>
                <a:gd name="T63" fmla="*/ 198 h 5345"/>
                <a:gd name="T64" fmla="*/ 15 w 3604"/>
                <a:gd name="T65" fmla="*/ 197 h 5345"/>
                <a:gd name="T66" fmla="*/ 13 w 3604"/>
                <a:gd name="T67" fmla="*/ 195 h 5345"/>
                <a:gd name="T68" fmla="*/ 11 w 3604"/>
                <a:gd name="T69" fmla="*/ 193 h 5345"/>
                <a:gd name="T70" fmla="*/ 10 w 3604"/>
                <a:gd name="T71" fmla="*/ 191 h 5345"/>
                <a:gd name="T72" fmla="*/ 9 w 3604"/>
                <a:gd name="T73" fmla="*/ 187 h 5345"/>
                <a:gd name="T74" fmla="*/ 9 w 3604"/>
                <a:gd name="T75" fmla="*/ 184 h 5345"/>
                <a:gd name="T76" fmla="*/ 9 w 3604"/>
                <a:gd name="T77" fmla="*/ 13 h 53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604"/>
                <a:gd name="T118" fmla="*/ 0 h 5345"/>
                <a:gd name="T119" fmla="*/ 3604 w 3604"/>
                <a:gd name="T120" fmla="*/ 5345 h 53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604" h="5345">
                  <a:moveTo>
                    <a:pt x="232" y="360"/>
                  </a:moveTo>
                  <a:lnTo>
                    <a:pt x="228" y="316"/>
                  </a:lnTo>
                  <a:lnTo>
                    <a:pt x="222" y="270"/>
                  </a:lnTo>
                  <a:lnTo>
                    <a:pt x="212" y="227"/>
                  </a:lnTo>
                  <a:lnTo>
                    <a:pt x="194" y="184"/>
                  </a:lnTo>
                  <a:lnTo>
                    <a:pt x="179" y="152"/>
                  </a:lnTo>
                  <a:lnTo>
                    <a:pt x="160" y="114"/>
                  </a:lnTo>
                  <a:lnTo>
                    <a:pt x="137" y="84"/>
                  </a:lnTo>
                  <a:lnTo>
                    <a:pt x="113" y="57"/>
                  </a:lnTo>
                  <a:lnTo>
                    <a:pt x="86" y="39"/>
                  </a:lnTo>
                  <a:lnTo>
                    <a:pt x="56" y="18"/>
                  </a:lnTo>
                  <a:lnTo>
                    <a:pt x="0" y="0"/>
                  </a:lnTo>
                  <a:lnTo>
                    <a:pt x="42" y="0"/>
                  </a:lnTo>
                  <a:lnTo>
                    <a:pt x="3276" y="0"/>
                  </a:lnTo>
                  <a:lnTo>
                    <a:pt x="3338" y="5"/>
                  </a:lnTo>
                  <a:lnTo>
                    <a:pt x="3369" y="5"/>
                  </a:lnTo>
                  <a:lnTo>
                    <a:pt x="3399" y="15"/>
                  </a:lnTo>
                  <a:lnTo>
                    <a:pt x="3428" y="23"/>
                  </a:lnTo>
                  <a:lnTo>
                    <a:pt x="3456" y="39"/>
                  </a:lnTo>
                  <a:lnTo>
                    <a:pt x="3482" y="62"/>
                  </a:lnTo>
                  <a:lnTo>
                    <a:pt x="3506" y="89"/>
                  </a:lnTo>
                  <a:lnTo>
                    <a:pt x="3527" y="114"/>
                  </a:lnTo>
                  <a:lnTo>
                    <a:pt x="3548" y="155"/>
                  </a:lnTo>
                  <a:lnTo>
                    <a:pt x="3568" y="189"/>
                  </a:lnTo>
                  <a:lnTo>
                    <a:pt x="3578" y="232"/>
                  </a:lnTo>
                  <a:lnTo>
                    <a:pt x="3587" y="275"/>
                  </a:lnTo>
                  <a:lnTo>
                    <a:pt x="3598" y="317"/>
                  </a:lnTo>
                  <a:lnTo>
                    <a:pt x="3604" y="364"/>
                  </a:lnTo>
                  <a:lnTo>
                    <a:pt x="3604" y="406"/>
                  </a:lnTo>
                  <a:lnTo>
                    <a:pt x="3601" y="453"/>
                  </a:lnTo>
                  <a:lnTo>
                    <a:pt x="3604" y="473"/>
                  </a:lnTo>
                  <a:lnTo>
                    <a:pt x="3604" y="2045"/>
                  </a:lnTo>
                  <a:lnTo>
                    <a:pt x="3604" y="4564"/>
                  </a:lnTo>
                  <a:lnTo>
                    <a:pt x="483" y="4564"/>
                  </a:lnTo>
                  <a:lnTo>
                    <a:pt x="458" y="4578"/>
                  </a:lnTo>
                  <a:lnTo>
                    <a:pt x="434" y="4600"/>
                  </a:lnTo>
                  <a:lnTo>
                    <a:pt x="420" y="4620"/>
                  </a:lnTo>
                  <a:lnTo>
                    <a:pt x="407" y="4646"/>
                  </a:lnTo>
                  <a:lnTo>
                    <a:pt x="393" y="4687"/>
                  </a:lnTo>
                  <a:lnTo>
                    <a:pt x="386" y="4716"/>
                  </a:lnTo>
                  <a:lnTo>
                    <a:pt x="381" y="4747"/>
                  </a:lnTo>
                  <a:lnTo>
                    <a:pt x="378" y="4772"/>
                  </a:lnTo>
                  <a:lnTo>
                    <a:pt x="373" y="4806"/>
                  </a:lnTo>
                  <a:lnTo>
                    <a:pt x="373" y="4839"/>
                  </a:lnTo>
                  <a:lnTo>
                    <a:pt x="373" y="4869"/>
                  </a:lnTo>
                  <a:lnTo>
                    <a:pt x="381" y="4896"/>
                  </a:lnTo>
                  <a:lnTo>
                    <a:pt x="383" y="4928"/>
                  </a:lnTo>
                  <a:lnTo>
                    <a:pt x="391" y="4961"/>
                  </a:lnTo>
                  <a:lnTo>
                    <a:pt x="407" y="4982"/>
                  </a:lnTo>
                  <a:lnTo>
                    <a:pt x="416" y="5009"/>
                  </a:lnTo>
                  <a:lnTo>
                    <a:pt x="434" y="5027"/>
                  </a:lnTo>
                  <a:lnTo>
                    <a:pt x="741" y="5027"/>
                  </a:lnTo>
                  <a:lnTo>
                    <a:pt x="733" y="5067"/>
                  </a:lnTo>
                  <a:lnTo>
                    <a:pt x="719" y="5108"/>
                  </a:lnTo>
                  <a:lnTo>
                    <a:pt x="710" y="5151"/>
                  </a:lnTo>
                  <a:lnTo>
                    <a:pt x="695" y="5187"/>
                  </a:lnTo>
                  <a:lnTo>
                    <a:pt x="672" y="5226"/>
                  </a:lnTo>
                  <a:lnTo>
                    <a:pt x="654" y="5255"/>
                  </a:lnTo>
                  <a:lnTo>
                    <a:pt x="630" y="5282"/>
                  </a:lnTo>
                  <a:lnTo>
                    <a:pt x="599" y="5305"/>
                  </a:lnTo>
                  <a:lnTo>
                    <a:pt x="546" y="5340"/>
                  </a:lnTo>
                  <a:lnTo>
                    <a:pt x="517" y="5345"/>
                  </a:lnTo>
                  <a:lnTo>
                    <a:pt x="483" y="5345"/>
                  </a:lnTo>
                  <a:lnTo>
                    <a:pt x="458" y="5340"/>
                  </a:lnTo>
                  <a:lnTo>
                    <a:pt x="438" y="5335"/>
                  </a:lnTo>
                  <a:lnTo>
                    <a:pt x="407" y="5321"/>
                  </a:lnTo>
                  <a:lnTo>
                    <a:pt x="383" y="5305"/>
                  </a:lnTo>
                  <a:lnTo>
                    <a:pt x="355" y="5282"/>
                  </a:lnTo>
                  <a:lnTo>
                    <a:pt x="330" y="5255"/>
                  </a:lnTo>
                  <a:lnTo>
                    <a:pt x="307" y="5226"/>
                  </a:lnTo>
                  <a:lnTo>
                    <a:pt x="292" y="5187"/>
                  </a:lnTo>
                  <a:lnTo>
                    <a:pt x="275" y="5151"/>
                  </a:lnTo>
                  <a:lnTo>
                    <a:pt x="262" y="5108"/>
                  </a:lnTo>
                  <a:lnTo>
                    <a:pt x="251" y="5067"/>
                  </a:lnTo>
                  <a:lnTo>
                    <a:pt x="240" y="5019"/>
                  </a:lnTo>
                  <a:lnTo>
                    <a:pt x="235" y="4971"/>
                  </a:lnTo>
                  <a:lnTo>
                    <a:pt x="235" y="4928"/>
                  </a:lnTo>
                  <a:lnTo>
                    <a:pt x="232" y="3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9483" name="Picture 19" descr="dcontrac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1440"/>
              <a:ext cx="1008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5" name="Text Box 20"/>
          <p:cNvSpPr txBox="1">
            <a:spLocks noChangeArrowheads="1"/>
          </p:cNvSpPr>
          <p:nvPr/>
        </p:nvSpPr>
        <p:spPr bwMode="auto">
          <a:xfrm>
            <a:off x="4143375" y="3017838"/>
            <a:ext cx="1160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i="1">
                <a:latin typeface="Comic Sans MS" charset="0"/>
                <a:cs typeface="Tahoma" charset="0"/>
              </a:rPr>
              <a:t>0 or 1</a:t>
            </a:r>
            <a:endParaRPr lang="en-US">
              <a:latin typeface="Comic Sans MS" charset="0"/>
              <a:cs typeface="Tahoma" charset="0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065838" y="1873250"/>
            <a:ext cx="2849562" cy="3917950"/>
            <a:chOff x="3917" y="1488"/>
            <a:chExt cx="1795" cy="2468"/>
          </a:xfrm>
        </p:grpSpPr>
        <p:sp>
          <p:nvSpPr>
            <p:cNvPr id="19469" name="Oval 22"/>
            <p:cNvSpPr>
              <a:spLocks noChangeArrowheads="1"/>
            </p:cNvSpPr>
            <p:nvPr/>
          </p:nvSpPr>
          <p:spPr bwMode="auto">
            <a:xfrm>
              <a:off x="3984" y="1608"/>
              <a:ext cx="1392" cy="12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grpSp>
          <p:nvGrpSpPr>
            <p:cNvPr id="19470" name="Group 23"/>
            <p:cNvGrpSpPr>
              <a:grpSpLocks/>
            </p:cNvGrpSpPr>
            <p:nvPr/>
          </p:nvGrpSpPr>
          <p:grpSpPr bwMode="auto">
            <a:xfrm>
              <a:off x="4200" y="1764"/>
              <a:ext cx="1032" cy="937"/>
              <a:chOff x="4584" y="720"/>
              <a:chExt cx="1032" cy="937"/>
            </a:xfrm>
          </p:grpSpPr>
          <p:sp>
            <p:nvSpPr>
              <p:cNvPr id="19472" name="Line 24"/>
              <p:cNvSpPr>
                <a:spLocks noChangeShapeType="1"/>
              </p:cNvSpPr>
              <p:nvPr/>
            </p:nvSpPr>
            <p:spPr bwMode="auto">
              <a:xfrm flipV="1">
                <a:off x="5616" y="807"/>
                <a:ext cx="0" cy="71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473" name="Group 25"/>
              <p:cNvGrpSpPr>
                <a:grpSpLocks noChangeAspect="1"/>
              </p:cNvGrpSpPr>
              <p:nvPr/>
            </p:nvGrpSpPr>
            <p:grpSpPr bwMode="auto">
              <a:xfrm>
                <a:off x="4584" y="720"/>
                <a:ext cx="927" cy="937"/>
                <a:chOff x="4104" y="1269"/>
                <a:chExt cx="1443" cy="1781"/>
              </a:xfrm>
            </p:grpSpPr>
            <p:sp>
              <p:nvSpPr>
                <p:cNvPr id="19474" name="Freeform 26"/>
                <p:cNvSpPr>
                  <a:spLocks noChangeAspect="1"/>
                </p:cNvSpPr>
                <p:nvPr/>
              </p:nvSpPr>
              <p:spPr bwMode="auto">
                <a:xfrm>
                  <a:off x="4355" y="2790"/>
                  <a:ext cx="1192" cy="260"/>
                </a:xfrm>
                <a:custGeom>
                  <a:avLst/>
                  <a:gdLst>
                    <a:gd name="T0" fmla="*/ 1 w 3576"/>
                    <a:gd name="T1" fmla="*/ 29 h 781"/>
                    <a:gd name="T2" fmla="*/ 2 w 3576"/>
                    <a:gd name="T3" fmla="*/ 29 h 781"/>
                    <a:gd name="T4" fmla="*/ 3 w 3576"/>
                    <a:gd name="T5" fmla="*/ 28 h 781"/>
                    <a:gd name="T6" fmla="*/ 4 w 3576"/>
                    <a:gd name="T7" fmla="*/ 27 h 781"/>
                    <a:gd name="T8" fmla="*/ 5 w 3576"/>
                    <a:gd name="T9" fmla="*/ 27 h 781"/>
                    <a:gd name="T10" fmla="*/ 6 w 3576"/>
                    <a:gd name="T11" fmla="*/ 26 h 781"/>
                    <a:gd name="T12" fmla="*/ 7 w 3576"/>
                    <a:gd name="T13" fmla="*/ 24 h 781"/>
                    <a:gd name="T14" fmla="*/ 8 w 3576"/>
                    <a:gd name="T15" fmla="*/ 23 h 781"/>
                    <a:gd name="T16" fmla="*/ 8 w 3576"/>
                    <a:gd name="T17" fmla="*/ 22 h 781"/>
                    <a:gd name="T18" fmla="*/ 9 w 3576"/>
                    <a:gd name="T19" fmla="*/ 20 h 781"/>
                    <a:gd name="T20" fmla="*/ 9 w 3576"/>
                    <a:gd name="T21" fmla="*/ 19 h 781"/>
                    <a:gd name="T22" fmla="*/ 10 w 3576"/>
                    <a:gd name="T23" fmla="*/ 17 h 781"/>
                    <a:gd name="T24" fmla="*/ 10 w 3576"/>
                    <a:gd name="T25" fmla="*/ 15 h 781"/>
                    <a:gd name="T26" fmla="*/ 10 w 3576"/>
                    <a:gd name="T27" fmla="*/ 13 h 781"/>
                    <a:gd name="T28" fmla="*/ 9 w 3576"/>
                    <a:gd name="T29" fmla="*/ 12 h 781"/>
                    <a:gd name="T30" fmla="*/ 9 w 3576"/>
                    <a:gd name="T31" fmla="*/ 10 h 781"/>
                    <a:gd name="T32" fmla="*/ 9 w 3576"/>
                    <a:gd name="T33" fmla="*/ 8 h 781"/>
                    <a:gd name="T34" fmla="*/ 8 w 3576"/>
                    <a:gd name="T35" fmla="*/ 7 h 781"/>
                    <a:gd name="T36" fmla="*/ 8 w 3576"/>
                    <a:gd name="T37" fmla="*/ 6 h 781"/>
                    <a:gd name="T38" fmla="*/ 7 w 3576"/>
                    <a:gd name="T39" fmla="*/ 4 h 781"/>
                    <a:gd name="T40" fmla="*/ 6 w 3576"/>
                    <a:gd name="T41" fmla="*/ 3 h 781"/>
                    <a:gd name="T42" fmla="*/ 5 w 3576"/>
                    <a:gd name="T43" fmla="*/ 2 h 781"/>
                    <a:gd name="T44" fmla="*/ 4 w 3576"/>
                    <a:gd name="T45" fmla="*/ 1 h 781"/>
                    <a:gd name="T46" fmla="*/ 3 w 3576"/>
                    <a:gd name="T47" fmla="*/ 1 h 781"/>
                    <a:gd name="T48" fmla="*/ 2 w 3576"/>
                    <a:gd name="T49" fmla="*/ 1 h 781"/>
                    <a:gd name="T50" fmla="*/ 1 w 3576"/>
                    <a:gd name="T51" fmla="*/ 0 h 781"/>
                    <a:gd name="T52" fmla="*/ 0 w 3576"/>
                    <a:gd name="T53" fmla="*/ 0 h 781"/>
                    <a:gd name="T54" fmla="*/ 122 w 3576"/>
                    <a:gd name="T55" fmla="*/ 0 h 781"/>
                    <a:gd name="T56" fmla="*/ 124 w 3576"/>
                    <a:gd name="T57" fmla="*/ 0 h 781"/>
                    <a:gd name="T58" fmla="*/ 125 w 3576"/>
                    <a:gd name="T59" fmla="*/ 1 h 781"/>
                    <a:gd name="T60" fmla="*/ 126 w 3576"/>
                    <a:gd name="T61" fmla="*/ 1 h 781"/>
                    <a:gd name="T62" fmla="*/ 127 w 3576"/>
                    <a:gd name="T63" fmla="*/ 1 h 781"/>
                    <a:gd name="T64" fmla="*/ 128 w 3576"/>
                    <a:gd name="T65" fmla="*/ 2 h 781"/>
                    <a:gd name="T66" fmla="*/ 129 w 3576"/>
                    <a:gd name="T67" fmla="*/ 3 h 781"/>
                    <a:gd name="T68" fmla="*/ 130 w 3576"/>
                    <a:gd name="T69" fmla="*/ 4 h 781"/>
                    <a:gd name="T70" fmla="*/ 130 w 3576"/>
                    <a:gd name="T71" fmla="*/ 6 h 781"/>
                    <a:gd name="T72" fmla="*/ 131 w 3576"/>
                    <a:gd name="T73" fmla="*/ 7 h 781"/>
                    <a:gd name="T74" fmla="*/ 131 w 3576"/>
                    <a:gd name="T75" fmla="*/ 8 h 781"/>
                    <a:gd name="T76" fmla="*/ 132 w 3576"/>
                    <a:gd name="T77" fmla="*/ 10 h 781"/>
                    <a:gd name="T78" fmla="*/ 132 w 3576"/>
                    <a:gd name="T79" fmla="*/ 12 h 781"/>
                    <a:gd name="T80" fmla="*/ 132 w 3576"/>
                    <a:gd name="T81" fmla="*/ 13 h 781"/>
                    <a:gd name="T82" fmla="*/ 132 w 3576"/>
                    <a:gd name="T83" fmla="*/ 15 h 781"/>
                    <a:gd name="T84" fmla="*/ 132 w 3576"/>
                    <a:gd name="T85" fmla="*/ 17 h 781"/>
                    <a:gd name="T86" fmla="*/ 132 w 3576"/>
                    <a:gd name="T87" fmla="*/ 19 h 781"/>
                    <a:gd name="T88" fmla="*/ 132 w 3576"/>
                    <a:gd name="T89" fmla="*/ 20 h 781"/>
                    <a:gd name="T90" fmla="*/ 131 w 3576"/>
                    <a:gd name="T91" fmla="*/ 22 h 781"/>
                    <a:gd name="T92" fmla="*/ 130 w 3576"/>
                    <a:gd name="T93" fmla="*/ 23 h 781"/>
                    <a:gd name="T94" fmla="*/ 130 w 3576"/>
                    <a:gd name="T95" fmla="*/ 24 h 781"/>
                    <a:gd name="T96" fmla="*/ 129 w 3576"/>
                    <a:gd name="T97" fmla="*/ 26 h 781"/>
                    <a:gd name="T98" fmla="*/ 128 w 3576"/>
                    <a:gd name="T99" fmla="*/ 27 h 781"/>
                    <a:gd name="T100" fmla="*/ 127 w 3576"/>
                    <a:gd name="T101" fmla="*/ 27 h 781"/>
                    <a:gd name="T102" fmla="*/ 126 w 3576"/>
                    <a:gd name="T103" fmla="*/ 28 h 781"/>
                    <a:gd name="T104" fmla="*/ 125 w 3576"/>
                    <a:gd name="T105" fmla="*/ 29 h 781"/>
                    <a:gd name="T106" fmla="*/ 124 w 3576"/>
                    <a:gd name="T107" fmla="*/ 29 h 781"/>
                    <a:gd name="T108" fmla="*/ 1 w 3576"/>
                    <a:gd name="T109" fmla="*/ 29 h 781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3576"/>
                    <a:gd name="T166" fmla="*/ 0 h 781"/>
                    <a:gd name="T167" fmla="*/ 3576 w 3576"/>
                    <a:gd name="T168" fmla="*/ 781 h 781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3576" h="781">
                      <a:moveTo>
                        <a:pt x="34" y="781"/>
                      </a:moveTo>
                      <a:lnTo>
                        <a:pt x="63" y="776"/>
                      </a:lnTo>
                      <a:lnTo>
                        <a:pt x="89" y="757"/>
                      </a:lnTo>
                      <a:lnTo>
                        <a:pt x="116" y="741"/>
                      </a:lnTo>
                      <a:lnTo>
                        <a:pt x="147" y="718"/>
                      </a:lnTo>
                      <a:lnTo>
                        <a:pt x="171" y="691"/>
                      </a:lnTo>
                      <a:lnTo>
                        <a:pt x="189" y="662"/>
                      </a:lnTo>
                      <a:lnTo>
                        <a:pt x="212" y="623"/>
                      </a:lnTo>
                      <a:lnTo>
                        <a:pt x="227" y="587"/>
                      </a:lnTo>
                      <a:lnTo>
                        <a:pt x="236" y="544"/>
                      </a:lnTo>
                      <a:lnTo>
                        <a:pt x="250" y="503"/>
                      </a:lnTo>
                      <a:lnTo>
                        <a:pt x="258" y="463"/>
                      </a:lnTo>
                      <a:lnTo>
                        <a:pt x="263" y="407"/>
                      </a:lnTo>
                      <a:lnTo>
                        <a:pt x="258" y="364"/>
                      </a:lnTo>
                      <a:lnTo>
                        <a:pt x="255" y="316"/>
                      </a:lnTo>
                      <a:lnTo>
                        <a:pt x="246" y="273"/>
                      </a:lnTo>
                      <a:lnTo>
                        <a:pt x="232" y="229"/>
                      </a:lnTo>
                      <a:lnTo>
                        <a:pt x="224" y="190"/>
                      </a:lnTo>
                      <a:lnTo>
                        <a:pt x="207" y="152"/>
                      </a:lnTo>
                      <a:lnTo>
                        <a:pt x="188" y="116"/>
                      </a:lnTo>
                      <a:lnTo>
                        <a:pt x="160" y="86"/>
                      </a:lnTo>
                      <a:lnTo>
                        <a:pt x="144" y="63"/>
                      </a:lnTo>
                      <a:lnTo>
                        <a:pt x="111" y="38"/>
                      </a:lnTo>
                      <a:lnTo>
                        <a:pt x="83" y="23"/>
                      </a:lnTo>
                      <a:lnTo>
                        <a:pt x="56" y="14"/>
                      </a:lnTo>
                      <a:lnTo>
                        <a:pt x="23" y="3"/>
                      </a:lnTo>
                      <a:lnTo>
                        <a:pt x="0" y="0"/>
                      </a:lnTo>
                      <a:lnTo>
                        <a:pt x="3293" y="0"/>
                      </a:lnTo>
                      <a:lnTo>
                        <a:pt x="3341" y="3"/>
                      </a:lnTo>
                      <a:lnTo>
                        <a:pt x="3370" y="14"/>
                      </a:lnTo>
                      <a:lnTo>
                        <a:pt x="3400" y="28"/>
                      </a:lnTo>
                      <a:lnTo>
                        <a:pt x="3422" y="38"/>
                      </a:lnTo>
                      <a:lnTo>
                        <a:pt x="3454" y="63"/>
                      </a:lnTo>
                      <a:lnTo>
                        <a:pt x="3476" y="86"/>
                      </a:lnTo>
                      <a:lnTo>
                        <a:pt x="3503" y="116"/>
                      </a:lnTo>
                      <a:lnTo>
                        <a:pt x="3520" y="152"/>
                      </a:lnTo>
                      <a:lnTo>
                        <a:pt x="3535" y="193"/>
                      </a:lnTo>
                      <a:lnTo>
                        <a:pt x="3548" y="229"/>
                      </a:lnTo>
                      <a:lnTo>
                        <a:pt x="3559" y="275"/>
                      </a:lnTo>
                      <a:lnTo>
                        <a:pt x="3572" y="316"/>
                      </a:lnTo>
                      <a:lnTo>
                        <a:pt x="3576" y="364"/>
                      </a:lnTo>
                      <a:lnTo>
                        <a:pt x="3576" y="412"/>
                      </a:lnTo>
                      <a:lnTo>
                        <a:pt x="3576" y="455"/>
                      </a:lnTo>
                      <a:lnTo>
                        <a:pt x="3563" y="503"/>
                      </a:lnTo>
                      <a:lnTo>
                        <a:pt x="3554" y="548"/>
                      </a:lnTo>
                      <a:lnTo>
                        <a:pt x="3539" y="587"/>
                      </a:lnTo>
                      <a:lnTo>
                        <a:pt x="3523" y="628"/>
                      </a:lnTo>
                      <a:lnTo>
                        <a:pt x="3503" y="662"/>
                      </a:lnTo>
                      <a:lnTo>
                        <a:pt x="3484" y="691"/>
                      </a:lnTo>
                      <a:lnTo>
                        <a:pt x="3458" y="718"/>
                      </a:lnTo>
                      <a:lnTo>
                        <a:pt x="3431" y="741"/>
                      </a:lnTo>
                      <a:lnTo>
                        <a:pt x="3406" y="757"/>
                      </a:lnTo>
                      <a:lnTo>
                        <a:pt x="3378" y="776"/>
                      </a:lnTo>
                      <a:lnTo>
                        <a:pt x="3344" y="781"/>
                      </a:lnTo>
                      <a:lnTo>
                        <a:pt x="34" y="7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75" name="Freeform 27"/>
                <p:cNvSpPr>
                  <a:spLocks noChangeAspect="1"/>
                </p:cNvSpPr>
                <p:nvPr/>
              </p:nvSpPr>
              <p:spPr bwMode="auto">
                <a:xfrm>
                  <a:off x="4318" y="2790"/>
                  <a:ext cx="125" cy="154"/>
                </a:xfrm>
                <a:custGeom>
                  <a:avLst/>
                  <a:gdLst>
                    <a:gd name="T0" fmla="*/ 14 w 373"/>
                    <a:gd name="T1" fmla="*/ 17 h 463"/>
                    <a:gd name="T2" fmla="*/ 14 w 373"/>
                    <a:gd name="T3" fmla="*/ 15 h 463"/>
                    <a:gd name="T4" fmla="*/ 14 w 373"/>
                    <a:gd name="T5" fmla="*/ 13 h 463"/>
                    <a:gd name="T6" fmla="*/ 14 w 373"/>
                    <a:gd name="T7" fmla="*/ 12 h 463"/>
                    <a:gd name="T8" fmla="*/ 13 w 373"/>
                    <a:gd name="T9" fmla="*/ 10 h 463"/>
                    <a:gd name="T10" fmla="*/ 13 w 373"/>
                    <a:gd name="T11" fmla="*/ 8 h 463"/>
                    <a:gd name="T12" fmla="*/ 13 w 373"/>
                    <a:gd name="T13" fmla="*/ 7 h 463"/>
                    <a:gd name="T14" fmla="*/ 12 w 373"/>
                    <a:gd name="T15" fmla="*/ 6 h 463"/>
                    <a:gd name="T16" fmla="*/ 11 w 373"/>
                    <a:gd name="T17" fmla="*/ 4 h 463"/>
                    <a:gd name="T18" fmla="*/ 10 w 373"/>
                    <a:gd name="T19" fmla="*/ 3 h 463"/>
                    <a:gd name="T20" fmla="*/ 9 w 373"/>
                    <a:gd name="T21" fmla="*/ 2 h 463"/>
                    <a:gd name="T22" fmla="*/ 8 w 373"/>
                    <a:gd name="T23" fmla="*/ 1 h 463"/>
                    <a:gd name="T24" fmla="*/ 7 w 373"/>
                    <a:gd name="T25" fmla="*/ 1 h 463"/>
                    <a:gd name="T26" fmla="*/ 6 w 373"/>
                    <a:gd name="T27" fmla="*/ 1 h 463"/>
                    <a:gd name="T28" fmla="*/ 5 w 373"/>
                    <a:gd name="T29" fmla="*/ 0 h 463"/>
                    <a:gd name="T30" fmla="*/ 4 w 373"/>
                    <a:gd name="T31" fmla="*/ 0 h 463"/>
                    <a:gd name="T32" fmla="*/ 3 w 373"/>
                    <a:gd name="T33" fmla="*/ 1 h 463"/>
                    <a:gd name="T34" fmla="*/ 2 w 373"/>
                    <a:gd name="T35" fmla="*/ 1 h 463"/>
                    <a:gd name="T36" fmla="*/ 2 w 373"/>
                    <a:gd name="T37" fmla="*/ 2 h 463"/>
                    <a:gd name="T38" fmla="*/ 1 w 373"/>
                    <a:gd name="T39" fmla="*/ 3 h 463"/>
                    <a:gd name="T40" fmla="*/ 1 w 373"/>
                    <a:gd name="T41" fmla="*/ 5 h 463"/>
                    <a:gd name="T42" fmla="*/ 0 w 373"/>
                    <a:gd name="T43" fmla="*/ 6 h 463"/>
                    <a:gd name="T44" fmla="*/ 0 w 373"/>
                    <a:gd name="T45" fmla="*/ 7 h 463"/>
                    <a:gd name="T46" fmla="*/ 0 w 373"/>
                    <a:gd name="T47" fmla="*/ 8 h 463"/>
                    <a:gd name="T48" fmla="*/ 0 w 373"/>
                    <a:gd name="T49" fmla="*/ 9 h 463"/>
                    <a:gd name="T50" fmla="*/ 0 w 373"/>
                    <a:gd name="T51" fmla="*/ 10 h 463"/>
                    <a:gd name="T52" fmla="*/ 0 w 373"/>
                    <a:gd name="T53" fmla="*/ 11 h 463"/>
                    <a:gd name="T54" fmla="*/ 0 w 373"/>
                    <a:gd name="T55" fmla="*/ 12 h 463"/>
                    <a:gd name="T56" fmla="*/ 0 w 373"/>
                    <a:gd name="T57" fmla="*/ 13 h 463"/>
                    <a:gd name="T58" fmla="*/ 1 w 373"/>
                    <a:gd name="T59" fmla="*/ 15 h 463"/>
                    <a:gd name="T60" fmla="*/ 1 w 373"/>
                    <a:gd name="T61" fmla="*/ 15 h 463"/>
                    <a:gd name="T62" fmla="*/ 2 w 373"/>
                    <a:gd name="T63" fmla="*/ 16 h 463"/>
                    <a:gd name="T64" fmla="*/ 2 w 373"/>
                    <a:gd name="T65" fmla="*/ 17 h 463"/>
                    <a:gd name="T66" fmla="*/ 14 w 373"/>
                    <a:gd name="T67" fmla="*/ 17 h 46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373"/>
                    <a:gd name="T103" fmla="*/ 0 h 463"/>
                    <a:gd name="T104" fmla="*/ 373 w 373"/>
                    <a:gd name="T105" fmla="*/ 463 h 463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373" h="463">
                      <a:moveTo>
                        <a:pt x="368" y="463"/>
                      </a:moveTo>
                      <a:lnTo>
                        <a:pt x="373" y="407"/>
                      </a:lnTo>
                      <a:lnTo>
                        <a:pt x="368" y="364"/>
                      </a:lnTo>
                      <a:lnTo>
                        <a:pt x="365" y="316"/>
                      </a:lnTo>
                      <a:lnTo>
                        <a:pt x="356" y="273"/>
                      </a:lnTo>
                      <a:lnTo>
                        <a:pt x="342" y="229"/>
                      </a:lnTo>
                      <a:lnTo>
                        <a:pt x="334" y="190"/>
                      </a:lnTo>
                      <a:lnTo>
                        <a:pt x="317" y="152"/>
                      </a:lnTo>
                      <a:lnTo>
                        <a:pt x="298" y="116"/>
                      </a:lnTo>
                      <a:lnTo>
                        <a:pt x="270" y="86"/>
                      </a:lnTo>
                      <a:lnTo>
                        <a:pt x="254" y="63"/>
                      </a:lnTo>
                      <a:lnTo>
                        <a:pt x="221" y="38"/>
                      </a:lnTo>
                      <a:lnTo>
                        <a:pt x="193" y="23"/>
                      </a:lnTo>
                      <a:lnTo>
                        <a:pt x="166" y="14"/>
                      </a:lnTo>
                      <a:lnTo>
                        <a:pt x="133" y="3"/>
                      </a:lnTo>
                      <a:lnTo>
                        <a:pt x="110" y="0"/>
                      </a:lnTo>
                      <a:lnTo>
                        <a:pt x="85" y="14"/>
                      </a:lnTo>
                      <a:lnTo>
                        <a:pt x="61" y="36"/>
                      </a:lnTo>
                      <a:lnTo>
                        <a:pt x="47" y="56"/>
                      </a:lnTo>
                      <a:lnTo>
                        <a:pt x="34" y="82"/>
                      </a:lnTo>
                      <a:lnTo>
                        <a:pt x="20" y="123"/>
                      </a:lnTo>
                      <a:lnTo>
                        <a:pt x="13" y="152"/>
                      </a:lnTo>
                      <a:lnTo>
                        <a:pt x="8" y="183"/>
                      </a:lnTo>
                      <a:lnTo>
                        <a:pt x="5" y="208"/>
                      </a:lnTo>
                      <a:lnTo>
                        <a:pt x="0" y="242"/>
                      </a:lnTo>
                      <a:lnTo>
                        <a:pt x="0" y="275"/>
                      </a:lnTo>
                      <a:lnTo>
                        <a:pt x="0" y="305"/>
                      </a:lnTo>
                      <a:lnTo>
                        <a:pt x="8" y="332"/>
                      </a:lnTo>
                      <a:lnTo>
                        <a:pt x="10" y="364"/>
                      </a:lnTo>
                      <a:lnTo>
                        <a:pt x="18" y="397"/>
                      </a:lnTo>
                      <a:lnTo>
                        <a:pt x="34" y="418"/>
                      </a:lnTo>
                      <a:lnTo>
                        <a:pt x="43" y="445"/>
                      </a:lnTo>
                      <a:lnTo>
                        <a:pt x="61" y="463"/>
                      </a:lnTo>
                      <a:lnTo>
                        <a:pt x="368" y="463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76" name="Freeform 28"/>
                <p:cNvSpPr>
                  <a:spLocks noChangeAspect="1"/>
                </p:cNvSpPr>
                <p:nvPr/>
              </p:nvSpPr>
              <p:spPr bwMode="auto">
                <a:xfrm>
                  <a:off x="4104" y="1269"/>
                  <a:ext cx="167" cy="243"/>
                </a:xfrm>
                <a:custGeom>
                  <a:avLst/>
                  <a:gdLst>
                    <a:gd name="T0" fmla="*/ 0 w 502"/>
                    <a:gd name="T1" fmla="*/ 15 h 729"/>
                    <a:gd name="T2" fmla="*/ 0 w 502"/>
                    <a:gd name="T3" fmla="*/ 16 h 729"/>
                    <a:gd name="T4" fmla="*/ 0 w 502"/>
                    <a:gd name="T5" fmla="*/ 18 h 729"/>
                    <a:gd name="T6" fmla="*/ 0 w 502"/>
                    <a:gd name="T7" fmla="*/ 19 h 729"/>
                    <a:gd name="T8" fmla="*/ 1 w 502"/>
                    <a:gd name="T9" fmla="*/ 21 h 729"/>
                    <a:gd name="T10" fmla="*/ 1 w 502"/>
                    <a:gd name="T11" fmla="*/ 23 h 729"/>
                    <a:gd name="T12" fmla="*/ 2 w 502"/>
                    <a:gd name="T13" fmla="*/ 24 h 729"/>
                    <a:gd name="T14" fmla="*/ 3 w 502"/>
                    <a:gd name="T15" fmla="*/ 25 h 729"/>
                    <a:gd name="T16" fmla="*/ 4 w 502"/>
                    <a:gd name="T17" fmla="*/ 26 h 729"/>
                    <a:gd name="T18" fmla="*/ 5 w 502"/>
                    <a:gd name="T19" fmla="*/ 27 h 729"/>
                    <a:gd name="T20" fmla="*/ 19 w 502"/>
                    <a:gd name="T21" fmla="*/ 27 h 729"/>
                    <a:gd name="T22" fmla="*/ 19 w 502"/>
                    <a:gd name="T23" fmla="*/ 13 h 729"/>
                    <a:gd name="T24" fmla="*/ 18 w 502"/>
                    <a:gd name="T25" fmla="*/ 12 h 729"/>
                    <a:gd name="T26" fmla="*/ 18 w 502"/>
                    <a:gd name="T27" fmla="*/ 10 h 729"/>
                    <a:gd name="T28" fmla="*/ 18 w 502"/>
                    <a:gd name="T29" fmla="*/ 8 h 729"/>
                    <a:gd name="T30" fmla="*/ 17 w 502"/>
                    <a:gd name="T31" fmla="*/ 7 h 729"/>
                    <a:gd name="T32" fmla="*/ 17 w 502"/>
                    <a:gd name="T33" fmla="*/ 6 h 729"/>
                    <a:gd name="T34" fmla="*/ 16 w 502"/>
                    <a:gd name="T35" fmla="*/ 4 h 729"/>
                    <a:gd name="T36" fmla="*/ 15 w 502"/>
                    <a:gd name="T37" fmla="*/ 3 h 729"/>
                    <a:gd name="T38" fmla="*/ 14 w 502"/>
                    <a:gd name="T39" fmla="*/ 2 h 729"/>
                    <a:gd name="T40" fmla="*/ 13 w 502"/>
                    <a:gd name="T41" fmla="*/ 1 h 729"/>
                    <a:gd name="T42" fmla="*/ 12 w 502"/>
                    <a:gd name="T43" fmla="*/ 1 h 729"/>
                    <a:gd name="T44" fmla="*/ 10 w 502"/>
                    <a:gd name="T45" fmla="*/ 0 h 729"/>
                    <a:gd name="T46" fmla="*/ 9 w 502"/>
                    <a:gd name="T47" fmla="*/ 0 h 729"/>
                    <a:gd name="T48" fmla="*/ 8 w 502"/>
                    <a:gd name="T49" fmla="*/ 0 h 729"/>
                    <a:gd name="T50" fmla="*/ 6 w 502"/>
                    <a:gd name="T51" fmla="*/ 1 h 729"/>
                    <a:gd name="T52" fmla="*/ 6 w 502"/>
                    <a:gd name="T53" fmla="*/ 1 h 729"/>
                    <a:gd name="T54" fmla="*/ 5 w 502"/>
                    <a:gd name="T55" fmla="*/ 2 h 729"/>
                    <a:gd name="T56" fmla="*/ 4 w 502"/>
                    <a:gd name="T57" fmla="*/ 3 h 729"/>
                    <a:gd name="T58" fmla="*/ 3 w 502"/>
                    <a:gd name="T59" fmla="*/ 4 h 729"/>
                    <a:gd name="T60" fmla="*/ 2 w 502"/>
                    <a:gd name="T61" fmla="*/ 5 h 729"/>
                    <a:gd name="T62" fmla="*/ 1 w 502"/>
                    <a:gd name="T63" fmla="*/ 7 h 729"/>
                    <a:gd name="T64" fmla="*/ 1 w 502"/>
                    <a:gd name="T65" fmla="*/ 8 h 729"/>
                    <a:gd name="T66" fmla="*/ 0 w 502"/>
                    <a:gd name="T67" fmla="*/ 10 h 729"/>
                    <a:gd name="T68" fmla="*/ 0 w 502"/>
                    <a:gd name="T69" fmla="*/ 11 h 729"/>
                    <a:gd name="T70" fmla="*/ 0 w 502"/>
                    <a:gd name="T71" fmla="*/ 13 h 729"/>
                    <a:gd name="T72" fmla="*/ 0 w 502"/>
                    <a:gd name="T73" fmla="*/ 15 h 72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502"/>
                    <a:gd name="T112" fmla="*/ 0 h 729"/>
                    <a:gd name="T113" fmla="*/ 502 w 502"/>
                    <a:gd name="T114" fmla="*/ 729 h 729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502" h="729">
                      <a:moveTo>
                        <a:pt x="0" y="392"/>
                      </a:moveTo>
                      <a:lnTo>
                        <a:pt x="0" y="437"/>
                      </a:lnTo>
                      <a:lnTo>
                        <a:pt x="2" y="484"/>
                      </a:lnTo>
                      <a:lnTo>
                        <a:pt x="13" y="524"/>
                      </a:lnTo>
                      <a:lnTo>
                        <a:pt x="25" y="566"/>
                      </a:lnTo>
                      <a:lnTo>
                        <a:pt x="38" y="610"/>
                      </a:lnTo>
                      <a:lnTo>
                        <a:pt x="61" y="640"/>
                      </a:lnTo>
                      <a:lnTo>
                        <a:pt x="80" y="676"/>
                      </a:lnTo>
                      <a:lnTo>
                        <a:pt x="106" y="707"/>
                      </a:lnTo>
                      <a:lnTo>
                        <a:pt x="130" y="729"/>
                      </a:lnTo>
                      <a:lnTo>
                        <a:pt x="502" y="729"/>
                      </a:lnTo>
                      <a:lnTo>
                        <a:pt x="502" y="360"/>
                      </a:lnTo>
                      <a:lnTo>
                        <a:pt x="498" y="316"/>
                      </a:lnTo>
                      <a:lnTo>
                        <a:pt x="492" y="270"/>
                      </a:lnTo>
                      <a:lnTo>
                        <a:pt x="482" y="227"/>
                      </a:lnTo>
                      <a:lnTo>
                        <a:pt x="464" y="184"/>
                      </a:lnTo>
                      <a:lnTo>
                        <a:pt x="449" y="152"/>
                      </a:lnTo>
                      <a:lnTo>
                        <a:pt x="430" y="114"/>
                      </a:lnTo>
                      <a:lnTo>
                        <a:pt x="407" y="84"/>
                      </a:lnTo>
                      <a:lnTo>
                        <a:pt x="383" y="57"/>
                      </a:lnTo>
                      <a:lnTo>
                        <a:pt x="356" y="39"/>
                      </a:lnTo>
                      <a:lnTo>
                        <a:pt x="326" y="18"/>
                      </a:lnTo>
                      <a:lnTo>
                        <a:pt x="270" y="0"/>
                      </a:lnTo>
                      <a:lnTo>
                        <a:pt x="238" y="0"/>
                      </a:lnTo>
                      <a:lnTo>
                        <a:pt x="209" y="9"/>
                      </a:lnTo>
                      <a:lnTo>
                        <a:pt x="175" y="18"/>
                      </a:lnTo>
                      <a:lnTo>
                        <a:pt x="152" y="34"/>
                      </a:lnTo>
                      <a:lnTo>
                        <a:pt x="122" y="57"/>
                      </a:lnTo>
                      <a:lnTo>
                        <a:pt x="100" y="80"/>
                      </a:lnTo>
                      <a:lnTo>
                        <a:pt x="80" y="112"/>
                      </a:lnTo>
                      <a:lnTo>
                        <a:pt x="56" y="146"/>
                      </a:lnTo>
                      <a:lnTo>
                        <a:pt x="38" y="180"/>
                      </a:lnTo>
                      <a:lnTo>
                        <a:pt x="24" y="221"/>
                      </a:lnTo>
                      <a:lnTo>
                        <a:pt x="10" y="264"/>
                      </a:lnTo>
                      <a:lnTo>
                        <a:pt x="2" y="308"/>
                      </a:lnTo>
                      <a:lnTo>
                        <a:pt x="0" y="353"/>
                      </a:lnTo>
                      <a:lnTo>
                        <a:pt x="0" y="39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77" name="Freeform 29"/>
                <p:cNvSpPr>
                  <a:spLocks noChangeAspect="1"/>
                </p:cNvSpPr>
                <p:nvPr/>
              </p:nvSpPr>
              <p:spPr bwMode="auto">
                <a:xfrm>
                  <a:off x="4194" y="1269"/>
                  <a:ext cx="1201" cy="1781"/>
                </a:xfrm>
                <a:custGeom>
                  <a:avLst/>
                  <a:gdLst>
                    <a:gd name="T0" fmla="*/ 8 w 3604"/>
                    <a:gd name="T1" fmla="*/ 12 h 5345"/>
                    <a:gd name="T2" fmla="*/ 8 w 3604"/>
                    <a:gd name="T3" fmla="*/ 8 h 5345"/>
                    <a:gd name="T4" fmla="*/ 7 w 3604"/>
                    <a:gd name="T5" fmla="*/ 6 h 5345"/>
                    <a:gd name="T6" fmla="*/ 5 w 3604"/>
                    <a:gd name="T7" fmla="*/ 3 h 5345"/>
                    <a:gd name="T8" fmla="*/ 3 w 3604"/>
                    <a:gd name="T9" fmla="*/ 1 h 5345"/>
                    <a:gd name="T10" fmla="*/ 0 w 3604"/>
                    <a:gd name="T11" fmla="*/ 0 h 5345"/>
                    <a:gd name="T12" fmla="*/ 121 w 3604"/>
                    <a:gd name="T13" fmla="*/ 0 h 5345"/>
                    <a:gd name="T14" fmla="*/ 125 w 3604"/>
                    <a:gd name="T15" fmla="*/ 0 h 5345"/>
                    <a:gd name="T16" fmla="*/ 127 w 3604"/>
                    <a:gd name="T17" fmla="*/ 1 h 5345"/>
                    <a:gd name="T18" fmla="*/ 129 w 3604"/>
                    <a:gd name="T19" fmla="*/ 2 h 5345"/>
                    <a:gd name="T20" fmla="*/ 131 w 3604"/>
                    <a:gd name="T21" fmla="*/ 4 h 5345"/>
                    <a:gd name="T22" fmla="*/ 132 w 3604"/>
                    <a:gd name="T23" fmla="*/ 7 h 5345"/>
                    <a:gd name="T24" fmla="*/ 133 w 3604"/>
                    <a:gd name="T25" fmla="*/ 10 h 5345"/>
                    <a:gd name="T26" fmla="*/ 133 w 3604"/>
                    <a:gd name="T27" fmla="*/ 13 h 5345"/>
                    <a:gd name="T28" fmla="*/ 133 w 3604"/>
                    <a:gd name="T29" fmla="*/ 17 h 5345"/>
                    <a:gd name="T30" fmla="*/ 133 w 3604"/>
                    <a:gd name="T31" fmla="*/ 76 h 5345"/>
                    <a:gd name="T32" fmla="*/ 18 w 3604"/>
                    <a:gd name="T33" fmla="*/ 169 h 5345"/>
                    <a:gd name="T34" fmla="*/ 16 w 3604"/>
                    <a:gd name="T35" fmla="*/ 170 h 5345"/>
                    <a:gd name="T36" fmla="*/ 15 w 3604"/>
                    <a:gd name="T37" fmla="*/ 172 h 5345"/>
                    <a:gd name="T38" fmla="*/ 14 w 3604"/>
                    <a:gd name="T39" fmla="*/ 174 h 5345"/>
                    <a:gd name="T40" fmla="*/ 14 w 3604"/>
                    <a:gd name="T41" fmla="*/ 177 h 5345"/>
                    <a:gd name="T42" fmla="*/ 14 w 3604"/>
                    <a:gd name="T43" fmla="*/ 179 h 5345"/>
                    <a:gd name="T44" fmla="*/ 14 w 3604"/>
                    <a:gd name="T45" fmla="*/ 181 h 5345"/>
                    <a:gd name="T46" fmla="*/ 14 w 3604"/>
                    <a:gd name="T47" fmla="*/ 184 h 5345"/>
                    <a:gd name="T48" fmla="*/ 15 w 3604"/>
                    <a:gd name="T49" fmla="*/ 185 h 5345"/>
                    <a:gd name="T50" fmla="*/ 27 w 3604"/>
                    <a:gd name="T51" fmla="*/ 186 h 5345"/>
                    <a:gd name="T52" fmla="*/ 27 w 3604"/>
                    <a:gd name="T53" fmla="*/ 189 h 5345"/>
                    <a:gd name="T54" fmla="*/ 26 w 3604"/>
                    <a:gd name="T55" fmla="*/ 192 h 5345"/>
                    <a:gd name="T56" fmla="*/ 24 w 3604"/>
                    <a:gd name="T57" fmla="*/ 194 h 5345"/>
                    <a:gd name="T58" fmla="*/ 22 w 3604"/>
                    <a:gd name="T59" fmla="*/ 196 h 5345"/>
                    <a:gd name="T60" fmla="*/ 19 w 3604"/>
                    <a:gd name="T61" fmla="*/ 198 h 5345"/>
                    <a:gd name="T62" fmla="*/ 17 w 3604"/>
                    <a:gd name="T63" fmla="*/ 198 h 5345"/>
                    <a:gd name="T64" fmla="*/ 15 w 3604"/>
                    <a:gd name="T65" fmla="*/ 197 h 5345"/>
                    <a:gd name="T66" fmla="*/ 13 w 3604"/>
                    <a:gd name="T67" fmla="*/ 195 h 5345"/>
                    <a:gd name="T68" fmla="*/ 11 w 3604"/>
                    <a:gd name="T69" fmla="*/ 193 h 5345"/>
                    <a:gd name="T70" fmla="*/ 10 w 3604"/>
                    <a:gd name="T71" fmla="*/ 191 h 5345"/>
                    <a:gd name="T72" fmla="*/ 9 w 3604"/>
                    <a:gd name="T73" fmla="*/ 187 h 5345"/>
                    <a:gd name="T74" fmla="*/ 9 w 3604"/>
                    <a:gd name="T75" fmla="*/ 184 h 5345"/>
                    <a:gd name="T76" fmla="*/ 9 w 3604"/>
                    <a:gd name="T77" fmla="*/ 13 h 534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3604"/>
                    <a:gd name="T118" fmla="*/ 0 h 5345"/>
                    <a:gd name="T119" fmla="*/ 3604 w 3604"/>
                    <a:gd name="T120" fmla="*/ 5345 h 534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3604" h="5345">
                      <a:moveTo>
                        <a:pt x="232" y="360"/>
                      </a:moveTo>
                      <a:lnTo>
                        <a:pt x="228" y="316"/>
                      </a:lnTo>
                      <a:lnTo>
                        <a:pt x="222" y="270"/>
                      </a:lnTo>
                      <a:lnTo>
                        <a:pt x="212" y="227"/>
                      </a:lnTo>
                      <a:lnTo>
                        <a:pt x="194" y="184"/>
                      </a:lnTo>
                      <a:lnTo>
                        <a:pt x="179" y="152"/>
                      </a:lnTo>
                      <a:lnTo>
                        <a:pt x="160" y="114"/>
                      </a:lnTo>
                      <a:lnTo>
                        <a:pt x="137" y="84"/>
                      </a:lnTo>
                      <a:lnTo>
                        <a:pt x="113" y="57"/>
                      </a:lnTo>
                      <a:lnTo>
                        <a:pt x="86" y="39"/>
                      </a:lnTo>
                      <a:lnTo>
                        <a:pt x="56" y="18"/>
                      </a:lnTo>
                      <a:lnTo>
                        <a:pt x="0" y="0"/>
                      </a:lnTo>
                      <a:lnTo>
                        <a:pt x="42" y="0"/>
                      </a:lnTo>
                      <a:lnTo>
                        <a:pt x="3276" y="0"/>
                      </a:lnTo>
                      <a:lnTo>
                        <a:pt x="3338" y="5"/>
                      </a:lnTo>
                      <a:lnTo>
                        <a:pt x="3369" y="5"/>
                      </a:lnTo>
                      <a:lnTo>
                        <a:pt x="3399" y="15"/>
                      </a:lnTo>
                      <a:lnTo>
                        <a:pt x="3428" y="23"/>
                      </a:lnTo>
                      <a:lnTo>
                        <a:pt x="3456" y="39"/>
                      </a:lnTo>
                      <a:lnTo>
                        <a:pt x="3482" y="62"/>
                      </a:lnTo>
                      <a:lnTo>
                        <a:pt x="3506" y="89"/>
                      </a:lnTo>
                      <a:lnTo>
                        <a:pt x="3527" y="114"/>
                      </a:lnTo>
                      <a:lnTo>
                        <a:pt x="3548" y="155"/>
                      </a:lnTo>
                      <a:lnTo>
                        <a:pt x="3568" y="189"/>
                      </a:lnTo>
                      <a:lnTo>
                        <a:pt x="3578" y="232"/>
                      </a:lnTo>
                      <a:lnTo>
                        <a:pt x="3587" y="275"/>
                      </a:lnTo>
                      <a:lnTo>
                        <a:pt x="3598" y="317"/>
                      </a:lnTo>
                      <a:lnTo>
                        <a:pt x="3604" y="364"/>
                      </a:lnTo>
                      <a:lnTo>
                        <a:pt x="3604" y="406"/>
                      </a:lnTo>
                      <a:lnTo>
                        <a:pt x="3601" y="453"/>
                      </a:lnTo>
                      <a:lnTo>
                        <a:pt x="3604" y="473"/>
                      </a:lnTo>
                      <a:lnTo>
                        <a:pt x="3604" y="2045"/>
                      </a:lnTo>
                      <a:lnTo>
                        <a:pt x="3604" y="4564"/>
                      </a:lnTo>
                      <a:lnTo>
                        <a:pt x="483" y="4564"/>
                      </a:lnTo>
                      <a:lnTo>
                        <a:pt x="458" y="4578"/>
                      </a:lnTo>
                      <a:lnTo>
                        <a:pt x="434" y="4600"/>
                      </a:lnTo>
                      <a:lnTo>
                        <a:pt x="420" y="4620"/>
                      </a:lnTo>
                      <a:lnTo>
                        <a:pt x="407" y="4646"/>
                      </a:lnTo>
                      <a:lnTo>
                        <a:pt x="393" y="4687"/>
                      </a:lnTo>
                      <a:lnTo>
                        <a:pt x="386" y="4716"/>
                      </a:lnTo>
                      <a:lnTo>
                        <a:pt x="381" y="4747"/>
                      </a:lnTo>
                      <a:lnTo>
                        <a:pt x="378" y="4772"/>
                      </a:lnTo>
                      <a:lnTo>
                        <a:pt x="373" y="4806"/>
                      </a:lnTo>
                      <a:lnTo>
                        <a:pt x="373" y="4839"/>
                      </a:lnTo>
                      <a:lnTo>
                        <a:pt x="373" y="4869"/>
                      </a:lnTo>
                      <a:lnTo>
                        <a:pt x="381" y="4896"/>
                      </a:lnTo>
                      <a:lnTo>
                        <a:pt x="383" y="4928"/>
                      </a:lnTo>
                      <a:lnTo>
                        <a:pt x="391" y="4961"/>
                      </a:lnTo>
                      <a:lnTo>
                        <a:pt x="407" y="4982"/>
                      </a:lnTo>
                      <a:lnTo>
                        <a:pt x="416" y="5009"/>
                      </a:lnTo>
                      <a:lnTo>
                        <a:pt x="434" y="5027"/>
                      </a:lnTo>
                      <a:lnTo>
                        <a:pt x="741" y="5027"/>
                      </a:lnTo>
                      <a:lnTo>
                        <a:pt x="733" y="5067"/>
                      </a:lnTo>
                      <a:lnTo>
                        <a:pt x="719" y="5108"/>
                      </a:lnTo>
                      <a:lnTo>
                        <a:pt x="710" y="5151"/>
                      </a:lnTo>
                      <a:lnTo>
                        <a:pt x="695" y="5187"/>
                      </a:lnTo>
                      <a:lnTo>
                        <a:pt x="672" y="5226"/>
                      </a:lnTo>
                      <a:lnTo>
                        <a:pt x="654" y="5255"/>
                      </a:lnTo>
                      <a:lnTo>
                        <a:pt x="630" y="5282"/>
                      </a:lnTo>
                      <a:lnTo>
                        <a:pt x="599" y="5305"/>
                      </a:lnTo>
                      <a:lnTo>
                        <a:pt x="546" y="5340"/>
                      </a:lnTo>
                      <a:lnTo>
                        <a:pt x="517" y="5345"/>
                      </a:lnTo>
                      <a:lnTo>
                        <a:pt x="483" y="5345"/>
                      </a:lnTo>
                      <a:lnTo>
                        <a:pt x="458" y="5340"/>
                      </a:lnTo>
                      <a:lnTo>
                        <a:pt x="438" y="5335"/>
                      </a:lnTo>
                      <a:lnTo>
                        <a:pt x="407" y="5321"/>
                      </a:lnTo>
                      <a:lnTo>
                        <a:pt x="383" y="5305"/>
                      </a:lnTo>
                      <a:lnTo>
                        <a:pt x="355" y="5282"/>
                      </a:lnTo>
                      <a:lnTo>
                        <a:pt x="330" y="5255"/>
                      </a:lnTo>
                      <a:lnTo>
                        <a:pt x="307" y="5226"/>
                      </a:lnTo>
                      <a:lnTo>
                        <a:pt x="292" y="5187"/>
                      </a:lnTo>
                      <a:lnTo>
                        <a:pt x="275" y="5151"/>
                      </a:lnTo>
                      <a:lnTo>
                        <a:pt x="262" y="5108"/>
                      </a:lnTo>
                      <a:lnTo>
                        <a:pt x="251" y="5067"/>
                      </a:lnTo>
                      <a:lnTo>
                        <a:pt x="240" y="5019"/>
                      </a:lnTo>
                      <a:lnTo>
                        <a:pt x="235" y="4971"/>
                      </a:lnTo>
                      <a:lnTo>
                        <a:pt x="235" y="4928"/>
                      </a:lnTo>
                      <a:lnTo>
                        <a:pt x="232" y="3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19478" name="Picture 30" descr="dcontract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68" y="1440"/>
                  <a:ext cx="1008" cy="1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aphicFrame>
          <p:nvGraphicFramePr>
            <p:cNvPr id="19471" name="Object 31"/>
            <p:cNvGraphicFramePr>
              <a:graphicFrameLocks noChangeAspect="1"/>
            </p:cNvGraphicFramePr>
            <p:nvPr/>
          </p:nvGraphicFramePr>
          <p:xfrm>
            <a:off x="3917" y="1488"/>
            <a:ext cx="1795" cy="2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2" name="Clip" r:id="rId5" imgW="2310233" imgH="3176167" progId="MS_ClipArt_Gallery.2">
                    <p:embed/>
                  </p:oleObj>
                </mc:Choice>
                <mc:Fallback>
                  <p:oleObj name="Clip" r:id="rId5" imgW="2310233" imgH="3176167" progId="MS_ClipArt_Gallery.2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1488"/>
                          <a:ext cx="1795" cy="2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7" name="Line 32"/>
          <p:cNvSpPr>
            <a:spLocks noChangeShapeType="1"/>
          </p:cNvSpPr>
          <p:nvPr/>
        </p:nvSpPr>
        <p:spPr bwMode="auto">
          <a:xfrm>
            <a:off x="2027238" y="339725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54A2381A-18AF-104B-A8D7-703C09FCBDFD}" type="slidenum">
              <a:rPr lang="en-US" sz="1400">
                <a:latin typeface="Arial Narrow" charset="0"/>
                <a:cs typeface="Tahoma" charset="0"/>
              </a:rPr>
              <a:pPr/>
              <a:t>3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General CMOS Gate Recipe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838200" y="1143000"/>
            <a:ext cx="4592638" cy="1482725"/>
            <a:chOff x="838200" y="1143000"/>
            <a:chExt cx="4592638" cy="1483099"/>
          </a:xfrm>
        </p:grpSpPr>
        <p:sp>
          <p:nvSpPr>
            <p:cNvPr id="53348" name="Rectangle 3"/>
            <p:cNvSpPr>
              <a:spLocks noChangeArrowheads="1"/>
            </p:cNvSpPr>
            <p:nvPr/>
          </p:nvSpPr>
          <p:spPr bwMode="auto">
            <a:xfrm>
              <a:off x="838200" y="1143000"/>
              <a:ext cx="4592638" cy="148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000" b="0">
                  <a:latin typeface="Tahoma" charset="0"/>
                  <a:cs typeface="Tahoma" charset="0"/>
                </a:rPr>
                <a:t>Step 1.  Figure out pulldown network that does what you want (i.e the set of conditions where the output is </a:t>
              </a:r>
              <a:r>
                <a:rPr lang="ja-JP" altLang="en-US" sz="2000" b="0">
                  <a:latin typeface="Tahoma" charset="0"/>
                  <a:cs typeface="Tahoma" charset="0"/>
                </a:rPr>
                <a:t>‘</a:t>
              </a:r>
              <a:r>
                <a:rPr lang="en-US" altLang="ja-JP" sz="2000" b="0">
                  <a:latin typeface="Tahoma" charset="0"/>
                  <a:cs typeface="Tahoma" charset="0"/>
                </a:rPr>
                <a:t>0</a:t>
              </a:r>
              <a:r>
                <a:rPr lang="ja-JP" altLang="en-US" sz="2000" b="0">
                  <a:latin typeface="Tahoma" charset="0"/>
                  <a:cs typeface="Tahoma" charset="0"/>
                </a:rPr>
                <a:t>’</a:t>
              </a:r>
              <a:r>
                <a:rPr lang="en-US" altLang="ja-JP" sz="2000" b="0">
                  <a:latin typeface="Tahoma" charset="0"/>
                  <a:cs typeface="Tahoma" charset="0"/>
                </a:rPr>
                <a:t>)</a:t>
              </a:r>
              <a:br>
                <a:rPr lang="en-US" altLang="ja-JP" sz="2000" b="0">
                  <a:latin typeface="Tahoma" charset="0"/>
                  <a:cs typeface="Tahoma" charset="0"/>
                </a:rPr>
              </a:br>
              <a:r>
                <a:rPr lang="en-US" altLang="ja-JP" sz="2000" b="0">
                  <a:latin typeface="Tahoma" charset="0"/>
                  <a:cs typeface="Tahoma" charset="0"/>
                </a:rPr>
                <a:t/>
              </a:r>
              <a:br>
                <a:rPr lang="en-US" altLang="ja-JP" sz="2000" b="0">
                  <a:latin typeface="Tahoma" charset="0"/>
                  <a:cs typeface="Tahoma" charset="0"/>
                </a:rPr>
              </a:br>
              <a:r>
                <a:rPr lang="en-US" altLang="ja-JP" sz="2000" b="0">
                  <a:latin typeface="Tahoma" charset="0"/>
                  <a:cs typeface="Tahoma" charset="0"/>
                </a:rPr>
                <a:t>                 </a:t>
              </a:r>
              <a:r>
                <a:rPr lang="en-US" altLang="ja-JP" sz="2000" b="0" i="1">
                  <a:latin typeface="Tahoma" charset="0"/>
                  <a:cs typeface="Tahoma" charset="0"/>
                </a:rPr>
                <a:t>e.g.</a:t>
              </a:r>
              <a:r>
                <a:rPr lang="en-US" altLang="ja-JP" sz="2000" b="0">
                  <a:latin typeface="Tahoma" charset="0"/>
                  <a:cs typeface="Tahoma" charset="0"/>
                </a:rPr>
                <a:t>, F = A*(B+C)</a:t>
              </a:r>
              <a:endParaRPr lang="en-US" sz="2000" b="0">
                <a:latin typeface="Tahoma" charset="0"/>
                <a:cs typeface="Tahoma" charset="0"/>
              </a:endParaRPr>
            </a:p>
          </p:txBody>
        </p:sp>
        <p:sp>
          <p:nvSpPr>
            <p:cNvPr id="53349" name="Line 4"/>
            <p:cNvSpPr>
              <a:spLocks noChangeShapeType="1"/>
            </p:cNvSpPr>
            <p:nvPr/>
          </p:nvSpPr>
          <p:spPr bwMode="auto">
            <a:xfrm>
              <a:off x="3276600" y="2286000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959475" y="1371600"/>
            <a:ext cx="1508125" cy="1322388"/>
            <a:chOff x="3829" y="1016"/>
            <a:chExt cx="1310" cy="1148"/>
          </a:xfrm>
        </p:grpSpPr>
        <p:grpSp>
          <p:nvGrpSpPr>
            <p:cNvPr id="53326" name="Group 6"/>
            <p:cNvGrpSpPr>
              <a:grpSpLocks/>
            </p:cNvGrpSpPr>
            <p:nvPr/>
          </p:nvGrpSpPr>
          <p:grpSpPr bwMode="auto">
            <a:xfrm>
              <a:off x="4222" y="1016"/>
              <a:ext cx="241" cy="481"/>
              <a:chOff x="3120" y="1008"/>
              <a:chExt cx="241" cy="481"/>
            </a:xfrm>
          </p:grpSpPr>
          <p:sp>
            <p:nvSpPr>
              <p:cNvPr id="53345" name="Freeform 7"/>
              <p:cNvSpPr>
                <a:spLocks/>
              </p:cNvSpPr>
              <p:nvPr/>
            </p:nvSpPr>
            <p:spPr bwMode="auto">
              <a:xfrm>
                <a:off x="3280" y="1008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6" name="Line 8"/>
              <p:cNvSpPr>
                <a:spLocks noChangeShapeType="1"/>
              </p:cNvSpPr>
              <p:nvPr/>
            </p:nvSpPr>
            <p:spPr bwMode="auto">
              <a:xfrm>
                <a:off x="3240" y="1168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47" name="Line 9"/>
              <p:cNvSpPr>
                <a:spLocks noChangeShapeType="1"/>
              </p:cNvSpPr>
              <p:nvPr/>
            </p:nvSpPr>
            <p:spPr bwMode="auto">
              <a:xfrm flipH="1">
                <a:off x="3120" y="1248"/>
                <a:ext cx="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327" name="Group 10"/>
            <p:cNvGrpSpPr>
              <a:grpSpLocks/>
            </p:cNvGrpSpPr>
            <p:nvPr/>
          </p:nvGrpSpPr>
          <p:grpSpPr bwMode="auto">
            <a:xfrm>
              <a:off x="4030" y="1496"/>
              <a:ext cx="241" cy="481"/>
              <a:chOff x="2928" y="1488"/>
              <a:chExt cx="241" cy="481"/>
            </a:xfrm>
          </p:grpSpPr>
          <p:sp>
            <p:nvSpPr>
              <p:cNvPr id="53342" name="Freeform 11"/>
              <p:cNvSpPr>
                <a:spLocks/>
              </p:cNvSpPr>
              <p:nvPr/>
            </p:nvSpPr>
            <p:spPr bwMode="auto">
              <a:xfrm>
                <a:off x="3088" y="1488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3" name="Line 12"/>
              <p:cNvSpPr>
                <a:spLocks noChangeShapeType="1"/>
              </p:cNvSpPr>
              <p:nvPr/>
            </p:nvSpPr>
            <p:spPr bwMode="auto">
              <a:xfrm>
                <a:off x="3048" y="1648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44" name="Line 13"/>
              <p:cNvSpPr>
                <a:spLocks noChangeShapeType="1"/>
              </p:cNvSpPr>
              <p:nvPr/>
            </p:nvSpPr>
            <p:spPr bwMode="auto">
              <a:xfrm flipH="1">
                <a:off x="2928" y="1728"/>
                <a:ext cx="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328" name="Group 14"/>
            <p:cNvGrpSpPr>
              <a:grpSpLocks/>
            </p:cNvGrpSpPr>
            <p:nvPr/>
          </p:nvGrpSpPr>
          <p:grpSpPr bwMode="auto">
            <a:xfrm>
              <a:off x="4654" y="1496"/>
              <a:ext cx="240" cy="481"/>
              <a:chOff x="3552" y="1488"/>
              <a:chExt cx="240" cy="481"/>
            </a:xfrm>
          </p:grpSpPr>
          <p:sp>
            <p:nvSpPr>
              <p:cNvPr id="53339" name="Freeform 15"/>
              <p:cNvSpPr>
                <a:spLocks/>
              </p:cNvSpPr>
              <p:nvPr/>
            </p:nvSpPr>
            <p:spPr bwMode="auto">
              <a:xfrm>
                <a:off x="3552" y="1488"/>
                <a:ext cx="81" cy="481"/>
              </a:xfrm>
              <a:custGeom>
                <a:avLst/>
                <a:gdLst>
                  <a:gd name="T0" fmla="*/ 0 w 81"/>
                  <a:gd name="T1" fmla="*/ 0 h 481"/>
                  <a:gd name="T2" fmla="*/ 0 w 81"/>
                  <a:gd name="T3" fmla="*/ 160 h 481"/>
                  <a:gd name="T4" fmla="*/ 80 w 81"/>
                  <a:gd name="T5" fmla="*/ 160 h 481"/>
                  <a:gd name="T6" fmla="*/ 80 w 81"/>
                  <a:gd name="T7" fmla="*/ 320 h 481"/>
                  <a:gd name="T8" fmla="*/ 0 w 81"/>
                  <a:gd name="T9" fmla="*/ 320 h 481"/>
                  <a:gd name="T10" fmla="*/ 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0" y="0"/>
                    </a:moveTo>
                    <a:lnTo>
                      <a:pt x="0" y="160"/>
                    </a:lnTo>
                    <a:lnTo>
                      <a:pt x="80" y="160"/>
                    </a:lnTo>
                    <a:lnTo>
                      <a:pt x="80" y="320"/>
                    </a:lnTo>
                    <a:lnTo>
                      <a:pt x="0" y="32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0" name="Line 16"/>
              <p:cNvSpPr>
                <a:spLocks noChangeShapeType="1"/>
              </p:cNvSpPr>
              <p:nvPr/>
            </p:nvSpPr>
            <p:spPr bwMode="auto">
              <a:xfrm>
                <a:off x="3672" y="1648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41" name="Line 17"/>
              <p:cNvSpPr>
                <a:spLocks noChangeShapeType="1"/>
              </p:cNvSpPr>
              <p:nvPr/>
            </p:nvSpPr>
            <p:spPr bwMode="auto">
              <a:xfrm>
                <a:off x="3672" y="1728"/>
                <a:ext cx="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329" name="Line 18"/>
            <p:cNvSpPr>
              <a:spLocks noChangeShapeType="1"/>
            </p:cNvSpPr>
            <p:nvPr/>
          </p:nvSpPr>
          <p:spPr bwMode="auto">
            <a:xfrm>
              <a:off x="4270" y="149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0" name="Line 19"/>
            <p:cNvSpPr>
              <a:spLocks noChangeShapeType="1"/>
            </p:cNvSpPr>
            <p:nvPr/>
          </p:nvSpPr>
          <p:spPr bwMode="auto">
            <a:xfrm>
              <a:off x="4462" y="101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53331" name="AutoShape 20"/>
            <p:cNvSpPr>
              <a:spLocks noChangeArrowheads="1"/>
            </p:cNvSpPr>
            <p:nvPr/>
          </p:nvSpPr>
          <p:spPr bwMode="auto">
            <a:xfrm rot="10800000" flipH="1">
              <a:off x="4370" y="2076"/>
              <a:ext cx="184" cy="88"/>
            </a:xfrm>
            <a:prstGeom prst="triangle">
              <a:avLst>
                <a:gd name="adj" fmla="val 49995"/>
              </a:avLst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53332" name="Rectangle 21"/>
            <p:cNvSpPr>
              <a:spLocks noChangeArrowheads="1"/>
            </p:cNvSpPr>
            <p:nvPr/>
          </p:nvSpPr>
          <p:spPr bwMode="auto">
            <a:xfrm>
              <a:off x="3985" y="1158"/>
              <a:ext cx="306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>
                  <a:latin typeface="Tahoma" charset="0"/>
                  <a:cs typeface="Tahoma" charset="0"/>
                </a:rPr>
                <a:t>A</a:t>
              </a:r>
            </a:p>
          </p:txBody>
        </p:sp>
        <p:sp>
          <p:nvSpPr>
            <p:cNvPr id="53333" name="Rectangle 22"/>
            <p:cNvSpPr>
              <a:spLocks noChangeArrowheads="1"/>
            </p:cNvSpPr>
            <p:nvPr/>
          </p:nvSpPr>
          <p:spPr bwMode="auto">
            <a:xfrm>
              <a:off x="3829" y="1638"/>
              <a:ext cx="266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>
                  <a:latin typeface="Tahoma" charset="0"/>
                  <a:cs typeface="Tahoma" charset="0"/>
                </a:rPr>
                <a:t>B</a:t>
              </a:r>
            </a:p>
          </p:txBody>
        </p:sp>
        <p:sp>
          <p:nvSpPr>
            <p:cNvPr id="53334" name="Rectangle 23"/>
            <p:cNvSpPr>
              <a:spLocks noChangeArrowheads="1"/>
            </p:cNvSpPr>
            <p:nvPr/>
          </p:nvSpPr>
          <p:spPr bwMode="auto">
            <a:xfrm>
              <a:off x="4859" y="1638"/>
              <a:ext cx="2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>
                  <a:latin typeface="Tahoma" charset="0"/>
                  <a:cs typeface="Tahoma" charset="0"/>
                </a:rPr>
                <a:t>C</a:t>
              </a:r>
            </a:p>
          </p:txBody>
        </p:sp>
        <p:sp>
          <p:nvSpPr>
            <p:cNvPr id="53335" name="Line 24"/>
            <p:cNvSpPr>
              <a:spLocks noChangeShapeType="1"/>
            </p:cNvSpPr>
            <p:nvPr/>
          </p:nvSpPr>
          <p:spPr bwMode="auto">
            <a:xfrm>
              <a:off x="4270" y="1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6" name="Line 25"/>
            <p:cNvSpPr>
              <a:spLocks noChangeShapeType="1"/>
            </p:cNvSpPr>
            <p:nvPr/>
          </p:nvSpPr>
          <p:spPr bwMode="auto">
            <a:xfrm>
              <a:off x="4462" y="19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7" name="Oval 26"/>
            <p:cNvSpPr>
              <a:spLocks noChangeArrowheads="1"/>
            </p:cNvSpPr>
            <p:nvPr/>
          </p:nvSpPr>
          <p:spPr bwMode="auto">
            <a:xfrm>
              <a:off x="4442" y="1476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53338" name="Oval 27"/>
            <p:cNvSpPr>
              <a:spLocks noChangeArrowheads="1"/>
            </p:cNvSpPr>
            <p:nvPr/>
          </p:nvSpPr>
          <p:spPr bwMode="auto">
            <a:xfrm>
              <a:off x="4442" y="1956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sp>
        <p:nvSpPr>
          <p:cNvPr id="13377" name="Rectangle 29"/>
          <p:cNvSpPr>
            <a:spLocks noChangeArrowheads="1"/>
          </p:cNvSpPr>
          <p:nvPr/>
        </p:nvSpPr>
        <p:spPr bwMode="auto">
          <a:xfrm>
            <a:off x="769938" y="3048000"/>
            <a:ext cx="4716462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b="0">
                <a:latin typeface="Tahoma" charset="0"/>
                <a:cs typeface="Tahoma" charset="0"/>
              </a:rPr>
              <a:t>Step 2.  Walk the hierarchy replacing nfets with pfets, series subnets with parallel subnets, and parallel subnets with series subnets</a:t>
            </a: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916613" y="3124200"/>
            <a:ext cx="1546225" cy="1011238"/>
            <a:chOff x="3791" y="2360"/>
            <a:chExt cx="1425" cy="932"/>
          </a:xfrm>
        </p:grpSpPr>
        <p:grpSp>
          <p:nvGrpSpPr>
            <p:cNvPr id="53302" name="Group 31"/>
            <p:cNvGrpSpPr>
              <a:grpSpLocks/>
            </p:cNvGrpSpPr>
            <p:nvPr/>
          </p:nvGrpSpPr>
          <p:grpSpPr bwMode="auto">
            <a:xfrm>
              <a:off x="3982" y="2600"/>
              <a:ext cx="241" cy="481"/>
              <a:chOff x="2880" y="2592"/>
              <a:chExt cx="241" cy="481"/>
            </a:xfrm>
          </p:grpSpPr>
          <p:sp>
            <p:nvSpPr>
              <p:cNvPr id="53322" name="Freeform 32"/>
              <p:cNvSpPr>
                <a:spLocks/>
              </p:cNvSpPr>
              <p:nvPr/>
            </p:nvSpPr>
            <p:spPr bwMode="auto">
              <a:xfrm>
                <a:off x="3040" y="2592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3" name="Line 33"/>
              <p:cNvSpPr>
                <a:spLocks noChangeShapeType="1"/>
              </p:cNvSpPr>
              <p:nvPr/>
            </p:nvSpPr>
            <p:spPr bwMode="auto">
              <a:xfrm>
                <a:off x="3000" y="2752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4" name="Line 34"/>
              <p:cNvSpPr>
                <a:spLocks noChangeShapeType="1"/>
              </p:cNvSpPr>
              <p:nvPr/>
            </p:nvSpPr>
            <p:spPr bwMode="auto">
              <a:xfrm flipH="1">
                <a:off x="2880" y="2832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53325" name="Oval 35"/>
              <p:cNvSpPr>
                <a:spLocks noChangeArrowheads="1"/>
              </p:cNvSpPr>
              <p:nvPr/>
            </p:nvSpPr>
            <p:spPr bwMode="auto">
              <a:xfrm>
                <a:off x="2964" y="2813"/>
                <a:ext cx="32" cy="32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b="0"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53303" name="Group 36"/>
            <p:cNvGrpSpPr>
              <a:grpSpLocks/>
            </p:cNvGrpSpPr>
            <p:nvPr/>
          </p:nvGrpSpPr>
          <p:grpSpPr bwMode="auto">
            <a:xfrm>
              <a:off x="4702" y="2456"/>
              <a:ext cx="240" cy="481"/>
              <a:chOff x="3600" y="2448"/>
              <a:chExt cx="240" cy="481"/>
            </a:xfrm>
          </p:grpSpPr>
          <p:sp>
            <p:nvSpPr>
              <p:cNvPr id="53318" name="Freeform 37"/>
              <p:cNvSpPr>
                <a:spLocks/>
              </p:cNvSpPr>
              <p:nvPr/>
            </p:nvSpPr>
            <p:spPr bwMode="auto">
              <a:xfrm>
                <a:off x="3600" y="2448"/>
                <a:ext cx="81" cy="481"/>
              </a:xfrm>
              <a:custGeom>
                <a:avLst/>
                <a:gdLst>
                  <a:gd name="T0" fmla="*/ 0 w 81"/>
                  <a:gd name="T1" fmla="*/ 0 h 481"/>
                  <a:gd name="T2" fmla="*/ 0 w 81"/>
                  <a:gd name="T3" fmla="*/ 160 h 481"/>
                  <a:gd name="T4" fmla="*/ 80 w 81"/>
                  <a:gd name="T5" fmla="*/ 160 h 481"/>
                  <a:gd name="T6" fmla="*/ 80 w 81"/>
                  <a:gd name="T7" fmla="*/ 320 h 481"/>
                  <a:gd name="T8" fmla="*/ 0 w 81"/>
                  <a:gd name="T9" fmla="*/ 320 h 481"/>
                  <a:gd name="T10" fmla="*/ 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0" y="0"/>
                    </a:moveTo>
                    <a:lnTo>
                      <a:pt x="0" y="160"/>
                    </a:lnTo>
                    <a:lnTo>
                      <a:pt x="80" y="160"/>
                    </a:lnTo>
                    <a:lnTo>
                      <a:pt x="80" y="320"/>
                    </a:lnTo>
                    <a:lnTo>
                      <a:pt x="0" y="32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9" name="Line 38"/>
              <p:cNvSpPr>
                <a:spLocks noChangeShapeType="1"/>
              </p:cNvSpPr>
              <p:nvPr/>
            </p:nvSpPr>
            <p:spPr bwMode="auto">
              <a:xfrm>
                <a:off x="3720" y="2608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0" name="Line 39"/>
              <p:cNvSpPr>
                <a:spLocks noChangeShapeType="1"/>
              </p:cNvSpPr>
              <p:nvPr/>
            </p:nvSpPr>
            <p:spPr bwMode="auto">
              <a:xfrm>
                <a:off x="3749" y="2688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53321" name="Oval 40"/>
              <p:cNvSpPr>
                <a:spLocks noChangeArrowheads="1"/>
              </p:cNvSpPr>
              <p:nvPr/>
            </p:nvSpPr>
            <p:spPr bwMode="auto">
              <a:xfrm>
                <a:off x="3724" y="2669"/>
                <a:ext cx="32" cy="32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b="0"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53304" name="Group 41"/>
            <p:cNvGrpSpPr>
              <a:grpSpLocks/>
            </p:cNvGrpSpPr>
            <p:nvPr/>
          </p:nvGrpSpPr>
          <p:grpSpPr bwMode="auto">
            <a:xfrm>
              <a:off x="4702" y="2792"/>
              <a:ext cx="240" cy="481"/>
              <a:chOff x="3600" y="2784"/>
              <a:chExt cx="240" cy="481"/>
            </a:xfrm>
          </p:grpSpPr>
          <p:sp>
            <p:nvSpPr>
              <p:cNvPr id="53314" name="Freeform 42"/>
              <p:cNvSpPr>
                <a:spLocks/>
              </p:cNvSpPr>
              <p:nvPr/>
            </p:nvSpPr>
            <p:spPr bwMode="auto">
              <a:xfrm>
                <a:off x="3600" y="2784"/>
                <a:ext cx="81" cy="481"/>
              </a:xfrm>
              <a:custGeom>
                <a:avLst/>
                <a:gdLst>
                  <a:gd name="T0" fmla="*/ 0 w 81"/>
                  <a:gd name="T1" fmla="*/ 0 h 481"/>
                  <a:gd name="T2" fmla="*/ 0 w 81"/>
                  <a:gd name="T3" fmla="*/ 160 h 481"/>
                  <a:gd name="T4" fmla="*/ 80 w 81"/>
                  <a:gd name="T5" fmla="*/ 160 h 481"/>
                  <a:gd name="T6" fmla="*/ 80 w 81"/>
                  <a:gd name="T7" fmla="*/ 320 h 481"/>
                  <a:gd name="T8" fmla="*/ 0 w 81"/>
                  <a:gd name="T9" fmla="*/ 320 h 481"/>
                  <a:gd name="T10" fmla="*/ 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0" y="0"/>
                    </a:moveTo>
                    <a:lnTo>
                      <a:pt x="0" y="160"/>
                    </a:lnTo>
                    <a:lnTo>
                      <a:pt x="80" y="160"/>
                    </a:lnTo>
                    <a:lnTo>
                      <a:pt x="80" y="320"/>
                    </a:lnTo>
                    <a:lnTo>
                      <a:pt x="0" y="32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5" name="Line 43"/>
              <p:cNvSpPr>
                <a:spLocks noChangeShapeType="1"/>
              </p:cNvSpPr>
              <p:nvPr/>
            </p:nvSpPr>
            <p:spPr bwMode="auto">
              <a:xfrm>
                <a:off x="3720" y="2944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6" name="Line 44"/>
              <p:cNvSpPr>
                <a:spLocks noChangeShapeType="1"/>
              </p:cNvSpPr>
              <p:nvPr/>
            </p:nvSpPr>
            <p:spPr bwMode="auto">
              <a:xfrm>
                <a:off x="3749" y="3024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53317" name="Oval 45"/>
              <p:cNvSpPr>
                <a:spLocks noChangeArrowheads="1"/>
              </p:cNvSpPr>
              <p:nvPr/>
            </p:nvSpPr>
            <p:spPr bwMode="auto">
              <a:xfrm>
                <a:off x="3724" y="3005"/>
                <a:ext cx="32" cy="32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b="0"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53305" name="Freeform 46"/>
            <p:cNvSpPr>
              <a:spLocks/>
            </p:cNvSpPr>
            <p:nvPr/>
          </p:nvSpPr>
          <p:spPr bwMode="auto">
            <a:xfrm>
              <a:off x="4222" y="3080"/>
              <a:ext cx="673" cy="193"/>
            </a:xfrm>
            <a:custGeom>
              <a:avLst/>
              <a:gdLst>
                <a:gd name="T0" fmla="*/ 0 w 673"/>
                <a:gd name="T1" fmla="*/ 0 h 193"/>
                <a:gd name="T2" fmla="*/ 0 w 673"/>
                <a:gd name="T3" fmla="*/ 192 h 193"/>
                <a:gd name="T4" fmla="*/ 672 w 673"/>
                <a:gd name="T5" fmla="*/ 192 h 193"/>
                <a:gd name="T6" fmla="*/ 0 60000 65536"/>
                <a:gd name="T7" fmla="*/ 0 60000 65536"/>
                <a:gd name="T8" fmla="*/ 0 60000 65536"/>
                <a:gd name="T9" fmla="*/ 0 w 673"/>
                <a:gd name="T10" fmla="*/ 0 h 193"/>
                <a:gd name="T11" fmla="*/ 673 w 673"/>
                <a:gd name="T12" fmla="*/ 193 h 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3" h="193">
                  <a:moveTo>
                    <a:pt x="0" y="0"/>
                  </a:moveTo>
                  <a:lnTo>
                    <a:pt x="0" y="192"/>
                  </a:lnTo>
                  <a:lnTo>
                    <a:pt x="672" y="192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6" name="Freeform 47"/>
            <p:cNvSpPr>
              <a:spLocks/>
            </p:cNvSpPr>
            <p:nvPr/>
          </p:nvSpPr>
          <p:spPr bwMode="auto">
            <a:xfrm>
              <a:off x="4222" y="2456"/>
              <a:ext cx="481" cy="145"/>
            </a:xfrm>
            <a:custGeom>
              <a:avLst/>
              <a:gdLst>
                <a:gd name="T0" fmla="*/ 0 w 481"/>
                <a:gd name="T1" fmla="*/ 144 h 145"/>
                <a:gd name="T2" fmla="*/ 0 w 481"/>
                <a:gd name="T3" fmla="*/ 0 h 145"/>
                <a:gd name="T4" fmla="*/ 480 w 481"/>
                <a:gd name="T5" fmla="*/ 0 h 145"/>
                <a:gd name="T6" fmla="*/ 0 60000 65536"/>
                <a:gd name="T7" fmla="*/ 0 60000 65536"/>
                <a:gd name="T8" fmla="*/ 0 60000 65536"/>
                <a:gd name="T9" fmla="*/ 0 w 481"/>
                <a:gd name="T10" fmla="*/ 0 h 145"/>
                <a:gd name="T11" fmla="*/ 481 w 481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1" h="145">
                  <a:moveTo>
                    <a:pt x="0" y="144"/>
                  </a:moveTo>
                  <a:lnTo>
                    <a:pt x="0" y="0"/>
                  </a:lnTo>
                  <a:lnTo>
                    <a:pt x="48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7" name="Line 48"/>
            <p:cNvSpPr>
              <a:spLocks noChangeShapeType="1"/>
            </p:cNvSpPr>
            <p:nvPr/>
          </p:nvSpPr>
          <p:spPr bwMode="auto">
            <a:xfrm flipV="1">
              <a:off x="4462" y="23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8" name="Line 49"/>
            <p:cNvSpPr>
              <a:spLocks noChangeShapeType="1"/>
            </p:cNvSpPr>
            <p:nvPr/>
          </p:nvSpPr>
          <p:spPr bwMode="auto">
            <a:xfrm>
              <a:off x="4366" y="23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9" name="Rectangle 50"/>
            <p:cNvSpPr>
              <a:spLocks noChangeArrowheads="1"/>
            </p:cNvSpPr>
            <p:nvPr/>
          </p:nvSpPr>
          <p:spPr bwMode="auto">
            <a:xfrm>
              <a:off x="3791" y="2733"/>
              <a:ext cx="325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600" b="0">
                  <a:latin typeface="Tahoma" charset="0"/>
                  <a:cs typeface="Tahoma" charset="0"/>
                </a:rPr>
                <a:t>A</a:t>
              </a:r>
            </a:p>
          </p:txBody>
        </p:sp>
        <p:sp>
          <p:nvSpPr>
            <p:cNvPr id="53310" name="Rectangle 51"/>
            <p:cNvSpPr>
              <a:spLocks noChangeArrowheads="1"/>
            </p:cNvSpPr>
            <p:nvPr/>
          </p:nvSpPr>
          <p:spPr bwMode="auto">
            <a:xfrm>
              <a:off x="4933" y="2598"/>
              <a:ext cx="283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600" b="0">
                  <a:latin typeface="Tahoma" charset="0"/>
                  <a:cs typeface="Tahoma" charset="0"/>
                </a:rPr>
                <a:t>B</a:t>
              </a:r>
            </a:p>
          </p:txBody>
        </p:sp>
        <p:sp>
          <p:nvSpPr>
            <p:cNvPr id="53311" name="Rectangle 52"/>
            <p:cNvSpPr>
              <a:spLocks noChangeArrowheads="1"/>
            </p:cNvSpPr>
            <p:nvPr/>
          </p:nvSpPr>
          <p:spPr bwMode="auto">
            <a:xfrm>
              <a:off x="4905" y="2934"/>
              <a:ext cx="29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600" b="0">
                  <a:latin typeface="Tahoma" charset="0"/>
                  <a:cs typeface="Tahoma" charset="0"/>
                </a:rPr>
                <a:t>C</a:t>
              </a:r>
            </a:p>
          </p:txBody>
        </p:sp>
        <p:sp>
          <p:nvSpPr>
            <p:cNvPr id="53312" name="Oval 53"/>
            <p:cNvSpPr>
              <a:spLocks noChangeArrowheads="1"/>
            </p:cNvSpPr>
            <p:nvPr/>
          </p:nvSpPr>
          <p:spPr bwMode="auto">
            <a:xfrm>
              <a:off x="4442" y="2436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0">
                <a:latin typeface="Tahoma" charset="0"/>
                <a:cs typeface="Tahoma" charset="0"/>
              </a:endParaRPr>
            </a:p>
          </p:txBody>
        </p:sp>
        <p:sp>
          <p:nvSpPr>
            <p:cNvPr id="53313" name="Oval 54"/>
            <p:cNvSpPr>
              <a:spLocks noChangeArrowheads="1"/>
            </p:cNvSpPr>
            <p:nvPr/>
          </p:nvSpPr>
          <p:spPr bwMode="auto">
            <a:xfrm>
              <a:off x="4682" y="3252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0">
                <a:latin typeface="Tahoma" charset="0"/>
                <a:cs typeface="Tahoma" charset="0"/>
              </a:endParaRPr>
            </a:p>
          </p:txBody>
        </p:sp>
      </p:grpSp>
      <p:sp>
        <p:nvSpPr>
          <p:cNvPr id="13320" name="Rectangle 56"/>
          <p:cNvSpPr>
            <a:spLocks noChangeArrowheads="1"/>
          </p:cNvSpPr>
          <p:nvPr/>
        </p:nvSpPr>
        <p:spPr bwMode="auto">
          <a:xfrm>
            <a:off x="762000" y="4876800"/>
            <a:ext cx="44164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b="0">
                <a:latin typeface="Tahoma" charset="0"/>
                <a:cs typeface="Tahoma" charset="0"/>
              </a:rPr>
              <a:t>Step 3.  Combine pfet pullup network from Step 2 with nfet pulldown</a:t>
            </a:r>
          </a:p>
          <a:p>
            <a:pPr algn="l">
              <a:lnSpc>
                <a:spcPct val="90000"/>
              </a:lnSpc>
            </a:pPr>
            <a:r>
              <a:rPr lang="en-US" sz="2000" b="0">
                <a:latin typeface="Tahoma" charset="0"/>
                <a:cs typeface="Tahoma" charset="0"/>
              </a:rPr>
              <a:t>network from Step 1 to form fully-complementary CMOS gate.</a:t>
            </a:r>
          </a:p>
        </p:txBody>
      </p: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6132513" y="4527550"/>
            <a:ext cx="1284287" cy="1852613"/>
            <a:chOff x="3975" y="3633"/>
            <a:chExt cx="1113" cy="1603"/>
          </a:xfrm>
        </p:grpSpPr>
        <p:grpSp>
          <p:nvGrpSpPr>
            <p:cNvPr id="53256" name="Group 67"/>
            <p:cNvGrpSpPr>
              <a:grpSpLocks/>
            </p:cNvGrpSpPr>
            <p:nvPr/>
          </p:nvGrpSpPr>
          <p:grpSpPr bwMode="auto">
            <a:xfrm>
              <a:off x="4092" y="3820"/>
              <a:ext cx="188" cy="375"/>
              <a:chOff x="2990" y="3812"/>
              <a:chExt cx="188" cy="375"/>
            </a:xfrm>
          </p:grpSpPr>
          <p:sp>
            <p:nvSpPr>
              <p:cNvPr id="53298" name="Freeform 68"/>
              <p:cNvSpPr>
                <a:spLocks/>
              </p:cNvSpPr>
              <p:nvPr/>
            </p:nvSpPr>
            <p:spPr bwMode="auto">
              <a:xfrm>
                <a:off x="3114" y="3812"/>
                <a:ext cx="64" cy="375"/>
              </a:xfrm>
              <a:custGeom>
                <a:avLst/>
                <a:gdLst>
                  <a:gd name="T0" fmla="*/ 63 w 64"/>
                  <a:gd name="T1" fmla="*/ 0 h 375"/>
                  <a:gd name="T2" fmla="*/ 63 w 64"/>
                  <a:gd name="T3" fmla="*/ 124 h 375"/>
                  <a:gd name="T4" fmla="*/ 0 w 64"/>
                  <a:gd name="T5" fmla="*/ 124 h 375"/>
                  <a:gd name="T6" fmla="*/ 0 w 64"/>
                  <a:gd name="T7" fmla="*/ 249 h 375"/>
                  <a:gd name="T8" fmla="*/ 63 w 64"/>
                  <a:gd name="T9" fmla="*/ 249 h 375"/>
                  <a:gd name="T10" fmla="*/ 63 w 64"/>
                  <a:gd name="T11" fmla="*/ 374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4"/>
                  <a:gd name="T19" fmla="*/ 0 h 375"/>
                  <a:gd name="T20" fmla="*/ 64 w 64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4" h="375">
                    <a:moveTo>
                      <a:pt x="63" y="0"/>
                    </a:moveTo>
                    <a:lnTo>
                      <a:pt x="63" y="124"/>
                    </a:lnTo>
                    <a:lnTo>
                      <a:pt x="0" y="124"/>
                    </a:lnTo>
                    <a:lnTo>
                      <a:pt x="0" y="249"/>
                    </a:lnTo>
                    <a:lnTo>
                      <a:pt x="63" y="249"/>
                    </a:lnTo>
                    <a:lnTo>
                      <a:pt x="63" y="374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9" name="Line 69"/>
              <p:cNvSpPr>
                <a:spLocks noChangeShapeType="1"/>
              </p:cNvSpPr>
              <p:nvPr/>
            </p:nvSpPr>
            <p:spPr bwMode="auto">
              <a:xfrm>
                <a:off x="3083" y="3936"/>
                <a:ext cx="0" cy="1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0" name="Line 70"/>
              <p:cNvSpPr>
                <a:spLocks noChangeShapeType="1"/>
              </p:cNvSpPr>
              <p:nvPr/>
            </p:nvSpPr>
            <p:spPr bwMode="auto">
              <a:xfrm flipH="1">
                <a:off x="2990" y="3999"/>
                <a:ext cx="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53301" name="Oval 71"/>
              <p:cNvSpPr>
                <a:spLocks noChangeArrowheads="1"/>
              </p:cNvSpPr>
              <p:nvPr/>
            </p:nvSpPr>
            <p:spPr bwMode="auto">
              <a:xfrm>
                <a:off x="3056" y="3985"/>
                <a:ext cx="23" cy="23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b="0"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53257" name="Group 72"/>
            <p:cNvGrpSpPr>
              <a:grpSpLocks/>
            </p:cNvGrpSpPr>
            <p:nvPr/>
          </p:nvGrpSpPr>
          <p:grpSpPr bwMode="auto">
            <a:xfrm>
              <a:off x="4652" y="3708"/>
              <a:ext cx="187" cy="374"/>
              <a:chOff x="3550" y="3700"/>
              <a:chExt cx="187" cy="374"/>
            </a:xfrm>
          </p:grpSpPr>
          <p:sp>
            <p:nvSpPr>
              <p:cNvPr id="53294" name="Freeform 73"/>
              <p:cNvSpPr>
                <a:spLocks/>
              </p:cNvSpPr>
              <p:nvPr/>
            </p:nvSpPr>
            <p:spPr bwMode="auto">
              <a:xfrm>
                <a:off x="3550" y="3700"/>
                <a:ext cx="63" cy="374"/>
              </a:xfrm>
              <a:custGeom>
                <a:avLst/>
                <a:gdLst>
                  <a:gd name="T0" fmla="*/ 0 w 63"/>
                  <a:gd name="T1" fmla="*/ 0 h 374"/>
                  <a:gd name="T2" fmla="*/ 0 w 63"/>
                  <a:gd name="T3" fmla="*/ 124 h 374"/>
                  <a:gd name="T4" fmla="*/ 62 w 63"/>
                  <a:gd name="T5" fmla="*/ 124 h 374"/>
                  <a:gd name="T6" fmla="*/ 62 w 63"/>
                  <a:gd name="T7" fmla="*/ 248 h 374"/>
                  <a:gd name="T8" fmla="*/ 0 w 63"/>
                  <a:gd name="T9" fmla="*/ 248 h 374"/>
                  <a:gd name="T10" fmla="*/ 0 w 63"/>
                  <a:gd name="T11" fmla="*/ 373 h 3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74"/>
                  <a:gd name="T20" fmla="*/ 63 w 63"/>
                  <a:gd name="T21" fmla="*/ 374 h 3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74">
                    <a:moveTo>
                      <a:pt x="0" y="0"/>
                    </a:moveTo>
                    <a:lnTo>
                      <a:pt x="0" y="124"/>
                    </a:lnTo>
                    <a:lnTo>
                      <a:pt x="62" y="124"/>
                    </a:lnTo>
                    <a:lnTo>
                      <a:pt x="62" y="248"/>
                    </a:lnTo>
                    <a:lnTo>
                      <a:pt x="0" y="248"/>
                    </a:lnTo>
                    <a:lnTo>
                      <a:pt x="0" y="373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5" name="Line 74"/>
              <p:cNvSpPr>
                <a:spLocks noChangeShapeType="1"/>
              </p:cNvSpPr>
              <p:nvPr/>
            </p:nvSpPr>
            <p:spPr bwMode="auto">
              <a:xfrm>
                <a:off x="3644" y="3824"/>
                <a:ext cx="0" cy="1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6" name="Line 75"/>
              <p:cNvSpPr>
                <a:spLocks noChangeShapeType="1"/>
              </p:cNvSpPr>
              <p:nvPr/>
            </p:nvSpPr>
            <p:spPr bwMode="auto">
              <a:xfrm>
                <a:off x="3666" y="3887"/>
                <a:ext cx="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53297" name="Oval 76"/>
              <p:cNvSpPr>
                <a:spLocks noChangeArrowheads="1"/>
              </p:cNvSpPr>
              <p:nvPr/>
            </p:nvSpPr>
            <p:spPr bwMode="auto">
              <a:xfrm>
                <a:off x="3648" y="3873"/>
                <a:ext cx="23" cy="23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b="0"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53258" name="Group 77"/>
            <p:cNvGrpSpPr>
              <a:grpSpLocks/>
            </p:cNvGrpSpPr>
            <p:nvPr/>
          </p:nvGrpSpPr>
          <p:grpSpPr bwMode="auto">
            <a:xfrm>
              <a:off x="4652" y="3969"/>
              <a:ext cx="187" cy="375"/>
              <a:chOff x="3550" y="3961"/>
              <a:chExt cx="187" cy="375"/>
            </a:xfrm>
          </p:grpSpPr>
          <p:sp>
            <p:nvSpPr>
              <p:cNvPr id="53290" name="Freeform 78"/>
              <p:cNvSpPr>
                <a:spLocks/>
              </p:cNvSpPr>
              <p:nvPr/>
            </p:nvSpPr>
            <p:spPr bwMode="auto">
              <a:xfrm>
                <a:off x="3550" y="3961"/>
                <a:ext cx="63" cy="375"/>
              </a:xfrm>
              <a:custGeom>
                <a:avLst/>
                <a:gdLst>
                  <a:gd name="T0" fmla="*/ 0 w 63"/>
                  <a:gd name="T1" fmla="*/ 0 h 375"/>
                  <a:gd name="T2" fmla="*/ 0 w 63"/>
                  <a:gd name="T3" fmla="*/ 124 h 375"/>
                  <a:gd name="T4" fmla="*/ 62 w 63"/>
                  <a:gd name="T5" fmla="*/ 124 h 375"/>
                  <a:gd name="T6" fmla="*/ 62 w 63"/>
                  <a:gd name="T7" fmla="*/ 249 h 375"/>
                  <a:gd name="T8" fmla="*/ 0 w 63"/>
                  <a:gd name="T9" fmla="*/ 249 h 375"/>
                  <a:gd name="T10" fmla="*/ 0 w 63"/>
                  <a:gd name="T11" fmla="*/ 374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75"/>
                  <a:gd name="T20" fmla="*/ 63 w 63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75">
                    <a:moveTo>
                      <a:pt x="0" y="0"/>
                    </a:moveTo>
                    <a:lnTo>
                      <a:pt x="0" y="124"/>
                    </a:lnTo>
                    <a:lnTo>
                      <a:pt x="62" y="124"/>
                    </a:lnTo>
                    <a:lnTo>
                      <a:pt x="62" y="249"/>
                    </a:lnTo>
                    <a:lnTo>
                      <a:pt x="0" y="249"/>
                    </a:lnTo>
                    <a:lnTo>
                      <a:pt x="0" y="374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1" name="Line 79"/>
              <p:cNvSpPr>
                <a:spLocks noChangeShapeType="1"/>
              </p:cNvSpPr>
              <p:nvPr/>
            </p:nvSpPr>
            <p:spPr bwMode="auto">
              <a:xfrm>
                <a:off x="3644" y="4086"/>
                <a:ext cx="0" cy="1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2" name="Line 80"/>
              <p:cNvSpPr>
                <a:spLocks noChangeShapeType="1"/>
              </p:cNvSpPr>
              <p:nvPr/>
            </p:nvSpPr>
            <p:spPr bwMode="auto">
              <a:xfrm>
                <a:off x="3666" y="4148"/>
                <a:ext cx="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53293" name="Oval 81"/>
              <p:cNvSpPr>
                <a:spLocks noChangeArrowheads="1"/>
              </p:cNvSpPr>
              <p:nvPr/>
            </p:nvSpPr>
            <p:spPr bwMode="auto">
              <a:xfrm>
                <a:off x="3648" y="4134"/>
                <a:ext cx="23" cy="23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b="0"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53259" name="Freeform 82"/>
            <p:cNvSpPr>
              <a:spLocks/>
            </p:cNvSpPr>
            <p:nvPr/>
          </p:nvSpPr>
          <p:spPr bwMode="auto">
            <a:xfrm>
              <a:off x="4279" y="4194"/>
              <a:ext cx="524" cy="150"/>
            </a:xfrm>
            <a:custGeom>
              <a:avLst/>
              <a:gdLst>
                <a:gd name="T0" fmla="*/ 0 w 524"/>
                <a:gd name="T1" fmla="*/ 0 h 150"/>
                <a:gd name="T2" fmla="*/ 0 w 524"/>
                <a:gd name="T3" fmla="*/ 149 h 150"/>
                <a:gd name="T4" fmla="*/ 523 w 524"/>
                <a:gd name="T5" fmla="*/ 149 h 150"/>
                <a:gd name="T6" fmla="*/ 0 60000 65536"/>
                <a:gd name="T7" fmla="*/ 0 60000 65536"/>
                <a:gd name="T8" fmla="*/ 0 60000 65536"/>
                <a:gd name="T9" fmla="*/ 0 w 524"/>
                <a:gd name="T10" fmla="*/ 0 h 150"/>
                <a:gd name="T11" fmla="*/ 524 w 524"/>
                <a:gd name="T12" fmla="*/ 150 h 1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4" h="150">
                  <a:moveTo>
                    <a:pt x="0" y="0"/>
                  </a:moveTo>
                  <a:lnTo>
                    <a:pt x="0" y="149"/>
                  </a:lnTo>
                  <a:lnTo>
                    <a:pt x="523" y="149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0" name="Freeform 83"/>
            <p:cNvSpPr>
              <a:spLocks/>
            </p:cNvSpPr>
            <p:nvPr/>
          </p:nvSpPr>
          <p:spPr bwMode="auto">
            <a:xfrm>
              <a:off x="4279" y="3708"/>
              <a:ext cx="374" cy="113"/>
            </a:xfrm>
            <a:custGeom>
              <a:avLst/>
              <a:gdLst>
                <a:gd name="T0" fmla="*/ 0 w 374"/>
                <a:gd name="T1" fmla="*/ 112 h 113"/>
                <a:gd name="T2" fmla="*/ 0 w 374"/>
                <a:gd name="T3" fmla="*/ 0 h 113"/>
                <a:gd name="T4" fmla="*/ 373 w 374"/>
                <a:gd name="T5" fmla="*/ 0 h 113"/>
                <a:gd name="T6" fmla="*/ 0 60000 65536"/>
                <a:gd name="T7" fmla="*/ 0 60000 65536"/>
                <a:gd name="T8" fmla="*/ 0 60000 65536"/>
                <a:gd name="T9" fmla="*/ 0 w 374"/>
                <a:gd name="T10" fmla="*/ 0 h 113"/>
                <a:gd name="T11" fmla="*/ 374 w 374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" h="113">
                  <a:moveTo>
                    <a:pt x="0" y="112"/>
                  </a:moveTo>
                  <a:lnTo>
                    <a:pt x="0" y="0"/>
                  </a:lnTo>
                  <a:lnTo>
                    <a:pt x="373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1" name="Line 84"/>
            <p:cNvSpPr>
              <a:spLocks noChangeShapeType="1"/>
            </p:cNvSpPr>
            <p:nvPr/>
          </p:nvSpPr>
          <p:spPr bwMode="auto">
            <a:xfrm flipV="1">
              <a:off x="4465" y="3633"/>
              <a:ext cx="0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2" name="Line 85"/>
            <p:cNvSpPr>
              <a:spLocks noChangeShapeType="1"/>
            </p:cNvSpPr>
            <p:nvPr/>
          </p:nvSpPr>
          <p:spPr bwMode="auto">
            <a:xfrm>
              <a:off x="4391" y="3633"/>
              <a:ext cx="1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3" name="Rectangle 86"/>
            <p:cNvSpPr>
              <a:spLocks noChangeArrowheads="1"/>
            </p:cNvSpPr>
            <p:nvPr/>
          </p:nvSpPr>
          <p:spPr bwMode="auto">
            <a:xfrm>
              <a:off x="3975" y="3923"/>
              <a:ext cx="25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b="0">
                  <a:latin typeface="Tahoma" charset="0"/>
                  <a:cs typeface="Tahoma" charset="0"/>
                </a:rPr>
                <a:t>A</a:t>
              </a:r>
            </a:p>
          </p:txBody>
        </p:sp>
        <p:sp>
          <p:nvSpPr>
            <p:cNvPr id="53264" name="Rectangle 87"/>
            <p:cNvSpPr>
              <a:spLocks noChangeArrowheads="1"/>
            </p:cNvSpPr>
            <p:nvPr/>
          </p:nvSpPr>
          <p:spPr bwMode="auto">
            <a:xfrm>
              <a:off x="4835" y="3818"/>
              <a:ext cx="25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b="0">
                  <a:latin typeface="Tahoma" charset="0"/>
                  <a:cs typeface="Tahoma" charset="0"/>
                </a:rPr>
                <a:t>B</a:t>
              </a:r>
            </a:p>
          </p:txBody>
        </p:sp>
        <p:sp>
          <p:nvSpPr>
            <p:cNvPr id="53265" name="Rectangle 88"/>
            <p:cNvSpPr>
              <a:spLocks noChangeArrowheads="1"/>
            </p:cNvSpPr>
            <p:nvPr/>
          </p:nvSpPr>
          <p:spPr bwMode="auto">
            <a:xfrm>
              <a:off x="4821" y="4079"/>
              <a:ext cx="25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b="0">
                  <a:latin typeface="Tahoma" charset="0"/>
                  <a:cs typeface="Tahoma" charset="0"/>
                </a:rPr>
                <a:t>C</a:t>
              </a:r>
            </a:p>
          </p:txBody>
        </p:sp>
        <p:grpSp>
          <p:nvGrpSpPr>
            <p:cNvPr id="53266" name="Group 89"/>
            <p:cNvGrpSpPr>
              <a:grpSpLocks/>
            </p:cNvGrpSpPr>
            <p:nvPr/>
          </p:nvGrpSpPr>
          <p:grpSpPr bwMode="auto">
            <a:xfrm>
              <a:off x="4286" y="4343"/>
              <a:ext cx="187" cy="375"/>
              <a:chOff x="3184" y="4335"/>
              <a:chExt cx="187" cy="375"/>
            </a:xfrm>
          </p:grpSpPr>
          <p:sp>
            <p:nvSpPr>
              <p:cNvPr id="53287" name="Freeform 90"/>
              <p:cNvSpPr>
                <a:spLocks/>
              </p:cNvSpPr>
              <p:nvPr/>
            </p:nvSpPr>
            <p:spPr bwMode="auto">
              <a:xfrm>
                <a:off x="3308" y="4335"/>
                <a:ext cx="63" cy="375"/>
              </a:xfrm>
              <a:custGeom>
                <a:avLst/>
                <a:gdLst>
                  <a:gd name="T0" fmla="*/ 62 w 63"/>
                  <a:gd name="T1" fmla="*/ 0 h 375"/>
                  <a:gd name="T2" fmla="*/ 62 w 63"/>
                  <a:gd name="T3" fmla="*/ 124 h 375"/>
                  <a:gd name="T4" fmla="*/ 0 w 63"/>
                  <a:gd name="T5" fmla="*/ 124 h 375"/>
                  <a:gd name="T6" fmla="*/ 0 w 63"/>
                  <a:gd name="T7" fmla="*/ 249 h 375"/>
                  <a:gd name="T8" fmla="*/ 62 w 63"/>
                  <a:gd name="T9" fmla="*/ 249 h 375"/>
                  <a:gd name="T10" fmla="*/ 62 w 63"/>
                  <a:gd name="T11" fmla="*/ 374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75"/>
                  <a:gd name="T20" fmla="*/ 63 w 63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75">
                    <a:moveTo>
                      <a:pt x="62" y="0"/>
                    </a:moveTo>
                    <a:lnTo>
                      <a:pt x="62" y="124"/>
                    </a:lnTo>
                    <a:lnTo>
                      <a:pt x="0" y="124"/>
                    </a:lnTo>
                    <a:lnTo>
                      <a:pt x="0" y="249"/>
                    </a:lnTo>
                    <a:lnTo>
                      <a:pt x="62" y="249"/>
                    </a:lnTo>
                    <a:lnTo>
                      <a:pt x="62" y="374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8" name="Line 91"/>
              <p:cNvSpPr>
                <a:spLocks noChangeShapeType="1"/>
              </p:cNvSpPr>
              <p:nvPr/>
            </p:nvSpPr>
            <p:spPr bwMode="auto">
              <a:xfrm>
                <a:off x="3277" y="4460"/>
                <a:ext cx="0" cy="1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9" name="Line 92"/>
              <p:cNvSpPr>
                <a:spLocks noChangeShapeType="1"/>
              </p:cNvSpPr>
              <p:nvPr/>
            </p:nvSpPr>
            <p:spPr bwMode="auto">
              <a:xfrm flipH="1">
                <a:off x="3184" y="4522"/>
                <a:ext cx="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267" name="Group 93"/>
            <p:cNvGrpSpPr>
              <a:grpSpLocks/>
            </p:cNvGrpSpPr>
            <p:nvPr/>
          </p:nvGrpSpPr>
          <p:grpSpPr bwMode="auto">
            <a:xfrm>
              <a:off x="4136" y="4717"/>
              <a:ext cx="188" cy="375"/>
              <a:chOff x="3034" y="4709"/>
              <a:chExt cx="188" cy="375"/>
            </a:xfrm>
          </p:grpSpPr>
          <p:sp>
            <p:nvSpPr>
              <p:cNvPr id="53284" name="Freeform 94"/>
              <p:cNvSpPr>
                <a:spLocks/>
              </p:cNvSpPr>
              <p:nvPr/>
            </p:nvSpPr>
            <p:spPr bwMode="auto">
              <a:xfrm>
                <a:off x="3159" y="4709"/>
                <a:ext cx="63" cy="375"/>
              </a:xfrm>
              <a:custGeom>
                <a:avLst/>
                <a:gdLst>
                  <a:gd name="T0" fmla="*/ 62 w 63"/>
                  <a:gd name="T1" fmla="*/ 0 h 375"/>
                  <a:gd name="T2" fmla="*/ 62 w 63"/>
                  <a:gd name="T3" fmla="*/ 124 h 375"/>
                  <a:gd name="T4" fmla="*/ 0 w 63"/>
                  <a:gd name="T5" fmla="*/ 124 h 375"/>
                  <a:gd name="T6" fmla="*/ 0 w 63"/>
                  <a:gd name="T7" fmla="*/ 249 h 375"/>
                  <a:gd name="T8" fmla="*/ 62 w 63"/>
                  <a:gd name="T9" fmla="*/ 249 h 375"/>
                  <a:gd name="T10" fmla="*/ 62 w 63"/>
                  <a:gd name="T11" fmla="*/ 374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75"/>
                  <a:gd name="T20" fmla="*/ 63 w 63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75">
                    <a:moveTo>
                      <a:pt x="62" y="0"/>
                    </a:moveTo>
                    <a:lnTo>
                      <a:pt x="62" y="124"/>
                    </a:lnTo>
                    <a:lnTo>
                      <a:pt x="0" y="124"/>
                    </a:lnTo>
                    <a:lnTo>
                      <a:pt x="0" y="249"/>
                    </a:lnTo>
                    <a:lnTo>
                      <a:pt x="62" y="249"/>
                    </a:lnTo>
                    <a:lnTo>
                      <a:pt x="62" y="374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5" name="Line 95"/>
              <p:cNvSpPr>
                <a:spLocks noChangeShapeType="1"/>
              </p:cNvSpPr>
              <p:nvPr/>
            </p:nvSpPr>
            <p:spPr bwMode="auto">
              <a:xfrm>
                <a:off x="3128" y="4833"/>
                <a:ext cx="0" cy="1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6" name="Line 96"/>
              <p:cNvSpPr>
                <a:spLocks noChangeShapeType="1"/>
              </p:cNvSpPr>
              <p:nvPr/>
            </p:nvSpPr>
            <p:spPr bwMode="auto">
              <a:xfrm flipH="1">
                <a:off x="3034" y="4896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268" name="Group 97"/>
            <p:cNvGrpSpPr>
              <a:grpSpLocks/>
            </p:cNvGrpSpPr>
            <p:nvPr/>
          </p:nvGrpSpPr>
          <p:grpSpPr bwMode="auto">
            <a:xfrm>
              <a:off x="4622" y="4717"/>
              <a:ext cx="187" cy="375"/>
              <a:chOff x="3520" y="4709"/>
              <a:chExt cx="187" cy="375"/>
            </a:xfrm>
          </p:grpSpPr>
          <p:sp>
            <p:nvSpPr>
              <p:cNvPr id="53281" name="Freeform 98"/>
              <p:cNvSpPr>
                <a:spLocks/>
              </p:cNvSpPr>
              <p:nvPr/>
            </p:nvSpPr>
            <p:spPr bwMode="auto">
              <a:xfrm>
                <a:off x="3520" y="4709"/>
                <a:ext cx="63" cy="375"/>
              </a:xfrm>
              <a:custGeom>
                <a:avLst/>
                <a:gdLst>
                  <a:gd name="T0" fmla="*/ 0 w 63"/>
                  <a:gd name="T1" fmla="*/ 0 h 375"/>
                  <a:gd name="T2" fmla="*/ 0 w 63"/>
                  <a:gd name="T3" fmla="*/ 124 h 375"/>
                  <a:gd name="T4" fmla="*/ 62 w 63"/>
                  <a:gd name="T5" fmla="*/ 124 h 375"/>
                  <a:gd name="T6" fmla="*/ 62 w 63"/>
                  <a:gd name="T7" fmla="*/ 249 h 375"/>
                  <a:gd name="T8" fmla="*/ 0 w 63"/>
                  <a:gd name="T9" fmla="*/ 249 h 375"/>
                  <a:gd name="T10" fmla="*/ 0 w 63"/>
                  <a:gd name="T11" fmla="*/ 374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75"/>
                  <a:gd name="T20" fmla="*/ 63 w 63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75">
                    <a:moveTo>
                      <a:pt x="0" y="0"/>
                    </a:moveTo>
                    <a:lnTo>
                      <a:pt x="0" y="124"/>
                    </a:lnTo>
                    <a:lnTo>
                      <a:pt x="62" y="124"/>
                    </a:lnTo>
                    <a:lnTo>
                      <a:pt x="62" y="249"/>
                    </a:lnTo>
                    <a:lnTo>
                      <a:pt x="0" y="249"/>
                    </a:lnTo>
                    <a:lnTo>
                      <a:pt x="0" y="374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2" name="Line 99"/>
              <p:cNvSpPr>
                <a:spLocks noChangeShapeType="1"/>
              </p:cNvSpPr>
              <p:nvPr/>
            </p:nvSpPr>
            <p:spPr bwMode="auto">
              <a:xfrm>
                <a:off x="3613" y="4833"/>
                <a:ext cx="0" cy="1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3" name="Line 100"/>
              <p:cNvSpPr>
                <a:spLocks noChangeShapeType="1"/>
              </p:cNvSpPr>
              <p:nvPr/>
            </p:nvSpPr>
            <p:spPr bwMode="auto">
              <a:xfrm>
                <a:off x="3613" y="4896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69" name="Line 101"/>
            <p:cNvSpPr>
              <a:spLocks noChangeShapeType="1"/>
            </p:cNvSpPr>
            <p:nvPr/>
          </p:nvSpPr>
          <p:spPr bwMode="auto">
            <a:xfrm>
              <a:off x="4323" y="4717"/>
              <a:ext cx="2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53270" name="AutoShape 102"/>
            <p:cNvSpPr>
              <a:spLocks noChangeArrowheads="1"/>
            </p:cNvSpPr>
            <p:nvPr/>
          </p:nvSpPr>
          <p:spPr bwMode="auto">
            <a:xfrm rot="10800000" flipH="1">
              <a:off x="4402" y="5169"/>
              <a:ext cx="141" cy="67"/>
            </a:xfrm>
            <a:prstGeom prst="triangle">
              <a:avLst>
                <a:gd name="adj" fmla="val 49995"/>
              </a:avLst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0">
                <a:latin typeface="Tahoma" charset="0"/>
                <a:cs typeface="Tahoma" charset="0"/>
              </a:endParaRPr>
            </a:p>
          </p:txBody>
        </p:sp>
        <p:sp>
          <p:nvSpPr>
            <p:cNvPr id="53271" name="Rectangle 103"/>
            <p:cNvSpPr>
              <a:spLocks noChangeArrowheads="1"/>
            </p:cNvSpPr>
            <p:nvPr/>
          </p:nvSpPr>
          <p:spPr bwMode="auto">
            <a:xfrm>
              <a:off x="4136" y="4454"/>
              <a:ext cx="25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b="0">
                  <a:latin typeface="Tahoma" charset="0"/>
                  <a:cs typeface="Tahoma" charset="0"/>
                </a:rPr>
                <a:t>A</a:t>
              </a:r>
            </a:p>
          </p:txBody>
        </p:sp>
        <p:sp>
          <p:nvSpPr>
            <p:cNvPr id="53272" name="Rectangle 104"/>
            <p:cNvSpPr>
              <a:spLocks noChangeArrowheads="1"/>
            </p:cNvSpPr>
            <p:nvPr/>
          </p:nvSpPr>
          <p:spPr bwMode="auto">
            <a:xfrm>
              <a:off x="3984" y="4827"/>
              <a:ext cx="25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b="0">
                  <a:latin typeface="Tahoma" charset="0"/>
                  <a:cs typeface="Tahoma" charset="0"/>
                </a:rPr>
                <a:t>B</a:t>
              </a:r>
            </a:p>
          </p:txBody>
        </p:sp>
        <p:sp>
          <p:nvSpPr>
            <p:cNvPr id="53273" name="Rectangle 105"/>
            <p:cNvSpPr>
              <a:spLocks noChangeArrowheads="1"/>
            </p:cNvSpPr>
            <p:nvPr/>
          </p:nvSpPr>
          <p:spPr bwMode="auto">
            <a:xfrm>
              <a:off x="4796" y="4827"/>
              <a:ext cx="25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b="0">
                  <a:latin typeface="Tahoma" charset="0"/>
                  <a:cs typeface="Tahoma" charset="0"/>
                </a:rPr>
                <a:t>C</a:t>
              </a:r>
            </a:p>
          </p:txBody>
        </p:sp>
        <p:sp>
          <p:nvSpPr>
            <p:cNvPr id="53274" name="Line 106"/>
            <p:cNvSpPr>
              <a:spLocks noChangeShapeType="1"/>
            </p:cNvSpPr>
            <p:nvPr/>
          </p:nvSpPr>
          <p:spPr bwMode="auto">
            <a:xfrm>
              <a:off x="4323" y="5091"/>
              <a:ext cx="2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5" name="Line 107"/>
            <p:cNvSpPr>
              <a:spLocks noChangeShapeType="1"/>
            </p:cNvSpPr>
            <p:nvPr/>
          </p:nvSpPr>
          <p:spPr bwMode="auto">
            <a:xfrm>
              <a:off x="4472" y="5091"/>
              <a:ext cx="0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6" name="Oval 108"/>
            <p:cNvSpPr>
              <a:spLocks noChangeArrowheads="1"/>
            </p:cNvSpPr>
            <p:nvPr/>
          </p:nvSpPr>
          <p:spPr bwMode="auto">
            <a:xfrm>
              <a:off x="4448" y="3684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0">
                <a:latin typeface="Tahoma" charset="0"/>
                <a:cs typeface="Tahoma" charset="0"/>
              </a:endParaRPr>
            </a:p>
          </p:txBody>
        </p:sp>
        <p:sp>
          <p:nvSpPr>
            <p:cNvPr id="53277" name="Oval 109"/>
            <p:cNvSpPr>
              <a:spLocks noChangeArrowheads="1"/>
            </p:cNvSpPr>
            <p:nvPr/>
          </p:nvSpPr>
          <p:spPr bwMode="auto">
            <a:xfrm>
              <a:off x="4634" y="432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0">
                <a:latin typeface="Tahoma" charset="0"/>
                <a:cs typeface="Tahoma" charset="0"/>
              </a:endParaRPr>
            </a:p>
          </p:txBody>
        </p:sp>
        <p:sp>
          <p:nvSpPr>
            <p:cNvPr id="53278" name="Oval 110"/>
            <p:cNvSpPr>
              <a:spLocks noChangeArrowheads="1"/>
            </p:cNvSpPr>
            <p:nvPr/>
          </p:nvSpPr>
          <p:spPr bwMode="auto">
            <a:xfrm>
              <a:off x="4454" y="432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0">
                <a:latin typeface="Tahoma" charset="0"/>
                <a:cs typeface="Tahoma" charset="0"/>
              </a:endParaRPr>
            </a:p>
          </p:txBody>
        </p:sp>
        <p:sp>
          <p:nvSpPr>
            <p:cNvPr id="53279" name="Oval 111"/>
            <p:cNvSpPr>
              <a:spLocks noChangeArrowheads="1"/>
            </p:cNvSpPr>
            <p:nvPr/>
          </p:nvSpPr>
          <p:spPr bwMode="auto">
            <a:xfrm>
              <a:off x="4454" y="4698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0">
                <a:latin typeface="Tahoma" charset="0"/>
                <a:cs typeface="Tahoma" charset="0"/>
              </a:endParaRPr>
            </a:p>
          </p:txBody>
        </p:sp>
        <p:sp>
          <p:nvSpPr>
            <p:cNvPr id="53280" name="Oval 112"/>
            <p:cNvSpPr>
              <a:spLocks noChangeArrowheads="1"/>
            </p:cNvSpPr>
            <p:nvPr/>
          </p:nvSpPr>
          <p:spPr bwMode="auto">
            <a:xfrm>
              <a:off x="4454" y="507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0">
                <a:latin typeface="Tahoma" charset="0"/>
                <a:cs typeface="Tahoma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7" grpId="0"/>
      <p:bldP spid="133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One </a:t>
            </a:r>
            <a:r>
              <a:rPr lang="en-US" dirty="0" smtClean="0">
                <a:latin typeface="Tahoma" charset="0"/>
                <a:ea typeface="Tahoma"/>
              </a:rPr>
              <a:t>More Exercise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0" y="708025"/>
            <a:ext cx="6237288" cy="6149975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Lets construct a gate to compute: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 = A+BC = NOT(OR(A,AND(B,C)))</a:t>
            </a:r>
          </a:p>
          <a:p>
            <a:pPr lvl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Step 1:  Draw the pull-down network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Step 2: The complementary pull-up network</a:t>
            </a:r>
          </a:p>
        </p:txBody>
      </p:sp>
      <p:sp>
        <p:nvSpPr>
          <p:cNvPr id="55299" name="Line 4"/>
          <p:cNvSpPr>
            <a:spLocks noChangeShapeType="1"/>
          </p:cNvSpPr>
          <p:nvPr/>
        </p:nvSpPr>
        <p:spPr bwMode="auto">
          <a:xfrm>
            <a:off x="1476375" y="1371600"/>
            <a:ext cx="750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237288" y="3032125"/>
            <a:ext cx="2295525" cy="1997075"/>
            <a:chOff x="3929" y="1910"/>
            <a:chExt cx="1446" cy="1258"/>
          </a:xfrm>
        </p:grpSpPr>
        <p:grpSp>
          <p:nvGrpSpPr>
            <p:cNvPr id="55362" name="Group 7"/>
            <p:cNvGrpSpPr>
              <a:grpSpLocks/>
            </p:cNvGrpSpPr>
            <p:nvPr/>
          </p:nvGrpSpPr>
          <p:grpSpPr bwMode="auto">
            <a:xfrm>
              <a:off x="4224" y="2112"/>
              <a:ext cx="240" cy="384"/>
              <a:chOff x="3888" y="2208"/>
              <a:chExt cx="240" cy="384"/>
            </a:xfrm>
          </p:grpSpPr>
          <p:sp>
            <p:nvSpPr>
              <p:cNvPr id="55372" name="Line 8"/>
              <p:cNvSpPr>
                <a:spLocks noChangeShapeType="1"/>
              </p:cNvSpPr>
              <p:nvPr/>
            </p:nvSpPr>
            <p:spPr bwMode="auto">
              <a:xfrm>
                <a:off x="3984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73" name="Line 9"/>
              <p:cNvSpPr>
                <a:spLocks noChangeShapeType="1"/>
              </p:cNvSpPr>
              <p:nvPr/>
            </p:nvSpPr>
            <p:spPr bwMode="auto">
              <a:xfrm>
                <a:off x="4032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74" name="Line 10"/>
              <p:cNvSpPr>
                <a:spLocks noChangeShapeType="1"/>
              </p:cNvSpPr>
              <p:nvPr/>
            </p:nvSpPr>
            <p:spPr bwMode="auto">
              <a:xfrm>
                <a:off x="4032" y="230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75" name="Line 11"/>
              <p:cNvSpPr>
                <a:spLocks noChangeShapeType="1"/>
              </p:cNvSpPr>
              <p:nvPr/>
            </p:nvSpPr>
            <p:spPr bwMode="auto">
              <a:xfrm>
                <a:off x="4032" y="24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76" name="Line 12"/>
              <p:cNvSpPr>
                <a:spLocks noChangeShapeType="1"/>
              </p:cNvSpPr>
              <p:nvPr/>
            </p:nvSpPr>
            <p:spPr bwMode="auto">
              <a:xfrm>
                <a:off x="3888" y="240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77" name="Line 13"/>
              <p:cNvSpPr>
                <a:spLocks noChangeShapeType="1"/>
              </p:cNvSpPr>
              <p:nvPr/>
            </p:nvSpPr>
            <p:spPr bwMode="auto">
              <a:xfrm>
                <a:off x="4128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78" name="Line 14"/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63" name="Line 15"/>
            <p:cNvSpPr>
              <a:spLocks noChangeShapeType="1"/>
            </p:cNvSpPr>
            <p:nvPr/>
          </p:nvSpPr>
          <p:spPr bwMode="auto">
            <a:xfrm>
              <a:off x="4464" y="211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4" name="Text Box 16"/>
            <p:cNvSpPr txBox="1">
              <a:spLocks noChangeArrowheads="1"/>
            </p:cNvSpPr>
            <p:nvPr/>
          </p:nvSpPr>
          <p:spPr bwMode="auto">
            <a:xfrm>
              <a:off x="5183" y="1910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Tahoma" charset="0"/>
                  <a:cs typeface="Tahoma" charset="0"/>
                </a:rPr>
                <a:t>F</a:t>
              </a:r>
            </a:p>
          </p:txBody>
        </p:sp>
        <p:sp>
          <p:nvSpPr>
            <p:cNvPr id="55365" name="Line 17"/>
            <p:cNvSpPr>
              <a:spLocks noChangeShapeType="1"/>
            </p:cNvSpPr>
            <p:nvPr/>
          </p:nvSpPr>
          <p:spPr bwMode="auto">
            <a:xfrm flipH="1">
              <a:off x="4032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6" name="Text Box 18"/>
            <p:cNvSpPr txBox="1">
              <a:spLocks noChangeArrowheads="1"/>
            </p:cNvSpPr>
            <p:nvPr/>
          </p:nvSpPr>
          <p:spPr bwMode="auto">
            <a:xfrm>
              <a:off x="3929" y="2102"/>
              <a:ext cx="2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Tahoma" charset="0"/>
                  <a:cs typeface="Tahoma" charset="0"/>
                </a:rPr>
                <a:t>A</a:t>
              </a:r>
            </a:p>
          </p:txBody>
        </p:sp>
        <p:sp>
          <p:nvSpPr>
            <p:cNvPr id="55367" name="Line 19"/>
            <p:cNvSpPr>
              <a:spLocks noChangeShapeType="1"/>
            </p:cNvSpPr>
            <p:nvPr/>
          </p:nvSpPr>
          <p:spPr bwMode="auto">
            <a:xfrm>
              <a:off x="4464" y="249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7086600" y="3336925"/>
            <a:ext cx="990600" cy="1387475"/>
            <a:chOff x="4464" y="2102"/>
            <a:chExt cx="624" cy="874"/>
          </a:xfrm>
        </p:grpSpPr>
        <p:grpSp>
          <p:nvGrpSpPr>
            <p:cNvPr id="55340" name="Group 25"/>
            <p:cNvGrpSpPr>
              <a:grpSpLocks/>
            </p:cNvGrpSpPr>
            <p:nvPr/>
          </p:nvGrpSpPr>
          <p:grpSpPr bwMode="auto">
            <a:xfrm>
              <a:off x="4848" y="2112"/>
              <a:ext cx="240" cy="384"/>
              <a:chOff x="3888" y="2208"/>
              <a:chExt cx="240" cy="384"/>
            </a:xfrm>
          </p:grpSpPr>
          <p:sp>
            <p:nvSpPr>
              <p:cNvPr id="55355" name="Line 26"/>
              <p:cNvSpPr>
                <a:spLocks noChangeShapeType="1"/>
              </p:cNvSpPr>
              <p:nvPr/>
            </p:nvSpPr>
            <p:spPr bwMode="auto">
              <a:xfrm>
                <a:off x="3984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6" name="Line 27"/>
              <p:cNvSpPr>
                <a:spLocks noChangeShapeType="1"/>
              </p:cNvSpPr>
              <p:nvPr/>
            </p:nvSpPr>
            <p:spPr bwMode="auto">
              <a:xfrm>
                <a:off x="4032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7" name="Line 28"/>
              <p:cNvSpPr>
                <a:spLocks noChangeShapeType="1"/>
              </p:cNvSpPr>
              <p:nvPr/>
            </p:nvSpPr>
            <p:spPr bwMode="auto">
              <a:xfrm>
                <a:off x="4032" y="230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8" name="Line 29"/>
              <p:cNvSpPr>
                <a:spLocks noChangeShapeType="1"/>
              </p:cNvSpPr>
              <p:nvPr/>
            </p:nvSpPr>
            <p:spPr bwMode="auto">
              <a:xfrm>
                <a:off x="4032" y="24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9" name="Line 30"/>
              <p:cNvSpPr>
                <a:spLocks noChangeShapeType="1"/>
              </p:cNvSpPr>
              <p:nvPr/>
            </p:nvSpPr>
            <p:spPr bwMode="auto">
              <a:xfrm>
                <a:off x="3888" y="240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60" name="Line 31"/>
              <p:cNvSpPr>
                <a:spLocks noChangeShapeType="1"/>
              </p:cNvSpPr>
              <p:nvPr/>
            </p:nvSpPr>
            <p:spPr bwMode="auto">
              <a:xfrm>
                <a:off x="4128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61" name="Line 32"/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341" name="Group 33"/>
            <p:cNvGrpSpPr>
              <a:grpSpLocks/>
            </p:cNvGrpSpPr>
            <p:nvPr/>
          </p:nvGrpSpPr>
          <p:grpSpPr bwMode="auto">
            <a:xfrm>
              <a:off x="4848" y="2496"/>
              <a:ext cx="240" cy="384"/>
              <a:chOff x="3888" y="2208"/>
              <a:chExt cx="240" cy="384"/>
            </a:xfrm>
          </p:grpSpPr>
          <p:sp>
            <p:nvSpPr>
              <p:cNvPr id="55348" name="Line 34"/>
              <p:cNvSpPr>
                <a:spLocks noChangeShapeType="1"/>
              </p:cNvSpPr>
              <p:nvPr/>
            </p:nvSpPr>
            <p:spPr bwMode="auto">
              <a:xfrm>
                <a:off x="3984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9" name="Line 35"/>
              <p:cNvSpPr>
                <a:spLocks noChangeShapeType="1"/>
              </p:cNvSpPr>
              <p:nvPr/>
            </p:nvSpPr>
            <p:spPr bwMode="auto">
              <a:xfrm>
                <a:off x="4032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0" name="Line 36"/>
              <p:cNvSpPr>
                <a:spLocks noChangeShapeType="1"/>
              </p:cNvSpPr>
              <p:nvPr/>
            </p:nvSpPr>
            <p:spPr bwMode="auto">
              <a:xfrm>
                <a:off x="4032" y="230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1" name="Line 37"/>
              <p:cNvSpPr>
                <a:spLocks noChangeShapeType="1"/>
              </p:cNvSpPr>
              <p:nvPr/>
            </p:nvSpPr>
            <p:spPr bwMode="auto">
              <a:xfrm>
                <a:off x="4032" y="24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2" name="Line 38"/>
              <p:cNvSpPr>
                <a:spLocks noChangeShapeType="1"/>
              </p:cNvSpPr>
              <p:nvPr/>
            </p:nvSpPr>
            <p:spPr bwMode="auto">
              <a:xfrm>
                <a:off x="3888" y="240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3" name="Line 39"/>
              <p:cNvSpPr>
                <a:spLocks noChangeShapeType="1"/>
              </p:cNvSpPr>
              <p:nvPr/>
            </p:nvSpPr>
            <p:spPr bwMode="auto">
              <a:xfrm>
                <a:off x="4128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4" name="Line 40"/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42" name="Line 41"/>
            <p:cNvSpPr>
              <a:spLocks noChangeShapeType="1"/>
            </p:cNvSpPr>
            <p:nvPr/>
          </p:nvSpPr>
          <p:spPr bwMode="auto">
            <a:xfrm flipH="1">
              <a:off x="4704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3" name="Line 42"/>
            <p:cNvSpPr>
              <a:spLocks noChangeShapeType="1"/>
            </p:cNvSpPr>
            <p:nvPr/>
          </p:nvSpPr>
          <p:spPr bwMode="auto">
            <a:xfrm flipH="1">
              <a:off x="4704" y="26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4" name="Text Box 43"/>
            <p:cNvSpPr txBox="1">
              <a:spLocks noChangeArrowheads="1"/>
            </p:cNvSpPr>
            <p:nvPr/>
          </p:nvSpPr>
          <p:spPr bwMode="auto">
            <a:xfrm>
              <a:off x="4603" y="2102"/>
              <a:ext cx="2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Tahoma" charset="0"/>
                  <a:cs typeface="Tahoma" charset="0"/>
                </a:rPr>
                <a:t>B</a:t>
              </a:r>
            </a:p>
          </p:txBody>
        </p:sp>
        <p:sp>
          <p:nvSpPr>
            <p:cNvPr id="55345" name="Text Box 44"/>
            <p:cNvSpPr txBox="1">
              <a:spLocks noChangeArrowheads="1"/>
            </p:cNvSpPr>
            <p:nvPr/>
          </p:nvSpPr>
          <p:spPr bwMode="auto">
            <a:xfrm>
              <a:off x="4602" y="2467"/>
              <a:ext cx="2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Tahoma" charset="0"/>
                  <a:cs typeface="Tahoma" charset="0"/>
                </a:rPr>
                <a:t>C</a:t>
              </a:r>
            </a:p>
          </p:txBody>
        </p:sp>
        <p:sp>
          <p:nvSpPr>
            <p:cNvPr id="55346" name="Line 45"/>
            <p:cNvSpPr>
              <a:spLocks noChangeShapeType="1"/>
            </p:cNvSpPr>
            <p:nvPr/>
          </p:nvSpPr>
          <p:spPr bwMode="auto">
            <a:xfrm>
              <a:off x="5088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7" name="Line 46"/>
            <p:cNvSpPr>
              <a:spLocks noChangeShapeType="1"/>
            </p:cNvSpPr>
            <p:nvPr/>
          </p:nvSpPr>
          <p:spPr bwMode="auto">
            <a:xfrm flipH="1">
              <a:off x="4464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6454775" y="1458913"/>
            <a:ext cx="1690688" cy="914400"/>
            <a:chOff x="4121" y="384"/>
            <a:chExt cx="1065" cy="576"/>
          </a:xfrm>
        </p:grpSpPr>
        <p:grpSp>
          <p:nvGrpSpPr>
            <p:cNvPr id="55327" name="Group 49"/>
            <p:cNvGrpSpPr>
              <a:grpSpLocks/>
            </p:cNvGrpSpPr>
            <p:nvPr/>
          </p:nvGrpSpPr>
          <p:grpSpPr bwMode="auto">
            <a:xfrm>
              <a:off x="4560" y="576"/>
              <a:ext cx="240" cy="384"/>
              <a:chOff x="4464" y="2208"/>
              <a:chExt cx="240" cy="384"/>
            </a:xfrm>
          </p:grpSpPr>
          <p:sp>
            <p:nvSpPr>
              <p:cNvPr id="55332" name="Line 50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3" name="Line 51"/>
              <p:cNvSpPr>
                <a:spLocks noChangeShapeType="1"/>
              </p:cNvSpPr>
              <p:nvPr/>
            </p:nvSpPr>
            <p:spPr bwMode="auto">
              <a:xfrm>
                <a:off x="4608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4" name="Line 52"/>
              <p:cNvSpPr>
                <a:spLocks noChangeShapeType="1"/>
              </p:cNvSpPr>
              <p:nvPr/>
            </p:nvSpPr>
            <p:spPr bwMode="auto">
              <a:xfrm>
                <a:off x="4608" y="230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5" name="Line 53"/>
              <p:cNvSpPr>
                <a:spLocks noChangeShapeType="1"/>
              </p:cNvSpPr>
              <p:nvPr/>
            </p:nvSpPr>
            <p:spPr bwMode="auto">
              <a:xfrm>
                <a:off x="4608" y="24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6" name="Line 54"/>
              <p:cNvSpPr>
                <a:spLocks noChangeShapeType="1"/>
              </p:cNvSpPr>
              <p:nvPr/>
            </p:nvSpPr>
            <p:spPr bwMode="auto">
              <a:xfrm>
                <a:off x="4464" y="240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7" name="Line 55"/>
              <p:cNvSpPr>
                <a:spLocks noChangeShapeType="1"/>
              </p:cNvSpPr>
              <p:nvPr/>
            </p:nvSpPr>
            <p:spPr bwMode="auto">
              <a:xfrm>
                <a:off x="4704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8" name="Line 56"/>
              <p:cNvSpPr>
                <a:spLocks noChangeShapeType="1"/>
              </p:cNvSpPr>
              <p:nvPr/>
            </p:nvSpPr>
            <p:spPr bwMode="auto">
              <a:xfrm>
                <a:off x="4704" y="220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9" name="Oval 57"/>
              <p:cNvSpPr>
                <a:spLocks noChangeArrowheads="1"/>
              </p:cNvSpPr>
              <p:nvPr/>
            </p:nvSpPr>
            <p:spPr bwMode="auto">
              <a:xfrm>
                <a:off x="4489" y="2366"/>
                <a:ext cx="71" cy="6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0"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55328" name="Line 58"/>
            <p:cNvSpPr>
              <a:spLocks noChangeShapeType="1"/>
            </p:cNvSpPr>
            <p:nvPr/>
          </p:nvSpPr>
          <p:spPr bwMode="auto">
            <a:xfrm flipH="1">
              <a:off x="4368" y="7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9" name="Line 59"/>
            <p:cNvSpPr>
              <a:spLocks noChangeShapeType="1"/>
            </p:cNvSpPr>
            <p:nvPr/>
          </p:nvSpPr>
          <p:spPr bwMode="auto">
            <a:xfrm>
              <a:off x="4704" y="5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0" name="Text Box 60"/>
            <p:cNvSpPr txBox="1">
              <a:spLocks noChangeArrowheads="1"/>
            </p:cNvSpPr>
            <p:nvPr/>
          </p:nvSpPr>
          <p:spPr bwMode="auto">
            <a:xfrm>
              <a:off x="4854" y="384"/>
              <a:ext cx="3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V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dd</a:t>
              </a:r>
            </a:p>
          </p:txBody>
        </p:sp>
        <p:sp>
          <p:nvSpPr>
            <p:cNvPr id="55331" name="Text Box 61"/>
            <p:cNvSpPr txBox="1">
              <a:spLocks noChangeArrowheads="1"/>
            </p:cNvSpPr>
            <p:nvPr/>
          </p:nvSpPr>
          <p:spPr bwMode="auto">
            <a:xfrm>
              <a:off x="4121" y="560"/>
              <a:ext cx="2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Tahoma" charset="0"/>
                  <a:cs typeface="Tahoma" charset="0"/>
                </a:rPr>
                <a:t>A</a:t>
              </a:r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6219825" y="2362200"/>
            <a:ext cx="1857375" cy="625475"/>
            <a:chOff x="3918" y="1488"/>
            <a:chExt cx="1170" cy="394"/>
          </a:xfrm>
        </p:grpSpPr>
        <p:sp>
          <p:nvSpPr>
            <p:cNvPr id="55304" name="Line 63"/>
            <p:cNvSpPr>
              <a:spLocks noChangeShapeType="1"/>
            </p:cNvSpPr>
            <p:nvPr/>
          </p:nvSpPr>
          <p:spPr bwMode="auto">
            <a:xfrm>
              <a:off x="4464" y="150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305" name="Group 64"/>
            <p:cNvGrpSpPr>
              <a:grpSpLocks/>
            </p:cNvGrpSpPr>
            <p:nvPr/>
          </p:nvGrpSpPr>
          <p:grpSpPr bwMode="auto">
            <a:xfrm>
              <a:off x="4224" y="1498"/>
              <a:ext cx="240" cy="384"/>
              <a:chOff x="4464" y="2208"/>
              <a:chExt cx="240" cy="384"/>
            </a:xfrm>
          </p:grpSpPr>
          <p:sp>
            <p:nvSpPr>
              <p:cNvPr id="55319" name="Line 65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0" name="Line 66"/>
              <p:cNvSpPr>
                <a:spLocks noChangeShapeType="1"/>
              </p:cNvSpPr>
              <p:nvPr/>
            </p:nvSpPr>
            <p:spPr bwMode="auto">
              <a:xfrm>
                <a:off x="4608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1" name="Line 67"/>
              <p:cNvSpPr>
                <a:spLocks noChangeShapeType="1"/>
              </p:cNvSpPr>
              <p:nvPr/>
            </p:nvSpPr>
            <p:spPr bwMode="auto">
              <a:xfrm>
                <a:off x="4608" y="230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2" name="Line 68"/>
              <p:cNvSpPr>
                <a:spLocks noChangeShapeType="1"/>
              </p:cNvSpPr>
              <p:nvPr/>
            </p:nvSpPr>
            <p:spPr bwMode="auto">
              <a:xfrm>
                <a:off x="4608" y="24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3" name="Line 69"/>
              <p:cNvSpPr>
                <a:spLocks noChangeShapeType="1"/>
              </p:cNvSpPr>
              <p:nvPr/>
            </p:nvSpPr>
            <p:spPr bwMode="auto">
              <a:xfrm>
                <a:off x="4464" y="240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4" name="Line 70"/>
              <p:cNvSpPr>
                <a:spLocks noChangeShapeType="1"/>
              </p:cNvSpPr>
              <p:nvPr/>
            </p:nvSpPr>
            <p:spPr bwMode="auto">
              <a:xfrm>
                <a:off x="4704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5" name="Line 71"/>
              <p:cNvSpPr>
                <a:spLocks noChangeShapeType="1"/>
              </p:cNvSpPr>
              <p:nvPr/>
            </p:nvSpPr>
            <p:spPr bwMode="auto">
              <a:xfrm>
                <a:off x="4704" y="220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6" name="Oval 72"/>
              <p:cNvSpPr>
                <a:spLocks noChangeArrowheads="1"/>
              </p:cNvSpPr>
              <p:nvPr/>
            </p:nvSpPr>
            <p:spPr bwMode="auto">
              <a:xfrm>
                <a:off x="4489" y="2366"/>
                <a:ext cx="71" cy="6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0"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55306" name="Group 73"/>
            <p:cNvGrpSpPr>
              <a:grpSpLocks/>
            </p:cNvGrpSpPr>
            <p:nvPr/>
          </p:nvGrpSpPr>
          <p:grpSpPr bwMode="auto">
            <a:xfrm>
              <a:off x="4848" y="1498"/>
              <a:ext cx="240" cy="384"/>
              <a:chOff x="4464" y="2208"/>
              <a:chExt cx="240" cy="384"/>
            </a:xfrm>
          </p:grpSpPr>
          <p:sp>
            <p:nvSpPr>
              <p:cNvPr id="55311" name="Line 74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2" name="Line 75"/>
              <p:cNvSpPr>
                <a:spLocks noChangeShapeType="1"/>
              </p:cNvSpPr>
              <p:nvPr/>
            </p:nvSpPr>
            <p:spPr bwMode="auto">
              <a:xfrm>
                <a:off x="4608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3" name="Line 76"/>
              <p:cNvSpPr>
                <a:spLocks noChangeShapeType="1"/>
              </p:cNvSpPr>
              <p:nvPr/>
            </p:nvSpPr>
            <p:spPr bwMode="auto">
              <a:xfrm>
                <a:off x="4608" y="230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4" name="Line 77"/>
              <p:cNvSpPr>
                <a:spLocks noChangeShapeType="1"/>
              </p:cNvSpPr>
              <p:nvPr/>
            </p:nvSpPr>
            <p:spPr bwMode="auto">
              <a:xfrm>
                <a:off x="4608" y="24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5" name="Line 78"/>
              <p:cNvSpPr>
                <a:spLocks noChangeShapeType="1"/>
              </p:cNvSpPr>
              <p:nvPr/>
            </p:nvSpPr>
            <p:spPr bwMode="auto">
              <a:xfrm>
                <a:off x="4464" y="240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6" name="Line 79"/>
              <p:cNvSpPr>
                <a:spLocks noChangeShapeType="1"/>
              </p:cNvSpPr>
              <p:nvPr/>
            </p:nvSpPr>
            <p:spPr bwMode="auto">
              <a:xfrm>
                <a:off x="4704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7" name="Line 80"/>
              <p:cNvSpPr>
                <a:spLocks noChangeShapeType="1"/>
              </p:cNvSpPr>
              <p:nvPr/>
            </p:nvSpPr>
            <p:spPr bwMode="auto">
              <a:xfrm>
                <a:off x="4704" y="220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8" name="Oval 81"/>
              <p:cNvSpPr>
                <a:spLocks noChangeArrowheads="1"/>
              </p:cNvSpPr>
              <p:nvPr/>
            </p:nvSpPr>
            <p:spPr bwMode="auto">
              <a:xfrm>
                <a:off x="4489" y="2366"/>
                <a:ext cx="71" cy="6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0"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55307" name="Line 82"/>
            <p:cNvSpPr>
              <a:spLocks noChangeShapeType="1"/>
            </p:cNvSpPr>
            <p:nvPr/>
          </p:nvSpPr>
          <p:spPr bwMode="auto">
            <a:xfrm flipH="1">
              <a:off x="4032" y="169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8" name="Line 83"/>
            <p:cNvSpPr>
              <a:spLocks noChangeShapeType="1"/>
            </p:cNvSpPr>
            <p:nvPr/>
          </p:nvSpPr>
          <p:spPr bwMode="auto">
            <a:xfrm flipH="1">
              <a:off x="4704" y="1690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Text Box 84"/>
            <p:cNvSpPr txBox="1">
              <a:spLocks noChangeArrowheads="1"/>
            </p:cNvSpPr>
            <p:nvPr/>
          </p:nvSpPr>
          <p:spPr bwMode="auto">
            <a:xfrm>
              <a:off x="3918" y="1488"/>
              <a:ext cx="2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Tahoma" charset="0"/>
                  <a:cs typeface="Tahoma" charset="0"/>
                </a:rPr>
                <a:t>B</a:t>
              </a:r>
            </a:p>
          </p:txBody>
        </p:sp>
        <p:sp>
          <p:nvSpPr>
            <p:cNvPr id="55310" name="Text Box 85"/>
            <p:cNvSpPr txBox="1">
              <a:spLocks noChangeArrowheads="1"/>
            </p:cNvSpPr>
            <p:nvPr/>
          </p:nvSpPr>
          <p:spPr bwMode="auto">
            <a:xfrm>
              <a:off x="4614" y="1488"/>
              <a:ext cx="2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Tahoma" charset="0"/>
                  <a:cs typeface="Tahoma" charset="0"/>
                </a:rPr>
                <a:t>C</a:t>
              </a:r>
            </a:p>
          </p:txBody>
        </p:sp>
      </p:grpSp>
      <p:sp>
        <p:nvSpPr>
          <p:cNvPr id="3" name="Isosceles Triangle 2"/>
          <p:cNvSpPr/>
          <p:nvPr/>
        </p:nvSpPr>
        <p:spPr bwMode="auto">
          <a:xfrm flipV="1">
            <a:off x="6995320" y="5029200"/>
            <a:ext cx="182562" cy="15240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One </a:t>
            </a:r>
            <a:r>
              <a:rPr lang="en-US" dirty="0" smtClean="0">
                <a:latin typeface="Tahoma" charset="0"/>
                <a:ea typeface="Tahoma"/>
              </a:rPr>
              <a:t>More Exercise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0" y="708025"/>
            <a:ext cx="6219825" cy="6149975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Lets construct a gate to compute: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 = A+BC = NOT(OR(A,AND(B,C)))</a:t>
            </a:r>
          </a:p>
          <a:p>
            <a:pPr lvl="1">
              <a:buFont typeface="Wingdings" charset="0"/>
              <a:buNone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Step 1:  Draw the pull-down network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Step 2: The complementary pull-up network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Step 3: Combine and Verify</a:t>
            </a:r>
          </a:p>
        </p:txBody>
      </p:sp>
      <p:grpSp>
        <p:nvGrpSpPr>
          <p:cNvPr id="57347" name="Group 6"/>
          <p:cNvGrpSpPr>
            <a:grpSpLocks/>
          </p:cNvGrpSpPr>
          <p:nvPr/>
        </p:nvGrpSpPr>
        <p:grpSpPr bwMode="auto">
          <a:xfrm>
            <a:off x="6237288" y="3032125"/>
            <a:ext cx="2295525" cy="1997075"/>
            <a:chOff x="3929" y="1910"/>
            <a:chExt cx="1446" cy="1258"/>
          </a:xfrm>
        </p:grpSpPr>
        <p:grpSp>
          <p:nvGrpSpPr>
            <p:cNvPr id="57464" name="Group 7"/>
            <p:cNvGrpSpPr>
              <a:grpSpLocks/>
            </p:cNvGrpSpPr>
            <p:nvPr/>
          </p:nvGrpSpPr>
          <p:grpSpPr bwMode="auto">
            <a:xfrm>
              <a:off x="4224" y="2112"/>
              <a:ext cx="240" cy="384"/>
              <a:chOff x="3888" y="2208"/>
              <a:chExt cx="240" cy="384"/>
            </a:xfrm>
          </p:grpSpPr>
          <p:sp>
            <p:nvSpPr>
              <p:cNvPr id="57474" name="Line 8"/>
              <p:cNvSpPr>
                <a:spLocks noChangeShapeType="1"/>
              </p:cNvSpPr>
              <p:nvPr/>
            </p:nvSpPr>
            <p:spPr bwMode="auto">
              <a:xfrm>
                <a:off x="3984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5" name="Line 9"/>
              <p:cNvSpPr>
                <a:spLocks noChangeShapeType="1"/>
              </p:cNvSpPr>
              <p:nvPr/>
            </p:nvSpPr>
            <p:spPr bwMode="auto">
              <a:xfrm>
                <a:off x="4032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6" name="Line 10"/>
              <p:cNvSpPr>
                <a:spLocks noChangeShapeType="1"/>
              </p:cNvSpPr>
              <p:nvPr/>
            </p:nvSpPr>
            <p:spPr bwMode="auto">
              <a:xfrm>
                <a:off x="4032" y="230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7" name="Line 11"/>
              <p:cNvSpPr>
                <a:spLocks noChangeShapeType="1"/>
              </p:cNvSpPr>
              <p:nvPr/>
            </p:nvSpPr>
            <p:spPr bwMode="auto">
              <a:xfrm>
                <a:off x="4032" y="24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8" name="Line 12"/>
              <p:cNvSpPr>
                <a:spLocks noChangeShapeType="1"/>
              </p:cNvSpPr>
              <p:nvPr/>
            </p:nvSpPr>
            <p:spPr bwMode="auto">
              <a:xfrm>
                <a:off x="3888" y="240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9" name="Line 13"/>
              <p:cNvSpPr>
                <a:spLocks noChangeShapeType="1"/>
              </p:cNvSpPr>
              <p:nvPr/>
            </p:nvSpPr>
            <p:spPr bwMode="auto">
              <a:xfrm>
                <a:off x="4128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80" name="Line 14"/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65" name="Line 15"/>
            <p:cNvSpPr>
              <a:spLocks noChangeShapeType="1"/>
            </p:cNvSpPr>
            <p:nvPr/>
          </p:nvSpPr>
          <p:spPr bwMode="auto">
            <a:xfrm>
              <a:off x="4464" y="211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66" name="Text Box 16"/>
            <p:cNvSpPr txBox="1">
              <a:spLocks noChangeArrowheads="1"/>
            </p:cNvSpPr>
            <p:nvPr/>
          </p:nvSpPr>
          <p:spPr bwMode="auto">
            <a:xfrm>
              <a:off x="5183" y="1910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Tahoma" charset="0"/>
                  <a:cs typeface="Tahoma" charset="0"/>
                </a:rPr>
                <a:t>F</a:t>
              </a:r>
            </a:p>
          </p:txBody>
        </p:sp>
        <p:sp>
          <p:nvSpPr>
            <p:cNvPr id="57467" name="Line 17"/>
            <p:cNvSpPr>
              <a:spLocks noChangeShapeType="1"/>
            </p:cNvSpPr>
            <p:nvPr/>
          </p:nvSpPr>
          <p:spPr bwMode="auto">
            <a:xfrm flipH="1">
              <a:off x="4032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68" name="Text Box 18"/>
            <p:cNvSpPr txBox="1">
              <a:spLocks noChangeArrowheads="1"/>
            </p:cNvSpPr>
            <p:nvPr/>
          </p:nvSpPr>
          <p:spPr bwMode="auto">
            <a:xfrm>
              <a:off x="3929" y="2102"/>
              <a:ext cx="2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Tahoma" charset="0"/>
                  <a:cs typeface="Tahoma" charset="0"/>
                </a:rPr>
                <a:t>A</a:t>
              </a:r>
            </a:p>
          </p:txBody>
        </p:sp>
        <p:sp>
          <p:nvSpPr>
            <p:cNvPr id="57469" name="Line 19"/>
            <p:cNvSpPr>
              <a:spLocks noChangeShapeType="1"/>
            </p:cNvSpPr>
            <p:nvPr/>
          </p:nvSpPr>
          <p:spPr bwMode="auto">
            <a:xfrm>
              <a:off x="4464" y="249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48" name="Group 24"/>
          <p:cNvGrpSpPr>
            <a:grpSpLocks/>
          </p:cNvGrpSpPr>
          <p:nvPr/>
        </p:nvGrpSpPr>
        <p:grpSpPr bwMode="auto">
          <a:xfrm>
            <a:off x="7086600" y="3336925"/>
            <a:ext cx="990600" cy="1387475"/>
            <a:chOff x="4464" y="2102"/>
            <a:chExt cx="624" cy="874"/>
          </a:xfrm>
        </p:grpSpPr>
        <p:grpSp>
          <p:nvGrpSpPr>
            <p:cNvPr id="57442" name="Group 25"/>
            <p:cNvGrpSpPr>
              <a:grpSpLocks/>
            </p:cNvGrpSpPr>
            <p:nvPr/>
          </p:nvGrpSpPr>
          <p:grpSpPr bwMode="auto">
            <a:xfrm>
              <a:off x="4848" y="2112"/>
              <a:ext cx="240" cy="384"/>
              <a:chOff x="3888" y="2208"/>
              <a:chExt cx="240" cy="384"/>
            </a:xfrm>
          </p:grpSpPr>
          <p:sp>
            <p:nvSpPr>
              <p:cNvPr id="57457" name="Line 26"/>
              <p:cNvSpPr>
                <a:spLocks noChangeShapeType="1"/>
              </p:cNvSpPr>
              <p:nvPr/>
            </p:nvSpPr>
            <p:spPr bwMode="auto">
              <a:xfrm>
                <a:off x="3984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8" name="Line 27"/>
              <p:cNvSpPr>
                <a:spLocks noChangeShapeType="1"/>
              </p:cNvSpPr>
              <p:nvPr/>
            </p:nvSpPr>
            <p:spPr bwMode="auto">
              <a:xfrm>
                <a:off x="4032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9" name="Line 28"/>
              <p:cNvSpPr>
                <a:spLocks noChangeShapeType="1"/>
              </p:cNvSpPr>
              <p:nvPr/>
            </p:nvSpPr>
            <p:spPr bwMode="auto">
              <a:xfrm>
                <a:off x="4032" y="230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0" name="Line 29"/>
              <p:cNvSpPr>
                <a:spLocks noChangeShapeType="1"/>
              </p:cNvSpPr>
              <p:nvPr/>
            </p:nvSpPr>
            <p:spPr bwMode="auto">
              <a:xfrm>
                <a:off x="4032" y="24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1" name="Line 30"/>
              <p:cNvSpPr>
                <a:spLocks noChangeShapeType="1"/>
              </p:cNvSpPr>
              <p:nvPr/>
            </p:nvSpPr>
            <p:spPr bwMode="auto">
              <a:xfrm>
                <a:off x="3888" y="240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2" name="Line 31"/>
              <p:cNvSpPr>
                <a:spLocks noChangeShapeType="1"/>
              </p:cNvSpPr>
              <p:nvPr/>
            </p:nvSpPr>
            <p:spPr bwMode="auto">
              <a:xfrm>
                <a:off x="4128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3" name="Line 32"/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443" name="Group 33"/>
            <p:cNvGrpSpPr>
              <a:grpSpLocks/>
            </p:cNvGrpSpPr>
            <p:nvPr/>
          </p:nvGrpSpPr>
          <p:grpSpPr bwMode="auto">
            <a:xfrm>
              <a:off x="4848" y="2496"/>
              <a:ext cx="240" cy="384"/>
              <a:chOff x="3888" y="2208"/>
              <a:chExt cx="240" cy="384"/>
            </a:xfrm>
          </p:grpSpPr>
          <p:sp>
            <p:nvSpPr>
              <p:cNvPr id="57450" name="Line 34"/>
              <p:cNvSpPr>
                <a:spLocks noChangeShapeType="1"/>
              </p:cNvSpPr>
              <p:nvPr/>
            </p:nvSpPr>
            <p:spPr bwMode="auto">
              <a:xfrm>
                <a:off x="3984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1" name="Line 35"/>
              <p:cNvSpPr>
                <a:spLocks noChangeShapeType="1"/>
              </p:cNvSpPr>
              <p:nvPr/>
            </p:nvSpPr>
            <p:spPr bwMode="auto">
              <a:xfrm>
                <a:off x="4032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2" name="Line 36"/>
              <p:cNvSpPr>
                <a:spLocks noChangeShapeType="1"/>
              </p:cNvSpPr>
              <p:nvPr/>
            </p:nvSpPr>
            <p:spPr bwMode="auto">
              <a:xfrm>
                <a:off x="4032" y="230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3" name="Line 37"/>
              <p:cNvSpPr>
                <a:spLocks noChangeShapeType="1"/>
              </p:cNvSpPr>
              <p:nvPr/>
            </p:nvSpPr>
            <p:spPr bwMode="auto">
              <a:xfrm>
                <a:off x="4032" y="24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4" name="Line 38"/>
              <p:cNvSpPr>
                <a:spLocks noChangeShapeType="1"/>
              </p:cNvSpPr>
              <p:nvPr/>
            </p:nvSpPr>
            <p:spPr bwMode="auto">
              <a:xfrm>
                <a:off x="3888" y="240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5" name="Line 39"/>
              <p:cNvSpPr>
                <a:spLocks noChangeShapeType="1"/>
              </p:cNvSpPr>
              <p:nvPr/>
            </p:nvSpPr>
            <p:spPr bwMode="auto">
              <a:xfrm>
                <a:off x="4128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6" name="Line 40"/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44" name="Line 41"/>
            <p:cNvSpPr>
              <a:spLocks noChangeShapeType="1"/>
            </p:cNvSpPr>
            <p:nvPr/>
          </p:nvSpPr>
          <p:spPr bwMode="auto">
            <a:xfrm flipH="1">
              <a:off x="4704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5" name="Line 42"/>
            <p:cNvSpPr>
              <a:spLocks noChangeShapeType="1"/>
            </p:cNvSpPr>
            <p:nvPr/>
          </p:nvSpPr>
          <p:spPr bwMode="auto">
            <a:xfrm flipH="1">
              <a:off x="4704" y="26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6" name="Text Box 43"/>
            <p:cNvSpPr txBox="1">
              <a:spLocks noChangeArrowheads="1"/>
            </p:cNvSpPr>
            <p:nvPr/>
          </p:nvSpPr>
          <p:spPr bwMode="auto">
            <a:xfrm>
              <a:off x="4603" y="2102"/>
              <a:ext cx="2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Tahoma" charset="0"/>
                  <a:cs typeface="Tahoma" charset="0"/>
                </a:rPr>
                <a:t>B</a:t>
              </a:r>
            </a:p>
          </p:txBody>
        </p:sp>
        <p:sp>
          <p:nvSpPr>
            <p:cNvPr id="57447" name="Text Box 44"/>
            <p:cNvSpPr txBox="1">
              <a:spLocks noChangeArrowheads="1"/>
            </p:cNvSpPr>
            <p:nvPr/>
          </p:nvSpPr>
          <p:spPr bwMode="auto">
            <a:xfrm>
              <a:off x="4602" y="2467"/>
              <a:ext cx="2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Tahoma" charset="0"/>
                  <a:cs typeface="Tahoma" charset="0"/>
                </a:rPr>
                <a:t>C</a:t>
              </a:r>
            </a:p>
          </p:txBody>
        </p:sp>
        <p:sp>
          <p:nvSpPr>
            <p:cNvPr id="57448" name="Line 45"/>
            <p:cNvSpPr>
              <a:spLocks noChangeShapeType="1"/>
            </p:cNvSpPr>
            <p:nvPr/>
          </p:nvSpPr>
          <p:spPr bwMode="auto">
            <a:xfrm>
              <a:off x="5088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9" name="Line 46"/>
            <p:cNvSpPr>
              <a:spLocks noChangeShapeType="1"/>
            </p:cNvSpPr>
            <p:nvPr/>
          </p:nvSpPr>
          <p:spPr bwMode="auto">
            <a:xfrm flipH="1">
              <a:off x="4464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00"/>
          <p:cNvGrpSpPr>
            <a:grpSpLocks/>
          </p:cNvGrpSpPr>
          <p:nvPr/>
        </p:nvGrpSpPr>
        <p:grpSpPr bwMode="auto">
          <a:xfrm>
            <a:off x="6219825" y="1824038"/>
            <a:ext cx="1925638" cy="1528762"/>
            <a:chOff x="6219825" y="1824038"/>
            <a:chExt cx="1925640" cy="1528762"/>
          </a:xfrm>
        </p:grpSpPr>
        <p:grpSp>
          <p:nvGrpSpPr>
            <p:cNvPr id="57404" name="Group 48"/>
            <p:cNvGrpSpPr>
              <a:grpSpLocks/>
            </p:cNvGrpSpPr>
            <p:nvPr/>
          </p:nvGrpSpPr>
          <p:grpSpPr bwMode="auto">
            <a:xfrm>
              <a:off x="6454777" y="1824038"/>
              <a:ext cx="1690688" cy="914400"/>
              <a:chOff x="4121" y="384"/>
              <a:chExt cx="1065" cy="576"/>
            </a:xfrm>
          </p:grpSpPr>
          <p:grpSp>
            <p:nvGrpSpPr>
              <p:cNvPr id="57429" name="Group 49"/>
              <p:cNvGrpSpPr>
                <a:grpSpLocks/>
              </p:cNvGrpSpPr>
              <p:nvPr/>
            </p:nvGrpSpPr>
            <p:grpSpPr bwMode="auto">
              <a:xfrm>
                <a:off x="4560" y="576"/>
                <a:ext cx="240" cy="384"/>
                <a:chOff x="4464" y="2208"/>
                <a:chExt cx="240" cy="384"/>
              </a:xfrm>
            </p:grpSpPr>
            <p:sp>
              <p:nvSpPr>
                <p:cNvPr id="57434" name="Line 50"/>
                <p:cNvSpPr>
                  <a:spLocks noChangeShapeType="1"/>
                </p:cNvSpPr>
                <p:nvPr/>
              </p:nvSpPr>
              <p:spPr bwMode="auto">
                <a:xfrm>
                  <a:off x="4560" y="230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35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230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36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37" name="Line 53"/>
                <p:cNvSpPr>
                  <a:spLocks noChangeShapeType="1"/>
                </p:cNvSpPr>
                <p:nvPr/>
              </p:nvSpPr>
              <p:spPr bwMode="auto">
                <a:xfrm>
                  <a:off x="4608" y="249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38" name="Line 54"/>
                <p:cNvSpPr>
                  <a:spLocks noChangeShapeType="1"/>
                </p:cNvSpPr>
                <p:nvPr/>
              </p:nvSpPr>
              <p:spPr bwMode="auto">
                <a:xfrm>
                  <a:off x="4464" y="240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39" name="Line 55"/>
                <p:cNvSpPr>
                  <a:spLocks noChangeShapeType="1"/>
                </p:cNvSpPr>
                <p:nvPr/>
              </p:nvSpPr>
              <p:spPr bwMode="auto">
                <a:xfrm>
                  <a:off x="4704" y="249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40" name="Line 56"/>
                <p:cNvSpPr>
                  <a:spLocks noChangeShapeType="1"/>
                </p:cNvSpPr>
                <p:nvPr/>
              </p:nvSpPr>
              <p:spPr bwMode="auto">
                <a:xfrm>
                  <a:off x="4704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41" name="Oval 57"/>
                <p:cNvSpPr>
                  <a:spLocks noChangeArrowheads="1"/>
                </p:cNvSpPr>
                <p:nvPr/>
              </p:nvSpPr>
              <p:spPr bwMode="auto">
                <a:xfrm>
                  <a:off x="4489" y="2366"/>
                  <a:ext cx="71" cy="6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 b="0">
                    <a:latin typeface="Tahoma" charset="0"/>
                    <a:cs typeface="Tahoma" charset="0"/>
                  </a:endParaRPr>
                </a:p>
              </p:txBody>
            </p:sp>
          </p:grpSp>
          <p:sp>
            <p:nvSpPr>
              <p:cNvPr id="57430" name="Line 58"/>
              <p:cNvSpPr>
                <a:spLocks noChangeShapeType="1"/>
              </p:cNvSpPr>
              <p:nvPr/>
            </p:nvSpPr>
            <p:spPr bwMode="auto">
              <a:xfrm flipH="1">
                <a:off x="4368" y="7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1" name="Line 59"/>
              <p:cNvSpPr>
                <a:spLocks noChangeShapeType="1"/>
              </p:cNvSpPr>
              <p:nvPr/>
            </p:nvSpPr>
            <p:spPr bwMode="auto">
              <a:xfrm>
                <a:off x="4704" y="5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2" name="Text Box 60"/>
              <p:cNvSpPr txBox="1">
                <a:spLocks noChangeArrowheads="1"/>
              </p:cNvSpPr>
              <p:nvPr/>
            </p:nvSpPr>
            <p:spPr bwMode="auto">
              <a:xfrm>
                <a:off x="4854" y="384"/>
                <a:ext cx="33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b="0">
                    <a:latin typeface="Tahoma" charset="0"/>
                    <a:cs typeface="Tahoma" charset="0"/>
                  </a:rPr>
                  <a:t>V</a:t>
                </a:r>
                <a:r>
                  <a:rPr lang="en-US" sz="2000" b="0" baseline="-25000">
                    <a:latin typeface="Tahoma" charset="0"/>
                    <a:cs typeface="Tahoma" charset="0"/>
                  </a:rPr>
                  <a:t>dd</a:t>
                </a:r>
              </a:p>
            </p:txBody>
          </p:sp>
          <p:sp>
            <p:nvSpPr>
              <p:cNvPr id="57433" name="Text Box 61"/>
              <p:cNvSpPr txBox="1">
                <a:spLocks noChangeArrowheads="1"/>
              </p:cNvSpPr>
              <p:nvPr/>
            </p:nvSpPr>
            <p:spPr bwMode="auto">
              <a:xfrm>
                <a:off x="4121" y="560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Tahoma" charset="0"/>
                    <a:cs typeface="Tahoma" charset="0"/>
                  </a:rPr>
                  <a:t>A</a:t>
                </a:r>
              </a:p>
            </p:txBody>
          </p:sp>
        </p:grpSp>
        <p:grpSp>
          <p:nvGrpSpPr>
            <p:cNvPr id="57405" name="Group 62"/>
            <p:cNvGrpSpPr>
              <a:grpSpLocks/>
            </p:cNvGrpSpPr>
            <p:nvPr/>
          </p:nvGrpSpPr>
          <p:grpSpPr bwMode="auto">
            <a:xfrm>
              <a:off x="6219825" y="2727325"/>
              <a:ext cx="1857375" cy="625475"/>
              <a:chOff x="3918" y="950"/>
              <a:chExt cx="1170" cy="394"/>
            </a:xfrm>
          </p:grpSpPr>
          <p:sp>
            <p:nvSpPr>
              <p:cNvPr id="57406" name="Line 63"/>
              <p:cNvSpPr>
                <a:spLocks noChangeShapeType="1"/>
              </p:cNvSpPr>
              <p:nvPr/>
            </p:nvSpPr>
            <p:spPr bwMode="auto">
              <a:xfrm>
                <a:off x="4464" y="9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7407" name="Group 64"/>
              <p:cNvGrpSpPr>
                <a:grpSpLocks/>
              </p:cNvGrpSpPr>
              <p:nvPr/>
            </p:nvGrpSpPr>
            <p:grpSpPr bwMode="auto">
              <a:xfrm>
                <a:off x="4224" y="960"/>
                <a:ext cx="240" cy="384"/>
                <a:chOff x="4464" y="2208"/>
                <a:chExt cx="240" cy="384"/>
              </a:xfrm>
            </p:grpSpPr>
            <p:sp>
              <p:nvSpPr>
                <p:cNvPr id="57421" name="Line 65"/>
                <p:cNvSpPr>
                  <a:spLocks noChangeShapeType="1"/>
                </p:cNvSpPr>
                <p:nvPr/>
              </p:nvSpPr>
              <p:spPr bwMode="auto">
                <a:xfrm>
                  <a:off x="4560" y="230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22" name="Line 66"/>
                <p:cNvSpPr>
                  <a:spLocks noChangeShapeType="1"/>
                </p:cNvSpPr>
                <p:nvPr/>
              </p:nvSpPr>
              <p:spPr bwMode="auto">
                <a:xfrm>
                  <a:off x="4608" y="230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23" name="Line 67"/>
                <p:cNvSpPr>
                  <a:spLocks noChangeShapeType="1"/>
                </p:cNvSpPr>
                <p:nvPr/>
              </p:nvSpPr>
              <p:spPr bwMode="auto">
                <a:xfrm>
                  <a:off x="4608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24" name="Line 68"/>
                <p:cNvSpPr>
                  <a:spLocks noChangeShapeType="1"/>
                </p:cNvSpPr>
                <p:nvPr/>
              </p:nvSpPr>
              <p:spPr bwMode="auto">
                <a:xfrm>
                  <a:off x="4608" y="249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25" name="Line 69"/>
                <p:cNvSpPr>
                  <a:spLocks noChangeShapeType="1"/>
                </p:cNvSpPr>
                <p:nvPr/>
              </p:nvSpPr>
              <p:spPr bwMode="auto">
                <a:xfrm>
                  <a:off x="4464" y="240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26" name="Line 70"/>
                <p:cNvSpPr>
                  <a:spLocks noChangeShapeType="1"/>
                </p:cNvSpPr>
                <p:nvPr/>
              </p:nvSpPr>
              <p:spPr bwMode="auto">
                <a:xfrm>
                  <a:off x="4704" y="249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27" name="Line 71"/>
                <p:cNvSpPr>
                  <a:spLocks noChangeShapeType="1"/>
                </p:cNvSpPr>
                <p:nvPr/>
              </p:nvSpPr>
              <p:spPr bwMode="auto">
                <a:xfrm>
                  <a:off x="4704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28" name="Oval 72"/>
                <p:cNvSpPr>
                  <a:spLocks noChangeArrowheads="1"/>
                </p:cNvSpPr>
                <p:nvPr/>
              </p:nvSpPr>
              <p:spPr bwMode="auto">
                <a:xfrm>
                  <a:off x="4489" y="2366"/>
                  <a:ext cx="71" cy="6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 b="0">
                    <a:latin typeface="Tahoma" charset="0"/>
                    <a:cs typeface="Tahoma" charset="0"/>
                  </a:endParaRPr>
                </a:p>
              </p:txBody>
            </p:sp>
          </p:grpSp>
          <p:grpSp>
            <p:nvGrpSpPr>
              <p:cNvPr id="57408" name="Group 73"/>
              <p:cNvGrpSpPr>
                <a:grpSpLocks/>
              </p:cNvGrpSpPr>
              <p:nvPr/>
            </p:nvGrpSpPr>
            <p:grpSpPr bwMode="auto">
              <a:xfrm>
                <a:off x="4848" y="960"/>
                <a:ext cx="240" cy="384"/>
                <a:chOff x="4464" y="2208"/>
                <a:chExt cx="240" cy="384"/>
              </a:xfrm>
            </p:grpSpPr>
            <p:sp>
              <p:nvSpPr>
                <p:cNvPr id="57413" name="Line 74"/>
                <p:cNvSpPr>
                  <a:spLocks noChangeShapeType="1"/>
                </p:cNvSpPr>
                <p:nvPr/>
              </p:nvSpPr>
              <p:spPr bwMode="auto">
                <a:xfrm>
                  <a:off x="4560" y="230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14" name="Line 75"/>
                <p:cNvSpPr>
                  <a:spLocks noChangeShapeType="1"/>
                </p:cNvSpPr>
                <p:nvPr/>
              </p:nvSpPr>
              <p:spPr bwMode="auto">
                <a:xfrm>
                  <a:off x="4608" y="230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15" name="Line 76"/>
                <p:cNvSpPr>
                  <a:spLocks noChangeShapeType="1"/>
                </p:cNvSpPr>
                <p:nvPr/>
              </p:nvSpPr>
              <p:spPr bwMode="auto">
                <a:xfrm>
                  <a:off x="4608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16" name="Line 77"/>
                <p:cNvSpPr>
                  <a:spLocks noChangeShapeType="1"/>
                </p:cNvSpPr>
                <p:nvPr/>
              </p:nvSpPr>
              <p:spPr bwMode="auto">
                <a:xfrm>
                  <a:off x="4608" y="249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17" name="Line 78"/>
                <p:cNvSpPr>
                  <a:spLocks noChangeShapeType="1"/>
                </p:cNvSpPr>
                <p:nvPr/>
              </p:nvSpPr>
              <p:spPr bwMode="auto">
                <a:xfrm>
                  <a:off x="4464" y="240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18" name="Line 79"/>
                <p:cNvSpPr>
                  <a:spLocks noChangeShapeType="1"/>
                </p:cNvSpPr>
                <p:nvPr/>
              </p:nvSpPr>
              <p:spPr bwMode="auto">
                <a:xfrm>
                  <a:off x="4704" y="249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19" name="Line 80"/>
                <p:cNvSpPr>
                  <a:spLocks noChangeShapeType="1"/>
                </p:cNvSpPr>
                <p:nvPr/>
              </p:nvSpPr>
              <p:spPr bwMode="auto">
                <a:xfrm>
                  <a:off x="4704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20" name="Oval 81"/>
                <p:cNvSpPr>
                  <a:spLocks noChangeArrowheads="1"/>
                </p:cNvSpPr>
                <p:nvPr/>
              </p:nvSpPr>
              <p:spPr bwMode="auto">
                <a:xfrm>
                  <a:off x="4489" y="2366"/>
                  <a:ext cx="71" cy="6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 b="0">
                    <a:latin typeface="Tahoma" charset="0"/>
                    <a:cs typeface="Tahoma" charset="0"/>
                  </a:endParaRPr>
                </a:p>
              </p:txBody>
            </p:sp>
          </p:grpSp>
          <p:sp>
            <p:nvSpPr>
              <p:cNvPr id="57409" name="Line 82"/>
              <p:cNvSpPr>
                <a:spLocks noChangeShapeType="1"/>
              </p:cNvSpPr>
              <p:nvPr/>
            </p:nvSpPr>
            <p:spPr bwMode="auto">
              <a:xfrm flipH="1">
                <a:off x="4032" y="11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0" name="Line 83"/>
              <p:cNvSpPr>
                <a:spLocks noChangeShapeType="1"/>
              </p:cNvSpPr>
              <p:nvPr/>
            </p:nvSpPr>
            <p:spPr bwMode="auto">
              <a:xfrm flipH="1">
                <a:off x="4704" y="1152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1" name="Text Box 84"/>
              <p:cNvSpPr txBox="1">
                <a:spLocks noChangeArrowheads="1"/>
              </p:cNvSpPr>
              <p:nvPr/>
            </p:nvSpPr>
            <p:spPr bwMode="auto">
              <a:xfrm>
                <a:off x="3918" y="950"/>
                <a:ext cx="20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Tahoma" charset="0"/>
                    <a:cs typeface="Tahoma" charset="0"/>
                  </a:rPr>
                  <a:t>B</a:t>
                </a:r>
              </a:p>
            </p:txBody>
          </p:sp>
          <p:sp>
            <p:nvSpPr>
              <p:cNvPr id="57412" name="Text Box 85"/>
              <p:cNvSpPr txBox="1">
                <a:spLocks noChangeArrowheads="1"/>
              </p:cNvSpPr>
              <p:nvPr/>
            </p:nvSpPr>
            <p:spPr bwMode="auto">
              <a:xfrm>
                <a:off x="4614" y="960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Tahoma" charset="0"/>
                    <a:cs typeface="Tahoma" charset="0"/>
                  </a:rPr>
                  <a:t>C</a:t>
                </a:r>
              </a:p>
            </p:txBody>
          </p:sp>
        </p:grpSp>
      </p:grpSp>
      <p:sp>
        <p:nvSpPr>
          <p:cNvPr id="57350" name="Line 4"/>
          <p:cNvSpPr>
            <a:spLocks noChangeShapeType="1"/>
          </p:cNvSpPr>
          <p:nvPr/>
        </p:nvSpPr>
        <p:spPr bwMode="auto">
          <a:xfrm>
            <a:off x="1476375" y="1371600"/>
            <a:ext cx="750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9" name="Group 139"/>
          <p:cNvGraphicFramePr>
            <a:graphicFrameLocks/>
          </p:cNvGraphicFramePr>
          <p:nvPr/>
        </p:nvGraphicFramePr>
        <p:xfrm>
          <a:off x="4724400" y="3352800"/>
          <a:ext cx="1371600" cy="3292479"/>
        </p:xfrm>
        <a:graphic>
          <a:graphicData uri="http://schemas.openxmlformats.org/drawingml/2006/table">
            <a:tbl>
              <a:tblPr/>
              <a:tblGrid>
                <a:gridCol w="343411"/>
                <a:gridCol w="343411"/>
                <a:gridCol w="341367"/>
                <a:gridCol w="343411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A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B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Text Box 142"/>
          <p:cNvSpPr txBox="1">
            <a:spLocks noChangeArrowheads="1"/>
          </p:cNvSpPr>
          <p:nvPr/>
        </p:nvSpPr>
        <p:spPr bwMode="auto">
          <a:xfrm>
            <a:off x="5748338" y="3673475"/>
            <a:ext cx="355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solidFill>
                  <a:srgbClr val="A50021"/>
                </a:solidFill>
                <a:latin typeface="DomCasual" charset="0"/>
                <a:cs typeface="Tahoma" charset="0"/>
              </a:rPr>
              <a:t>1</a:t>
            </a:r>
          </a:p>
          <a:p>
            <a:pPr algn="ctr"/>
            <a:r>
              <a:rPr lang="en-US" b="0">
                <a:solidFill>
                  <a:srgbClr val="A50021"/>
                </a:solidFill>
                <a:latin typeface="DomCasual" charset="0"/>
                <a:cs typeface="Tahoma" charset="0"/>
              </a:rPr>
              <a:t>1</a:t>
            </a:r>
          </a:p>
          <a:p>
            <a:pPr algn="ctr"/>
            <a:r>
              <a:rPr lang="en-US" b="0">
                <a:solidFill>
                  <a:srgbClr val="A50021"/>
                </a:solidFill>
                <a:latin typeface="DomCasual" charset="0"/>
                <a:cs typeface="Tahoma" charset="0"/>
              </a:rPr>
              <a:t>1</a:t>
            </a:r>
          </a:p>
          <a:p>
            <a:pPr algn="ctr"/>
            <a:r>
              <a:rPr lang="en-US" b="0">
                <a:solidFill>
                  <a:srgbClr val="A50021"/>
                </a:solidFill>
                <a:latin typeface="DomCasual" charset="0"/>
                <a:cs typeface="Tahoma" charset="0"/>
              </a:rPr>
              <a:t>0</a:t>
            </a:r>
          </a:p>
          <a:p>
            <a:pPr algn="ctr"/>
            <a:r>
              <a:rPr lang="en-US" b="0">
                <a:solidFill>
                  <a:srgbClr val="A50021"/>
                </a:solidFill>
                <a:latin typeface="DomCasual" charset="0"/>
                <a:cs typeface="Tahoma" charset="0"/>
              </a:rPr>
              <a:t>0</a:t>
            </a:r>
          </a:p>
          <a:p>
            <a:pPr algn="ctr"/>
            <a:r>
              <a:rPr lang="en-US" b="0">
                <a:solidFill>
                  <a:srgbClr val="A50021"/>
                </a:solidFill>
                <a:latin typeface="DomCasual" charset="0"/>
                <a:cs typeface="Tahoma" charset="0"/>
              </a:rPr>
              <a:t>0</a:t>
            </a:r>
          </a:p>
          <a:p>
            <a:pPr algn="ctr"/>
            <a:r>
              <a:rPr lang="en-US" b="0">
                <a:solidFill>
                  <a:srgbClr val="A50021"/>
                </a:solidFill>
                <a:latin typeface="DomCasual" charset="0"/>
                <a:cs typeface="Tahoma" charset="0"/>
              </a:rPr>
              <a:t>0</a:t>
            </a:r>
          </a:p>
          <a:p>
            <a:pPr algn="ctr"/>
            <a:r>
              <a:rPr lang="en-US" b="0">
                <a:solidFill>
                  <a:srgbClr val="A50021"/>
                </a:solidFill>
                <a:latin typeface="DomCasual" charset="0"/>
                <a:cs typeface="Tahoma" charset="0"/>
              </a:rPr>
              <a:t>0</a:t>
            </a:r>
          </a:p>
        </p:txBody>
      </p:sp>
      <p:sp>
        <p:nvSpPr>
          <p:cNvPr id="87" name="Isosceles Triangle 86"/>
          <p:cNvSpPr/>
          <p:nvPr/>
        </p:nvSpPr>
        <p:spPr bwMode="auto">
          <a:xfrm flipV="1">
            <a:off x="6995320" y="5029200"/>
            <a:ext cx="182562" cy="15240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8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The Digital Abstraction</a:t>
            </a:r>
          </a:p>
        </p:txBody>
      </p:sp>
      <p:sp>
        <p:nvSpPr>
          <p:cNvPr id="21506" name="Line 3"/>
          <p:cNvSpPr>
            <a:spLocks noChangeShapeType="1"/>
          </p:cNvSpPr>
          <p:nvPr/>
        </p:nvSpPr>
        <p:spPr bwMode="auto">
          <a:xfrm>
            <a:off x="1617663" y="1228725"/>
            <a:ext cx="5532437" cy="33750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609600" y="1854200"/>
            <a:ext cx="2133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latin typeface="Comic Sans MS" charset="0"/>
                <a:cs typeface="Tahoma" charset="0"/>
              </a:rPr>
              <a:t>Real</a:t>
            </a:r>
            <a:r>
              <a:rPr lang="en-US">
                <a:latin typeface="Comic Sans MS" charset="0"/>
                <a:cs typeface="Tahoma" charset="0"/>
              </a:rPr>
              <a:t> </a:t>
            </a:r>
            <a:r>
              <a:rPr lang="en-US" i="1">
                <a:latin typeface="Comic Sans MS" charset="0"/>
                <a:cs typeface="Tahoma" charset="0"/>
              </a:rPr>
              <a:t>World</a:t>
            </a:r>
            <a:endParaRPr lang="en-US">
              <a:latin typeface="Comic Sans MS" charset="0"/>
              <a:cs typeface="Tahoma" charset="0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5664200" y="1143000"/>
            <a:ext cx="264001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ja-JP" altLang="en-US" i="1">
                <a:latin typeface="Comic Sans MS" charset="0"/>
                <a:cs typeface="Tahoma" charset="0"/>
              </a:rPr>
              <a:t>“</a:t>
            </a:r>
            <a:r>
              <a:rPr lang="en-US" altLang="ja-JP" i="1">
                <a:latin typeface="Comic Sans MS" charset="0"/>
                <a:cs typeface="Tahoma" charset="0"/>
              </a:rPr>
              <a:t>Ideal</a:t>
            </a:r>
            <a:r>
              <a:rPr lang="ja-JP" altLang="en-US" i="1">
                <a:latin typeface="Comic Sans MS" charset="0"/>
                <a:cs typeface="Tahoma" charset="0"/>
              </a:rPr>
              <a:t>”</a:t>
            </a:r>
            <a:r>
              <a:rPr lang="en-US" altLang="ja-JP" i="1">
                <a:latin typeface="Comic Sans MS" charset="0"/>
                <a:cs typeface="Tahoma" charset="0"/>
              </a:rPr>
              <a:t/>
            </a:r>
            <a:br>
              <a:rPr lang="en-US" altLang="ja-JP" i="1">
                <a:latin typeface="Comic Sans MS" charset="0"/>
                <a:cs typeface="Tahoma" charset="0"/>
              </a:rPr>
            </a:br>
            <a:r>
              <a:rPr lang="en-US" altLang="ja-JP" i="1">
                <a:latin typeface="Comic Sans MS" charset="0"/>
                <a:cs typeface="Tahoma" charset="0"/>
              </a:rPr>
              <a:t>Abstract World</a:t>
            </a:r>
            <a:endParaRPr lang="en-US" b="0" i="1">
              <a:latin typeface="Comic Sans MS" charset="0"/>
              <a:cs typeface="Tahoma" charset="0"/>
            </a:endParaRPr>
          </a:p>
        </p:txBody>
      </p:sp>
      <p:sp>
        <p:nvSpPr>
          <p:cNvPr id="21509" name="Freeform 6"/>
          <p:cNvSpPr>
            <a:spLocks/>
          </p:cNvSpPr>
          <p:nvPr/>
        </p:nvSpPr>
        <p:spPr bwMode="auto">
          <a:xfrm>
            <a:off x="1200150" y="2454275"/>
            <a:ext cx="1182688" cy="923925"/>
          </a:xfrm>
          <a:custGeom>
            <a:avLst/>
            <a:gdLst>
              <a:gd name="T0" fmla="*/ 2147483647 w 865"/>
              <a:gd name="T1" fmla="*/ 2147483647 h 673"/>
              <a:gd name="T2" fmla="*/ 0 w 865"/>
              <a:gd name="T3" fmla="*/ 2147483647 h 673"/>
              <a:gd name="T4" fmla="*/ 2147483647 w 865"/>
              <a:gd name="T5" fmla="*/ 2147483647 h 673"/>
              <a:gd name="T6" fmla="*/ 2147483647 w 865"/>
              <a:gd name="T7" fmla="*/ 2147483647 h 673"/>
              <a:gd name="T8" fmla="*/ 2147483647 w 865"/>
              <a:gd name="T9" fmla="*/ 0 h 673"/>
              <a:gd name="T10" fmla="*/ 2147483647 w 865"/>
              <a:gd name="T11" fmla="*/ 2147483647 h 673"/>
              <a:gd name="T12" fmla="*/ 2147483647 w 865"/>
              <a:gd name="T13" fmla="*/ 2147483647 h 673"/>
              <a:gd name="T14" fmla="*/ 2147483647 w 865"/>
              <a:gd name="T15" fmla="*/ 2147483647 h 673"/>
              <a:gd name="T16" fmla="*/ 2147483647 w 865"/>
              <a:gd name="T17" fmla="*/ 2147483647 h 673"/>
              <a:gd name="T18" fmla="*/ 2147483647 w 865"/>
              <a:gd name="T19" fmla="*/ 2147483647 h 673"/>
              <a:gd name="T20" fmla="*/ 2147483647 w 865"/>
              <a:gd name="T21" fmla="*/ 2147483647 h 673"/>
              <a:gd name="T22" fmla="*/ 2147483647 w 865"/>
              <a:gd name="T23" fmla="*/ 2147483647 h 673"/>
              <a:gd name="T24" fmla="*/ 0 w 865"/>
              <a:gd name="T25" fmla="*/ 2147483647 h 673"/>
              <a:gd name="T26" fmla="*/ 2147483647 w 865"/>
              <a:gd name="T27" fmla="*/ 2147483647 h 6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65"/>
              <a:gd name="T43" fmla="*/ 0 h 673"/>
              <a:gd name="T44" fmla="*/ 865 w 865"/>
              <a:gd name="T45" fmla="*/ 673 h 67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65" h="673">
                <a:moveTo>
                  <a:pt x="96" y="384"/>
                </a:moveTo>
                <a:lnTo>
                  <a:pt x="0" y="192"/>
                </a:lnTo>
                <a:lnTo>
                  <a:pt x="192" y="96"/>
                </a:lnTo>
                <a:lnTo>
                  <a:pt x="336" y="192"/>
                </a:lnTo>
                <a:lnTo>
                  <a:pt x="480" y="0"/>
                </a:lnTo>
                <a:lnTo>
                  <a:pt x="624" y="96"/>
                </a:lnTo>
                <a:lnTo>
                  <a:pt x="864" y="336"/>
                </a:lnTo>
                <a:lnTo>
                  <a:pt x="624" y="432"/>
                </a:lnTo>
                <a:lnTo>
                  <a:pt x="816" y="624"/>
                </a:lnTo>
                <a:lnTo>
                  <a:pt x="528" y="624"/>
                </a:lnTo>
                <a:lnTo>
                  <a:pt x="384" y="480"/>
                </a:lnTo>
                <a:lnTo>
                  <a:pt x="240" y="672"/>
                </a:lnTo>
                <a:lnTo>
                  <a:pt x="0" y="576"/>
                </a:lnTo>
                <a:lnTo>
                  <a:pt x="96" y="384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Freeform 7"/>
          <p:cNvSpPr>
            <a:spLocks/>
          </p:cNvSpPr>
          <p:nvPr/>
        </p:nvSpPr>
        <p:spPr bwMode="auto">
          <a:xfrm>
            <a:off x="3956050" y="3638550"/>
            <a:ext cx="1446213" cy="1185863"/>
          </a:xfrm>
          <a:custGeom>
            <a:avLst/>
            <a:gdLst>
              <a:gd name="T0" fmla="*/ 2147483647 w 1057"/>
              <a:gd name="T1" fmla="*/ 2147483647 h 865"/>
              <a:gd name="T2" fmla="*/ 2147483647 w 1057"/>
              <a:gd name="T3" fmla="*/ 2147483647 h 865"/>
              <a:gd name="T4" fmla="*/ 2147483647 w 1057"/>
              <a:gd name="T5" fmla="*/ 2147483647 h 865"/>
              <a:gd name="T6" fmla="*/ 2147483647 w 1057"/>
              <a:gd name="T7" fmla="*/ 0 h 865"/>
              <a:gd name="T8" fmla="*/ 2147483647 w 1057"/>
              <a:gd name="T9" fmla="*/ 2147483647 h 865"/>
              <a:gd name="T10" fmla="*/ 2147483647 w 1057"/>
              <a:gd name="T11" fmla="*/ 2147483647 h 865"/>
              <a:gd name="T12" fmla="*/ 2147483647 w 1057"/>
              <a:gd name="T13" fmla="*/ 2147483647 h 865"/>
              <a:gd name="T14" fmla="*/ 2147483647 w 1057"/>
              <a:gd name="T15" fmla="*/ 2147483647 h 865"/>
              <a:gd name="T16" fmla="*/ 2147483647 w 1057"/>
              <a:gd name="T17" fmla="*/ 2147483647 h 865"/>
              <a:gd name="T18" fmla="*/ 2147483647 w 1057"/>
              <a:gd name="T19" fmla="*/ 2147483647 h 865"/>
              <a:gd name="T20" fmla="*/ 0 w 1057"/>
              <a:gd name="T21" fmla="*/ 2147483647 h 865"/>
              <a:gd name="T22" fmla="*/ 2147483647 w 1057"/>
              <a:gd name="T23" fmla="*/ 2147483647 h 865"/>
              <a:gd name="T24" fmla="*/ 2147483647 w 1057"/>
              <a:gd name="T25" fmla="*/ 2147483647 h 86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57"/>
              <a:gd name="T40" fmla="*/ 0 h 865"/>
              <a:gd name="T41" fmla="*/ 1057 w 1057"/>
              <a:gd name="T42" fmla="*/ 865 h 86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57" h="865">
                <a:moveTo>
                  <a:pt x="48" y="384"/>
                </a:moveTo>
                <a:lnTo>
                  <a:pt x="144" y="144"/>
                </a:lnTo>
                <a:lnTo>
                  <a:pt x="480" y="192"/>
                </a:lnTo>
                <a:lnTo>
                  <a:pt x="528" y="0"/>
                </a:lnTo>
                <a:lnTo>
                  <a:pt x="864" y="96"/>
                </a:lnTo>
                <a:lnTo>
                  <a:pt x="864" y="288"/>
                </a:lnTo>
                <a:lnTo>
                  <a:pt x="1056" y="288"/>
                </a:lnTo>
                <a:lnTo>
                  <a:pt x="960" y="624"/>
                </a:lnTo>
                <a:lnTo>
                  <a:pt x="720" y="816"/>
                </a:lnTo>
                <a:lnTo>
                  <a:pt x="528" y="720"/>
                </a:lnTo>
                <a:lnTo>
                  <a:pt x="0" y="864"/>
                </a:lnTo>
                <a:lnTo>
                  <a:pt x="240" y="576"/>
                </a:lnTo>
                <a:lnTo>
                  <a:pt x="48" y="384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2190750" y="2986088"/>
            <a:ext cx="1827213" cy="1106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4291013" y="1608138"/>
            <a:ext cx="841375" cy="646112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6915150" y="3117850"/>
            <a:ext cx="908050" cy="649288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>
            <a:off x="5143500" y="2003425"/>
            <a:ext cx="1760538" cy="1301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28575" y="3621088"/>
            <a:ext cx="3376613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b="0">
                <a:latin typeface="Comic Sans MS" charset="0"/>
                <a:cs typeface="Tahoma" charset="0"/>
              </a:rPr>
              <a:t>Volts or</a:t>
            </a:r>
          </a:p>
          <a:p>
            <a:pPr>
              <a:lnSpc>
                <a:spcPct val="90000"/>
              </a:lnSpc>
            </a:pPr>
            <a:r>
              <a:rPr lang="en-US" b="0">
                <a:latin typeface="Comic Sans MS" charset="0"/>
                <a:cs typeface="Tahoma" charset="0"/>
              </a:rPr>
              <a:t>Electrons or</a:t>
            </a:r>
          </a:p>
          <a:p>
            <a:pPr>
              <a:lnSpc>
                <a:spcPct val="90000"/>
              </a:lnSpc>
            </a:pPr>
            <a:r>
              <a:rPr lang="en-US" b="0">
                <a:latin typeface="Comic Sans MS" charset="0"/>
                <a:cs typeface="Tahoma" charset="0"/>
              </a:rPr>
              <a:t>Ergs or Gallons</a:t>
            </a:r>
          </a:p>
        </p:txBody>
      </p:sp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5337175" y="2986088"/>
            <a:ext cx="7572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charset="0"/>
                <a:cs typeface="Tahoma" charset="0"/>
              </a:rPr>
              <a:t>Bits</a:t>
            </a:r>
          </a:p>
        </p:txBody>
      </p:sp>
      <p:grpSp>
        <p:nvGrpSpPr>
          <p:cNvPr id="21517" name="Group 14"/>
          <p:cNvGrpSpPr>
            <a:grpSpLocks/>
          </p:cNvGrpSpPr>
          <p:nvPr/>
        </p:nvGrpSpPr>
        <p:grpSpPr bwMode="auto">
          <a:xfrm>
            <a:off x="2743200" y="3170238"/>
            <a:ext cx="644525" cy="649287"/>
            <a:chOff x="1959" y="2223"/>
            <a:chExt cx="406" cy="409"/>
          </a:xfrm>
        </p:grpSpPr>
        <p:sp useBgFill="1">
          <p:nvSpPr>
            <p:cNvPr id="21527" name="Oval 15"/>
            <p:cNvSpPr>
              <a:spLocks noChangeArrowheads="1"/>
            </p:cNvSpPr>
            <p:nvPr/>
          </p:nvSpPr>
          <p:spPr bwMode="auto">
            <a:xfrm>
              <a:off x="1959" y="2223"/>
              <a:ext cx="406" cy="409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21528" name="Line 16"/>
            <p:cNvSpPr>
              <a:spLocks noChangeShapeType="1"/>
            </p:cNvSpPr>
            <p:nvPr/>
          </p:nvSpPr>
          <p:spPr bwMode="auto">
            <a:xfrm flipV="1">
              <a:off x="2091" y="2341"/>
              <a:ext cx="117" cy="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8" name="Group 17"/>
          <p:cNvGrpSpPr>
            <a:grpSpLocks/>
          </p:cNvGrpSpPr>
          <p:nvPr/>
        </p:nvGrpSpPr>
        <p:grpSpPr bwMode="auto">
          <a:xfrm>
            <a:off x="5497513" y="2216150"/>
            <a:ext cx="749300" cy="649288"/>
            <a:chOff x="3463" y="1655"/>
            <a:chExt cx="472" cy="409"/>
          </a:xfrm>
        </p:grpSpPr>
        <p:sp useBgFill="1">
          <p:nvSpPr>
            <p:cNvPr id="21525" name="Oval 18"/>
            <p:cNvSpPr>
              <a:spLocks noChangeArrowheads="1"/>
            </p:cNvSpPr>
            <p:nvPr/>
          </p:nvSpPr>
          <p:spPr bwMode="auto">
            <a:xfrm>
              <a:off x="3528" y="1655"/>
              <a:ext cx="407" cy="409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21526" name="Rectangle 19"/>
            <p:cNvSpPr>
              <a:spLocks noChangeArrowheads="1"/>
            </p:cNvSpPr>
            <p:nvPr/>
          </p:nvSpPr>
          <p:spPr bwMode="auto">
            <a:xfrm>
              <a:off x="3463" y="1753"/>
              <a:ext cx="45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>
                  <a:latin typeface="Comic Sans MS" charset="0"/>
                  <a:cs typeface="Tahoma" charset="0"/>
                </a:rPr>
                <a:t>0/1</a:t>
              </a:r>
            </a:p>
          </p:txBody>
        </p:sp>
      </p:grpSp>
      <p:sp>
        <p:nvSpPr>
          <p:cNvPr id="21519" name="Text Box 20"/>
          <p:cNvSpPr txBox="1">
            <a:spLocks noChangeArrowheads="1"/>
          </p:cNvSpPr>
          <p:nvPr/>
        </p:nvSpPr>
        <p:spPr bwMode="auto">
          <a:xfrm>
            <a:off x="0" y="5437188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2000" b="0">
                <a:latin typeface="Tahoma" charset="0"/>
                <a:cs typeface="Tahoma" charset="0"/>
              </a:rPr>
              <a:t>Keep in mind, </a:t>
            </a:r>
            <a:r>
              <a:rPr lang="en-US" sz="2000" b="0">
                <a:solidFill>
                  <a:srgbClr val="CC0000"/>
                </a:solidFill>
                <a:latin typeface="Tahoma" charset="0"/>
                <a:cs typeface="Tahoma" charset="0"/>
              </a:rPr>
              <a:t>the world is not digital, we engineer it to behave so.</a:t>
            </a:r>
            <a:r>
              <a:rPr lang="en-US" sz="2000" b="0">
                <a:latin typeface="Tahoma" charset="0"/>
                <a:cs typeface="Tahoma" charset="0"/>
              </a:rPr>
              <a:t> </a:t>
            </a:r>
            <a:br>
              <a:rPr lang="en-US" sz="2000" b="0">
                <a:latin typeface="Tahoma" charset="0"/>
                <a:cs typeface="Tahoma" charset="0"/>
              </a:rPr>
            </a:br>
            <a:r>
              <a:rPr lang="en-US" sz="2000" b="0">
                <a:latin typeface="Tahoma" charset="0"/>
                <a:cs typeface="Tahoma" charset="0"/>
              </a:rPr>
              <a:t>We must use real physical phenomena to implement digital designs!</a:t>
            </a:r>
            <a:endParaRPr lang="en-US" b="0">
              <a:latin typeface="Comic Sans MS" charset="0"/>
              <a:cs typeface="Tahoma" charset="0"/>
            </a:endParaRPr>
          </a:p>
        </p:txBody>
      </p:sp>
      <p:grpSp>
        <p:nvGrpSpPr>
          <p:cNvPr id="21520" name="Group 21"/>
          <p:cNvGrpSpPr>
            <a:grpSpLocks/>
          </p:cNvGrpSpPr>
          <p:nvPr/>
        </p:nvGrpSpPr>
        <p:grpSpPr bwMode="auto">
          <a:xfrm>
            <a:off x="3455988" y="3094038"/>
            <a:ext cx="658812" cy="463550"/>
            <a:chOff x="2177" y="2208"/>
            <a:chExt cx="415" cy="292"/>
          </a:xfrm>
        </p:grpSpPr>
        <p:sp>
          <p:nvSpPr>
            <p:cNvPr id="21523" name="AutoShape 22"/>
            <p:cNvSpPr>
              <a:spLocks noChangeArrowheads="1"/>
            </p:cNvSpPr>
            <p:nvPr/>
          </p:nvSpPr>
          <p:spPr bwMode="auto">
            <a:xfrm flipH="1">
              <a:off x="2240" y="2223"/>
              <a:ext cx="288" cy="277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21524" name="Text Box 23"/>
            <p:cNvSpPr txBox="1">
              <a:spLocks noChangeArrowheads="1"/>
            </p:cNvSpPr>
            <p:nvPr/>
          </p:nvSpPr>
          <p:spPr bwMode="auto">
            <a:xfrm>
              <a:off x="2177" y="2208"/>
              <a:ext cx="4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Comic Sans MS" charset="0"/>
                  <a:cs typeface="Tahoma" charset="0"/>
                </a:rPr>
                <a:t>Noise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</p:grpSp>
      <p:sp>
        <p:nvSpPr>
          <p:cNvPr id="21521" name="AutoShape 24"/>
          <p:cNvSpPr>
            <a:spLocks noChangeArrowheads="1"/>
          </p:cNvSpPr>
          <p:nvPr/>
        </p:nvSpPr>
        <p:spPr bwMode="auto">
          <a:xfrm>
            <a:off x="2397125" y="2454275"/>
            <a:ext cx="1412875" cy="715963"/>
          </a:xfrm>
          <a:prstGeom prst="irregularSeal2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>
                <a:latin typeface="Comic Sans MS" charset="0"/>
                <a:cs typeface="Tahoma" charset="0"/>
              </a:rPr>
              <a:t>Manufacturing</a:t>
            </a:r>
            <a:br>
              <a:rPr lang="en-US" sz="1100">
                <a:latin typeface="Comic Sans MS" charset="0"/>
                <a:cs typeface="Tahoma" charset="0"/>
              </a:rPr>
            </a:br>
            <a:r>
              <a:rPr lang="en-US" sz="1100">
                <a:latin typeface="Comic Sans MS" charset="0"/>
                <a:cs typeface="Tahoma" charset="0"/>
              </a:rPr>
              <a:t>Variations</a:t>
            </a:r>
          </a:p>
        </p:txBody>
      </p:sp>
      <p:sp>
        <p:nvSpPr>
          <p:cNvPr id="215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13F437A8-48B5-5047-AC9B-4132A3FBF8EF}" type="slidenum">
              <a:rPr lang="en-US" sz="1400">
                <a:latin typeface="Arial Narrow" charset="0"/>
                <a:cs typeface="Tahoma" charset="0"/>
              </a:rPr>
              <a:pPr/>
              <a:t>4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Types of Digital Components</a:t>
            </a:r>
            <a:endParaRPr lang="en-US" dirty="0">
              <a:ea typeface="Tahom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Two categories of components</a:t>
            </a:r>
          </a:p>
          <a:p>
            <a:pPr lvl="1">
              <a:defRPr/>
            </a:pPr>
            <a:r>
              <a:rPr lang="en-US" dirty="0" smtClean="0"/>
              <a:t>those whose output only depends on their current inputs</a:t>
            </a:r>
          </a:p>
          <a:p>
            <a:pPr lvl="2">
              <a:defRPr/>
            </a:pPr>
            <a:r>
              <a:rPr lang="en-US" dirty="0" smtClean="0"/>
              <a:t>called COMBINATIONAL</a:t>
            </a:r>
          </a:p>
          <a:p>
            <a:pPr lvl="2">
              <a:defRPr/>
            </a:pPr>
            <a:r>
              <a:rPr lang="en-US" dirty="0" smtClean="0"/>
              <a:t>they are “memory-less”, don’t remember the past</a:t>
            </a:r>
          </a:p>
          <a:p>
            <a:pPr lvl="1">
              <a:defRPr/>
            </a:pPr>
            <a:r>
              <a:rPr lang="en-US" dirty="0" smtClean="0"/>
              <a:t>those who output depends also on their past state</a:t>
            </a:r>
          </a:p>
          <a:p>
            <a:pPr lvl="2">
              <a:defRPr/>
            </a:pPr>
            <a:r>
              <a:rPr lang="en-US" dirty="0" smtClean="0"/>
              <a:t>called SEQUENTIAL</a:t>
            </a:r>
          </a:p>
          <a:p>
            <a:pPr lvl="2">
              <a:defRPr/>
            </a:pPr>
            <a:r>
              <a:rPr lang="en-US" dirty="0" smtClean="0"/>
              <a:t>they are “state-holding”, remember their past</a:t>
            </a:r>
          </a:p>
          <a:p>
            <a:pPr lvl="2">
              <a:defRPr/>
            </a:pPr>
            <a:r>
              <a:rPr lang="en-US" dirty="0" smtClean="0"/>
              <a:t>key to building memories</a:t>
            </a:r>
            <a:endParaRPr lang="en-US" dirty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EFE8B605-749F-0943-A127-29D424DF05DF}" type="slidenum">
              <a:rPr lang="en-US" sz="1400">
                <a:latin typeface="Arial Narrow" charset="0"/>
                <a:cs typeface="Tahoma" charset="0"/>
              </a:rPr>
              <a:pPr/>
              <a:t>5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Terminology</a:t>
            </a:r>
            <a:endParaRPr lang="en-US" dirty="0">
              <a:ea typeface="Taho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System</a:t>
            </a:r>
          </a:p>
          <a:p>
            <a:pPr lvl="1">
              <a:defRPr/>
            </a:pPr>
            <a:r>
              <a:rPr lang="en-US" dirty="0" smtClean="0"/>
              <a:t>a reasonably large assembly of components</a:t>
            </a:r>
          </a:p>
          <a:p>
            <a:pPr lvl="1">
              <a:defRPr/>
            </a:pPr>
            <a:r>
              <a:rPr lang="en-US" dirty="0" smtClean="0"/>
              <a:t>division of a system into components is typically arbitrary but almost always hierarchical</a:t>
            </a:r>
          </a:p>
          <a:p>
            <a:pPr>
              <a:defRPr/>
            </a:pPr>
            <a:r>
              <a:rPr lang="en-US" dirty="0" smtClean="0">
                <a:ea typeface="Tahoma"/>
              </a:rPr>
              <a:t>Component/Element</a:t>
            </a:r>
          </a:p>
          <a:p>
            <a:pPr lvl="1">
              <a:defRPr/>
            </a:pPr>
            <a:r>
              <a:rPr lang="en-US" dirty="0" smtClean="0"/>
              <a:t>an individual part of a bigger system</a:t>
            </a:r>
          </a:p>
          <a:p>
            <a:pPr lvl="1">
              <a:defRPr/>
            </a:pPr>
            <a:r>
              <a:rPr lang="en-US" dirty="0"/>
              <a:t>c</a:t>
            </a:r>
            <a:r>
              <a:rPr lang="en-US" dirty="0" smtClean="0"/>
              <a:t>learly-defined function and interface</a:t>
            </a:r>
          </a:p>
          <a:p>
            <a:pPr lvl="1">
              <a:defRPr/>
            </a:pPr>
            <a:r>
              <a:rPr lang="en-US" dirty="0" smtClean="0"/>
              <a:t>implement it and put a black-box around it</a:t>
            </a:r>
          </a:p>
          <a:p>
            <a:pPr lvl="1">
              <a:defRPr/>
            </a:pPr>
            <a:r>
              <a:rPr lang="en-US" dirty="0" smtClean="0"/>
              <a:t>larger components created using smaller components</a:t>
            </a:r>
          </a:p>
          <a:p>
            <a:pPr>
              <a:defRPr/>
            </a:pPr>
            <a:r>
              <a:rPr lang="en-US" dirty="0" smtClean="0">
                <a:ea typeface="Tahoma"/>
              </a:rPr>
              <a:t>Circuit</a:t>
            </a:r>
          </a:p>
          <a:p>
            <a:pPr lvl="1">
              <a:defRPr/>
            </a:pPr>
            <a:r>
              <a:rPr lang="en-US" dirty="0" smtClean="0"/>
              <a:t>a small (often leaf-level) component consisting of a network of gates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A26002C9-AA67-6049-B8FB-237F44136B8C}" type="slidenum">
              <a:rPr lang="en-US" sz="1400">
                <a:latin typeface="Arial Narrow" charset="0"/>
                <a:cs typeface="Tahoma" charset="0"/>
              </a:rPr>
              <a:pPr/>
              <a:t>6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  <a:ea typeface="Tahoma"/>
              </a:rPr>
              <a:t>Combinational Components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 circuit is combinational if-and-only-if it has: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one or more digital </a:t>
            </a:r>
            <a:r>
              <a:rPr lang="en-US" i="1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inputs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one or more digital </a:t>
            </a:r>
            <a:r>
              <a:rPr lang="en-US" i="1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outputs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 </a:t>
            </a:r>
            <a:r>
              <a:rPr lang="en-US" i="1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functional specification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that details the value of each output for every possible combination of valid input values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 charset="0"/>
              </a:rPr>
              <a:t>output depends only on the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 charset="0"/>
              </a:rPr>
              <a:t>latest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 charset="0"/>
              </a:rPr>
              <a:t>inputs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 </a:t>
            </a:r>
            <a:r>
              <a:rPr lang="en-US" i="1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timing specification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consisting (at minimum) of an upper bound </a:t>
            </a:r>
            <a:r>
              <a:rPr lang="en-US" i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</a:t>
            </a:r>
            <a:r>
              <a:rPr lang="en-US" i="1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pd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on the time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this circuit will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take to produce the output value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once stable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valid input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values are applied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>
        <p:nvSpPr>
          <p:cNvPr id="25603" name="Rectangle 7"/>
          <p:cNvSpPr>
            <a:spLocks noChangeArrowheads="1"/>
          </p:cNvSpPr>
          <p:nvPr/>
        </p:nvSpPr>
        <p:spPr bwMode="auto">
          <a:xfrm>
            <a:off x="3962400" y="4800600"/>
            <a:ext cx="2209800" cy="182880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800">
              <a:latin typeface="Comic Sans MS" charset="0"/>
              <a:cs typeface="Tahoma" charset="0"/>
            </a:endParaRPr>
          </a:p>
        </p:txBody>
      </p:sp>
      <p:sp>
        <p:nvSpPr>
          <p:cNvPr id="459784" name="Text Box 8"/>
          <p:cNvSpPr txBox="1">
            <a:spLocks noChangeArrowheads="1"/>
          </p:cNvSpPr>
          <p:nvPr/>
        </p:nvSpPr>
        <p:spPr bwMode="auto">
          <a:xfrm>
            <a:off x="3960813" y="4733925"/>
            <a:ext cx="22113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latin typeface="Comic Sans MS" charset="0"/>
                <a:cs typeface="Tahoma" charset="0"/>
              </a:rPr>
              <a:t>Output a </a:t>
            </a:r>
            <a:r>
              <a:rPr lang="ja-JP" altLang="en-US" sz="1400">
                <a:latin typeface="Comic Sans MS" charset="0"/>
                <a:cs typeface="Tahoma" charset="0"/>
              </a:rPr>
              <a:t>“</a:t>
            </a:r>
            <a:r>
              <a:rPr lang="en-US" altLang="ja-JP" sz="1400">
                <a:latin typeface="Comic Sans MS" charset="0"/>
                <a:cs typeface="Tahoma" charset="0"/>
              </a:rPr>
              <a:t>1</a:t>
            </a:r>
            <a:r>
              <a:rPr lang="ja-JP" altLang="en-US" sz="1400">
                <a:latin typeface="Comic Sans MS" charset="0"/>
                <a:cs typeface="Tahoma" charset="0"/>
              </a:rPr>
              <a:t>”</a:t>
            </a:r>
            <a:r>
              <a:rPr lang="en-US" altLang="ja-JP" sz="1400">
                <a:latin typeface="Comic Sans MS" charset="0"/>
                <a:cs typeface="Tahoma" charset="0"/>
              </a:rPr>
              <a:t> if at </a:t>
            </a:r>
          </a:p>
          <a:p>
            <a:pPr algn="ctr"/>
            <a:r>
              <a:rPr lang="en-US" sz="1400">
                <a:latin typeface="Comic Sans MS" charset="0"/>
                <a:cs typeface="Tahoma" charset="0"/>
              </a:rPr>
              <a:t>least 2 out of 3 of</a:t>
            </a:r>
          </a:p>
          <a:p>
            <a:pPr algn="ctr"/>
            <a:r>
              <a:rPr lang="en-US" sz="1400">
                <a:latin typeface="Comic Sans MS" charset="0"/>
                <a:cs typeface="Tahoma" charset="0"/>
              </a:rPr>
              <a:t>my inputs are a </a:t>
            </a:r>
            <a:r>
              <a:rPr lang="ja-JP" altLang="en-US" sz="1400">
                <a:latin typeface="Comic Sans MS" charset="0"/>
                <a:cs typeface="Tahoma" charset="0"/>
              </a:rPr>
              <a:t>“</a:t>
            </a:r>
            <a:r>
              <a:rPr lang="en-US" altLang="ja-JP" sz="1400">
                <a:latin typeface="Comic Sans MS" charset="0"/>
                <a:cs typeface="Tahoma" charset="0"/>
              </a:rPr>
              <a:t>1</a:t>
            </a:r>
            <a:r>
              <a:rPr lang="ja-JP" altLang="en-US" sz="1400">
                <a:latin typeface="Comic Sans MS" charset="0"/>
                <a:cs typeface="Tahoma" charset="0"/>
              </a:rPr>
              <a:t>”</a:t>
            </a:r>
            <a:r>
              <a:rPr lang="en-US" altLang="ja-JP" sz="1400">
                <a:latin typeface="Comic Sans MS" charset="0"/>
                <a:cs typeface="Tahoma" charset="0"/>
              </a:rPr>
              <a:t>.</a:t>
            </a:r>
          </a:p>
          <a:p>
            <a:pPr algn="ctr"/>
            <a:r>
              <a:rPr lang="en-US" sz="1400">
                <a:latin typeface="Comic Sans MS" charset="0"/>
                <a:cs typeface="Tahoma" charset="0"/>
              </a:rPr>
              <a:t>Otherwise, output </a:t>
            </a:r>
            <a:r>
              <a:rPr lang="ja-JP" altLang="en-US" sz="1400">
                <a:latin typeface="Comic Sans MS" charset="0"/>
                <a:cs typeface="Tahoma" charset="0"/>
              </a:rPr>
              <a:t>“</a:t>
            </a:r>
            <a:r>
              <a:rPr lang="en-US" altLang="ja-JP" sz="1400">
                <a:latin typeface="Comic Sans MS" charset="0"/>
                <a:cs typeface="Tahoma" charset="0"/>
              </a:rPr>
              <a:t>0</a:t>
            </a:r>
            <a:r>
              <a:rPr lang="ja-JP" altLang="en-US" sz="1400">
                <a:latin typeface="Comic Sans MS" charset="0"/>
                <a:cs typeface="Tahoma" charset="0"/>
              </a:rPr>
              <a:t>”</a:t>
            </a:r>
            <a:r>
              <a:rPr lang="en-US" altLang="ja-JP" sz="1400">
                <a:latin typeface="Comic Sans MS" charset="0"/>
                <a:cs typeface="Tahoma" charset="0"/>
              </a:rPr>
              <a:t>.</a:t>
            </a:r>
            <a:endParaRPr lang="en-US" sz="2800">
              <a:latin typeface="Comic Sans MS" charset="0"/>
              <a:cs typeface="Tahoma" charset="0"/>
            </a:endParaRPr>
          </a:p>
        </p:txBody>
      </p:sp>
      <p:sp>
        <p:nvSpPr>
          <p:cNvPr id="459785" name="Text Box 9"/>
          <p:cNvSpPr txBox="1">
            <a:spLocks noChangeArrowheads="1"/>
          </p:cNvSpPr>
          <p:nvPr/>
        </p:nvSpPr>
        <p:spPr bwMode="auto">
          <a:xfrm>
            <a:off x="3978275" y="5675313"/>
            <a:ext cx="21780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latin typeface="Comic Sans MS" charset="0"/>
                <a:cs typeface="Tahoma" charset="0"/>
              </a:rPr>
              <a:t>I will generate a valid</a:t>
            </a:r>
          </a:p>
          <a:p>
            <a:pPr algn="ctr"/>
            <a:r>
              <a:rPr lang="en-US" sz="1400">
                <a:latin typeface="Comic Sans MS" charset="0"/>
                <a:cs typeface="Tahoma" charset="0"/>
              </a:rPr>
              <a:t>output in no more than</a:t>
            </a:r>
          </a:p>
          <a:p>
            <a:pPr algn="ctr"/>
            <a:r>
              <a:rPr lang="en-US" sz="1400">
                <a:latin typeface="Comic Sans MS" charset="0"/>
                <a:cs typeface="Tahoma" charset="0"/>
              </a:rPr>
              <a:t>2 minutes after </a:t>
            </a:r>
          </a:p>
          <a:p>
            <a:pPr algn="ctr"/>
            <a:r>
              <a:rPr lang="en-US" sz="1400">
                <a:latin typeface="Comic Sans MS" charset="0"/>
                <a:cs typeface="Tahoma" charset="0"/>
              </a:rPr>
              <a:t>seeing valid inputs</a:t>
            </a:r>
            <a:endParaRPr lang="en-US" sz="2800">
              <a:latin typeface="Comic Sans MS" charset="0"/>
              <a:cs typeface="Tahoma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957513" y="5013325"/>
            <a:ext cx="1004887" cy="1100138"/>
            <a:chOff x="1863" y="3062"/>
            <a:chExt cx="633" cy="693"/>
          </a:xfrm>
        </p:grpSpPr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1920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1920" y="349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>
              <a:off x="1920" y="374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1863" y="3062"/>
              <a:ext cx="51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Comic Sans MS" charset="0"/>
                  <a:cs typeface="Tahoma" charset="0"/>
                </a:rPr>
                <a:t>input A</a:t>
              </a:r>
              <a:endParaRPr lang="en-US" sz="2800">
                <a:latin typeface="Comic Sans MS" charset="0"/>
                <a:cs typeface="Tahoma" charset="0"/>
              </a:endParaRPr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1863" y="3302"/>
              <a:ext cx="50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Comic Sans MS" charset="0"/>
                  <a:cs typeface="Tahoma" charset="0"/>
                </a:rPr>
                <a:t>input B</a:t>
              </a:r>
              <a:endParaRPr lang="en-US" sz="2800">
                <a:latin typeface="Comic Sans MS" charset="0"/>
                <a:cs typeface="Tahoma" charset="0"/>
              </a:endParaRP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1865" y="3561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Comic Sans MS" charset="0"/>
                  <a:cs typeface="Tahoma" charset="0"/>
                </a:rPr>
                <a:t>input C</a:t>
              </a:r>
              <a:endParaRPr lang="en-US" sz="2800">
                <a:latin typeface="Comic Sans MS" charset="0"/>
                <a:cs typeface="Tahoma" charset="0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142038" y="5424488"/>
            <a:ext cx="944562" cy="307975"/>
            <a:chOff x="3869" y="3321"/>
            <a:chExt cx="595" cy="194"/>
          </a:xfrm>
        </p:grpSpPr>
        <p:sp>
          <p:nvSpPr>
            <p:cNvPr id="25609" name="Line 18"/>
            <p:cNvSpPr>
              <a:spLocks noChangeShapeType="1"/>
            </p:cNvSpPr>
            <p:nvPr/>
          </p:nvSpPr>
          <p:spPr bwMode="auto">
            <a:xfrm>
              <a:off x="3888" y="350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Text Box 19"/>
            <p:cNvSpPr txBox="1">
              <a:spLocks noChangeArrowheads="1"/>
            </p:cNvSpPr>
            <p:nvPr/>
          </p:nvSpPr>
          <p:spPr bwMode="auto">
            <a:xfrm>
              <a:off x="3869" y="3321"/>
              <a:ext cx="5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Comic Sans MS" charset="0"/>
                  <a:cs typeface="Tahoma" charset="0"/>
                </a:rPr>
                <a:t>output Y</a:t>
              </a:r>
            </a:p>
          </p:txBody>
        </p:sp>
      </p:grpSp>
      <p:sp>
        <p:nvSpPr>
          <p:cNvPr id="256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69B9DE05-4830-B945-91A9-2D9308E36539}" type="slidenum">
              <a:rPr lang="en-US" sz="1400">
                <a:latin typeface="Arial Narrow" charset="0"/>
                <a:cs typeface="Tahoma" charset="0"/>
              </a:rPr>
              <a:pPr/>
              <a:t>7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4" grpId="0" autoUpdateAnimBg="0"/>
      <p:bldP spid="45978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A Combinational Digital System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Theorem:  A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system of interconnected elements is combinational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if-and-only-if: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each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primitive circuit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element is combinational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every input is connected to exactly one output or directly to a source of 0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 or 1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the circuit contains no directed cycles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no feedback (yet!)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Proof:  By induction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Start with the rightmost level of elements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their output only depends on their inputs, which in turn are outputs of the level of element just to their left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and so on… until you arrive at the leftmost inputs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But, in order to realize digital processing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elements we have one more requirement!</a:t>
            </a:r>
          </a:p>
        </p:txBody>
      </p:sp>
      <p:sp>
        <p:nvSpPr>
          <p:cNvPr id="2765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9F737F1D-7A21-FB49-82EA-8A27E2CC18EF}" type="slidenum">
              <a:rPr lang="en-US" sz="1400">
                <a:latin typeface="Arial Narrow" charset="0"/>
                <a:cs typeface="Tahoma" charset="0"/>
              </a:rPr>
              <a:pPr/>
              <a:t>8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Noise Margins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Key idea:  Keep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0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 distinct from the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1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say,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is represented by min voltage (e.g., 0 volts)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…   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is represented by high voltage (e.g., 1.8 volts)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use the same voltage representation throughout the entire system!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For reliability, outlaw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close calls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”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forbid a range of voltages between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and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4718050"/>
            <a:ext cx="6524625" cy="1150938"/>
            <a:chOff x="960" y="2544"/>
            <a:chExt cx="4110" cy="725"/>
          </a:xfrm>
        </p:grpSpPr>
        <p:sp>
          <p:nvSpPr>
            <p:cNvPr id="29707" name="Rectangle 5"/>
            <p:cNvSpPr>
              <a:spLocks noChangeArrowheads="1"/>
            </p:cNvSpPr>
            <p:nvPr/>
          </p:nvSpPr>
          <p:spPr bwMode="auto">
            <a:xfrm>
              <a:off x="1809" y="2819"/>
              <a:ext cx="1947" cy="291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29708" name="Line 6"/>
            <p:cNvSpPr>
              <a:spLocks noChangeShapeType="1"/>
            </p:cNvSpPr>
            <p:nvPr/>
          </p:nvSpPr>
          <p:spPr bwMode="auto">
            <a:xfrm>
              <a:off x="960" y="3112"/>
              <a:ext cx="36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Rectangle 7"/>
            <p:cNvSpPr>
              <a:spLocks noChangeArrowheads="1"/>
            </p:cNvSpPr>
            <p:nvPr/>
          </p:nvSpPr>
          <p:spPr bwMode="auto">
            <a:xfrm>
              <a:off x="4592" y="3035"/>
              <a:ext cx="47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>
                  <a:latin typeface="Comic Sans MS" charset="0"/>
                  <a:cs typeface="Tahoma" charset="0"/>
                </a:rPr>
                <a:t>volts</a:t>
              </a:r>
            </a:p>
          </p:txBody>
        </p:sp>
        <p:sp>
          <p:nvSpPr>
            <p:cNvPr id="29710" name="Line 8"/>
            <p:cNvSpPr>
              <a:spLocks noChangeShapeType="1"/>
            </p:cNvSpPr>
            <p:nvPr/>
          </p:nvSpPr>
          <p:spPr bwMode="auto">
            <a:xfrm>
              <a:off x="3756" y="2900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Rectangle 9"/>
            <p:cNvSpPr>
              <a:spLocks noChangeArrowheads="1"/>
            </p:cNvSpPr>
            <p:nvPr/>
          </p:nvSpPr>
          <p:spPr bwMode="auto">
            <a:xfrm>
              <a:off x="2010" y="2847"/>
              <a:ext cx="156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omic Sans MS" charset="0"/>
                  <a:cs typeface="Tahoma" charset="0"/>
                </a:rPr>
                <a:t>Forbidden Zone</a:t>
              </a:r>
              <a:endParaRPr lang="en-US" sz="2000">
                <a:latin typeface="Comic Sans MS" charset="0"/>
                <a:cs typeface="Tahoma" charset="0"/>
              </a:endParaRPr>
            </a:p>
          </p:txBody>
        </p:sp>
        <p:sp>
          <p:nvSpPr>
            <p:cNvPr id="29712" name="Rectangle 10"/>
            <p:cNvSpPr>
              <a:spLocks noChangeArrowheads="1"/>
            </p:cNvSpPr>
            <p:nvPr/>
          </p:nvSpPr>
          <p:spPr bwMode="auto">
            <a:xfrm>
              <a:off x="1216" y="2702"/>
              <a:ext cx="498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>
                  <a:latin typeface="Comic Sans MS" charset="0"/>
                  <a:cs typeface="Tahoma" charset="0"/>
                </a:rPr>
                <a:t>Valid</a:t>
              </a:r>
            </a:p>
            <a:p>
              <a:pPr algn="ctr">
                <a:lnSpc>
                  <a:spcPct val="90000"/>
                </a:lnSpc>
              </a:pPr>
              <a:r>
                <a:rPr lang="ja-JP" altLang="en-US" sz="2000">
                  <a:latin typeface="Comic Sans MS" charset="0"/>
                  <a:cs typeface="Tahoma" charset="0"/>
                </a:rPr>
                <a:t>“</a:t>
              </a:r>
              <a:r>
                <a:rPr lang="en-US" altLang="ja-JP" sz="2000">
                  <a:latin typeface="Comic Sans MS" charset="0"/>
                  <a:cs typeface="Tahoma" charset="0"/>
                </a:rPr>
                <a:t>0</a:t>
              </a:r>
              <a:r>
                <a:rPr lang="ja-JP" altLang="en-US" sz="2000">
                  <a:latin typeface="Comic Sans MS" charset="0"/>
                  <a:cs typeface="Tahoma" charset="0"/>
                </a:rPr>
                <a:t>”</a:t>
              </a:r>
              <a:endParaRPr lang="en-US" sz="2000">
                <a:latin typeface="Comic Sans MS" charset="0"/>
                <a:cs typeface="Tahoma" charset="0"/>
              </a:endParaRPr>
            </a:p>
          </p:txBody>
        </p:sp>
        <p:sp>
          <p:nvSpPr>
            <p:cNvPr id="29713" name="Rectangle 11"/>
            <p:cNvSpPr>
              <a:spLocks noChangeArrowheads="1"/>
            </p:cNvSpPr>
            <p:nvPr/>
          </p:nvSpPr>
          <p:spPr bwMode="auto">
            <a:xfrm>
              <a:off x="3822" y="2702"/>
              <a:ext cx="498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>
                  <a:latin typeface="Comic Sans MS" charset="0"/>
                  <a:cs typeface="Tahoma" charset="0"/>
                </a:rPr>
                <a:t>Valid</a:t>
              </a:r>
            </a:p>
            <a:p>
              <a:pPr algn="ctr">
                <a:lnSpc>
                  <a:spcPct val="90000"/>
                </a:lnSpc>
              </a:pPr>
              <a:r>
                <a:rPr lang="ja-JP" altLang="en-US" sz="2000">
                  <a:latin typeface="Comic Sans MS" charset="0"/>
                  <a:cs typeface="Tahoma" charset="0"/>
                </a:rPr>
                <a:t>“</a:t>
              </a:r>
              <a:r>
                <a:rPr lang="en-US" altLang="ja-JP" sz="2000">
                  <a:latin typeface="Comic Sans MS" charset="0"/>
                  <a:cs typeface="Tahoma" charset="0"/>
                </a:rPr>
                <a:t>1</a:t>
              </a:r>
              <a:r>
                <a:rPr lang="ja-JP" altLang="en-US" sz="2000">
                  <a:latin typeface="Comic Sans MS" charset="0"/>
                  <a:cs typeface="Tahoma" charset="0"/>
                </a:rPr>
                <a:t>”</a:t>
              </a:r>
              <a:endParaRPr lang="en-US" sz="2000">
                <a:latin typeface="Comic Sans MS" charset="0"/>
                <a:cs typeface="Tahoma" charset="0"/>
              </a:endParaRPr>
            </a:p>
          </p:txBody>
        </p:sp>
        <p:grpSp>
          <p:nvGrpSpPr>
            <p:cNvPr id="29714" name="Group 12"/>
            <p:cNvGrpSpPr>
              <a:grpSpLocks/>
            </p:cNvGrpSpPr>
            <p:nvPr/>
          </p:nvGrpSpPr>
          <p:grpSpPr bwMode="auto">
            <a:xfrm>
              <a:off x="1809" y="2544"/>
              <a:ext cx="1947" cy="250"/>
              <a:chOff x="1809" y="3139"/>
              <a:chExt cx="1947" cy="250"/>
            </a:xfrm>
          </p:grpSpPr>
          <p:sp>
            <p:nvSpPr>
              <p:cNvPr id="29716" name="Line 13"/>
              <p:cNvSpPr>
                <a:spLocks noChangeShapeType="1"/>
              </p:cNvSpPr>
              <p:nvPr/>
            </p:nvSpPr>
            <p:spPr bwMode="auto">
              <a:xfrm>
                <a:off x="1809" y="3264"/>
                <a:ext cx="19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Text Box 14"/>
              <p:cNvSpPr txBox="1">
                <a:spLocks noChangeArrowheads="1"/>
              </p:cNvSpPr>
              <p:nvPr/>
            </p:nvSpPr>
            <p:spPr bwMode="auto">
              <a:xfrm>
                <a:off x="2464" y="3139"/>
                <a:ext cx="637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Comic Sans MS" charset="0"/>
                    <a:cs typeface="Tahoma" charset="0"/>
                  </a:rPr>
                  <a:t>Invalid</a:t>
                </a:r>
                <a:endParaRPr lang="en-US">
                  <a:latin typeface="Comic Sans MS" charset="0"/>
                  <a:cs typeface="Tahoma" charset="0"/>
                </a:endParaRPr>
              </a:p>
            </p:txBody>
          </p:sp>
        </p:grpSp>
        <p:sp>
          <p:nvSpPr>
            <p:cNvPr id="29715" name="Line 15"/>
            <p:cNvSpPr>
              <a:spLocks noChangeShapeType="1"/>
            </p:cNvSpPr>
            <p:nvPr/>
          </p:nvSpPr>
          <p:spPr bwMode="auto">
            <a:xfrm>
              <a:off x="1809" y="2904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0" name="Rectangle 17"/>
          <p:cNvSpPr>
            <a:spLocks noChangeArrowheads="1"/>
          </p:cNvSpPr>
          <p:nvPr/>
        </p:nvSpPr>
        <p:spPr bwMode="auto">
          <a:xfrm>
            <a:off x="914400" y="6153150"/>
            <a:ext cx="76200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b="0">
                <a:latin typeface="Comic Sans MS" charset="0"/>
                <a:cs typeface="Tahoma" charset="0"/>
              </a:rPr>
              <a:t>CONSEQUENCE: </a:t>
            </a:r>
            <a:r>
              <a:rPr lang="en-US" sz="2000" b="0">
                <a:latin typeface="Tahoma" charset="0"/>
                <a:cs typeface="Tahoma" charset="0"/>
              </a:rPr>
              <a:t>Notion of </a:t>
            </a:r>
            <a:r>
              <a:rPr lang="ja-JP" altLang="en-US" sz="2000" b="0">
                <a:latin typeface="Tahoma" charset="0"/>
                <a:cs typeface="Tahoma" charset="0"/>
              </a:rPr>
              <a:t>“</a:t>
            </a:r>
            <a:r>
              <a:rPr lang="en-US" altLang="ja-JP" sz="2000" b="0">
                <a:latin typeface="Tahoma" charset="0"/>
                <a:cs typeface="Tahoma" charset="0"/>
              </a:rPr>
              <a:t>VALID</a:t>
            </a:r>
            <a:r>
              <a:rPr lang="ja-JP" altLang="en-US" sz="2000" b="0">
                <a:latin typeface="Tahoma" charset="0"/>
                <a:cs typeface="Tahoma" charset="0"/>
              </a:rPr>
              <a:t>”</a:t>
            </a:r>
            <a:r>
              <a:rPr lang="en-US" altLang="ja-JP" sz="2000" b="0">
                <a:latin typeface="Tahoma" charset="0"/>
                <a:cs typeface="Tahoma" charset="0"/>
              </a:rPr>
              <a:t> and </a:t>
            </a:r>
            <a:r>
              <a:rPr lang="ja-JP" altLang="en-US" sz="2000" b="0">
                <a:latin typeface="Tahoma" charset="0"/>
                <a:cs typeface="Tahoma" charset="0"/>
              </a:rPr>
              <a:t>“</a:t>
            </a:r>
            <a:r>
              <a:rPr lang="en-US" altLang="ja-JP" sz="2000" b="0">
                <a:latin typeface="Tahoma" charset="0"/>
                <a:cs typeface="Tahoma" charset="0"/>
              </a:rPr>
              <a:t>INVALID</a:t>
            </a:r>
            <a:r>
              <a:rPr lang="ja-JP" altLang="en-US" sz="2000" b="0">
                <a:latin typeface="Tahoma" charset="0"/>
                <a:cs typeface="Tahoma" charset="0"/>
              </a:rPr>
              <a:t>”</a:t>
            </a:r>
            <a:r>
              <a:rPr lang="en-US" altLang="ja-JP" sz="2000" b="0">
                <a:latin typeface="Tahoma" charset="0"/>
                <a:cs typeface="Tahoma" charset="0"/>
              </a:rPr>
              <a:t> logic levels</a:t>
            </a:r>
            <a:endParaRPr lang="en-US" b="0">
              <a:latin typeface="Tahoma" charset="0"/>
              <a:cs typeface="Tahoma" charset="0"/>
            </a:endParaRP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073150" y="5513388"/>
            <a:ext cx="6572250" cy="465137"/>
            <a:chOff x="676" y="3233"/>
            <a:chExt cx="4140" cy="293"/>
          </a:xfrm>
        </p:grpSpPr>
        <p:sp>
          <p:nvSpPr>
            <p:cNvPr id="29703" name="Line 19"/>
            <p:cNvSpPr>
              <a:spLocks noChangeShapeType="1"/>
            </p:cNvSpPr>
            <p:nvPr/>
          </p:nvSpPr>
          <p:spPr bwMode="auto">
            <a:xfrm>
              <a:off x="1038" y="3233"/>
              <a:ext cx="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Line 20"/>
            <p:cNvSpPr>
              <a:spLocks noChangeShapeType="1"/>
            </p:cNvSpPr>
            <p:nvPr/>
          </p:nvSpPr>
          <p:spPr bwMode="auto">
            <a:xfrm>
              <a:off x="4378" y="3240"/>
              <a:ext cx="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Text Box 21"/>
            <p:cNvSpPr txBox="1">
              <a:spLocks noChangeArrowheads="1"/>
            </p:cNvSpPr>
            <p:nvPr/>
          </p:nvSpPr>
          <p:spPr bwMode="auto">
            <a:xfrm>
              <a:off x="676" y="3302"/>
              <a:ext cx="7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Tahoma" charset="0"/>
                  <a:cs typeface="Tahoma" charset="0"/>
                </a:rPr>
                <a:t>Min Voltage</a:t>
              </a:r>
            </a:p>
          </p:txBody>
        </p:sp>
        <p:sp>
          <p:nvSpPr>
            <p:cNvPr id="29706" name="Text Box 22"/>
            <p:cNvSpPr txBox="1">
              <a:spLocks noChangeArrowheads="1"/>
            </p:cNvSpPr>
            <p:nvPr/>
          </p:nvSpPr>
          <p:spPr bwMode="auto">
            <a:xfrm>
              <a:off x="3996" y="3332"/>
              <a:ext cx="82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Tahoma" charset="0"/>
                  <a:cs typeface="Tahoma" charset="0"/>
                </a:rPr>
                <a:t>Max Voltage</a:t>
              </a:r>
            </a:p>
          </p:txBody>
        </p:sp>
      </p:grpSp>
      <p:sp>
        <p:nvSpPr>
          <p:cNvPr id="2970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03FCA25C-3B7E-0C46-8AD2-10F44AEA9B24}" type="slidenum">
              <a:rPr lang="en-US" sz="1400">
                <a:latin typeface="Arial Narrow" charset="0"/>
                <a:cs typeface="Tahoma" charset="0"/>
              </a:rPr>
              <a:pPr/>
              <a:t>9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proposal">
  <a:themeElements>
    <a:clrScheme name="proposal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proposa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posal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12114</TotalTime>
  <Words>1856</Words>
  <Application>Microsoft Macintosh PowerPoint</Application>
  <PresentationFormat>Letter Paper (8.5x11 in)</PresentationFormat>
  <Paragraphs>478</Paragraphs>
  <Slides>32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Arial Narrow</vt:lpstr>
      <vt:lpstr>Comic Sans MS</vt:lpstr>
      <vt:lpstr>DomCasual</vt:lpstr>
      <vt:lpstr>ＭＳ Ｐゴシック</vt:lpstr>
      <vt:lpstr>Tahoma</vt:lpstr>
      <vt:lpstr>Tekton</vt:lpstr>
      <vt:lpstr>Times New Roman</vt:lpstr>
      <vt:lpstr>Wingdings</vt:lpstr>
      <vt:lpstr>Wingdings 2</vt:lpstr>
      <vt:lpstr>proposal</vt:lpstr>
      <vt:lpstr>Clip</vt:lpstr>
      <vt:lpstr>VISIO</vt:lpstr>
      <vt:lpstr> Computer Organization and Design  Transistors and all that… a brief overview</vt:lpstr>
      <vt:lpstr>Today’s Topics</vt:lpstr>
      <vt:lpstr>Let’s go digital!</vt:lpstr>
      <vt:lpstr>The Digital Abstraction</vt:lpstr>
      <vt:lpstr>Types of Digital Components</vt:lpstr>
      <vt:lpstr>Terminology</vt:lpstr>
      <vt:lpstr>Combinational Components</vt:lpstr>
      <vt:lpstr>A Combinational Digital System</vt:lpstr>
      <vt:lpstr>Noise Margins</vt:lpstr>
      <vt:lpstr>Digital Processing Elements</vt:lpstr>
      <vt:lpstr>Digital Processing Elements</vt:lpstr>
      <vt:lpstr>Most common technology today</vt:lpstr>
      <vt:lpstr>Transistors as switches</vt:lpstr>
      <vt:lpstr>Silicon as a semiconductor</vt:lpstr>
      <vt:lpstr>MOS Transistors</vt:lpstr>
      <vt:lpstr>nMOS Transistors</vt:lpstr>
      <vt:lpstr>pMOS Transistors</vt:lpstr>
      <vt:lpstr>Summary:  nMOS and pMOS Transistors</vt:lpstr>
      <vt:lpstr>CMOS Topologies</vt:lpstr>
      <vt:lpstr>From Transistors… to Gates!</vt:lpstr>
      <vt:lpstr>CMOS Inverter</vt:lpstr>
      <vt:lpstr>CMOS Complements</vt:lpstr>
      <vt:lpstr>A Two Input Logic Gate</vt:lpstr>
      <vt:lpstr>NAND</vt:lpstr>
      <vt:lpstr>Here’s Another…</vt:lpstr>
      <vt:lpstr>3-input NOR Gate?</vt:lpstr>
      <vt:lpstr>Drawing Style</vt:lpstr>
      <vt:lpstr>Circuit Schematic Rules (cont.)</vt:lpstr>
      <vt:lpstr>CMOS Gates Like to Invert</vt:lpstr>
      <vt:lpstr>General CMOS Gate Recipe</vt:lpstr>
      <vt:lpstr>One More Exercise</vt:lpstr>
      <vt:lpstr>One More Exercise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Transistors and Logic - I</dc:title>
  <dc:subject>Comp 411 -- Spring 2011</dc:subject>
  <dc:creator>Montek Singh</dc:creator>
  <cp:keywords/>
  <dc:description/>
  <cp:lastModifiedBy>hailey Huber</cp:lastModifiedBy>
  <cp:revision>361</cp:revision>
  <cp:lastPrinted>1999-09-10T12:56:53Z</cp:lastPrinted>
  <dcterms:created xsi:type="dcterms:W3CDTF">2011-02-28T16:49:18Z</dcterms:created>
  <dcterms:modified xsi:type="dcterms:W3CDTF">2016-03-23T19:07:19Z</dcterms:modified>
  <cp:category/>
</cp:coreProperties>
</file>