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5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38"/>
  </p:notesMasterIdLst>
  <p:handoutMasterIdLst>
    <p:handoutMasterId r:id="rId39"/>
  </p:handoutMasterIdLst>
  <p:sldIdLst>
    <p:sldId id="440" r:id="rId2"/>
    <p:sldId id="496" r:id="rId3"/>
    <p:sldId id="505" r:id="rId4"/>
    <p:sldId id="506" r:id="rId5"/>
    <p:sldId id="507" r:id="rId6"/>
    <p:sldId id="509" r:id="rId7"/>
    <p:sldId id="510" r:id="rId8"/>
    <p:sldId id="524" r:id="rId9"/>
    <p:sldId id="512" r:id="rId10"/>
    <p:sldId id="513" r:id="rId11"/>
    <p:sldId id="514" r:id="rId12"/>
    <p:sldId id="515" r:id="rId13"/>
    <p:sldId id="516" r:id="rId14"/>
    <p:sldId id="517" r:id="rId15"/>
    <p:sldId id="518" r:id="rId16"/>
    <p:sldId id="519" r:id="rId17"/>
    <p:sldId id="520" r:id="rId18"/>
    <p:sldId id="521" r:id="rId19"/>
    <p:sldId id="522" r:id="rId20"/>
    <p:sldId id="523" r:id="rId21"/>
    <p:sldId id="525" r:id="rId22"/>
    <p:sldId id="474" r:id="rId23"/>
    <p:sldId id="478" r:id="rId24"/>
    <p:sldId id="502" r:id="rId25"/>
    <p:sldId id="503" r:id="rId26"/>
    <p:sldId id="479" r:id="rId27"/>
    <p:sldId id="480" r:id="rId28"/>
    <p:sldId id="481" r:id="rId29"/>
    <p:sldId id="482" r:id="rId30"/>
    <p:sldId id="483" r:id="rId31"/>
    <p:sldId id="497" r:id="rId32"/>
    <p:sldId id="498" r:id="rId33"/>
    <p:sldId id="484" r:id="rId34"/>
    <p:sldId id="485" r:id="rId35"/>
    <p:sldId id="486" r:id="rId36"/>
    <p:sldId id="499" r:id="rId37"/>
  </p:sldIdLst>
  <p:sldSz cx="9144000" cy="6858000" type="letter"/>
  <p:notesSz cx="7315200" cy="9601200"/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ekton" charset="0"/>
        <a:ea typeface="ＭＳ Ｐゴシック" charset="0"/>
        <a:cs typeface="ＭＳ Ｐゴシック" charset="0"/>
      </a:defRPr>
    </a:lvl1pPr>
    <a:lvl2pPr marL="457200" algn="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ekton" charset="0"/>
        <a:ea typeface="ＭＳ Ｐゴシック" charset="0"/>
        <a:cs typeface="ＭＳ Ｐゴシック" charset="0"/>
      </a:defRPr>
    </a:lvl2pPr>
    <a:lvl3pPr marL="914400" algn="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ekton" charset="0"/>
        <a:ea typeface="ＭＳ Ｐゴシック" charset="0"/>
        <a:cs typeface="ＭＳ Ｐゴシック" charset="0"/>
      </a:defRPr>
    </a:lvl3pPr>
    <a:lvl4pPr marL="1371600" algn="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ekton" charset="0"/>
        <a:ea typeface="ＭＳ Ｐゴシック" charset="0"/>
        <a:cs typeface="ＭＳ Ｐゴシック" charset="0"/>
      </a:defRPr>
    </a:lvl4pPr>
    <a:lvl5pPr marL="1828800" algn="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ekton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b="1" kern="1200">
        <a:solidFill>
          <a:schemeClr val="tx1"/>
        </a:solidFill>
        <a:latin typeface="Tekton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b="1" kern="1200">
        <a:solidFill>
          <a:schemeClr val="tx1"/>
        </a:solidFill>
        <a:latin typeface="Tekton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b="1" kern="1200">
        <a:solidFill>
          <a:schemeClr val="tx1"/>
        </a:solidFill>
        <a:latin typeface="Tekton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b="1" kern="1200">
        <a:solidFill>
          <a:schemeClr val="tx1"/>
        </a:solidFill>
        <a:latin typeface="Tekton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1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66"/>
    <a:srgbClr val="3333FF"/>
    <a:srgbClr val="33CC33"/>
    <a:srgbClr val="669900"/>
    <a:srgbClr val="00FF00"/>
    <a:srgbClr val="0000FF"/>
    <a:srgbClr val="E9910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/>
    <p:restoredTop sz="73214"/>
  </p:normalViewPr>
  <p:slideViewPr>
    <p:cSldViewPr snapToObjects="1">
      <p:cViewPr varScale="1">
        <p:scale>
          <a:sx n="91" d="100"/>
          <a:sy n="91" d="100"/>
        </p:scale>
        <p:origin x="156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2" d="100"/>
          <a:sy n="62" d="100"/>
        </p:scale>
        <p:origin x="-612" y="-84"/>
      </p:cViewPr>
      <p:guideLst>
        <p:guide orient="horz" pos="3021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1" Type="http://schemas.openxmlformats.org/officeDocument/2006/relationships/slide" Target="slides/slide18.xml"/><Relationship Id="rId12" Type="http://schemas.openxmlformats.org/officeDocument/2006/relationships/slide" Target="slides/slide35.xml"/><Relationship Id="rId1" Type="http://schemas.openxmlformats.org/officeDocument/2006/relationships/slide" Target="slides/slide3.xml"/><Relationship Id="rId2" Type="http://schemas.openxmlformats.org/officeDocument/2006/relationships/slide" Target="slides/slide4.xml"/><Relationship Id="rId3" Type="http://schemas.openxmlformats.org/officeDocument/2006/relationships/slide" Target="slides/slide5.xml"/><Relationship Id="rId4" Type="http://schemas.openxmlformats.org/officeDocument/2006/relationships/slide" Target="slides/slide6.xml"/><Relationship Id="rId5" Type="http://schemas.openxmlformats.org/officeDocument/2006/relationships/slide" Target="slides/slide7.xml"/><Relationship Id="rId6" Type="http://schemas.openxmlformats.org/officeDocument/2006/relationships/slide" Target="slides/slide10.xml"/><Relationship Id="rId7" Type="http://schemas.openxmlformats.org/officeDocument/2006/relationships/slide" Target="slides/slide12.xml"/><Relationship Id="rId8" Type="http://schemas.openxmlformats.org/officeDocument/2006/relationships/slide" Target="slides/slide13.xml"/><Relationship Id="rId9" Type="http://schemas.openxmlformats.org/officeDocument/2006/relationships/slide" Target="slides/slide14.xml"/><Relationship Id="rId10" Type="http://schemas.openxmlformats.org/officeDocument/2006/relationships/slide" Target="slides/slide1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Relationship Id="rId2" Type="http://schemas.openxmlformats.org/officeDocument/2006/relationships/image" Target="../media/image4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4" Type="http://schemas.openxmlformats.org/officeDocument/2006/relationships/image" Target="../media/image46.emf"/><Relationship Id="rId5" Type="http://schemas.openxmlformats.org/officeDocument/2006/relationships/image" Target="../media/image47.emf"/><Relationship Id="rId6" Type="http://schemas.openxmlformats.org/officeDocument/2006/relationships/image" Target="../media/image48.emf"/><Relationship Id="rId7" Type="http://schemas.openxmlformats.org/officeDocument/2006/relationships/image" Target="../media/image49.emf"/><Relationship Id="rId1" Type="http://schemas.openxmlformats.org/officeDocument/2006/relationships/image" Target="../media/image43.emf"/><Relationship Id="rId2" Type="http://schemas.openxmlformats.org/officeDocument/2006/relationships/image" Target="../media/image44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Relationship Id="rId2" Type="http://schemas.openxmlformats.org/officeDocument/2006/relationships/image" Target="../media/image52.wmf"/><Relationship Id="rId3" Type="http://schemas.openxmlformats.org/officeDocument/2006/relationships/image" Target="../media/image53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Relationship Id="rId2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4" Type="http://schemas.openxmlformats.org/officeDocument/2006/relationships/image" Target="../media/image30.wmf"/><Relationship Id="rId1" Type="http://schemas.openxmlformats.org/officeDocument/2006/relationships/image" Target="../media/image26.wmf"/><Relationship Id="rId2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ChangeArrowheads="1"/>
          </p:cNvSpPr>
          <p:nvPr/>
        </p:nvSpPr>
        <p:spPr bwMode="auto">
          <a:xfrm>
            <a:off x="714375" y="306388"/>
            <a:ext cx="2827338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0428" tIns="23502" rIns="60428" bIns="23502">
            <a:spAutoFit/>
          </a:bodyPr>
          <a:lstStyle/>
          <a:p>
            <a:pPr marL="214313" indent="-214313" algn="l" defTabSz="858838">
              <a:lnSpc>
                <a:spcPct val="97000"/>
              </a:lnSpc>
              <a:spcBef>
                <a:spcPct val="49000"/>
              </a:spcBef>
            </a:pPr>
            <a:r>
              <a:rPr lang="en-US" sz="1700">
                <a:latin typeface="Comic Sans MS" charset="0"/>
                <a:cs typeface="Tahoma" charset="0"/>
              </a:rPr>
              <a:t>Comp 411- Fall ‘06</a:t>
            </a:r>
          </a:p>
        </p:txBody>
      </p:sp>
      <p:sp>
        <p:nvSpPr>
          <p:cNvPr id="14339" name="Rectangle 7"/>
          <p:cNvSpPr>
            <a:spLocks noChangeArrowheads="1"/>
          </p:cNvSpPr>
          <p:nvPr/>
        </p:nvSpPr>
        <p:spPr bwMode="auto">
          <a:xfrm>
            <a:off x="4065588" y="306388"/>
            <a:ext cx="26114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0428" tIns="23502" rIns="60428" bIns="23502">
            <a:spAutoFit/>
          </a:bodyPr>
          <a:lstStyle/>
          <a:p>
            <a:pPr marL="214313" indent="-214313" defTabSz="858838">
              <a:lnSpc>
                <a:spcPct val="97000"/>
              </a:lnSpc>
              <a:spcBef>
                <a:spcPct val="49000"/>
              </a:spcBef>
            </a:pPr>
            <a:r>
              <a:rPr lang="en-US" sz="1700">
                <a:latin typeface="Comic Sans MS" charset="0"/>
                <a:cs typeface="Tahoma" charset="0"/>
              </a:rPr>
              <a:t> Page </a:t>
            </a:r>
            <a:fld id="{DAE06615-ACF1-8147-8F18-8B0484E1839A}" type="slidenum">
              <a:rPr lang="en-US" sz="1700">
                <a:latin typeface="Comic Sans MS" charset="0"/>
                <a:cs typeface="Tahoma" charset="0"/>
              </a:rPr>
              <a:pPr marL="214313" indent="-214313" defTabSz="858838">
                <a:lnSpc>
                  <a:spcPct val="97000"/>
                </a:lnSpc>
                <a:spcBef>
                  <a:spcPct val="49000"/>
                </a:spcBef>
              </a:pPr>
              <a:t>‹#›</a:t>
            </a:fld>
            <a:endParaRPr lang="en-US" sz="1700">
              <a:latin typeface="Comic Sans MS" charset="0"/>
              <a:cs typeface="Tahoma" charset="0"/>
            </a:endParaRPr>
          </a:p>
        </p:txBody>
      </p:sp>
      <p:sp>
        <p:nvSpPr>
          <p:cNvPr id="14340" name="Rectangle 8"/>
          <p:cNvSpPr>
            <a:spLocks noChangeArrowheads="1"/>
          </p:cNvSpPr>
          <p:nvPr/>
        </p:nvSpPr>
        <p:spPr bwMode="auto">
          <a:xfrm>
            <a:off x="2960688" y="295275"/>
            <a:ext cx="183515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0428" tIns="23502" rIns="60428" bIns="23502">
            <a:spAutoFit/>
          </a:bodyPr>
          <a:lstStyle/>
          <a:p>
            <a:pPr marL="214313" indent="-214313" algn="l" defTabSz="858838">
              <a:lnSpc>
                <a:spcPct val="97000"/>
              </a:lnSpc>
            </a:pPr>
            <a:fld id="{1B0BD1F3-1E4F-D047-8563-4188D88FC55F}" type="datetime1">
              <a:rPr lang="en-US" sz="1700">
                <a:latin typeface="Comic Sans MS" charset="0"/>
                <a:cs typeface="Tahoma" charset="0"/>
              </a:rPr>
              <a:pPr marL="214313" indent="-214313" algn="l" defTabSz="858838">
                <a:lnSpc>
                  <a:spcPct val="97000"/>
                </a:lnSpc>
              </a:pPr>
              <a:t>4/30/16</a:t>
            </a:fld>
            <a:r>
              <a:rPr lang="en-US" sz="1700">
                <a:latin typeface="Comic Sans MS" charset="0"/>
                <a:cs typeface="Tahoma" charset="0"/>
              </a:rPr>
              <a:t> Lecture</a:t>
            </a:r>
          </a:p>
        </p:txBody>
      </p:sp>
      <p:sp>
        <p:nvSpPr>
          <p:cNvPr id="14341" name="Rectangle 9"/>
          <p:cNvSpPr>
            <a:spLocks noChangeArrowheads="1"/>
          </p:cNvSpPr>
          <p:nvPr/>
        </p:nvSpPr>
        <p:spPr bwMode="auto">
          <a:xfrm>
            <a:off x="657225" y="8801100"/>
            <a:ext cx="34655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0428" tIns="23502" rIns="60428" bIns="23502">
            <a:spAutoFit/>
          </a:bodyPr>
          <a:lstStyle/>
          <a:p>
            <a:pPr marL="214313" indent="-214313" algn="l" defTabSz="858838">
              <a:lnSpc>
                <a:spcPct val="118000"/>
              </a:lnSpc>
            </a:pPr>
            <a:r>
              <a:rPr lang="en-US" sz="1200">
                <a:latin typeface="Comic Sans MS" charset="0"/>
                <a:cs typeface="Tahoma" charset="0"/>
              </a:rPr>
              <a:t>Instructor: Leonard McMillan</a:t>
            </a:r>
          </a:p>
        </p:txBody>
      </p:sp>
    </p:spTree>
    <p:extLst>
      <p:ext uri="{BB962C8B-B14F-4D97-AF65-F5344CB8AC3E}">
        <p14:creationId xmlns:p14="http://schemas.microsoft.com/office/powerpoint/2010/main" val="38542146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1200150"/>
            <a:ext cx="4806950" cy="360521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5363" name="Rectangle 8"/>
          <p:cNvSpPr>
            <a:spLocks noChangeArrowheads="1"/>
          </p:cNvSpPr>
          <p:nvPr/>
        </p:nvSpPr>
        <p:spPr bwMode="auto">
          <a:xfrm>
            <a:off x="409575" y="688975"/>
            <a:ext cx="2779713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0428" tIns="23502" rIns="60428" bIns="23502">
            <a:spAutoFit/>
          </a:bodyPr>
          <a:lstStyle/>
          <a:p>
            <a:pPr marL="214313" indent="-214313" algn="l" defTabSz="858838">
              <a:lnSpc>
                <a:spcPct val="97000"/>
              </a:lnSpc>
              <a:spcBef>
                <a:spcPct val="49000"/>
              </a:spcBef>
            </a:pPr>
            <a:r>
              <a:rPr lang="en-US" sz="1700" b="0">
                <a:latin typeface="Comic Sans MS" charset="0"/>
                <a:cs typeface="Tahoma" charset="0"/>
              </a:rPr>
              <a:t>6.004 Lectures, Fall ‘99 </a:t>
            </a:r>
          </a:p>
        </p:txBody>
      </p:sp>
      <p:sp>
        <p:nvSpPr>
          <p:cNvPr id="15364" name="Rectangle 9"/>
          <p:cNvSpPr>
            <a:spLocks noChangeArrowheads="1"/>
          </p:cNvSpPr>
          <p:nvPr/>
        </p:nvSpPr>
        <p:spPr bwMode="auto">
          <a:xfrm>
            <a:off x="3424238" y="688975"/>
            <a:ext cx="2611437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0428" tIns="23502" rIns="60428" bIns="23502">
            <a:spAutoFit/>
          </a:bodyPr>
          <a:lstStyle/>
          <a:p>
            <a:pPr marL="214313" indent="-214313" defTabSz="858838">
              <a:lnSpc>
                <a:spcPct val="97000"/>
              </a:lnSpc>
              <a:spcBef>
                <a:spcPct val="49000"/>
              </a:spcBef>
            </a:pPr>
            <a:r>
              <a:rPr lang="en-US" sz="1700" b="0">
                <a:latin typeface="Comic Sans MS" charset="0"/>
                <a:cs typeface="Tahoma" charset="0"/>
              </a:rPr>
              <a:t>Notes for slide </a:t>
            </a:r>
            <a:fld id="{3563BA53-F46D-F34E-AEF0-7C2488802BE5}" type="slidenum">
              <a:rPr lang="en-US" sz="1700" b="0">
                <a:latin typeface="Comic Sans MS" charset="0"/>
                <a:cs typeface="Tahoma" charset="0"/>
              </a:rPr>
              <a:pPr marL="214313" indent="-214313" defTabSz="858838">
                <a:lnSpc>
                  <a:spcPct val="97000"/>
                </a:lnSpc>
                <a:spcBef>
                  <a:spcPct val="49000"/>
                </a:spcBef>
              </a:pPr>
              <a:t>‹#›</a:t>
            </a:fld>
            <a:endParaRPr lang="en-US" sz="1700" b="0">
              <a:latin typeface="Comic Sans MS" charset="0"/>
              <a:cs typeface="Tahoma" charset="0"/>
            </a:endParaRPr>
          </a:p>
        </p:txBody>
      </p:sp>
      <p:sp>
        <p:nvSpPr>
          <p:cNvPr id="15365" name="Rectangle 11"/>
          <p:cNvSpPr>
            <a:spLocks noChangeArrowheads="1"/>
          </p:cNvSpPr>
          <p:nvPr/>
        </p:nvSpPr>
        <p:spPr bwMode="auto">
          <a:xfrm>
            <a:off x="404813" y="9045575"/>
            <a:ext cx="347027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0428" tIns="23502" rIns="60428" bIns="23502">
            <a:spAutoFit/>
          </a:bodyPr>
          <a:lstStyle/>
          <a:p>
            <a:pPr marL="214313" indent="-214313" algn="l" defTabSz="858838">
              <a:lnSpc>
                <a:spcPct val="118000"/>
              </a:lnSpc>
            </a:pPr>
            <a:r>
              <a:rPr lang="en-US" sz="1200" b="0">
                <a:latin typeface="Comic Sans MS" charset="0"/>
                <a:cs typeface="Tahoma" charset="0"/>
              </a:rPr>
              <a:t>Chris Terman  </a:t>
            </a:r>
            <a:fld id="{98324C07-22AA-AC4B-B03C-9BBCB87EA896}" type="datetime1">
              <a:rPr lang="en-US" sz="1200" b="0">
                <a:latin typeface="Comic Sans MS" charset="0"/>
                <a:cs typeface="Tahoma" charset="0"/>
              </a:rPr>
              <a:pPr marL="214313" indent="-214313" algn="l" defTabSz="858838">
                <a:lnSpc>
                  <a:spcPct val="118000"/>
                </a:lnSpc>
              </a:pPr>
              <a:t>4/30/16</a:t>
            </a:fld>
            <a:r>
              <a:rPr lang="en-US" sz="1200" b="0">
                <a:latin typeface="Comic Sans MS" charset="0"/>
                <a:cs typeface="Tahoma" charset="0"/>
              </a:rPr>
              <a:t>  </a:t>
            </a:r>
            <a:fld id="{095DA5B6-B557-0B4E-90F7-3F9610FAB015}" type="datetime10">
              <a:rPr lang="en-US" sz="1200" b="0">
                <a:latin typeface="Comic Sans MS" charset="0"/>
                <a:cs typeface="Tahoma" charset="0"/>
              </a:rPr>
              <a:pPr marL="214313" indent="-214313" algn="l" defTabSz="858838">
                <a:lnSpc>
                  <a:spcPct val="118000"/>
                </a:lnSpc>
              </a:pPr>
              <a:t>13:06</a:t>
            </a:fld>
            <a:endParaRPr lang="en-US" sz="1200" b="0">
              <a:latin typeface="Comic Sans MS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979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410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0888"/>
            <a:ext cx="5362575" cy="4318000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11" tIns="48355" rIns="96711" bIns="48355"/>
          <a:lstStyle/>
          <a:p>
            <a:endParaRPr lang="en-US">
              <a:latin typeface="Times New Roman" charset="0"/>
              <a:ea typeface="ＭＳ Ｐゴシック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6425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4220" y="9119551"/>
            <a:ext cx="3169390" cy="48006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77" tIns="45789" rIns="91577" bIns="45789"/>
          <a:lstStyle>
            <a:lvl1pPr defTabSz="96664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4064" indent="-286179" defTabSz="96664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4715" indent="-228943" defTabSz="96664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2600" indent="-228943" defTabSz="96664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60486" indent="-228943" defTabSz="96664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8372" indent="-228943" defTabSz="96664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6258" indent="-228943" defTabSz="96664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34144" indent="-228943" defTabSz="96664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92029" indent="-228943" defTabSz="96664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269A97C-6501-6945-AF0F-1916F60F8F5A}" type="slidenum">
              <a:rPr lang="en-US" sz="1300">
                <a:latin typeface="Times New Roman" charset="0"/>
              </a:rPr>
              <a:pPr/>
              <a:t>12</a:t>
            </a:fld>
            <a:endParaRPr lang="en-US" sz="1300">
              <a:latin typeface="Times New Roman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77" tIns="45789" rIns="91577" bIns="45789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849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4220" y="9119551"/>
            <a:ext cx="3169390" cy="48006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77" tIns="45789" rIns="91577" bIns="45789"/>
          <a:lstStyle>
            <a:lvl1pPr defTabSz="96664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4064" indent="-286179" defTabSz="96664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4715" indent="-228943" defTabSz="96664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2600" indent="-228943" defTabSz="96664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60486" indent="-228943" defTabSz="96664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8372" indent="-228943" defTabSz="96664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6258" indent="-228943" defTabSz="96664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34144" indent="-228943" defTabSz="96664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92029" indent="-228943" defTabSz="96664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70C70C4-D313-0C46-BE75-0C8EBF6EBD88}" type="slidenum">
              <a:rPr lang="en-US" sz="1300">
                <a:latin typeface="Times New Roman" charset="0"/>
              </a:rPr>
              <a:pPr/>
              <a:t>13</a:t>
            </a:fld>
            <a:endParaRPr lang="en-US" sz="1300">
              <a:latin typeface="Times New Roman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77" tIns="45789" rIns="91577" bIns="45789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079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4220" y="9119551"/>
            <a:ext cx="3169390" cy="48006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77" tIns="45789" rIns="91577" bIns="45789"/>
          <a:lstStyle>
            <a:lvl1pPr defTabSz="96664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4064" indent="-286179" defTabSz="96664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4715" indent="-228943" defTabSz="96664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2600" indent="-228943" defTabSz="96664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60486" indent="-228943" defTabSz="96664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8372" indent="-228943" defTabSz="96664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6258" indent="-228943" defTabSz="96664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34144" indent="-228943" defTabSz="96664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92029" indent="-228943" defTabSz="96664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6AB1EE1-F4A8-B348-987C-BEF4F6F1F345}" type="slidenum">
              <a:rPr lang="en-US" sz="1300">
                <a:latin typeface="Times New Roman" charset="0"/>
              </a:rPr>
              <a:pPr/>
              <a:t>14</a:t>
            </a:fld>
            <a:endParaRPr lang="en-US" sz="1300">
              <a:latin typeface="Times New Roman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77" tIns="45789" rIns="91577" bIns="45789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328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4220" y="9119551"/>
            <a:ext cx="3169390" cy="48006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77" tIns="45789" rIns="91577" bIns="45789"/>
          <a:lstStyle>
            <a:lvl1pPr defTabSz="96664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4064" indent="-286179" defTabSz="96664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4715" indent="-228943" defTabSz="96664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2600" indent="-228943" defTabSz="96664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60486" indent="-228943" defTabSz="96664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8372" indent="-228943" defTabSz="96664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6258" indent="-228943" defTabSz="96664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34144" indent="-228943" defTabSz="96664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92029" indent="-228943" defTabSz="96664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BE43F64-382C-4248-A998-5AB7D814E58F}" type="slidenum">
              <a:rPr lang="en-US" sz="1300">
                <a:latin typeface="Times New Roman" charset="0"/>
              </a:rPr>
              <a:pPr/>
              <a:t>16</a:t>
            </a:fld>
            <a:endParaRPr lang="en-US" sz="1300">
              <a:latin typeface="Times New Roman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77" tIns="45789" rIns="91577" bIns="45789"/>
          <a:lstStyle/>
          <a:p>
            <a:r>
              <a:rPr lang="en-US" dirty="0" err="1" smtClean="0"/>
              <a:t>Interting</a:t>
            </a:r>
            <a:r>
              <a:rPr lang="en-US" dirty="0" smtClean="0"/>
              <a:t> a</a:t>
            </a:r>
            <a:r>
              <a:rPr lang="en-US" baseline="0" dirty="0" smtClean="0"/>
              <a:t> NOR to an AND</a:t>
            </a:r>
          </a:p>
          <a:p>
            <a:r>
              <a:rPr lang="en-US" baseline="0" smtClean="0"/>
              <a:t>Inverting a NAND to a OR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216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4220" y="9119551"/>
            <a:ext cx="3169390" cy="48006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77" tIns="45789" rIns="91577" bIns="45789"/>
          <a:lstStyle>
            <a:lvl1pPr defTabSz="96664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4064" indent="-286179" defTabSz="96664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4715" indent="-228943" defTabSz="96664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2600" indent="-228943" defTabSz="96664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60486" indent="-228943" defTabSz="96664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8372" indent="-228943" defTabSz="96664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6258" indent="-228943" defTabSz="96664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34144" indent="-228943" defTabSz="96664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92029" indent="-228943" defTabSz="96664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9DF7719-AE41-324E-97D9-379FB0A4C7A4}" type="slidenum">
              <a:rPr lang="en-US" sz="1300">
                <a:latin typeface="Times New Roman" charset="0"/>
              </a:rPr>
              <a:pPr/>
              <a:t>17</a:t>
            </a:fld>
            <a:endParaRPr lang="en-US" sz="1300">
              <a:latin typeface="Times New Roman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77" tIns="45789" rIns="91577" bIns="45789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848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4220" y="9119551"/>
            <a:ext cx="3169390" cy="48006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77" tIns="45789" rIns="91577" bIns="45789"/>
          <a:lstStyle>
            <a:lvl1pPr defTabSz="96664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4064" indent="-286179" defTabSz="96664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4715" indent="-228943" defTabSz="96664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2600" indent="-228943" defTabSz="96664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60486" indent="-228943" defTabSz="96664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8372" indent="-228943" defTabSz="96664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6258" indent="-228943" defTabSz="96664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34144" indent="-228943" defTabSz="96664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92029" indent="-228943" defTabSz="96664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B8CF70B-10F2-BB46-8C10-F65FBC3DA65B}" type="slidenum">
              <a:rPr lang="en-US" sz="1300">
                <a:latin typeface="Times New Roman" charset="0"/>
              </a:rPr>
              <a:pPr/>
              <a:t>18</a:t>
            </a:fld>
            <a:endParaRPr lang="en-US" sz="1300">
              <a:latin typeface="Times New Roman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77" tIns="45789" rIns="91577" bIns="45789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40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4220" y="9119551"/>
            <a:ext cx="3169390" cy="48006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77" tIns="45789" rIns="91577" bIns="45789"/>
          <a:lstStyle>
            <a:lvl1pPr defTabSz="96664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4064" indent="-286179" defTabSz="96664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4715" indent="-228943" defTabSz="96664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2600" indent="-228943" defTabSz="96664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60486" indent="-228943" defTabSz="96664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8372" indent="-228943" defTabSz="96664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6258" indent="-228943" defTabSz="96664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34144" indent="-228943" defTabSz="96664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92029" indent="-228943" defTabSz="96664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400C98C-C353-8046-B52D-15A1E1EFD83C}" type="slidenum">
              <a:rPr lang="en-US" sz="1300">
                <a:latin typeface="Times New Roman" charset="0"/>
              </a:rPr>
              <a:pPr/>
              <a:t>19</a:t>
            </a:fld>
            <a:endParaRPr lang="en-US" sz="1300">
              <a:latin typeface="Times New Roman" charset="0"/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77" tIns="45789" rIns="91577" bIns="45789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042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4220" y="9119551"/>
            <a:ext cx="3169390" cy="48006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77" tIns="45789" rIns="91577" bIns="45789"/>
          <a:lstStyle>
            <a:lvl1pPr defTabSz="96664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4064" indent="-286179" defTabSz="96664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4715" indent="-228943" defTabSz="96664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2600" indent="-228943" defTabSz="96664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60486" indent="-228943" defTabSz="96664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8372" indent="-228943" defTabSz="96664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6258" indent="-228943" defTabSz="96664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34144" indent="-228943" defTabSz="96664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92029" indent="-228943" defTabSz="96664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0963028-A39A-4449-B3BE-A933DA27B77B}" type="slidenum">
              <a:rPr lang="en-US" sz="1300">
                <a:latin typeface="Times New Roman" charset="0"/>
              </a:rPr>
              <a:pPr/>
              <a:t>20</a:t>
            </a:fld>
            <a:endParaRPr lang="en-US" sz="1300">
              <a:latin typeface="Times New Roman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77" tIns="45789" rIns="91577" bIns="45789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4890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1200150"/>
            <a:ext cx="4800600" cy="36020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43" tIns="48323" rIns="96643" bIns="48323" anchor="ctr"/>
          <a:lstStyle/>
          <a:p>
            <a:endParaRPr lang="en-US">
              <a:latin typeface="Times New Roman" charset="0"/>
              <a:ea typeface="ＭＳ Ｐゴシック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3244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1200150"/>
            <a:ext cx="4800600" cy="36020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43" tIns="48323" rIns="96643" bIns="48323" anchor="ctr"/>
          <a:lstStyle/>
          <a:p>
            <a:endParaRPr lang="en-US">
              <a:latin typeface="Times New Roman" charset="0"/>
              <a:ea typeface="ＭＳ Ｐゴシック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898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4220" y="9119551"/>
            <a:ext cx="3169390" cy="48006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77" tIns="45789" rIns="91577" bIns="45789"/>
          <a:lstStyle>
            <a:lvl1pPr defTabSz="96664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4064" indent="-286179" defTabSz="96664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4715" indent="-228943" defTabSz="96664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2600" indent="-228943" defTabSz="96664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60486" indent="-228943" defTabSz="96664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8372" indent="-228943" defTabSz="96664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6258" indent="-228943" defTabSz="96664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34144" indent="-228943" defTabSz="96664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92029" indent="-228943" defTabSz="96664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E63E655-F968-3A44-8499-626F0741D891}" type="slidenum">
              <a:rPr lang="en-US" sz="1300">
                <a:latin typeface="Times New Roman" charset="0"/>
              </a:rPr>
              <a:pPr/>
              <a:t>3</a:t>
            </a:fld>
            <a:endParaRPr lang="en-US" sz="1300">
              <a:latin typeface="Times New Roman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77" tIns="45789" rIns="91577" bIns="45789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5107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1200150"/>
            <a:ext cx="4800600" cy="36020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43" tIns="48323" rIns="96643" bIns="48323" anchor="ctr"/>
          <a:lstStyle/>
          <a:p>
            <a:endParaRPr lang="en-US">
              <a:latin typeface="Times New Roman" charset="0"/>
              <a:ea typeface="ＭＳ Ｐゴシック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02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1200150"/>
            <a:ext cx="4800600" cy="36020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43" tIns="48323" rIns="96643" bIns="48323" anchor="ctr"/>
          <a:lstStyle/>
          <a:p>
            <a:endParaRPr lang="en-US">
              <a:latin typeface="Times New Roman" charset="0"/>
              <a:ea typeface="ＭＳ Ｐゴシック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6245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1200150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Rectangle 3"/>
          <p:cNvSpPr>
            <a:spLocks noChangeArrowheads="1"/>
          </p:cNvSpPr>
          <p:nvPr/>
        </p:nvSpPr>
        <p:spPr bwMode="auto">
          <a:xfrm>
            <a:off x="-531813" y="5518150"/>
            <a:ext cx="7472363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041" tIns="46197" rIns="94041" bIns="46197">
            <a:spAutoFit/>
          </a:bodyPr>
          <a:lstStyle/>
          <a:p>
            <a:pPr defTabSz="949325">
              <a:lnSpc>
                <a:spcPct val="90000"/>
              </a:lnSpc>
            </a:pPr>
            <a:r>
              <a:rPr lang="en-US" sz="2500">
                <a:latin typeface="Comic Sans MS" charset="0"/>
                <a:cs typeface="Tahoma" charset="0"/>
              </a:rPr>
              <a:t>DIFFERENT prop delays from each INPUT...</a:t>
            </a:r>
          </a:p>
          <a:p>
            <a:pPr defTabSz="949325">
              <a:lnSpc>
                <a:spcPct val="90000"/>
              </a:lnSpc>
            </a:pPr>
            <a:endParaRPr lang="en-US" sz="2500">
              <a:latin typeface="Comic Sans MS" charset="0"/>
              <a:cs typeface="Tahoma" charset="0"/>
            </a:endParaRPr>
          </a:p>
          <a:p>
            <a:pPr defTabSz="949325">
              <a:lnSpc>
                <a:spcPct val="90000"/>
              </a:lnSpc>
            </a:pPr>
            <a:r>
              <a:rPr lang="en-US" sz="2500">
                <a:latin typeface="Comic Sans MS" charset="0"/>
                <a:cs typeface="Tahoma" charset="0"/>
              </a:rPr>
              <a:t>... but we</a:t>
            </a:r>
            <a:r>
              <a:rPr lang="ja-JP" altLang="en-US" sz="2500">
                <a:latin typeface="Comic Sans MS" charset="0"/>
                <a:cs typeface="Tahoma" charset="0"/>
              </a:rPr>
              <a:t>’</a:t>
            </a:r>
            <a:r>
              <a:rPr lang="en-US" altLang="ja-JP" sz="2500">
                <a:latin typeface="Comic Sans MS" charset="0"/>
                <a:cs typeface="Tahoma" charset="0"/>
              </a:rPr>
              <a:t>re taking MAX (worst case).</a:t>
            </a:r>
            <a:endParaRPr lang="en-US" sz="2500">
              <a:latin typeface="Comic Sans MS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5212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1200150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3"/>
          <p:cNvSpPr>
            <a:spLocks noChangeArrowheads="1"/>
          </p:cNvSpPr>
          <p:nvPr/>
        </p:nvSpPr>
        <p:spPr bwMode="auto">
          <a:xfrm>
            <a:off x="2881313" y="3152775"/>
            <a:ext cx="81756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041" tIns="46197" rIns="94041" bIns="46197">
            <a:spAutoFit/>
          </a:bodyPr>
          <a:lstStyle/>
          <a:p>
            <a:pPr defTabSz="949325">
              <a:lnSpc>
                <a:spcPct val="90000"/>
              </a:lnSpc>
            </a:pPr>
            <a:r>
              <a:rPr lang="en-US" sz="1900">
                <a:latin typeface="Comic Sans MS" charset="0"/>
                <a:cs typeface="Tahoma" charset="0"/>
              </a:rPr>
              <a:t>log N</a:t>
            </a:r>
            <a:endParaRPr lang="en-US" sz="2500">
              <a:latin typeface="Comic Sans MS" charset="0"/>
              <a:cs typeface="Tahoma" charset="0"/>
            </a:endParaRPr>
          </a:p>
        </p:txBody>
      </p:sp>
      <p:sp>
        <p:nvSpPr>
          <p:cNvPr id="28675" name="Rectangle 4"/>
          <p:cNvSpPr>
            <a:spLocks noChangeArrowheads="1"/>
          </p:cNvSpPr>
          <p:nvPr/>
        </p:nvSpPr>
        <p:spPr bwMode="auto">
          <a:xfrm>
            <a:off x="3278188" y="3548063"/>
            <a:ext cx="8191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041" tIns="46197" rIns="94041" bIns="46197">
            <a:spAutoFit/>
          </a:bodyPr>
          <a:lstStyle/>
          <a:p>
            <a:pPr defTabSz="949325">
              <a:lnSpc>
                <a:spcPct val="90000"/>
              </a:lnSpc>
            </a:pPr>
            <a:r>
              <a:rPr lang="en-US" sz="1900">
                <a:latin typeface="Comic Sans MS" charset="0"/>
                <a:cs typeface="Tahoma" charset="0"/>
              </a:rPr>
              <a:t>log N</a:t>
            </a:r>
            <a:endParaRPr lang="en-US" sz="2500">
              <a:latin typeface="Comic Sans MS" charset="0"/>
              <a:cs typeface="Tahoma" charset="0"/>
            </a:endParaRPr>
          </a:p>
        </p:txBody>
      </p:sp>
      <p:sp>
        <p:nvSpPr>
          <p:cNvPr id="28676" name="Text Box 5"/>
          <p:cNvSpPr txBox="1">
            <a:spLocks noChangeArrowheads="1"/>
          </p:cNvSpPr>
          <p:nvPr/>
        </p:nvSpPr>
        <p:spPr bwMode="auto">
          <a:xfrm>
            <a:off x="104775" y="2049463"/>
            <a:ext cx="2122488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031" tIns="47515" rIns="95031" bIns="47515">
            <a:spAutoFit/>
          </a:bodyPr>
          <a:lstStyle>
            <a:lvl1pPr defTabSz="949325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 defTabSz="949325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 defTabSz="949325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 defTabSz="949325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 defTabSz="949325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 sz="2500">
                <a:latin typeface="Comic Sans MS" charset="0"/>
                <a:cs typeface="Tahoma" charset="0"/>
              </a:rPr>
              <a:t>2</a:t>
            </a:r>
            <a:r>
              <a:rPr lang="en-US" sz="2500" baseline="30000">
                <a:latin typeface="Comic Sans MS" charset="0"/>
                <a:cs typeface="Tahoma" charset="0"/>
              </a:rPr>
              <a:t>k</a:t>
            </a:r>
            <a:r>
              <a:rPr lang="en-US" sz="2500">
                <a:latin typeface="Comic Sans MS" charset="0"/>
                <a:cs typeface="Tahoma" charset="0"/>
              </a:rPr>
              <a:t> inputs</a:t>
            </a:r>
          </a:p>
          <a:p>
            <a:r>
              <a:rPr lang="en-US" sz="2500">
                <a:latin typeface="Comic Sans MS" charset="0"/>
                <a:cs typeface="Tahoma" charset="0"/>
              </a:rPr>
              <a:t>for k levels.</a:t>
            </a:r>
          </a:p>
        </p:txBody>
      </p:sp>
      <p:sp>
        <p:nvSpPr>
          <p:cNvPr id="28677" name="Rectangle 6"/>
          <p:cNvSpPr>
            <a:spLocks noChangeArrowheads="1"/>
          </p:cNvSpPr>
          <p:nvPr/>
        </p:nvSpPr>
        <p:spPr bwMode="auto">
          <a:xfrm>
            <a:off x="1220788" y="5311775"/>
            <a:ext cx="4873625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43" tIns="48323" rIns="96643" bIns="48323" anchor="ctr">
            <a:spAutoFit/>
          </a:bodyPr>
          <a:lstStyle/>
          <a:p>
            <a:pPr defTabSz="966788"/>
            <a:r>
              <a:rPr lang="en-US" sz="2500">
                <a:latin typeface="Comic Sans MS" charset="0"/>
                <a:cs typeface="Tahoma" charset="0"/>
              </a:rPr>
              <a:t>2</a:t>
            </a:r>
            <a:r>
              <a:rPr lang="en-US" sz="2500" baseline="30000">
                <a:latin typeface="Comic Sans MS" charset="0"/>
                <a:cs typeface="Tahoma" charset="0"/>
              </a:rPr>
              <a:t>k</a:t>
            </a:r>
            <a:r>
              <a:rPr lang="en-US" sz="2500">
                <a:latin typeface="Comic Sans MS" charset="0"/>
                <a:cs typeface="Tahoma" charset="0"/>
              </a:rPr>
              <a:t> inputs for k levels</a:t>
            </a:r>
          </a:p>
        </p:txBody>
      </p:sp>
    </p:spTree>
    <p:extLst>
      <p:ext uri="{BB962C8B-B14F-4D97-AF65-F5344CB8AC3E}">
        <p14:creationId xmlns:p14="http://schemas.microsoft.com/office/powerpoint/2010/main" val="16196609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1200150"/>
            <a:ext cx="4800600" cy="36020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43" tIns="48323" rIns="96643" bIns="48323" anchor="ctr"/>
          <a:lstStyle/>
          <a:p>
            <a:endParaRPr lang="en-US">
              <a:latin typeface="Times New Roman" charset="0"/>
              <a:ea typeface="ＭＳ Ｐゴシック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646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1200150"/>
            <a:ext cx="4800600" cy="36020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43" tIns="48323" rIns="96643" bIns="48323" anchor="ctr"/>
          <a:lstStyle/>
          <a:p>
            <a:endParaRPr lang="en-US">
              <a:latin typeface="Times New Roman" charset="0"/>
              <a:ea typeface="ＭＳ Ｐゴシック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0183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1200150"/>
            <a:ext cx="4800600" cy="3602038"/>
          </a:xfrm>
        </p:spPr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7900" y="4560888"/>
            <a:ext cx="5359400" cy="4319587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04" tIns="48303" rIns="96604" bIns="48303" anchor="ctr"/>
          <a:lstStyle/>
          <a:p>
            <a:endParaRPr lang="en-US">
              <a:latin typeface="Times New Roman" charset="0"/>
              <a:ea typeface="ＭＳ Ｐゴシック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6991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1200150"/>
            <a:ext cx="4800600" cy="36020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43" tIns="48323" rIns="96643" bIns="48323" anchor="ctr"/>
          <a:lstStyle/>
          <a:p>
            <a:endParaRPr lang="en-US">
              <a:latin typeface="Times New Roman" charset="0"/>
              <a:ea typeface="ＭＳ Ｐゴシック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8733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1200150"/>
            <a:ext cx="4800600" cy="3602038"/>
          </a:xfrm>
        </p:spPr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7900" y="4560888"/>
            <a:ext cx="5359400" cy="4319587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04" tIns="48303" rIns="96604" bIns="48303" anchor="ctr"/>
          <a:lstStyle/>
          <a:p>
            <a:endParaRPr lang="en-US">
              <a:latin typeface="Times New Roman" charset="0"/>
              <a:ea typeface="ＭＳ Ｐゴシック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361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4220" y="9119551"/>
            <a:ext cx="3169390" cy="48006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77" tIns="45789" rIns="91577" bIns="45789"/>
          <a:lstStyle>
            <a:lvl1pPr defTabSz="96664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4064" indent="-286179" defTabSz="96664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4715" indent="-228943" defTabSz="96664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2600" indent="-228943" defTabSz="96664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60486" indent="-228943" defTabSz="96664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8372" indent="-228943" defTabSz="96664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6258" indent="-228943" defTabSz="96664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34144" indent="-228943" defTabSz="96664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92029" indent="-228943" defTabSz="96664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FE60801-44BD-CE48-82DD-9AFEA5AB35EB}" type="slidenum">
              <a:rPr lang="en-US" sz="1300">
                <a:latin typeface="Times New Roman" charset="0"/>
              </a:rPr>
              <a:pPr/>
              <a:t>4</a:t>
            </a:fld>
            <a:endParaRPr lang="en-US" sz="1300">
              <a:latin typeface="Times New Roman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77" tIns="45789" rIns="91577" bIns="45789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138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4220" y="9119551"/>
            <a:ext cx="3169390" cy="48006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77" tIns="45789" rIns="91577" bIns="45789"/>
          <a:lstStyle>
            <a:lvl1pPr defTabSz="96664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4064" indent="-286179" defTabSz="96664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4715" indent="-228943" defTabSz="96664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2600" indent="-228943" defTabSz="96664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60486" indent="-228943" defTabSz="96664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8372" indent="-228943" defTabSz="96664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6258" indent="-228943" defTabSz="96664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34144" indent="-228943" defTabSz="96664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92029" indent="-228943" defTabSz="96664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EDE5A33-4FF1-A54D-8783-B3FCA476C2D6}" type="slidenum">
              <a:rPr lang="en-US" sz="1300">
                <a:latin typeface="Times New Roman" charset="0"/>
              </a:rPr>
              <a:pPr/>
              <a:t>5</a:t>
            </a:fld>
            <a:endParaRPr lang="en-US" sz="1300">
              <a:latin typeface="Times New Roman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77" tIns="45789" rIns="91577" bIns="45789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726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4220" y="9119551"/>
            <a:ext cx="3169390" cy="48006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77" tIns="45789" rIns="91577" bIns="45789"/>
          <a:lstStyle>
            <a:lvl1pPr defTabSz="96664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4064" indent="-286179" defTabSz="96664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4715" indent="-228943" defTabSz="96664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2600" indent="-228943" defTabSz="96664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60486" indent="-228943" defTabSz="96664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8372" indent="-228943" defTabSz="96664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6258" indent="-228943" defTabSz="96664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34144" indent="-228943" defTabSz="96664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92029" indent="-228943" defTabSz="96664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FB2EFAE-50A9-EF4D-B39B-936936449AEE}" type="slidenum">
              <a:rPr lang="en-US" sz="1300">
                <a:latin typeface="Times New Roman" charset="0"/>
              </a:rPr>
              <a:pPr/>
              <a:t>6</a:t>
            </a:fld>
            <a:endParaRPr lang="en-US" sz="1300">
              <a:latin typeface="Times New Roman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77" tIns="45789" rIns="91577" bIns="45789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316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4220" y="9119551"/>
            <a:ext cx="3169390" cy="48006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77" tIns="45789" rIns="91577" bIns="45789"/>
          <a:lstStyle>
            <a:lvl1pPr defTabSz="96664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4064" indent="-286179" defTabSz="96664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4715" indent="-228943" defTabSz="96664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2600" indent="-228943" defTabSz="96664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60486" indent="-228943" defTabSz="96664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8372" indent="-228943" defTabSz="96664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6258" indent="-228943" defTabSz="96664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34144" indent="-228943" defTabSz="96664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92029" indent="-228943" defTabSz="96664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FB2EFAE-50A9-EF4D-B39B-936936449AEE}" type="slidenum">
              <a:rPr lang="en-US" sz="1300">
                <a:latin typeface="Times New Roman" charset="0"/>
              </a:rPr>
              <a:pPr/>
              <a:t>7</a:t>
            </a:fld>
            <a:endParaRPr lang="en-US" sz="1300">
              <a:latin typeface="Times New Roman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77" tIns="45789" rIns="91577" bIns="45789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88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4220" y="9119551"/>
            <a:ext cx="3169390" cy="48006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77" tIns="45789" rIns="91577" bIns="45789"/>
          <a:lstStyle>
            <a:lvl1pPr defTabSz="96664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4064" indent="-286179" defTabSz="96664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4715" indent="-228943" defTabSz="96664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2600" indent="-228943" defTabSz="96664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60486" indent="-228943" defTabSz="96664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8372" indent="-228943" defTabSz="96664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6258" indent="-228943" defTabSz="96664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34144" indent="-228943" defTabSz="96664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92029" indent="-228943" defTabSz="96664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4F5839C-20CB-0142-8B64-E37F2478DAD8}" type="slidenum">
              <a:rPr lang="en-US" sz="1300">
                <a:latin typeface="Times New Roman" charset="0"/>
              </a:rPr>
              <a:pPr/>
              <a:t>9</a:t>
            </a:fld>
            <a:endParaRPr lang="en-US" sz="1300">
              <a:latin typeface="Times New Roman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77" tIns="45789" rIns="91577" bIns="45789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920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4220" y="9119551"/>
            <a:ext cx="3169390" cy="48006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77" tIns="45789" rIns="91577" bIns="45789"/>
          <a:lstStyle>
            <a:lvl1pPr defTabSz="96664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4064" indent="-286179" defTabSz="96664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4715" indent="-228943" defTabSz="96664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2600" indent="-228943" defTabSz="96664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60486" indent="-228943" defTabSz="96664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8372" indent="-228943" defTabSz="96664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6258" indent="-228943" defTabSz="96664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34144" indent="-228943" defTabSz="96664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92029" indent="-228943" defTabSz="96664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979FB99-A930-254E-8B75-79DBE9D8A5B7}" type="slidenum">
              <a:rPr lang="en-US" sz="1300">
                <a:latin typeface="Times New Roman" charset="0"/>
              </a:rPr>
              <a:pPr/>
              <a:t>10</a:t>
            </a:fld>
            <a:endParaRPr lang="en-US" sz="1300">
              <a:latin typeface="Times New Roman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77" tIns="45789" rIns="91577" bIns="45789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20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4220" y="9119551"/>
            <a:ext cx="3169390" cy="48006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77" tIns="45789" rIns="91577" bIns="45789"/>
          <a:lstStyle>
            <a:lvl1pPr defTabSz="96664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4064" indent="-286179" defTabSz="96664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4715" indent="-228943" defTabSz="96664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2600" indent="-228943" defTabSz="96664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60486" indent="-228943" defTabSz="96664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8372" indent="-228943" defTabSz="96664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6258" indent="-228943" defTabSz="96664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34144" indent="-228943" defTabSz="96664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92029" indent="-228943" defTabSz="96664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8F8A711-0E6C-3045-ABB1-55BB78339FD8}" type="slidenum">
              <a:rPr lang="en-US" sz="1300">
                <a:latin typeface="Times New Roman" charset="0"/>
              </a:rPr>
              <a:pPr/>
              <a:t>11</a:t>
            </a:fld>
            <a:endParaRPr lang="en-US" sz="1300">
              <a:latin typeface="Times New Roman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77" tIns="45789" rIns="91577" bIns="45789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86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5760" cy="535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Tahoma" charset="0"/>
                <a:cs typeface="Tahoma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0" y="3147"/>
              <a:ext cx="5760" cy="1173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Tahoma" charset="0"/>
                <a:cs typeface="Tahoma" charset="0"/>
              </a:endParaRPr>
            </a:p>
          </p:txBody>
        </p:sp>
      </p:grpSp>
      <p:sp>
        <p:nvSpPr>
          <p:cNvPr id="7" name="AutoShape 10"/>
          <p:cNvSpPr>
            <a:spLocks noChangeArrowheads="1"/>
          </p:cNvSpPr>
          <p:nvPr/>
        </p:nvSpPr>
        <p:spPr bwMode="auto">
          <a:xfrm flipH="1">
            <a:off x="381000" y="2949575"/>
            <a:ext cx="8763000" cy="430213"/>
          </a:xfrm>
          <a:prstGeom prst="homePlate">
            <a:avLst>
              <a:gd name="adj" fmla="val 0"/>
            </a:avLst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Tahoma"/>
              <a:ea typeface="Tahoma"/>
              <a:cs typeface="Tahoma"/>
            </a:endParaRPr>
          </a:p>
        </p:txBody>
      </p:sp>
      <p:sp>
        <p:nvSpPr>
          <p:cNvPr id="70861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04800" y="946150"/>
            <a:ext cx="8534400" cy="1778000"/>
          </a:xfrm>
          <a:noFill/>
        </p:spPr>
        <p:txBody>
          <a:bodyPr lIns="91432" rIns="91432" anchor="b"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70861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524250"/>
            <a:ext cx="8458200" cy="2587625"/>
          </a:xfrm>
        </p:spPr>
        <p:txBody>
          <a:bodyPr lIns="91432" tIns="45716" rIns="91432" bIns="45716"/>
          <a:lstStyle>
            <a:lvl1pPr marL="0" indent="0" algn="ctr">
              <a:buFont typeface="Wingdings 2" pitchFamily="18" charset="2"/>
              <a:buNone/>
              <a:defRPr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  <p:sp>
        <p:nvSpPr>
          <p:cNvPr id="8" name="Date Placeholder 7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12954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FFFFFF"/>
                </a:solidFill>
                <a:latin typeface="Arial Narrow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Footer Placeholder 8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7338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FFFFFF"/>
                </a:solidFill>
                <a:latin typeface="Arial Narrow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457200" cy="3810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9A654DF-812A-AB49-B363-0BA2AE2376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29196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FBD4B6-D930-674D-AC3C-4A9E160890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40917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85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858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CA319F-2392-8A47-81C9-692D3AB49B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812139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01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708025"/>
            <a:ext cx="4495800" cy="6149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08025"/>
            <a:ext cx="4495800" cy="6149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E179D-C819-8D4A-8F72-4E334D3E05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8756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0" y="304800"/>
            <a:ext cx="91440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143000"/>
            <a:ext cx="38481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1143000"/>
            <a:ext cx="38481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" y="3771900"/>
            <a:ext cx="38481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0100" y="3771900"/>
            <a:ext cx="38481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1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A4EBBB-0ABC-E74D-95BB-E89B27AF27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332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1AC744-09D6-3B4E-9608-5BFCD06E1A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348730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08025"/>
            <a:ext cx="4495800" cy="614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08025"/>
            <a:ext cx="4495800" cy="614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AEE479-E9E9-F849-A364-A5FAC77804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47852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5F96B0-E310-2749-AB93-C0AC8030DC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84588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9000C3-000A-3349-96CD-228CD35E38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584526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3FF1C6-CB8C-EC44-B5C1-9A2C6C7875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85661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CF0B0E-8271-B34E-B9AE-A4839A6BDD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656007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EF9F8D-30BE-C24A-A56E-59334A05AB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1707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016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182863" tIns="45716" rIns="182863" bIns="45716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08025"/>
            <a:ext cx="9144000" cy="614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2863" tIns="137148" rIns="182863" bIns="1371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70758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4770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Arial Narrow" charset="0"/>
                <a:cs typeface="Tahoma" charset="0"/>
              </a:defRPr>
            </a:lvl1pPr>
          </a:lstStyle>
          <a:p>
            <a:pPr>
              <a:defRPr/>
            </a:pPr>
            <a:fld id="{A17882E2-67CE-4E4A-B53D-2B4E80D176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463550" y="1812925"/>
            <a:ext cx="1905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ahoma" charset="0"/>
              <a:cs typeface="Tahoma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4" r:id="rId13"/>
  </p:sldLayoutIdLst>
  <p:transition spd="med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charset="0"/>
          <a:cs typeface="Tahoma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ＭＳ Ｐゴシック" charset="-128"/>
          <a:cs typeface="Tahoma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ＭＳ Ｐゴシック" charset="-128"/>
          <a:cs typeface="Tahoma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ＭＳ Ｐゴシック" charset="-128"/>
          <a:cs typeface="Tahoma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ＭＳ Ｐゴシック" charset="-128"/>
          <a:cs typeface="Tahoma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charset="0"/>
        <a:buChar char="ã"/>
        <a:defRPr kumimoji="1" sz="2800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ＭＳ Ｐゴシック" charset="0"/>
          <a:cs typeface="Tahoma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charset="0"/>
        <a:buChar char="l"/>
        <a:defRPr kumimoji="1" sz="2300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Tahoma"/>
          <a:cs typeface="Tahoma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charset="0"/>
        <a:buChar char="Ø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Tahoma"/>
          <a:cs typeface="Tahoma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Tahoma"/>
          <a:cs typeface="Tahoma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Tahoma"/>
          <a:cs typeface="Tahoma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oleObject" Target="../embeddings/oleObject9.bin"/><Relationship Id="rId7" Type="http://schemas.openxmlformats.org/officeDocument/2006/relationships/image" Target="../media/image15.wmf"/><Relationship Id="rId8" Type="http://schemas.openxmlformats.org/officeDocument/2006/relationships/oleObject" Target="../embeddings/oleObject10.bin"/><Relationship Id="rId9" Type="http://schemas.openxmlformats.org/officeDocument/2006/relationships/image" Target="../media/image16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26.wmf"/><Relationship Id="rId6" Type="http://schemas.openxmlformats.org/officeDocument/2006/relationships/image" Target="../media/image27.png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0.wmf"/><Relationship Id="rId12" Type="http://schemas.openxmlformats.org/officeDocument/2006/relationships/image" Target="../media/image31.png"/><Relationship Id="rId13" Type="http://schemas.openxmlformats.org/officeDocument/2006/relationships/image" Target="../media/image32.png"/><Relationship Id="rId14" Type="http://schemas.openxmlformats.org/officeDocument/2006/relationships/image" Target="../media/image33.png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26.w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28.wmf"/><Relationship Id="rId8" Type="http://schemas.openxmlformats.org/officeDocument/2006/relationships/oleObject" Target="../embeddings/oleObject14.bin"/><Relationship Id="rId9" Type="http://schemas.openxmlformats.org/officeDocument/2006/relationships/image" Target="../media/image29.wmf"/><Relationship Id="rId10" Type="http://schemas.openxmlformats.org/officeDocument/2006/relationships/oleObject" Target="../embeddings/oleObject15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30.wmf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36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37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38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4" Type="http://schemas.openxmlformats.org/officeDocument/2006/relationships/image" Target="../media/image40.wm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1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36.wmf"/><Relationship Id="rId6" Type="http://schemas.openxmlformats.org/officeDocument/2006/relationships/oleObject" Target="../embeddings/oleObject21.bin"/><Relationship Id="rId7" Type="http://schemas.openxmlformats.org/officeDocument/2006/relationships/image" Target="../media/image42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4" Type="http://schemas.openxmlformats.org/officeDocument/2006/relationships/tags" Target="../tags/tag3.xml"/><Relationship Id="rId5" Type="http://schemas.openxmlformats.org/officeDocument/2006/relationships/tags" Target="../tags/tag4.xml"/><Relationship Id="rId6" Type="http://schemas.openxmlformats.org/officeDocument/2006/relationships/slideLayout" Target="../slideLayouts/slideLayout4.xml"/><Relationship Id="rId7" Type="http://schemas.openxmlformats.org/officeDocument/2006/relationships/notesSlide" Target="../notesSlides/notesSlide2.xml"/><Relationship Id="rId8" Type="http://schemas.openxmlformats.org/officeDocument/2006/relationships/oleObject" Target="../embeddings/oleObject1.bin"/><Relationship Id="rId9" Type="http://schemas.openxmlformats.org/officeDocument/2006/relationships/image" Target="../media/image1.wmf"/><Relationship Id="rId10" Type="http://schemas.openxmlformats.org/officeDocument/2006/relationships/oleObject" Target="../embeddings/oleObject2.bin"/><Relationship Id="rId11" Type="http://schemas.openxmlformats.org/officeDocument/2006/relationships/image" Target="../media/image2.wmf"/><Relationship Id="rId1" Type="http://schemas.openxmlformats.org/officeDocument/2006/relationships/vmlDrawing" Target="../drawings/vmlDrawing1.vml"/><Relationship Id="rId2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42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27.bin"/><Relationship Id="rId12" Type="http://schemas.openxmlformats.org/officeDocument/2006/relationships/image" Target="../media/image47.emf"/><Relationship Id="rId13" Type="http://schemas.openxmlformats.org/officeDocument/2006/relationships/oleObject" Target="../embeddings/oleObject28.bin"/><Relationship Id="rId14" Type="http://schemas.openxmlformats.org/officeDocument/2006/relationships/image" Target="../media/image48.emf"/><Relationship Id="rId15" Type="http://schemas.openxmlformats.org/officeDocument/2006/relationships/oleObject" Target="../embeddings/oleObject29.bin"/><Relationship Id="rId16" Type="http://schemas.openxmlformats.org/officeDocument/2006/relationships/image" Target="../media/image49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23.bin"/><Relationship Id="rId4" Type="http://schemas.openxmlformats.org/officeDocument/2006/relationships/image" Target="../media/image43.emf"/><Relationship Id="rId5" Type="http://schemas.openxmlformats.org/officeDocument/2006/relationships/oleObject" Target="../embeddings/oleObject24.bin"/><Relationship Id="rId6" Type="http://schemas.openxmlformats.org/officeDocument/2006/relationships/image" Target="../media/image44.emf"/><Relationship Id="rId7" Type="http://schemas.openxmlformats.org/officeDocument/2006/relationships/oleObject" Target="../embeddings/oleObject25.bin"/><Relationship Id="rId8" Type="http://schemas.openxmlformats.org/officeDocument/2006/relationships/image" Target="../media/image45.emf"/><Relationship Id="rId9" Type="http://schemas.openxmlformats.org/officeDocument/2006/relationships/oleObject" Target="../embeddings/oleObject26.bin"/><Relationship Id="rId10" Type="http://schemas.openxmlformats.org/officeDocument/2006/relationships/image" Target="../media/image46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4" Type="http://schemas.openxmlformats.org/officeDocument/2006/relationships/image" Target="../media/image50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31.bin"/><Relationship Id="rId5" Type="http://schemas.openxmlformats.org/officeDocument/2006/relationships/image" Target="../media/image51.wmf"/><Relationship Id="rId6" Type="http://schemas.openxmlformats.org/officeDocument/2006/relationships/oleObject" Target="../embeddings/oleObject32.bin"/><Relationship Id="rId7" Type="http://schemas.openxmlformats.org/officeDocument/2006/relationships/image" Target="../media/image52.wmf"/><Relationship Id="rId8" Type="http://schemas.openxmlformats.org/officeDocument/2006/relationships/oleObject" Target="../embeddings/oleObject33.bin"/><Relationship Id="rId9" Type="http://schemas.openxmlformats.org/officeDocument/2006/relationships/image" Target="../media/image53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34.bin"/><Relationship Id="rId5" Type="http://schemas.openxmlformats.org/officeDocument/2006/relationships/image" Target="../media/image36.w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4" Type="http://schemas.openxmlformats.org/officeDocument/2006/relationships/tags" Target="../tags/tag7.xml"/><Relationship Id="rId5" Type="http://schemas.openxmlformats.org/officeDocument/2006/relationships/tags" Target="../tags/tag8.xml"/><Relationship Id="rId6" Type="http://schemas.openxmlformats.org/officeDocument/2006/relationships/slideLayout" Target="../slideLayouts/slideLayout4.xml"/><Relationship Id="rId7" Type="http://schemas.openxmlformats.org/officeDocument/2006/relationships/notesSlide" Target="../notesSlides/notesSlide3.xml"/><Relationship Id="rId8" Type="http://schemas.openxmlformats.org/officeDocument/2006/relationships/oleObject" Target="../embeddings/oleObject3.bin"/><Relationship Id="rId9" Type="http://schemas.openxmlformats.org/officeDocument/2006/relationships/image" Target="../media/image3.wmf"/><Relationship Id="rId10" Type="http://schemas.openxmlformats.org/officeDocument/2006/relationships/oleObject" Target="../embeddings/oleObject4.bin"/><Relationship Id="rId11" Type="http://schemas.openxmlformats.org/officeDocument/2006/relationships/image" Target="../media/image4.wmf"/><Relationship Id="rId1" Type="http://schemas.openxmlformats.org/officeDocument/2006/relationships/vmlDrawing" Target="../drawings/vmlDrawing2.vml"/><Relationship Id="rId2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4" Type="http://schemas.openxmlformats.org/officeDocument/2006/relationships/tags" Target="../tags/tag11.xml"/><Relationship Id="rId5" Type="http://schemas.openxmlformats.org/officeDocument/2006/relationships/tags" Target="../tags/tag12.xml"/><Relationship Id="rId6" Type="http://schemas.openxmlformats.org/officeDocument/2006/relationships/slideLayout" Target="../slideLayouts/slideLayout4.xml"/><Relationship Id="rId7" Type="http://schemas.openxmlformats.org/officeDocument/2006/relationships/notesSlide" Target="../notesSlides/notesSlide4.xml"/><Relationship Id="rId8" Type="http://schemas.openxmlformats.org/officeDocument/2006/relationships/oleObject" Target="../embeddings/oleObject5.bin"/><Relationship Id="rId9" Type="http://schemas.openxmlformats.org/officeDocument/2006/relationships/image" Target="../media/image5.wmf"/><Relationship Id="rId10" Type="http://schemas.openxmlformats.org/officeDocument/2006/relationships/oleObject" Target="../embeddings/oleObject6.bin"/><Relationship Id="rId1" Type="http://schemas.openxmlformats.org/officeDocument/2006/relationships/vmlDrawing" Target="../drawings/vmlDrawing3.vml"/><Relationship Id="rId2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4" Type="http://schemas.openxmlformats.org/officeDocument/2006/relationships/tags" Target="../tags/tag15.xml"/><Relationship Id="rId5" Type="http://schemas.openxmlformats.org/officeDocument/2006/relationships/slideLayout" Target="../slideLayouts/slideLayout6.xml"/><Relationship Id="rId6" Type="http://schemas.openxmlformats.org/officeDocument/2006/relationships/notesSlide" Target="../notesSlides/notesSlide5.xml"/><Relationship Id="rId7" Type="http://schemas.openxmlformats.org/officeDocument/2006/relationships/oleObject" Target="../embeddings/oleObject7.bin"/><Relationship Id="rId8" Type="http://schemas.openxmlformats.org/officeDocument/2006/relationships/image" Target="../media/image6.wmf"/><Relationship Id="rId9" Type="http://schemas.openxmlformats.org/officeDocument/2006/relationships/image" Target="../media/image7.jpeg"/><Relationship Id="rId10" Type="http://schemas.openxmlformats.org/officeDocument/2006/relationships/image" Target="../media/image8.jpeg"/><Relationship Id="rId1" Type="http://schemas.openxmlformats.org/officeDocument/2006/relationships/vmlDrawing" Target="../drawings/vmlDrawing4.vml"/><Relationship Id="rId2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4" Type="http://schemas.openxmlformats.org/officeDocument/2006/relationships/tags" Target="../tags/tag18.xml"/><Relationship Id="rId5" Type="http://schemas.openxmlformats.org/officeDocument/2006/relationships/slideLayout" Target="../slideLayouts/slideLayout6.xml"/><Relationship Id="rId6" Type="http://schemas.openxmlformats.org/officeDocument/2006/relationships/notesSlide" Target="../notesSlides/notesSlide6.xml"/><Relationship Id="rId7" Type="http://schemas.openxmlformats.org/officeDocument/2006/relationships/oleObject" Target="../embeddings/oleObject8.bin"/><Relationship Id="rId8" Type="http://schemas.openxmlformats.org/officeDocument/2006/relationships/image" Target="../media/image6.wmf"/><Relationship Id="rId9" Type="http://schemas.openxmlformats.org/officeDocument/2006/relationships/image" Target="../media/image7.jpeg"/><Relationship Id="rId10" Type="http://schemas.openxmlformats.org/officeDocument/2006/relationships/image" Target="../media/image8.jpeg"/><Relationship Id="rId1" Type="http://schemas.openxmlformats.org/officeDocument/2006/relationships/vmlDrawing" Target="../drawings/vmlDrawing5.vml"/><Relationship Id="rId2" Type="http://schemas.openxmlformats.org/officeDocument/2006/relationships/tags" Target="../tags/tag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-200025"/>
            <a:ext cx="8534400" cy="2924175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/>
            </a:r>
            <a:b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</a:br>
            <a:r>
              <a:rPr 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Computer Organization and Design</a:t>
            </a:r>
            <a:br>
              <a:rPr 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</a:br>
            <a:r>
              <a:rPr 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/>
            </a:r>
            <a:br>
              <a:rPr 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</a:br>
            <a:r>
              <a:rPr lang="en-US" sz="36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Transistors &amp; Logic - II</a:t>
            </a:r>
            <a:r>
              <a:rPr 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/>
            </a:r>
            <a:br>
              <a:rPr 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</a:br>
            <a:endParaRPr lang="en-US" sz="3600" b="1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 2" charset="0"/>
              <a:buNone/>
              <a:defRPr/>
            </a:pPr>
            <a:r>
              <a:rPr lang="en-US" sz="32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Montek Singh</a:t>
            </a:r>
          </a:p>
          <a:p>
            <a:pPr eaLnBrk="1" hangingPunct="1">
              <a:lnSpc>
                <a:spcPct val="120000"/>
              </a:lnSpc>
              <a:buFont typeface="Wingdings 2" charset="0"/>
              <a:buNone/>
              <a:defRPr/>
            </a:pP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Mar 30, 2016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  <a:p>
            <a:pPr eaLnBrk="1" hangingPunct="1">
              <a:lnSpc>
                <a:spcPct val="120000"/>
              </a:lnSpc>
              <a:buFont typeface="Wingdings 2" charset="0"/>
              <a:buNone/>
              <a:defRPr/>
            </a:pP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  <a:p>
            <a:pPr eaLnBrk="1" hangingPunct="1">
              <a:lnSpc>
                <a:spcPct val="120000"/>
              </a:lnSpc>
              <a:buFont typeface="Wingdings 2" charset="0"/>
              <a:buNone/>
              <a:defRPr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Lecture 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10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54839DA-536E-674F-BEE0-DFC6BB53F0AD}" type="slidenum">
              <a:rPr lang="en-US" sz="1400">
                <a:latin typeface="Arial Narrow" charset="0"/>
              </a:rPr>
              <a:pPr/>
              <a:t>10</a:t>
            </a:fld>
            <a:endParaRPr lang="en-US" sz="1400">
              <a:latin typeface="Arial Narrow" charset="0"/>
            </a:endParaRPr>
          </a:p>
        </p:txBody>
      </p:sp>
      <p:sp>
        <p:nvSpPr>
          <p:cNvPr id="88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Tahoma" charset="0"/>
              </a:rPr>
              <a:t>Duals</a:t>
            </a:r>
          </a:p>
        </p:txBody>
      </p:sp>
      <p:sp>
        <p:nvSpPr>
          <p:cNvPr id="88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Tahoma" charset="0"/>
              </a:rPr>
              <a:t>Left and right columns are </a:t>
            </a:r>
            <a:r>
              <a:rPr lang="en-US" i="1" dirty="0">
                <a:latin typeface="Tahoma" charset="0"/>
              </a:rPr>
              <a:t>duals</a:t>
            </a:r>
          </a:p>
          <a:p>
            <a:pPr>
              <a:defRPr/>
            </a:pPr>
            <a:r>
              <a:rPr lang="en-US" dirty="0">
                <a:latin typeface="Tahoma" charset="0"/>
              </a:rPr>
              <a:t>Replace </a:t>
            </a:r>
            <a:r>
              <a:rPr lang="en-US" dirty="0" smtClean="0">
                <a:latin typeface="Tahoma" charset="0"/>
              </a:rPr>
              <a:t>ANDs </a:t>
            </a:r>
            <a:r>
              <a:rPr lang="en-US" dirty="0">
                <a:latin typeface="Tahoma" charset="0"/>
              </a:rPr>
              <a:t>and </a:t>
            </a:r>
            <a:r>
              <a:rPr lang="en-US" dirty="0" smtClean="0">
                <a:latin typeface="Tahoma" charset="0"/>
              </a:rPr>
              <a:t>ORs, </a:t>
            </a:r>
            <a:r>
              <a:rPr lang="en-US" dirty="0">
                <a:latin typeface="Tahoma" charset="0"/>
              </a:rPr>
              <a:t>0s and 1s</a:t>
            </a: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32"/>
          <a:stretch/>
        </p:blipFill>
        <p:spPr bwMode="auto">
          <a:xfrm>
            <a:off x="762000" y="3422798"/>
            <a:ext cx="7467600" cy="3081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397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243E9AC-3FF3-6E42-9AA2-68ED2C2D09B8}" type="slidenum">
              <a:rPr lang="en-US" sz="1400">
                <a:latin typeface="Arial Narrow" charset="0"/>
              </a:rPr>
              <a:pPr/>
              <a:t>11</a:t>
            </a:fld>
            <a:endParaRPr lang="en-US" sz="1400">
              <a:latin typeface="Arial Narrow" charset="0"/>
            </a:endParaRPr>
          </a:p>
        </p:txBody>
      </p:sp>
      <p:sp>
        <p:nvSpPr>
          <p:cNvPr id="88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Tahoma" charset="0"/>
              </a:rPr>
              <a:t>Single Variable Identities</a:t>
            </a:r>
          </a:p>
        </p:txBody>
      </p:sp>
      <p:pic>
        <p:nvPicPr>
          <p:cNvPr id="2560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752600"/>
            <a:ext cx="304800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2560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3162300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2560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267200"/>
            <a:ext cx="257175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1420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04B3078-2287-AD4F-B53E-EFB7C16E501D}" type="slidenum">
              <a:rPr lang="en-US" sz="1400">
                <a:latin typeface="Arial Narrow" charset="0"/>
              </a:rPr>
              <a:pPr/>
              <a:t>12</a:t>
            </a:fld>
            <a:endParaRPr lang="en-US" sz="1400">
              <a:latin typeface="Arial Narrow" charset="0"/>
            </a:endParaRPr>
          </a:p>
        </p:txBody>
      </p:sp>
      <p:sp>
        <p:nvSpPr>
          <p:cNvPr id="88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>
                <a:latin typeface="Tahoma" charset="0"/>
              </a:rPr>
              <a:t>Commutativity</a:t>
            </a:r>
            <a:endParaRPr lang="en-US" dirty="0">
              <a:latin typeface="Tahoma" charset="0"/>
            </a:endParaRPr>
          </a:p>
        </p:txBody>
      </p:sp>
      <p:sp>
        <p:nvSpPr>
          <p:cNvPr id="88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Tahoma" charset="0"/>
              </a:rPr>
              <a:t>Operation is independent of order of variables</a:t>
            </a:r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088" y="3152775"/>
            <a:ext cx="393382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810000"/>
            <a:ext cx="33432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958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3DACE81-C871-FE47-9C9E-74884936A56B}" type="slidenum">
              <a:rPr lang="en-US" sz="1400">
                <a:latin typeface="Arial Narrow" charset="0"/>
              </a:rPr>
              <a:pPr/>
              <a:t>13</a:t>
            </a:fld>
            <a:endParaRPr lang="en-US" sz="1400">
              <a:latin typeface="Arial Narrow" charset="0"/>
            </a:endParaRPr>
          </a:p>
        </p:txBody>
      </p:sp>
      <p:sp>
        <p:nvSpPr>
          <p:cNvPr id="89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Tahoma" charset="0"/>
              </a:rPr>
              <a:t>Associativity</a:t>
            </a:r>
          </a:p>
        </p:txBody>
      </p:sp>
      <p:sp>
        <p:nvSpPr>
          <p:cNvPr id="89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Tahoma" charset="0"/>
              </a:rPr>
              <a:t>Independent of order in which we group</a:t>
            </a:r>
          </a:p>
          <a:p>
            <a:pPr>
              <a:defRPr/>
            </a:pPr>
            <a:endParaRPr lang="en-US" dirty="0">
              <a:latin typeface="Tahoma" charset="0"/>
            </a:endParaRPr>
          </a:p>
          <a:p>
            <a:pPr>
              <a:defRPr/>
            </a:pPr>
            <a:endParaRPr lang="en-US" dirty="0">
              <a:latin typeface="Tahoma" charset="0"/>
            </a:endParaRPr>
          </a:p>
          <a:p>
            <a:pPr>
              <a:defRPr/>
            </a:pPr>
            <a:endParaRPr lang="en-US" dirty="0">
              <a:latin typeface="Tahoma" charset="0"/>
            </a:endParaRPr>
          </a:p>
          <a:p>
            <a:pPr>
              <a:defRPr/>
            </a:pPr>
            <a:endParaRPr lang="en-US" dirty="0">
              <a:latin typeface="Tahoma" charset="0"/>
            </a:endParaRPr>
          </a:p>
          <a:p>
            <a:pPr>
              <a:defRPr/>
            </a:pPr>
            <a:r>
              <a:rPr lang="en-US" dirty="0">
                <a:latin typeface="Tahoma" charset="0"/>
              </a:rPr>
              <a:t>So can also be written </a:t>
            </a:r>
            <a:r>
              <a:rPr lang="en-US" dirty="0" smtClean="0">
                <a:latin typeface="Tahoma" charset="0"/>
              </a:rPr>
              <a:t>as</a:t>
            </a:r>
            <a:br>
              <a:rPr lang="en-US" dirty="0" smtClean="0">
                <a:latin typeface="Tahoma" charset="0"/>
              </a:rPr>
            </a:br>
            <a:r>
              <a:rPr lang="en-US" dirty="0" smtClean="0">
                <a:latin typeface="Tahoma" charset="0"/>
              </a:rPr>
              <a:t>and</a:t>
            </a:r>
            <a:endParaRPr lang="en-US" dirty="0">
              <a:latin typeface="Tahoma" charset="0"/>
            </a:endParaRP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25" y="1857375"/>
            <a:ext cx="58007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25" y="2390775"/>
            <a:ext cx="42195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graphicFrame>
        <p:nvGraphicFramePr>
          <p:cNvPr id="29702" name="Object 2"/>
          <p:cNvGraphicFramePr>
            <a:graphicFrameLocks noChangeAspect="1"/>
          </p:cNvGraphicFramePr>
          <p:nvPr/>
        </p:nvGraphicFramePr>
        <p:xfrm>
          <a:off x="4678363" y="3352800"/>
          <a:ext cx="2109787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9" name="Equation" r:id="rId6" imgW="647419" imgH="165028" progId="Equation.3">
                  <p:embed/>
                </p:oleObj>
              </mc:Choice>
              <mc:Fallback>
                <p:oleObj name="Equation" r:id="rId6" imgW="647419" imgH="16502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8363" y="3352800"/>
                        <a:ext cx="2109787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Object 3"/>
          <p:cNvGraphicFramePr>
            <a:graphicFrameLocks noChangeAspect="1"/>
          </p:cNvGraphicFramePr>
          <p:nvPr/>
        </p:nvGraphicFramePr>
        <p:xfrm>
          <a:off x="1257300" y="3800475"/>
          <a:ext cx="10763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0" name="Equation" r:id="rId8" imgW="330057" imgH="165028" progId="Equation.3">
                  <p:embed/>
                </p:oleObj>
              </mc:Choice>
              <mc:Fallback>
                <p:oleObj name="Equation" r:id="rId8" imgW="330057" imgH="16502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300" y="3800475"/>
                        <a:ext cx="107632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072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E96B158-8E99-AC45-A3B9-D875FB4AC1D6}" type="slidenum">
              <a:rPr lang="en-US" sz="1400">
                <a:latin typeface="Arial Narrow" charset="0"/>
              </a:rPr>
              <a:pPr/>
              <a:t>14</a:t>
            </a:fld>
            <a:endParaRPr lang="en-US" sz="1400">
              <a:latin typeface="Arial Narrow" charset="0"/>
            </a:endParaRPr>
          </a:p>
        </p:txBody>
      </p:sp>
      <p:sp>
        <p:nvSpPr>
          <p:cNvPr id="89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Tahoma" charset="0"/>
              </a:rPr>
              <a:t>Distributivity</a:t>
            </a:r>
          </a:p>
        </p:txBody>
      </p:sp>
      <p:pic>
        <p:nvPicPr>
          <p:cNvPr id="3174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33525"/>
            <a:ext cx="511492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3174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143125"/>
            <a:ext cx="58864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193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Can substitute arbitrarily large algebraic expressions for the variables</a:t>
            </a:r>
          </a:p>
          <a:p>
            <a:pPr lvl="1">
              <a:defRPr/>
            </a:pPr>
            <a:r>
              <a:rPr lang="en-US" dirty="0" smtClean="0"/>
              <a:t>Distribute an operation over the entire expression</a:t>
            </a:r>
          </a:p>
          <a:p>
            <a:pPr lvl="1">
              <a:defRPr/>
            </a:pPr>
            <a:r>
              <a:rPr lang="en-US" dirty="0" smtClean="0"/>
              <a:t>Example:</a:t>
            </a:r>
          </a:p>
          <a:p>
            <a:pPr marL="457200" lvl="1" indent="0">
              <a:buFont typeface="Wingdings" charset="0"/>
              <a:buNone/>
              <a:defRPr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X + YZ = (X+Y)(X+Z)</a:t>
            </a:r>
          </a:p>
          <a:p>
            <a:pPr marL="457200" lvl="1" indent="0">
              <a:buFont typeface="Wingdings" charset="0"/>
              <a:buNone/>
              <a:defRPr/>
            </a:pPr>
            <a:r>
              <a:rPr lang="en-US" b="1" i="1" dirty="0">
                <a:solidFill>
                  <a:schemeClr val="tx1"/>
                </a:solidFill>
                <a:latin typeface="Times New Roman"/>
                <a:cs typeface="Times New Roman"/>
              </a:rPr>
              <a:t>	</a:t>
            </a:r>
            <a:r>
              <a:rPr lang="en-US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		</a:t>
            </a:r>
          </a:p>
          <a:p>
            <a:pPr marL="457200" lvl="1" indent="0">
              <a:buFont typeface="Wingdings" charset="0"/>
              <a:buNone/>
              <a:defRPr/>
            </a:pPr>
            <a:r>
              <a:rPr lang="en-US" b="1" i="1" dirty="0">
                <a:solidFill>
                  <a:schemeClr val="tx1"/>
                </a:solidFill>
                <a:latin typeface="Times New Roman"/>
                <a:cs typeface="Times New Roman"/>
              </a:rPr>
              <a:t>	</a:t>
            </a:r>
            <a:r>
              <a:rPr lang="en-US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		Substitute ABC for X</a:t>
            </a:r>
          </a:p>
          <a:p>
            <a:pPr marL="457200" lvl="1" indent="0">
              <a:buFont typeface="Wingdings" charset="0"/>
              <a:buNone/>
              <a:defRPr/>
            </a:pPr>
            <a:endParaRPr lang="en-US" b="1" i="1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457200" lvl="1" indent="0">
              <a:buFont typeface="Wingdings" charset="0"/>
              <a:buNone/>
              <a:defRPr/>
            </a:pPr>
            <a:r>
              <a:rPr lang="en-US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			ABC + YZ = (ABC + Y)(ABC + Z)</a:t>
            </a:r>
            <a:endParaRPr lang="en-US" b="1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8601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3B03AF9-1FA5-A843-9282-D83066313C1A}" type="slidenum">
              <a:rPr lang="en-US" sz="1400">
                <a:latin typeface="Arial Narrow" charset="0"/>
              </a:rPr>
              <a:pPr/>
              <a:t>15</a:t>
            </a:fld>
            <a:endParaRPr lang="en-US" sz="1400">
              <a:latin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252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50E00E0-4F99-674E-880F-EBC46657244A}" type="slidenum">
              <a:rPr lang="en-US" sz="1400">
                <a:latin typeface="Arial Narrow" charset="0"/>
              </a:rPr>
              <a:pPr/>
              <a:t>16</a:t>
            </a:fld>
            <a:endParaRPr lang="en-US" sz="1400">
              <a:latin typeface="Arial Narrow" charset="0"/>
            </a:endParaRPr>
          </a:p>
        </p:txBody>
      </p:sp>
      <p:sp>
        <p:nvSpPr>
          <p:cNvPr id="89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>
                <a:latin typeface="Tahoma" charset="0"/>
              </a:rPr>
              <a:t>DeMorgan’s</a:t>
            </a:r>
            <a:r>
              <a:rPr lang="en-US" dirty="0" smtClean="0">
                <a:latin typeface="Tahoma" charset="0"/>
              </a:rPr>
              <a:t> </a:t>
            </a:r>
            <a:r>
              <a:rPr lang="en-US" dirty="0">
                <a:latin typeface="Tahoma" charset="0"/>
              </a:rPr>
              <a:t>Theorem</a:t>
            </a:r>
          </a:p>
        </p:txBody>
      </p:sp>
      <p:sp>
        <p:nvSpPr>
          <p:cNvPr id="89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Tahoma" charset="0"/>
              </a:rPr>
              <a:t>Used a lot</a:t>
            </a:r>
          </a:p>
          <a:p>
            <a:pPr lvl="1">
              <a:defRPr/>
            </a:pPr>
            <a:r>
              <a:rPr lang="en-US" dirty="0">
                <a:latin typeface="Tahoma" charset="0"/>
              </a:rPr>
              <a:t>NOR </a:t>
            </a:r>
            <a:r>
              <a:rPr lang="en-US" dirty="0">
                <a:latin typeface="Tahoma" charset="0"/>
                <a:sym typeface="Wingdings" charset="0"/>
              </a:rPr>
              <a:t></a:t>
            </a:r>
            <a:r>
              <a:rPr lang="en-US" dirty="0">
                <a:latin typeface="Tahoma" charset="0"/>
              </a:rPr>
              <a:t> invert, then </a:t>
            </a:r>
            <a:r>
              <a:rPr lang="en-US" dirty="0" smtClean="0">
                <a:latin typeface="Tahoma" charset="0"/>
              </a:rPr>
              <a:t>AND</a:t>
            </a:r>
            <a:endParaRPr lang="en-US" dirty="0">
              <a:latin typeface="Tahoma" charset="0"/>
            </a:endParaRPr>
          </a:p>
          <a:p>
            <a:pPr lvl="2">
              <a:defRPr/>
            </a:pPr>
            <a:endParaRPr lang="en-US" dirty="0" smtClean="0">
              <a:latin typeface="Tahoma" charset="0"/>
            </a:endParaRPr>
          </a:p>
          <a:p>
            <a:pPr lvl="1">
              <a:defRPr/>
            </a:pPr>
            <a:r>
              <a:rPr lang="en-US" dirty="0" smtClean="0">
                <a:latin typeface="Tahoma" charset="0"/>
              </a:rPr>
              <a:t>NAND </a:t>
            </a:r>
            <a:r>
              <a:rPr lang="en-US" dirty="0">
                <a:latin typeface="Tahoma" charset="0"/>
                <a:sym typeface="Wingdings" charset="0"/>
              </a:rPr>
              <a:t></a:t>
            </a:r>
            <a:r>
              <a:rPr lang="en-US" dirty="0">
                <a:latin typeface="Tahoma" charset="0"/>
              </a:rPr>
              <a:t> invert, then OR</a:t>
            </a:r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0" y="1892300"/>
            <a:ext cx="38481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1244600"/>
            <a:ext cx="37147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9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900" y="2878137"/>
            <a:ext cx="4724400" cy="359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2687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1345817-80C2-264D-A422-CC8D317AFB09}" type="slidenum">
              <a:rPr lang="en-US" sz="1400">
                <a:latin typeface="Arial Narrow" charset="0"/>
              </a:rPr>
              <a:pPr/>
              <a:t>17</a:t>
            </a:fld>
            <a:endParaRPr lang="en-US" sz="1400">
              <a:latin typeface="Arial Narrow" charset="0"/>
            </a:endParaRPr>
          </a:p>
        </p:txBody>
      </p:sp>
      <p:sp>
        <p:nvSpPr>
          <p:cNvPr id="89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46113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Tahoma" charset="0"/>
              </a:rPr>
              <a:t>Truth Tables for </a:t>
            </a:r>
            <a:r>
              <a:rPr lang="en-US" sz="3600" dirty="0" err="1" smtClean="0">
                <a:latin typeface="Tahoma" charset="0"/>
              </a:rPr>
              <a:t>DeMorgan’s</a:t>
            </a:r>
            <a:endParaRPr lang="en-US" sz="3600" dirty="0">
              <a:latin typeface="Tahoma" charset="0"/>
            </a:endParaRPr>
          </a:p>
        </p:txBody>
      </p:sp>
      <p:pic>
        <p:nvPicPr>
          <p:cNvPr id="3584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05000"/>
            <a:ext cx="8248650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3584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925" y="4743450"/>
            <a:ext cx="37147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393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B44CC48-75C4-4349-9F42-49AC39BD5063}" type="slidenum">
              <a:rPr lang="en-US" sz="1400">
                <a:latin typeface="Arial Narrow" charset="0"/>
              </a:rPr>
              <a:pPr/>
              <a:t>18</a:t>
            </a:fld>
            <a:endParaRPr lang="en-US" sz="1400">
              <a:latin typeface="Arial Narrow" charset="0"/>
            </a:endParaRPr>
          </a:p>
        </p:txBody>
      </p:sp>
      <p:sp>
        <p:nvSpPr>
          <p:cNvPr id="89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Tahoma" charset="0"/>
              </a:rPr>
              <a:t>Algebraic/Boolean </a:t>
            </a:r>
            <a:r>
              <a:rPr lang="en-US" dirty="0">
                <a:latin typeface="Tahoma" charset="0"/>
              </a:rPr>
              <a:t>Manipulation</a:t>
            </a:r>
          </a:p>
        </p:txBody>
      </p:sp>
      <p:sp>
        <p:nvSpPr>
          <p:cNvPr id="89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Tahoma" charset="0"/>
              </a:rPr>
              <a:t>Apply algebraic and Boolean identities to simplify expression</a:t>
            </a:r>
          </a:p>
          <a:p>
            <a:pPr lvl="1">
              <a:defRPr/>
            </a:pPr>
            <a:r>
              <a:rPr lang="en-US" dirty="0">
                <a:latin typeface="Tahoma" charset="0"/>
              </a:rPr>
              <a:t>E</a:t>
            </a:r>
            <a:r>
              <a:rPr lang="en-US" dirty="0" smtClean="0">
                <a:latin typeface="Tahoma" charset="0"/>
              </a:rPr>
              <a:t>xample:</a:t>
            </a:r>
            <a:endParaRPr lang="en-US" dirty="0">
              <a:latin typeface="Tahoma" charset="0"/>
            </a:endParaRPr>
          </a:p>
        </p:txBody>
      </p:sp>
      <p:graphicFrame>
        <p:nvGraphicFramePr>
          <p:cNvPr id="37892" name="Object 2"/>
          <p:cNvGraphicFramePr>
            <a:graphicFrameLocks noChangeAspect="1"/>
          </p:cNvGraphicFramePr>
          <p:nvPr/>
        </p:nvGraphicFramePr>
        <p:xfrm>
          <a:off x="2438400" y="1724025"/>
          <a:ext cx="4367213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2" name="Equation" r:id="rId4" imgW="1485900" imgH="190500" progId="Equation.3">
                  <p:embed/>
                </p:oleObj>
              </mc:Choice>
              <mc:Fallback>
                <p:oleObj name="Equation" r:id="rId4" imgW="1485900" imgH="190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724025"/>
                        <a:ext cx="4367213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724150"/>
            <a:ext cx="7048500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067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6CD9C8A-E8A2-0444-96AC-F42107674B8B}" type="slidenum">
              <a:rPr lang="en-US" sz="1400">
                <a:latin typeface="Arial Narrow" charset="0"/>
              </a:rPr>
              <a:pPr/>
              <a:t>19</a:t>
            </a:fld>
            <a:endParaRPr lang="en-US" sz="1400">
              <a:latin typeface="Arial Narrow" charset="0"/>
            </a:endParaRPr>
          </a:p>
        </p:txBody>
      </p:sp>
      <p:sp>
        <p:nvSpPr>
          <p:cNvPr id="90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Tahoma" charset="0"/>
              </a:rPr>
              <a:t>Simplification Example</a:t>
            </a:r>
            <a:endParaRPr lang="en-US" dirty="0">
              <a:latin typeface="Tahoma" charset="0"/>
            </a:endParaRPr>
          </a:p>
        </p:txBody>
      </p:sp>
      <p:graphicFrame>
        <p:nvGraphicFramePr>
          <p:cNvPr id="39939" name="Object 2"/>
          <p:cNvGraphicFramePr>
            <a:graphicFrameLocks noChangeAspect="1"/>
          </p:cNvGraphicFramePr>
          <p:nvPr/>
        </p:nvGraphicFramePr>
        <p:xfrm>
          <a:off x="685800" y="1266825"/>
          <a:ext cx="4367213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09" name="Equation" r:id="rId4" imgW="1485900" imgH="190500" progId="Equation.3">
                  <p:embed/>
                </p:oleObj>
              </mc:Choice>
              <mc:Fallback>
                <p:oleObj name="Equation" r:id="rId4" imgW="1485900" imgH="190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266825"/>
                        <a:ext cx="4367213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0" name="Object 3"/>
          <p:cNvGraphicFramePr>
            <a:graphicFrameLocks noChangeAspect="1"/>
          </p:cNvGraphicFramePr>
          <p:nvPr/>
        </p:nvGraphicFramePr>
        <p:xfrm>
          <a:off x="762000" y="2667000"/>
          <a:ext cx="42545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10" name="Equation" r:id="rId6" imgW="1447800" imgH="228600" progId="Equation.3">
                  <p:embed/>
                </p:oleObj>
              </mc:Choice>
              <mc:Fallback>
                <p:oleObj name="Equation" r:id="rId6" imgW="1447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667000"/>
                        <a:ext cx="42545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1" name="Object 4"/>
          <p:cNvGraphicFramePr>
            <a:graphicFrameLocks noChangeAspect="1"/>
          </p:cNvGraphicFramePr>
          <p:nvPr/>
        </p:nvGraphicFramePr>
        <p:xfrm>
          <a:off x="762000" y="4191000"/>
          <a:ext cx="3171825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11" name="Equation" r:id="rId8" imgW="1079032" imgH="190417" progId="Equation.3">
                  <p:embed/>
                </p:oleObj>
              </mc:Choice>
              <mc:Fallback>
                <p:oleObj name="Equation" r:id="rId8" imgW="1079032" imgH="190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191000"/>
                        <a:ext cx="3171825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2" name="Object 5"/>
          <p:cNvGraphicFramePr>
            <a:graphicFrameLocks noChangeAspect="1"/>
          </p:cNvGraphicFramePr>
          <p:nvPr/>
        </p:nvGraphicFramePr>
        <p:xfrm>
          <a:off x="838200" y="5524500"/>
          <a:ext cx="272415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12" name="Equation" r:id="rId10" imgW="927100" imgH="190500" progId="Equation.3">
                  <p:embed/>
                </p:oleObj>
              </mc:Choice>
              <mc:Fallback>
                <p:oleObj name="Equation" r:id="rId10" imgW="927100" imgH="190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524500"/>
                        <a:ext cx="2724150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943" name="Group 13"/>
          <p:cNvGrpSpPr>
            <a:grpSpLocks/>
          </p:cNvGrpSpPr>
          <p:nvPr/>
        </p:nvGrpSpPr>
        <p:grpSpPr bwMode="auto">
          <a:xfrm>
            <a:off x="3135313" y="2028825"/>
            <a:ext cx="5953125" cy="485775"/>
            <a:chOff x="1632" y="1536"/>
            <a:chExt cx="3750" cy="306"/>
          </a:xfrm>
        </p:grpSpPr>
        <p:pic>
          <p:nvPicPr>
            <p:cNvPr id="39950" name="Picture 5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0" y="1536"/>
              <a:ext cx="3222" cy="30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951" name="Text Box 10"/>
            <p:cNvSpPr txBox="1">
              <a:spLocks noChangeArrowheads="1"/>
            </p:cNvSpPr>
            <p:nvPr/>
          </p:nvSpPr>
          <p:spPr bwMode="auto">
            <a:xfrm>
              <a:off x="1632" y="1584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chemeClr val="hlink"/>
                  </a:solidFill>
                </a:rPr>
                <a:t>Apply</a:t>
              </a:r>
            </a:p>
          </p:txBody>
        </p:sp>
      </p:grpSp>
      <p:grpSp>
        <p:nvGrpSpPr>
          <p:cNvPr id="39944" name="Group 14"/>
          <p:cNvGrpSpPr>
            <a:grpSpLocks/>
          </p:cNvGrpSpPr>
          <p:nvPr/>
        </p:nvGrpSpPr>
        <p:grpSpPr bwMode="auto">
          <a:xfrm>
            <a:off x="3135313" y="3505200"/>
            <a:ext cx="3552825" cy="504825"/>
            <a:chOff x="1728" y="2304"/>
            <a:chExt cx="2238" cy="318"/>
          </a:xfrm>
        </p:grpSpPr>
        <p:pic>
          <p:nvPicPr>
            <p:cNvPr id="39948" name="Picture 8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0" y="2304"/>
              <a:ext cx="1806" cy="318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949" name="Text Box 11"/>
            <p:cNvSpPr txBox="1">
              <a:spLocks noChangeArrowheads="1"/>
            </p:cNvSpPr>
            <p:nvPr/>
          </p:nvSpPr>
          <p:spPr bwMode="auto">
            <a:xfrm>
              <a:off x="1728" y="2358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chemeClr val="hlink"/>
                  </a:solidFill>
                </a:rPr>
                <a:t>Apply</a:t>
              </a:r>
            </a:p>
          </p:txBody>
        </p:sp>
      </p:grpSp>
      <p:grpSp>
        <p:nvGrpSpPr>
          <p:cNvPr id="39945" name="Group 15"/>
          <p:cNvGrpSpPr>
            <a:grpSpLocks/>
          </p:cNvGrpSpPr>
          <p:nvPr/>
        </p:nvGrpSpPr>
        <p:grpSpPr bwMode="auto">
          <a:xfrm>
            <a:off x="3135313" y="4991100"/>
            <a:ext cx="3629025" cy="523875"/>
            <a:chOff x="1776" y="3024"/>
            <a:chExt cx="2286" cy="330"/>
          </a:xfrm>
        </p:grpSpPr>
        <p:pic>
          <p:nvPicPr>
            <p:cNvPr id="39946" name="Picture 9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6" y="3024"/>
              <a:ext cx="1806" cy="330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947" name="Text Box 12"/>
            <p:cNvSpPr txBox="1">
              <a:spLocks noChangeArrowheads="1"/>
            </p:cNvSpPr>
            <p:nvPr/>
          </p:nvSpPr>
          <p:spPr bwMode="auto">
            <a:xfrm>
              <a:off x="1776" y="3072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chemeClr val="hlink"/>
                  </a:solidFill>
                </a:rPr>
                <a:t>Apply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111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Tahoma"/>
              </a:rPr>
              <a:t>Today’s Topics</a:t>
            </a:r>
            <a:endParaRPr lang="en-US" dirty="0">
              <a:ea typeface="Tahom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Tahoma"/>
              </a:rPr>
              <a:t>Basic gates</a:t>
            </a:r>
          </a:p>
          <a:p>
            <a:pPr>
              <a:defRPr/>
            </a:pPr>
            <a:r>
              <a:rPr lang="en-US" dirty="0" smtClean="0">
                <a:ea typeface="Tahoma"/>
              </a:rPr>
              <a:t>Boolean algebra</a:t>
            </a:r>
          </a:p>
          <a:p>
            <a:pPr>
              <a:defRPr/>
            </a:pPr>
            <a:r>
              <a:rPr lang="en-US" dirty="0" smtClean="0">
                <a:ea typeface="Tahoma"/>
              </a:rPr>
              <a:t>Synthesis using standard gates</a:t>
            </a:r>
          </a:p>
          <a:p>
            <a:pPr lvl="1">
              <a:defRPr/>
            </a:pPr>
            <a:r>
              <a:rPr lang="en-US" dirty="0" smtClean="0"/>
              <a:t>Truth tables</a:t>
            </a:r>
          </a:p>
          <a:p>
            <a:pPr lvl="1">
              <a:defRPr/>
            </a:pPr>
            <a:r>
              <a:rPr lang="en-US" dirty="0" smtClean="0"/>
              <a:t>Universal gates:  NAND and NOR</a:t>
            </a:r>
          </a:p>
          <a:p>
            <a:pPr lvl="1">
              <a:defRPr/>
            </a:pPr>
            <a:r>
              <a:rPr lang="en-US" dirty="0" smtClean="0"/>
              <a:t>Gates with more than 2 inputs</a:t>
            </a:r>
          </a:p>
          <a:p>
            <a:pPr lvl="1">
              <a:defRPr/>
            </a:pPr>
            <a:r>
              <a:rPr lang="en-US" dirty="0" smtClean="0"/>
              <a:t>Sum-of-Products</a:t>
            </a:r>
          </a:p>
          <a:p>
            <a:pPr lvl="1">
              <a:defRPr/>
            </a:pPr>
            <a:r>
              <a:rPr lang="en-US" dirty="0" err="1" smtClean="0"/>
              <a:t>DeMorgan’s</a:t>
            </a:r>
            <a:r>
              <a:rPr lang="en-US" dirty="0" smtClean="0"/>
              <a:t> Law</a:t>
            </a:r>
          </a:p>
          <a:p>
            <a:pPr lvl="1">
              <a:defRPr/>
            </a:pPr>
            <a:endParaRPr lang="en-US" dirty="0" smtClean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fld id="{5B8271BC-EC5B-1D42-944C-F783AF6C0FA7}" type="slidenum">
              <a:rPr lang="en-US" sz="1400">
                <a:latin typeface="Arial Narrow" charset="0"/>
                <a:cs typeface="Tahoma" charset="0"/>
              </a:rPr>
              <a:pPr/>
              <a:t>2</a:t>
            </a:fld>
            <a:endParaRPr lang="en-US" sz="1400">
              <a:latin typeface="Arial Narrow" charset="0"/>
              <a:cs typeface="Tahom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7405998-7340-B441-808E-85AA939098DA}" type="slidenum">
              <a:rPr lang="en-US" sz="1400">
                <a:latin typeface="Arial Narrow" charset="0"/>
              </a:rPr>
              <a:pPr/>
              <a:t>20</a:t>
            </a:fld>
            <a:endParaRPr lang="en-US" sz="1400">
              <a:latin typeface="Arial Narrow" charset="0"/>
            </a:endParaRPr>
          </a:p>
        </p:txBody>
      </p:sp>
      <p:sp>
        <p:nvSpPr>
          <p:cNvPr id="90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Tahoma" charset="0"/>
              </a:rPr>
              <a:t>Fewer Gates</a:t>
            </a:r>
          </a:p>
        </p:txBody>
      </p:sp>
      <p:graphicFrame>
        <p:nvGraphicFramePr>
          <p:cNvPr id="41987" name="Object 2"/>
          <p:cNvGraphicFramePr>
            <a:graphicFrameLocks noChangeAspect="1"/>
          </p:cNvGraphicFramePr>
          <p:nvPr/>
        </p:nvGraphicFramePr>
        <p:xfrm>
          <a:off x="2886075" y="885825"/>
          <a:ext cx="272415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0" name="Equation" r:id="rId4" imgW="927100" imgH="190500" progId="Equation.3">
                  <p:embed/>
                </p:oleObj>
              </mc:Choice>
              <mc:Fallback>
                <p:oleObj name="Equation" r:id="rId4" imgW="927100" imgH="190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6075" y="885825"/>
                        <a:ext cx="2724150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988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8162925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41989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921250"/>
            <a:ext cx="4191000" cy="193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219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04800" y="2077827"/>
            <a:ext cx="8534400" cy="646323"/>
          </a:xfrm>
        </p:spPr>
        <p:txBody>
          <a:bodyPr/>
          <a:lstStyle/>
          <a:p>
            <a:r>
              <a:rPr lang="en-US" sz="3600" dirty="0" smtClean="0"/>
              <a:t>From Truth Table to Gate-Level Circuit</a:t>
            </a:r>
            <a:endParaRPr lang="en-US" sz="36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118512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Tahoma" charset="0"/>
                <a:ea typeface="Tahoma"/>
              </a:rPr>
              <a:t>Now We</a:t>
            </a:r>
            <a:r>
              <a:rPr lang="ja-JP" altLang="en-US" dirty="0">
                <a:latin typeface="Tahoma" charset="0"/>
                <a:ea typeface="Tahoma"/>
              </a:rPr>
              <a:t>’</a:t>
            </a:r>
            <a:r>
              <a:rPr lang="en-US" dirty="0">
                <a:latin typeface="Tahoma" charset="0"/>
                <a:ea typeface="Tahoma"/>
              </a:rPr>
              <a:t>re Ready to Design Stuff!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We need to start somewhere</a:t>
            </a: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usually it</a:t>
            </a:r>
            <a:r>
              <a:rPr lang="ja-JP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’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s the functional specification</a:t>
            </a:r>
          </a:p>
        </p:txBody>
      </p:sp>
      <p:grpSp>
        <p:nvGrpSpPr>
          <p:cNvPr id="19459" name="Group 4"/>
          <p:cNvGrpSpPr>
            <a:grpSpLocks/>
          </p:cNvGrpSpPr>
          <p:nvPr/>
        </p:nvGrpSpPr>
        <p:grpSpPr bwMode="auto">
          <a:xfrm>
            <a:off x="1651000" y="2133600"/>
            <a:ext cx="3149600" cy="1600200"/>
            <a:chOff x="1813" y="1680"/>
            <a:chExt cx="1984" cy="1008"/>
          </a:xfrm>
        </p:grpSpPr>
        <p:sp>
          <p:nvSpPr>
            <p:cNvPr id="19464" name="Rectangle 5"/>
            <p:cNvSpPr>
              <a:spLocks noChangeArrowheads="1"/>
            </p:cNvSpPr>
            <p:nvPr/>
          </p:nvSpPr>
          <p:spPr bwMode="auto">
            <a:xfrm>
              <a:off x="1928" y="1728"/>
              <a:ext cx="14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b="0">
                  <a:solidFill>
                    <a:srgbClr val="000000"/>
                  </a:solidFill>
                  <a:latin typeface="Comic Sans MS" charset="0"/>
                  <a:cs typeface="Tahoma" charset="0"/>
                </a:rPr>
                <a:t>A</a:t>
              </a:r>
              <a:endParaRPr lang="en-US">
                <a:latin typeface="Comic Sans MS" charset="0"/>
                <a:cs typeface="Tahoma" charset="0"/>
              </a:endParaRPr>
            </a:p>
          </p:txBody>
        </p:sp>
        <p:sp>
          <p:nvSpPr>
            <p:cNvPr id="19465" name="Rectangle 6"/>
            <p:cNvSpPr>
              <a:spLocks noChangeArrowheads="1"/>
            </p:cNvSpPr>
            <p:nvPr/>
          </p:nvSpPr>
          <p:spPr bwMode="auto">
            <a:xfrm>
              <a:off x="1945" y="2024"/>
              <a:ext cx="12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b="0">
                  <a:solidFill>
                    <a:srgbClr val="000000"/>
                  </a:solidFill>
                  <a:latin typeface="Comic Sans MS" charset="0"/>
                  <a:cs typeface="Tahoma" charset="0"/>
                </a:rPr>
                <a:t>B</a:t>
              </a:r>
              <a:endParaRPr lang="en-US">
                <a:latin typeface="Comic Sans MS" charset="0"/>
                <a:cs typeface="Tahoma" charset="0"/>
              </a:endParaRPr>
            </a:p>
          </p:txBody>
        </p:sp>
        <p:sp>
          <p:nvSpPr>
            <p:cNvPr id="19466" name="Rectangle 7"/>
            <p:cNvSpPr>
              <a:spLocks noChangeArrowheads="1"/>
            </p:cNvSpPr>
            <p:nvPr/>
          </p:nvSpPr>
          <p:spPr bwMode="auto">
            <a:xfrm>
              <a:off x="3532" y="1920"/>
              <a:ext cx="12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b="0">
                  <a:solidFill>
                    <a:srgbClr val="000000"/>
                  </a:solidFill>
                  <a:latin typeface="Comic Sans MS" charset="0"/>
                  <a:cs typeface="Tahoma" charset="0"/>
                </a:rPr>
                <a:t>Y</a:t>
              </a:r>
              <a:endParaRPr lang="en-US">
                <a:latin typeface="Comic Sans MS" charset="0"/>
                <a:cs typeface="Tahoma" charset="0"/>
              </a:endParaRPr>
            </a:p>
          </p:txBody>
        </p:sp>
        <p:grpSp>
          <p:nvGrpSpPr>
            <p:cNvPr id="19467" name="Group 8"/>
            <p:cNvGrpSpPr>
              <a:grpSpLocks/>
            </p:cNvGrpSpPr>
            <p:nvPr/>
          </p:nvGrpSpPr>
          <p:grpSpPr bwMode="auto">
            <a:xfrm>
              <a:off x="2226" y="1680"/>
              <a:ext cx="1169" cy="1008"/>
              <a:chOff x="2304" y="2640"/>
              <a:chExt cx="1169" cy="624"/>
            </a:xfrm>
          </p:grpSpPr>
          <p:sp>
            <p:nvSpPr>
              <p:cNvPr id="19473" name="Rectangle 9"/>
              <p:cNvSpPr>
                <a:spLocks noChangeArrowheads="1"/>
              </p:cNvSpPr>
              <p:nvPr/>
            </p:nvSpPr>
            <p:spPr bwMode="auto">
              <a:xfrm>
                <a:off x="2304" y="2640"/>
                <a:ext cx="1169" cy="62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ahoma" charset="0"/>
                  <a:cs typeface="Tahoma" charset="0"/>
                </a:endParaRPr>
              </a:p>
            </p:txBody>
          </p:sp>
          <p:sp>
            <p:nvSpPr>
              <p:cNvPr id="19474" name="Text Box 10"/>
              <p:cNvSpPr txBox="1">
                <a:spLocks noChangeArrowheads="1"/>
              </p:cNvSpPr>
              <p:nvPr/>
            </p:nvSpPr>
            <p:spPr bwMode="auto">
              <a:xfrm>
                <a:off x="2442" y="2766"/>
                <a:ext cx="932" cy="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400">
                    <a:latin typeface="Comic Sans MS" charset="0"/>
                    <a:cs typeface="Tahoma" charset="0"/>
                  </a:rPr>
                  <a:t>If C is 1 then</a:t>
                </a:r>
                <a:br>
                  <a:rPr lang="en-US" sz="1400">
                    <a:latin typeface="Comic Sans MS" charset="0"/>
                    <a:cs typeface="Tahoma" charset="0"/>
                  </a:rPr>
                </a:br>
                <a:r>
                  <a:rPr lang="en-US" sz="1400">
                    <a:latin typeface="Comic Sans MS" charset="0"/>
                    <a:cs typeface="Tahoma" charset="0"/>
                  </a:rPr>
                  <a:t>copy B to Y,</a:t>
                </a:r>
                <a:br>
                  <a:rPr lang="en-US" sz="1400">
                    <a:latin typeface="Comic Sans MS" charset="0"/>
                    <a:cs typeface="Tahoma" charset="0"/>
                  </a:rPr>
                </a:br>
                <a:r>
                  <a:rPr lang="en-US" sz="1400">
                    <a:latin typeface="Comic Sans MS" charset="0"/>
                    <a:cs typeface="Tahoma" charset="0"/>
                  </a:rPr>
                  <a:t>otherwise copy</a:t>
                </a:r>
                <a:br>
                  <a:rPr lang="en-US" sz="1400">
                    <a:latin typeface="Comic Sans MS" charset="0"/>
                    <a:cs typeface="Tahoma" charset="0"/>
                  </a:rPr>
                </a:br>
                <a:r>
                  <a:rPr lang="en-US" sz="1400">
                    <a:latin typeface="Comic Sans MS" charset="0"/>
                    <a:cs typeface="Tahoma" charset="0"/>
                  </a:rPr>
                  <a:t>A to Y</a:t>
                </a:r>
              </a:p>
            </p:txBody>
          </p:sp>
        </p:grpSp>
        <p:sp>
          <p:nvSpPr>
            <p:cNvPr id="19468" name="Rectangle 11"/>
            <p:cNvSpPr>
              <a:spLocks noChangeArrowheads="1"/>
            </p:cNvSpPr>
            <p:nvPr/>
          </p:nvSpPr>
          <p:spPr bwMode="auto">
            <a:xfrm>
              <a:off x="1946" y="2321"/>
              <a:ext cx="1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b="0">
                  <a:solidFill>
                    <a:srgbClr val="000000"/>
                  </a:solidFill>
                  <a:latin typeface="Comic Sans MS" charset="0"/>
                  <a:cs typeface="Tahoma" charset="0"/>
                </a:rPr>
                <a:t>C</a:t>
              </a:r>
              <a:endParaRPr lang="en-US">
                <a:latin typeface="Comic Sans MS" charset="0"/>
                <a:cs typeface="Tahoma" charset="0"/>
              </a:endParaRPr>
            </a:p>
          </p:txBody>
        </p:sp>
        <p:sp>
          <p:nvSpPr>
            <p:cNvPr id="19469" name="Line 12"/>
            <p:cNvSpPr>
              <a:spLocks noChangeShapeType="1"/>
            </p:cNvSpPr>
            <p:nvPr/>
          </p:nvSpPr>
          <p:spPr bwMode="auto">
            <a:xfrm flipH="1">
              <a:off x="1824" y="1955"/>
              <a:ext cx="40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0" name="Line 13"/>
            <p:cNvSpPr>
              <a:spLocks noChangeShapeType="1"/>
            </p:cNvSpPr>
            <p:nvPr/>
          </p:nvSpPr>
          <p:spPr bwMode="auto">
            <a:xfrm flipH="1">
              <a:off x="1824" y="2259"/>
              <a:ext cx="40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1" name="Line 14"/>
            <p:cNvSpPr>
              <a:spLocks noChangeShapeType="1"/>
            </p:cNvSpPr>
            <p:nvPr/>
          </p:nvSpPr>
          <p:spPr bwMode="auto">
            <a:xfrm flipH="1">
              <a:off x="1813" y="2544"/>
              <a:ext cx="40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2" name="Line 15"/>
            <p:cNvSpPr>
              <a:spLocks noChangeShapeType="1"/>
            </p:cNvSpPr>
            <p:nvPr/>
          </p:nvSpPr>
          <p:spPr bwMode="auto">
            <a:xfrm flipH="1">
              <a:off x="3395" y="2160"/>
              <a:ext cx="40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60" name="Text Box 16"/>
          <p:cNvSpPr txBox="1">
            <a:spLocks noChangeArrowheads="1"/>
          </p:cNvSpPr>
          <p:nvPr/>
        </p:nvSpPr>
        <p:spPr bwMode="auto">
          <a:xfrm>
            <a:off x="1219200" y="4322873"/>
            <a:ext cx="43434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l"/>
            <a:r>
              <a:rPr lang="en-US" sz="1600" b="0" dirty="0" smtClean="0">
                <a:latin typeface="Comic Sans MS" charset="0"/>
                <a:cs typeface="Tahoma" charset="0"/>
              </a:rPr>
              <a:t>First step is to translate a verbal description into a tabular form.  Any combinational function can be represented as a</a:t>
            </a:r>
            <a:r>
              <a:rPr lang="en-US" altLang="ja-JP" sz="1600" b="0" dirty="0" smtClean="0">
                <a:latin typeface="Comic Sans MS" charset="0"/>
                <a:cs typeface="Tahoma" charset="0"/>
              </a:rPr>
              <a:t> </a:t>
            </a:r>
            <a:r>
              <a:rPr lang="ja-JP" altLang="en-US" sz="1600" b="0" dirty="0" smtClean="0">
                <a:latin typeface="Comic Sans MS" charset="0"/>
                <a:cs typeface="Tahoma" charset="0"/>
              </a:rPr>
              <a:t>“</a:t>
            </a:r>
            <a:r>
              <a:rPr lang="en-US" altLang="ja-JP" sz="1600" dirty="0" smtClean="0">
                <a:latin typeface="Comic Sans MS" charset="0"/>
                <a:cs typeface="Tahoma" charset="0"/>
              </a:rPr>
              <a:t>truth table.</a:t>
            </a:r>
            <a:r>
              <a:rPr lang="ja-JP" altLang="en-US" sz="1600" b="0" dirty="0" smtClean="0">
                <a:latin typeface="Comic Sans MS" charset="0"/>
                <a:cs typeface="Tahoma" charset="0"/>
              </a:rPr>
              <a:t>”</a:t>
            </a:r>
            <a:endParaRPr lang="en-US" altLang="ja-JP" sz="1600" b="0" dirty="0">
              <a:latin typeface="Comic Sans MS" charset="0"/>
              <a:cs typeface="Tahoma" charset="0"/>
            </a:endParaRPr>
          </a:p>
          <a:p>
            <a:pPr algn="l"/>
            <a:endParaRPr lang="en-US" sz="1600" b="0" dirty="0">
              <a:latin typeface="Comic Sans MS" charset="0"/>
              <a:cs typeface="Tahoma" charset="0"/>
            </a:endParaRPr>
          </a:p>
          <a:p>
            <a:pPr algn="l"/>
            <a:r>
              <a:rPr lang="en-US" sz="1600" b="0" dirty="0" smtClean="0">
                <a:latin typeface="Comic Sans MS" charset="0"/>
                <a:cs typeface="Tahoma" charset="0"/>
              </a:rPr>
              <a:t>A truth table lists the output(s) for each combination of inputs.</a:t>
            </a:r>
          </a:p>
        </p:txBody>
      </p: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6130925" y="2879725"/>
            <a:ext cx="1976438" cy="3875088"/>
            <a:chOff x="3862" y="1814"/>
            <a:chExt cx="1245" cy="2441"/>
          </a:xfrm>
        </p:grpSpPr>
        <p:graphicFrame>
          <p:nvGraphicFramePr>
            <p:cNvPr id="19462" name="Object 39"/>
            <p:cNvGraphicFramePr>
              <a:graphicFrameLocks noChangeAspect="1"/>
            </p:cNvGraphicFramePr>
            <p:nvPr/>
          </p:nvGraphicFramePr>
          <p:xfrm>
            <a:off x="3862" y="2241"/>
            <a:ext cx="1245" cy="20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00" name="Document" r:id="rId4" imgW="1976628" imgH="3200400" progId="Word.Document.8">
                    <p:embed/>
                  </p:oleObj>
                </mc:Choice>
                <mc:Fallback>
                  <p:oleObj name="Document" r:id="rId4" imgW="1976628" imgH="3200400" progId="Word.Document.8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2" y="2241"/>
                          <a:ext cx="1245" cy="20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63" name="Text Box 40"/>
            <p:cNvSpPr txBox="1">
              <a:spLocks noChangeArrowheads="1"/>
            </p:cNvSpPr>
            <p:nvPr/>
          </p:nvSpPr>
          <p:spPr bwMode="auto">
            <a:xfrm>
              <a:off x="3864" y="1814"/>
              <a:ext cx="124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>
                  <a:latin typeface="Comic Sans MS" charset="0"/>
                  <a:cs typeface="Tahoma" charset="0"/>
                </a:rPr>
                <a:t>Truth Table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46113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Tahoma" charset="0"/>
                <a:ea typeface="Tahoma"/>
              </a:rPr>
              <a:t>We Can Make Most Gates Out of Others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08025"/>
            <a:ext cx="5791200" cy="6149975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Example 1:  B &gt; A</a:t>
            </a:r>
          </a:p>
          <a:p>
            <a:pPr lvl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Output Y is 1 if and only if B is 1 AND A is 0</a:t>
            </a:r>
          </a:p>
          <a:p>
            <a:pPr marL="457200" lvl="1" indent="0">
              <a:buNone/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  <a:sym typeface="Wingdings"/>
              </a:rPr>
              <a:t>  Y = B AND (NOT(A))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</p:txBody>
      </p:sp>
      <p:grpSp>
        <p:nvGrpSpPr>
          <p:cNvPr id="21507" name="Group 179"/>
          <p:cNvGrpSpPr>
            <a:grpSpLocks/>
          </p:cNvGrpSpPr>
          <p:nvPr/>
        </p:nvGrpSpPr>
        <p:grpSpPr bwMode="auto">
          <a:xfrm>
            <a:off x="6477000" y="990600"/>
            <a:ext cx="1277937" cy="2628900"/>
            <a:chOff x="785" y="864"/>
            <a:chExt cx="805" cy="1656"/>
          </a:xfrm>
        </p:grpSpPr>
        <p:graphicFrame>
          <p:nvGraphicFramePr>
            <p:cNvPr id="21576" name="Object 4"/>
            <p:cNvGraphicFramePr>
              <a:graphicFrameLocks noChangeAspect="1"/>
            </p:cNvGraphicFramePr>
            <p:nvPr/>
          </p:nvGraphicFramePr>
          <p:xfrm>
            <a:off x="785" y="1105"/>
            <a:ext cx="805" cy="14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04" name="Document" r:id="rId4" imgW="1274064" imgH="2246376" progId="Word.Document.8">
                    <p:embed/>
                  </p:oleObj>
                </mc:Choice>
                <mc:Fallback>
                  <p:oleObj name="Document" r:id="rId4" imgW="1274064" imgH="2246376" progId="Word.Document.8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5" y="1105"/>
                          <a:ext cx="805" cy="14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77" name="Text Box 6"/>
            <p:cNvSpPr txBox="1">
              <a:spLocks noChangeArrowheads="1"/>
            </p:cNvSpPr>
            <p:nvPr/>
          </p:nvSpPr>
          <p:spPr bwMode="auto">
            <a:xfrm>
              <a:off x="957" y="864"/>
              <a:ext cx="49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>
                  <a:latin typeface="Comic Sans MS" charset="0"/>
                  <a:cs typeface="Tahoma" charset="0"/>
                </a:rPr>
                <a:t>B&gt;A</a:t>
              </a:r>
            </a:p>
          </p:txBody>
        </p:sp>
      </p:grpSp>
      <p:grpSp>
        <p:nvGrpSpPr>
          <p:cNvPr id="21508" name="Group 110"/>
          <p:cNvGrpSpPr>
            <a:grpSpLocks/>
          </p:cNvGrpSpPr>
          <p:nvPr/>
        </p:nvGrpSpPr>
        <p:grpSpPr bwMode="auto">
          <a:xfrm>
            <a:off x="1295400" y="3237707"/>
            <a:ext cx="2722563" cy="763588"/>
            <a:chOff x="384" y="2448"/>
            <a:chExt cx="1715" cy="481"/>
          </a:xfrm>
        </p:grpSpPr>
        <p:grpSp>
          <p:nvGrpSpPr>
            <p:cNvPr id="21561" name="Group 27"/>
            <p:cNvGrpSpPr>
              <a:grpSpLocks noChangeAspect="1"/>
            </p:cNvGrpSpPr>
            <p:nvPr/>
          </p:nvGrpSpPr>
          <p:grpSpPr bwMode="auto">
            <a:xfrm>
              <a:off x="1119" y="2584"/>
              <a:ext cx="777" cy="345"/>
              <a:chOff x="2304" y="7200"/>
              <a:chExt cx="1296" cy="576"/>
            </a:xfrm>
          </p:grpSpPr>
          <p:sp>
            <p:nvSpPr>
              <p:cNvPr id="21572" name="Freeform 28"/>
              <p:cNvSpPr>
                <a:spLocks noChangeAspect="1"/>
              </p:cNvSpPr>
              <p:nvPr/>
            </p:nvSpPr>
            <p:spPr bwMode="auto">
              <a:xfrm>
                <a:off x="2592" y="7200"/>
                <a:ext cx="723" cy="576"/>
              </a:xfrm>
              <a:custGeom>
                <a:avLst/>
                <a:gdLst>
                  <a:gd name="T0" fmla="*/ 0 w 723"/>
                  <a:gd name="T1" fmla="*/ 0 h 576"/>
                  <a:gd name="T2" fmla="*/ 0 w 723"/>
                  <a:gd name="T3" fmla="*/ 576 h 576"/>
                  <a:gd name="T4" fmla="*/ 432 w 723"/>
                  <a:gd name="T5" fmla="*/ 576 h 576"/>
                  <a:gd name="T6" fmla="*/ 489 w 723"/>
                  <a:gd name="T7" fmla="*/ 573 h 576"/>
                  <a:gd name="T8" fmla="*/ 555 w 723"/>
                  <a:gd name="T9" fmla="*/ 549 h 576"/>
                  <a:gd name="T10" fmla="*/ 591 w 723"/>
                  <a:gd name="T11" fmla="*/ 525 h 576"/>
                  <a:gd name="T12" fmla="*/ 627 w 723"/>
                  <a:gd name="T13" fmla="*/ 501 h 576"/>
                  <a:gd name="T14" fmla="*/ 681 w 723"/>
                  <a:gd name="T15" fmla="*/ 435 h 576"/>
                  <a:gd name="T16" fmla="*/ 711 w 723"/>
                  <a:gd name="T17" fmla="*/ 363 h 576"/>
                  <a:gd name="T18" fmla="*/ 723 w 723"/>
                  <a:gd name="T19" fmla="*/ 285 h 576"/>
                  <a:gd name="T20" fmla="*/ 711 w 723"/>
                  <a:gd name="T21" fmla="*/ 213 h 576"/>
                  <a:gd name="T22" fmla="*/ 687 w 723"/>
                  <a:gd name="T23" fmla="*/ 147 h 576"/>
                  <a:gd name="T24" fmla="*/ 639 w 723"/>
                  <a:gd name="T25" fmla="*/ 87 h 576"/>
                  <a:gd name="T26" fmla="*/ 585 w 723"/>
                  <a:gd name="T27" fmla="*/ 45 h 576"/>
                  <a:gd name="T28" fmla="*/ 549 w 723"/>
                  <a:gd name="T29" fmla="*/ 27 h 576"/>
                  <a:gd name="T30" fmla="*/ 513 w 723"/>
                  <a:gd name="T31" fmla="*/ 15 h 576"/>
                  <a:gd name="T32" fmla="*/ 477 w 723"/>
                  <a:gd name="T33" fmla="*/ 3 h 576"/>
                  <a:gd name="T34" fmla="*/ 432 w 723"/>
                  <a:gd name="T35" fmla="*/ 0 h 576"/>
                  <a:gd name="T36" fmla="*/ 0 w 723"/>
                  <a:gd name="T37" fmla="*/ 0 h 57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723"/>
                  <a:gd name="T58" fmla="*/ 0 h 576"/>
                  <a:gd name="T59" fmla="*/ 723 w 723"/>
                  <a:gd name="T60" fmla="*/ 576 h 57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723" h="576">
                    <a:moveTo>
                      <a:pt x="0" y="0"/>
                    </a:moveTo>
                    <a:lnTo>
                      <a:pt x="0" y="576"/>
                    </a:lnTo>
                    <a:lnTo>
                      <a:pt x="432" y="576"/>
                    </a:lnTo>
                    <a:lnTo>
                      <a:pt x="489" y="573"/>
                    </a:lnTo>
                    <a:lnTo>
                      <a:pt x="555" y="549"/>
                    </a:lnTo>
                    <a:lnTo>
                      <a:pt x="591" y="525"/>
                    </a:lnTo>
                    <a:lnTo>
                      <a:pt x="627" y="501"/>
                    </a:lnTo>
                    <a:lnTo>
                      <a:pt x="681" y="435"/>
                    </a:lnTo>
                    <a:lnTo>
                      <a:pt x="711" y="363"/>
                    </a:lnTo>
                    <a:lnTo>
                      <a:pt x="723" y="285"/>
                    </a:lnTo>
                    <a:lnTo>
                      <a:pt x="711" y="213"/>
                    </a:lnTo>
                    <a:lnTo>
                      <a:pt x="687" y="147"/>
                    </a:lnTo>
                    <a:lnTo>
                      <a:pt x="639" y="87"/>
                    </a:lnTo>
                    <a:lnTo>
                      <a:pt x="585" y="45"/>
                    </a:lnTo>
                    <a:lnTo>
                      <a:pt x="549" y="27"/>
                    </a:lnTo>
                    <a:lnTo>
                      <a:pt x="513" y="15"/>
                    </a:lnTo>
                    <a:lnTo>
                      <a:pt x="477" y="3"/>
                    </a:lnTo>
                    <a:lnTo>
                      <a:pt x="432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73" name="Line 29"/>
              <p:cNvSpPr>
                <a:spLocks noChangeAspect="1" noChangeShapeType="1"/>
              </p:cNvSpPr>
              <p:nvPr/>
            </p:nvSpPr>
            <p:spPr bwMode="auto">
              <a:xfrm>
                <a:off x="3312" y="7488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74" name="Line 30"/>
              <p:cNvSpPr>
                <a:spLocks noChangeAspect="1" noChangeShapeType="1"/>
              </p:cNvSpPr>
              <p:nvPr/>
            </p:nvSpPr>
            <p:spPr bwMode="auto">
              <a:xfrm>
                <a:off x="2304" y="7344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75" name="Line 31"/>
              <p:cNvSpPr>
                <a:spLocks noChangeAspect="1" noChangeShapeType="1"/>
              </p:cNvSpPr>
              <p:nvPr/>
            </p:nvSpPr>
            <p:spPr bwMode="auto">
              <a:xfrm>
                <a:off x="2304" y="7632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1562" name="Group 32"/>
            <p:cNvGrpSpPr>
              <a:grpSpLocks noChangeAspect="1"/>
            </p:cNvGrpSpPr>
            <p:nvPr/>
          </p:nvGrpSpPr>
          <p:grpSpPr bwMode="auto">
            <a:xfrm>
              <a:off x="601" y="2579"/>
              <a:ext cx="518" cy="173"/>
              <a:chOff x="7920" y="4176"/>
              <a:chExt cx="864" cy="288"/>
            </a:xfrm>
          </p:grpSpPr>
          <p:sp>
            <p:nvSpPr>
              <p:cNvPr id="21568" name="Freeform 33"/>
              <p:cNvSpPr>
                <a:spLocks noChangeAspect="1"/>
              </p:cNvSpPr>
              <p:nvPr/>
            </p:nvSpPr>
            <p:spPr bwMode="auto">
              <a:xfrm>
                <a:off x="8208" y="4176"/>
                <a:ext cx="288" cy="288"/>
              </a:xfrm>
              <a:custGeom>
                <a:avLst/>
                <a:gdLst>
                  <a:gd name="T0" fmla="*/ 288 w 288"/>
                  <a:gd name="T1" fmla="*/ 144 h 288"/>
                  <a:gd name="T2" fmla="*/ 0 w 288"/>
                  <a:gd name="T3" fmla="*/ 0 h 288"/>
                  <a:gd name="T4" fmla="*/ 0 w 288"/>
                  <a:gd name="T5" fmla="*/ 288 h 288"/>
                  <a:gd name="T6" fmla="*/ 288 w 288"/>
                  <a:gd name="T7" fmla="*/ 144 h 2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288"/>
                  <a:gd name="T14" fmla="*/ 288 w 288"/>
                  <a:gd name="T15" fmla="*/ 288 h 2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288">
                    <a:moveTo>
                      <a:pt x="288" y="144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288" y="144"/>
                    </a:lnTo>
                    <a:close/>
                  </a:path>
                </a:pathLst>
              </a:custGeom>
              <a:solidFill>
                <a:srgbClr val="FFFFFF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69" name="Line 34"/>
              <p:cNvSpPr>
                <a:spLocks noChangeAspect="1" noChangeShapeType="1"/>
              </p:cNvSpPr>
              <p:nvPr/>
            </p:nvSpPr>
            <p:spPr bwMode="auto">
              <a:xfrm flipH="1">
                <a:off x="7920" y="4320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70" name="Line 35"/>
              <p:cNvSpPr>
                <a:spLocks noChangeAspect="1" noChangeShapeType="1"/>
              </p:cNvSpPr>
              <p:nvPr/>
            </p:nvSpPr>
            <p:spPr bwMode="auto">
              <a:xfrm flipH="1">
                <a:off x="8496" y="4320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71" name="Oval 36"/>
              <p:cNvSpPr>
                <a:spLocks noChangeAspect="1" noChangeArrowheads="1"/>
              </p:cNvSpPr>
              <p:nvPr/>
            </p:nvSpPr>
            <p:spPr bwMode="auto">
              <a:xfrm>
                <a:off x="8496" y="4248"/>
                <a:ext cx="144" cy="144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Tahoma" charset="0"/>
                  <a:cs typeface="Tahoma" charset="0"/>
                </a:endParaRPr>
              </a:p>
            </p:txBody>
          </p:sp>
        </p:grpSp>
        <p:sp>
          <p:nvSpPr>
            <p:cNvPr id="21563" name="Line 37"/>
            <p:cNvSpPr>
              <a:spLocks noChangeAspect="1" noChangeShapeType="1"/>
            </p:cNvSpPr>
            <p:nvPr/>
          </p:nvSpPr>
          <p:spPr bwMode="auto">
            <a:xfrm flipH="1">
              <a:off x="601" y="2843"/>
              <a:ext cx="51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4" name="Line 38"/>
            <p:cNvSpPr>
              <a:spLocks noChangeAspect="1" noChangeShapeType="1"/>
            </p:cNvSpPr>
            <p:nvPr/>
          </p:nvSpPr>
          <p:spPr bwMode="auto">
            <a:xfrm>
              <a:off x="1896" y="2757"/>
              <a:ext cx="17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5" name="Text Box 39"/>
            <p:cNvSpPr txBox="1">
              <a:spLocks noChangeArrowheads="1"/>
            </p:cNvSpPr>
            <p:nvPr/>
          </p:nvSpPr>
          <p:spPr bwMode="auto">
            <a:xfrm>
              <a:off x="384" y="2448"/>
              <a:ext cx="23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>
                  <a:latin typeface="Comic Sans MS" charset="0"/>
                  <a:cs typeface="Tahoma" charset="0"/>
                </a:rPr>
                <a:t>A</a:t>
              </a:r>
              <a:endParaRPr lang="en-US">
                <a:latin typeface="Comic Sans MS" charset="0"/>
                <a:cs typeface="Tahoma" charset="0"/>
              </a:endParaRPr>
            </a:p>
          </p:txBody>
        </p:sp>
        <p:sp>
          <p:nvSpPr>
            <p:cNvPr id="21566" name="Text Box 40"/>
            <p:cNvSpPr txBox="1">
              <a:spLocks noChangeArrowheads="1"/>
            </p:cNvSpPr>
            <p:nvPr/>
          </p:nvSpPr>
          <p:spPr bwMode="auto">
            <a:xfrm>
              <a:off x="384" y="2673"/>
              <a:ext cx="21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>
                  <a:latin typeface="Comic Sans MS" charset="0"/>
                  <a:cs typeface="Tahoma" charset="0"/>
                </a:rPr>
                <a:t>B</a:t>
              </a:r>
              <a:endParaRPr lang="en-US">
                <a:latin typeface="Comic Sans MS" charset="0"/>
                <a:cs typeface="Tahoma" charset="0"/>
              </a:endParaRPr>
            </a:p>
          </p:txBody>
        </p:sp>
        <p:sp>
          <p:nvSpPr>
            <p:cNvPr id="21567" name="Text Box 41"/>
            <p:cNvSpPr txBox="1">
              <a:spLocks noChangeArrowheads="1"/>
            </p:cNvSpPr>
            <p:nvPr/>
          </p:nvSpPr>
          <p:spPr bwMode="auto">
            <a:xfrm>
              <a:off x="1895" y="2501"/>
              <a:ext cx="2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>
                  <a:latin typeface="Comic Sans MS" charset="0"/>
                  <a:cs typeface="Tahoma" charset="0"/>
                </a:rPr>
                <a:t>y</a:t>
              </a:r>
              <a:endParaRPr lang="en-US">
                <a:latin typeface="Comic Sans MS" charset="0"/>
                <a:cs typeface="Tahoma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46113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Tahoma" charset="0"/>
                <a:ea typeface="Tahoma"/>
              </a:rPr>
              <a:t>We Can Make Most Gates Out of Others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08025"/>
            <a:ext cx="5791200" cy="6149975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Example 2:  A XOR B</a:t>
            </a:r>
          </a:p>
          <a:p>
            <a:pPr lvl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Output Y is 1 if and only if …</a:t>
            </a:r>
          </a:p>
          <a:p>
            <a:pPr lvl="2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B is 1 AND A is 0  --OR—</a:t>
            </a:r>
          </a:p>
          <a:p>
            <a:pPr lvl="2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B is 0 AND A is 1</a:t>
            </a:r>
          </a:p>
          <a:p>
            <a:pPr marL="457200" lvl="1" indent="0">
              <a:buNone/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  <a:sym typeface="Wingdings"/>
              </a:rPr>
              <a:t>  Y = 	B AND (NOT(A)) OR </a:t>
            </a:r>
            <a:b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  <a:sym typeface="Wingdings"/>
              </a:rPr>
            </a:b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  <a:sym typeface="Wingdings"/>
              </a:rPr>
              <a:t>		A AND (NOT(B))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</p:txBody>
      </p:sp>
      <p:grpSp>
        <p:nvGrpSpPr>
          <p:cNvPr id="23" name="Group 178"/>
          <p:cNvGrpSpPr>
            <a:grpSpLocks/>
          </p:cNvGrpSpPr>
          <p:nvPr/>
        </p:nvGrpSpPr>
        <p:grpSpPr bwMode="auto">
          <a:xfrm>
            <a:off x="7086600" y="1021162"/>
            <a:ext cx="1277938" cy="2630487"/>
            <a:chOff x="1968" y="863"/>
            <a:chExt cx="805" cy="1657"/>
          </a:xfrm>
        </p:grpSpPr>
        <p:graphicFrame>
          <p:nvGraphicFramePr>
            <p:cNvPr id="24" name="Object 111"/>
            <p:cNvGraphicFramePr>
              <a:graphicFrameLocks noChangeAspect="1"/>
            </p:cNvGraphicFramePr>
            <p:nvPr/>
          </p:nvGraphicFramePr>
          <p:xfrm>
            <a:off x="1968" y="1105"/>
            <a:ext cx="805" cy="14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40" name="Document" r:id="rId4" imgW="1274064" imgH="2246376" progId="Word.Document.8">
                    <p:embed/>
                  </p:oleObj>
                </mc:Choice>
                <mc:Fallback>
                  <p:oleObj name="Document" r:id="rId4" imgW="1274064" imgH="2246376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1105"/>
                          <a:ext cx="805" cy="14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Text Box 112"/>
            <p:cNvSpPr txBox="1">
              <a:spLocks noChangeArrowheads="1"/>
            </p:cNvSpPr>
            <p:nvPr/>
          </p:nvSpPr>
          <p:spPr bwMode="auto">
            <a:xfrm>
              <a:off x="2119" y="863"/>
              <a:ext cx="53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>
                  <a:latin typeface="Comic Sans MS" charset="0"/>
                  <a:cs typeface="Tahoma" charset="0"/>
                </a:rPr>
                <a:t>XOR</a:t>
              </a:r>
            </a:p>
          </p:txBody>
        </p:sp>
      </p:grpSp>
      <p:grpSp>
        <p:nvGrpSpPr>
          <p:cNvPr id="26" name="Group 176"/>
          <p:cNvGrpSpPr>
            <a:grpSpLocks/>
          </p:cNvGrpSpPr>
          <p:nvPr/>
        </p:nvGrpSpPr>
        <p:grpSpPr bwMode="auto">
          <a:xfrm>
            <a:off x="2344208" y="3505200"/>
            <a:ext cx="3836988" cy="1804988"/>
            <a:chOff x="2960" y="1206"/>
            <a:chExt cx="2417" cy="1137"/>
          </a:xfrm>
        </p:grpSpPr>
        <p:grpSp>
          <p:nvGrpSpPr>
            <p:cNvPr id="27" name="Group 114"/>
            <p:cNvGrpSpPr>
              <a:grpSpLocks noChangeAspect="1"/>
            </p:cNvGrpSpPr>
            <p:nvPr/>
          </p:nvGrpSpPr>
          <p:grpSpPr bwMode="auto">
            <a:xfrm>
              <a:off x="3711" y="1288"/>
              <a:ext cx="777" cy="345"/>
              <a:chOff x="2304" y="7200"/>
              <a:chExt cx="1296" cy="576"/>
            </a:xfrm>
          </p:grpSpPr>
          <p:sp>
            <p:nvSpPr>
              <p:cNvPr id="60" name="Freeform 115"/>
              <p:cNvSpPr>
                <a:spLocks noChangeAspect="1"/>
              </p:cNvSpPr>
              <p:nvPr/>
            </p:nvSpPr>
            <p:spPr bwMode="auto">
              <a:xfrm>
                <a:off x="2592" y="7200"/>
                <a:ext cx="723" cy="576"/>
              </a:xfrm>
              <a:custGeom>
                <a:avLst/>
                <a:gdLst>
                  <a:gd name="T0" fmla="*/ 0 w 723"/>
                  <a:gd name="T1" fmla="*/ 0 h 576"/>
                  <a:gd name="T2" fmla="*/ 0 w 723"/>
                  <a:gd name="T3" fmla="*/ 576 h 576"/>
                  <a:gd name="T4" fmla="*/ 432 w 723"/>
                  <a:gd name="T5" fmla="*/ 576 h 576"/>
                  <a:gd name="T6" fmla="*/ 489 w 723"/>
                  <a:gd name="T7" fmla="*/ 573 h 576"/>
                  <a:gd name="T8" fmla="*/ 555 w 723"/>
                  <a:gd name="T9" fmla="*/ 549 h 576"/>
                  <a:gd name="T10" fmla="*/ 591 w 723"/>
                  <a:gd name="T11" fmla="*/ 525 h 576"/>
                  <a:gd name="T12" fmla="*/ 627 w 723"/>
                  <a:gd name="T13" fmla="*/ 501 h 576"/>
                  <a:gd name="T14" fmla="*/ 681 w 723"/>
                  <a:gd name="T15" fmla="*/ 435 h 576"/>
                  <a:gd name="T16" fmla="*/ 711 w 723"/>
                  <a:gd name="T17" fmla="*/ 363 h 576"/>
                  <a:gd name="T18" fmla="*/ 723 w 723"/>
                  <a:gd name="T19" fmla="*/ 285 h 576"/>
                  <a:gd name="T20" fmla="*/ 711 w 723"/>
                  <a:gd name="T21" fmla="*/ 213 h 576"/>
                  <a:gd name="T22" fmla="*/ 687 w 723"/>
                  <a:gd name="T23" fmla="*/ 147 h 576"/>
                  <a:gd name="T24" fmla="*/ 639 w 723"/>
                  <a:gd name="T25" fmla="*/ 87 h 576"/>
                  <a:gd name="T26" fmla="*/ 585 w 723"/>
                  <a:gd name="T27" fmla="*/ 45 h 576"/>
                  <a:gd name="T28" fmla="*/ 549 w 723"/>
                  <a:gd name="T29" fmla="*/ 27 h 576"/>
                  <a:gd name="T30" fmla="*/ 513 w 723"/>
                  <a:gd name="T31" fmla="*/ 15 h 576"/>
                  <a:gd name="T32" fmla="*/ 477 w 723"/>
                  <a:gd name="T33" fmla="*/ 3 h 576"/>
                  <a:gd name="T34" fmla="*/ 432 w 723"/>
                  <a:gd name="T35" fmla="*/ 0 h 576"/>
                  <a:gd name="T36" fmla="*/ 0 w 723"/>
                  <a:gd name="T37" fmla="*/ 0 h 57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723"/>
                  <a:gd name="T58" fmla="*/ 0 h 576"/>
                  <a:gd name="T59" fmla="*/ 723 w 723"/>
                  <a:gd name="T60" fmla="*/ 576 h 57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723" h="576">
                    <a:moveTo>
                      <a:pt x="0" y="0"/>
                    </a:moveTo>
                    <a:lnTo>
                      <a:pt x="0" y="576"/>
                    </a:lnTo>
                    <a:lnTo>
                      <a:pt x="432" y="576"/>
                    </a:lnTo>
                    <a:lnTo>
                      <a:pt x="489" y="573"/>
                    </a:lnTo>
                    <a:lnTo>
                      <a:pt x="555" y="549"/>
                    </a:lnTo>
                    <a:lnTo>
                      <a:pt x="591" y="525"/>
                    </a:lnTo>
                    <a:lnTo>
                      <a:pt x="627" y="501"/>
                    </a:lnTo>
                    <a:lnTo>
                      <a:pt x="681" y="435"/>
                    </a:lnTo>
                    <a:lnTo>
                      <a:pt x="711" y="363"/>
                    </a:lnTo>
                    <a:lnTo>
                      <a:pt x="723" y="285"/>
                    </a:lnTo>
                    <a:lnTo>
                      <a:pt x="711" y="213"/>
                    </a:lnTo>
                    <a:lnTo>
                      <a:pt x="687" y="147"/>
                    </a:lnTo>
                    <a:lnTo>
                      <a:pt x="639" y="87"/>
                    </a:lnTo>
                    <a:lnTo>
                      <a:pt x="585" y="45"/>
                    </a:lnTo>
                    <a:lnTo>
                      <a:pt x="549" y="27"/>
                    </a:lnTo>
                    <a:lnTo>
                      <a:pt x="513" y="15"/>
                    </a:lnTo>
                    <a:lnTo>
                      <a:pt x="477" y="3"/>
                    </a:lnTo>
                    <a:lnTo>
                      <a:pt x="432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Line 116"/>
              <p:cNvSpPr>
                <a:spLocks noChangeAspect="1" noChangeShapeType="1"/>
              </p:cNvSpPr>
              <p:nvPr/>
            </p:nvSpPr>
            <p:spPr bwMode="auto">
              <a:xfrm>
                <a:off x="3312" y="7488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Line 117"/>
              <p:cNvSpPr>
                <a:spLocks noChangeAspect="1" noChangeShapeType="1"/>
              </p:cNvSpPr>
              <p:nvPr/>
            </p:nvSpPr>
            <p:spPr bwMode="auto">
              <a:xfrm>
                <a:off x="2304" y="7344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Line 118"/>
              <p:cNvSpPr>
                <a:spLocks noChangeAspect="1" noChangeShapeType="1"/>
              </p:cNvSpPr>
              <p:nvPr/>
            </p:nvSpPr>
            <p:spPr bwMode="auto">
              <a:xfrm>
                <a:off x="2304" y="7632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" name="Group 119"/>
            <p:cNvGrpSpPr>
              <a:grpSpLocks noChangeAspect="1"/>
            </p:cNvGrpSpPr>
            <p:nvPr/>
          </p:nvGrpSpPr>
          <p:grpSpPr bwMode="auto">
            <a:xfrm>
              <a:off x="3370" y="1288"/>
              <a:ext cx="518" cy="173"/>
              <a:chOff x="7920" y="4176"/>
              <a:chExt cx="864" cy="288"/>
            </a:xfrm>
          </p:grpSpPr>
          <p:sp>
            <p:nvSpPr>
              <p:cNvPr id="56" name="Freeform 120"/>
              <p:cNvSpPr>
                <a:spLocks noChangeAspect="1"/>
              </p:cNvSpPr>
              <p:nvPr/>
            </p:nvSpPr>
            <p:spPr bwMode="auto">
              <a:xfrm>
                <a:off x="8208" y="4176"/>
                <a:ext cx="288" cy="288"/>
              </a:xfrm>
              <a:custGeom>
                <a:avLst/>
                <a:gdLst>
                  <a:gd name="T0" fmla="*/ 288 w 288"/>
                  <a:gd name="T1" fmla="*/ 144 h 288"/>
                  <a:gd name="T2" fmla="*/ 0 w 288"/>
                  <a:gd name="T3" fmla="*/ 0 h 288"/>
                  <a:gd name="T4" fmla="*/ 0 w 288"/>
                  <a:gd name="T5" fmla="*/ 288 h 288"/>
                  <a:gd name="T6" fmla="*/ 288 w 288"/>
                  <a:gd name="T7" fmla="*/ 144 h 2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288"/>
                  <a:gd name="T14" fmla="*/ 288 w 288"/>
                  <a:gd name="T15" fmla="*/ 288 h 2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288">
                    <a:moveTo>
                      <a:pt x="288" y="144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288" y="144"/>
                    </a:lnTo>
                    <a:close/>
                  </a:path>
                </a:pathLst>
              </a:custGeom>
              <a:solidFill>
                <a:srgbClr val="FFFFFF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Line 121"/>
              <p:cNvSpPr>
                <a:spLocks noChangeAspect="1" noChangeShapeType="1"/>
              </p:cNvSpPr>
              <p:nvPr/>
            </p:nvSpPr>
            <p:spPr bwMode="auto">
              <a:xfrm flipH="1">
                <a:off x="7920" y="4320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Line 122"/>
              <p:cNvSpPr>
                <a:spLocks noChangeAspect="1" noChangeShapeType="1"/>
              </p:cNvSpPr>
              <p:nvPr/>
            </p:nvSpPr>
            <p:spPr bwMode="auto">
              <a:xfrm flipH="1">
                <a:off x="8496" y="4320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Oval 123"/>
              <p:cNvSpPr>
                <a:spLocks noChangeAspect="1" noChangeArrowheads="1"/>
              </p:cNvSpPr>
              <p:nvPr/>
            </p:nvSpPr>
            <p:spPr bwMode="auto">
              <a:xfrm>
                <a:off x="8496" y="4248"/>
                <a:ext cx="144" cy="144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Tahoma" charset="0"/>
                  <a:cs typeface="Tahoma" charset="0"/>
                </a:endParaRPr>
              </a:p>
            </p:txBody>
          </p:sp>
        </p:grpSp>
        <p:sp>
          <p:nvSpPr>
            <p:cNvPr id="29" name="Line 124"/>
            <p:cNvSpPr>
              <a:spLocks noChangeAspect="1" noChangeShapeType="1"/>
            </p:cNvSpPr>
            <p:nvPr/>
          </p:nvSpPr>
          <p:spPr bwMode="auto">
            <a:xfrm flipH="1">
              <a:off x="3193" y="1547"/>
              <a:ext cx="51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Text Box 126"/>
            <p:cNvSpPr txBox="1">
              <a:spLocks noChangeArrowheads="1"/>
            </p:cNvSpPr>
            <p:nvPr/>
          </p:nvSpPr>
          <p:spPr bwMode="auto">
            <a:xfrm>
              <a:off x="2960" y="1206"/>
              <a:ext cx="23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>
                  <a:latin typeface="Comic Sans MS" charset="0"/>
                  <a:cs typeface="Tahoma" charset="0"/>
                </a:rPr>
                <a:t>A</a:t>
              </a:r>
              <a:endParaRPr lang="en-US">
                <a:latin typeface="Comic Sans MS" charset="0"/>
                <a:cs typeface="Tahoma" charset="0"/>
              </a:endParaRPr>
            </a:p>
          </p:txBody>
        </p:sp>
        <p:sp>
          <p:nvSpPr>
            <p:cNvPr id="31" name="Text Box 127"/>
            <p:cNvSpPr txBox="1">
              <a:spLocks noChangeArrowheads="1"/>
            </p:cNvSpPr>
            <p:nvPr/>
          </p:nvSpPr>
          <p:spPr bwMode="auto">
            <a:xfrm>
              <a:off x="2976" y="1377"/>
              <a:ext cx="21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>
                  <a:latin typeface="Comic Sans MS" charset="0"/>
                  <a:cs typeface="Tahoma" charset="0"/>
                </a:rPr>
                <a:t>B</a:t>
              </a:r>
              <a:endParaRPr lang="en-US">
                <a:latin typeface="Comic Sans MS" charset="0"/>
                <a:cs typeface="Tahoma" charset="0"/>
              </a:endParaRPr>
            </a:p>
          </p:txBody>
        </p:sp>
        <p:grpSp>
          <p:nvGrpSpPr>
            <p:cNvPr id="32" name="Group 130"/>
            <p:cNvGrpSpPr>
              <a:grpSpLocks noChangeAspect="1"/>
            </p:cNvGrpSpPr>
            <p:nvPr/>
          </p:nvGrpSpPr>
          <p:grpSpPr bwMode="auto">
            <a:xfrm>
              <a:off x="3721" y="1998"/>
              <a:ext cx="777" cy="345"/>
              <a:chOff x="2304" y="7200"/>
              <a:chExt cx="1296" cy="576"/>
            </a:xfrm>
          </p:grpSpPr>
          <p:sp>
            <p:nvSpPr>
              <p:cNvPr id="52" name="Freeform 131"/>
              <p:cNvSpPr>
                <a:spLocks noChangeAspect="1"/>
              </p:cNvSpPr>
              <p:nvPr/>
            </p:nvSpPr>
            <p:spPr bwMode="auto">
              <a:xfrm>
                <a:off x="2592" y="7200"/>
                <a:ext cx="723" cy="576"/>
              </a:xfrm>
              <a:custGeom>
                <a:avLst/>
                <a:gdLst>
                  <a:gd name="T0" fmla="*/ 0 w 723"/>
                  <a:gd name="T1" fmla="*/ 0 h 576"/>
                  <a:gd name="T2" fmla="*/ 0 w 723"/>
                  <a:gd name="T3" fmla="*/ 576 h 576"/>
                  <a:gd name="T4" fmla="*/ 432 w 723"/>
                  <a:gd name="T5" fmla="*/ 576 h 576"/>
                  <a:gd name="T6" fmla="*/ 489 w 723"/>
                  <a:gd name="T7" fmla="*/ 573 h 576"/>
                  <a:gd name="T8" fmla="*/ 555 w 723"/>
                  <a:gd name="T9" fmla="*/ 549 h 576"/>
                  <a:gd name="T10" fmla="*/ 591 w 723"/>
                  <a:gd name="T11" fmla="*/ 525 h 576"/>
                  <a:gd name="T12" fmla="*/ 627 w 723"/>
                  <a:gd name="T13" fmla="*/ 501 h 576"/>
                  <a:gd name="T14" fmla="*/ 681 w 723"/>
                  <a:gd name="T15" fmla="*/ 435 h 576"/>
                  <a:gd name="T16" fmla="*/ 711 w 723"/>
                  <a:gd name="T17" fmla="*/ 363 h 576"/>
                  <a:gd name="T18" fmla="*/ 723 w 723"/>
                  <a:gd name="T19" fmla="*/ 285 h 576"/>
                  <a:gd name="T20" fmla="*/ 711 w 723"/>
                  <a:gd name="T21" fmla="*/ 213 h 576"/>
                  <a:gd name="T22" fmla="*/ 687 w 723"/>
                  <a:gd name="T23" fmla="*/ 147 h 576"/>
                  <a:gd name="T24" fmla="*/ 639 w 723"/>
                  <a:gd name="T25" fmla="*/ 87 h 576"/>
                  <a:gd name="T26" fmla="*/ 585 w 723"/>
                  <a:gd name="T27" fmla="*/ 45 h 576"/>
                  <a:gd name="T28" fmla="*/ 549 w 723"/>
                  <a:gd name="T29" fmla="*/ 27 h 576"/>
                  <a:gd name="T30" fmla="*/ 513 w 723"/>
                  <a:gd name="T31" fmla="*/ 15 h 576"/>
                  <a:gd name="T32" fmla="*/ 477 w 723"/>
                  <a:gd name="T33" fmla="*/ 3 h 576"/>
                  <a:gd name="T34" fmla="*/ 432 w 723"/>
                  <a:gd name="T35" fmla="*/ 0 h 576"/>
                  <a:gd name="T36" fmla="*/ 0 w 723"/>
                  <a:gd name="T37" fmla="*/ 0 h 57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723"/>
                  <a:gd name="T58" fmla="*/ 0 h 576"/>
                  <a:gd name="T59" fmla="*/ 723 w 723"/>
                  <a:gd name="T60" fmla="*/ 576 h 57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723" h="576">
                    <a:moveTo>
                      <a:pt x="0" y="0"/>
                    </a:moveTo>
                    <a:lnTo>
                      <a:pt x="0" y="576"/>
                    </a:lnTo>
                    <a:lnTo>
                      <a:pt x="432" y="576"/>
                    </a:lnTo>
                    <a:lnTo>
                      <a:pt x="489" y="573"/>
                    </a:lnTo>
                    <a:lnTo>
                      <a:pt x="555" y="549"/>
                    </a:lnTo>
                    <a:lnTo>
                      <a:pt x="591" y="525"/>
                    </a:lnTo>
                    <a:lnTo>
                      <a:pt x="627" y="501"/>
                    </a:lnTo>
                    <a:lnTo>
                      <a:pt x="681" y="435"/>
                    </a:lnTo>
                    <a:lnTo>
                      <a:pt x="711" y="363"/>
                    </a:lnTo>
                    <a:lnTo>
                      <a:pt x="723" y="285"/>
                    </a:lnTo>
                    <a:lnTo>
                      <a:pt x="711" y="213"/>
                    </a:lnTo>
                    <a:lnTo>
                      <a:pt x="687" y="147"/>
                    </a:lnTo>
                    <a:lnTo>
                      <a:pt x="639" y="87"/>
                    </a:lnTo>
                    <a:lnTo>
                      <a:pt x="585" y="45"/>
                    </a:lnTo>
                    <a:lnTo>
                      <a:pt x="549" y="27"/>
                    </a:lnTo>
                    <a:lnTo>
                      <a:pt x="513" y="15"/>
                    </a:lnTo>
                    <a:lnTo>
                      <a:pt x="477" y="3"/>
                    </a:lnTo>
                    <a:lnTo>
                      <a:pt x="432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Line 132"/>
              <p:cNvSpPr>
                <a:spLocks noChangeAspect="1" noChangeShapeType="1"/>
              </p:cNvSpPr>
              <p:nvPr/>
            </p:nvSpPr>
            <p:spPr bwMode="auto">
              <a:xfrm>
                <a:off x="3312" y="7488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Line 133"/>
              <p:cNvSpPr>
                <a:spLocks noChangeAspect="1" noChangeShapeType="1"/>
              </p:cNvSpPr>
              <p:nvPr/>
            </p:nvSpPr>
            <p:spPr bwMode="auto">
              <a:xfrm>
                <a:off x="2304" y="7344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Line 134"/>
              <p:cNvSpPr>
                <a:spLocks noChangeAspect="1" noChangeShapeType="1"/>
              </p:cNvSpPr>
              <p:nvPr/>
            </p:nvSpPr>
            <p:spPr bwMode="auto">
              <a:xfrm>
                <a:off x="2304" y="7632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3" name="Group 135"/>
            <p:cNvGrpSpPr>
              <a:grpSpLocks noChangeAspect="1"/>
            </p:cNvGrpSpPr>
            <p:nvPr/>
          </p:nvGrpSpPr>
          <p:grpSpPr bwMode="auto">
            <a:xfrm>
              <a:off x="3360" y="1993"/>
              <a:ext cx="518" cy="173"/>
              <a:chOff x="7920" y="4176"/>
              <a:chExt cx="864" cy="288"/>
            </a:xfrm>
          </p:grpSpPr>
          <p:sp>
            <p:nvSpPr>
              <p:cNvPr id="48" name="Freeform 136"/>
              <p:cNvSpPr>
                <a:spLocks noChangeAspect="1"/>
              </p:cNvSpPr>
              <p:nvPr/>
            </p:nvSpPr>
            <p:spPr bwMode="auto">
              <a:xfrm>
                <a:off x="8208" y="4176"/>
                <a:ext cx="288" cy="288"/>
              </a:xfrm>
              <a:custGeom>
                <a:avLst/>
                <a:gdLst>
                  <a:gd name="T0" fmla="*/ 288 w 288"/>
                  <a:gd name="T1" fmla="*/ 144 h 288"/>
                  <a:gd name="T2" fmla="*/ 0 w 288"/>
                  <a:gd name="T3" fmla="*/ 0 h 288"/>
                  <a:gd name="T4" fmla="*/ 0 w 288"/>
                  <a:gd name="T5" fmla="*/ 288 h 288"/>
                  <a:gd name="T6" fmla="*/ 288 w 288"/>
                  <a:gd name="T7" fmla="*/ 144 h 2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288"/>
                  <a:gd name="T14" fmla="*/ 288 w 288"/>
                  <a:gd name="T15" fmla="*/ 288 h 2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288">
                    <a:moveTo>
                      <a:pt x="288" y="144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288" y="144"/>
                    </a:lnTo>
                    <a:close/>
                  </a:path>
                </a:pathLst>
              </a:custGeom>
              <a:solidFill>
                <a:srgbClr val="FFFFFF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Line 137"/>
              <p:cNvSpPr>
                <a:spLocks noChangeAspect="1" noChangeShapeType="1"/>
              </p:cNvSpPr>
              <p:nvPr/>
            </p:nvSpPr>
            <p:spPr bwMode="auto">
              <a:xfrm flipH="1">
                <a:off x="7920" y="4320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Line 138"/>
              <p:cNvSpPr>
                <a:spLocks noChangeAspect="1" noChangeShapeType="1"/>
              </p:cNvSpPr>
              <p:nvPr/>
            </p:nvSpPr>
            <p:spPr bwMode="auto">
              <a:xfrm flipH="1">
                <a:off x="8496" y="4320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Oval 139"/>
              <p:cNvSpPr>
                <a:spLocks noChangeAspect="1" noChangeArrowheads="1"/>
              </p:cNvSpPr>
              <p:nvPr/>
            </p:nvSpPr>
            <p:spPr bwMode="auto">
              <a:xfrm>
                <a:off x="8496" y="4248"/>
                <a:ext cx="144" cy="144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Tahoma" charset="0"/>
                  <a:cs typeface="Tahoma" charset="0"/>
                </a:endParaRPr>
              </a:p>
            </p:txBody>
          </p:sp>
        </p:grpSp>
        <p:sp>
          <p:nvSpPr>
            <p:cNvPr id="34" name="Line 140"/>
            <p:cNvSpPr>
              <a:spLocks noChangeAspect="1" noChangeShapeType="1"/>
            </p:cNvSpPr>
            <p:nvPr/>
          </p:nvSpPr>
          <p:spPr bwMode="auto">
            <a:xfrm flipH="1">
              <a:off x="3312" y="2256"/>
              <a:ext cx="40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5" name="Group 145"/>
            <p:cNvGrpSpPr>
              <a:grpSpLocks noChangeAspect="1"/>
            </p:cNvGrpSpPr>
            <p:nvPr/>
          </p:nvGrpSpPr>
          <p:grpSpPr bwMode="auto">
            <a:xfrm>
              <a:off x="4484" y="1633"/>
              <a:ext cx="777" cy="345"/>
              <a:chOff x="3744" y="7632"/>
              <a:chExt cx="1296" cy="576"/>
            </a:xfrm>
          </p:grpSpPr>
          <p:sp>
            <p:nvSpPr>
              <p:cNvPr id="44" name="Freeform 146"/>
              <p:cNvSpPr>
                <a:spLocks noChangeAspect="1"/>
              </p:cNvSpPr>
              <p:nvPr/>
            </p:nvSpPr>
            <p:spPr bwMode="auto">
              <a:xfrm>
                <a:off x="4032" y="7632"/>
                <a:ext cx="747" cy="576"/>
              </a:xfrm>
              <a:custGeom>
                <a:avLst/>
                <a:gdLst>
                  <a:gd name="T0" fmla="*/ 0 w 747"/>
                  <a:gd name="T1" fmla="*/ 0 h 576"/>
                  <a:gd name="T2" fmla="*/ 432 w 747"/>
                  <a:gd name="T3" fmla="*/ 0 h 576"/>
                  <a:gd name="T4" fmla="*/ 495 w 747"/>
                  <a:gd name="T5" fmla="*/ 9 h 576"/>
                  <a:gd name="T6" fmla="*/ 555 w 747"/>
                  <a:gd name="T7" fmla="*/ 27 h 576"/>
                  <a:gd name="T8" fmla="*/ 639 w 747"/>
                  <a:gd name="T9" fmla="*/ 99 h 576"/>
                  <a:gd name="T10" fmla="*/ 699 w 747"/>
                  <a:gd name="T11" fmla="*/ 189 h 576"/>
                  <a:gd name="T12" fmla="*/ 747 w 747"/>
                  <a:gd name="T13" fmla="*/ 291 h 576"/>
                  <a:gd name="T14" fmla="*/ 699 w 747"/>
                  <a:gd name="T15" fmla="*/ 393 h 576"/>
                  <a:gd name="T16" fmla="*/ 633 w 747"/>
                  <a:gd name="T17" fmla="*/ 477 h 576"/>
                  <a:gd name="T18" fmla="*/ 549 w 747"/>
                  <a:gd name="T19" fmla="*/ 549 h 576"/>
                  <a:gd name="T20" fmla="*/ 495 w 747"/>
                  <a:gd name="T21" fmla="*/ 567 h 576"/>
                  <a:gd name="T22" fmla="*/ 432 w 747"/>
                  <a:gd name="T23" fmla="*/ 576 h 576"/>
                  <a:gd name="T24" fmla="*/ 0 w 747"/>
                  <a:gd name="T25" fmla="*/ 576 h 576"/>
                  <a:gd name="T26" fmla="*/ 39 w 747"/>
                  <a:gd name="T27" fmla="*/ 561 h 576"/>
                  <a:gd name="T28" fmla="*/ 69 w 747"/>
                  <a:gd name="T29" fmla="*/ 537 h 576"/>
                  <a:gd name="T30" fmla="*/ 111 w 747"/>
                  <a:gd name="T31" fmla="*/ 483 h 576"/>
                  <a:gd name="T32" fmla="*/ 135 w 747"/>
                  <a:gd name="T33" fmla="*/ 381 h 576"/>
                  <a:gd name="T34" fmla="*/ 144 w 747"/>
                  <a:gd name="T35" fmla="*/ 288 h 576"/>
                  <a:gd name="T36" fmla="*/ 135 w 747"/>
                  <a:gd name="T37" fmla="*/ 183 h 576"/>
                  <a:gd name="T38" fmla="*/ 111 w 747"/>
                  <a:gd name="T39" fmla="*/ 99 h 576"/>
                  <a:gd name="T40" fmla="*/ 69 w 747"/>
                  <a:gd name="T41" fmla="*/ 33 h 576"/>
                  <a:gd name="T42" fmla="*/ 39 w 747"/>
                  <a:gd name="T43" fmla="*/ 9 h 576"/>
                  <a:gd name="T44" fmla="*/ 0 w 747"/>
                  <a:gd name="T45" fmla="*/ 0 h 57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747"/>
                  <a:gd name="T70" fmla="*/ 0 h 576"/>
                  <a:gd name="T71" fmla="*/ 747 w 747"/>
                  <a:gd name="T72" fmla="*/ 576 h 57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747" h="576">
                    <a:moveTo>
                      <a:pt x="0" y="0"/>
                    </a:moveTo>
                    <a:lnTo>
                      <a:pt x="432" y="0"/>
                    </a:lnTo>
                    <a:lnTo>
                      <a:pt x="495" y="9"/>
                    </a:lnTo>
                    <a:lnTo>
                      <a:pt x="555" y="27"/>
                    </a:lnTo>
                    <a:lnTo>
                      <a:pt x="639" y="99"/>
                    </a:lnTo>
                    <a:lnTo>
                      <a:pt x="699" y="189"/>
                    </a:lnTo>
                    <a:lnTo>
                      <a:pt x="747" y="291"/>
                    </a:lnTo>
                    <a:lnTo>
                      <a:pt x="699" y="393"/>
                    </a:lnTo>
                    <a:lnTo>
                      <a:pt x="633" y="477"/>
                    </a:lnTo>
                    <a:lnTo>
                      <a:pt x="549" y="549"/>
                    </a:lnTo>
                    <a:lnTo>
                      <a:pt x="495" y="567"/>
                    </a:lnTo>
                    <a:lnTo>
                      <a:pt x="432" y="576"/>
                    </a:lnTo>
                    <a:lnTo>
                      <a:pt x="0" y="576"/>
                    </a:lnTo>
                    <a:lnTo>
                      <a:pt x="39" y="561"/>
                    </a:lnTo>
                    <a:lnTo>
                      <a:pt x="69" y="537"/>
                    </a:lnTo>
                    <a:lnTo>
                      <a:pt x="111" y="483"/>
                    </a:lnTo>
                    <a:lnTo>
                      <a:pt x="135" y="381"/>
                    </a:lnTo>
                    <a:lnTo>
                      <a:pt x="144" y="288"/>
                    </a:lnTo>
                    <a:lnTo>
                      <a:pt x="135" y="183"/>
                    </a:lnTo>
                    <a:lnTo>
                      <a:pt x="111" y="99"/>
                    </a:lnTo>
                    <a:lnTo>
                      <a:pt x="69" y="33"/>
                    </a:lnTo>
                    <a:lnTo>
                      <a:pt x="39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Line 147"/>
              <p:cNvSpPr>
                <a:spLocks noChangeAspect="1" noChangeShapeType="1"/>
              </p:cNvSpPr>
              <p:nvPr/>
            </p:nvSpPr>
            <p:spPr bwMode="auto">
              <a:xfrm>
                <a:off x="3744" y="8064"/>
                <a:ext cx="40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Line 148"/>
              <p:cNvSpPr>
                <a:spLocks noChangeAspect="1" noChangeShapeType="1"/>
              </p:cNvSpPr>
              <p:nvPr/>
            </p:nvSpPr>
            <p:spPr bwMode="auto">
              <a:xfrm flipH="1">
                <a:off x="4782" y="7920"/>
                <a:ext cx="25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Line 149"/>
              <p:cNvSpPr>
                <a:spLocks noChangeAspect="1" noChangeShapeType="1"/>
              </p:cNvSpPr>
              <p:nvPr/>
            </p:nvSpPr>
            <p:spPr bwMode="auto">
              <a:xfrm>
                <a:off x="3744" y="7776"/>
                <a:ext cx="41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" name="Line 150"/>
            <p:cNvSpPr>
              <a:spLocks noChangeShapeType="1"/>
            </p:cNvSpPr>
            <p:nvPr/>
          </p:nvSpPr>
          <p:spPr bwMode="auto">
            <a:xfrm>
              <a:off x="4484" y="1461"/>
              <a:ext cx="0" cy="25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151"/>
            <p:cNvSpPr>
              <a:spLocks noChangeShapeType="1"/>
            </p:cNvSpPr>
            <p:nvPr/>
          </p:nvSpPr>
          <p:spPr bwMode="auto">
            <a:xfrm>
              <a:off x="4489" y="1902"/>
              <a:ext cx="0" cy="25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Text Box 152"/>
            <p:cNvSpPr txBox="1">
              <a:spLocks noChangeArrowheads="1"/>
            </p:cNvSpPr>
            <p:nvPr/>
          </p:nvSpPr>
          <p:spPr bwMode="auto">
            <a:xfrm>
              <a:off x="5156" y="1555"/>
              <a:ext cx="22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>
                  <a:latin typeface="Comic Sans MS" charset="0"/>
                  <a:cs typeface="Tahoma" charset="0"/>
                </a:rPr>
                <a:t>Y</a:t>
              </a:r>
              <a:endParaRPr lang="en-US">
                <a:latin typeface="Comic Sans MS" charset="0"/>
                <a:cs typeface="Tahoma" charset="0"/>
              </a:endParaRPr>
            </a:p>
          </p:txBody>
        </p:sp>
        <p:sp>
          <p:nvSpPr>
            <p:cNvPr id="39" name="Line 153"/>
            <p:cNvSpPr>
              <a:spLocks noChangeShapeType="1"/>
            </p:cNvSpPr>
            <p:nvPr/>
          </p:nvSpPr>
          <p:spPr bwMode="auto">
            <a:xfrm>
              <a:off x="3360" y="1547"/>
              <a:ext cx="0" cy="5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154"/>
            <p:cNvSpPr>
              <a:spLocks noChangeShapeType="1"/>
            </p:cNvSpPr>
            <p:nvPr/>
          </p:nvSpPr>
          <p:spPr bwMode="auto">
            <a:xfrm>
              <a:off x="3312" y="1374"/>
              <a:ext cx="0" cy="8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155"/>
            <p:cNvSpPr>
              <a:spLocks noChangeShapeType="1"/>
            </p:cNvSpPr>
            <p:nvPr/>
          </p:nvSpPr>
          <p:spPr bwMode="auto">
            <a:xfrm flipH="1">
              <a:off x="3193" y="1374"/>
              <a:ext cx="17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Oval 156"/>
            <p:cNvSpPr>
              <a:spLocks noChangeArrowheads="1"/>
            </p:cNvSpPr>
            <p:nvPr/>
          </p:nvSpPr>
          <p:spPr bwMode="auto">
            <a:xfrm>
              <a:off x="3283" y="1331"/>
              <a:ext cx="58" cy="5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ahoma" charset="0"/>
                <a:cs typeface="Tahoma" charset="0"/>
              </a:endParaRPr>
            </a:p>
          </p:txBody>
        </p:sp>
        <p:sp>
          <p:nvSpPr>
            <p:cNvPr id="43" name="Oval 158"/>
            <p:cNvSpPr>
              <a:spLocks noChangeArrowheads="1"/>
            </p:cNvSpPr>
            <p:nvPr/>
          </p:nvSpPr>
          <p:spPr bwMode="auto">
            <a:xfrm>
              <a:off x="3327" y="1511"/>
              <a:ext cx="58" cy="5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ahoma" charset="0"/>
                <a:cs typeface="Tahoma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016337" y="5699524"/>
            <a:ext cx="1954569" cy="1039737"/>
            <a:chOff x="3016337" y="5699524"/>
            <a:chExt cx="1954569" cy="1039737"/>
          </a:xfrm>
        </p:grpSpPr>
        <p:grpSp>
          <p:nvGrpSpPr>
            <p:cNvPr id="64" name="Group 177"/>
            <p:cNvGrpSpPr>
              <a:grpSpLocks/>
            </p:cNvGrpSpPr>
            <p:nvPr/>
          </p:nvGrpSpPr>
          <p:grpSpPr bwMode="auto">
            <a:xfrm>
              <a:off x="3045884" y="5699524"/>
              <a:ext cx="1895475" cy="668338"/>
              <a:chOff x="3463" y="2496"/>
              <a:chExt cx="1194" cy="421"/>
            </a:xfrm>
          </p:grpSpPr>
          <p:sp>
            <p:nvSpPr>
              <p:cNvPr id="65" name="Line 161"/>
              <p:cNvSpPr>
                <a:spLocks noChangeAspect="1" noChangeShapeType="1"/>
              </p:cNvSpPr>
              <p:nvPr/>
            </p:nvSpPr>
            <p:spPr bwMode="auto">
              <a:xfrm>
                <a:off x="4303" y="2729"/>
                <a:ext cx="174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Line 162"/>
              <p:cNvSpPr>
                <a:spLocks noChangeAspect="1" noChangeShapeType="1"/>
              </p:cNvSpPr>
              <p:nvPr/>
            </p:nvSpPr>
            <p:spPr bwMode="auto">
              <a:xfrm flipH="1">
                <a:off x="3694" y="2644"/>
                <a:ext cx="261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163"/>
              <p:cNvSpPr>
                <a:spLocks noChangeAspect="1" noChangeShapeType="1"/>
              </p:cNvSpPr>
              <p:nvPr/>
            </p:nvSpPr>
            <p:spPr bwMode="auto">
              <a:xfrm flipH="1">
                <a:off x="3694" y="2815"/>
                <a:ext cx="261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Freeform 164"/>
              <p:cNvSpPr>
                <a:spLocks noChangeAspect="1"/>
              </p:cNvSpPr>
              <p:nvPr/>
            </p:nvSpPr>
            <p:spPr bwMode="auto">
              <a:xfrm>
                <a:off x="3867" y="2558"/>
                <a:ext cx="484" cy="342"/>
              </a:xfrm>
              <a:custGeom>
                <a:avLst/>
                <a:gdLst>
                  <a:gd name="T0" fmla="*/ 4278 w 397"/>
                  <a:gd name="T1" fmla="*/ 1541 h 280"/>
                  <a:gd name="T2" fmla="*/ 3848 w 397"/>
                  <a:gd name="T3" fmla="*/ 1293 h 280"/>
                  <a:gd name="T4" fmla="*/ 3505 w 397"/>
                  <a:gd name="T5" fmla="*/ 936 h 280"/>
                  <a:gd name="T6" fmla="*/ 3084 w 397"/>
                  <a:gd name="T7" fmla="*/ 691 h 280"/>
                  <a:gd name="T8" fmla="*/ 2653 w 397"/>
                  <a:gd name="T9" fmla="*/ 519 h 280"/>
                  <a:gd name="T10" fmla="*/ 2129 w 397"/>
                  <a:gd name="T11" fmla="*/ 254 h 280"/>
                  <a:gd name="T12" fmla="*/ 1623 w 397"/>
                  <a:gd name="T13" fmla="*/ 162 h 280"/>
                  <a:gd name="T14" fmla="*/ 866 w 397"/>
                  <a:gd name="T15" fmla="*/ 0 h 280"/>
                  <a:gd name="T16" fmla="*/ 0 w 397"/>
                  <a:gd name="T17" fmla="*/ 0 h 280"/>
                  <a:gd name="T18" fmla="*/ 254 w 397"/>
                  <a:gd name="T19" fmla="*/ 335 h 280"/>
                  <a:gd name="T20" fmla="*/ 518 w 397"/>
                  <a:gd name="T21" fmla="*/ 691 h 280"/>
                  <a:gd name="T22" fmla="*/ 602 w 397"/>
                  <a:gd name="T23" fmla="*/ 1113 h 280"/>
                  <a:gd name="T24" fmla="*/ 602 w 397"/>
                  <a:gd name="T25" fmla="*/ 1541 h 280"/>
                  <a:gd name="T26" fmla="*/ 602 w 397"/>
                  <a:gd name="T27" fmla="*/ 1974 h 280"/>
                  <a:gd name="T28" fmla="*/ 518 w 397"/>
                  <a:gd name="T29" fmla="*/ 2403 h 280"/>
                  <a:gd name="T30" fmla="*/ 254 w 397"/>
                  <a:gd name="T31" fmla="*/ 2735 h 280"/>
                  <a:gd name="T32" fmla="*/ 0 w 397"/>
                  <a:gd name="T33" fmla="*/ 3093 h 280"/>
                  <a:gd name="T34" fmla="*/ 866 w 397"/>
                  <a:gd name="T35" fmla="*/ 3093 h 280"/>
                  <a:gd name="T36" fmla="*/ 1623 w 397"/>
                  <a:gd name="T37" fmla="*/ 2927 h 280"/>
                  <a:gd name="T38" fmla="*/ 2129 w 397"/>
                  <a:gd name="T39" fmla="*/ 2837 h 280"/>
                  <a:gd name="T40" fmla="*/ 2653 w 397"/>
                  <a:gd name="T41" fmla="*/ 2569 h 280"/>
                  <a:gd name="T42" fmla="*/ 3084 w 397"/>
                  <a:gd name="T43" fmla="*/ 2403 h 280"/>
                  <a:gd name="T44" fmla="*/ 3505 w 397"/>
                  <a:gd name="T45" fmla="*/ 2148 h 280"/>
                  <a:gd name="T46" fmla="*/ 3848 w 397"/>
                  <a:gd name="T47" fmla="*/ 1797 h 280"/>
                  <a:gd name="T48" fmla="*/ 4278 w 397"/>
                  <a:gd name="T49" fmla="*/ 1541 h 280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397"/>
                  <a:gd name="T76" fmla="*/ 0 h 280"/>
                  <a:gd name="T77" fmla="*/ 397 w 397"/>
                  <a:gd name="T78" fmla="*/ 280 h 280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397" h="280">
                    <a:moveTo>
                      <a:pt x="397" y="140"/>
                    </a:moveTo>
                    <a:lnTo>
                      <a:pt x="357" y="117"/>
                    </a:lnTo>
                    <a:lnTo>
                      <a:pt x="325" y="85"/>
                    </a:lnTo>
                    <a:lnTo>
                      <a:pt x="286" y="62"/>
                    </a:lnTo>
                    <a:lnTo>
                      <a:pt x="246" y="47"/>
                    </a:lnTo>
                    <a:lnTo>
                      <a:pt x="198" y="23"/>
                    </a:lnTo>
                    <a:lnTo>
                      <a:pt x="151" y="15"/>
                    </a:lnTo>
                    <a:lnTo>
                      <a:pt x="80" y="0"/>
                    </a:lnTo>
                    <a:lnTo>
                      <a:pt x="0" y="0"/>
                    </a:lnTo>
                    <a:lnTo>
                      <a:pt x="24" y="31"/>
                    </a:lnTo>
                    <a:lnTo>
                      <a:pt x="48" y="62"/>
                    </a:lnTo>
                    <a:lnTo>
                      <a:pt x="56" y="101"/>
                    </a:lnTo>
                    <a:lnTo>
                      <a:pt x="56" y="140"/>
                    </a:lnTo>
                    <a:lnTo>
                      <a:pt x="56" y="179"/>
                    </a:lnTo>
                    <a:lnTo>
                      <a:pt x="48" y="218"/>
                    </a:lnTo>
                    <a:lnTo>
                      <a:pt x="24" y="249"/>
                    </a:lnTo>
                    <a:lnTo>
                      <a:pt x="0" y="280"/>
                    </a:lnTo>
                    <a:lnTo>
                      <a:pt x="80" y="280"/>
                    </a:lnTo>
                    <a:lnTo>
                      <a:pt x="151" y="265"/>
                    </a:lnTo>
                    <a:lnTo>
                      <a:pt x="198" y="257"/>
                    </a:lnTo>
                    <a:lnTo>
                      <a:pt x="246" y="233"/>
                    </a:lnTo>
                    <a:lnTo>
                      <a:pt x="286" y="218"/>
                    </a:lnTo>
                    <a:lnTo>
                      <a:pt x="325" y="195"/>
                    </a:lnTo>
                    <a:lnTo>
                      <a:pt x="357" y="163"/>
                    </a:lnTo>
                    <a:lnTo>
                      <a:pt x="397" y="1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69" name="Group 167"/>
              <p:cNvGrpSpPr>
                <a:grpSpLocks noChangeAspect="1"/>
              </p:cNvGrpSpPr>
              <p:nvPr/>
            </p:nvGrpSpPr>
            <p:grpSpPr bwMode="auto">
              <a:xfrm>
                <a:off x="3867" y="2558"/>
                <a:ext cx="484" cy="342"/>
                <a:chOff x="3836" y="2558"/>
                <a:chExt cx="397" cy="280"/>
              </a:xfrm>
            </p:grpSpPr>
            <p:sp>
              <p:nvSpPr>
                <p:cNvPr id="73" name="Freeform 165"/>
                <p:cNvSpPr>
                  <a:spLocks noChangeAspect="1"/>
                </p:cNvSpPr>
                <p:nvPr/>
              </p:nvSpPr>
              <p:spPr bwMode="auto">
                <a:xfrm>
                  <a:off x="3836" y="2558"/>
                  <a:ext cx="56" cy="280"/>
                </a:xfrm>
                <a:custGeom>
                  <a:avLst/>
                  <a:gdLst>
                    <a:gd name="T0" fmla="*/ 0 w 56"/>
                    <a:gd name="T1" fmla="*/ 0 h 280"/>
                    <a:gd name="T2" fmla="*/ 24 w 56"/>
                    <a:gd name="T3" fmla="*/ 31 h 280"/>
                    <a:gd name="T4" fmla="*/ 40 w 56"/>
                    <a:gd name="T5" fmla="*/ 62 h 280"/>
                    <a:gd name="T6" fmla="*/ 48 w 56"/>
                    <a:gd name="T7" fmla="*/ 101 h 280"/>
                    <a:gd name="T8" fmla="*/ 56 w 56"/>
                    <a:gd name="T9" fmla="*/ 140 h 280"/>
                    <a:gd name="T10" fmla="*/ 48 w 56"/>
                    <a:gd name="T11" fmla="*/ 179 h 280"/>
                    <a:gd name="T12" fmla="*/ 40 w 56"/>
                    <a:gd name="T13" fmla="*/ 218 h 280"/>
                    <a:gd name="T14" fmla="*/ 24 w 56"/>
                    <a:gd name="T15" fmla="*/ 249 h 280"/>
                    <a:gd name="T16" fmla="*/ 0 w 56"/>
                    <a:gd name="T17" fmla="*/ 280 h 28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56"/>
                    <a:gd name="T28" fmla="*/ 0 h 280"/>
                    <a:gd name="T29" fmla="*/ 56 w 56"/>
                    <a:gd name="T30" fmla="*/ 280 h 28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56" h="280">
                      <a:moveTo>
                        <a:pt x="0" y="0"/>
                      </a:moveTo>
                      <a:lnTo>
                        <a:pt x="24" y="31"/>
                      </a:lnTo>
                      <a:lnTo>
                        <a:pt x="40" y="62"/>
                      </a:lnTo>
                      <a:lnTo>
                        <a:pt x="48" y="101"/>
                      </a:lnTo>
                      <a:lnTo>
                        <a:pt x="56" y="140"/>
                      </a:lnTo>
                      <a:lnTo>
                        <a:pt x="48" y="179"/>
                      </a:lnTo>
                      <a:lnTo>
                        <a:pt x="40" y="218"/>
                      </a:lnTo>
                      <a:lnTo>
                        <a:pt x="24" y="249"/>
                      </a:lnTo>
                      <a:lnTo>
                        <a:pt x="0" y="280"/>
                      </a:lnTo>
                    </a:path>
                  </a:pathLst>
                </a:custGeom>
                <a:noFill/>
                <a:ln w="28575">
                  <a:solidFill>
                    <a:srgbClr val="11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" name="Freeform 166"/>
                <p:cNvSpPr>
                  <a:spLocks noChangeAspect="1"/>
                </p:cNvSpPr>
                <p:nvPr/>
              </p:nvSpPr>
              <p:spPr bwMode="auto">
                <a:xfrm>
                  <a:off x="3876" y="2558"/>
                  <a:ext cx="357" cy="280"/>
                </a:xfrm>
                <a:custGeom>
                  <a:avLst/>
                  <a:gdLst>
                    <a:gd name="T0" fmla="*/ 357 w 357"/>
                    <a:gd name="T1" fmla="*/ 140 h 280"/>
                    <a:gd name="T2" fmla="*/ 293 w 357"/>
                    <a:gd name="T3" fmla="*/ 85 h 280"/>
                    <a:gd name="T4" fmla="*/ 222 w 357"/>
                    <a:gd name="T5" fmla="*/ 47 h 280"/>
                    <a:gd name="T6" fmla="*/ 182 w 357"/>
                    <a:gd name="T7" fmla="*/ 23 h 280"/>
                    <a:gd name="T8" fmla="*/ 127 w 357"/>
                    <a:gd name="T9" fmla="*/ 15 h 280"/>
                    <a:gd name="T10" fmla="*/ 71 w 357"/>
                    <a:gd name="T11" fmla="*/ 0 h 280"/>
                    <a:gd name="T12" fmla="*/ 0 w 357"/>
                    <a:gd name="T13" fmla="*/ 0 h 280"/>
                    <a:gd name="T14" fmla="*/ 16 w 357"/>
                    <a:gd name="T15" fmla="*/ 31 h 280"/>
                    <a:gd name="T16" fmla="*/ 40 w 357"/>
                    <a:gd name="T17" fmla="*/ 62 h 280"/>
                    <a:gd name="T18" fmla="*/ 48 w 357"/>
                    <a:gd name="T19" fmla="*/ 101 h 280"/>
                    <a:gd name="T20" fmla="*/ 48 w 357"/>
                    <a:gd name="T21" fmla="*/ 140 h 280"/>
                    <a:gd name="T22" fmla="*/ 48 w 357"/>
                    <a:gd name="T23" fmla="*/ 179 h 280"/>
                    <a:gd name="T24" fmla="*/ 40 w 357"/>
                    <a:gd name="T25" fmla="*/ 218 h 280"/>
                    <a:gd name="T26" fmla="*/ 16 w 357"/>
                    <a:gd name="T27" fmla="*/ 249 h 280"/>
                    <a:gd name="T28" fmla="*/ 0 w 357"/>
                    <a:gd name="T29" fmla="*/ 280 h 280"/>
                    <a:gd name="T30" fmla="*/ 71 w 357"/>
                    <a:gd name="T31" fmla="*/ 280 h 280"/>
                    <a:gd name="T32" fmla="*/ 127 w 357"/>
                    <a:gd name="T33" fmla="*/ 265 h 280"/>
                    <a:gd name="T34" fmla="*/ 182 w 357"/>
                    <a:gd name="T35" fmla="*/ 257 h 280"/>
                    <a:gd name="T36" fmla="*/ 222 w 357"/>
                    <a:gd name="T37" fmla="*/ 233 h 280"/>
                    <a:gd name="T38" fmla="*/ 293 w 357"/>
                    <a:gd name="T39" fmla="*/ 195 h 280"/>
                    <a:gd name="T40" fmla="*/ 357 w 357"/>
                    <a:gd name="T41" fmla="*/ 140 h 280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357"/>
                    <a:gd name="T64" fmla="*/ 0 h 280"/>
                    <a:gd name="T65" fmla="*/ 357 w 357"/>
                    <a:gd name="T66" fmla="*/ 280 h 280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357" h="280">
                      <a:moveTo>
                        <a:pt x="357" y="140"/>
                      </a:moveTo>
                      <a:lnTo>
                        <a:pt x="293" y="85"/>
                      </a:lnTo>
                      <a:lnTo>
                        <a:pt x="222" y="47"/>
                      </a:lnTo>
                      <a:lnTo>
                        <a:pt x="182" y="23"/>
                      </a:lnTo>
                      <a:lnTo>
                        <a:pt x="127" y="15"/>
                      </a:lnTo>
                      <a:lnTo>
                        <a:pt x="71" y="0"/>
                      </a:lnTo>
                      <a:lnTo>
                        <a:pt x="0" y="0"/>
                      </a:lnTo>
                      <a:lnTo>
                        <a:pt x="16" y="31"/>
                      </a:lnTo>
                      <a:lnTo>
                        <a:pt x="40" y="62"/>
                      </a:lnTo>
                      <a:lnTo>
                        <a:pt x="48" y="101"/>
                      </a:lnTo>
                      <a:lnTo>
                        <a:pt x="48" y="140"/>
                      </a:lnTo>
                      <a:lnTo>
                        <a:pt x="48" y="179"/>
                      </a:lnTo>
                      <a:lnTo>
                        <a:pt x="40" y="218"/>
                      </a:lnTo>
                      <a:lnTo>
                        <a:pt x="16" y="249"/>
                      </a:lnTo>
                      <a:lnTo>
                        <a:pt x="0" y="280"/>
                      </a:lnTo>
                      <a:lnTo>
                        <a:pt x="71" y="280"/>
                      </a:lnTo>
                      <a:lnTo>
                        <a:pt x="127" y="265"/>
                      </a:lnTo>
                      <a:lnTo>
                        <a:pt x="182" y="257"/>
                      </a:lnTo>
                      <a:lnTo>
                        <a:pt x="222" y="233"/>
                      </a:lnTo>
                      <a:lnTo>
                        <a:pt x="293" y="195"/>
                      </a:lnTo>
                      <a:lnTo>
                        <a:pt x="357" y="14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0" name="Text Box 173"/>
              <p:cNvSpPr txBox="1">
                <a:spLocks noChangeArrowheads="1"/>
              </p:cNvSpPr>
              <p:nvPr/>
            </p:nvSpPr>
            <p:spPr bwMode="auto">
              <a:xfrm>
                <a:off x="3463" y="2496"/>
                <a:ext cx="23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>
                    <a:latin typeface="Comic Sans MS" charset="0"/>
                    <a:cs typeface="Tahoma" charset="0"/>
                  </a:rPr>
                  <a:t>A</a:t>
                </a:r>
                <a:endParaRPr lang="en-US">
                  <a:latin typeface="Comic Sans MS" charset="0"/>
                  <a:cs typeface="Tahoma" charset="0"/>
                </a:endParaRPr>
              </a:p>
            </p:txBody>
          </p:sp>
          <p:sp>
            <p:nvSpPr>
              <p:cNvPr id="71" name="Text Box 174"/>
              <p:cNvSpPr txBox="1">
                <a:spLocks noChangeArrowheads="1"/>
              </p:cNvSpPr>
              <p:nvPr/>
            </p:nvSpPr>
            <p:spPr bwMode="auto">
              <a:xfrm>
                <a:off x="3479" y="2667"/>
                <a:ext cx="21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>
                    <a:latin typeface="Comic Sans MS" charset="0"/>
                    <a:cs typeface="Tahoma" charset="0"/>
                  </a:rPr>
                  <a:t>B</a:t>
                </a:r>
                <a:endParaRPr lang="en-US">
                  <a:latin typeface="Comic Sans MS" charset="0"/>
                  <a:cs typeface="Tahoma" charset="0"/>
                </a:endParaRPr>
              </a:p>
            </p:txBody>
          </p:sp>
          <p:sp>
            <p:nvSpPr>
              <p:cNvPr id="72" name="Text Box 175"/>
              <p:cNvSpPr txBox="1">
                <a:spLocks noChangeArrowheads="1"/>
              </p:cNvSpPr>
              <p:nvPr/>
            </p:nvSpPr>
            <p:spPr bwMode="auto">
              <a:xfrm>
                <a:off x="4436" y="2533"/>
                <a:ext cx="22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>
                    <a:latin typeface="Comic Sans MS" charset="0"/>
                    <a:cs typeface="Tahoma" charset="0"/>
                  </a:rPr>
                  <a:t>Y</a:t>
                </a:r>
                <a:endParaRPr lang="en-US">
                  <a:latin typeface="Comic Sans MS" charset="0"/>
                  <a:cs typeface="Tahoma" charset="0"/>
                </a:endParaRPr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3016337" y="6369929"/>
              <a:ext cx="19545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 smtClean="0"/>
                <a:t>Symbol for XOR</a:t>
              </a:r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126511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" y="2016272"/>
            <a:ext cx="8534400" cy="707878"/>
          </a:xfrm>
        </p:spPr>
        <p:txBody>
          <a:bodyPr/>
          <a:lstStyle/>
          <a:p>
            <a:r>
              <a:rPr lang="en-US" dirty="0" smtClean="0"/>
              <a:t>How many gates do we really need?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670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Tahoma" charset="0"/>
                <a:ea typeface="Tahoma"/>
              </a:rPr>
              <a:t>One Will Do!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NANDs and NORs are 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universal</a:t>
            </a:r>
          </a:p>
          <a:p>
            <a:pPr lvl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one can make </a:t>
            </a:r>
            <a:r>
              <a:rPr lang="en-US" i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any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circuit out of just NANDs, </a:t>
            </a:r>
            <a:b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</a:b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or out of just NORs!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</a:endParaRPr>
          </a:p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  <a:p>
            <a:pPr marL="0" indent="0">
              <a:buNone/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Ah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!  But 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what if we want more than 2-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inputs?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</p:txBody>
      </p:sp>
      <p:grpSp>
        <p:nvGrpSpPr>
          <p:cNvPr id="23555" name="Group 5"/>
          <p:cNvGrpSpPr>
            <a:grpSpLocks/>
          </p:cNvGrpSpPr>
          <p:nvPr/>
        </p:nvGrpSpPr>
        <p:grpSpPr bwMode="auto">
          <a:xfrm>
            <a:off x="4335463" y="2422525"/>
            <a:ext cx="549275" cy="182563"/>
            <a:chOff x="7920" y="4176"/>
            <a:chExt cx="864" cy="288"/>
          </a:xfrm>
        </p:grpSpPr>
        <p:sp>
          <p:nvSpPr>
            <p:cNvPr id="23688" name="Freeform 6"/>
            <p:cNvSpPr>
              <a:spLocks/>
            </p:cNvSpPr>
            <p:nvPr/>
          </p:nvSpPr>
          <p:spPr bwMode="auto">
            <a:xfrm>
              <a:off x="8208" y="4176"/>
              <a:ext cx="288" cy="288"/>
            </a:xfrm>
            <a:custGeom>
              <a:avLst/>
              <a:gdLst>
                <a:gd name="T0" fmla="*/ 288 w 288"/>
                <a:gd name="T1" fmla="*/ 144 h 288"/>
                <a:gd name="T2" fmla="*/ 0 w 288"/>
                <a:gd name="T3" fmla="*/ 0 h 288"/>
                <a:gd name="T4" fmla="*/ 0 w 288"/>
                <a:gd name="T5" fmla="*/ 288 h 288"/>
                <a:gd name="T6" fmla="*/ 288 w 288"/>
                <a:gd name="T7" fmla="*/ 144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88"/>
                <a:gd name="T14" fmla="*/ 288 w 288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88">
                  <a:moveTo>
                    <a:pt x="288" y="144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89" name="Line 7"/>
            <p:cNvSpPr>
              <a:spLocks noChangeShapeType="1"/>
            </p:cNvSpPr>
            <p:nvPr/>
          </p:nvSpPr>
          <p:spPr bwMode="auto">
            <a:xfrm flipH="1">
              <a:off x="7920" y="4320"/>
              <a:ext cx="2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90" name="Line 8"/>
            <p:cNvSpPr>
              <a:spLocks noChangeShapeType="1"/>
            </p:cNvSpPr>
            <p:nvPr/>
          </p:nvSpPr>
          <p:spPr bwMode="auto">
            <a:xfrm flipH="1">
              <a:off x="8496" y="4320"/>
              <a:ext cx="2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91" name="Oval 9"/>
            <p:cNvSpPr>
              <a:spLocks noChangeArrowheads="1"/>
            </p:cNvSpPr>
            <p:nvPr/>
          </p:nvSpPr>
          <p:spPr bwMode="auto">
            <a:xfrm>
              <a:off x="8496" y="4248"/>
              <a:ext cx="144" cy="144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ahoma" charset="0"/>
                <a:cs typeface="Tahoma" charset="0"/>
              </a:endParaRPr>
            </a:p>
          </p:txBody>
        </p:sp>
      </p:grpSp>
      <p:grpSp>
        <p:nvGrpSpPr>
          <p:cNvPr id="23556" name="Group 10"/>
          <p:cNvGrpSpPr>
            <a:grpSpLocks/>
          </p:cNvGrpSpPr>
          <p:nvPr/>
        </p:nvGrpSpPr>
        <p:grpSpPr bwMode="auto">
          <a:xfrm>
            <a:off x="4198938" y="3211513"/>
            <a:ext cx="822325" cy="366712"/>
            <a:chOff x="2304" y="7200"/>
            <a:chExt cx="1296" cy="576"/>
          </a:xfrm>
        </p:grpSpPr>
        <p:sp>
          <p:nvSpPr>
            <p:cNvPr id="23684" name="Freeform 11"/>
            <p:cNvSpPr>
              <a:spLocks/>
            </p:cNvSpPr>
            <p:nvPr/>
          </p:nvSpPr>
          <p:spPr bwMode="auto">
            <a:xfrm>
              <a:off x="2592" y="7200"/>
              <a:ext cx="723" cy="576"/>
            </a:xfrm>
            <a:custGeom>
              <a:avLst/>
              <a:gdLst>
                <a:gd name="T0" fmla="*/ 0 w 723"/>
                <a:gd name="T1" fmla="*/ 0 h 576"/>
                <a:gd name="T2" fmla="*/ 0 w 723"/>
                <a:gd name="T3" fmla="*/ 576 h 576"/>
                <a:gd name="T4" fmla="*/ 432 w 723"/>
                <a:gd name="T5" fmla="*/ 576 h 576"/>
                <a:gd name="T6" fmla="*/ 489 w 723"/>
                <a:gd name="T7" fmla="*/ 573 h 576"/>
                <a:gd name="T8" fmla="*/ 555 w 723"/>
                <a:gd name="T9" fmla="*/ 549 h 576"/>
                <a:gd name="T10" fmla="*/ 591 w 723"/>
                <a:gd name="T11" fmla="*/ 525 h 576"/>
                <a:gd name="T12" fmla="*/ 627 w 723"/>
                <a:gd name="T13" fmla="*/ 501 h 576"/>
                <a:gd name="T14" fmla="*/ 681 w 723"/>
                <a:gd name="T15" fmla="*/ 435 h 576"/>
                <a:gd name="T16" fmla="*/ 711 w 723"/>
                <a:gd name="T17" fmla="*/ 363 h 576"/>
                <a:gd name="T18" fmla="*/ 723 w 723"/>
                <a:gd name="T19" fmla="*/ 285 h 576"/>
                <a:gd name="T20" fmla="*/ 711 w 723"/>
                <a:gd name="T21" fmla="*/ 213 h 576"/>
                <a:gd name="T22" fmla="*/ 687 w 723"/>
                <a:gd name="T23" fmla="*/ 147 h 576"/>
                <a:gd name="T24" fmla="*/ 639 w 723"/>
                <a:gd name="T25" fmla="*/ 87 h 576"/>
                <a:gd name="T26" fmla="*/ 585 w 723"/>
                <a:gd name="T27" fmla="*/ 45 h 576"/>
                <a:gd name="T28" fmla="*/ 549 w 723"/>
                <a:gd name="T29" fmla="*/ 27 h 576"/>
                <a:gd name="T30" fmla="*/ 513 w 723"/>
                <a:gd name="T31" fmla="*/ 15 h 576"/>
                <a:gd name="T32" fmla="*/ 477 w 723"/>
                <a:gd name="T33" fmla="*/ 3 h 576"/>
                <a:gd name="T34" fmla="*/ 432 w 723"/>
                <a:gd name="T35" fmla="*/ 0 h 576"/>
                <a:gd name="T36" fmla="*/ 0 w 723"/>
                <a:gd name="T37" fmla="*/ 0 h 57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23"/>
                <a:gd name="T58" fmla="*/ 0 h 576"/>
                <a:gd name="T59" fmla="*/ 723 w 723"/>
                <a:gd name="T60" fmla="*/ 576 h 57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23" h="576">
                  <a:moveTo>
                    <a:pt x="0" y="0"/>
                  </a:moveTo>
                  <a:lnTo>
                    <a:pt x="0" y="576"/>
                  </a:lnTo>
                  <a:lnTo>
                    <a:pt x="432" y="576"/>
                  </a:lnTo>
                  <a:lnTo>
                    <a:pt x="489" y="573"/>
                  </a:lnTo>
                  <a:lnTo>
                    <a:pt x="555" y="549"/>
                  </a:lnTo>
                  <a:lnTo>
                    <a:pt x="591" y="525"/>
                  </a:lnTo>
                  <a:lnTo>
                    <a:pt x="627" y="501"/>
                  </a:lnTo>
                  <a:lnTo>
                    <a:pt x="681" y="435"/>
                  </a:lnTo>
                  <a:lnTo>
                    <a:pt x="711" y="363"/>
                  </a:lnTo>
                  <a:lnTo>
                    <a:pt x="723" y="285"/>
                  </a:lnTo>
                  <a:lnTo>
                    <a:pt x="711" y="213"/>
                  </a:lnTo>
                  <a:lnTo>
                    <a:pt x="687" y="147"/>
                  </a:lnTo>
                  <a:lnTo>
                    <a:pt x="639" y="87"/>
                  </a:lnTo>
                  <a:lnTo>
                    <a:pt x="585" y="45"/>
                  </a:lnTo>
                  <a:lnTo>
                    <a:pt x="549" y="27"/>
                  </a:lnTo>
                  <a:lnTo>
                    <a:pt x="513" y="15"/>
                  </a:lnTo>
                  <a:lnTo>
                    <a:pt x="477" y="3"/>
                  </a:lnTo>
                  <a:lnTo>
                    <a:pt x="432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85" name="Line 12"/>
            <p:cNvSpPr>
              <a:spLocks noChangeShapeType="1"/>
            </p:cNvSpPr>
            <p:nvPr/>
          </p:nvSpPr>
          <p:spPr bwMode="auto">
            <a:xfrm>
              <a:off x="3312" y="7488"/>
              <a:ext cx="2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86" name="Line 13"/>
            <p:cNvSpPr>
              <a:spLocks noChangeShapeType="1"/>
            </p:cNvSpPr>
            <p:nvPr/>
          </p:nvSpPr>
          <p:spPr bwMode="auto">
            <a:xfrm>
              <a:off x="2304" y="7344"/>
              <a:ext cx="2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87" name="Line 14"/>
            <p:cNvSpPr>
              <a:spLocks noChangeShapeType="1"/>
            </p:cNvSpPr>
            <p:nvPr/>
          </p:nvSpPr>
          <p:spPr bwMode="auto">
            <a:xfrm>
              <a:off x="2304" y="7632"/>
              <a:ext cx="2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557" name="Group 15"/>
          <p:cNvGrpSpPr>
            <a:grpSpLocks/>
          </p:cNvGrpSpPr>
          <p:nvPr/>
        </p:nvGrpSpPr>
        <p:grpSpPr bwMode="auto">
          <a:xfrm>
            <a:off x="4198938" y="4244975"/>
            <a:ext cx="822325" cy="365125"/>
            <a:chOff x="3744" y="7632"/>
            <a:chExt cx="1296" cy="576"/>
          </a:xfrm>
        </p:grpSpPr>
        <p:sp>
          <p:nvSpPr>
            <p:cNvPr id="23680" name="Freeform 16"/>
            <p:cNvSpPr>
              <a:spLocks/>
            </p:cNvSpPr>
            <p:nvPr/>
          </p:nvSpPr>
          <p:spPr bwMode="auto">
            <a:xfrm>
              <a:off x="4032" y="7632"/>
              <a:ext cx="747" cy="576"/>
            </a:xfrm>
            <a:custGeom>
              <a:avLst/>
              <a:gdLst>
                <a:gd name="T0" fmla="*/ 0 w 747"/>
                <a:gd name="T1" fmla="*/ 0 h 576"/>
                <a:gd name="T2" fmla="*/ 432 w 747"/>
                <a:gd name="T3" fmla="*/ 0 h 576"/>
                <a:gd name="T4" fmla="*/ 495 w 747"/>
                <a:gd name="T5" fmla="*/ 9 h 576"/>
                <a:gd name="T6" fmla="*/ 555 w 747"/>
                <a:gd name="T7" fmla="*/ 27 h 576"/>
                <a:gd name="T8" fmla="*/ 639 w 747"/>
                <a:gd name="T9" fmla="*/ 99 h 576"/>
                <a:gd name="T10" fmla="*/ 699 w 747"/>
                <a:gd name="T11" fmla="*/ 189 h 576"/>
                <a:gd name="T12" fmla="*/ 747 w 747"/>
                <a:gd name="T13" fmla="*/ 291 h 576"/>
                <a:gd name="T14" fmla="*/ 699 w 747"/>
                <a:gd name="T15" fmla="*/ 393 h 576"/>
                <a:gd name="T16" fmla="*/ 633 w 747"/>
                <a:gd name="T17" fmla="*/ 477 h 576"/>
                <a:gd name="T18" fmla="*/ 549 w 747"/>
                <a:gd name="T19" fmla="*/ 549 h 576"/>
                <a:gd name="T20" fmla="*/ 495 w 747"/>
                <a:gd name="T21" fmla="*/ 567 h 576"/>
                <a:gd name="T22" fmla="*/ 432 w 747"/>
                <a:gd name="T23" fmla="*/ 576 h 576"/>
                <a:gd name="T24" fmla="*/ 0 w 747"/>
                <a:gd name="T25" fmla="*/ 576 h 576"/>
                <a:gd name="T26" fmla="*/ 39 w 747"/>
                <a:gd name="T27" fmla="*/ 561 h 576"/>
                <a:gd name="T28" fmla="*/ 69 w 747"/>
                <a:gd name="T29" fmla="*/ 537 h 576"/>
                <a:gd name="T30" fmla="*/ 111 w 747"/>
                <a:gd name="T31" fmla="*/ 483 h 576"/>
                <a:gd name="T32" fmla="*/ 135 w 747"/>
                <a:gd name="T33" fmla="*/ 381 h 576"/>
                <a:gd name="T34" fmla="*/ 144 w 747"/>
                <a:gd name="T35" fmla="*/ 288 h 576"/>
                <a:gd name="T36" fmla="*/ 135 w 747"/>
                <a:gd name="T37" fmla="*/ 183 h 576"/>
                <a:gd name="T38" fmla="*/ 111 w 747"/>
                <a:gd name="T39" fmla="*/ 99 h 576"/>
                <a:gd name="T40" fmla="*/ 69 w 747"/>
                <a:gd name="T41" fmla="*/ 33 h 576"/>
                <a:gd name="T42" fmla="*/ 39 w 747"/>
                <a:gd name="T43" fmla="*/ 9 h 576"/>
                <a:gd name="T44" fmla="*/ 0 w 747"/>
                <a:gd name="T45" fmla="*/ 0 h 57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747"/>
                <a:gd name="T70" fmla="*/ 0 h 576"/>
                <a:gd name="T71" fmla="*/ 747 w 747"/>
                <a:gd name="T72" fmla="*/ 576 h 57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747" h="576">
                  <a:moveTo>
                    <a:pt x="0" y="0"/>
                  </a:moveTo>
                  <a:lnTo>
                    <a:pt x="432" y="0"/>
                  </a:lnTo>
                  <a:lnTo>
                    <a:pt x="495" y="9"/>
                  </a:lnTo>
                  <a:lnTo>
                    <a:pt x="555" y="27"/>
                  </a:lnTo>
                  <a:lnTo>
                    <a:pt x="639" y="99"/>
                  </a:lnTo>
                  <a:lnTo>
                    <a:pt x="699" y="189"/>
                  </a:lnTo>
                  <a:lnTo>
                    <a:pt x="747" y="291"/>
                  </a:lnTo>
                  <a:lnTo>
                    <a:pt x="699" y="393"/>
                  </a:lnTo>
                  <a:lnTo>
                    <a:pt x="633" y="477"/>
                  </a:lnTo>
                  <a:lnTo>
                    <a:pt x="549" y="549"/>
                  </a:lnTo>
                  <a:lnTo>
                    <a:pt x="495" y="567"/>
                  </a:lnTo>
                  <a:lnTo>
                    <a:pt x="432" y="576"/>
                  </a:lnTo>
                  <a:lnTo>
                    <a:pt x="0" y="576"/>
                  </a:lnTo>
                  <a:lnTo>
                    <a:pt x="39" y="561"/>
                  </a:lnTo>
                  <a:lnTo>
                    <a:pt x="69" y="537"/>
                  </a:lnTo>
                  <a:lnTo>
                    <a:pt x="111" y="483"/>
                  </a:lnTo>
                  <a:lnTo>
                    <a:pt x="135" y="381"/>
                  </a:lnTo>
                  <a:lnTo>
                    <a:pt x="144" y="288"/>
                  </a:lnTo>
                  <a:lnTo>
                    <a:pt x="135" y="183"/>
                  </a:lnTo>
                  <a:lnTo>
                    <a:pt x="111" y="99"/>
                  </a:lnTo>
                  <a:lnTo>
                    <a:pt x="69" y="33"/>
                  </a:lnTo>
                  <a:lnTo>
                    <a:pt x="39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81" name="Line 17"/>
            <p:cNvSpPr>
              <a:spLocks noChangeShapeType="1"/>
            </p:cNvSpPr>
            <p:nvPr/>
          </p:nvSpPr>
          <p:spPr bwMode="auto">
            <a:xfrm>
              <a:off x="3744" y="8064"/>
              <a:ext cx="40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82" name="Line 18"/>
            <p:cNvSpPr>
              <a:spLocks noChangeShapeType="1"/>
            </p:cNvSpPr>
            <p:nvPr/>
          </p:nvSpPr>
          <p:spPr bwMode="auto">
            <a:xfrm flipH="1">
              <a:off x="4782" y="7920"/>
              <a:ext cx="25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83" name="Line 19"/>
            <p:cNvSpPr>
              <a:spLocks noChangeShapeType="1"/>
            </p:cNvSpPr>
            <p:nvPr/>
          </p:nvSpPr>
          <p:spPr bwMode="auto">
            <a:xfrm>
              <a:off x="3744" y="7776"/>
              <a:ext cx="41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1789113" y="2124075"/>
            <a:ext cx="2235200" cy="2752725"/>
            <a:chOff x="1127" y="1338"/>
            <a:chExt cx="1408" cy="1734"/>
          </a:xfrm>
        </p:grpSpPr>
        <p:grpSp>
          <p:nvGrpSpPr>
            <p:cNvPr id="23621" name="Group 21"/>
            <p:cNvGrpSpPr>
              <a:grpSpLocks/>
            </p:cNvGrpSpPr>
            <p:nvPr/>
          </p:nvGrpSpPr>
          <p:grpSpPr bwMode="auto">
            <a:xfrm>
              <a:off x="1127" y="1468"/>
              <a:ext cx="1146" cy="1604"/>
              <a:chOff x="639" y="1468"/>
              <a:chExt cx="1146" cy="1604"/>
            </a:xfrm>
          </p:grpSpPr>
          <p:grpSp>
            <p:nvGrpSpPr>
              <p:cNvPr id="23625" name="Group 22"/>
              <p:cNvGrpSpPr>
                <a:grpSpLocks/>
              </p:cNvGrpSpPr>
              <p:nvPr/>
            </p:nvGrpSpPr>
            <p:grpSpPr bwMode="auto">
              <a:xfrm>
                <a:off x="694" y="2023"/>
                <a:ext cx="1036" cy="231"/>
                <a:chOff x="749" y="2122"/>
                <a:chExt cx="1036" cy="231"/>
              </a:xfrm>
            </p:grpSpPr>
            <p:grpSp>
              <p:nvGrpSpPr>
                <p:cNvPr id="23665" name="Group 23"/>
                <p:cNvGrpSpPr>
                  <a:grpSpLocks/>
                </p:cNvGrpSpPr>
                <p:nvPr/>
              </p:nvGrpSpPr>
              <p:grpSpPr bwMode="auto">
                <a:xfrm>
                  <a:off x="749" y="2122"/>
                  <a:ext cx="518" cy="231"/>
                  <a:chOff x="5616" y="4896"/>
                  <a:chExt cx="1296" cy="576"/>
                </a:xfrm>
              </p:grpSpPr>
              <p:grpSp>
                <p:nvGrpSpPr>
                  <p:cNvPr id="23674" name="Group 24"/>
                  <p:cNvGrpSpPr>
                    <a:grpSpLocks/>
                  </p:cNvGrpSpPr>
                  <p:nvPr/>
                </p:nvGrpSpPr>
                <p:grpSpPr bwMode="auto">
                  <a:xfrm>
                    <a:off x="5616" y="4896"/>
                    <a:ext cx="1296" cy="576"/>
                    <a:chOff x="2304" y="7200"/>
                    <a:chExt cx="1296" cy="576"/>
                  </a:xfrm>
                </p:grpSpPr>
                <p:sp>
                  <p:nvSpPr>
                    <p:cNvPr id="23676" name="Freeform 25"/>
                    <p:cNvSpPr>
                      <a:spLocks/>
                    </p:cNvSpPr>
                    <p:nvPr/>
                  </p:nvSpPr>
                  <p:spPr bwMode="auto">
                    <a:xfrm>
                      <a:off x="2592" y="7200"/>
                      <a:ext cx="723" cy="576"/>
                    </a:xfrm>
                    <a:custGeom>
                      <a:avLst/>
                      <a:gdLst>
                        <a:gd name="T0" fmla="*/ 0 w 723"/>
                        <a:gd name="T1" fmla="*/ 0 h 576"/>
                        <a:gd name="T2" fmla="*/ 0 w 723"/>
                        <a:gd name="T3" fmla="*/ 576 h 576"/>
                        <a:gd name="T4" fmla="*/ 432 w 723"/>
                        <a:gd name="T5" fmla="*/ 576 h 576"/>
                        <a:gd name="T6" fmla="*/ 489 w 723"/>
                        <a:gd name="T7" fmla="*/ 573 h 576"/>
                        <a:gd name="T8" fmla="*/ 555 w 723"/>
                        <a:gd name="T9" fmla="*/ 549 h 576"/>
                        <a:gd name="T10" fmla="*/ 591 w 723"/>
                        <a:gd name="T11" fmla="*/ 525 h 576"/>
                        <a:gd name="T12" fmla="*/ 627 w 723"/>
                        <a:gd name="T13" fmla="*/ 501 h 576"/>
                        <a:gd name="T14" fmla="*/ 681 w 723"/>
                        <a:gd name="T15" fmla="*/ 435 h 576"/>
                        <a:gd name="T16" fmla="*/ 711 w 723"/>
                        <a:gd name="T17" fmla="*/ 363 h 576"/>
                        <a:gd name="T18" fmla="*/ 723 w 723"/>
                        <a:gd name="T19" fmla="*/ 285 h 576"/>
                        <a:gd name="T20" fmla="*/ 711 w 723"/>
                        <a:gd name="T21" fmla="*/ 213 h 576"/>
                        <a:gd name="T22" fmla="*/ 687 w 723"/>
                        <a:gd name="T23" fmla="*/ 147 h 576"/>
                        <a:gd name="T24" fmla="*/ 639 w 723"/>
                        <a:gd name="T25" fmla="*/ 87 h 576"/>
                        <a:gd name="T26" fmla="*/ 585 w 723"/>
                        <a:gd name="T27" fmla="*/ 45 h 576"/>
                        <a:gd name="T28" fmla="*/ 549 w 723"/>
                        <a:gd name="T29" fmla="*/ 27 h 576"/>
                        <a:gd name="T30" fmla="*/ 513 w 723"/>
                        <a:gd name="T31" fmla="*/ 15 h 576"/>
                        <a:gd name="T32" fmla="*/ 477 w 723"/>
                        <a:gd name="T33" fmla="*/ 3 h 576"/>
                        <a:gd name="T34" fmla="*/ 432 w 723"/>
                        <a:gd name="T35" fmla="*/ 0 h 576"/>
                        <a:gd name="T36" fmla="*/ 0 w 723"/>
                        <a:gd name="T37" fmla="*/ 0 h 57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w 723"/>
                        <a:gd name="T58" fmla="*/ 0 h 576"/>
                        <a:gd name="T59" fmla="*/ 723 w 723"/>
                        <a:gd name="T60" fmla="*/ 576 h 576"/>
                      </a:gdLst>
                      <a:ahLst/>
                      <a:cxnLst>
                        <a:cxn ang="T38">
                          <a:pos x="T0" y="T1"/>
                        </a:cxn>
                        <a:cxn ang="T39">
                          <a:pos x="T2" y="T3"/>
                        </a:cxn>
                        <a:cxn ang="T40">
                          <a:pos x="T4" y="T5"/>
                        </a:cxn>
                        <a:cxn ang="T41">
                          <a:pos x="T6" y="T7"/>
                        </a:cxn>
                        <a:cxn ang="T42">
                          <a:pos x="T8" y="T9"/>
                        </a:cxn>
                        <a:cxn ang="T43">
                          <a:pos x="T10" y="T11"/>
                        </a:cxn>
                        <a:cxn ang="T44">
                          <a:pos x="T12" y="T13"/>
                        </a:cxn>
                        <a:cxn ang="T45">
                          <a:pos x="T14" y="T15"/>
                        </a:cxn>
                        <a:cxn ang="T46">
                          <a:pos x="T16" y="T17"/>
                        </a:cxn>
                        <a:cxn ang="T47">
                          <a:pos x="T18" y="T19"/>
                        </a:cxn>
                        <a:cxn ang="T48">
                          <a:pos x="T20" y="T21"/>
                        </a:cxn>
                        <a:cxn ang="T49">
                          <a:pos x="T22" y="T23"/>
                        </a:cxn>
                        <a:cxn ang="T50">
                          <a:pos x="T24" y="T25"/>
                        </a:cxn>
                        <a:cxn ang="T51">
                          <a:pos x="T26" y="T27"/>
                        </a:cxn>
                        <a:cxn ang="T52">
                          <a:pos x="T28" y="T29"/>
                        </a:cxn>
                        <a:cxn ang="T53">
                          <a:pos x="T30" y="T31"/>
                        </a:cxn>
                        <a:cxn ang="T54">
                          <a:pos x="T32" y="T33"/>
                        </a:cxn>
                        <a:cxn ang="T55">
                          <a:pos x="T34" y="T35"/>
                        </a:cxn>
                        <a:cxn ang="T56">
                          <a:pos x="T36" y="T37"/>
                        </a:cxn>
                      </a:cxnLst>
                      <a:rect l="T57" t="T58" r="T59" b="T60"/>
                      <a:pathLst>
                        <a:path w="723" h="576">
                          <a:moveTo>
                            <a:pt x="0" y="0"/>
                          </a:moveTo>
                          <a:lnTo>
                            <a:pt x="0" y="576"/>
                          </a:lnTo>
                          <a:lnTo>
                            <a:pt x="432" y="576"/>
                          </a:lnTo>
                          <a:lnTo>
                            <a:pt x="489" y="573"/>
                          </a:lnTo>
                          <a:lnTo>
                            <a:pt x="555" y="549"/>
                          </a:lnTo>
                          <a:lnTo>
                            <a:pt x="591" y="525"/>
                          </a:lnTo>
                          <a:lnTo>
                            <a:pt x="627" y="501"/>
                          </a:lnTo>
                          <a:lnTo>
                            <a:pt x="681" y="435"/>
                          </a:lnTo>
                          <a:lnTo>
                            <a:pt x="711" y="363"/>
                          </a:lnTo>
                          <a:lnTo>
                            <a:pt x="723" y="285"/>
                          </a:lnTo>
                          <a:lnTo>
                            <a:pt x="711" y="213"/>
                          </a:lnTo>
                          <a:lnTo>
                            <a:pt x="687" y="147"/>
                          </a:lnTo>
                          <a:lnTo>
                            <a:pt x="639" y="87"/>
                          </a:lnTo>
                          <a:lnTo>
                            <a:pt x="585" y="45"/>
                          </a:lnTo>
                          <a:lnTo>
                            <a:pt x="549" y="27"/>
                          </a:lnTo>
                          <a:lnTo>
                            <a:pt x="513" y="15"/>
                          </a:lnTo>
                          <a:lnTo>
                            <a:pt x="477" y="3"/>
                          </a:lnTo>
                          <a:lnTo>
                            <a:pt x="432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677" name="Line 2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12" y="7488"/>
                      <a:ext cx="28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678" name="Line 2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7344"/>
                      <a:ext cx="28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679" name="Line 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7632"/>
                      <a:ext cx="28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3675" name="Oval 29"/>
                  <p:cNvSpPr>
                    <a:spLocks noChangeArrowheads="1"/>
                  </p:cNvSpPr>
                  <p:nvPr/>
                </p:nvSpPr>
                <p:spPr bwMode="auto">
                  <a:xfrm>
                    <a:off x="6624" y="5112"/>
                    <a:ext cx="144" cy="14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latin typeface="Tahoma" charset="0"/>
                      <a:cs typeface="Tahoma" charset="0"/>
                    </a:endParaRPr>
                  </a:p>
                </p:txBody>
              </p:sp>
            </p:grpSp>
            <p:grpSp>
              <p:nvGrpSpPr>
                <p:cNvPr id="23666" name="Group 30"/>
                <p:cNvGrpSpPr>
                  <a:grpSpLocks/>
                </p:cNvGrpSpPr>
                <p:nvPr/>
              </p:nvGrpSpPr>
              <p:grpSpPr bwMode="auto">
                <a:xfrm>
                  <a:off x="1267" y="2122"/>
                  <a:ext cx="518" cy="231"/>
                  <a:chOff x="5616" y="4896"/>
                  <a:chExt cx="1296" cy="576"/>
                </a:xfrm>
              </p:grpSpPr>
              <p:grpSp>
                <p:nvGrpSpPr>
                  <p:cNvPr id="23668" name="Group 31"/>
                  <p:cNvGrpSpPr>
                    <a:grpSpLocks/>
                  </p:cNvGrpSpPr>
                  <p:nvPr/>
                </p:nvGrpSpPr>
                <p:grpSpPr bwMode="auto">
                  <a:xfrm>
                    <a:off x="5616" y="4896"/>
                    <a:ext cx="1296" cy="576"/>
                    <a:chOff x="2304" y="7200"/>
                    <a:chExt cx="1296" cy="576"/>
                  </a:xfrm>
                </p:grpSpPr>
                <p:sp>
                  <p:nvSpPr>
                    <p:cNvPr id="23670" name="Freeform 32"/>
                    <p:cNvSpPr>
                      <a:spLocks/>
                    </p:cNvSpPr>
                    <p:nvPr/>
                  </p:nvSpPr>
                  <p:spPr bwMode="auto">
                    <a:xfrm>
                      <a:off x="2592" y="7200"/>
                      <a:ext cx="723" cy="576"/>
                    </a:xfrm>
                    <a:custGeom>
                      <a:avLst/>
                      <a:gdLst>
                        <a:gd name="T0" fmla="*/ 0 w 723"/>
                        <a:gd name="T1" fmla="*/ 0 h 576"/>
                        <a:gd name="T2" fmla="*/ 0 w 723"/>
                        <a:gd name="T3" fmla="*/ 576 h 576"/>
                        <a:gd name="T4" fmla="*/ 432 w 723"/>
                        <a:gd name="T5" fmla="*/ 576 h 576"/>
                        <a:gd name="T6" fmla="*/ 489 w 723"/>
                        <a:gd name="T7" fmla="*/ 573 h 576"/>
                        <a:gd name="T8" fmla="*/ 555 w 723"/>
                        <a:gd name="T9" fmla="*/ 549 h 576"/>
                        <a:gd name="T10" fmla="*/ 591 w 723"/>
                        <a:gd name="T11" fmla="*/ 525 h 576"/>
                        <a:gd name="T12" fmla="*/ 627 w 723"/>
                        <a:gd name="T13" fmla="*/ 501 h 576"/>
                        <a:gd name="T14" fmla="*/ 681 w 723"/>
                        <a:gd name="T15" fmla="*/ 435 h 576"/>
                        <a:gd name="T16" fmla="*/ 711 w 723"/>
                        <a:gd name="T17" fmla="*/ 363 h 576"/>
                        <a:gd name="T18" fmla="*/ 723 w 723"/>
                        <a:gd name="T19" fmla="*/ 285 h 576"/>
                        <a:gd name="T20" fmla="*/ 711 w 723"/>
                        <a:gd name="T21" fmla="*/ 213 h 576"/>
                        <a:gd name="T22" fmla="*/ 687 w 723"/>
                        <a:gd name="T23" fmla="*/ 147 h 576"/>
                        <a:gd name="T24" fmla="*/ 639 w 723"/>
                        <a:gd name="T25" fmla="*/ 87 h 576"/>
                        <a:gd name="T26" fmla="*/ 585 w 723"/>
                        <a:gd name="T27" fmla="*/ 45 h 576"/>
                        <a:gd name="T28" fmla="*/ 549 w 723"/>
                        <a:gd name="T29" fmla="*/ 27 h 576"/>
                        <a:gd name="T30" fmla="*/ 513 w 723"/>
                        <a:gd name="T31" fmla="*/ 15 h 576"/>
                        <a:gd name="T32" fmla="*/ 477 w 723"/>
                        <a:gd name="T33" fmla="*/ 3 h 576"/>
                        <a:gd name="T34" fmla="*/ 432 w 723"/>
                        <a:gd name="T35" fmla="*/ 0 h 576"/>
                        <a:gd name="T36" fmla="*/ 0 w 723"/>
                        <a:gd name="T37" fmla="*/ 0 h 57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w 723"/>
                        <a:gd name="T58" fmla="*/ 0 h 576"/>
                        <a:gd name="T59" fmla="*/ 723 w 723"/>
                        <a:gd name="T60" fmla="*/ 576 h 576"/>
                      </a:gdLst>
                      <a:ahLst/>
                      <a:cxnLst>
                        <a:cxn ang="T38">
                          <a:pos x="T0" y="T1"/>
                        </a:cxn>
                        <a:cxn ang="T39">
                          <a:pos x="T2" y="T3"/>
                        </a:cxn>
                        <a:cxn ang="T40">
                          <a:pos x="T4" y="T5"/>
                        </a:cxn>
                        <a:cxn ang="T41">
                          <a:pos x="T6" y="T7"/>
                        </a:cxn>
                        <a:cxn ang="T42">
                          <a:pos x="T8" y="T9"/>
                        </a:cxn>
                        <a:cxn ang="T43">
                          <a:pos x="T10" y="T11"/>
                        </a:cxn>
                        <a:cxn ang="T44">
                          <a:pos x="T12" y="T13"/>
                        </a:cxn>
                        <a:cxn ang="T45">
                          <a:pos x="T14" y="T15"/>
                        </a:cxn>
                        <a:cxn ang="T46">
                          <a:pos x="T16" y="T17"/>
                        </a:cxn>
                        <a:cxn ang="T47">
                          <a:pos x="T18" y="T19"/>
                        </a:cxn>
                        <a:cxn ang="T48">
                          <a:pos x="T20" y="T21"/>
                        </a:cxn>
                        <a:cxn ang="T49">
                          <a:pos x="T22" y="T23"/>
                        </a:cxn>
                        <a:cxn ang="T50">
                          <a:pos x="T24" y="T25"/>
                        </a:cxn>
                        <a:cxn ang="T51">
                          <a:pos x="T26" y="T27"/>
                        </a:cxn>
                        <a:cxn ang="T52">
                          <a:pos x="T28" y="T29"/>
                        </a:cxn>
                        <a:cxn ang="T53">
                          <a:pos x="T30" y="T31"/>
                        </a:cxn>
                        <a:cxn ang="T54">
                          <a:pos x="T32" y="T33"/>
                        </a:cxn>
                        <a:cxn ang="T55">
                          <a:pos x="T34" y="T35"/>
                        </a:cxn>
                        <a:cxn ang="T56">
                          <a:pos x="T36" y="T37"/>
                        </a:cxn>
                      </a:cxnLst>
                      <a:rect l="T57" t="T58" r="T59" b="T60"/>
                      <a:pathLst>
                        <a:path w="723" h="576">
                          <a:moveTo>
                            <a:pt x="0" y="0"/>
                          </a:moveTo>
                          <a:lnTo>
                            <a:pt x="0" y="576"/>
                          </a:lnTo>
                          <a:lnTo>
                            <a:pt x="432" y="576"/>
                          </a:lnTo>
                          <a:lnTo>
                            <a:pt x="489" y="573"/>
                          </a:lnTo>
                          <a:lnTo>
                            <a:pt x="555" y="549"/>
                          </a:lnTo>
                          <a:lnTo>
                            <a:pt x="591" y="525"/>
                          </a:lnTo>
                          <a:lnTo>
                            <a:pt x="627" y="501"/>
                          </a:lnTo>
                          <a:lnTo>
                            <a:pt x="681" y="435"/>
                          </a:lnTo>
                          <a:lnTo>
                            <a:pt x="711" y="363"/>
                          </a:lnTo>
                          <a:lnTo>
                            <a:pt x="723" y="285"/>
                          </a:lnTo>
                          <a:lnTo>
                            <a:pt x="711" y="213"/>
                          </a:lnTo>
                          <a:lnTo>
                            <a:pt x="687" y="147"/>
                          </a:lnTo>
                          <a:lnTo>
                            <a:pt x="639" y="87"/>
                          </a:lnTo>
                          <a:lnTo>
                            <a:pt x="585" y="45"/>
                          </a:lnTo>
                          <a:lnTo>
                            <a:pt x="549" y="27"/>
                          </a:lnTo>
                          <a:lnTo>
                            <a:pt x="513" y="15"/>
                          </a:lnTo>
                          <a:lnTo>
                            <a:pt x="477" y="3"/>
                          </a:lnTo>
                          <a:lnTo>
                            <a:pt x="432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671" name="Line 3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12" y="7488"/>
                      <a:ext cx="28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672" name="Line 3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7344"/>
                      <a:ext cx="28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673" name="Line 3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7632"/>
                      <a:ext cx="28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3669" name="Oval 36"/>
                  <p:cNvSpPr>
                    <a:spLocks noChangeArrowheads="1"/>
                  </p:cNvSpPr>
                  <p:nvPr/>
                </p:nvSpPr>
                <p:spPr bwMode="auto">
                  <a:xfrm>
                    <a:off x="6624" y="5112"/>
                    <a:ext cx="144" cy="14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latin typeface="Tahoma" charset="0"/>
                      <a:cs typeface="Tahoma" charset="0"/>
                    </a:endParaRPr>
                  </a:p>
                </p:txBody>
              </p:sp>
            </p:grpSp>
            <p:sp>
              <p:nvSpPr>
                <p:cNvPr id="23667" name="Line 37"/>
                <p:cNvSpPr>
                  <a:spLocks noChangeShapeType="1"/>
                </p:cNvSpPr>
                <p:nvPr/>
              </p:nvSpPr>
              <p:spPr bwMode="auto">
                <a:xfrm>
                  <a:off x="1266" y="2180"/>
                  <a:ext cx="1" cy="1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3626" name="Group 38"/>
              <p:cNvGrpSpPr>
                <a:grpSpLocks/>
              </p:cNvGrpSpPr>
              <p:nvPr/>
            </p:nvGrpSpPr>
            <p:grpSpPr bwMode="auto">
              <a:xfrm>
                <a:off x="639" y="2506"/>
                <a:ext cx="1146" cy="566"/>
                <a:chOff x="639" y="2506"/>
                <a:chExt cx="1146" cy="566"/>
              </a:xfrm>
            </p:grpSpPr>
            <p:grpSp>
              <p:nvGrpSpPr>
                <p:cNvPr id="23638" name="Group 39"/>
                <p:cNvGrpSpPr>
                  <a:grpSpLocks/>
                </p:cNvGrpSpPr>
                <p:nvPr/>
              </p:nvGrpSpPr>
              <p:grpSpPr bwMode="auto">
                <a:xfrm>
                  <a:off x="750" y="2506"/>
                  <a:ext cx="518" cy="231"/>
                  <a:chOff x="5616" y="4896"/>
                  <a:chExt cx="1296" cy="576"/>
                </a:xfrm>
              </p:grpSpPr>
              <p:grpSp>
                <p:nvGrpSpPr>
                  <p:cNvPr id="23659" name="Group 40"/>
                  <p:cNvGrpSpPr>
                    <a:grpSpLocks/>
                  </p:cNvGrpSpPr>
                  <p:nvPr/>
                </p:nvGrpSpPr>
                <p:grpSpPr bwMode="auto">
                  <a:xfrm>
                    <a:off x="5616" y="4896"/>
                    <a:ext cx="1296" cy="576"/>
                    <a:chOff x="2304" y="7200"/>
                    <a:chExt cx="1296" cy="576"/>
                  </a:xfrm>
                </p:grpSpPr>
                <p:sp>
                  <p:nvSpPr>
                    <p:cNvPr id="23661" name="Freeform 41"/>
                    <p:cNvSpPr>
                      <a:spLocks/>
                    </p:cNvSpPr>
                    <p:nvPr/>
                  </p:nvSpPr>
                  <p:spPr bwMode="auto">
                    <a:xfrm>
                      <a:off x="2592" y="7200"/>
                      <a:ext cx="723" cy="576"/>
                    </a:xfrm>
                    <a:custGeom>
                      <a:avLst/>
                      <a:gdLst>
                        <a:gd name="T0" fmla="*/ 0 w 723"/>
                        <a:gd name="T1" fmla="*/ 0 h 576"/>
                        <a:gd name="T2" fmla="*/ 0 w 723"/>
                        <a:gd name="T3" fmla="*/ 576 h 576"/>
                        <a:gd name="T4" fmla="*/ 432 w 723"/>
                        <a:gd name="T5" fmla="*/ 576 h 576"/>
                        <a:gd name="T6" fmla="*/ 489 w 723"/>
                        <a:gd name="T7" fmla="*/ 573 h 576"/>
                        <a:gd name="T8" fmla="*/ 555 w 723"/>
                        <a:gd name="T9" fmla="*/ 549 h 576"/>
                        <a:gd name="T10" fmla="*/ 591 w 723"/>
                        <a:gd name="T11" fmla="*/ 525 h 576"/>
                        <a:gd name="T12" fmla="*/ 627 w 723"/>
                        <a:gd name="T13" fmla="*/ 501 h 576"/>
                        <a:gd name="T14" fmla="*/ 681 w 723"/>
                        <a:gd name="T15" fmla="*/ 435 h 576"/>
                        <a:gd name="T16" fmla="*/ 711 w 723"/>
                        <a:gd name="T17" fmla="*/ 363 h 576"/>
                        <a:gd name="T18" fmla="*/ 723 w 723"/>
                        <a:gd name="T19" fmla="*/ 285 h 576"/>
                        <a:gd name="T20" fmla="*/ 711 w 723"/>
                        <a:gd name="T21" fmla="*/ 213 h 576"/>
                        <a:gd name="T22" fmla="*/ 687 w 723"/>
                        <a:gd name="T23" fmla="*/ 147 h 576"/>
                        <a:gd name="T24" fmla="*/ 639 w 723"/>
                        <a:gd name="T25" fmla="*/ 87 h 576"/>
                        <a:gd name="T26" fmla="*/ 585 w 723"/>
                        <a:gd name="T27" fmla="*/ 45 h 576"/>
                        <a:gd name="T28" fmla="*/ 549 w 723"/>
                        <a:gd name="T29" fmla="*/ 27 h 576"/>
                        <a:gd name="T30" fmla="*/ 513 w 723"/>
                        <a:gd name="T31" fmla="*/ 15 h 576"/>
                        <a:gd name="T32" fmla="*/ 477 w 723"/>
                        <a:gd name="T33" fmla="*/ 3 h 576"/>
                        <a:gd name="T34" fmla="*/ 432 w 723"/>
                        <a:gd name="T35" fmla="*/ 0 h 576"/>
                        <a:gd name="T36" fmla="*/ 0 w 723"/>
                        <a:gd name="T37" fmla="*/ 0 h 57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w 723"/>
                        <a:gd name="T58" fmla="*/ 0 h 576"/>
                        <a:gd name="T59" fmla="*/ 723 w 723"/>
                        <a:gd name="T60" fmla="*/ 576 h 576"/>
                      </a:gdLst>
                      <a:ahLst/>
                      <a:cxnLst>
                        <a:cxn ang="T38">
                          <a:pos x="T0" y="T1"/>
                        </a:cxn>
                        <a:cxn ang="T39">
                          <a:pos x="T2" y="T3"/>
                        </a:cxn>
                        <a:cxn ang="T40">
                          <a:pos x="T4" y="T5"/>
                        </a:cxn>
                        <a:cxn ang="T41">
                          <a:pos x="T6" y="T7"/>
                        </a:cxn>
                        <a:cxn ang="T42">
                          <a:pos x="T8" y="T9"/>
                        </a:cxn>
                        <a:cxn ang="T43">
                          <a:pos x="T10" y="T11"/>
                        </a:cxn>
                        <a:cxn ang="T44">
                          <a:pos x="T12" y="T13"/>
                        </a:cxn>
                        <a:cxn ang="T45">
                          <a:pos x="T14" y="T15"/>
                        </a:cxn>
                        <a:cxn ang="T46">
                          <a:pos x="T16" y="T17"/>
                        </a:cxn>
                        <a:cxn ang="T47">
                          <a:pos x="T18" y="T19"/>
                        </a:cxn>
                        <a:cxn ang="T48">
                          <a:pos x="T20" y="T21"/>
                        </a:cxn>
                        <a:cxn ang="T49">
                          <a:pos x="T22" y="T23"/>
                        </a:cxn>
                        <a:cxn ang="T50">
                          <a:pos x="T24" y="T25"/>
                        </a:cxn>
                        <a:cxn ang="T51">
                          <a:pos x="T26" y="T27"/>
                        </a:cxn>
                        <a:cxn ang="T52">
                          <a:pos x="T28" y="T29"/>
                        </a:cxn>
                        <a:cxn ang="T53">
                          <a:pos x="T30" y="T31"/>
                        </a:cxn>
                        <a:cxn ang="T54">
                          <a:pos x="T32" y="T33"/>
                        </a:cxn>
                        <a:cxn ang="T55">
                          <a:pos x="T34" y="T35"/>
                        </a:cxn>
                        <a:cxn ang="T56">
                          <a:pos x="T36" y="T37"/>
                        </a:cxn>
                      </a:cxnLst>
                      <a:rect l="T57" t="T58" r="T59" b="T60"/>
                      <a:pathLst>
                        <a:path w="723" h="576">
                          <a:moveTo>
                            <a:pt x="0" y="0"/>
                          </a:moveTo>
                          <a:lnTo>
                            <a:pt x="0" y="576"/>
                          </a:lnTo>
                          <a:lnTo>
                            <a:pt x="432" y="576"/>
                          </a:lnTo>
                          <a:lnTo>
                            <a:pt x="489" y="573"/>
                          </a:lnTo>
                          <a:lnTo>
                            <a:pt x="555" y="549"/>
                          </a:lnTo>
                          <a:lnTo>
                            <a:pt x="591" y="525"/>
                          </a:lnTo>
                          <a:lnTo>
                            <a:pt x="627" y="501"/>
                          </a:lnTo>
                          <a:lnTo>
                            <a:pt x="681" y="435"/>
                          </a:lnTo>
                          <a:lnTo>
                            <a:pt x="711" y="363"/>
                          </a:lnTo>
                          <a:lnTo>
                            <a:pt x="723" y="285"/>
                          </a:lnTo>
                          <a:lnTo>
                            <a:pt x="711" y="213"/>
                          </a:lnTo>
                          <a:lnTo>
                            <a:pt x="687" y="147"/>
                          </a:lnTo>
                          <a:lnTo>
                            <a:pt x="639" y="87"/>
                          </a:lnTo>
                          <a:lnTo>
                            <a:pt x="585" y="45"/>
                          </a:lnTo>
                          <a:lnTo>
                            <a:pt x="549" y="27"/>
                          </a:lnTo>
                          <a:lnTo>
                            <a:pt x="513" y="15"/>
                          </a:lnTo>
                          <a:lnTo>
                            <a:pt x="477" y="3"/>
                          </a:lnTo>
                          <a:lnTo>
                            <a:pt x="432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662" name="Line 4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12" y="7488"/>
                      <a:ext cx="28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663" name="Line 4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7344"/>
                      <a:ext cx="28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664" name="Line 4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7632"/>
                      <a:ext cx="28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3660" name="Oval 45"/>
                  <p:cNvSpPr>
                    <a:spLocks noChangeArrowheads="1"/>
                  </p:cNvSpPr>
                  <p:nvPr/>
                </p:nvSpPr>
                <p:spPr bwMode="auto">
                  <a:xfrm>
                    <a:off x="6624" y="5112"/>
                    <a:ext cx="144" cy="14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latin typeface="Tahoma" charset="0"/>
                      <a:cs typeface="Tahoma" charset="0"/>
                    </a:endParaRPr>
                  </a:p>
                </p:txBody>
              </p:sp>
            </p:grpSp>
            <p:grpSp>
              <p:nvGrpSpPr>
                <p:cNvPr id="23639" name="Group 46"/>
                <p:cNvGrpSpPr>
                  <a:grpSpLocks/>
                </p:cNvGrpSpPr>
                <p:nvPr/>
              </p:nvGrpSpPr>
              <p:grpSpPr bwMode="auto">
                <a:xfrm>
                  <a:off x="750" y="2841"/>
                  <a:ext cx="518" cy="231"/>
                  <a:chOff x="5616" y="4896"/>
                  <a:chExt cx="1296" cy="576"/>
                </a:xfrm>
              </p:grpSpPr>
              <p:grpSp>
                <p:nvGrpSpPr>
                  <p:cNvPr id="23653" name="Group 47"/>
                  <p:cNvGrpSpPr>
                    <a:grpSpLocks/>
                  </p:cNvGrpSpPr>
                  <p:nvPr/>
                </p:nvGrpSpPr>
                <p:grpSpPr bwMode="auto">
                  <a:xfrm>
                    <a:off x="5616" y="4896"/>
                    <a:ext cx="1296" cy="576"/>
                    <a:chOff x="2304" y="7200"/>
                    <a:chExt cx="1296" cy="576"/>
                  </a:xfrm>
                </p:grpSpPr>
                <p:sp>
                  <p:nvSpPr>
                    <p:cNvPr id="23655" name="Freeform 48"/>
                    <p:cNvSpPr>
                      <a:spLocks/>
                    </p:cNvSpPr>
                    <p:nvPr/>
                  </p:nvSpPr>
                  <p:spPr bwMode="auto">
                    <a:xfrm>
                      <a:off x="2592" y="7200"/>
                      <a:ext cx="723" cy="576"/>
                    </a:xfrm>
                    <a:custGeom>
                      <a:avLst/>
                      <a:gdLst>
                        <a:gd name="T0" fmla="*/ 0 w 723"/>
                        <a:gd name="T1" fmla="*/ 0 h 576"/>
                        <a:gd name="T2" fmla="*/ 0 w 723"/>
                        <a:gd name="T3" fmla="*/ 576 h 576"/>
                        <a:gd name="T4" fmla="*/ 432 w 723"/>
                        <a:gd name="T5" fmla="*/ 576 h 576"/>
                        <a:gd name="T6" fmla="*/ 489 w 723"/>
                        <a:gd name="T7" fmla="*/ 573 h 576"/>
                        <a:gd name="T8" fmla="*/ 555 w 723"/>
                        <a:gd name="T9" fmla="*/ 549 h 576"/>
                        <a:gd name="T10" fmla="*/ 591 w 723"/>
                        <a:gd name="T11" fmla="*/ 525 h 576"/>
                        <a:gd name="T12" fmla="*/ 627 w 723"/>
                        <a:gd name="T13" fmla="*/ 501 h 576"/>
                        <a:gd name="T14" fmla="*/ 681 w 723"/>
                        <a:gd name="T15" fmla="*/ 435 h 576"/>
                        <a:gd name="T16" fmla="*/ 711 w 723"/>
                        <a:gd name="T17" fmla="*/ 363 h 576"/>
                        <a:gd name="T18" fmla="*/ 723 w 723"/>
                        <a:gd name="T19" fmla="*/ 285 h 576"/>
                        <a:gd name="T20" fmla="*/ 711 w 723"/>
                        <a:gd name="T21" fmla="*/ 213 h 576"/>
                        <a:gd name="T22" fmla="*/ 687 w 723"/>
                        <a:gd name="T23" fmla="*/ 147 h 576"/>
                        <a:gd name="T24" fmla="*/ 639 w 723"/>
                        <a:gd name="T25" fmla="*/ 87 h 576"/>
                        <a:gd name="T26" fmla="*/ 585 w 723"/>
                        <a:gd name="T27" fmla="*/ 45 h 576"/>
                        <a:gd name="T28" fmla="*/ 549 w 723"/>
                        <a:gd name="T29" fmla="*/ 27 h 576"/>
                        <a:gd name="T30" fmla="*/ 513 w 723"/>
                        <a:gd name="T31" fmla="*/ 15 h 576"/>
                        <a:gd name="T32" fmla="*/ 477 w 723"/>
                        <a:gd name="T33" fmla="*/ 3 h 576"/>
                        <a:gd name="T34" fmla="*/ 432 w 723"/>
                        <a:gd name="T35" fmla="*/ 0 h 576"/>
                        <a:gd name="T36" fmla="*/ 0 w 723"/>
                        <a:gd name="T37" fmla="*/ 0 h 57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w 723"/>
                        <a:gd name="T58" fmla="*/ 0 h 576"/>
                        <a:gd name="T59" fmla="*/ 723 w 723"/>
                        <a:gd name="T60" fmla="*/ 576 h 576"/>
                      </a:gdLst>
                      <a:ahLst/>
                      <a:cxnLst>
                        <a:cxn ang="T38">
                          <a:pos x="T0" y="T1"/>
                        </a:cxn>
                        <a:cxn ang="T39">
                          <a:pos x="T2" y="T3"/>
                        </a:cxn>
                        <a:cxn ang="T40">
                          <a:pos x="T4" y="T5"/>
                        </a:cxn>
                        <a:cxn ang="T41">
                          <a:pos x="T6" y="T7"/>
                        </a:cxn>
                        <a:cxn ang="T42">
                          <a:pos x="T8" y="T9"/>
                        </a:cxn>
                        <a:cxn ang="T43">
                          <a:pos x="T10" y="T11"/>
                        </a:cxn>
                        <a:cxn ang="T44">
                          <a:pos x="T12" y="T13"/>
                        </a:cxn>
                        <a:cxn ang="T45">
                          <a:pos x="T14" y="T15"/>
                        </a:cxn>
                        <a:cxn ang="T46">
                          <a:pos x="T16" y="T17"/>
                        </a:cxn>
                        <a:cxn ang="T47">
                          <a:pos x="T18" y="T19"/>
                        </a:cxn>
                        <a:cxn ang="T48">
                          <a:pos x="T20" y="T21"/>
                        </a:cxn>
                        <a:cxn ang="T49">
                          <a:pos x="T22" y="T23"/>
                        </a:cxn>
                        <a:cxn ang="T50">
                          <a:pos x="T24" y="T25"/>
                        </a:cxn>
                        <a:cxn ang="T51">
                          <a:pos x="T26" y="T27"/>
                        </a:cxn>
                        <a:cxn ang="T52">
                          <a:pos x="T28" y="T29"/>
                        </a:cxn>
                        <a:cxn ang="T53">
                          <a:pos x="T30" y="T31"/>
                        </a:cxn>
                        <a:cxn ang="T54">
                          <a:pos x="T32" y="T33"/>
                        </a:cxn>
                        <a:cxn ang="T55">
                          <a:pos x="T34" y="T35"/>
                        </a:cxn>
                        <a:cxn ang="T56">
                          <a:pos x="T36" y="T37"/>
                        </a:cxn>
                      </a:cxnLst>
                      <a:rect l="T57" t="T58" r="T59" b="T60"/>
                      <a:pathLst>
                        <a:path w="723" h="576">
                          <a:moveTo>
                            <a:pt x="0" y="0"/>
                          </a:moveTo>
                          <a:lnTo>
                            <a:pt x="0" y="576"/>
                          </a:lnTo>
                          <a:lnTo>
                            <a:pt x="432" y="576"/>
                          </a:lnTo>
                          <a:lnTo>
                            <a:pt x="489" y="573"/>
                          </a:lnTo>
                          <a:lnTo>
                            <a:pt x="555" y="549"/>
                          </a:lnTo>
                          <a:lnTo>
                            <a:pt x="591" y="525"/>
                          </a:lnTo>
                          <a:lnTo>
                            <a:pt x="627" y="501"/>
                          </a:lnTo>
                          <a:lnTo>
                            <a:pt x="681" y="435"/>
                          </a:lnTo>
                          <a:lnTo>
                            <a:pt x="711" y="363"/>
                          </a:lnTo>
                          <a:lnTo>
                            <a:pt x="723" y="285"/>
                          </a:lnTo>
                          <a:lnTo>
                            <a:pt x="711" y="213"/>
                          </a:lnTo>
                          <a:lnTo>
                            <a:pt x="687" y="147"/>
                          </a:lnTo>
                          <a:lnTo>
                            <a:pt x="639" y="87"/>
                          </a:lnTo>
                          <a:lnTo>
                            <a:pt x="585" y="45"/>
                          </a:lnTo>
                          <a:lnTo>
                            <a:pt x="549" y="27"/>
                          </a:lnTo>
                          <a:lnTo>
                            <a:pt x="513" y="15"/>
                          </a:lnTo>
                          <a:lnTo>
                            <a:pt x="477" y="3"/>
                          </a:lnTo>
                          <a:lnTo>
                            <a:pt x="432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656" name="Line 4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12" y="7488"/>
                      <a:ext cx="28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657" name="Line 5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7344"/>
                      <a:ext cx="28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658" name="Line 5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7632"/>
                      <a:ext cx="28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3654" name="Oval 52"/>
                  <p:cNvSpPr>
                    <a:spLocks noChangeArrowheads="1"/>
                  </p:cNvSpPr>
                  <p:nvPr/>
                </p:nvSpPr>
                <p:spPr bwMode="auto">
                  <a:xfrm>
                    <a:off x="6624" y="5112"/>
                    <a:ext cx="144" cy="14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latin typeface="Tahoma" charset="0"/>
                      <a:cs typeface="Tahoma" charset="0"/>
                    </a:endParaRPr>
                  </a:p>
                </p:txBody>
              </p:sp>
            </p:grpSp>
            <p:grpSp>
              <p:nvGrpSpPr>
                <p:cNvPr id="23640" name="Group 53"/>
                <p:cNvGrpSpPr>
                  <a:grpSpLocks/>
                </p:cNvGrpSpPr>
                <p:nvPr/>
              </p:nvGrpSpPr>
              <p:grpSpPr bwMode="auto">
                <a:xfrm>
                  <a:off x="1267" y="2668"/>
                  <a:ext cx="518" cy="231"/>
                  <a:chOff x="5616" y="4896"/>
                  <a:chExt cx="1296" cy="576"/>
                </a:xfrm>
              </p:grpSpPr>
              <p:grpSp>
                <p:nvGrpSpPr>
                  <p:cNvPr id="23647" name="Group 54"/>
                  <p:cNvGrpSpPr>
                    <a:grpSpLocks/>
                  </p:cNvGrpSpPr>
                  <p:nvPr/>
                </p:nvGrpSpPr>
                <p:grpSpPr bwMode="auto">
                  <a:xfrm>
                    <a:off x="5616" y="4896"/>
                    <a:ext cx="1296" cy="576"/>
                    <a:chOff x="2304" y="7200"/>
                    <a:chExt cx="1296" cy="576"/>
                  </a:xfrm>
                </p:grpSpPr>
                <p:sp>
                  <p:nvSpPr>
                    <p:cNvPr id="23649" name="Freeform 55"/>
                    <p:cNvSpPr>
                      <a:spLocks/>
                    </p:cNvSpPr>
                    <p:nvPr/>
                  </p:nvSpPr>
                  <p:spPr bwMode="auto">
                    <a:xfrm>
                      <a:off x="2592" y="7200"/>
                      <a:ext cx="723" cy="576"/>
                    </a:xfrm>
                    <a:custGeom>
                      <a:avLst/>
                      <a:gdLst>
                        <a:gd name="T0" fmla="*/ 0 w 723"/>
                        <a:gd name="T1" fmla="*/ 0 h 576"/>
                        <a:gd name="T2" fmla="*/ 0 w 723"/>
                        <a:gd name="T3" fmla="*/ 576 h 576"/>
                        <a:gd name="T4" fmla="*/ 432 w 723"/>
                        <a:gd name="T5" fmla="*/ 576 h 576"/>
                        <a:gd name="T6" fmla="*/ 489 w 723"/>
                        <a:gd name="T7" fmla="*/ 573 h 576"/>
                        <a:gd name="T8" fmla="*/ 555 w 723"/>
                        <a:gd name="T9" fmla="*/ 549 h 576"/>
                        <a:gd name="T10" fmla="*/ 591 w 723"/>
                        <a:gd name="T11" fmla="*/ 525 h 576"/>
                        <a:gd name="T12" fmla="*/ 627 w 723"/>
                        <a:gd name="T13" fmla="*/ 501 h 576"/>
                        <a:gd name="T14" fmla="*/ 681 w 723"/>
                        <a:gd name="T15" fmla="*/ 435 h 576"/>
                        <a:gd name="T16" fmla="*/ 711 w 723"/>
                        <a:gd name="T17" fmla="*/ 363 h 576"/>
                        <a:gd name="T18" fmla="*/ 723 w 723"/>
                        <a:gd name="T19" fmla="*/ 285 h 576"/>
                        <a:gd name="T20" fmla="*/ 711 w 723"/>
                        <a:gd name="T21" fmla="*/ 213 h 576"/>
                        <a:gd name="T22" fmla="*/ 687 w 723"/>
                        <a:gd name="T23" fmla="*/ 147 h 576"/>
                        <a:gd name="T24" fmla="*/ 639 w 723"/>
                        <a:gd name="T25" fmla="*/ 87 h 576"/>
                        <a:gd name="T26" fmla="*/ 585 w 723"/>
                        <a:gd name="T27" fmla="*/ 45 h 576"/>
                        <a:gd name="T28" fmla="*/ 549 w 723"/>
                        <a:gd name="T29" fmla="*/ 27 h 576"/>
                        <a:gd name="T30" fmla="*/ 513 w 723"/>
                        <a:gd name="T31" fmla="*/ 15 h 576"/>
                        <a:gd name="T32" fmla="*/ 477 w 723"/>
                        <a:gd name="T33" fmla="*/ 3 h 576"/>
                        <a:gd name="T34" fmla="*/ 432 w 723"/>
                        <a:gd name="T35" fmla="*/ 0 h 576"/>
                        <a:gd name="T36" fmla="*/ 0 w 723"/>
                        <a:gd name="T37" fmla="*/ 0 h 57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w 723"/>
                        <a:gd name="T58" fmla="*/ 0 h 576"/>
                        <a:gd name="T59" fmla="*/ 723 w 723"/>
                        <a:gd name="T60" fmla="*/ 576 h 576"/>
                      </a:gdLst>
                      <a:ahLst/>
                      <a:cxnLst>
                        <a:cxn ang="T38">
                          <a:pos x="T0" y="T1"/>
                        </a:cxn>
                        <a:cxn ang="T39">
                          <a:pos x="T2" y="T3"/>
                        </a:cxn>
                        <a:cxn ang="T40">
                          <a:pos x="T4" y="T5"/>
                        </a:cxn>
                        <a:cxn ang="T41">
                          <a:pos x="T6" y="T7"/>
                        </a:cxn>
                        <a:cxn ang="T42">
                          <a:pos x="T8" y="T9"/>
                        </a:cxn>
                        <a:cxn ang="T43">
                          <a:pos x="T10" y="T11"/>
                        </a:cxn>
                        <a:cxn ang="T44">
                          <a:pos x="T12" y="T13"/>
                        </a:cxn>
                        <a:cxn ang="T45">
                          <a:pos x="T14" y="T15"/>
                        </a:cxn>
                        <a:cxn ang="T46">
                          <a:pos x="T16" y="T17"/>
                        </a:cxn>
                        <a:cxn ang="T47">
                          <a:pos x="T18" y="T19"/>
                        </a:cxn>
                        <a:cxn ang="T48">
                          <a:pos x="T20" y="T21"/>
                        </a:cxn>
                        <a:cxn ang="T49">
                          <a:pos x="T22" y="T23"/>
                        </a:cxn>
                        <a:cxn ang="T50">
                          <a:pos x="T24" y="T25"/>
                        </a:cxn>
                        <a:cxn ang="T51">
                          <a:pos x="T26" y="T27"/>
                        </a:cxn>
                        <a:cxn ang="T52">
                          <a:pos x="T28" y="T29"/>
                        </a:cxn>
                        <a:cxn ang="T53">
                          <a:pos x="T30" y="T31"/>
                        </a:cxn>
                        <a:cxn ang="T54">
                          <a:pos x="T32" y="T33"/>
                        </a:cxn>
                        <a:cxn ang="T55">
                          <a:pos x="T34" y="T35"/>
                        </a:cxn>
                        <a:cxn ang="T56">
                          <a:pos x="T36" y="T37"/>
                        </a:cxn>
                      </a:cxnLst>
                      <a:rect l="T57" t="T58" r="T59" b="T60"/>
                      <a:pathLst>
                        <a:path w="723" h="576">
                          <a:moveTo>
                            <a:pt x="0" y="0"/>
                          </a:moveTo>
                          <a:lnTo>
                            <a:pt x="0" y="576"/>
                          </a:lnTo>
                          <a:lnTo>
                            <a:pt x="432" y="576"/>
                          </a:lnTo>
                          <a:lnTo>
                            <a:pt x="489" y="573"/>
                          </a:lnTo>
                          <a:lnTo>
                            <a:pt x="555" y="549"/>
                          </a:lnTo>
                          <a:lnTo>
                            <a:pt x="591" y="525"/>
                          </a:lnTo>
                          <a:lnTo>
                            <a:pt x="627" y="501"/>
                          </a:lnTo>
                          <a:lnTo>
                            <a:pt x="681" y="435"/>
                          </a:lnTo>
                          <a:lnTo>
                            <a:pt x="711" y="363"/>
                          </a:lnTo>
                          <a:lnTo>
                            <a:pt x="723" y="285"/>
                          </a:lnTo>
                          <a:lnTo>
                            <a:pt x="711" y="213"/>
                          </a:lnTo>
                          <a:lnTo>
                            <a:pt x="687" y="147"/>
                          </a:lnTo>
                          <a:lnTo>
                            <a:pt x="639" y="87"/>
                          </a:lnTo>
                          <a:lnTo>
                            <a:pt x="585" y="45"/>
                          </a:lnTo>
                          <a:lnTo>
                            <a:pt x="549" y="27"/>
                          </a:lnTo>
                          <a:lnTo>
                            <a:pt x="513" y="15"/>
                          </a:lnTo>
                          <a:lnTo>
                            <a:pt x="477" y="3"/>
                          </a:lnTo>
                          <a:lnTo>
                            <a:pt x="432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650" name="Line 5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12" y="7488"/>
                      <a:ext cx="28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651" name="Line 5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7344"/>
                      <a:ext cx="28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652" name="Line 5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7632"/>
                      <a:ext cx="28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3648" name="Oval 59"/>
                  <p:cNvSpPr>
                    <a:spLocks noChangeArrowheads="1"/>
                  </p:cNvSpPr>
                  <p:nvPr/>
                </p:nvSpPr>
                <p:spPr bwMode="auto">
                  <a:xfrm>
                    <a:off x="6624" y="5112"/>
                    <a:ext cx="144" cy="14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latin typeface="Tahoma" charset="0"/>
                      <a:cs typeface="Tahoma" charset="0"/>
                    </a:endParaRPr>
                  </a:p>
                </p:txBody>
              </p:sp>
            </p:grpSp>
            <p:sp>
              <p:nvSpPr>
                <p:cNvPr id="23641" name="Line 60"/>
                <p:cNvSpPr>
                  <a:spLocks noChangeShapeType="1"/>
                </p:cNvSpPr>
                <p:nvPr/>
              </p:nvSpPr>
              <p:spPr bwMode="auto">
                <a:xfrm>
                  <a:off x="1269" y="2621"/>
                  <a:ext cx="1" cy="1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42" name="Line 61"/>
                <p:cNvSpPr>
                  <a:spLocks noChangeShapeType="1"/>
                </p:cNvSpPr>
                <p:nvPr/>
              </p:nvSpPr>
              <p:spPr bwMode="auto">
                <a:xfrm>
                  <a:off x="1265" y="2842"/>
                  <a:ext cx="1" cy="1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43" name="Line 62"/>
                <p:cNvSpPr>
                  <a:spLocks noChangeShapeType="1"/>
                </p:cNvSpPr>
                <p:nvPr/>
              </p:nvSpPr>
              <p:spPr bwMode="auto">
                <a:xfrm>
                  <a:off x="748" y="2561"/>
                  <a:ext cx="1" cy="1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44" name="Line 63"/>
                <p:cNvSpPr>
                  <a:spLocks noChangeShapeType="1"/>
                </p:cNvSpPr>
                <p:nvPr/>
              </p:nvSpPr>
              <p:spPr bwMode="auto">
                <a:xfrm>
                  <a:off x="750" y="2899"/>
                  <a:ext cx="1" cy="1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45" name="Line 64"/>
                <p:cNvSpPr>
                  <a:spLocks noChangeShapeType="1"/>
                </p:cNvSpPr>
                <p:nvPr/>
              </p:nvSpPr>
              <p:spPr bwMode="auto">
                <a:xfrm flipH="1">
                  <a:off x="640" y="2957"/>
                  <a:ext cx="109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46" name="Line 65"/>
                <p:cNvSpPr>
                  <a:spLocks noChangeShapeType="1"/>
                </p:cNvSpPr>
                <p:nvPr/>
              </p:nvSpPr>
              <p:spPr bwMode="auto">
                <a:xfrm flipH="1">
                  <a:off x="639" y="2622"/>
                  <a:ext cx="109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3627" name="Group 66"/>
              <p:cNvGrpSpPr>
                <a:grpSpLocks/>
              </p:cNvGrpSpPr>
              <p:nvPr/>
            </p:nvGrpSpPr>
            <p:grpSpPr bwMode="auto">
              <a:xfrm>
                <a:off x="865" y="1468"/>
                <a:ext cx="606" cy="231"/>
                <a:chOff x="865" y="1468"/>
                <a:chExt cx="606" cy="231"/>
              </a:xfrm>
            </p:grpSpPr>
            <p:grpSp>
              <p:nvGrpSpPr>
                <p:cNvPr id="23628" name="Group 67"/>
                <p:cNvGrpSpPr>
                  <a:grpSpLocks/>
                </p:cNvGrpSpPr>
                <p:nvPr/>
              </p:nvGrpSpPr>
              <p:grpSpPr bwMode="auto">
                <a:xfrm>
                  <a:off x="953" y="1468"/>
                  <a:ext cx="518" cy="231"/>
                  <a:chOff x="5616" y="4896"/>
                  <a:chExt cx="1296" cy="576"/>
                </a:xfrm>
              </p:grpSpPr>
              <p:grpSp>
                <p:nvGrpSpPr>
                  <p:cNvPr id="23632" name="Group 68"/>
                  <p:cNvGrpSpPr>
                    <a:grpSpLocks/>
                  </p:cNvGrpSpPr>
                  <p:nvPr/>
                </p:nvGrpSpPr>
                <p:grpSpPr bwMode="auto">
                  <a:xfrm>
                    <a:off x="5616" y="4896"/>
                    <a:ext cx="1296" cy="576"/>
                    <a:chOff x="2304" y="7200"/>
                    <a:chExt cx="1296" cy="576"/>
                  </a:xfrm>
                </p:grpSpPr>
                <p:sp>
                  <p:nvSpPr>
                    <p:cNvPr id="23634" name="Freeform 69"/>
                    <p:cNvSpPr>
                      <a:spLocks/>
                    </p:cNvSpPr>
                    <p:nvPr/>
                  </p:nvSpPr>
                  <p:spPr bwMode="auto">
                    <a:xfrm>
                      <a:off x="2592" y="7200"/>
                      <a:ext cx="723" cy="576"/>
                    </a:xfrm>
                    <a:custGeom>
                      <a:avLst/>
                      <a:gdLst>
                        <a:gd name="T0" fmla="*/ 0 w 723"/>
                        <a:gd name="T1" fmla="*/ 0 h 576"/>
                        <a:gd name="T2" fmla="*/ 0 w 723"/>
                        <a:gd name="T3" fmla="*/ 576 h 576"/>
                        <a:gd name="T4" fmla="*/ 432 w 723"/>
                        <a:gd name="T5" fmla="*/ 576 h 576"/>
                        <a:gd name="T6" fmla="*/ 489 w 723"/>
                        <a:gd name="T7" fmla="*/ 573 h 576"/>
                        <a:gd name="T8" fmla="*/ 555 w 723"/>
                        <a:gd name="T9" fmla="*/ 549 h 576"/>
                        <a:gd name="T10" fmla="*/ 591 w 723"/>
                        <a:gd name="T11" fmla="*/ 525 h 576"/>
                        <a:gd name="T12" fmla="*/ 627 w 723"/>
                        <a:gd name="T13" fmla="*/ 501 h 576"/>
                        <a:gd name="T14" fmla="*/ 681 w 723"/>
                        <a:gd name="T15" fmla="*/ 435 h 576"/>
                        <a:gd name="T16" fmla="*/ 711 w 723"/>
                        <a:gd name="T17" fmla="*/ 363 h 576"/>
                        <a:gd name="T18" fmla="*/ 723 w 723"/>
                        <a:gd name="T19" fmla="*/ 285 h 576"/>
                        <a:gd name="T20" fmla="*/ 711 w 723"/>
                        <a:gd name="T21" fmla="*/ 213 h 576"/>
                        <a:gd name="T22" fmla="*/ 687 w 723"/>
                        <a:gd name="T23" fmla="*/ 147 h 576"/>
                        <a:gd name="T24" fmla="*/ 639 w 723"/>
                        <a:gd name="T25" fmla="*/ 87 h 576"/>
                        <a:gd name="T26" fmla="*/ 585 w 723"/>
                        <a:gd name="T27" fmla="*/ 45 h 576"/>
                        <a:gd name="T28" fmla="*/ 549 w 723"/>
                        <a:gd name="T29" fmla="*/ 27 h 576"/>
                        <a:gd name="T30" fmla="*/ 513 w 723"/>
                        <a:gd name="T31" fmla="*/ 15 h 576"/>
                        <a:gd name="T32" fmla="*/ 477 w 723"/>
                        <a:gd name="T33" fmla="*/ 3 h 576"/>
                        <a:gd name="T34" fmla="*/ 432 w 723"/>
                        <a:gd name="T35" fmla="*/ 0 h 576"/>
                        <a:gd name="T36" fmla="*/ 0 w 723"/>
                        <a:gd name="T37" fmla="*/ 0 h 57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w 723"/>
                        <a:gd name="T58" fmla="*/ 0 h 576"/>
                        <a:gd name="T59" fmla="*/ 723 w 723"/>
                        <a:gd name="T60" fmla="*/ 576 h 576"/>
                      </a:gdLst>
                      <a:ahLst/>
                      <a:cxnLst>
                        <a:cxn ang="T38">
                          <a:pos x="T0" y="T1"/>
                        </a:cxn>
                        <a:cxn ang="T39">
                          <a:pos x="T2" y="T3"/>
                        </a:cxn>
                        <a:cxn ang="T40">
                          <a:pos x="T4" y="T5"/>
                        </a:cxn>
                        <a:cxn ang="T41">
                          <a:pos x="T6" y="T7"/>
                        </a:cxn>
                        <a:cxn ang="T42">
                          <a:pos x="T8" y="T9"/>
                        </a:cxn>
                        <a:cxn ang="T43">
                          <a:pos x="T10" y="T11"/>
                        </a:cxn>
                        <a:cxn ang="T44">
                          <a:pos x="T12" y="T13"/>
                        </a:cxn>
                        <a:cxn ang="T45">
                          <a:pos x="T14" y="T15"/>
                        </a:cxn>
                        <a:cxn ang="T46">
                          <a:pos x="T16" y="T17"/>
                        </a:cxn>
                        <a:cxn ang="T47">
                          <a:pos x="T18" y="T19"/>
                        </a:cxn>
                        <a:cxn ang="T48">
                          <a:pos x="T20" y="T21"/>
                        </a:cxn>
                        <a:cxn ang="T49">
                          <a:pos x="T22" y="T23"/>
                        </a:cxn>
                        <a:cxn ang="T50">
                          <a:pos x="T24" y="T25"/>
                        </a:cxn>
                        <a:cxn ang="T51">
                          <a:pos x="T26" y="T27"/>
                        </a:cxn>
                        <a:cxn ang="T52">
                          <a:pos x="T28" y="T29"/>
                        </a:cxn>
                        <a:cxn ang="T53">
                          <a:pos x="T30" y="T31"/>
                        </a:cxn>
                        <a:cxn ang="T54">
                          <a:pos x="T32" y="T33"/>
                        </a:cxn>
                        <a:cxn ang="T55">
                          <a:pos x="T34" y="T35"/>
                        </a:cxn>
                        <a:cxn ang="T56">
                          <a:pos x="T36" y="T37"/>
                        </a:cxn>
                      </a:cxnLst>
                      <a:rect l="T57" t="T58" r="T59" b="T60"/>
                      <a:pathLst>
                        <a:path w="723" h="576">
                          <a:moveTo>
                            <a:pt x="0" y="0"/>
                          </a:moveTo>
                          <a:lnTo>
                            <a:pt x="0" y="576"/>
                          </a:lnTo>
                          <a:lnTo>
                            <a:pt x="432" y="576"/>
                          </a:lnTo>
                          <a:lnTo>
                            <a:pt x="489" y="573"/>
                          </a:lnTo>
                          <a:lnTo>
                            <a:pt x="555" y="549"/>
                          </a:lnTo>
                          <a:lnTo>
                            <a:pt x="591" y="525"/>
                          </a:lnTo>
                          <a:lnTo>
                            <a:pt x="627" y="501"/>
                          </a:lnTo>
                          <a:lnTo>
                            <a:pt x="681" y="435"/>
                          </a:lnTo>
                          <a:lnTo>
                            <a:pt x="711" y="363"/>
                          </a:lnTo>
                          <a:lnTo>
                            <a:pt x="723" y="285"/>
                          </a:lnTo>
                          <a:lnTo>
                            <a:pt x="711" y="213"/>
                          </a:lnTo>
                          <a:lnTo>
                            <a:pt x="687" y="147"/>
                          </a:lnTo>
                          <a:lnTo>
                            <a:pt x="639" y="87"/>
                          </a:lnTo>
                          <a:lnTo>
                            <a:pt x="585" y="45"/>
                          </a:lnTo>
                          <a:lnTo>
                            <a:pt x="549" y="27"/>
                          </a:lnTo>
                          <a:lnTo>
                            <a:pt x="513" y="15"/>
                          </a:lnTo>
                          <a:lnTo>
                            <a:pt x="477" y="3"/>
                          </a:lnTo>
                          <a:lnTo>
                            <a:pt x="432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635" name="Line 7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12" y="7488"/>
                      <a:ext cx="28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636" name="Line 7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7344"/>
                      <a:ext cx="28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637" name="Line 7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7632"/>
                      <a:ext cx="28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3633" name="Oval 73"/>
                  <p:cNvSpPr>
                    <a:spLocks noChangeArrowheads="1"/>
                  </p:cNvSpPr>
                  <p:nvPr/>
                </p:nvSpPr>
                <p:spPr bwMode="auto">
                  <a:xfrm>
                    <a:off x="6624" y="5112"/>
                    <a:ext cx="144" cy="14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latin typeface="Tahoma" charset="0"/>
                      <a:cs typeface="Tahoma" charset="0"/>
                    </a:endParaRPr>
                  </a:p>
                </p:txBody>
              </p:sp>
            </p:grpSp>
            <p:grpSp>
              <p:nvGrpSpPr>
                <p:cNvPr id="23629" name="Group 74"/>
                <p:cNvGrpSpPr>
                  <a:grpSpLocks/>
                </p:cNvGrpSpPr>
                <p:nvPr/>
              </p:nvGrpSpPr>
              <p:grpSpPr bwMode="auto">
                <a:xfrm>
                  <a:off x="865" y="1526"/>
                  <a:ext cx="88" cy="115"/>
                  <a:chOff x="865" y="1555"/>
                  <a:chExt cx="88" cy="115"/>
                </a:xfrm>
              </p:grpSpPr>
              <p:sp>
                <p:nvSpPr>
                  <p:cNvPr id="23630" name="Line 75"/>
                  <p:cNvSpPr>
                    <a:spLocks noChangeShapeType="1"/>
                  </p:cNvSpPr>
                  <p:nvPr/>
                </p:nvSpPr>
                <p:spPr bwMode="auto">
                  <a:xfrm>
                    <a:off x="953" y="1555"/>
                    <a:ext cx="0" cy="11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3631" name="Line 7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65" y="1613"/>
                    <a:ext cx="8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23622" name="Text Box 77"/>
            <p:cNvSpPr txBox="1">
              <a:spLocks noChangeArrowheads="1"/>
            </p:cNvSpPr>
            <p:nvPr/>
          </p:nvSpPr>
          <p:spPr bwMode="auto">
            <a:xfrm>
              <a:off x="2204" y="1338"/>
              <a:ext cx="331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4400">
                  <a:latin typeface="Comic Sans MS" charset="0"/>
                  <a:cs typeface="Tahoma" charset="0"/>
                </a:rPr>
                <a:t>=</a:t>
              </a:r>
              <a:endParaRPr lang="en-US">
                <a:latin typeface="Comic Sans MS" charset="0"/>
                <a:cs typeface="Tahoma" charset="0"/>
              </a:endParaRPr>
            </a:p>
          </p:txBody>
        </p:sp>
        <p:sp>
          <p:nvSpPr>
            <p:cNvPr id="23623" name="Text Box 78"/>
            <p:cNvSpPr txBox="1">
              <a:spLocks noChangeArrowheads="1"/>
            </p:cNvSpPr>
            <p:nvPr/>
          </p:nvSpPr>
          <p:spPr bwMode="auto">
            <a:xfrm>
              <a:off x="2204" y="1899"/>
              <a:ext cx="331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4400">
                  <a:latin typeface="Comic Sans MS" charset="0"/>
                  <a:cs typeface="Tahoma" charset="0"/>
                </a:rPr>
                <a:t>=</a:t>
              </a:r>
              <a:endParaRPr lang="en-US">
                <a:latin typeface="Comic Sans MS" charset="0"/>
                <a:cs typeface="Tahoma" charset="0"/>
              </a:endParaRPr>
            </a:p>
          </p:txBody>
        </p:sp>
        <p:sp>
          <p:nvSpPr>
            <p:cNvPr id="23624" name="Text Box 79"/>
            <p:cNvSpPr txBox="1">
              <a:spLocks noChangeArrowheads="1"/>
            </p:cNvSpPr>
            <p:nvPr/>
          </p:nvSpPr>
          <p:spPr bwMode="auto">
            <a:xfrm>
              <a:off x="2204" y="2538"/>
              <a:ext cx="331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4400">
                  <a:latin typeface="Comic Sans MS" charset="0"/>
                  <a:cs typeface="Tahoma" charset="0"/>
                </a:rPr>
                <a:t>=</a:t>
              </a:r>
              <a:endParaRPr lang="en-US">
                <a:latin typeface="Comic Sans MS" charset="0"/>
                <a:cs typeface="Tahoma" charset="0"/>
              </a:endParaRPr>
            </a:p>
          </p:txBody>
        </p:sp>
      </p:grpSp>
      <p:grpSp>
        <p:nvGrpSpPr>
          <p:cNvPr id="23" name="Group 80"/>
          <p:cNvGrpSpPr>
            <a:grpSpLocks/>
          </p:cNvGrpSpPr>
          <p:nvPr/>
        </p:nvGrpSpPr>
        <p:grpSpPr bwMode="auto">
          <a:xfrm>
            <a:off x="5054600" y="2124075"/>
            <a:ext cx="2355850" cy="2667000"/>
            <a:chOff x="3184" y="1338"/>
            <a:chExt cx="1484" cy="1680"/>
          </a:xfrm>
        </p:grpSpPr>
        <p:grpSp>
          <p:nvGrpSpPr>
            <p:cNvPr id="23560" name="Group 81"/>
            <p:cNvGrpSpPr>
              <a:grpSpLocks/>
            </p:cNvGrpSpPr>
            <p:nvPr/>
          </p:nvGrpSpPr>
          <p:grpSpPr bwMode="auto">
            <a:xfrm>
              <a:off x="3536" y="1468"/>
              <a:ext cx="1132" cy="1436"/>
              <a:chOff x="3380" y="1468"/>
              <a:chExt cx="1132" cy="1436"/>
            </a:xfrm>
          </p:grpSpPr>
          <p:grpSp>
            <p:nvGrpSpPr>
              <p:cNvPr id="23564" name="Group 82"/>
              <p:cNvGrpSpPr>
                <a:grpSpLocks/>
              </p:cNvGrpSpPr>
              <p:nvPr/>
            </p:nvGrpSpPr>
            <p:grpSpPr bwMode="auto">
              <a:xfrm>
                <a:off x="3643" y="1468"/>
                <a:ext cx="606" cy="231"/>
                <a:chOff x="3464" y="1439"/>
                <a:chExt cx="606" cy="231"/>
              </a:xfrm>
            </p:grpSpPr>
            <p:grpSp>
              <p:nvGrpSpPr>
                <p:cNvPr id="23611" name="Group 83"/>
                <p:cNvGrpSpPr>
                  <a:grpSpLocks/>
                </p:cNvGrpSpPr>
                <p:nvPr/>
              </p:nvGrpSpPr>
              <p:grpSpPr bwMode="auto">
                <a:xfrm>
                  <a:off x="3552" y="1439"/>
                  <a:ext cx="518" cy="231"/>
                  <a:chOff x="5616" y="4176"/>
                  <a:chExt cx="1296" cy="576"/>
                </a:xfrm>
              </p:grpSpPr>
              <p:grpSp>
                <p:nvGrpSpPr>
                  <p:cNvPr id="23615" name="Group 84"/>
                  <p:cNvGrpSpPr>
                    <a:grpSpLocks/>
                  </p:cNvGrpSpPr>
                  <p:nvPr/>
                </p:nvGrpSpPr>
                <p:grpSpPr bwMode="auto">
                  <a:xfrm>
                    <a:off x="5616" y="4176"/>
                    <a:ext cx="1296" cy="576"/>
                    <a:chOff x="3744" y="7632"/>
                    <a:chExt cx="1296" cy="576"/>
                  </a:xfrm>
                </p:grpSpPr>
                <p:sp>
                  <p:nvSpPr>
                    <p:cNvPr id="23617" name="Freeform 85"/>
                    <p:cNvSpPr>
                      <a:spLocks/>
                    </p:cNvSpPr>
                    <p:nvPr/>
                  </p:nvSpPr>
                  <p:spPr bwMode="auto">
                    <a:xfrm>
                      <a:off x="4032" y="7632"/>
                      <a:ext cx="747" cy="576"/>
                    </a:xfrm>
                    <a:custGeom>
                      <a:avLst/>
                      <a:gdLst>
                        <a:gd name="T0" fmla="*/ 0 w 747"/>
                        <a:gd name="T1" fmla="*/ 0 h 576"/>
                        <a:gd name="T2" fmla="*/ 432 w 747"/>
                        <a:gd name="T3" fmla="*/ 0 h 576"/>
                        <a:gd name="T4" fmla="*/ 495 w 747"/>
                        <a:gd name="T5" fmla="*/ 9 h 576"/>
                        <a:gd name="T6" fmla="*/ 555 w 747"/>
                        <a:gd name="T7" fmla="*/ 27 h 576"/>
                        <a:gd name="T8" fmla="*/ 639 w 747"/>
                        <a:gd name="T9" fmla="*/ 99 h 576"/>
                        <a:gd name="T10" fmla="*/ 699 w 747"/>
                        <a:gd name="T11" fmla="*/ 189 h 576"/>
                        <a:gd name="T12" fmla="*/ 747 w 747"/>
                        <a:gd name="T13" fmla="*/ 291 h 576"/>
                        <a:gd name="T14" fmla="*/ 699 w 747"/>
                        <a:gd name="T15" fmla="*/ 393 h 576"/>
                        <a:gd name="T16" fmla="*/ 633 w 747"/>
                        <a:gd name="T17" fmla="*/ 477 h 576"/>
                        <a:gd name="T18" fmla="*/ 549 w 747"/>
                        <a:gd name="T19" fmla="*/ 549 h 576"/>
                        <a:gd name="T20" fmla="*/ 495 w 747"/>
                        <a:gd name="T21" fmla="*/ 567 h 576"/>
                        <a:gd name="T22" fmla="*/ 432 w 747"/>
                        <a:gd name="T23" fmla="*/ 576 h 576"/>
                        <a:gd name="T24" fmla="*/ 0 w 747"/>
                        <a:gd name="T25" fmla="*/ 576 h 576"/>
                        <a:gd name="T26" fmla="*/ 39 w 747"/>
                        <a:gd name="T27" fmla="*/ 561 h 576"/>
                        <a:gd name="T28" fmla="*/ 69 w 747"/>
                        <a:gd name="T29" fmla="*/ 537 h 576"/>
                        <a:gd name="T30" fmla="*/ 111 w 747"/>
                        <a:gd name="T31" fmla="*/ 483 h 576"/>
                        <a:gd name="T32" fmla="*/ 135 w 747"/>
                        <a:gd name="T33" fmla="*/ 381 h 576"/>
                        <a:gd name="T34" fmla="*/ 144 w 747"/>
                        <a:gd name="T35" fmla="*/ 288 h 576"/>
                        <a:gd name="T36" fmla="*/ 135 w 747"/>
                        <a:gd name="T37" fmla="*/ 183 h 576"/>
                        <a:gd name="T38" fmla="*/ 111 w 747"/>
                        <a:gd name="T39" fmla="*/ 99 h 576"/>
                        <a:gd name="T40" fmla="*/ 69 w 747"/>
                        <a:gd name="T41" fmla="*/ 33 h 576"/>
                        <a:gd name="T42" fmla="*/ 39 w 747"/>
                        <a:gd name="T43" fmla="*/ 9 h 576"/>
                        <a:gd name="T44" fmla="*/ 0 w 747"/>
                        <a:gd name="T45" fmla="*/ 0 h 57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w 747"/>
                        <a:gd name="T70" fmla="*/ 0 h 576"/>
                        <a:gd name="T71" fmla="*/ 747 w 747"/>
                        <a:gd name="T72" fmla="*/ 576 h 576"/>
                      </a:gdLst>
                      <a:ahLst/>
                      <a:cxnLst>
                        <a:cxn ang="T46">
                          <a:pos x="T0" y="T1"/>
                        </a:cxn>
                        <a:cxn ang="T47">
                          <a:pos x="T2" y="T3"/>
                        </a:cxn>
                        <a:cxn ang="T48">
                          <a:pos x="T4" y="T5"/>
                        </a:cxn>
                        <a:cxn ang="T49">
                          <a:pos x="T6" y="T7"/>
                        </a:cxn>
                        <a:cxn ang="T50">
                          <a:pos x="T8" y="T9"/>
                        </a:cxn>
                        <a:cxn ang="T51">
                          <a:pos x="T10" y="T11"/>
                        </a:cxn>
                        <a:cxn ang="T52">
                          <a:pos x="T12" y="T13"/>
                        </a:cxn>
                        <a:cxn ang="T53">
                          <a:pos x="T14" y="T15"/>
                        </a:cxn>
                        <a:cxn ang="T54">
                          <a:pos x="T16" y="T17"/>
                        </a:cxn>
                        <a:cxn ang="T55">
                          <a:pos x="T18" y="T19"/>
                        </a:cxn>
                        <a:cxn ang="T56">
                          <a:pos x="T20" y="T21"/>
                        </a:cxn>
                        <a:cxn ang="T57">
                          <a:pos x="T22" y="T23"/>
                        </a:cxn>
                        <a:cxn ang="T58">
                          <a:pos x="T24" y="T25"/>
                        </a:cxn>
                        <a:cxn ang="T59">
                          <a:pos x="T26" y="T27"/>
                        </a:cxn>
                        <a:cxn ang="T60">
                          <a:pos x="T28" y="T29"/>
                        </a:cxn>
                        <a:cxn ang="T61">
                          <a:pos x="T30" y="T31"/>
                        </a:cxn>
                        <a:cxn ang="T62">
                          <a:pos x="T32" y="T33"/>
                        </a:cxn>
                        <a:cxn ang="T63">
                          <a:pos x="T34" y="T35"/>
                        </a:cxn>
                        <a:cxn ang="T64">
                          <a:pos x="T36" y="T37"/>
                        </a:cxn>
                        <a:cxn ang="T65">
                          <a:pos x="T38" y="T39"/>
                        </a:cxn>
                        <a:cxn ang="T66">
                          <a:pos x="T40" y="T41"/>
                        </a:cxn>
                        <a:cxn ang="T67">
                          <a:pos x="T42" y="T43"/>
                        </a:cxn>
                        <a:cxn ang="T68">
                          <a:pos x="T44" y="T45"/>
                        </a:cxn>
                      </a:cxnLst>
                      <a:rect l="T69" t="T70" r="T71" b="T72"/>
                      <a:pathLst>
                        <a:path w="747" h="576">
                          <a:moveTo>
                            <a:pt x="0" y="0"/>
                          </a:moveTo>
                          <a:lnTo>
                            <a:pt x="432" y="0"/>
                          </a:lnTo>
                          <a:lnTo>
                            <a:pt x="495" y="9"/>
                          </a:lnTo>
                          <a:lnTo>
                            <a:pt x="555" y="27"/>
                          </a:lnTo>
                          <a:lnTo>
                            <a:pt x="639" y="99"/>
                          </a:lnTo>
                          <a:lnTo>
                            <a:pt x="699" y="189"/>
                          </a:lnTo>
                          <a:lnTo>
                            <a:pt x="747" y="291"/>
                          </a:lnTo>
                          <a:lnTo>
                            <a:pt x="699" y="393"/>
                          </a:lnTo>
                          <a:lnTo>
                            <a:pt x="633" y="477"/>
                          </a:lnTo>
                          <a:lnTo>
                            <a:pt x="549" y="549"/>
                          </a:lnTo>
                          <a:lnTo>
                            <a:pt x="495" y="567"/>
                          </a:lnTo>
                          <a:lnTo>
                            <a:pt x="432" y="576"/>
                          </a:lnTo>
                          <a:lnTo>
                            <a:pt x="0" y="576"/>
                          </a:lnTo>
                          <a:lnTo>
                            <a:pt x="39" y="561"/>
                          </a:lnTo>
                          <a:lnTo>
                            <a:pt x="69" y="537"/>
                          </a:lnTo>
                          <a:lnTo>
                            <a:pt x="111" y="483"/>
                          </a:lnTo>
                          <a:lnTo>
                            <a:pt x="135" y="381"/>
                          </a:lnTo>
                          <a:lnTo>
                            <a:pt x="144" y="288"/>
                          </a:lnTo>
                          <a:lnTo>
                            <a:pt x="135" y="183"/>
                          </a:lnTo>
                          <a:lnTo>
                            <a:pt x="111" y="99"/>
                          </a:lnTo>
                          <a:lnTo>
                            <a:pt x="69" y="33"/>
                          </a:lnTo>
                          <a:lnTo>
                            <a:pt x="39" y="9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618" name="Line 8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44" y="8064"/>
                      <a:ext cx="40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619" name="Line 8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82" y="7920"/>
                      <a:ext cx="25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620" name="Line 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44" y="7776"/>
                      <a:ext cx="414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3616" name="Oval 89"/>
                  <p:cNvSpPr>
                    <a:spLocks noChangeArrowheads="1"/>
                  </p:cNvSpPr>
                  <p:nvPr/>
                </p:nvSpPr>
                <p:spPr bwMode="auto">
                  <a:xfrm>
                    <a:off x="6624" y="4392"/>
                    <a:ext cx="144" cy="14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latin typeface="Tahoma" charset="0"/>
                      <a:cs typeface="Tahoma" charset="0"/>
                    </a:endParaRPr>
                  </a:p>
                </p:txBody>
              </p:sp>
            </p:grpSp>
            <p:grpSp>
              <p:nvGrpSpPr>
                <p:cNvPr id="23612" name="Group 90"/>
                <p:cNvGrpSpPr>
                  <a:grpSpLocks/>
                </p:cNvGrpSpPr>
                <p:nvPr/>
              </p:nvGrpSpPr>
              <p:grpSpPr bwMode="auto">
                <a:xfrm>
                  <a:off x="3464" y="1493"/>
                  <a:ext cx="88" cy="115"/>
                  <a:chOff x="865" y="1555"/>
                  <a:chExt cx="88" cy="115"/>
                </a:xfrm>
              </p:grpSpPr>
              <p:sp>
                <p:nvSpPr>
                  <p:cNvPr id="23613" name="Line 91"/>
                  <p:cNvSpPr>
                    <a:spLocks noChangeShapeType="1"/>
                  </p:cNvSpPr>
                  <p:nvPr/>
                </p:nvSpPr>
                <p:spPr bwMode="auto">
                  <a:xfrm>
                    <a:off x="953" y="1555"/>
                    <a:ext cx="0" cy="11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3614" name="Line 9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65" y="1613"/>
                    <a:ext cx="8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3565" name="Group 93"/>
              <p:cNvGrpSpPr>
                <a:grpSpLocks/>
              </p:cNvGrpSpPr>
              <p:nvPr/>
            </p:nvGrpSpPr>
            <p:grpSpPr bwMode="auto">
              <a:xfrm>
                <a:off x="3429" y="2673"/>
                <a:ext cx="1036" cy="231"/>
                <a:chOff x="3504" y="2672"/>
                <a:chExt cx="1036" cy="231"/>
              </a:xfrm>
            </p:grpSpPr>
            <p:grpSp>
              <p:nvGrpSpPr>
                <p:cNvPr id="23596" name="Group 94"/>
                <p:cNvGrpSpPr>
                  <a:grpSpLocks/>
                </p:cNvGrpSpPr>
                <p:nvPr/>
              </p:nvGrpSpPr>
              <p:grpSpPr bwMode="auto">
                <a:xfrm>
                  <a:off x="3504" y="2672"/>
                  <a:ext cx="518" cy="231"/>
                  <a:chOff x="5616" y="4176"/>
                  <a:chExt cx="1296" cy="576"/>
                </a:xfrm>
              </p:grpSpPr>
              <p:grpSp>
                <p:nvGrpSpPr>
                  <p:cNvPr id="23605" name="Group 95"/>
                  <p:cNvGrpSpPr>
                    <a:grpSpLocks/>
                  </p:cNvGrpSpPr>
                  <p:nvPr/>
                </p:nvGrpSpPr>
                <p:grpSpPr bwMode="auto">
                  <a:xfrm>
                    <a:off x="5616" y="4176"/>
                    <a:ext cx="1296" cy="576"/>
                    <a:chOff x="3744" y="7632"/>
                    <a:chExt cx="1296" cy="576"/>
                  </a:xfrm>
                </p:grpSpPr>
                <p:sp>
                  <p:nvSpPr>
                    <p:cNvPr id="23607" name="Freeform 96"/>
                    <p:cNvSpPr>
                      <a:spLocks/>
                    </p:cNvSpPr>
                    <p:nvPr/>
                  </p:nvSpPr>
                  <p:spPr bwMode="auto">
                    <a:xfrm>
                      <a:off x="4032" y="7632"/>
                      <a:ext cx="747" cy="576"/>
                    </a:xfrm>
                    <a:custGeom>
                      <a:avLst/>
                      <a:gdLst>
                        <a:gd name="T0" fmla="*/ 0 w 747"/>
                        <a:gd name="T1" fmla="*/ 0 h 576"/>
                        <a:gd name="T2" fmla="*/ 432 w 747"/>
                        <a:gd name="T3" fmla="*/ 0 h 576"/>
                        <a:gd name="T4" fmla="*/ 495 w 747"/>
                        <a:gd name="T5" fmla="*/ 9 h 576"/>
                        <a:gd name="T6" fmla="*/ 555 w 747"/>
                        <a:gd name="T7" fmla="*/ 27 h 576"/>
                        <a:gd name="T8" fmla="*/ 639 w 747"/>
                        <a:gd name="T9" fmla="*/ 99 h 576"/>
                        <a:gd name="T10" fmla="*/ 699 w 747"/>
                        <a:gd name="T11" fmla="*/ 189 h 576"/>
                        <a:gd name="T12" fmla="*/ 747 w 747"/>
                        <a:gd name="T13" fmla="*/ 291 h 576"/>
                        <a:gd name="T14" fmla="*/ 699 w 747"/>
                        <a:gd name="T15" fmla="*/ 393 h 576"/>
                        <a:gd name="T16" fmla="*/ 633 w 747"/>
                        <a:gd name="T17" fmla="*/ 477 h 576"/>
                        <a:gd name="T18" fmla="*/ 549 w 747"/>
                        <a:gd name="T19" fmla="*/ 549 h 576"/>
                        <a:gd name="T20" fmla="*/ 495 w 747"/>
                        <a:gd name="T21" fmla="*/ 567 h 576"/>
                        <a:gd name="T22" fmla="*/ 432 w 747"/>
                        <a:gd name="T23" fmla="*/ 576 h 576"/>
                        <a:gd name="T24" fmla="*/ 0 w 747"/>
                        <a:gd name="T25" fmla="*/ 576 h 576"/>
                        <a:gd name="T26" fmla="*/ 39 w 747"/>
                        <a:gd name="T27" fmla="*/ 561 h 576"/>
                        <a:gd name="T28" fmla="*/ 69 w 747"/>
                        <a:gd name="T29" fmla="*/ 537 h 576"/>
                        <a:gd name="T30" fmla="*/ 111 w 747"/>
                        <a:gd name="T31" fmla="*/ 483 h 576"/>
                        <a:gd name="T32" fmla="*/ 135 w 747"/>
                        <a:gd name="T33" fmla="*/ 381 h 576"/>
                        <a:gd name="T34" fmla="*/ 144 w 747"/>
                        <a:gd name="T35" fmla="*/ 288 h 576"/>
                        <a:gd name="T36" fmla="*/ 135 w 747"/>
                        <a:gd name="T37" fmla="*/ 183 h 576"/>
                        <a:gd name="T38" fmla="*/ 111 w 747"/>
                        <a:gd name="T39" fmla="*/ 99 h 576"/>
                        <a:gd name="T40" fmla="*/ 69 w 747"/>
                        <a:gd name="T41" fmla="*/ 33 h 576"/>
                        <a:gd name="T42" fmla="*/ 39 w 747"/>
                        <a:gd name="T43" fmla="*/ 9 h 576"/>
                        <a:gd name="T44" fmla="*/ 0 w 747"/>
                        <a:gd name="T45" fmla="*/ 0 h 57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w 747"/>
                        <a:gd name="T70" fmla="*/ 0 h 576"/>
                        <a:gd name="T71" fmla="*/ 747 w 747"/>
                        <a:gd name="T72" fmla="*/ 576 h 576"/>
                      </a:gdLst>
                      <a:ahLst/>
                      <a:cxnLst>
                        <a:cxn ang="T46">
                          <a:pos x="T0" y="T1"/>
                        </a:cxn>
                        <a:cxn ang="T47">
                          <a:pos x="T2" y="T3"/>
                        </a:cxn>
                        <a:cxn ang="T48">
                          <a:pos x="T4" y="T5"/>
                        </a:cxn>
                        <a:cxn ang="T49">
                          <a:pos x="T6" y="T7"/>
                        </a:cxn>
                        <a:cxn ang="T50">
                          <a:pos x="T8" y="T9"/>
                        </a:cxn>
                        <a:cxn ang="T51">
                          <a:pos x="T10" y="T11"/>
                        </a:cxn>
                        <a:cxn ang="T52">
                          <a:pos x="T12" y="T13"/>
                        </a:cxn>
                        <a:cxn ang="T53">
                          <a:pos x="T14" y="T15"/>
                        </a:cxn>
                        <a:cxn ang="T54">
                          <a:pos x="T16" y="T17"/>
                        </a:cxn>
                        <a:cxn ang="T55">
                          <a:pos x="T18" y="T19"/>
                        </a:cxn>
                        <a:cxn ang="T56">
                          <a:pos x="T20" y="T21"/>
                        </a:cxn>
                        <a:cxn ang="T57">
                          <a:pos x="T22" y="T23"/>
                        </a:cxn>
                        <a:cxn ang="T58">
                          <a:pos x="T24" y="T25"/>
                        </a:cxn>
                        <a:cxn ang="T59">
                          <a:pos x="T26" y="T27"/>
                        </a:cxn>
                        <a:cxn ang="T60">
                          <a:pos x="T28" y="T29"/>
                        </a:cxn>
                        <a:cxn ang="T61">
                          <a:pos x="T30" y="T31"/>
                        </a:cxn>
                        <a:cxn ang="T62">
                          <a:pos x="T32" y="T33"/>
                        </a:cxn>
                        <a:cxn ang="T63">
                          <a:pos x="T34" y="T35"/>
                        </a:cxn>
                        <a:cxn ang="T64">
                          <a:pos x="T36" y="T37"/>
                        </a:cxn>
                        <a:cxn ang="T65">
                          <a:pos x="T38" y="T39"/>
                        </a:cxn>
                        <a:cxn ang="T66">
                          <a:pos x="T40" y="T41"/>
                        </a:cxn>
                        <a:cxn ang="T67">
                          <a:pos x="T42" y="T43"/>
                        </a:cxn>
                        <a:cxn ang="T68">
                          <a:pos x="T44" y="T45"/>
                        </a:cxn>
                      </a:cxnLst>
                      <a:rect l="T69" t="T70" r="T71" b="T72"/>
                      <a:pathLst>
                        <a:path w="747" h="576">
                          <a:moveTo>
                            <a:pt x="0" y="0"/>
                          </a:moveTo>
                          <a:lnTo>
                            <a:pt x="432" y="0"/>
                          </a:lnTo>
                          <a:lnTo>
                            <a:pt x="495" y="9"/>
                          </a:lnTo>
                          <a:lnTo>
                            <a:pt x="555" y="27"/>
                          </a:lnTo>
                          <a:lnTo>
                            <a:pt x="639" y="99"/>
                          </a:lnTo>
                          <a:lnTo>
                            <a:pt x="699" y="189"/>
                          </a:lnTo>
                          <a:lnTo>
                            <a:pt x="747" y="291"/>
                          </a:lnTo>
                          <a:lnTo>
                            <a:pt x="699" y="393"/>
                          </a:lnTo>
                          <a:lnTo>
                            <a:pt x="633" y="477"/>
                          </a:lnTo>
                          <a:lnTo>
                            <a:pt x="549" y="549"/>
                          </a:lnTo>
                          <a:lnTo>
                            <a:pt x="495" y="567"/>
                          </a:lnTo>
                          <a:lnTo>
                            <a:pt x="432" y="576"/>
                          </a:lnTo>
                          <a:lnTo>
                            <a:pt x="0" y="576"/>
                          </a:lnTo>
                          <a:lnTo>
                            <a:pt x="39" y="561"/>
                          </a:lnTo>
                          <a:lnTo>
                            <a:pt x="69" y="537"/>
                          </a:lnTo>
                          <a:lnTo>
                            <a:pt x="111" y="483"/>
                          </a:lnTo>
                          <a:lnTo>
                            <a:pt x="135" y="381"/>
                          </a:lnTo>
                          <a:lnTo>
                            <a:pt x="144" y="288"/>
                          </a:lnTo>
                          <a:lnTo>
                            <a:pt x="135" y="183"/>
                          </a:lnTo>
                          <a:lnTo>
                            <a:pt x="111" y="99"/>
                          </a:lnTo>
                          <a:lnTo>
                            <a:pt x="69" y="33"/>
                          </a:lnTo>
                          <a:lnTo>
                            <a:pt x="39" y="9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608" name="Line 9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44" y="8064"/>
                      <a:ext cx="40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609" name="Line 9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82" y="7920"/>
                      <a:ext cx="25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610" name="Line 9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44" y="7776"/>
                      <a:ext cx="414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3606" name="Oval 100"/>
                  <p:cNvSpPr>
                    <a:spLocks noChangeArrowheads="1"/>
                  </p:cNvSpPr>
                  <p:nvPr/>
                </p:nvSpPr>
                <p:spPr bwMode="auto">
                  <a:xfrm>
                    <a:off x="6624" y="4392"/>
                    <a:ext cx="144" cy="14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latin typeface="Tahoma" charset="0"/>
                      <a:cs typeface="Tahoma" charset="0"/>
                    </a:endParaRPr>
                  </a:p>
                </p:txBody>
              </p:sp>
            </p:grpSp>
            <p:grpSp>
              <p:nvGrpSpPr>
                <p:cNvPr id="23597" name="Group 101"/>
                <p:cNvGrpSpPr>
                  <a:grpSpLocks/>
                </p:cNvGrpSpPr>
                <p:nvPr/>
              </p:nvGrpSpPr>
              <p:grpSpPr bwMode="auto">
                <a:xfrm>
                  <a:off x="4022" y="2672"/>
                  <a:ext cx="518" cy="231"/>
                  <a:chOff x="5616" y="4176"/>
                  <a:chExt cx="1296" cy="576"/>
                </a:xfrm>
              </p:grpSpPr>
              <p:grpSp>
                <p:nvGrpSpPr>
                  <p:cNvPr id="23599" name="Group 102"/>
                  <p:cNvGrpSpPr>
                    <a:grpSpLocks/>
                  </p:cNvGrpSpPr>
                  <p:nvPr/>
                </p:nvGrpSpPr>
                <p:grpSpPr bwMode="auto">
                  <a:xfrm>
                    <a:off x="5616" y="4176"/>
                    <a:ext cx="1296" cy="576"/>
                    <a:chOff x="3744" y="7632"/>
                    <a:chExt cx="1296" cy="576"/>
                  </a:xfrm>
                </p:grpSpPr>
                <p:sp>
                  <p:nvSpPr>
                    <p:cNvPr id="23601" name="Freeform 103"/>
                    <p:cNvSpPr>
                      <a:spLocks/>
                    </p:cNvSpPr>
                    <p:nvPr/>
                  </p:nvSpPr>
                  <p:spPr bwMode="auto">
                    <a:xfrm>
                      <a:off x="4032" y="7632"/>
                      <a:ext cx="747" cy="576"/>
                    </a:xfrm>
                    <a:custGeom>
                      <a:avLst/>
                      <a:gdLst>
                        <a:gd name="T0" fmla="*/ 0 w 747"/>
                        <a:gd name="T1" fmla="*/ 0 h 576"/>
                        <a:gd name="T2" fmla="*/ 432 w 747"/>
                        <a:gd name="T3" fmla="*/ 0 h 576"/>
                        <a:gd name="T4" fmla="*/ 495 w 747"/>
                        <a:gd name="T5" fmla="*/ 9 h 576"/>
                        <a:gd name="T6" fmla="*/ 555 w 747"/>
                        <a:gd name="T7" fmla="*/ 27 h 576"/>
                        <a:gd name="T8" fmla="*/ 639 w 747"/>
                        <a:gd name="T9" fmla="*/ 99 h 576"/>
                        <a:gd name="T10" fmla="*/ 699 w 747"/>
                        <a:gd name="T11" fmla="*/ 189 h 576"/>
                        <a:gd name="T12" fmla="*/ 747 w 747"/>
                        <a:gd name="T13" fmla="*/ 291 h 576"/>
                        <a:gd name="T14" fmla="*/ 699 w 747"/>
                        <a:gd name="T15" fmla="*/ 393 h 576"/>
                        <a:gd name="T16" fmla="*/ 633 w 747"/>
                        <a:gd name="T17" fmla="*/ 477 h 576"/>
                        <a:gd name="T18" fmla="*/ 549 w 747"/>
                        <a:gd name="T19" fmla="*/ 549 h 576"/>
                        <a:gd name="T20" fmla="*/ 495 w 747"/>
                        <a:gd name="T21" fmla="*/ 567 h 576"/>
                        <a:gd name="T22" fmla="*/ 432 w 747"/>
                        <a:gd name="T23" fmla="*/ 576 h 576"/>
                        <a:gd name="T24" fmla="*/ 0 w 747"/>
                        <a:gd name="T25" fmla="*/ 576 h 576"/>
                        <a:gd name="T26" fmla="*/ 39 w 747"/>
                        <a:gd name="T27" fmla="*/ 561 h 576"/>
                        <a:gd name="T28" fmla="*/ 69 w 747"/>
                        <a:gd name="T29" fmla="*/ 537 h 576"/>
                        <a:gd name="T30" fmla="*/ 111 w 747"/>
                        <a:gd name="T31" fmla="*/ 483 h 576"/>
                        <a:gd name="T32" fmla="*/ 135 w 747"/>
                        <a:gd name="T33" fmla="*/ 381 h 576"/>
                        <a:gd name="T34" fmla="*/ 144 w 747"/>
                        <a:gd name="T35" fmla="*/ 288 h 576"/>
                        <a:gd name="T36" fmla="*/ 135 w 747"/>
                        <a:gd name="T37" fmla="*/ 183 h 576"/>
                        <a:gd name="T38" fmla="*/ 111 w 747"/>
                        <a:gd name="T39" fmla="*/ 99 h 576"/>
                        <a:gd name="T40" fmla="*/ 69 w 747"/>
                        <a:gd name="T41" fmla="*/ 33 h 576"/>
                        <a:gd name="T42" fmla="*/ 39 w 747"/>
                        <a:gd name="T43" fmla="*/ 9 h 576"/>
                        <a:gd name="T44" fmla="*/ 0 w 747"/>
                        <a:gd name="T45" fmla="*/ 0 h 57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w 747"/>
                        <a:gd name="T70" fmla="*/ 0 h 576"/>
                        <a:gd name="T71" fmla="*/ 747 w 747"/>
                        <a:gd name="T72" fmla="*/ 576 h 576"/>
                      </a:gdLst>
                      <a:ahLst/>
                      <a:cxnLst>
                        <a:cxn ang="T46">
                          <a:pos x="T0" y="T1"/>
                        </a:cxn>
                        <a:cxn ang="T47">
                          <a:pos x="T2" y="T3"/>
                        </a:cxn>
                        <a:cxn ang="T48">
                          <a:pos x="T4" y="T5"/>
                        </a:cxn>
                        <a:cxn ang="T49">
                          <a:pos x="T6" y="T7"/>
                        </a:cxn>
                        <a:cxn ang="T50">
                          <a:pos x="T8" y="T9"/>
                        </a:cxn>
                        <a:cxn ang="T51">
                          <a:pos x="T10" y="T11"/>
                        </a:cxn>
                        <a:cxn ang="T52">
                          <a:pos x="T12" y="T13"/>
                        </a:cxn>
                        <a:cxn ang="T53">
                          <a:pos x="T14" y="T15"/>
                        </a:cxn>
                        <a:cxn ang="T54">
                          <a:pos x="T16" y="T17"/>
                        </a:cxn>
                        <a:cxn ang="T55">
                          <a:pos x="T18" y="T19"/>
                        </a:cxn>
                        <a:cxn ang="T56">
                          <a:pos x="T20" y="T21"/>
                        </a:cxn>
                        <a:cxn ang="T57">
                          <a:pos x="T22" y="T23"/>
                        </a:cxn>
                        <a:cxn ang="T58">
                          <a:pos x="T24" y="T25"/>
                        </a:cxn>
                        <a:cxn ang="T59">
                          <a:pos x="T26" y="T27"/>
                        </a:cxn>
                        <a:cxn ang="T60">
                          <a:pos x="T28" y="T29"/>
                        </a:cxn>
                        <a:cxn ang="T61">
                          <a:pos x="T30" y="T31"/>
                        </a:cxn>
                        <a:cxn ang="T62">
                          <a:pos x="T32" y="T33"/>
                        </a:cxn>
                        <a:cxn ang="T63">
                          <a:pos x="T34" y="T35"/>
                        </a:cxn>
                        <a:cxn ang="T64">
                          <a:pos x="T36" y="T37"/>
                        </a:cxn>
                        <a:cxn ang="T65">
                          <a:pos x="T38" y="T39"/>
                        </a:cxn>
                        <a:cxn ang="T66">
                          <a:pos x="T40" y="T41"/>
                        </a:cxn>
                        <a:cxn ang="T67">
                          <a:pos x="T42" y="T43"/>
                        </a:cxn>
                        <a:cxn ang="T68">
                          <a:pos x="T44" y="T45"/>
                        </a:cxn>
                      </a:cxnLst>
                      <a:rect l="T69" t="T70" r="T71" b="T72"/>
                      <a:pathLst>
                        <a:path w="747" h="576">
                          <a:moveTo>
                            <a:pt x="0" y="0"/>
                          </a:moveTo>
                          <a:lnTo>
                            <a:pt x="432" y="0"/>
                          </a:lnTo>
                          <a:lnTo>
                            <a:pt x="495" y="9"/>
                          </a:lnTo>
                          <a:lnTo>
                            <a:pt x="555" y="27"/>
                          </a:lnTo>
                          <a:lnTo>
                            <a:pt x="639" y="99"/>
                          </a:lnTo>
                          <a:lnTo>
                            <a:pt x="699" y="189"/>
                          </a:lnTo>
                          <a:lnTo>
                            <a:pt x="747" y="291"/>
                          </a:lnTo>
                          <a:lnTo>
                            <a:pt x="699" y="393"/>
                          </a:lnTo>
                          <a:lnTo>
                            <a:pt x="633" y="477"/>
                          </a:lnTo>
                          <a:lnTo>
                            <a:pt x="549" y="549"/>
                          </a:lnTo>
                          <a:lnTo>
                            <a:pt x="495" y="567"/>
                          </a:lnTo>
                          <a:lnTo>
                            <a:pt x="432" y="576"/>
                          </a:lnTo>
                          <a:lnTo>
                            <a:pt x="0" y="576"/>
                          </a:lnTo>
                          <a:lnTo>
                            <a:pt x="39" y="561"/>
                          </a:lnTo>
                          <a:lnTo>
                            <a:pt x="69" y="537"/>
                          </a:lnTo>
                          <a:lnTo>
                            <a:pt x="111" y="483"/>
                          </a:lnTo>
                          <a:lnTo>
                            <a:pt x="135" y="381"/>
                          </a:lnTo>
                          <a:lnTo>
                            <a:pt x="144" y="288"/>
                          </a:lnTo>
                          <a:lnTo>
                            <a:pt x="135" y="183"/>
                          </a:lnTo>
                          <a:lnTo>
                            <a:pt x="111" y="99"/>
                          </a:lnTo>
                          <a:lnTo>
                            <a:pt x="69" y="33"/>
                          </a:lnTo>
                          <a:lnTo>
                            <a:pt x="39" y="9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602" name="Line 10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44" y="8064"/>
                      <a:ext cx="40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603" name="Line 10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82" y="7920"/>
                      <a:ext cx="25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604" name="Line 10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44" y="7776"/>
                      <a:ext cx="414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3600" name="Oval 107"/>
                  <p:cNvSpPr>
                    <a:spLocks noChangeArrowheads="1"/>
                  </p:cNvSpPr>
                  <p:nvPr/>
                </p:nvSpPr>
                <p:spPr bwMode="auto">
                  <a:xfrm>
                    <a:off x="6624" y="4392"/>
                    <a:ext cx="144" cy="14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latin typeface="Tahoma" charset="0"/>
                      <a:cs typeface="Tahoma" charset="0"/>
                    </a:endParaRPr>
                  </a:p>
                </p:txBody>
              </p:sp>
            </p:grpSp>
            <p:sp>
              <p:nvSpPr>
                <p:cNvPr id="23598" name="Line 108"/>
                <p:cNvSpPr>
                  <a:spLocks noChangeShapeType="1"/>
                </p:cNvSpPr>
                <p:nvPr/>
              </p:nvSpPr>
              <p:spPr bwMode="auto">
                <a:xfrm>
                  <a:off x="4022" y="2725"/>
                  <a:ext cx="0" cy="12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3566" name="Group 109"/>
              <p:cNvGrpSpPr>
                <a:grpSpLocks/>
              </p:cNvGrpSpPr>
              <p:nvPr/>
            </p:nvGrpSpPr>
            <p:grpSpPr bwMode="auto">
              <a:xfrm>
                <a:off x="3380" y="1872"/>
                <a:ext cx="1132" cy="533"/>
                <a:chOff x="3353" y="1872"/>
                <a:chExt cx="1132" cy="533"/>
              </a:xfrm>
            </p:grpSpPr>
            <p:grpSp>
              <p:nvGrpSpPr>
                <p:cNvPr id="23567" name="Group 110"/>
                <p:cNvGrpSpPr>
                  <a:grpSpLocks/>
                </p:cNvGrpSpPr>
                <p:nvPr/>
              </p:nvGrpSpPr>
              <p:grpSpPr bwMode="auto">
                <a:xfrm>
                  <a:off x="3441" y="2174"/>
                  <a:ext cx="518" cy="231"/>
                  <a:chOff x="5616" y="4176"/>
                  <a:chExt cx="1296" cy="576"/>
                </a:xfrm>
              </p:grpSpPr>
              <p:grpSp>
                <p:nvGrpSpPr>
                  <p:cNvPr id="23590" name="Group 111"/>
                  <p:cNvGrpSpPr>
                    <a:grpSpLocks/>
                  </p:cNvGrpSpPr>
                  <p:nvPr/>
                </p:nvGrpSpPr>
                <p:grpSpPr bwMode="auto">
                  <a:xfrm>
                    <a:off x="5616" y="4176"/>
                    <a:ext cx="1296" cy="576"/>
                    <a:chOff x="3744" y="7632"/>
                    <a:chExt cx="1296" cy="576"/>
                  </a:xfrm>
                </p:grpSpPr>
                <p:sp>
                  <p:nvSpPr>
                    <p:cNvPr id="23592" name="Freeform 112"/>
                    <p:cNvSpPr>
                      <a:spLocks/>
                    </p:cNvSpPr>
                    <p:nvPr/>
                  </p:nvSpPr>
                  <p:spPr bwMode="auto">
                    <a:xfrm>
                      <a:off x="4032" y="7632"/>
                      <a:ext cx="747" cy="576"/>
                    </a:xfrm>
                    <a:custGeom>
                      <a:avLst/>
                      <a:gdLst>
                        <a:gd name="T0" fmla="*/ 0 w 747"/>
                        <a:gd name="T1" fmla="*/ 0 h 576"/>
                        <a:gd name="T2" fmla="*/ 432 w 747"/>
                        <a:gd name="T3" fmla="*/ 0 h 576"/>
                        <a:gd name="T4" fmla="*/ 495 w 747"/>
                        <a:gd name="T5" fmla="*/ 9 h 576"/>
                        <a:gd name="T6" fmla="*/ 555 w 747"/>
                        <a:gd name="T7" fmla="*/ 27 h 576"/>
                        <a:gd name="T8" fmla="*/ 639 w 747"/>
                        <a:gd name="T9" fmla="*/ 99 h 576"/>
                        <a:gd name="T10" fmla="*/ 699 w 747"/>
                        <a:gd name="T11" fmla="*/ 189 h 576"/>
                        <a:gd name="T12" fmla="*/ 747 w 747"/>
                        <a:gd name="T13" fmla="*/ 291 h 576"/>
                        <a:gd name="T14" fmla="*/ 699 w 747"/>
                        <a:gd name="T15" fmla="*/ 393 h 576"/>
                        <a:gd name="T16" fmla="*/ 633 w 747"/>
                        <a:gd name="T17" fmla="*/ 477 h 576"/>
                        <a:gd name="T18" fmla="*/ 549 w 747"/>
                        <a:gd name="T19" fmla="*/ 549 h 576"/>
                        <a:gd name="T20" fmla="*/ 495 w 747"/>
                        <a:gd name="T21" fmla="*/ 567 h 576"/>
                        <a:gd name="T22" fmla="*/ 432 w 747"/>
                        <a:gd name="T23" fmla="*/ 576 h 576"/>
                        <a:gd name="T24" fmla="*/ 0 w 747"/>
                        <a:gd name="T25" fmla="*/ 576 h 576"/>
                        <a:gd name="T26" fmla="*/ 39 w 747"/>
                        <a:gd name="T27" fmla="*/ 561 h 576"/>
                        <a:gd name="T28" fmla="*/ 69 w 747"/>
                        <a:gd name="T29" fmla="*/ 537 h 576"/>
                        <a:gd name="T30" fmla="*/ 111 w 747"/>
                        <a:gd name="T31" fmla="*/ 483 h 576"/>
                        <a:gd name="T32" fmla="*/ 135 w 747"/>
                        <a:gd name="T33" fmla="*/ 381 h 576"/>
                        <a:gd name="T34" fmla="*/ 144 w 747"/>
                        <a:gd name="T35" fmla="*/ 288 h 576"/>
                        <a:gd name="T36" fmla="*/ 135 w 747"/>
                        <a:gd name="T37" fmla="*/ 183 h 576"/>
                        <a:gd name="T38" fmla="*/ 111 w 747"/>
                        <a:gd name="T39" fmla="*/ 99 h 576"/>
                        <a:gd name="T40" fmla="*/ 69 w 747"/>
                        <a:gd name="T41" fmla="*/ 33 h 576"/>
                        <a:gd name="T42" fmla="*/ 39 w 747"/>
                        <a:gd name="T43" fmla="*/ 9 h 576"/>
                        <a:gd name="T44" fmla="*/ 0 w 747"/>
                        <a:gd name="T45" fmla="*/ 0 h 57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w 747"/>
                        <a:gd name="T70" fmla="*/ 0 h 576"/>
                        <a:gd name="T71" fmla="*/ 747 w 747"/>
                        <a:gd name="T72" fmla="*/ 576 h 576"/>
                      </a:gdLst>
                      <a:ahLst/>
                      <a:cxnLst>
                        <a:cxn ang="T46">
                          <a:pos x="T0" y="T1"/>
                        </a:cxn>
                        <a:cxn ang="T47">
                          <a:pos x="T2" y="T3"/>
                        </a:cxn>
                        <a:cxn ang="T48">
                          <a:pos x="T4" y="T5"/>
                        </a:cxn>
                        <a:cxn ang="T49">
                          <a:pos x="T6" y="T7"/>
                        </a:cxn>
                        <a:cxn ang="T50">
                          <a:pos x="T8" y="T9"/>
                        </a:cxn>
                        <a:cxn ang="T51">
                          <a:pos x="T10" y="T11"/>
                        </a:cxn>
                        <a:cxn ang="T52">
                          <a:pos x="T12" y="T13"/>
                        </a:cxn>
                        <a:cxn ang="T53">
                          <a:pos x="T14" y="T15"/>
                        </a:cxn>
                        <a:cxn ang="T54">
                          <a:pos x="T16" y="T17"/>
                        </a:cxn>
                        <a:cxn ang="T55">
                          <a:pos x="T18" y="T19"/>
                        </a:cxn>
                        <a:cxn ang="T56">
                          <a:pos x="T20" y="T21"/>
                        </a:cxn>
                        <a:cxn ang="T57">
                          <a:pos x="T22" y="T23"/>
                        </a:cxn>
                        <a:cxn ang="T58">
                          <a:pos x="T24" y="T25"/>
                        </a:cxn>
                        <a:cxn ang="T59">
                          <a:pos x="T26" y="T27"/>
                        </a:cxn>
                        <a:cxn ang="T60">
                          <a:pos x="T28" y="T29"/>
                        </a:cxn>
                        <a:cxn ang="T61">
                          <a:pos x="T30" y="T31"/>
                        </a:cxn>
                        <a:cxn ang="T62">
                          <a:pos x="T32" y="T33"/>
                        </a:cxn>
                        <a:cxn ang="T63">
                          <a:pos x="T34" y="T35"/>
                        </a:cxn>
                        <a:cxn ang="T64">
                          <a:pos x="T36" y="T37"/>
                        </a:cxn>
                        <a:cxn ang="T65">
                          <a:pos x="T38" y="T39"/>
                        </a:cxn>
                        <a:cxn ang="T66">
                          <a:pos x="T40" y="T41"/>
                        </a:cxn>
                        <a:cxn ang="T67">
                          <a:pos x="T42" y="T43"/>
                        </a:cxn>
                        <a:cxn ang="T68">
                          <a:pos x="T44" y="T45"/>
                        </a:cxn>
                      </a:cxnLst>
                      <a:rect l="T69" t="T70" r="T71" b="T72"/>
                      <a:pathLst>
                        <a:path w="747" h="576">
                          <a:moveTo>
                            <a:pt x="0" y="0"/>
                          </a:moveTo>
                          <a:lnTo>
                            <a:pt x="432" y="0"/>
                          </a:lnTo>
                          <a:lnTo>
                            <a:pt x="495" y="9"/>
                          </a:lnTo>
                          <a:lnTo>
                            <a:pt x="555" y="27"/>
                          </a:lnTo>
                          <a:lnTo>
                            <a:pt x="639" y="99"/>
                          </a:lnTo>
                          <a:lnTo>
                            <a:pt x="699" y="189"/>
                          </a:lnTo>
                          <a:lnTo>
                            <a:pt x="747" y="291"/>
                          </a:lnTo>
                          <a:lnTo>
                            <a:pt x="699" y="393"/>
                          </a:lnTo>
                          <a:lnTo>
                            <a:pt x="633" y="477"/>
                          </a:lnTo>
                          <a:lnTo>
                            <a:pt x="549" y="549"/>
                          </a:lnTo>
                          <a:lnTo>
                            <a:pt x="495" y="567"/>
                          </a:lnTo>
                          <a:lnTo>
                            <a:pt x="432" y="576"/>
                          </a:lnTo>
                          <a:lnTo>
                            <a:pt x="0" y="576"/>
                          </a:lnTo>
                          <a:lnTo>
                            <a:pt x="39" y="561"/>
                          </a:lnTo>
                          <a:lnTo>
                            <a:pt x="69" y="537"/>
                          </a:lnTo>
                          <a:lnTo>
                            <a:pt x="111" y="483"/>
                          </a:lnTo>
                          <a:lnTo>
                            <a:pt x="135" y="381"/>
                          </a:lnTo>
                          <a:lnTo>
                            <a:pt x="144" y="288"/>
                          </a:lnTo>
                          <a:lnTo>
                            <a:pt x="135" y="183"/>
                          </a:lnTo>
                          <a:lnTo>
                            <a:pt x="111" y="99"/>
                          </a:lnTo>
                          <a:lnTo>
                            <a:pt x="69" y="33"/>
                          </a:lnTo>
                          <a:lnTo>
                            <a:pt x="39" y="9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593" name="Line 1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44" y="8064"/>
                      <a:ext cx="40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594" name="Line 11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82" y="7920"/>
                      <a:ext cx="25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595" name="Line 1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44" y="7776"/>
                      <a:ext cx="414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3591" name="Oval 116"/>
                  <p:cNvSpPr>
                    <a:spLocks noChangeArrowheads="1"/>
                  </p:cNvSpPr>
                  <p:nvPr/>
                </p:nvSpPr>
                <p:spPr bwMode="auto">
                  <a:xfrm>
                    <a:off x="6624" y="4392"/>
                    <a:ext cx="144" cy="14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latin typeface="Tahoma" charset="0"/>
                      <a:cs typeface="Tahoma" charset="0"/>
                    </a:endParaRPr>
                  </a:p>
                </p:txBody>
              </p:sp>
            </p:grpSp>
            <p:grpSp>
              <p:nvGrpSpPr>
                <p:cNvPr id="23568" name="Group 117"/>
                <p:cNvGrpSpPr>
                  <a:grpSpLocks/>
                </p:cNvGrpSpPr>
                <p:nvPr/>
              </p:nvGrpSpPr>
              <p:grpSpPr bwMode="auto">
                <a:xfrm>
                  <a:off x="3967" y="2025"/>
                  <a:ext cx="518" cy="231"/>
                  <a:chOff x="5616" y="4176"/>
                  <a:chExt cx="1296" cy="576"/>
                </a:xfrm>
              </p:grpSpPr>
              <p:grpSp>
                <p:nvGrpSpPr>
                  <p:cNvPr id="23584" name="Group 118"/>
                  <p:cNvGrpSpPr>
                    <a:grpSpLocks/>
                  </p:cNvGrpSpPr>
                  <p:nvPr/>
                </p:nvGrpSpPr>
                <p:grpSpPr bwMode="auto">
                  <a:xfrm>
                    <a:off x="5616" y="4176"/>
                    <a:ext cx="1296" cy="576"/>
                    <a:chOff x="3744" y="7632"/>
                    <a:chExt cx="1296" cy="576"/>
                  </a:xfrm>
                </p:grpSpPr>
                <p:sp>
                  <p:nvSpPr>
                    <p:cNvPr id="23586" name="Freeform 119"/>
                    <p:cNvSpPr>
                      <a:spLocks/>
                    </p:cNvSpPr>
                    <p:nvPr/>
                  </p:nvSpPr>
                  <p:spPr bwMode="auto">
                    <a:xfrm>
                      <a:off x="4032" y="7632"/>
                      <a:ext cx="747" cy="576"/>
                    </a:xfrm>
                    <a:custGeom>
                      <a:avLst/>
                      <a:gdLst>
                        <a:gd name="T0" fmla="*/ 0 w 747"/>
                        <a:gd name="T1" fmla="*/ 0 h 576"/>
                        <a:gd name="T2" fmla="*/ 432 w 747"/>
                        <a:gd name="T3" fmla="*/ 0 h 576"/>
                        <a:gd name="T4" fmla="*/ 495 w 747"/>
                        <a:gd name="T5" fmla="*/ 9 h 576"/>
                        <a:gd name="T6" fmla="*/ 555 w 747"/>
                        <a:gd name="T7" fmla="*/ 27 h 576"/>
                        <a:gd name="T8" fmla="*/ 639 w 747"/>
                        <a:gd name="T9" fmla="*/ 99 h 576"/>
                        <a:gd name="T10" fmla="*/ 699 w 747"/>
                        <a:gd name="T11" fmla="*/ 189 h 576"/>
                        <a:gd name="T12" fmla="*/ 747 w 747"/>
                        <a:gd name="T13" fmla="*/ 291 h 576"/>
                        <a:gd name="T14" fmla="*/ 699 w 747"/>
                        <a:gd name="T15" fmla="*/ 393 h 576"/>
                        <a:gd name="T16" fmla="*/ 633 w 747"/>
                        <a:gd name="T17" fmla="*/ 477 h 576"/>
                        <a:gd name="T18" fmla="*/ 549 w 747"/>
                        <a:gd name="T19" fmla="*/ 549 h 576"/>
                        <a:gd name="T20" fmla="*/ 495 w 747"/>
                        <a:gd name="T21" fmla="*/ 567 h 576"/>
                        <a:gd name="T22" fmla="*/ 432 w 747"/>
                        <a:gd name="T23" fmla="*/ 576 h 576"/>
                        <a:gd name="T24" fmla="*/ 0 w 747"/>
                        <a:gd name="T25" fmla="*/ 576 h 576"/>
                        <a:gd name="T26" fmla="*/ 39 w 747"/>
                        <a:gd name="T27" fmla="*/ 561 h 576"/>
                        <a:gd name="T28" fmla="*/ 69 w 747"/>
                        <a:gd name="T29" fmla="*/ 537 h 576"/>
                        <a:gd name="T30" fmla="*/ 111 w 747"/>
                        <a:gd name="T31" fmla="*/ 483 h 576"/>
                        <a:gd name="T32" fmla="*/ 135 w 747"/>
                        <a:gd name="T33" fmla="*/ 381 h 576"/>
                        <a:gd name="T34" fmla="*/ 144 w 747"/>
                        <a:gd name="T35" fmla="*/ 288 h 576"/>
                        <a:gd name="T36" fmla="*/ 135 w 747"/>
                        <a:gd name="T37" fmla="*/ 183 h 576"/>
                        <a:gd name="T38" fmla="*/ 111 w 747"/>
                        <a:gd name="T39" fmla="*/ 99 h 576"/>
                        <a:gd name="T40" fmla="*/ 69 w 747"/>
                        <a:gd name="T41" fmla="*/ 33 h 576"/>
                        <a:gd name="T42" fmla="*/ 39 w 747"/>
                        <a:gd name="T43" fmla="*/ 9 h 576"/>
                        <a:gd name="T44" fmla="*/ 0 w 747"/>
                        <a:gd name="T45" fmla="*/ 0 h 57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w 747"/>
                        <a:gd name="T70" fmla="*/ 0 h 576"/>
                        <a:gd name="T71" fmla="*/ 747 w 747"/>
                        <a:gd name="T72" fmla="*/ 576 h 576"/>
                      </a:gdLst>
                      <a:ahLst/>
                      <a:cxnLst>
                        <a:cxn ang="T46">
                          <a:pos x="T0" y="T1"/>
                        </a:cxn>
                        <a:cxn ang="T47">
                          <a:pos x="T2" y="T3"/>
                        </a:cxn>
                        <a:cxn ang="T48">
                          <a:pos x="T4" y="T5"/>
                        </a:cxn>
                        <a:cxn ang="T49">
                          <a:pos x="T6" y="T7"/>
                        </a:cxn>
                        <a:cxn ang="T50">
                          <a:pos x="T8" y="T9"/>
                        </a:cxn>
                        <a:cxn ang="T51">
                          <a:pos x="T10" y="T11"/>
                        </a:cxn>
                        <a:cxn ang="T52">
                          <a:pos x="T12" y="T13"/>
                        </a:cxn>
                        <a:cxn ang="T53">
                          <a:pos x="T14" y="T15"/>
                        </a:cxn>
                        <a:cxn ang="T54">
                          <a:pos x="T16" y="T17"/>
                        </a:cxn>
                        <a:cxn ang="T55">
                          <a:pos x="T18" y="T19"/>
                        </a:cxn>
                        <a:cxn ang="T56">
                          <a:pos x="T20" y="T21"/>
                        </a:cxn>
                        <a:cxn ang="T57">
                          <a:pos x="T22" y="T23"/>
                        </a:cxn>
                        <a:cxn ang="T58">
                          <a:pos x="T24" y="T25"/>
                        </a:cxn>
                        <a:cxn ang="T59">
                          <a:pos x="T26" y="T27"/>
                        </a:cxn>
                        <a:cxn ang="T60">
                          <a:pos x="T28" y="T29"/>
                        </a:cxn>
                        <a:cxn ang="T61">
                          <a:pos x="T30" y="T31"/>
                        </a:cxn>
                        <a:cxn ang="T62">
                          <a:pos x="T32" y="T33"/>
                        </a:cxn>
                        <a:cxn ang="T63">
                          <a:pos x="T34" y="T35"/>
                        </a:cxn>
                        <a:cxn ang="T64">
                          <a:pos x="T36" y="T37"/>
                        </a:cxn>
                        <a:cxn ang="T65">
                          <a:pos x="T38" y="T39"/>
                        </a:cxn>
                        <a:cxn ang="T66">
                          <a:pos x="T40" y="T41"/>
                        </a:cxn>
                        <a:cxn ang="T67">
                          <a:pos x="T42" y="T43"/>
                        </a:cxn>
                        <a:cxn ang="T68">
                          <a:pos x="T44" y="T45"/>
                        </a:cxn>
                      </a:cxnLst>
                      <a:rect l="T69" t="T70" r="T71" b="T72"/>
                      <a:pathLst>
                        <a:path w="747" h="576">
                          <a:moveTo>
                            <a:pt x="0" y="0"/>
                          </a:moveTo>
                          <a:lnTo>
                            <a:pt x="432" y="0"/>
                          </a:lnTo>
                          <a:lnTo>
                            <a:pt x="495" y="9"/>
                          </a:lnTo>
                          <a:lnTo>
                            <a:pt x="555" y="27"/>
                          </a:lnTo>
                          <a:lnTo>
                            <a:pt x="639" y="99"/>
                          </a:lnTo>
                          <a:lnTo>
                            <a:pt x="699" y="189"/>
                          </a:lnTo>
                          <a:lnTo>
                            <a:pt x="747" y="291"/>
                          </a:lnTo>
                          <a:lnTo>
                            <a:pt x="699" y="393"/>
                          </a:lnTo>
                          <a:lnTo>
                            <a:pt x="633" y="477"/>
                          </a:lnTo>
                          <a:lnTo>
                            <a:pt x="549" y="549"/>
                          </a:lnTo>
                          <a:lnTo>
                            <a:pt x="495" y="567"/>
                          </a:lnTo>
                          <a:lnTo>
                            <a:pt x="432" y="576"/>
                          </a:lnTo>
                          <a:lnTo>
                            <a:pt x="0" y="576"/>
                          </a:lnTo>
                          <a:lnTo>
                            <a:pt x="39" y="561"/>
                          </a:lnTo>
                          <a:lnTo>
                            <a:pt x="69" y="537"/>
                          </a:lnTo>
                          <a:lnTo>
                            <a:pt x="111" y="483"/>
                          </a:lnTo>
                          <a:lnTo>
                            <a:pt x="135" y="381"/>
                          </a:lnTo>
                          <a:lnTo>
                            <a:pt x="144" y="288"/>
                          </a:lnTo>
                          <a:lnTo>
                            <a:pt x="135" y="183"/>
                          </a:lnTo>
                          <a:lnTo>
                            <a:pt x="111" y="99"/>
                          </a:lnTo>
                          <a:lnTo>
                            <a:pt x="69" y="33"/>
                          </a:lnTo>
                          <a:lnTo>
                            <a:pt x="39" y="9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587" name="Line 1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44" y="8064"/>
                      <a:ext cx="40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588" name="Line 12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82" y="7920"/>
                      <a:ext cx="25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589" name="Line 12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44" y="7776"/>
                      <a:ext cx="414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3585" name="Oval 123"/>
                  <p:cNvSpPr>
                    <a:spLocks noChangeArrowheads="1"/>
                  </p:cNvSpPr>
                  <p:nvPr/>
                </p:nvSpPr>
                <p:spPr bwMode="auto">
                  <a:xfrm>
                    <a:off x="6624" y="4392"/>
                    <a:ext cx="144" cy="14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latin typeface="Tahoma" charset="0"/>
                      <a:cs typeface="Tahoma" charset="0"/>
                    </a:endParaRPr>
                  </a:p>
                </p:txBody>
              </p:sp>
            </p:grpSp>
            <p:grpSp>
              <p:nvGrpSpPr>
                <p:cNvPr id="23569" name="Group 124"/>
                <p:cNvGrpSpPr>
                  <a:grpSpLocks/>
                </p:cNvGrpSpPr>
                <p:nvPr/>
              </p:nvGrpSpPr>
              <p:grpSpPr bwMode="auto">
                <a:xfrm>
                  <a:off x="3442" y="1872"/>
                  <a:ext cx="518" cy="231"/>
                  <a:chOff x="5616" y="4176"/>
                  <a:chExt cx="1296" cy="576"/>
                </a:xfrm>
              </p:grpSpPr>
              <p:grpSp>
                <p:nvGrpSpPr>
                  <p:cNvPr id="23578" name="Group 125"/>
                  <p:cNvGrpSpPr>
                    <a:grpSpLocks/>
                  </p:cNvGrpSpPr>
                  <p:nvPr/>
                </p:nvGrpSpPr>
                <p:grpSpPr bwMode="auto">
                  <a:xfrm>
                    <a:off x="5616" y="4176"/>
                    <a:ext cx="1296" cy="576"/>
                    <a:chOff x="3744" y="7632"/>
                    <a:chExt cx="1296" cy="576"/>
                  </a:xfrm>
                </p:grpSpPr>
                <p:sp>
                  <p:nvSpPr>
                    <p:cNvPr id="23580" name="Freeform 126"/>
                    <p:cNvSpPr>
                      <a:spLocks/>
                    </p:cNvSpPr>
                    <p:nvPr/>
                  </p:nvSpPr>
                  <p:spPr bwMode="auto">
                    <a:xfrm>
                      <a:off x="4032" y="7632"/>
                      <a:ext cx="747" cy="576"/>
                    </a:xfrm>
                    <a:custGeom>
                      <a:avLst/>
                      <a:gdLst>
                        <a:gd name="T0" fmla="*/ 0 w 747"/>
                        <a:gd name="T1" fmla="*/ 0 h 576"/>
                        <a:gd name="T2" fmla="*/ 432 w 747"/>
                        <a:gd name="T3" fmla="*/ 0 h 576"/>
                        <a:gd name="T4" fmla="*/ 495 w 747"/>
                        <a:gd name="T5" fmla="*/ 9 h 576"/>
                        <a:gd name="T6" fmla="*/ 555 w 747"/>
                        <a:gd name="T7" fmla="*/ 27 h 576"/>
                        <a:gd name="T8" fmla="*/ 639 w 747"/>
                        <a:gd name="T9" fmla="*/ 99 h 576"/>
                        <a:gd name="T10" fmla="*/ 699 w 747"/>
                        <a:gd name="T11" fmla="*/ 189 h 576"/>
                        <a:gd name="T12" fmla="*/ 747 w 747"/>
                        <a:gd name="T13" fmla="*/ 291 h 576"/>
                        <a:gd name="T14" fmla="*/ 699 w 747"/>
                        <a:gd name="T15" fmla="*/ 393 h 576"/>
                        <a:gd name="T16" fmla="*/ 633 w 747"/>
                        <a:gd name="T17" fmla="*/ 477 h 576"/>
                        <a:gd name="T18" fmla="*/ 549 w 747"/>
                        <a:gd name="T19" fmla="*/ 549 h 576"/>
                        <a:gd name="T20" fmla="*/ 495 w 747"/>
                        <a:gd name="T21" fmla="*/ 567 h 576"/>
                        <a:gd name="T22" fmla="*/ 432 w 747"/>
                        <a:gd name="T23" fmla="*/ 576 h 576"/>
                        <a:gd name="T24" fmla="*/ 0 w 747"/>
                        <a:gd name="T25" fmla="*/ 576 h 576"/>
                        <a:gd name="T26" fmla="*/ 39 w 747"/>
                        <a:gd name="T27" fmla="*/ 561 h 576"/>
                        <a:gd name="T28" fmla="*/ 69 w 747"/>
                        <a:gd name="T29" fmla="*/ 537 h 576"/>
                        <a:gd name="T30" fmla="*/ 111 w 747"/>
                        <a:gd name="T31" fmla="*/ 483 h 576"/>
                        <a:gd name="T32" fmla="*/ 135 w 747"/>
                        <a:gd name="T33" fmla="*/ 381 h 576"/>
                        <a:gd name="T34" fmla="*/ 144 w 747"/>
                        <a:gd name="T35" fmla="*/ 288 h 576"/>
                        <a:gd name="T36" fmla="*/ 135 w 747"/>
                        <a:gd name="T37" fmla="*/ 183 h 576"/>
                        <a:gd name="T38" fmla="*/ 111 w 747"/>
                        <a:gd name="T39" fmla="*/ 99 h 576"/>
                        <a:gd name="T40" fmla="*/ 69 w 747"/>
                        <a:gd name="T41" fmla="*/ 33 h 576"/>
                        <a:gd name="T42" fmla="*/ 39 w 747"/>
                        <a:gd name="T43" fmla="*/ 9 h 576"/>
                        <a:gd name="T44" fmla="*/ 0 w 747"/>
                        <a:gd name="T45" fmla="*/ 0 h 57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w 747"/>
                        <a:gd name="T70" fmla="*/ 0 h 576"/>
                        <a:gd name="T71" fmla="*/ 747 w 747"/>
                        <a:gd name="T72" fmla="*/ 576 h 576"/>
                      </a:gdLst>
                      <a:ahLst/>
                      <a:cxnLst>
                        <a:cxn ang="T46">
                          <a:pos x="T0" y="T1"/>
                        </a:cxn>
                        <a:cxn ang="T47">
                          <a:pos x="T2" y="T3"/>
                        </a:cxn>
                        <a:cxn ang="T48">
                          <a:pos x="T4" y="T5"/>
                        </a:cxn>
                        <a:cxn ang="T49">
                          <a:pos x="T6" y="T7"/>
                        </a:cxn>
                        <a:cxn ang="T50">
                          <a:pos x="T8" y="T9"/>
                        </a:cxn>
                        <a:cxn ang="T51">
                          <a:pos x="T10" y="T11"/>
                        </a:cxn>
                        <a:cxn ang="T52">
                          <a:pos x="T12" y="T13"/>
                        </a:cxn>
                        <a:cxn ang="T53">
                          <a:pos x="T14" y="T15"/>
                        </a:cxn>
                        <a:cxn ang="T54">
                          <a:pos x="T16" y="T17"/>
                        </a:cxn>
                        <a:cxn ang="T55">
                          <a:pos x="T18" y="T19"/>
                        </a:cxn>
                        <a:cxn ang="T56">
                          <a:pos x="T20" y="T21"/>
                        </a:cxn>
                        <a:cxn ang="T57">
                          <a:pos x="T22" y="T23"/>
                        </a:cxn>
                        <a:cxn ang="T58">
                          <a:pos x="T24" y="T25"/>
                        </a:cxn>
                        <a:cxn ang="T59">
                          <a:pos x="T26" y="T27"/>
                        </a:cxn>
                        <a:cxn ang="T60">
                          <a:pos x="T28" y="T29"/>
                        </a:cxn>
                        <a:cxn ang="T61">
                          <a:pos x="T30" y="T31"/>
                        </a:cxn>
                        <a:cxn ang="T62">
                          <a:pos x="T32" y="T33"/>
                        </a:cxn>
                        <a:cxn ang="T63">
                          <a:pos x="T34" y="T35"/>
                        </a:cxn>
                        <a:cxn ang="T64">
                          <a:pos x="T36" y="T37"/>
                        </a:cxn>
                        <a:cxn ang="T65">
                          <a:pos x="T38" y="T39"/>
                        </a:cxn>
                        <a:cxn ang="T66">
                          <a:pos x="T40" y="T41"/>
                        </a:cxn>
                        <a:cxn ang="T67">
                          <a:pos x="T42" y="T43"/>
                        </a:cxn>
                        <a:cxn ang="T68">
                          <a:pos x="T44" y="T45"/>
                        </a:cxn>
                      </a:cxnLst>
                      <a:rect l="T69" t="T70" r="T71" b="T72"/>
                      <a:pathLst>
                        <a:path w="747" h="576">
                          <a:moveTo>
                            <a:pt x="0" y="0"/>
                          </a:moveTo>
                          <a:lnTo>
                            <a:pt x="432" y="0"/>
                          </a:lnTo>
                          <a:lnTo>
                            <a:pt x="495" y="9"/>
                          </a:lnTo>
                          <a:lnTo>
                            <a:pt x="555" y="27"/>
                          </a:lnTo>
                          <a:lnTo>
                            <a:pt x="639" y="99"/>
                          </a:lnTo>
                          <a:lnTo>
                            <a:pt x="699" y="189"/>
                          </a:lnTo>
                          <a:lnTo>
                            <a:pt x="747" y="291"/>
                          </a:lnTo>
                          <a:lnTo>
                            <a:pt x="699" y="393"/>
                          </a:lnTo>
                          <a:lnTo>
                            <a:pt x="633" y="477"/>
                          </a:lnTo>
                          <a:lnTo>
                            <a:pt x="549" y="549"/>
                          </a:lnTo>
                          <a:lnTo>
                            <a:pt x="495" y="567"/>
                          </a:lnTo>
                          <a:lnTo>
                            <a:pt x="432" y="576"/>
                          </a:lnTo>
                          <a:lnTo>
                            <a:pt x="0" y="576"/>
                          </a:lnTo>
                          <a:lnTo>
                            <a:pt x="39" y="561"/>
                          </a:lnTo>
                          <a:lnTo>
                            <a:pt x="69" y="537"/>
                          </a:lnTo>
                          <a:lnTo>
                            <a:pt x="111" y="483"/>
                          </a:lnTo>
                          <a:lnTo>
                            <a:pt x="135" y="381"/>
                          </a:lnTo>
                          <a:lnTo>
                            <a:pt x="144" y="288"/>
                          </a:lnTo>
                          <a:lnTo>
                            <a:pt x="135" y="183"/>
                          </a:lnTo>
                          <a:lnTo>
                            <a:pt x="111" y="99"/>
                          </a:lnTo>
                          <a:lnTo>
                            <a:pt x="69" y="33"/>
                          </a:lnTo>
                          <a:lnTo>
                            <a:pt x="39" y="9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581" name="Line 12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44" y="8064"/>
                      <a:ext cx="40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582" name="Line 12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82" y="7920"/>
                      <a:ext cx="25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583" name="Line 12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44" y="7776"/>
                      <a:ext cx="414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3579" name="Oval 130"/>
                  <p:cNvSpPr>
                    <a:spLocks noChangeArrowheads="1"/>
                  </p:cNvSpPr>
                  <p:nvPr/>
                </p:nvSpPr>
                <p:spPr bwMode="auto">
                  <a:xfrm>
                    <a:off x="6624" y="4392"/>
                    <a:ext cx="144" cy="14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latin typeface="Tahoma" charset="0"/>
                      <a:cs typeface="Tahoma" charset="0"/>
                    </a:endParaRPr>
                  </a:p>
                </p:txBody>
              </p:sp>
            </p:grpSp>
            <p:sp>
              <p:nvSpPr>
                <p:cNvPr id="23570" name="Line 131"/>
                <p:cNvSpPr>
                  <a:spLocks noChangeShapeType="1"/>
                </p:cNvSpPr>
                <p:nvPr/>
              </p:nvSpPr>
              <p:spPr bwMode="auto">
                <a:xfrm>
                  <a:off x="3959" y="1988"/>
                  <a:ext cx="0" cy="9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571" name="Line 132"/>
                <p:cNvSpPr>
                  <a:spLocks noChangeShapeType="1"/>
                </p:cNvSpPr>
                <p:nvPr/>
              </p:nvSpPr>
              <p:spPr bwMode="auto">
                <a:xfrm>
                  <a:off x="3966" y="2198"/>
                  <a:ext cx="0" cy="9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3572" name="Group 133"/>
                <p:cNvGrpSpPr>
                  <a:grpSpLocks/>
                </p:cNvGrpSpPr>
                <p:nvPr/>
              </p:nvGrpSpPr>
              <p:grpSpPr bwMode="auto">
                <a:xfrm>
                  <a:off x="3353" y="1930"/>
                  <a:ext cx="88" cy="115"/>
                  <a:chOff x="865" y="1555"/>
                  <a:chExt cx="88" cy="115"/>
                </a:xfrm>
              </p:grpSpPr>
              <p:sp>
                <p:nvSpPr>
                  <p:cNvPr id="23576" name="Line 134"/>
                  <p:cNvSpPr>
                    <a:spLocks noChangeShapeType="1"/>
                  </p:cNvSpPr>
                  <p:nvPr/>
                </p:nvSpPr>
                <p:spPr bwMode="auto">
                  <a:xfrm>
                    <a:off x="953" y="1555"/>
                    <a:ext cx="0" cy="11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3577" name="Line 13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65" y="1613"/>
                    <a:ext cx="8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3573" name="Group 136"/>
                <p:cNvGrpSpPr>
                  <a:grpSpLocks/>
                </p:cNvGrpSpPr>
                <p:nvPr/>
              </p:nvGrpSpPr>
              <p:grpSpPr bwMode="auto">
                <a:xfrm>
                  <a:off x="3353" y="2232"/>
                  <a:ext cx="88" cy="115"/>
                  <a:chOff x="865" y="1555"/>
                  <a:chExt cx="88" cy="115"/>
                </a:xfrm>
              </p:grpSpPr>
              <p:sp>
                <p:nvSpPr>
                  <p:cNvPr id="23574" name="Line 137"/>
                  <p:cNvSpPr>
                    <a:spLocks noChangeShapeType="1"/>
                  </p:cNvSpPr>
                  <p:nvPr/>
                </p:nvSpPr>
                <p:spPr bwMode="auto">
                  <a:xfrm>
                    <a:off x="953" y="1555"/>
                    <a:ext cx="0" cy="11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3575" name="Line 13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65" y="1613"/>
                    <a:ext cx="8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23561" name="Text Box 139"/>
            <p:cNvSpPr txBox="1">
              <a:spLocks noChangeArrowheads="1"/>
            </p:cNvSpPr>
            <p:nvPr/>
          </p:nvSpPr>
          <p:spPr bwMode="auto">
            <a:xfrm>
              <a:off x="3184" y="1338"/>
              <a:ext cx="331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4400">
                  <a:latin typeface="Comic Sans MS" charset="0"/>
                  <a:cs typeface="Tahoma" charset="0"/>
                </a:rPr>
                <a:t>=</a:t>
              </a:r>
              <a:endParaRPr lang="en-US">
                <a:latin typeface="Comic Sans MS" charset="0"/>
                <a:cs typeface="Tahoma" charset="0"/>
              </a:endParaRPr>
            </a:p>
          </p:txBody>
        </p:sp>
        <p:sp>
          <p:nvSpPr>
            <p:cNvPr id="23562" name="Text Box 140"/>
            <p:cNvSpPr txBox="1">
              <a:spLocks noChangeArrowheads="1"/>
            </p:cNvSpPr>
            <p:nvPr/>
          </p:nvSpPr>
          <p:spPr bwMode="auto">
            <a:xfrm>
              <a:off x="3184" y="1898"/>
              <a:ext cx="331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4400">
                  <a:latin typeface="Comic Sans MS" charset="0"/>
                  <a:cs typeface="Tahoma" charset="0"/>
                </a:rPr>
                <a:t>=</a:t>
              </a:r>
              <a:endParaRPr lang="en-US">
                <a:latin typeface="Comic Sans MS" charset="0"/>
                <a:cs typeface="Tahoma" charset="0"/>
              </a:endParaRPr>
            </a:p>
          </p:txBody>
        </p:sp>
        <p:sp>
          <p:nvSpPr>
            <p:cNvPr id="23563" name="Text Box 141"/>
            <p:cNvSpPr txBox="1">
              <a:spLocks noChangeArrowheads="1"/>
            </p:cNvSpPr>
            <p:nvPr/>
          </p:nvSpPr>
          <p:spPr bwMode="auto">
            <a:xfrm>
              <a:off x="3184" y="2538"/>
              <a:ext cx="331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4400">
                  <a:latin typeface="Comic Sans MS" charset="0"/>
                  <a:cs typeface="Tahoma" charset="0"/>
                </a:rPr>
                <a:t>=</a:t>
              </a:r>
              <a:endParaRPr lang="en-US">
                <a:latin typeface="Comic Sans MS" charset="0"/>
                <a:cs typeface="Tahoma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Tahoma" charset="0"/>
                <a:ea typeface="Tahoma"/>
              </a:rPr>
              <a:t>Gate </a:t>
            </a:r>
            <a:r>
              <a:rPr lang="en-US" dirty="0" smtClean="0">
                <a:latin typeface="Tahoma" charset="0"/>
                <a:ea typeface="Tahoma"/>
              </a:rPr>
              <a:t>Trees:  Multi-input gates</a:t>
            </a:r>
            <a:endParaRPr lang="en-US" dirty="0">
              <a:latin typeface="Tahoma" charset="0"/>
              <a:ea typeface="Tahoma"/>
            </a:endParaRPr>
          </a:p>
        </p:txBody>
      </p:sp>
      <p:sp>
        <p:nvSpPr>
          <p:cNvPr id="25602" name="Rectangle 3"/>
          <p:cNvSpPr>
            <a:spLocks noChangeArrowheads="1"/>
          </p:cNvSpPr>
          <p:nvPr/>
        </p:nvSpPr>
        <p:spPr bwMode="auto">
          <a:xfrm>
            <a:off x="554038" y="1295400"/>
            <a:ext cx="5083925" cy="648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000" b="0" dirty="0">
                <a:latin typeface="+mn-lt"/>
                <a:cs typeface="Tahoma" charset="0"/>
              </a:rPr>
              <a:t>Suppose we have some 2-input XOR gates:</a:t>
            </a:r>
          </a:p>
          <a:p>
            <a:pPr algn="l">
              <a:lnSpc>
                <a:spcPct val="90000"/>
              </a:lnSpc>
            </a:pPr>
            <a:r>
              <a:rPr lang="en-US" sz="2000" b="0" dirty="0">
                <a:latin typeface="+mn-lt"/>
                <a:cs typeface="Tahoma" charset="0"/>
              </a:rPr>
              <a:t>(same idea holds for AND and OR gates)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593116" y="2971800"/>
            <a:ext cx="5426684" cy="1202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000" b="0" dirty="0">
                <a:latin typeface="+mn-lt"/>
                <a:cs typeface="Tahoma" charset="0"/>
              </a:rPr>
              <a:t>And we want an N-input XOR</a:t>
            </a:r>
            <a:r>
              <a:rPr lang="en-US" sz="2000" b="0" dirty="0" smtClean="0">
                <a:latin typeface="+mn-lt"/>
                <a:cs typeface="Tahoma" charset="0"/>
              </a:rPr>
              <a:t>:</a:t>
            </a:r>
          </a:p>
          <a:p>
            <a:pPr algn="l">
              <a:lnSpc>
                <a:spcPct val="90000"/>
              </a:lnSpc>
            </a:pPr>
            <a:endParaRPr lang="en-US" sz="2000" b="0" dirty="0" smtClean="0">
              <a:latin typeface="+mn-lt"/>
              <a:cs typeface="Tahoma" charset="0"/>
            </a:endParaRPr>
          </a:p>
          <a:p>
            <a:pPr algn="l">
              <a:lnSpc>
                <a:spcPct val="90000"/>
              </a:lnSpc>
            </a:pPr>
            <a:r>
              <a:rPr lang="en-US" sz="2000" b="0" dirty="0" smtClean="0">
                <a:latin typeface="+mn-lt"/>
                <a:cs typeface="Tahoma" charset="0"/>
              </a:rPr>
              <a:t>  </a:t>
            </a:r>
            <a:r>
              <a:rPr lang="en-US" sz="2000" b="0" dirty="0" smtClean="0">
                <a:solidFill>
                  <a:schemeClr val="accent1"/>
                </a:solidFill>
                <a:latin typeface="+mn-lt"/>
                <a:cs typeface="Tahoma" charset="0"/>
              </a:rPr>
              <a:t>XOR(A</a:t>
            </a:r>
            <a:r>
              <a:rPr lang="en-US" sz="2000" b="0" baseline="-25000" dirty="0" smtClean="0">
                <a:solidFill>
                  <a:schemeClr val="accent1"/>
                </a:solidFill>
                <a:latin typeface="+mn-lt"/>
                <a:cs typeface="Tahoma" charset="0"/>
              </a:rPr>
              <a:t>1</a:t>
            </a:r>
            <a:r>
              <a:rPr lang="en-US" sz="2000" b="0" dirty="0" smtClean="0">
                <a:solidFill>
                  <a:schemeClr val="accent1"/>
                </a:solidFill>
                <a:latin typeface="+mn-lt"/>
                <a:cs typeface="Tahoma" charset="0"/>
              </a:rPr>
              <a:t>, A</a:t>
            </a:r>
            <a:r>
              <a:rPr lang="en-US" sz="2000" b="0" baseline="-25000" dirty="0" smtClean="0">
                <a:solidFill>
                  <a:schemeClr val="accent1"/>
                </a:solidFill>
                <a:latin typeface="+mn-lt"/>
                <a:cs typeface="Tahoma" charset="0"/>
              </a:rPr>
              <a:t>2</a:t>
            </a:r>
            <a:r>
              <a:rPr lang="en-US" sz="2000" b="0" dirty="0" smtClean="0">
                <a:solidFill>
                  <a:schemeClr val="accent1"/>
                </a:solidFill>
                <a:latin typeface="+mn-lt"/>
                <a:cs typeface="Tahoma" charset="0"/>
              </a:rPr>
              <a:t>, A</a:t>
            </a:r>
            <a:r>
              <a:rPr lang="en-US" sz="2000" b="0" baseline="-25000" dirty="0" smtClean="0">
                <a:solidFill>
                  <a:schemeClr val="accent1"/>
                </a:solidFill>
                <a:latin typeface="+mn-lt"/>
                <a:cs typeface="Tahoma" charset="0"/>
              </a:rPr>
              <a:t>3</a:t>
            </a:r>
            <a:r>
              <a:rPr lang="en-US" sz="2000" b="0" dirty="0" smtClean="0">
                <a:solidFill>
                  <a:schemeClr val="accent1"/>
                </a:solidFill>
                <a:latin typeface="+mn-lt"/>
                <a:cs typeface="Tahoma" charset="0"/>
              </a:rPr>
              <a:t> … A</a:t>
            </a:r>
            <a:r>
              <a:rPr lang="en-US" sz="2000" b="0" baseline="-25000" dirty="0" smtClean="0">
                <a:solidFill>
                  <a:schemeClr val="accent1"/>
                </a:solidFill>
                <a:latin typeface="+mn-lt"/>
                <a:cs typeface="Tahoma" charset="0"/>
              </a:rPr>
              <a:t>N</a:t>
            </a:r>
            <a:r>
              <a:rPr lang="en-US" sz="2000" b="0" dirty="0" smtClean="0">
                <a:solidFill>
                  <a:schemeClr val="accent1"/>
                </a:solidFill>
                <a:latin typeface="+mn-lt"/>
                <a:cs typeface="Tahoma" charset="0"/>
              </a:rPr>
              <a:t>)</a:t>
            </a:r>
          </a:p>
          <a:p>
            <a:pPr algn="l">
              <a:lnSpc>
                <a:spcPct val="90000"/>
              </a:lnSpc>
            </a:pPr>
            <a:r>
              <a:rPr lang="en-US" sz="2000" b="0" dirty="0" smtClean="0">
                <a:solidFill>
                  <a:schemeClr val="accent1"/>
                </a:solidFill>
                <a:latin typeface="+mn-lt"/>
                <a:cs typeface="Tahoma" charset="0"/>
              </a:rPr>
              <a:t>    =XOR … (XOR(XOR(A</a:t>
            </a:r>
            <a:r>
              <a:rPr lang="en-US" sz="2000" b="0" baseline="-25000" dirty="0" smtClean="0">
                <a:solidFill>
                  <a:schemeClr val="accent1"/>
                </a:solidFill>
                <a:latin typeface="+mn-lt"/>
                <a:cs typeface="Tahoma" charset="0"/>
              </a:rPr>
              <a:t>1</a:t>
            </a:r>
            <a:r>
              <a:rPr lang="en-US" sz="2000" b="0" dirty="0" smtClean="0">
                <a:solidFill>
                  <a:schemeClr val="accent1"/>
                </a:solidFill>
                <a:latin typeface="+mn-lt"/>
                <a:cs typeface="Tahoma" charset="0"/>
              </a:rPr>
              <a:t>, A</a:t>
            </a:r>
            <a:r>
              <a:rPr lang="en-US" sz="2000" b="0" baseline="-25000" dirty="0" smtClean="0">
                <a:solidFill>
                  <a:schemeClr val="accent1"/>
                </a:solidFill>
                <a:latin typeface="+mn-lt"/>
                <a:cs typeface="Tahoma" charset="0"/>
              </a:rPr>
              <a:t>2</a:t>
            </a:r>
            <a:r>
              <a:rPr lang="en-US" sz="2000" b="0" dirty="0" smtClean="0">
                <a:solidFill>
                  <a:schemeClr val="accent1"/>
                </a:solidFill>
                <a:latin typeface="+mn-lt"/>
                <a:cs typeface="Tahoma" charset="0"/>
              </a:rPr>
              <a:t>), A</a:t>
            </a:r>
            <a:r>
              <a:rPr lang="en-US" sz="2000" b="0" baseline="-25000" dirty="0" smtClean="0">
                <a:solidFill>
                  <a:schemeClr val="accent1"/>
                </a:solidFill>
                <a:latin typeface="+mn-lt"/>
                <a:cs typeface="Tahoma" charset="0"/>
              </a:rPr>
              <a:t>3</a:t>
            </a:r>
            <a:r>
              <a:rPr lang="en-US" sz="2000" b="0" dirty="0" smtClean="0">
                <a:solidFill>
                  <a:schemeClr val="accent1"/>
                </a:solidFill>
                <a:latin typeface="+mn-lt"/>
                <a:cs typeface="Tahoma" charset="0"/>
              </a:rPr>
              <a:t>) … A</a:t>
            </a:r>
            <a:r>
              <a:rPr lang="en-US" sz="2000" b="0" baseline="-25000" dirty="0" smtClean="0">
                <a:solidFill>
                  <a:schemeClr val="accent1"/>
                </a:solidFill>
                <a:latin typeface="+mn-lt"/>
                <a:cs typeface="Tahoma" charset="0"/>
              </a:rPr>
              <a:t>N</a:t>
            </a:r>
            <a:r>
              <a:rPr lang="en-US" sz="2000" b="0" dirty="0" smtClean="0">
                <a:solidFill>
                  <a:schemeClr val="accent1"/>
                </a:solidFill>
                <a:latin typeface="+mn-lt"/>
                <a:cs typeface="Tahoma" charset="0"/>
              </a:rPr>
              <a:t>)</a:t>
            </a:r>
            <a:endParaRPr lang="en-US" sz="2000" b="0" dirty="0">
              <a:solidFill>
                <a:schemeClr val="accent1"/>
              </a:solidFill>
              <a:latin typeface="+mn-lt"/>
              <a:cs typeface="Tahoma" charset="0"/>
            </a:endParaRPr>
          </a:p>
        </p:txBody>
      </p:sp>
      <p:pic>
        <p:nvPicPr>
          <p:cNvPr id="25604" name="Picture 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4566815"/>
            <a:ext cx="57277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6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2171700"/>
            <a:ext cx="13843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606" name="Group 7"/>
          <p:cNvGrpSpPr>
            <a:grpSpLocks/>
          </p:cNvGrpSpPr>
          <p:nvPr/>
        </p:nvGrpSpPr>
        <p:grpSpPr bwMode="auto">
          <a:xfrm>
            <a:off x="6677025" y="1460500"/>
            <a:ext cx="1701800" cy="1803400"/>
            <a:chOff x="4264" y="920"/>
            <a:chExt cx="1072" cy="1136"/>
          </a:xfrm>
        </p:grpSpPr>
        <p:sp>
          <p:nvSpPr>
            <p:cNvPr id="25612" name="Rectangle 8"/>
            <p:cNvSpPr>
              <a:spLocks noChangeArrowheads="1"/>
            </p:cNvSpPr>
            <p:nvPr/>
          </p:nvSpPr>
          <p:spPr bwMode="auto">
            <a:xfrm>
              <a:off x="4342" y="921"/>
              <a:ext cx="282" cy="1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>
                  <a:latin typeface="Comic Sans MS" charset="0"/>
                  <a:cs typeface="Tahoma" charset="0"/>
                </a:rPr>
                <a:t>A</a:t>
              </a:r>
            </a:p>
            <a:p>
              <a:pPr>
                <a:lnSpc>
                  <a:spcPct val="90000"/>
                </a:lnSpc>
              </a:pPr>
              <a:r>
                <a:rPr lang="en-US">
                  <a:latin typeface="Comic Sans MS" charset="0"/>
                  <a:cs typeface="Tahoma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>
                  <a:latin typeface="Comic Sans MS" charset="0"/>
                  <a:cs typeface="Tahoma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>
                  <a:latin typeface="Comic Sans MS" charset="0"/>
                  <a:cs typeface="Tahoma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>
                  <a:latin typeface="Comic Sans MS" charset="0"/>
                  <a:cs typeface="Tahoma" charset="0"/>
                </a:rPr>
                <a:t>1</a:t>
              </a:r>
            </a:p>
          </p:txBody>
        </p:sp>
        <p:sp>
          <p:nvSpPr>
            <p:cNvPr id="25613" name="Rectangle 9"/>
            <p:cNvSpPr>
              <a:spLocks noChangeArrowheads="1"/>
            </p:cNvSpPr>
            <p:nvPr/>
          </p:nvSpPr>
          <p:spPr bwMode="auto">
            <a:xfrm>
              <a:off x="4666" y="921"/>
              <a:ext cx="253" cy="1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>
                  <a:latin typeface="Comic Sans MS" charset="0"/>
                  <a:cs typeface="Tahoma" charset="0"/>
                </a:rPr>
                <a:t>B</a:t>
              </a:r>
            </a:p>
            <a:p>
              <a:pPr>
                <a:lnSpc>
                  <a:spcPct val="90000"/>
                </a:lnSpc>
              </a:pPr>
              <a:r>
                <a:rPr lang="en-US">
                  <a:latin typeface="Comic Sans MS" charset="0"/>
                  <a:cs typeface="Tahoma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>
                  <a:latin typeface="Comic Sans MS" charset="0"/>
                  <a:cs typeface="Tahoma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>
                  <a:latin typeface="Comic Sans MS" charset="0"/>
                  <a:cs typeface="Tahoma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>
                  <a:latin typeface="Comic Sans MS" charset="0"/>
                  <a:cs typeface="Tahoma" charset="0"/>
                </a:rPr>
                <a:t>1</a:t>
              </a:r>
            </a:p>
          </p:txBody>
        </p:sp>
        <p:sp>
          <p:nvSpPr>
            <p:cNvPr id="25614" name="Rectangle 10"/>
            <p:cNvSpPr>
              <a:spLocks noChangeArrowheads="1"/>
            </p:cNvSpPr>
            <p:nvPr/>
          </p:nvSpPr>
          <p:spPr bwMode="auto">
            <a:xfrm>
              <a:off x="4993" y="921"/>
              <a:ext cx="252" cy="1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>
                  <a:latin typeface="Comic Sans MS" charset="0"/>
                  <a:cs typeface="Tahoma" charset="0"/>
                </a:rPr>
                <a:t>C</a:t>
              </a:r>
            </a:p>
            <a:p>
              <a:pPr>
                <a:lnSpc>
                  <a:spcPct val="90000"/>
                </a:lnSpc>
              </a:pPr>
              <a:r>
                <a:rPr lang="en-US">
                  <a:latin typeface="Comic Sans MS" charset="0"/>
                  <a:cs typeface="Tahoma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>
                  <a:latin typeface="Comic Sans MS" charset="0"/>
                  <a:cs typeface="Tahoma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>
                  <a:latin typeface="Comic Sans MS" charset="0"/>
                  <a:cs typeface="Tahoma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>
                  <a:latin typeface="Comic Sans MS" charset="0"/>
                  <a:cs typeface="Tahoma" charset="0"/>
                </a:rPr>
                <a:t>0</a:t>
              </a:r>
            </a:p>
          </p:txBody>
        </p:sp>
        <p:sp>
          <p:nvSpPr>
            <p:cNvPr id="25615" name="Line 11"/>
            <p:cNvSpPr>
              <a:spLocks noChangeShapeType="1"/>
            </p:cNvSpPr>
            <p:nvPr/>
          </p:nvSpPr>
          <p:spPr bwMode="auto">
            <a:xfrm flipH="1">
              <a:off x="4264" y="1152"/>
              <a:ext cx="10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6" name="Line 12"/>
            <p:cNvSpPr>
              <a:spLocks noChangeShapeType="1"/>
            </p:cNvSpPr>
            <p:nvPr/>
          </p:nvSpPr>
          <p:spPr bwMode="auto">
            <a:xfrm>
              <a:off x="4992" y="920"/>
              <a:ext cx="0" cy="11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607" name="Rectangle 13"/>
          <p:cNvSpPr>
            <a:spLocks noChangeArrowheads="1"/>
          </p:cNvSpPr>
          <p:nvPr/>
        </p:nvSpPr>
        <p:spPr bwMode="auto">
          <a:xfrm>
            <a:off x="4908550" y="2071688"/>
            <a:ext cx="12001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>
                <a:latin typeface="Comic Sans MS" charset="0"/>
                <a:cs typeface="Tahoma" charset="0"/>
              </a:rPr>
              <a:t>t</a:t>
            </a:r>
            <a:r>
              <a:rPr lang="en-US" baseline="-25000">
                <a:latin typeface="Comic Sans MS" charset="0"/>
                <a:cs typeface="Tahoma" charset="0"/>
              </a:rPr>
              <a:t>pd</a:t>
            </a:r>
            <a:r>
              <a:rPr lang="en-US">
                <a:latin typeface="Comic Sans MS" charset="0"/>
                <a:cs typeface="Tahoma" charset="0"/>
              </a:rPr>
              <a:t> = 1</a:t>
            </a:r>
          </a:p>
          <a:p>
            <a:pPr algn="l"/>
            <a:r>
              <a:rPr lang="en-US" sz="1600">
                <a:latin typeface="Comic Sans MS" charset="0"/>
                <a:cs typeface="Tahoma" charset="0"/>
              </a:rPr>
              <a:t>(latency)</a:t>
            </a:r>
          </a:p>
        </p:txBody>
      </p:sp>
      <p:sp>
        <p:nvSpPr>
          <p:cNvPr id="25608" name="Rectangle 14"/>
          <p:cNvSpPr>
            <a:spLocks noChangeArrowheads="1"/>
          </p:cNvSpPr>
          <p:nvPr/>
        </p:nvSpPr>
        <p:spPr bwMode="auto">
          <a:xfrm>
            <a:off x="721171" y="5571703"/>
            <a:ext cx="5184530" cy="371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000" b="0" dirty="0" err="1">
                <a:latin typeface="+mn-lt"/>
                <a:cs typeface="Tahoma" charset="0"/>
              </a:rPr>
              <a:t>t</a:t>
            </a:r>
            <a:r>
              <a:rPr lang="en-US" sz="2000" b="0" baseline="-25000" dirty="0" err="1">
                <a:latin typeface="+mn-lt"/>
                <a:cs typeface="Tahoma" charset="0"/>
              </a:rPr>
              <a:t>pd</a:t>
            </a:r>
            <a:r>
              <a:rPr lang="en-US" sz="2000" b="0" dirty="0">
                <a:latin typeface="+mn-lt"/>
                <a:cs typeface="Tahoma" charset="0"/>
              </a:rPr>
              <a:t> (latency)= O( ___ ) </a:t>
            </a:r>
            <a:r>
              <a:rPr lang="en-US" sz="2000" b="0" dirty="0" smtClean="0">
                <a:latin typeface="+mn-lt"/>
                <a:cs typeface="Tahoma" charset="0"/>
              </a:rPr>
              <a:t>in the WORST CASE.</a:t>
            </a:r>
            <a:endParaRPr lang="en-US" sz="2000" b="0" dirty="0">
              <a:latin typeface="+mn-lt"/>
              <a:cs typeface="Tahoma" charset="0"/>
            </a:endParaRPr>
          </a:p>
        </p:txBody>
      </p:sp>
      <p:sp>
        <p:nvSpPr>
          <p:cNvPr id="25609" name="Rectangle 15"/>
          <p:cNvSpPr>
            <a:spLocks noChangeArrowheads="1"/>
          </p:cNvSpPr>
          <p:nvPr/>
        </p:nvSpPr>
        <p:spPr bwMode="auto">
          <a:xfrm>
            <a:off x="6746875" y="3429000"/>
            <a:ext cx="1787525" cy="97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600" b="0">
                <a:latin typeface="Tahoma" charset="0"/>
                <a:cs typeface="Tahoma" charset="0"/>
              </a:rPr>
              <a:t>  output = 1</a:t>
            </a:r>
            <a:br>
              <a:rPr lang="en-US" sz="1600" b="0">
                <a:latin typeface="Tahoma" charset="0"/>
                <a:cs typeface="Tahoma" charset="0"/>
              </a:rPr>
            </a:br>
            <a:r>
              <a:rPr lang="en-US" sz="1600" b="0">
                <a:latin typeface="Tahoma" charset="0"/>
                <a:cs typeface="Tahoma" charset="0"/>
              </a:rPr>
              <a:t>  iff number of 1s</a:t>
            </a:r>
          </a:p>
          <a:p>
            <a:pPr algn="l">
              <a:lnSpc>
                <a:spcPct val="90000"/>
              </a:lnSpc>
            </a:pPr>
            <a:r>
              <a:rPr lang="en-US" sz="1600" b="0">
                <a:latin typeface="Tahoma" charset="0"/>
                <a:cs typeface="Tahoma" charset="0"/>
              </a:rPr>
              <a:t>  in input is ODD</a:t>
            </a:r>
          </a:p>
          <a:p>
            <a:pPr algn="l">
              <a:lnSpc>
                <a:spcPct val="90000"/>
              </a:lnSpc>
            </a:pPr>
            <a:r>
              <a:rPr lang="en-US" sz="1600" b="0">
                <a:latin typeface="Tahoma" charset="0"/>
                <a:cs typeface="Tahoma" charset="0"/>
              </a:rPr>
              <a:t>  (</a:t>
            </a:r>
            <a:r>
              <a:rPr lang="ja-JP" altLang="en-US" sz="1600" b="0">
                <a:latin typeface="Tahoma" charset="0"/>
                <a:cs typeface="Tahoma" charset="0"/>
              </a:rPr>
              <a:t>“</a:t>
            </a:r>
            <a:r>
              <a:rPr lang="en-US" altLang="ja-JP" sz="1600" b="0">
                <a:latin typeface="Tahoma" charset="0"/>
                <a:cs typeface="Tahoma" charset="0"/>
              </a:rPr>
              <a:t>ODD PARITY</a:t>
            </a:r>
            <a:r>
              <a:rPr lang="ja-JP" altLang="en-US" sz="1600" b="0">
                <a:latin typeface="Tahoma" charset="0"/>
                <a:cs typeface="Tahoma" charset="0"/>
              </a:rPr>
              <a:t>”</a:t>
            </a:r>
            <a:r>
              <a:rPr lang="en-US" altLang="ja-JP" sz="1600" b="0">
                <a:latin typeface="Tahoma" charset="0"/>
                <a:cs typeface="Tahoma" charset="0"/>
              </a:rPr>
              <a:t>)</a:t>
            </a:r>
            <a:endParaRPr lang="en-US" sz="1800" b="0">
              <a:latin typeface="Tahoma" charset="0"/>
              <a:cs typeface="Tahoma" charset="0"/>
            </a:endParaRPr>
          </a:p>
        </p:txBody>
      </p:sp>
      <p:sp>
        <p:nvSpPr>
          <p:cNvPr id="25610" name="Rectangle 16"/>
          <p:cNvSpPr>
            <a:spLocks noChangeArrowheads="1"/>
          </p:cNvSpPr>
          <p:nvPr/>
        </p:nvSpPr>
        <p:spPr bwMode="auto">
          <a:xfrm>
            <a:off x="1061070" y="6181303"/>
            <a:ext cx="4406280" cy="371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0" dirty="0">
                <a:latin typeface="+mn-lt"/>
                <a:cs typeface="Tahoma" charset="0"/>
              </a:rPr>
              <a:t>Can we compute N-input XOR faster?</a:t>
            </a:r>
          </a:p>
        </p:txBody>
      </p:sp>
      <p:sp>
        <p:nvSpPr>
          <p:cNvPr id="360475" name="Text Box 27"/>
          <p:cNvSpPr txBox="1">
            <a:spLocks noChangeArrowheads="1"/>
          </p:cNvSpPr>
          <p:nvPr/>
        </p:nvSpPr>
        <p:spPr bwMode="auto">
          <a:xfrm>
            <a:off x="2743200" y="5481215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latin typeface="+mn-lt"/>
                <a:cs typeface="Tahoma" charset="0"/>
              </a:rPr>
              <a:t>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75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Tahoma" charset="0"/>
                <a:ea typeface="Tahoma"/>
              </a:rPr>
              <a:t>Gate Trees</a:t>
            </a:r>
          </a:p>
        </p:txBody>
      </p:sp>
      <p:pic>
        <p:nvPicPr>
          <p:cNvPr id="27650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524000"/>
            <a:ext cx="42418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Rectangle 4"/>
          <p:cNvSpPr>
            <a:spLocks noChangeArrowheads="1"/>
          </p:cNvSpPr>
          <p:nvPr/>
        </p:nvSpPr>
        <p:spPr bwMode="auto">
          <a:xfrm>
            <a:off x="1469789" y="4421188"/>
            <a:ext cx="7054241" cy="925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000" b="0" dirty="0">
                <a:latin typeface="+mn-lt"/>
                <a:cs typeface="Tahoma" charset="0"/>
              </a:rPr>
              <a:t>N-input TREE has O( ______ ) levels...</a:t>
            </a:r>
          </a:p>
          <a:p>
            <a:pPr algn="l">
              <a:lnSpc>
                <a:spcPct val="90000"/>
              </a:lnSpc>
            </a:pPr>
            <a:endParaRPr lang="en-US" sz="2000" b="0" dirty="0">
              <a:latin typeface="+mn-lt"/>
              <a:cs typeface="Tahoma" charset="0"/>
            </a:endParaRPr>
          </a:p>
          <a:p>
            <a:pPr algn="l">
              <a:lnSpc>
                <a:spcPct val="90000"/>
              </a:lnSpc>
            </a:pPr>
            <a:r>
              <a:rPr lang="en-US" sz="2000" b="0" dirty="0" err="1" smtClean="0">
                <a:latin typeface="+mn-lt"/>
                <a:cs typeface="Tahoma" charset="0"/>
              </a:rPr>
              <a:t>Input</a:t>
            </a:r>
            <a:r>
              <a:rPr lang="en-US" sz="2000" b="0" dirty="0" err="1" smtClean="0">
                <a:latin typeface="+mn-lt"/>
                <a:cs typeface="Tahoma" charset="0"/>
                <a:sym typeface="Wingdings"/>
              </a:rPr>
              <a:t>Output</a:t>
            </a:r>
            <a:r>
              <a:rPr lang="en-US" sz="2000" b="0" dirty="0" smtClean="0">
                <a:latin typeface="+mn-lt"/>
                <a:cs typeface="Tahoma" charset="0"/>
                <a:sym typeface="Wingdings"/>
              </a:rPr>
              <a:t> </a:t>
            </a:r>
            <a:r>
              <a:rPr lang="en-US" sz="2000" b="0" dirty="0" smtClean="0">
                <a:latin typeface="+mn-lt"/>
                <a:cs typeface="Tahoma" charset="0"/>
              </a:rPr>
              <a:t>propagation </a:t>
            </a:r>
            <a:r>
              <a:rPr lang="en-US" sz="2000" b="0" dirty="0">
                <a:latin typeface="+mn-lt"/>
                <a:cs typeface="Tahoma" charset="0"/>
              </a:rPr>
              <a:t>takes O( _______ ) gate delays.</a:t>
            </a:r>
            <a:endParaRPr lang="en-US" b="0" dirty="0">
              <a:latin typeface="+mn-lt"/>
              <a:cs typeface="Tahoma" charset="0"/>
            </a:endParaRPr>
          </a:p>
        </p:txBody>
      </p:sp>
      <p:sp>
        <p:nvSpPr>
          <p:cNvPr id="362502" name="Rectangle 6"/>
          <p:cNvSpPr>
            <a:spLocks noChangeArrowheads="1"/>
          </p:cNvSpPr>
          <p:nvPr/>
        </p:nvSpPr>
        <p:spPr bwMode="auto">
          <a:xfrm>
            <a:off x="3886200" y="4362450"/>
            <a:ext cx="841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977" tIns="43708" rIns="88977" bIns="43708">
            <a:spAutoFit/>
          </a:bodyPr>
          <a:lstStyle/>
          <a:p>
            <a:pPr defTabSz="898525">
              <a:lnSpc>
                <a:spcPct val="90000"/>
              </a:lnSpc>
            </a:pPr>
            <a:r>
              <a:rPr lang="en-US" sz="2000" dirty="0">
                <a:latin typeface="+mn-lt"/>
                <a:cs typeface="Tahoma" charset="0"/>
              </a:rPr>
              <a:t>log N</a:t>
            </a:r>
            <a:endParaRPr lang="en-US" dirty="0">
              <a:latin typeface="+mn-lt"/>
              <a:cs typeface="Tahoma" charset="0"/>
            </a:endParaRPr>
          </a:p>
        </p:txBody>
      </p:sp>
      <p:sp>
        <p:nvSpPr>
          <p:cNvPr id="362503" name="Rectangle 7"/>
          <p:cNvSpPr>
            <a:spLocks noChangeArrowheads="1"/>
          </p:cNvSpPr>
          <p:nvPr/>
        </p:nvSpPr>
        <p:spPr bwMode="auto">
          <a:xfrm>
            <a:off x="5711825" y="4878388"/>
            <a:ext cx="841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977" tIns="43708" rIns="88977" bIns="43708">
            <a:spAutoFit/>
          </a:bodyPr>
          <a:lstStyle/>
          <a:p>
            <a:pPr defTabSz="898525">
              <a:lnSpc>
                <a:spcPct val="90000"/>
              </a:lnSpc>
            </a:pPr>
            <a:r>
              <a:rPr lang="en-US" sz="2000" dirty="0">
                <a:latin typeface="+mn-lt"/>
                <a:cs typeface="Tahoma" charset="0"/>
              </a:rPr>
              <a:t>log N</a:t>
            </a:r>
            <a:endParaRPr lang="en-US" dirty="0">
              <a:latin typeface="+mn-lt"/>
              <a:cs typeface="Tahoma" charset="0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105400" y="1752600"/>
            <a:ext cx="950913" cy="2286000"/>
            <a:chOff x="3216" y="1104"/>
            <a:chExt cx="599" cy="1440"/>
          </a:xfrm>
        </p:grpSpPr>
        <p:sp>
          <p:nvSpPr>
            <p:cNvPr id="27662" name="Freeform 9"/>
            <p:cNvSpPr>
              <a:spLocks/>
            </p:cNvSpPr>
            <p:nvPr/>
          </p:nvSpPr>
          <p:spPr bwMode="auto">
            <a:xfrm>
              <a:off x="3216" y="1104"/>
              <a:ext cx="336" cy="1296"/>
            </a:xfrm>
            <a:custGeom>
              <a:avLst/>
              <a:gdLst>
                <a:gd name="T0" fmla="*/ 48 w 336"/>
                <a:gd name="T1" fmla="*/ 0 h 1296"/>
                <a:gd name="T2" fmla="*/ 48 w 336"/>
                <a:gd name="T3" fmla="*/ 1008 h 1296"/>
                <a:gd name="T4" fmla="*/ 336 w 336"/>
                <a:gd name="T5" fmla="*/ 1296 h 1296"/>
                <a:gd name="T6" fmla="*/ 0 60000 65536"/>
                <a:gd name="T7" fmla="*/ 0 60000 65536"/>
                <a:gd name="T8" fmla="*/ 0 60000 65536"/>
                <a:gd name="T9" fmla="*/ 0 w 336"/>
                <a:gd name="T10" fmla="*/ 0 h 1296"/>
                <a:gd name="T11" fmla="*/ 336 w 336"/>
                <a:gd name="T12" fmla="*/ 1296 h 12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1296">
                  <a:moveTo>
                    <a:pt x="48" y="0"/>
                  </a:moveTo>
                  <a:cubicBezTo>
                    <a:pt x="24" y="396"/>
                    <a:pt x="0" y="792"/>
                    <a:pt x="48" y="1008"/>
                  </a:cubicBezTo>
                  <a:cubicBezTo>
                    <a:pt x="96" y="1224"/>
                    <a:pt x="288" y="1248"/>
                    <a:pt x="336" y="1296"/>
                  </a:cubicBezTo>
                </a:path>
              </a:pathLst>
            </a:custGeom>
            <a:noFill/>
            <a:ln w="38100">
              <a:solidFill>
                <a:srgbClr val="33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3" name="Text Box 10"/>
            <p:cNvSpPr txBox="1">
              <a:spLocks noChangeArrowheads="1"/>
            </p:cNvSpPr>
            <p:nvPr/>
          </p:nvSpPr>
          <p:spPr bwMode="auto">
            <a:xfrm>
              <a:off x="3504" y="2256"/>
              <a:ext cx="3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>
                  <a:latin typeface="Comic Sans MS" charset="0"/>
                  <a:cs typeface="Tahoma" charset="0"/>
                </a:rPr>
                <a:t>2</a:t>
              </a:r>
              <a:r>
                <a:rPr lang="en-US" baseline="30000">
                  <a:latin typeface="Comic Sans MS" charset="0"/>
                  <a:cs typeface="Tahoma" charset="0"/>
                </a:rPr>
                <a:t>1</a:t>
              </a:r>
              <a:endParaRPr lang="en-US">
                <a:latin typeface="Comic Sans MS" charset="0"/>
                <a:cs typeface="Tahoma" charset="0"/>
              </a:endParaRP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3886200" y="1676400"/>
            <a:ext cx="1027113" cy="2362200"/>
            <a:chOff x="2448" y="1056"/>
            <a:chExt cx="647" cy="1488"/>
          </a:xfrm>
        </p:grpSpPr>
        <p:sp>
          <p:nvSpPr>
            <p:cNvPr id="27660" name="Freeform 12"/>
            <p:cNvSpPr>
              <a:spLocks/>
            </p:cNvSpPr>
            <p:nvPr/>
          </p:nvSpPr>
          <p:spPr bwMode="auto">
            <a:xfrm>
              <a:off x="2448" y="1056"/>
              <a:ext cx="336" cy="1296"/>
            </a:xfrm>
            <a:custGeom>
              <a:avLst/>
              <a:gdLst>
                <a:gd name="T0" fmla="*/ 48 w 336"/>
                <a:gd name="T1" fmla="*/ 0 h 1296"/>
                <a:gd name="T2" fmla="*/ 48 w 336"/>
                <a:gd name="T3" fmla="*/ 1008 h 1296"/>
                <a:gd name="T4" fmla="*/ 336 w 336"/>
                <a:gd name="T5" fmla="*/ 1296 h 1296"/>
                <a:gd name="T6" fmla="*/ 0 60000 65536"/>
                <a:gd name="T7" fmla="*/ 0 60000 65536"/>
                <a:gd name="T8" fmla="*/ 0 60000 65536"/>
                <a:gd name="T9" fmla="*/ 0 w 336"/>
                <a:gd name="T10" fmla="*/ 0 h 1296"/>
                <a:gd name="T11" fmla="*/ 336 w 336"/>
                <a:gd name="T12" fmla="*/ 1296 h 12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1296">
                  <a:moveTo>
                    <a:pt x="48" y="0"/>
                  </a:moveTo>
                  <a:cubicBezTo>
                    <a:pt x="24" y="396"/>
                    <a:pt x="0" y="792"/>
                    <a:pt x="48" y="1008"/>
                  </a:cubicBezTo>
                  <a:cubicBezTo>
                    <a:pt x="96" y="1224"/>
                    <a:pt x="288" y="1248"/>
                    <a:pt x="336" y="1296"/>
                  </a:cubicBezTo>
                </a:path>
              </a:pathLst>
            </a:custGeom>
            <a:noFill/>
            <a:ln w="38100">
              <a:solidFill>
                <a:srgbClr val="33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1" name="Text Box 13"/>
            <p:cNvSpPr txBox="1">
              <a:spLocks noChangeArrowheads="1"/>
            </p:cNvSpPr>
            <p:nvPr/>
          </p:nvSpPr>
          <p:spPr bwMode="auto">
            <a:xfrm>
              <a:off x="2784" y="2256"/>
              <a:ext cx="3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>
                  <a:latin typeface="Comic Sans MS" charset="0"/>
                  <a:cs typeface="Tahoma" charset="0"/>
                </a:rPr>
                <a:t>2</a:t>
              </a:r>
              <a:r>
                <a:rPr lang="en-US" baseline="30000">
                  <a:latin typeface="Comic Sans MS" charset="0"/>
                  <a:cs typeface="Tahoma" charset="0"/>
                </a:rPr>
                <a:t>2</a:t>
              </a:r>
              <a:endParaRPr lang="en-US">
                <a:latin typeface="Comic Sans MS" charset="0"/>
                <a:cs typeface="Tahoma" charset="0"/>
              </a:endParaRP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2743200" y="1447800"/>
            <a:ext cx="1420813" cy="2743200"/>
            <a:chOff x="1728" y="912"/>
            <a:chExt cx="895" cy="1728"/>
          </a:xfrm>
        </p:grpSpPr>
        <p:sp>
          <p:nvSpPr>
            <p:cNvPr id="27657" name="Freeform 15"/>
            <p:cNvSpPr>
              <a:spLocks/>
            </p:cNvSpPr>
            <p:nvPr/>
          </p:nvSpPr>
          <p:spPr bwMode="auto">
            <a:xfrm>
              <a:off x="1728" y="912"/>
              <a:ext cx="336" cy="1680"/>
            </a:xfrm>
            <a:custGeom>
              <a:avLst/>
              <a:gdLst>
                <a:gd name="T0" fmla="*/ 48 w 336"/>
                <a:gd name="T1" fmla="*/ 0 h 1296"/>
                <a:gd name="T2" fmla="*/ 48 w 336"/>
                <a:gd name="T3" fmla="*/ 22707 h 1296"/>
                <a:gd name="T4" fmla="*/ 336 w 336"/>
                <a:gd name="T5" fmla="*/ 29172 h 1296"/>
                <a:gd name="T6" fmla="*/ 0 60000 65536"/>
                <a:gd name="T7" fmla="*/ 0 60000 65536"/>
                <a:gd name="T8" fmla="*/ 0 60000 65536"/>
                <a:gd name="T9" fmla="*/ 0 w 336"/>
                <a:gd name="T10" fmla="*/ 0 h 1296"/>
                <a:gd name="T11" fmla="*/ 336 w 336"/>
                <a:gd name="T12" fmla="*/ 1296 h 12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1296">
                  <a:moveTo>
                    <a:pt x="48" y="0"/>
                  </a:moveTo>
                  <a:cubicBezTo>
                    <a:pt x="24" y="396"/>
                    <a:pt x="0" y="792"/>
                    <a:pt x="48" y="1008"/>
                  </a:cubicBezTo>
                  <a:cubicBezTo>
                    <a:pt x="96" y="1224"/>
                    <a:pt x="288" y="1248"/>
                    <a:pt x="336" y="1296"/>
                  </a:cubicBezTo>
                </a:path>
              </a:pathLst>
            </a:custGeom>
            <a:noFill/>
            <a:ln w="38100">
              <a:solidFill>
                <a:srgbClr val="33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8" name="Text Box 16"/>
            <p:cNvSpPr txBox="1">
              <a:spLocks noChangeArrowheads="1"/>
            </p:cNvSpPr>
            <p:nvPr/>
          </p:nvSpPr>
          <p:spPr bwMode="auto">
            <a:xfrm>
              <a:off x="2064" y="2352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>
                  <a:latin typeface="Comic Sans MS" charset="0"/>
                  <a:cs typeface="Tahoma" charset="0"/>
                </a:rPr>
                <a:t>2</a:t>
              </a:r>
            </a:p>
          </p:txBody>
        </p:sp>
        <p:sp>
          <p:nvSpPr>
            <p:cNvPr id="27659" name="Text Box 17"/>
            <p:cNvSpPr txBox="1">
              <a:spLocks noChangeArrowheads="1"/>
            </p:cNvSpPr>
            <p:nvPr/>
          </p:nvSpPr>
          <p:spPr bwMode="auto">
            <a:xfrm>
              <a:off x="2179" y="2294"/>
              <a:ext cx="4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>
                  <a:latin typeface="Comic Sans MS" charset="0"/>
                  <a:cs typeface="Tahoma" charset="0"/>
                </a:rPr>
                <a:t>log</a:t>
              </a:r>
              <a:r>
                <a:rPr lang="en-US" sz="1600" baseline="-25000">
                  <a:latin typeface="Comic Sans MS" charset="0"/>
                  <a:cs typeface="Tahoma" charset="0"/>
                </a:rPr>
                <a:t>2</a:t>
              </a:r>
              <a:r>
                <a:rPr lang="en-US" sz="1600">
                  <a:latin typeface="Comic Sans MS" charset="0"/>
                  <a:cs typeface="Tahoma" charset="0"/>
                </a:rPr>
                <a:t>N</a:t>
              </a:r>
              <a:endParaRPr lang="en-US">
                <a:latin typeface="Comic Sans MS" charset="0"/>
                <a:cs typeface="Tahoma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2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502" grpId="0" autoUpdateAnimBg="0"/>
      <p:bldP spid="362503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Tahoma" charset="0"/>
                <a:ea typeface="Tahoma"/>
              </a:rPr>
              <a:t>Design Approach:  Sum-of-Products</a:t>
            </a:r>
            <a:endParaRPr lang="en-US" dirty="0">
              <a:latin typeface="Tahoma" charset="0"/>
              <a:ea typeface="Tahoma"/>
            </a:endParaRPr>
          </a:p>
        </p:txBody>
      </p:sp>
      <p:sp>
        <p:nvSpPr>
          <p:cNvPr id="6150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0" y="708025"/>
            <a:ext cx="6858000" cy="6149975"/>
          </a:xfrm>
        </p:spPr>
        <p:txBody>
          <a:bodyPr/>
          <a:lstStyle/>
          <a:p>
            <a:pPr marL="514350" indent="-514350">
              <a:buFont typeface="Wingdings 2" charset="0"/>
              <a:buNone/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Three steps:</a:t>
            </a:r>
          </a:p>
          <a:p>
            <a:pPr marL="914400" lvl="1" indent="-514350">
              <a:buFont typeface="Tahoma" charset="0"/>
              <a:buAutoNum type="arabicPeriod"/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Write functional spec as a </a:t>
            </a:r>
            <a:r>
              <a:rPr lang="en-US" u="sng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truth table</a:t>
            </a:r>
          </a:p>
          <a:p>
            <a:pPr marL="914400" lvl="1" indent="-514350">
              <a:buFont typeface="Tahoma" charset="0"/>
              <a:buAutoNum type="arabicPeriod"/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Write down a Boolean expression for every </a:t>
            </a:r>
            <a:r>
              <a:rPr lang="ja-JP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‘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1</a:t>
            </a:r>
            <a:r>
              <a:rPr lang="ja-JP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’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in the output</a:t>
            </a:r>
            <a:b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</a:b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/>
            </a:r>
            <a:b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</a:b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</a:endParaRPr>
          </a:p>
          <a:p>
            <a:pPr marL="914400" lvl="1" indent="-514350">
              <a:buFont typeface="Tahoma" charset="0"/>
              <a:buAutoNum type="arabicPeriod"/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Wire up the gates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!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</a:endParaRPr>
          </a:p>
          <a:p>
            <a:pPr marL="514350" indent="-514350"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  <a:p>
            <a:pPr marL="514350" indent="-514350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This approach will always give us logic expressions in a particular form: </a:t>
            </a:r>
          </a:p>
          <a:p>
            <a:pPr marL="914400" lvl="1" indent="-514350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SUM-OF-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PRODUCTS (“SOP”)</a:t>
            </a:r>
          </a:p>
          <a:p>
            <a:pPr marL="1314450" lvl="2" indent="-514350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“SUM” actually means OR</a:t>
            </a:r>
          </a:p>
          <a:p>
            <a:pPr marL="1314450" lvl="2" indent="-514350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“PRODUCT” actually means AND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</a:endParaRPr>
          </a:p>
        </p:txBody>
      </p:sp>
      <p:grpSp>
        <p:nvGrpSpPr>
          <p:cNvPr id="29699" name="Group 4"/>
          <p:cNvGrpSpPr>
            <a:grpSpLocks/>
          </p:cNvGrpSpPr>
          <p:nvPr/>
        </p:nvGrpSpPr>
        <p:grpSpPr bwMode="auto">
          <a:xfrm>
            <a:off x="6786563" y="1263650"/>
            <a:ext cx="1976437" cy="3875088"/>
            <a:chOff x="3862" y="1814"/>
            <a:chExt cx="1245" cy="2441"/>
          </a:xfrm>
        </p:grpSpPr>
        <p:graphicFrame>
          <p:nvGraphicFramePr>
            <p:cNvPr id="29701" name="Object 5"/>
            <p:cNvGraphicFramePr>
              <a:graphicFrameLocks noChangeAspect="1"/>
            </p:cNvGraphicFramePr>
            <p:nvPr/>
          </p:nvGraphicFramePr>
          <p:xfrm>
            <a:off x="3862" y="2241"/>
            <a:ext cx="1245" cy="20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42" name="Document" r:id="rId4" imgW="1976628" imgH="3200400" progId="Word.Document.8">
                    <p:embed/>
                  </p:oleObj>
                </mc:Choice>
                <mc:Fallback>
                  <p:oleObj name="Document" r:id="rId4" imgW="1976628" imgH="3200400" progId="Word.Document.8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2" y="2241"/>
                          <a:ext cx="1245" cy="20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02" name="Text Box 6"/>
            <p:cNvSpPr txBox="1">
              <a:spLocks noChangeArrowheads="1"/>
            </p:cNvSpPr>
            <p:nvPr/>
          </p:nvSpPr>
          <p:spPr bwMode="auto">
            <a:xfrm>
              <a:off x="3864" y="1814"/>
              <a:ext cx="124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>
                  <a:latin typeface="Comic Sans MS" charset="0"/>
                  <a:cs typeface="Tahoma" charset="0"/>
                </a:rPr>
                <a:t>Truth Table</a:t>
              </a:r>
            </a:p>
          </p:txBody>
        </p:sp>
      </p:grpSp>
      <p:graphicFrame>
        <p:nvGraphicFramePr>
          <p:cNvPr id="29700" name="Object 13"/>
          <p:cNvGraphicFramePr>
            <a:graphicFrameLocks noChangeAspect="1"/>
          </p:cNvGraphicFramePr>
          <p:nvPr/>
        </p:nvGraphicFramePr>
        <p:xfrm>
          <a:off x="1600200" y="2755900"/>
          <a:ext cx="41116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3" name="Equation" r:id="rId6" imgW="1879600" imgH="203200" progId="Equation.3">
                  <p:embed/>
                </p:oleObj>
              </mc:Choice>
              <mc:Fallback>
                <p:oleObj name="Equation" r:id="rId6" imgW="1879600" imgH="203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755900"/>
                        <a:ext cx="411162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charset="0"/>
              <a:cs typeface="Arial" charset="0"/>
            </a:endParaRP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Single-Input Logic Gates</a:t>
            </a:r>
          </a:p>
        </p:txBody>
      </p:sp>
      <p:graphicFrame>
        <p:nvGraphicFramePr>
          <p:cNvPr id="23555" name="Object 2"/>
          <p:cNvGraphicFramePr>
            <a:graphicFrameLocks noGrp="1" noChangeAspect="1"/>
          </p:cNvGraphicFramePr>
          <p:nvPr>
            <p:ph sz="half" idx="1"/>
            <p:custDataLst>
              <p:tags r:id="rId4"/>
            </p:custDataLst>
          </p:nvPr>
        </p:nvGraphicFramePr>
        <p:xfrm>
          <a:off x="1958975" y="2214563"/>
          <a:ext cx="2308225" cy="305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0" name="VISIO" r:id="rId8" imgW="886968" imgH="1226820" progId="Visio.Drawing.6">
                  <p:embed/>
                </p:oleObj>
              </mc:Choice>
              <mc:Fallback>
                <p:oleObj name="VISIO" r:id="rId8" imgW="886968" imgH="12268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8975" y="2214563"/>
                        <a:ext cx="2308225" cy="305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3"/>
          <p:cNvGraphicFramePr>
            <a:graphicFrameLocks noGrp="1" noChangeAspect="1"/>
          </p:cNvGraphicFramePr>
          <p:nvPr>
            <p:ph sz="half" idx="2"/>
            <p:custDataLst>
              <p:tags r:id="rId5"/>
            </p:custDataLst>
          </p:nvPr>
        </p:nvGraphicFramePr>
        <p:xfrm>
          <a:off x="4927600" y="2209800"/>
          <a:ext cx="2311400" cy="306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1" name="VISIO" r:id="rId10" imgW="886968" imgH="1226820" progId="Visio.Drawing.6">
                  <p:embed/>
                </p:oleObj>
              </mc:Choice>
              <mc:Fallback>
                <p:oleObj name="VISIO" r:id="rId10" imgW="886968" imgH="12268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7600" y="2209800"/>
                        <a:ext cx="2311400" cy="306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EB8FC1-D83B-C741-A178-D7EE8D60FE8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08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Tahoma" charset="0"/>
                <a:ea typeface="Tahoma"/>
              </a:rPr>
              <a:t>Straightforward Synthesis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We can implement SUM-OF-PRODUCTS…</a:t>
            </a: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…with just three levels of 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logic: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</a:endParaRPr>
          </a:p>
          <a:p>
            <a:pPr lvl="2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INVERTERS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/AND/OR</a:t>
            </a:r>
          </a:p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</p:txBody>
      </p:sp>
      <p:grpSp>
        <p:nvGrpSpPr>
          <p:cNvPr id="31747" name="Group 73"/>
          <p:cNvGrpSpPr>
            <a:grpSpLocks/>
          </p:cNvGrpSpPr>
          <p:nvPr/>
        </p:nvGrpSpPr>
        <p:grpSpPr bwMode="auto">
          <a:xfrm>
            <a:off x="4419600" y="2235200"/>
            <a:ext cx="4572000" cy="3254375"/>
            <a:chOff x="3205" y="1121"/>
            <a:chExt cx="1923" cy="2050"/>
          </a:xfrm>
        </p:grpSpPr>
        <p:grpSp>
          <p:nvGrpSpPr>
            <p:cNvPr id="31749" name="Group 5"/>
            <p:cNvGrpSpPr>
              <a:grpSpLocks/>
            </p:cNvGrpSpPr>
            <p:nvPr/>
          </p:nvGrpSpPr>
          <p:grpSpPr bwMode="auto">
            <a:xfrm>
              <a:off x="4502" y="1809"/>
              <a:ext cx="518" cy="647"/>
              <a:chOff x="4464" y="1872"/>
              <a:chExt cx="518" cy="461"/>
            </a:xfrm>
          </p:grpSpPr>
          <p:sp>
            <p:nvSpPr>
              <p:cNvPr id="31811" name="Freeform 6"/>
              <p:cNvSpPr>
                <a:spLocks/>
              </p:cNvSpPr>
              <p:nvPr/>
            </p:nvSpPr>
            <p:spPr bwMode="auto">
              <a:xfrm>
                <a:off x="4579" y="1872"/>
                <a:ext cx="299" cy="461"/>
              </a:xfrm>
              <a:custGeom>
                <a:avLst/>
                <a:gdLst>
                  <a:gd name="T0" fmla="*/ 0 w 747"/>
                  <a:gd name="T1" fmla="*/ 0 h 576"/>
                  <a:gd name="T2" fmla="*/ 0 w 747"/>
                  <a:gd name="T3" fmla="*/ 0 h 576"/>
                  <a:gd name="T4" fmla="*/ 0 w 747"/>
                  <a:gd name="T5" fmla="*/ 2 h 576"/>
                  <a:gd name="T6" fmla="*/ 0 w 747"/>
                  <a:gd name="T7" fmla="*/ 2 h 576"/>
                  <a:gd name="T8" fmla="*/ 0 w 747"/>
                  <a:gd name="T9" fmla="*/ 7 h 576"/>
                  <a:gd name="T10" fmla="*/ 0 w 747"/>
                  <a:gd name="T11" fmla="*/ 14 h 576"/>
                  <a:gd name="T12" fmla="*/ 0 w 747"/>
                  <a:gd name="T13" fmla="*/ 20 h 576"/>
                  <a:gd name="T14" fmla="*/ 0 w 747"/>
                  <a:gd name="T15" fmla="*/ 27 h 576"/>
                  <a:gd name="T16" fmla="*/ 0 w 747"/>
                  <a:gd name="T17" fmla="*/ 34 h 576"/>
                  <a:gd name="T18" fmla="*/ 0 w 747"/>
                  <a:gd name="T19" fmla="*/ 38 h 576"/>
                  <a:gd name="T20" fmla="*/ 0 w 747"/>
                  <a:gd name="T21" fmla="*/ 39 h 576"/>
                  <a:gd name="T22" fmla="*/ 0 w 747"/>
                  <a:gd name="T23" fmla="*/ 40 h 576"/>
                  <a:gd name="T24" fmla="*/ 0 w 747"/>
                  <a:gd name="T25" fmla="*/ 40 h 576"/>
                  <a:gd name="T26" fmla="*/ 0 w 747"/>
                  <a:gd name="T27" fmla="*/ 38 h 576"/>
                  <a:gd name="T28" fmla="*/ 0 w 747"/>
                  <a:gd name="T29" fmla="*/ 37 h 576"/>
                  <a:gd name="T30" fmla="*/ 0 w 747"/>
                  <a:gd name="T31" fmla="*/ 34 h 576"/>
                  <a:gd name="T32" fmla="*/ 0 w 747"/>
                  <a:gd name="T33" fmla="*/ 26 h 576"/>
                  <a:gd name="T34" fmla="*/ 0 w 747"/>
                  <a:gd name="T35" fmla="*/ 19 h 576"/>
                  <a:gd name="T36" fmla="*/ 0 w 747"/>
                  <a:gd name="T37" fmla="*/ 12 h 576"/>
                  <a:gd name="T38" fmla="*/ 0 w 747"/>
                  <a:gd name="T39" fmla="*/ 7 h 576"/>
                  <a:gd name="T40" fmla="*/ 0 w 747"/>
                  <a:gd name="T41" fmla="*/ 2 h 576"/>
                  <a:gd name="T42" fmla="*/ 0 w 747"/>
                  <a:gd name="T43" fmla="*/ 2 h 576"/>
                  <a:gd name="T44" fmla="*/ 0 w 747"/>
                  <a:gd name="T45" fmla="*/ 0 h 57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747"/>
                  <a:gd name="T70" fmla="*/ 0 h 576"/>
                  <a:gd name="T71" fmla="*/ 747 w 747"/>
                  <a:gd name="T72" fmla="*/ 576 h 57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747" h="576">
                    <a:moveTo>
                      <a:pt x="0" y="0"/>
                    </a:moveTo>
                    <a:lnTo>
                      <a:pt x="432" y="0"/>
                    </a:lnTo>
                    <a:lnTo>
                      <a:pt x="495" y="9"/>
                    </a:lnTo>
                    <a:lnTo>
                      <a:pt x="555" y="27"/>
                    </a:lnTo>
                    <a:lnTo>
                      <a:pt x="639" y="99"/>
                    </a:lnTo>
                    <a:lnTo>
                      <a:pt x="699" y="189"/>
                    </a:lnTo>
                    <a:lnTo>
                      <a:pt x="747" y="291"/>
                    </a:lnTo>
                    <a:lnTo>
                      <a:pt x="699" y="393"/>
                    </a:lnTo>
                    <a:lnTo>
                      <a:pt x="633" y="477"/>
                    </a:lnTo>
                    <a:lnTo>
                      <a:pt x="549" y="549"/>
                    </a:lnTo>
                    <a:lnTo>
                      <a:pt x="495" y="567"/>
                    </a:lnTo>
                    <a:lnTo>
                      <a:pt x="432" y="576"/>
                    </a:lnTo>
                    <a:lnTo>
                      <a:pt x="0" y="576"/>
                    </a:lnTo>
                    <a:lnTo>
                      <a:pt x="39" y="561"/>
                    </a:lnTo>
                    <a:lnTo>
                      <a:pt x="69" y="537"/>
                    </a:lnTo>
                    <a:lnTo>
                      <a:pt x="111" y="483"/>
                    </a:lnTo>
                    <a:lnTo>
                      <a:pt x="135" y="381"/>
                    </a:lnTo>
                    <a:lnTo>
                      <a:pt x="144" y="288"/>
                    </a:lnTo>
                    <a:lnTo>
                      <a:pt x="135" y="183"/>
                    </a:lnTo>
                    <a:lnTo>
                      <a:pt x="111" y="99"/>
                    </a:lnTo>
                    <a:lnTo>
                      <a:pt x="69" y="33"/>
                    </a:lnTo>
                    <a:lnTo>
                      <a:pt x="39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12" name="Line 7"/>
              <p:cNvSpPr>
                <a:spLocks noChangeShapeType="1"/>
              </p:cNvSpPr>
              <p:nvPr/>
            </p:nvSpPr>
            <p:spPr bwMode="auto">
              <a:xfrm>
                <a:off x="4464" y="2160"/>
                <a:ext cx="163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13" name="Line 8"/>
              <p:cNvSpPr>
                <a:spLocks noChangeShapeType="1"/>
              </p:cNvSpPr>
              <p:nvPr/>
            </p:nvSpPr>
            <p:spPr bwMode="auto">
              <a:xfrm flipH="1">
                <a:off x="4879" y="2103"/>
                <a:ext cx="103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14" name="Line 9"/>
              <p:cNvSpPr>
                <a:spLocks noChangeShapeType="1"/>
              </p:cNvSpPr>
              <p:nvPr/>
            </p:nvSpPr>
            <p:spPr bwMode="auto">
              <a:xfrm>
                <a:off x="4464" y="1968"/>
                <a:ext cx="16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15" name="Line 10"/>
              <p:cNvSpPr>
                <a:spLocks noChangeShapeType="1"/>
              </p:cNvSpPr>
              <p:nvPr/>
            </p:nvSpPr>
            <p:spPr bwMode="auto">
              <a:xfrm>
                <a:off x="4464" y="2064"/>
                <a:ext cx="16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16" name="Line 11"/>
              <p:cNvSpPr>
                <a:spLocks noChangeShapeType="1"/>
              </p:cNvSpPr>
              <p:nvPr/>
            </p:nvSpPr>
            <p:spPr bwMode="auto">
              <a:xfrm>
                <a:off x="4464" y="2256"/>
                <a:ext cx="16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1750" name="Group 12"/>
            <p:cNvGrpSpPr>
              <a:grpSpLocks/>
            </p:cNvGrpSpPr>
            <p:nvPr/>
          </p:nvGrpSpPr>
          <p:grpSpPr bwMode="auto">
            <a:xfrm>
              <a:off x="3689" y="1136"/>
              <a:ext cx="518" cy="404"/>
              <a:chOff x="3696" y="1392"/>
              <a:chExt cx="518" cy="288"/>
            </a:xfrm>
          </p:grpSpPr>
          <p:sp>
            <p:nvSpPr>
              <p:cNvPr id="31806" name="Freeform 13"/>
              <p:cNvSpPr>
                <a:spLocks/>
              </p:cNvSpPr>
              <p:nvPr/>
            </p:nvSpPr>
            <p:spPr bwMode="auto">
              <a:xfrm>
                <a:off x="3811" y="1392"/>
                <a:ext cx="289" cy="288"/>
              </a:xfrm>
              <a:custGeom>
                <a:avLst/>
                <a:gdLst>
                  <a:gd name="T0" fmla="*/ 0 w 723"/>
                  <a:gd name="T1" fmla="*/ 0 h 576"/>
                  <a:gd name="T2" fmla="*/ 0 w 723"/>
                  <a:gd name="T3" fmla="*/ 1 h 576"/>
                  <a:gd name="T4" fmla="*/ 0 w 723"/>
                  <a:gd name="T5" fmla="*/ 1 h 576"/>
                  <a:gd name="T6" fmla="*/ 0 w 723"/>
                  <a:gd name="T7" fmla="*/ 1 h 576"/>
                  <a:gd name="T8" fmla="*/ 0 w 723"/>
                  <a:gd name="T9" fmla="*/ 1 h 576"/>
                  <a:gd name="T10" fmla="*/ 0 w 723"/>
                  <a:gd name="T11" fmla="*/ 1 h 576"/>
                  <a:gd name="T12" fmla="*/ 0 w 723"/>
                  <a:gd name="T13" fmla="*/ 1 h 576"/>
                  <a:gd name="T14" fmla="*/ 0 w 723"/>
                  <a:gd name="T15" fmla="*/ 1 h 576"/>
                  <a:gd name="T16" fmla="*/ 0 w 723"/>
                  <a:gd name="T17" fmla="*/ 1 h 576"/>
                  <a:gd name="T18" fmla="*/ 0 w 723"/>
                  <a:gd name="T19" fmla="*/ 1 h 576"/>
                  <a:gd name="T20" fmla="*/ 0 w 723"/>
                  <a:gd name="T21" fmla="*/ 1 h 576"/>
                  <a:gd name="T22" fmla="*/ 0 w 723"/>
                  <a:gd name="T23" fmla="*/ 1 h 576"/>
                  <a:gd name="T24" fmla="*/ 0 w 723"/>
                  <a:gd name="T25" fmla="*/ 1 h 576"/>
                  <a:gd name="T26" fmla="*/ 0 w 723"/>
                  <a:gd name="T27" fmla="*/ 1 h 576"/>
                  <a:gd name="T28" fmla="*/ 0 w 723"/>
                  <a:gd name="T29" fmla="*/ 1 h 576"/>
                  <a:gd name="T30" fmla="*/ 0 w 723"/>
                  <a:gd name="T31" fmla="*/ 1 h 576"/>
                  <a:gd name="T32" fmla="*/ 0 w 723"/>
                  <a:gd name="T33" fmla="*/ 1 h 576"/>
                  <a:gd name="T34" fmla="*/ 0 w 723"/>
                  <a:gd name="T35" fmla="*/ 0 h 576"/>
                  <a:gd name="T36" fmla="*/ 0 w 723"/>
                  <a:gd name="T37" fmla="*/ 0 h 57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723"/>
                  <a:gd name="T58" fmla="*/ 0 h 576"/>
                  <a:gd name="T59" fmla="*/ 723 w 723"/>
                  <a:gd name="T60" fmla="*/ 576 h 57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723" h="576">
                    <a:moveTo>
                      <a:pt x="0" y="0"/>
                    </a:moveTo>
                    <a:lnTo>
                      <a:pt x="0" y="576"/>
                    </a:lnTo>
                    <a:lnTo>
                      <a:pt x="432" y="576"/>
                    </a:lnTo>
                    <a:lnTo>
                      <a:pt x="489" y="573"/>
                    </a:lnTo>
                    <a:lnTo>
                      <a:pt x="555" y="549"/>
                    </a:lnTo>
                    <a:lnTo>
                      <a:pt x="591" y="525"/>
                    </a:lnTo>
                    <a:lnTo>
                      <a:pt x="627" y="501"/>
                    </a:lnTo>
                    <a:lnTo>
                      <a:pt x="681" y="435"/>
                    </a:lnTo>
                    <a:lnTo>
                      <a:pt x="711" y="363"/>
                    </a:lnTo>
                    <a:lnTo>
                      <a:pt x="723" y="285"/>
                    </a:lnTo>
                    <a:lnTo>
                      <a:pt x="711" y="213"/>
                    </a:lnTo>
                    <a:lnTo>
                      <a:pt x="687" y="147"/>
                    </a:lnTo>
                    <a:lnTo>
                      <a:pt x="639" y="87"/>
                    </a:lnTo>
                    <a:lnTo>
                      <a:pt x="585" y="45"/>
                    </a:lnTo>
                    <a:lnTo>
                      <a:pt x="549" y="27"/>
                    </a:lnTo>
                    <a:lnTo>
                      <a:pt x="513" y="15"/>
                    </a:lnTo>
                    <a:lnTo>
                      <a:pt x="477" y="3"/>
                    </a:lnTo>
                    <a:lnTo>
                      <a:pt x="432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07" name="Line 14"/>
              <p:cNvSpPr>
                <a:spLocks noChangeShapeType="1"/>
              </p:cNvSpPr>
              <p:nvPr/>
            </p:nvSpPr>
            <p:spPr bwMode="auto">
              <a:xfrm>
                <a:off x="4099" y="1536"/>
                <a:ext cx="11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08" name="Line 15"/>
              <p:cNvSpPr>
                <a:spLocks noChangeShapeType="1"/>
              </p:cNvSpPr>
              <p:nvPr/>
            </p:nvSpPr>
            <p:spPr bwMode="auto">
              <a:xfrm>
                <a:off x="3696" y="1440"/>
                <a:ext cx="11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09" name="Line 16"/>
              <p:cNvSpPr>
                <a:spLocks noChangeShapeType="1"/>
              </p:cNvSpPr>
              <p:nvPr/>
            </p:nvSpPr>
            <p:spPr bwMode="auto">
              <a:xfrm>
                <a:off x="3696" y="1536"/>
                <a:ext cx="11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10" name="Line 17"/>
              <p:cNvSpPr>
                <a:spLocks noChangeShapeType="1"/>
              </p:cNvSpPr>
              <p:nvPr/>
            </p:nvSpPr>
            <p:spPr bwMode="auto">
              <a:xfrm>
                <a:off x="3696" y="1632"/>
                <a:ext cx="11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1751" name="Group 18"/>
            <p:cNvGrpSpPr>
              <a:grpSpLocks/>
            </p:cNvGrpSpPr>
            <p:nvPr/>
          </p:nvGrpSpPr>
          <p:grpSpPr bwMode="auto">
            <a:xfrm>
              <a:off x="3689" y="1674"/>
              <a:ext cx="518" cy="405"/>
              <a:chOff x="3696" y="1392"/>
              <a:chExt cx="518" cy="288"/>
            </a:xfrm>
          </p:grpSpPr>
          <p:sp>
            <p:nvSpPr>
              <p:cNvPr id="31801" name="Freeform 19"/>
              <p:cNvSpPr>
                <a:spLocks/>
              </p:cNvSpPr>
              <p:nvPr/>
            </p:nvSpPr>
            <p:spPr bwMode="auto">
              <a:xfrm>
                <a:off x="3811" y="1392"/>
                <a:ext cx="289" cy="288"/>
              </a:xfrm>
              <a:custGeom>
                <a:avLst/>
                <a:gdLst>
                  <a:gd name="T0" fmla="*/ 0 w 723"/>
                  <a:gd name="T1" fmla="*/ 0 h 576"/>
                  <a:gd name="T2" fmla="*/ 0 w 723"/>
                  <a:gd name="T3" fmla="*/ 1 h 576"/>
                  <a:gd name="T4" fmla="*/ 0 w 723"/>
                  <a:gd name="T5" fmla="*/ 1 h 576"/>
                  <a:gd name="T6" fmla="*/ 0 w 723"/>
                  <a:gd name="T7" fmla="*/ 1 h 576"/>
                  <a:gd name="T8" fmla="*/ 0 w 723"/>
                  <a:gd name="T9" fmla="*/ 1 h 576"/>
                  <a:gd name="T10" fmla="*/ 0 w 723"/>
                  <a:gd name="T11" fmla="*/ 1 h 576"/>
                  <a:gd name="T12" fmla="*/ 0 w 723"/>
                  <a:gd name="T13" fmla="*/ 1 h 576"/>
                  <a:gd name="T14" fmla="*/ 0 w 723"/>
                  <a:gd name="T15" fmla="*/ 1 h 576"/>
                  <a:gd name="T16" fmla="*/ 0 w 723"/>
                  <a:gd name="T17" fmla="*/ 1 h 576"/>
                  <a:gd name="T18" fmla="*/ 0 w 723"/>
                  <a:gd name="T19" fmla="*/ 1 h 576"/>
                  <a:gd name="T20" fmla="*/ 0 w 723"/>
                  <a:gd name="T21" fmla="*/ 1 h 576"/>
                  <a:gd name="T22" fmla="*/ 0 w 723"/>
                  <a:gd name="T23" fmla="*/ 1 h 576"/>
                  <a:gd name="T24" fmla="*/ 0 w 723"/>
                  <a:gd name="T25" fmla="*/ 1 h 576"/>
                  <a:gd name="T26" fmla="*/ 0 w 723"/>
                  <a:gd name="T27" fmla="*/ 1 h 576"/>
                  <a:gd name="T28" fmla="*/ 0 w 723"/>
                  <a:gd name="T29" fmla="*/ 1 h 576"/>
                  <a:gd name="T30" fmla="*/ 0 w 723"/>
                  <a:gd name="T31" fmla="*/ 1 h 576"/>
                  <a:gd name="T32" fmla="*/ 0 w 723"/>
                  <a:gd name="T33" fmla="*/ 1 h 576"/>
                  <a:gd name="T34" fmla="*/ 0 w 723"/>
                  <a:gd name="T35" fmla="*/ 0 h 576"/>
                  <a:gd name="T36" fmla="*/ 0 w 723"/>
                  <a:gd name="T37" fmla="*/ 0 h 57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723"/>
                  <a:gd name="T58" fmla="*/ 0 h 576"/>
                  <a:gd name="T59" fmla="*/ 723 w 723"/>
                  <a:gd name="T60" fmla="*/ 576 h 57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723" h="576">
                    <a:moveTo>
                      <a:pt x="0" y="0"/>
                    </a:moveTo>
                    <a:lnTo>
                      <a:pt x="0" y="576"/>
                    </a:lnTo>
                    <a:lnTo>
                      <a:pt x="432" y="576"/>
                    </a:lnTo>
                    <a:lnTo>
                      <a:pt x="489" y="573"/>
                    </a:lnTo>
                    <a:lnTo>
                      <a:pt x="555" y="549"/>
                    </a:lnTo>
                    <a:lnTo>
                      <a:pt x="591" y="525"/>
                    </a:lnTo>
                    <a:lnTo>
                      <a:pt x="627" y="501"/>
                    </a:lnTo>
                    <a:lnTo>
                      <a:pt x="681" y="435"/>
                    </a:lnTo>
                    <a:lnTo>
                      <a:pt x="711" y="363"/>
                    </a:lnTo>
                    <a:lnTo>
                      <a:pt x="723" y="285"/>
                    </a:lnTo>
                    <a:lnTo>
                      <a:pt x="711" y="213"/>
                    </a:lnTo>
                    <a:lnTo>
                      <a:pt x="687" y="147"/>
                    </a:lnTo>
                    <a:lnTo>
                      <a:pt x="639" y="87"/>
                    </a:lnTo>
                    <a:lnTo>
                      <a:pt x="585" y="45"/>
                    </a:lnTo>
                    <a:lnTo>
                      <a:pt x="549" y="27"/>
                    </a:lnTo>
                    <a:lnTo>
                      <a:pt x="513" y="15"/>
                    </a:lnTo>
                    <a:lnTo>
                      <a:pt x="477" y="3"/>
                    </a:lnTo>
                    <a:lnTo>
                      <a:pt x="432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02" name="Line 20"/>
              <p:cNvSpPr>
                <a:spLocks noChangeShapeType="1"/>
              </p:cNvSpPr>
              <p:nvPr/>
            </p:nvSpPr>
            <p:spPr bwMode="auto">
              <a:xfrm>
                <a:off x="4099" y="1536"/>
                <a:ext cx="11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03" name="Line 21"/>
              <p:cNvSpPr>
                <a:spLocks noChangeShapeType="1"/>
              </p:cNvSpPr>
              <p:nvPr/>
            </p:nvSpPr>
            <p:spPr bwMode="auto">
              <a:xfrm>
                <a:off x="3696" y="1440"/>
                <a:ext cx="11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04" name="Line 22"/>
              <p:cNvSpPr>
                <a:spLocks noChangeShapeType="1"/>
              </p:cNvSpPr>
              <p:nvPr/>
            </p:nvSpPr>
            <p:spPr bwMode="auto">
              <a:xfrm>
                <a:off x="3696" y="1536"/>
                <a:ext cx="11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05" name="Line 23"/>
              <p:cNvSpPr>
                <a:spLocks noChangeShapeType="1"/>
              </p:cNvSpPr>
              <p:nvPr/>
            </p:nvSpPr>
            <p:spPr bwMode="auto">
              <a:xfrm>
                <a:off x="3696" y="1632"/>
                <a:ext cx="11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1752" name="Group 24"/>
            <p:cNvGrpSpPr>
              <a:grpSpLocks/>
            </p:cNvGrpSpPr>
            <p:nvPr/>
          </p:nvGrpSpPr>
          <p:grpSpPr bwMode="auto">
            <a:xfrm>
              <a:off x="3689" y="2213"/>
              <a:ext cx="518" cy="405"/>
              <a:chOff x="3696" y="1392"/>
              <a:chExt cx="518" cy="288"/>
            </a:xfrm>
          </p:grpSpPr>
          <p:sp>
            <p:nvSpPr>
              <p:cNvPr id="31796" name="Freeform 25"/>
              <p:cNvSpPr>
                <a:spLocks/>
              </p:cNvSpPr>
              <p:nvPr/>
            </p:nvSpPr>
            <p:spPr bwMode="auto">
              <a:xfrm>
                <a:off x="3811" y="1392"/>
                <a:ext cx="289" cy="288"/>
              </a:xfrm>
              <a:custGeom>
                <a:avLst/>
                <a:gdLst>
                  <a:gd name="T0" fmla="*/ 0 w 723"/>
                  <a:gd name="T1" fmla="*/ 0 h 576"/>
                  <a:gd name="T2" fmla="*/ 0 w 723"/>
                  <a:gd name="T3" fmla="*/ 1 h 576"/>
                  <a:gd name="T4" fmla="*/ 0 w 723"/>
                  <a:gd name="T5" fmla="*/ 1 h 576"/>
                  <a:gd name="T6" fmla="*/ 0 w 723"/>
                  <a:gd name="T7" fmla="*/ 1 h 576"/>
                  <a:gd name="T8" fmla="*/ 0 w 723"/>
                  <a:gd name="T9" fmla="*/ 1 h 576"/>
                  <a:gd name="T10" fmla="*/ 0 w 723"/>
                  <a:gd name="T11" fmla="*/ 1 h 576"/>
                  <a:gd name="T12" fmla="*/ 0 w 723"/>
                  <a:gd name="T13" fmla="*/ 1 h 576"/>
                  <a:gd name="T14" fmla="*/ 0 w 723"/>
                  <a:gd name="T15" fmla="*/ 1 h 576"/>
                  <a:gd name="T16" fmla="*/ 0 w 723"/>
                  <a:gd name="T17" fmla="*/ 1 h 576"/>
                  <a:gd name="T18" fmla="*/ 0 w 723"/>
                  <a:gd name="T19" fmla="*/ 1 h 576"/>
                  <a:gd name="T20" fmla="*/ 0 w 723"/>
                  <a:gd name="T21" fmla="*/ 1 h 576"/>
                  <a:gd name="T22" fmla="*/ 0 w 723"/>
                  <a:gd name="T23" fmla="*/ 1 h 576"/>
                  <a:gd name="T24" fmla="*/ 0 w 723"/>
                  <a:gd name="T25" fmla="*/ 1 h 576"/>
                  <a:gd name="T26" fmla="*/ 0 w 723"/>
                  <a:gd name="T27" fmla="*/ 1 h 576"/>
                  <a:gd name="T28" fmla="*/ 0 w 723"/>
                  <a:gd name="T29" fmla="*/ 1 h 576"/>
                  <a:gd name="T30" fmla="*/ 0 w 723"/>
                  <a:gd name="T31" fmla="*/ 1 h 576"/>
                  <a:gd name="T32" fmla="*/ 0 w 723"/>
                  <a:gd name="T33" fmla="*/ 1 h 576"/>
                  <a:gd name="T34" fmla="*/ 0 w 723"/>
                  <a:gd name="T35" fmla="*/ 0 h 576"/>
                  <a:gd name="T36" fmla="*/ 0 w 723"/>
                  <a:gd name="T37" fmla="*/ 0 h 57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723"/>
                  <a:gd name="T58" fmla="*/ 0 h 576"/>
                  <a:gd name="T59" fmla="*/ 723 w 723"/>
                  <a:gd name="T60" fmla="*/ 576 h 57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723" h="576">
                    <a:moveTo>
                      <a:pt x="0" y="0"/>
                    </a:moveTo>
                    <a:lnTo>
                      <a:pt x="0" y="576"/>
                    </a:lnTo>
                    <a:lnTo>
                      <a:pt x="432" y="576"/>
                    </a:lnTo>
                    <a:lnTo>
                      <a:pt x="489" y="573"/>
                    </a:lnTo>
                    <a:lnTo>
                      <a:pt x="555" y="549"/>
                    </a:lnTo>
                    <a:lnTo>
                      <a:pt x="591" y="525"/>
                    </a:lnTo>
                    <a:lnTo>
                      <a:pt x="627" y="501"/>
                    </a:lnTo>
                    <a:lnTo>
                      <a:pt x="681" y="435"/>
                    </a:lnTo>
                    <a:lnTo>
                      <a:pt x="711" y="363"/>
                    </a:lnTo>
                    <a:lnTo>
                      <a:pt x="723" y="285"/>
                    </a:lnTo>
                    <a:lnTo>
                      <a:pt x="711" y="213"/>
                    </a:lnTo>
                    <a:lnTo>
                      <a:pt x="687" y="147"/>
                    </a:lnTo>
                    <a:lnTo>
                      <a:pt x="639" y="87"/>
                    </a:lnTo>
                    <a:lnTo>
                      <a:pt x="585" y="45"/>
                    </a:lnTo>
                    <a:lnTo>
                      <a:pt x="549" y="27"/>
                    </a:lnTo>
                    <a:lnTo>
                      <a:pt x="513" y="15"/>
                    </a:lnTo>
                    <a:lnTo>
                      <a:pt x="477" y="3"/>
                    </a:lnTo>
                    <a:lnTo>
                      <a:pt x="432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97" name="Line 26"/>
              <p:cNvSpPr>
                <a:spLocks noChangeShapeType="1"/>
              </p:cNvSpPr>
              <p:nvPr/>
            </p:nvSpPr>
            <p:spPr bwMode="auto">
              <a:xfrm>
                <a:off x="4099" y="1536"/>
                <a:ext cx="11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98" name="Line 27"/>
              <p:cNvSpPr>
                <a:spLocks noChangeShapeType="1"/>
              </p:cNvSpPr>
              <p:nvPr/>
            </p:nvSpPr>
            <p:spPr bwMode="auto">
              <a:xfrm>
                <a:off x="3696" y="1440"/>
                <a:ext cx="11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99" name="Line 28"/>
              <p:cNvSpPr>
                <a:spLocks noChangeShapeType="1"/>
              </p:cNvSpPr>
              <p:nvPr/>
            </p:nvSpPr>
            <p:spPr bwMode="auto">
              <a:xfrm>
                <a:off x="3696" y="1536"/>
                <a:ext cx="11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00" name="Line 29"/>
              <p:cNvSpPr>
                <a:spLocks noChangeShapeType="1"/>
              </p:cNvSpPr>
              <p:nvPr/>
            </p:nvSpPr>
            <p:spPr bwMode="auto">
              <a:xfrm>
                <a:off x="3696" y="1632"/>
                <a:ext cx="11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1753" name="Group 30"/>
            <p:cNvGrpSpPr>
              <a:grpSpLocks/>
            </p:cNvGrpSpPr>
            <p:nvPr/>
          </p:nvGrpSpPr>
          <p:grpSpPr bwMode="auto">
            <a:xfrm>
              <a:off x="3689" y="2752"/>
              <a:ext cx="518" cy="404"/>
              <a:chOff x="3696" y="1392"/>
              <a:chExt cx="518" cy="288"/>
            </a:xfrm>
          </p:grpSpPr>
          <p:sp>
            <p:nvSpPr>
              <p:cNvPr id="31791" name="Freeform 31"/>
              <p:cNvSpPr>
                <a:spLocks/>
              </p:cNvSpPr>
              <p:nvPr/>
            </p:nvSpPr>
            <p:spPr bwMode="auto">
              <a:xfrm>
                <a:off x="3811" y="1392"/>
                <a:ext cx="289" cy="288"/>
              </a:xfrm>
              <a:custGeom>
                <a:avLst/>
                <a:gdLst>
                  <a:gd name="T0" fmla="*/ 0 w 723"/>
                  <a:gd name="T1" fmla="*/ 0 h 576"/>
                  <a:gd name="T2" fmla="*/ 0 w 723"/>
                  <a:gd name="T3" fmla="*/ 1 h 576"/>
                  <a:gd name="T4" fmla="*/ 0 w 723"/>
                  <a:gd name="T5" fmla="*/ 1 h 576"/>
                  <a:gd name="T6" fmla="*/ 0 w 723"/>
                  <a:gd name="T7" fmla="*/ 1 h 576"/>
                  <a:gd name="T8" fmla="*/ 0 w 723"/>
                  <a:gd name="T9" fmla="*/ 1 h 576"/>
                  <a:gd name="T10" fmla="*/ 0 w 723"/>
                  <a:gd name="T11" fmla="*/ 1 h 576"/>
                  <a:gd name="T12" fmla="*/ 0 w 723"/>
                  <a:gd name="T13" fmla="*/ 1 h 576"/>
                  <a:gd name="T14" fmla="*/ 0 w 723"/>
                  <a:gd name="T15" fmla="*/ 1 h 576"/>
                  <a:gd name="T16" fmla="*/ 0 w 723"/>
                  <a:gd name="T17" fmla="*/ 1 h 576"/>
                  <a:gd name="T18" fmla="*/ 0 w 723"/>
                  <a:gd name="T19" fmla="*/ 1 h 576"/>
                  <a:gd name="T20" fmla="*/ 0 w 723"/>
                  <a:gd name="T21" fmla="*/ 1 h 576"/>
                  <a:gd name="T22" fmla="*/ 0 w 723"/>
                  <a:gd name="T23" fmla="*/ 1 h 576"/>
                  <a:gd name="T24" fmla="*/ 0 w 723"/>
                  <a:gd name="T25" fmla="*/ 1 h 576"/>
                  <a:gd name="T26" fmla="*/ 0 w 723"/>
                  <a:gd name="T27" fmla="*/ 1 h 576"/>
                  <a:gd name="T28" fmla="*/ 0 w 723"/>
                  <a:gd name="T29" fmla="*/ 1 h 576"/>
                  <a:gd name="T30" fmla="*/ 0 w 723"/>
                  <a:gd name="T31" fmla="*/ 1 h 576"/>
                  <a:gd name="T32" fmla="*/ 0 w 723"/>
                  <a:gd name="T33" fmla="*/ 1 h 576"/>
                  <a:gd name="T34" fmla="*/ 0 w 723"/>
                  <a:gd name="T35" fmla="*/ 0 h 576"/>
                  <a:gd name="T36" fmla="*/ 0 w 723"/>
                  <a:gd name="T37" fmla="*/ 0 h 57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723"/>
                  <a:gd name="T58" fmla="*/ 0 h 576"/>
                  <a:gd name="T59" fmla="*/ 723 w 723"/>
                  <a:gd name="T60" fmla="*/ 576 h 57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723" h="576">
                    <a:moveTo>
                      <a:pt x="0" y="0"/>
                    </a:moveTo>
                    <a:lnTo>
                      <a:pt x="0" y="576"/>
                    </a:lnTo>
                    <a:lnTo>
                      <a:pt x="432" y="576"/>
                    </a:lnTo>
                    <a:lnTo>
                      <a:pt x="489" y="573"/>
                    </a:lnTo>
                    <a:lnTo>
                      <a:pt x="555" y="549"/>
                    </a:lnTo>
                    <a:lnTo>
                      <a:pt x="591" y="525"/>
                    </a:lnTo>
                    <a:lnTo>
                      <a:pt x="627" y="501"/>
                    </a:lnTo>
                    <a:lnTo>
                      <a:pt x="681" y="435"/>
                    </a:lnTo>
                    <a:lnTo>
                      <a:pt x="711" y="363"/>
                    </a:lnTo>
                    <a:lnTo>
                      <a:pt x="723" y="285"/>
                    </a:lnTo>
                    <a:lnTo>
                      <a:pt x="711" y="213"/>
                    </a:lnTo>
                    <a:lnTo>
                      <a:pt x="687" y="147"/>
                    </a:lnTo>
                    <a:lnTo>
                      <a:pt x="639" y="87"/>
                    </a:lnTo>
                    <a:lnTo>
                      <a:pt x="585" y="45"/>
                    </a:lnTo>
                    <a:lnTo>
                      <a:pt x="549" y="27"/>
                    </a:lnTo>
                    <a:lnTo>
                      <a:pt x="513" y="15"/>
                    </a:lnTo>
                    <a:lnTo>
                      <a:pt x="477" y="3"/>
                    </a:lnTo>
                    <a:lnTo>
                      <a:pt x="432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92" name="Line 32"/>
              <p:cNvSpPr>
                <a:spLocks noChangeShapeType="1"/>
              </p:cNvSpPr>
              <p:nvPr/>
            </p:nvSpPr>
            <p:spPr bwMode="auto">
              <a:xfrm>
                <a:off x="4099" y="1536"/>
                <a:ext cx="11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93" name="Line 33"/>
              <p:cNvSpPr>
                <a:spLocks noChangeShapeType="1"/>
              </p:cNvSpPr>
              <p:nvPr/>
            </p:nvSpPr>
            <p:spPr bwMode="auto">
              <a:xfrm>
                <a:off x="3696" y="1440"/>
                <a:ext cx="11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94" name="Line 34"/>
              <p:cNvSpPr>
                <a:spLocks noChangeShapeType="1"/>
              </p:cNvSpPr>
              <p:nvPr/>
            </p:nvSpPr>
            <p:spPr bwMode="auto">
              <a:xfrm>
                <a:off x="3696" y="1536"/>
                <a:ext cx="11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95" name="Line 35"/>
              <p:cNvSpPr>
                <a:spLocks noChangeShapeType="1"/>
              </p:cNvSpPr>
              <p:nvPr/>
            </p:nvSpPr>
            <p:spPr bwMode="auto">
              <a:xfrm>
                <a:off x="3696" y="1632"/>
                <a:ext cx="11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754" name="Freeform 36"/>
            <p:cNvSpPr>
              <a:spLocks/>
            </p:cNvSpPr>
            <p:nvPr/>
          </p:nvSpPr>
          <p:spPr bwMode="auto">
            <a:xfrm>
              <a:off x="4214" y="1338"/>
              <a:ext cx="288" cy="606"/>
            </a:xfrm>
            <a:custGeom>
              <a:avLst/>
              <a:gdLst>
                <a:gd name="T0" fmla="*/ 0 w 288"/>
                <a:gd name="T1" fmla="*/ 0 h 432"/>
                <a:gd name="T2" fmla="*/ 144 w 288"/>
                <a:gd name="T3" fmla="*/ 0 h 432"/>
                <a:gd name="T4" fmla="*/ 144 w 288"/>
                <a:gd name="T5" fmla="*/ 25069 h 432"/>
                <a:gd name="T6" fmla="*/ 288 w 288"/>
                <a:gd name="T7" fmla="*/ 25069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432"/>
                <a:gd name="T14" fmla="*/ 288 w 288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432">
                  <a:moveTo>
                    <a:pt x="0" y="0"/>
                  </a:moveTo>
                  <a:lnTo>
                    <a:pt x="144" y="0"/>
                  </a:lnTo>
                  <a:lnTo>
                    <a:pt x="144" y="432"/>
                  </a:lnTo>
                  <a:lnTo>
                    <a:pt x="288" y="432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5" name="Freeform 37"/>
            <p:cNvSpPr>
              <a:spLocks/>
            </p:cNvSpPr>
            <p:nvPr/>
          </p:nvSpPr>
          <p:spPr bwMode="auto">
            <a:xfrm>
              <a:off x="4214" y="1877"/>
              <a:ext cx="336" cy="202"/>
            </a:xfrm>
            <a:custGeom>
              <a:avLst/>
              <a:gdLst>
                <a:gd name="T0" fmla="*/ 0 w 336"/>
                <a:gd name="T1" fmla="*/ 0 h 144"/>
                <a:gd name="T2" fmla="*/ 48 w 336"/>
                <a:gd name="T3" fmla="*/ 0 h 144"/>
                <a:gd name="T4" fmla="*/ 48 w 336"/>
                <a:gd name="T5" fmla="*/ 8348 h 144"/>
                <a:gd name="T6" fmla="*/ 336 w 336"/>
                <a:gd name="T7" fmla="*/ 8348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6"/>
                <a:gd name="T13" fmla="*/ 0 h 144"/>
                <a:gd name="T14" fmla="*/ 336 w 336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6" h="144">
                  <a:moveTo>
                    <a:pt x="0" y="0"/>
                  </a:moveTo>
                  <a:lnTo>
                    <a:pt x="48" y="0"/>
                  </a:lnTo>
                  <a:lnTo>
                    <a:pt x="48" y="144"/>
                  </a:lnTo>
                  <a:lnTo>
                    <a:pt x="336" y="144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6" name="Freeform 38"/>
            <p:cNvSpPr>
              <a:spLocks/>
            </p:cNvSpPr>
            <p:nvPr/>
          </p:nvSpPr>
          <p:spPr bwMode="auto">
            <a:xfrm>
              <a:off x="4214" y="2213"/>
              <a:ext cx="288" cy="202"/>
            </a:xfrm>
            <a:custGeom>
              <a:avLst/>
              <a:gdLst>
                <a:gd name="T0" fmla="*/ 0 w 288"/>
                <a:gd name="T1" fmla="*/ 8348 h 144"/>
                <a:gd name="T2" fmla="*/ 48 w 288"/>
                <a:gd name="T3" fmla="*/ 8348 h 144"/>
                <a:gd name="T4" fmla="*/ 48 w 288"/>
                <a:gd name="T5" fmla="*/ 0 h 144"/>
                <a:gd name="T6" fmla="*/ 288 w 288"/>
                <a:gd name="T7" fmla="*/ 0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144"/>
                <a:gd name="T14" fmla="*/ 288 w 288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144">
                  <a:moveTo>
                    <a:pt x="0" y="144"/>
                  </a:moveTo>
                  <a:lnTo>
                    <a:pt x="48" y="144"/>
                  </a:lnTo>
                  <a:lnTo>
                    <a:pt x="48" y="0"/>
                  </a:lnTo>
                  <a:lnTo>
                    <a:pt x="28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7" name="Freeform 39"/>
            <p:cNvSpPr>
              <a:spLocks/>
            </p:cNvSpPr>
            <p:nvPr/>
          </p:nvSpPr>
          <p:spPr bwMode="auto">
            <a:xfrm>
              <a:off x="4214" y="2348"/>
              <a:ext cx="288" cy="606"/>
            </a:xfrm>
            <a:custGeom>
              <a:avLst/>
              <a:gdLst>
                <a:gd name="T0" fmla="*/ 0 w 288"/>
                <a:gd name="T1" fmla="*/ 25069 h 432"/>
                <a:gd name="T2" fmla="*/ 144 w 288"/>
                <a:gd name="T3" fmla="*/ 25069 h 432"/>
                <a:gd name="T4" fmla="*/ 144 w 288"/>
                <a:gd name="T5" fmla="*/ 0 h 432"/>
                <a:gd name="T6" fmla="*/ 288 w 288"/>
                <a:gd name="T7" fmla="*/ 0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432"/>
                <a:gd name="T14" fmla="*/ 288 w 288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432">
                  <a:moveTo>
                    <a:pt x="0" y="432"/>
                  </a:moveTo>
                  <a:lnTo>
                    <a:pt x="144" y="432"/>
                  </a:lnTo>
                  <a:lnTo>
                    <a:pt x="144" y="0"/>
                  </a:lnTo>
                  <a:lnTo>
                    <a:pt x="28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1758" name="Group 40"/>
            <p:cNvGrpSpPr>
              <a:grpSpLocks/>
            </p:cNvGrpSpPr>
            <p:nvPr/>
          </p:nvGrpSpPr>
          <p:grpSpPr bwMode="auto">
            <a:xfrm>
              <a:off x="3350" y="1256"/>
              <a:ext cx="346" cy="162"/>
              <a:chOff x="7920" y="4176"/>
              <a:chExt cx="864" cy="288"/>
            </a:xfrm>
          </p:grpSpPr>
          <p:sp>
            <p:nvSpPr>
              <p:cNvPr id="31787" name="Freeform 41"/>
              <p:cNvSpPr>
                <a:spLocks/>
              </p:cNvSpPr>
              <p:nvPr/>
            </p:nvSpPr>
            <p:spPr bwMode="auto">
              <a:xfrm>
                <a:off x="8208" y="4176"/>
                <a:ext cx="288" cy="288"/>
              </a:xfrm>
              <a:custGeom>
                <a:avLst/>
                <a:gdLst>
                  <a:gd name="T0" fmla="*/ 288 w 288"/>
                  <a:gd name="T1" fmla="*/ 144 h 288"/>
                  <a:gd name="T2" fmla="*/ 0 w 288"/>
                  <a:gd name="T3" fmla="*/ 0 h 288"/>
                  <a:gd name="T4" fmla="*/ 0 w 288"/>
                  <a:gd name="T5" fmla="*/ 288 h 288"/>
                  <a:gd name="T6" fmla="*/ 288 w 288"/>
                  <a:gd name="T7" fmla="*/ 144 h 2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288"/>
                  <a:gd name="T14" fmla="*/ 288 w 288"/>
                  <a:gd name="T15" fmla="*/ 288 h 2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288">
                    <a:moveTo>
                      <a:pt x="288" y="144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288" y="144"/>
                    </a:lnTo>
                    <a:close/>
                  </a:path>
                </a:pathLst>
              </a:cu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88" name="Line 42"/>
              <p:cNvSpPr>
                <a:spLocks noChangeShapeType="1"/>
              </p:cNvSpPr>
              <p:nvPr/>
            </p:nvSpPr>
            <p:spPr bwMode="auto">
              <a:xfrm flipH="1">
                <a:off x="7920" y="4320"/>
                <a:ext cx="28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89" name="Line 43"/>
              <p:cNvSpPr>
                <a:spLocks noChangeShapeType="1"/>
              </p:cNvSpPr>
              <p:nvPr/>
            </p:nvSpPr>
            <p:spPr bwMode="auto">
              <a:xfrm flipH="1">
                <a:off x="8496" y="4320"/>
                <a:ext cx="28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90" name="Oval 44"/>
              <p:cNvSpPr>
                <a:spLocks noChangeArrowheads="1"/>
              </p:cNvSpPr>
              <p:nvPr/>
            </p:nvSpPr>
            <p:spPr bwMode="auto">
              <a:xfrm>
                <a:off x="8496" y="4248"/>
                <a:ext cx="144" cy="144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Tahoma" charset="0"/>
                  <a:cs typeface="Tahoma" charset="0"/>
                </a:endParaRPr>
              </a:p>
            </p:txBody>
          </p:sp>
        </p:grpSp>
        <p:grpSp>
          <p:nvGrpSpPr>
            <p:cNvPr id="31759" name="Group 45"/>
            <p:cNvGrpSpPr>
              <a:grpSpLocks/>
            </p:cNvGrpSpPr>
            <p:nvPr/>
          </p:nvGrpSpPr>
          <p:grpSpPr bwMode="auto">
            <a:xfrm>
              <a:off x="3350" y="1396"/>
              <a:ext cx="346" cy="161"/>
              <a:chOff x="7920" y="4176"/>
              <a:chExt cx="864" cy="288"/>
            </a:xfrm>
          </p:grpSpPr>
          <p:sp>
            <p:nvSpPr>
              <p:cNvPr id="31783" name="Freeform 46"/>
              <p:cNvSpPr>
                <a:spLocks/>
              </p:cNvSpPr>
              <p:nvPr/>
            </p:nvSpPr>
            <p:spPr bwMode="auto">
              <a:xfrm>
                <a:off x="8208" y="4176"/>
                <a:ext cx="288" cy="288"/>
              </a:xfrm>
              <a:custGeom>
                <a:avLst/>
                <a:gdLst>
                  <a:gd name="T0" fmla="*/ 288 w 288"/>
                  <a:gd name="T1" fmla="*/ 144 h 288"/>
                  <a:gd name="T2" fmla="*/ 0 w 288"/>
                  <a:gd name="T3" fmla="*/ 0 h 288"/>
                  <a:gd name="T4" fmla="*/ 0 w 288"/>
                  <a:gd name="T5" fmla="*/ 288 h 288"/>
                  <a:gd name="T6" fmla="*/ 288 w 288"/>
                  <a:gd name="T7" fmla="*/ 144 h 2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288"/>
                  <a:gd name="T14" fmla="*/ 288 w 288"/>
                  <a:gd name="T15" fmla="*/ 288 h 2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288">
                    <a:moveTo>
                      <a:pt x="288" y="144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288" y="144"/>
                    </a:lnTo>
                    <a:close/>
                  </a:path>
                </a:pathLst>
              </a:cu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84" name="Line 47"/>
              <p:cNvSpPr>
                <a:spLocks noChangeShapeType="1"/>
              </p:cNvSpPr>
              <p:nvPr/>
            </p:nvSpPr>
            <p:spPr bwMode="auto">
              <a:xfrm flipH="1">
                <a:off x="7920" y="4320"/>
                <a:ext cx="28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85" name="Line 48"/>
              <p:cNvSpPr>
                <a:spLocks noChangeShapeType="1"/>
              </p:cNvSpPr>
              <p:nvPr/>
            </p:nvSpPr>
            <p:spPr bwMode="auto">
              <a:xfrm flipH="1">
                <a:off x="8496" y="4320"/>
                <a:ext cx="28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86" name="Oval 49"/>
              <p:cNvSpPr>
                <a:spLocks noChangeArrowheads="1"/>
              </p:cNvSpPr>
              <p:nvPr/>
            </p:nvSpPr>
            <p:spPr bwMode="auto">
              <a:xfrm>
                <a:off x="8496" y="4248"/>
                <a:ext cx="144" cy="144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Tahoma" charset="0"/>
                  <a:cs typeface="Tahoma" charset="0"/>
                </a:endParaRPr>
              </a:p>
            </p:txBody>
          </p:sp>
        </p:grpSp>
        <p:grpSp>
          <p:nvGrpSpPr>
            <p:cNvPr id="31760" name="Group 50"/>
            <p:cNvGrpSpPr>
              <a:grpSpLocks/>
            </p:cNvGrpSpPr>
            <p:nvPr/>
          </p:nvGrpSpPr>
          <p:grpSpPr bwMode="auto">
            <a:xfrm>
              <a:off x="3350" y="1930"/>
              <a:ext cx="346" cy="161"/>
              <a:chOff x="7920" y="4176"/>
              <a:chExt cx="864" cy="288"/>
            </a:xfrm>
          </p:grpSpPr>
          <p:sp>
            <p:nvSpPr>
              <p:cNvPr id="31779" name="Freeform 51"/>
              <p:cNvSpPr>
                <a:spLocks/>
              </p:cNvSpPr>
              <p:nvPr/>
            </p:nvSpPr>
            <p:spPr bwMode="auto">
              <a:xfrm>
                <a:off x="8208" y="4176"/>
                <a:ext cx="288" cy="288"/>
              </a:xfrm>
              <a:custGeom>
                <a:avLst/>
                <a:gdLst>
                  <a:gd name="T0" fmla="*/ 288 w 288"/>
                  <a:gd name="T1" fmla="*/ 144 h 288"/>
                  <a:gd name="T2" fmla="*/ 0 w 288"/>
                  <a:gd name="T3" fmla="*/ 0 h 288"/>
                  <a:gd name="T4" fmla="*/ 0 w 288"/>
                  <a:gd name="T5" fmla="*/ 288 h 288"/>
                  <a:gd name="T6" fmla="*/ 288 w 288"/>
                  <a:gd name="T7" fmla="*/ 144 h 2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288"/>
                  <a:gd name="T14" fmla="*/ 288 w 288"/>
                  <a:gd name="T15" fmla="*/ 288 h 2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288">
                    <a:moveTo>
                      <a:pt x="288" y="144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288" y="144"/>
                    </a:lnTo>
                    <a:close/>
                  </a:path>
                </a:pathLst>
              </a:cu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80" name="Line 52"/>
              <p:cNvSpPr>
                <a:spLocks noChangeShapeType="1"/>
              </p:cNvSpPr>
              <p:nvPr/>
            </p:nvSpPr>
            <p:spPr bwMode="auto">
              <a:xfrm flipH="1">
                <a:off x="7920" y="4320"/>
                <a:ext cx="28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81" name="Line 53"/>
              <p:cNvSpPr>
                <a:spLocks noChangeShapeType="1"/>
              </p:cNvSpPr>
              <p:nvPr/>
            </p:nvSpPr>
            <p:spPr bwMode="auto">
              <a:xfrm flipH="1">
                <a:off x="8496" y="4320"/>
                <a:ext cx="28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82" name="Oval 54"/>
              <p:cNvSpPr>
                <a:spLocks noChangeArrowheads="1"/>
              </p:cNvSpPr>
              <p:nvPr/>
            </p:nvSpPr>
            <p:spPr bwMode="auto">
              <a:xfrm>
                <a:off x="8496" y="4248"/>
                <a:ext cx="144" cy="144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Tahoma" charset="0"/>
                  <a:cs typeface="Tahoma" charset="0"/>
                </a:endParaRPr>
              </a:p>
            </p:txBody>
          </p:sp>
        </p:grpSp>
        <p:grpSp>
          <p:nvGrpSpPr>
            <p:cNvPr id="31761" name="Group 55"/>
            <p:cNvGrpSpPr>
              <a:grpSpLocks/>
            </p:cNvGrpSpPr>
            <p:nvPr/>
          </p:nvGrpSpPr>
          <p:grpSpPr bwMode="auto">
            <a:xfrm>
              <a:off x="3350" y="2199"/>
              <a:ext cx="346" cy="162"/>
              <a:chOff x="7920" y="4176"/>
              <a:chExt cx="864" cy="288"/>
            </a:xfrm>
          </p:grpSpPr>
          <p:sp>
            <p:nvSpPr>
              <p:cNvPr id="31775" name="Freeform 56"/>
              <p:cNvSpPr>
                <a:spLocks/>
              </p:cNvSpPr>
              <p:nvPr/>
            </p:nvSpPr>
            <p:spPr bwMode="auto">
              <a:xfrm>
                <a:off x="8208" y="4176"/>
                <a:ext cx="288" cy="288"/>
              </a:xfrm>
              <a:custGeom>
                <a:avLst/>
                <a:gdLst>
                  <a:gd name="T0" fmla="*/ 288 w 288"/>
                  <a:gd name="T1" fmla="*/ 144 h 288"/>
                  <a:gd name="T2" fmla="*/ 0 w 288"/>
                  <a:gd name="T3" fmla="*/ 0 h 288"/>
                  <a:gd name="T4" fmla="*/ 0 w 288"/>
                  <a:gd name="T5" fmla="*/ 288 h 288"/>
                  <a:gd name="T6" fmla="*/ 288 w 288"/>
                  <a:gd name="T7" fmla="*/ 144 h 2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288"/>
                  <a:gd name="T14" fmla="*/ 288 w 288"/>
                  <a:gd name="T15" fmla="*/ 288 h 2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288">
                    <a:moveTo>
                      <a:pt x="288" y="144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288" y="144"/>
                    </a:lnTo>
                    <a:close/>
                  </a:path>
                </a:pathLst>
              </a:cu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6" name="Line 57"/>
              <p:cNvSpPr>
                <a:spLocks noChangeShapeType="1"/>
              </p:cNvSpPr>
              <p:nvPr/>
            </p:nvSpPr>
            <p:spPr bwMode="auto">
              <a:xfrm flipH="1">
                <a:off x="7920" y="4320"/>
                <a:ext cx="28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7" name="Line 58"/>
              <p:cNvSpPr>
                <a:spLocks noChangeShapeType="1"/>
              </p:cNvSpPr>
              <p:nvPr/>
            </p:nvSpPr>
            <p:spPr bwMode="auto">
              <a:xfrm flipH="1">
                <a:off x="8496" y="4320"/>
                <a:ext cx="28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8" name="Oval 59"/>
              <p:cNvSpPr>
                <a:spLocks noChangeArrowheads="1"/>
              </p:cNvSpPr>
              <p:nvPr/>
            </p:nvSpPr>
            <p:spPr bwMode="auto">
              <a:xfrm>
                <a:off x="8496" y="4248"/>
                <a:ext cx="144" cy="144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Tahoma" charset="0"/>
                  <a:cs typeface="Tahoma" charset="0"/>
                </a:endParaRPr>
              </a:p>
            </p:txBody>
          </p:sp>
        </p:grpSp>
        <p:sp>
          <p:nvSpPr>
            <p:cNvPr id="31762" name="Line 60"/>
            <p:cNvSpPr>
              <a:spLocks noChangeShapeType="1"/>
            </p:cNvSpPr>
            <p:nvPr/>
          </p:nvSpPr>
          <p:spPr bwMode="auto">
            <a:xfrm flipH="1">
              <a:off x="3350" y="1203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3" name="Line 61"/>
            <p:cNvSpPr>
              <a:spLocks noChangeShapeType="1"/>
            </p:cNvSpPr>
            <p:nvPr/>
          </p:nvSpPr>
          <p:spPr bwMode="auto">
            <a:xfrm flipH="1">
              <a:off x="3350" y="1742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4" name="Line 62"/>
            <p:cNvSpPr>
              <a:spLocks noChangeShapeType="1"/>
            </p:cNvSpPr>
            <p:nvPr/>
          </p:nvSpPr>
          <p:spPr bwMode="auto">
            <a:xfrm flipH="1">
              <a:off x="3350" y="1877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5" name="Line 63"/>
            <p:cNvSpPr>
              <a:spLocks noChangeShapeType="1"/>
            </p:cNvSpPr>
            <p:nvPr/>
          </p:nvSpPr>
          <p:spPr bwMode="auto">
            <a:xfrm flipH="1">
              <a:off x="3350" y="2415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6" name="Line 64"/>
            <p:cNvSpPr>
              <a:spLocks noChangeShapeType="1"/>
            </p:cNvSpPr>
            <p:nvPr/>
          </p:nvSpPr>
          <p:spPr bwMode="auto">
            <a:xfrm flipH="1">
              <a:off x="3350" y="2550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7" name="Line 65"/>
            <p:cNvSpPr>
              <a:spLocks noChangeShapeType="1"/>
            </p:cNvSpPr>
            <p:nvPr/>
          </p:nvSpPr>
          <p:spPr bwMode="auto">
            <a:xfrm flipH="1">
              <a:off x="3350" y="2820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8" name="Line 66"/>
            <p:cNvSpPr>
              <a:spLocks noChangeShapeType="1"/>
            </p:cNvSpPr>
            <p:nvPr/>
          </p:nvSpPr>
          <p:spPr bwMode="auto">
            <a:xfrm flipH="1">
              <a:off x="3350" y="2954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9" name="Line 67"/>
            <p:cNvSpPr>
              <a:spLocks noChangeShapeType="1"/>
            </p:cNvSpPr>
            <p:nvPr/>
          </p:nvSpPr>
          <p:spPr bwMode="auto">
            <a:xfrm flipH="1">
              <a:off x="3350" y="3089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0" name="Text Box 68"/>
            <p:cNvSpPr txBox="1">
              <a:spLocks noChangeArrowheads="1"/>
            </p:cNvSpPr>
            <p:nvPr/>
          </p:nvSpPr>
          <p:spPr bwMode="auto">
            <a:xfrm>
              <a:off x="3205" y="1121"/>
              <a:ext cx="187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200">
                  <a:latin typeface="Comic Sans MS" charset="0"/>
                  <a:cs typeface="Tahoma" charset="0"/>
                </a:rPr>
                <a:t>A</a:t>
              </a:r>
            </a:p>
            <a:p>
              <a:pPr algn="ctr"/>
              <a:r>
                <a:rPr lang="en-US" sz="1200">
                  <a:latin typeface="Comic Sans MS" charset="0"/>
                  <a:cs typeface="Tahoma" charset="0"/>
                </a:rPr>
                <a:t>B</a:t>
              </a:r>
            </a:p>
            <a:p>
              <a:pPr algn="ctr"/>
              <a:r>
                <a:rPr lang="en-US" sz="1200">
                  <a:latin typeface="Comic Sans MS" charset="0"/>
                  <a:cs typeface="Tahoma" charset="0"/>
                </a:rPr>
                <a:t>C</a:t>
              </a:r>
              <a:endParaRPr lang="en-US">
                <a:latin typeface="Comic Sans MS" charset="0"/>
                <a:cs typeface="Tahoma" charset="0"/>
              </a:endParaRPr>
            </a:p>
          </p:txBody>
        </p:sp>
        <p:sp>
          <p:nvSpPr>
            <p:cNvPr id="31771" name="Text Box 69"/>
            <p:cNvSpPr txBox="1">
              <a:spLocks noChangeArrowheads="1"/>
            </p:cNvSpPr>
            <p:nvPr/>
          </p:nvSpPr>
          <p:spPr bwMode="auto">
            <a:xfrm>
              <a:off x="3205" y="1660"/>
              <a:ext cx="187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200">
                  <a:latin typeface="Comic Sans MS" charset="0"/>
                  <a:cs typeface="Tahoma" charset="0"/>
                </a:rPr>
                <a:t>A</a:t>
              </a:r>
            </a:p>
            <a:p>
              <a:pPr algn="ctr"/>
              <a:r>
                <a:rPr lang="en-US" sz="1200">
                  <a:latin typeface="Comic Sans MS" charset="0"/>
                  <a:cs typeface="Tahoma" charset="0"/>
                </a:rPr>
                <a:t>B</a:t>
              </a:r>
            </a:p>
            <a:p>
              <a:pPr algn="ctr"/>
              <a:r>
                <a:rPr lang="en-US" sz="1200">
                  <a:latin typeface="Comic Sans MS" charset="0"/>
                  <a:cs typeface="Tahoma" charset="0"/>
                </a:rPr>
                <a:t>C</a:t>
              </a:r>
              <a:endParaRPr lang="en-US">
                <a:latin typeface="Comic Sans MS" charset="0"/>
                <a:cs typeface="Tahoma" charset="0"/>
              </a:endParaRPr>
            </a:p>
          </p:txBody>
        </p:sp>
        <p:sp>
          <p:nvSpPr>
            <p:cNvPr id="31772" name="Text Box 70"/>
            <p:cNvSpPr txBox="1">
              <a:spLocks noChangeArrowheads="1"/>
            </p:cNvSpPr>
            <p:nvPr/>
          </p:nvSpPr>
          <p:spPr bwMode="auto">
            <a:xfrm>
              <a:off x="3205" y="2225"/>
              <a:ext cx="187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200">
                  <a:latin typeface="Comic Sans MS" charset="0"/>
                  <a:cs typeface="Tahoma" charset="0"/>
                </a:rPr>
                <a:t>A</a:t>
              </a:r>
            </a:p>
            <a:p>
              <a:pPr algn="ctr"/>
              <a:r>
                <a:rPr lang="en-US" sz="1200">
                  <a:latin typeface="Comic Sans MS" charset="0"/>
                  <a:cs typeface="Tahoma" charset="0"/>
                </a:rPr>
                <a:t>B</a:t>
              </a:r>
            </a:p>
            <a:p>
              <a:pPr algn="ctr"/>
              <a:r>
                <a:rPr lang="en-US" sz="1200">
                  <a:latin typeface="Comic Sans MS" charset="0"/>
                  <a:cs typeface="Tahoma" charset="0"/>
                </a:rPr>
                <a:t>C</a:t>
              </a:r>
              <a:endParaRPr lang="en-US">
                <a:latin typeface="Comic Sans MS" charset="0"/>
                <a:cs typeface="Tahoma" charset="0"/>
              </a:endParaRPr>
            </a:p>
          </p:txBody>
        </p:sp>
        <p:sp>
          <p:nvSpPr>
            <p:cNvPr id="31773" name="Text Box 71"/>
            <p:cNvSpPr txBox="1">
              <a:spLocks noChangeArrowheads="1"/>
            </p:cNvSpPr>
            <p:nvPr/>
          </p:nvSpPr>
          <p:spPr bwMode="auto">
            <a:xfrm>
              <a:off x="3205" y="2764"/>
              <a:ext cx="187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200">
                  <a:latin typeface="Comic Sans MS" charset="0"/>
                  <a:cs typeface="Tahoma" charset="0"/>
                </a:rPr>
                <a:t>A</a:t>
              </a:r>
            </a:p>
            <a:p>
              <a:pPr algn="ctr"/>
              <a:r>
                <a:rPr lang="en-US" sz="1200">
                  <a:latin typeface="Comic Sans MS" charset="0"/>
                  <a:cs typeface="Tahoma" charset="0"/>
                </a:rPr>
                <a:t>B</a:t>
              </a:r>
            </a:p>
            <a:p>
              <a:pPr algn="ctr"/>
              <a:r>
                <a:rPr lang="en-US" sz="1200">
                  <a:latin typeface="Comic Sans MS" charset="0"/>
                  <a:cs typeface="Tahoma" charset="0"/>
                </a:rPr>
                <a:t>C</a:t>
              </a:r>
              <a:endParaRPr lang="en-US">
                <a:latin typeface="Comic Sans MS" charset="0"/>
                <a:cs typeface="Tahoma" charset="0"/>
              </a:endParaRPr>
            </a:p>
          </p:txBody>
        </p:sp>
        <p:sp>
          <p:nvSpPr>
            <p:cNvPr id="31774" name="Text Box 72"/>
            <p:cNvSpPr txBox="1">
              <a:spLocks noChangeArrowheads="1"/>
            </p:cNvSpPr>
            <p:nvPr/>
          </p:nvSpPr>
          <p:spPr bwMode="auto">
            <a:xfrm>
              <a:off x="4947" y="1951"/>
              <a:ext cx="1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200">
                  <a:latin typeface="Comic Sans MS" charset="0"/>
                  <a:cs typeface="Tahoma" charset="0"/>
                </a:rPr>
                <a:t>Y</a:t>
              </a:r>
              <a:endParaRPr lang="en-US">
                <a:latin typeface="Comic Sans MS" charset="0"/>
                <a:cs typeface="Tahoma" charset="0"/>
              </a:endParaRPr>
            </a:p>
          </p:txBody>
        </p:sp>
      </p:grpSp>
      <p:graphicFrame>
        <p:nvGraphicFramePr>
          <p:cNvPr id="31748" name="Object 13"/>
          <p:cNvGraphicFramePr>
            <a:graphicFrameLocks noChangeAspect="1"/>
          </p:cNvGraphicFramePr>
          <p:nvPr/>
        </p:nvGraphicFramePr>
        <p:xfrm>
          <a:off x="457200" y="3138488"/>
          <a:ext cx="3722688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1" name="Equation" r:id="rId4" imgW="1879600" imgH="203200" progId="Equation.3">
                  <p:embed/>
                </p:oleObj>
              </mc:Choice>
              <mc:Fallback>
                <p:oleObj name="Equation" r:id="rId4" imgW="1879600" imgH="203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138488"/>
                        <a:ext cx="3722688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Symbols and Boolean operators:</a:t>
            </a:r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/>
          </a:p>
        </p:txBody>
      </p:sp>
      <p:graphicFrame>
        <p:nvGraphicFramePr>
          <p:cNvPr id="60" name="Object 59"/>
          <p:cNvGraphicFramePr>
            <a:graphicFrameLocks noChangeAspect="1"/>
          </p:cNvGraphicFramePr>
          <p:nvPr/>
        </p:nvGraphicFramePr>
        <p:xfrm>
          <a:off x="762000" y="1447800"/>
          <a:ext cx="6542088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6" name="Equation" r:id="rId3" imgW="2425700" imgH="203200" progId="Equation.3">
                  <p:embed/>
                </p:oleObj>
              </mc:Choice>
              <mc:Fallback>
                <p:oleObj name="Equation" r:id="rId3" imgW="2425700" imgH="20320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447800"/>
                        <a:ext cx="6542088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60"/>
          <p:cNvGraphicFramePr>
            <a:graphicFrameLocks noChangeAspect="1"/>
          </p:cNvGraphicFramePr>
          <p:nvPr/>
        </p:nvGraphicFramePr>
        <p:xfrm>
          <a:off x="762000" y="2057400"/>
          <a:ext cx="5341938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7" name="Equation" r:id="rId5" imgW="1981200" imgH="203200" progId="Equation.3">
                  <p:embed/>
                </p:oleObj>
              </mc:Choice>
              <mc:Fallback>
                <p:oleObj name="Equation" r:id="rId5" imgW="1981200" imgH="20320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057400"/>
                        <a:ext cx="5341938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61"/>
          <p:cNvGraphicFramePr>
            <a:graphicFrameLocks noChangeAspect="1"/>
          </p:cNvGraphicFramePr>
          <p:nvPr/>
        </p:nvGraphicFramePr>
        <p:xfrm>
          <a:off x="762000" y="2727325"/>
          <a:ext cx="5170488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8" name="Equation" r:id="rId7" imgW="1917700" imgH="203200" progId="Equation.3">
                  <p:embed/>
                </p:oleObj>
              </mc:Choice>
              <mc:Fallback>
                <p:oleObj name="Equation" r:id="rId7" imgW="1917700" imgH="203200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727325"/>
                        <a:ext cx="5170488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63"/>
          <p:cNvGraphicFramePr>
            <a:graphicFrameLocks noChangeAspect="1"/>
          </p:cNvGraphicFramePr>
          <p:nvPr/>
        </p:nvGraphicFramePr>
        <p:xfrm>
          <a:off x="762000" y="4133850"/>
          <a:ext cx="5970588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9" name="Equation" r:id="rId9" imgW="2159000" imgH="241300" progId="Equation.3">
                  <p:embed/>
                </p:oleObj>
              </mc:Choice>
              <mc:Fallback>
                <p:oleObj name="Equation" r:id="rId9" imgW="2159000" imgH="241300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133850"/>
                        <a:ext cx="5970588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64"/>
          <p:cNvGraphicFramePr>
            <a:graphicFrameLocks noChangeAspect="1"/>
          </p:cNvGraphicFramePr>
          <p:nvPr/>
        </p:nvGraphicFramePr>
        <p:xfrm>
          <a:off x="762000" y="3352800"/>
          <a:ext cx="741045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20" name="Equation" r:id="rId11" imgW="2679700" imgH="241300" progId="Equation.3">
                  <p:embed/>
                </p:oleObj>
              </mc:Choice>
              <mc:Fallback>
                <p:oleObj name="Equation" r:id="rId11" imgW="2679700" imgH="241300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352800"/>
                        <a:ext cx="7410450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Object 65"/>
          <p:cNvGraphicFramePr>
            <a:graphicFrameLocks noChangeAspect="1"/>
          </p:cNvGraphicFramePr>
          <p:nvPr/>
        </p:nvGraphicFramePr>
        <p:xfrm>
          <a:off x="762000" y="4937125"/>
          <a:ext cx="4897438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21" name="Equation" r:id="rId13" imgW="1816100" imgH="203200" progId="Equation.3">
                  <p:embed/>
                </p:oleObj>
              </mc:Choice>
              <mc:Fallback>
                <p:oleObj name="Equation" r:id="rId13" imgW="1816100" imgH="203200" progId="Equation.3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937125"/>
                        <a:ext cx="4897438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66"/>
          <p:cNvGraphicFramePr>
            <a:graphicFrameLocks noChangeAspect="1"/>
          </p:cNvGraphicFramePr>
          <p:nvPr/>
        </p:nvGraphicFramePr>
        <p:xfrm>
          <a:off x="762000" y="5511800"/>
          <a:ext cx="6743700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22" name="Equation" r:id="rId15" imgW="2501900" imgH="241300" progId="Equation.3">
                  <p:embed/>
                </p:oleObj>
              </mc:Choice>
              <mc:Fallback>
                <p:oleObj name="Equation" r:id="rId15" imgW="2501900" imgH="241300" progId="Equation.3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511800"/>
                        <a:ext cx="6743700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DeMorgan’s</a:t>
            </a:r>
            <a:r>
              <a:rPr lang="en-US" dirty="0" smtClean="0"/>
              <a:t> Laws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Change ANDs into ORs and vice-versa</a:t>
            </a:r>
          </a:p>
        </p:txBody>
      </p:sp>
      <p:graphicFrame>
        <p:nvGraphicFramePr>
          <p:cNvPr id="34819" name="Object 205"/>
          <p:cNvGraphicFramePr>
            <a:graphicFrameLocks noChangeAspect="1"/>
          </p:cNvGraphicFramePr>
          <p:nvPr/>
        </p:nvGraphicFramePr>
        <p:xfrm>
          <a:off x="2268538" y="2514600"/>
          <a:ext cx="3968750" cy="323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4" name="Equation" r:id="rId3" imgW="889000" imgH="723900" progId="Equation.3">
                  <p:embed/>
                </p:oleObj>
              </mc:Choice>
              <mc:Fallback>
                <p:oleObj name="Equation" r:id="rId3" imgW="889000" imgH="723900" progId="Equation.3">
                  <p:embed/>
                  <p:pic>
                    <p:nvPicPr>
                      <p:cNvPr id="0" name="Object 2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2514600"/>
                        <a:ext cx="3968750" cy="323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200400" y="3454400"/>
            <a:ext cx="1831975" cy="1052513"/>
            <a:chOff x="2092" y="2203"/>
            <a:chExt cx="1154" cy="663"/>
          </a:xfrm>
        </p:grpSpPr>
        <p:grpSp>
          <p:nvGrpSpPr>
            <p:cNvPr id="36216" name="Group 3"/>
            <p:cNvGrpSpPr>
              <a:grpSpLocks/>
            </p:cNvGrpSpPr>
            <p:nvPr/>
          </p:nvGrpSpPr>
          <p:grpSpPr bwMode="auto">
            <a:xfrm>
              <a:off x="2380" y="2513"/>
              <a:ext cx="519" cy="353"/>
              <a:chOff x="4800" y="2343"/>
              <a:chExt cx="519" cy="353"/>
            </a:xfrm>
          </p:grpSpPr>
          <p:sp>
            <p:nvSpPr>
              <p:cNvPr id="36222" name="Rectangle 4"/>
              <p:cNvSpPr>
                <a:spLocks noChangeArrowheads="1"/>
              </p:cNvSpPr>
              <p:nvPr/>
            </p:nvSpPr>
            <p:spPr bwMode="auto">
              <a:xfrm>
                <a:off x="4800" y="2343"/>
                <a:ext cx="518" cy="35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latin typeface="Tahoma" charset="0"/>
                  <a:cs typeface="Tahoma" charset="0"/>
                </a:endParaRPr>
              </a:p>
            </p:txBody>
          </p:sp>
          <p:grpSp>
            <p:nvGrpSpPr>
              <p:cNvPr id="36223" name="Group 5"/>
              <p:cNvGrpSpPr>
                <a:grpSpLocks/>
              </p:cNvGrpSpPr>
              <p:nvPr/>
            </p:nvGrpSpPr>
            <p:grpSpPr bwMode="auto">
              <a:xfrm>
                <a:off x="4801" y="2403"/>
                <a:ext cx="518" cy="231"/>
                <a:chOff x="5616" y="4176"/>
                <a:chExt cx="1296" cy="576"/>
              </a:xfrm>
            </p:grpSpPr>
            <p:grpSp>
              <p:nvGrpSpPr>
                <p:cNvPr id="36224" name="Group 6"/>
                <p:cNvGrpSpPr>
                  <a:grpSpLocks/>
                </p:cNvGrpSpPr>
                <p:nvPr/>
              </p:nvGrpSpPr>
              <p:grpSpPr bwMode="auto">
                <a:xfrm>
                  <a:off x="5616" y="4176"/>
                  <a:ext cx="1296" cy="576"/>
                  <a:chOff x="3744" y="7632"/>
                  <a:chExt cx="1296" cy="576"/>
                </a:xfrm>
              </p:grpSpPr>
              <p:sp>
                <p:nvSpPr>
                  <p:cNvPr id="36226" name="Freeform 7"/>
                  <p:cNvSpPr>
                    <a:spLocks/>
                  </p:cNvSpPr>
                  <p:nvPr/>
                </p:nvSpPr>
                <p:spPr bwMode="auto">
                  <a:xfrm>
                    <a:off x="4032" y="7632"/>
                    <a:ext cx="747" cy="576"/>
                  </a:xfrm>
                  <a:custGeom>
                    <a:avLst/>
                    <a:gdLst>
                      <a:gd name="T0" fmla="*/ 0 w 747"/>
                      <a:gd name="T1" fmla="*/ 0 h 576"/>
                      <a:gd name="T2" fmla="*/ 432 w 747"/>
                      <a:gd name="T3" fmla="*/ 0 h 576"/>
                      <a:gd name="T4" fmla="*/ 495 w 747"/>
                      <a:gd name="T5" fmla="*/ 9 h 576"/>
                      <a:gd name="T6" fmla="*/ 555 w 747"/>
                      <a:gd name="T7" fmla="*/ 27 h 576"/>
                      <a:gd name="T8" fmla="*/ 639 w 747"/>
                      <a:gd name="T9" fmla="*/ 99 h 576"/>
                      <a:gd name="T10" fmla="*/ 699 w 747"/>
                      <a:gd name="T11" fmla="*/ 189 h 576"/>
                      <a:gd name="T12" fmla="*/ 747 w 747"/>
                      <a:gd name="T13" fmla="*/ 291 h 576"/>
                      <a:gd name="T14" fmla="*/ 699 w 747"/>
                      <a:gd name="T15" fmla="*/ 393 h 576"/>
                      <a:gd name="T16" fmla="*/ 633 w 747"/>
                      <a:gd name="T17" fmla="*/ 477 h 576"/>
                      <a:gd name="T18" fmla="*/ 549 w 747"/>
                      <a:gd name="T19" fmla="*/ 549 h 576"/>
                      <a:gd name="T20" fmla="*/ 495 w 747"/>
                      <a:gd name="T21" fmla="*/ 567 h 576"/>
                      <a:gd name="T22" fmla="*/ 432 w 747"/>
                      <a:gd name="T23" fmla="*/ 576 h 576"/>
                      <a:gd name="T24" fmla="*/ 0 w 747"/>
                      <a:gd name="T25" fmla="*/ 576 h 576"/>
                      <a:gd name="T26" fmla="*/ 39 w 747"/>
                      <a:gd name="T27" fmla="*/ 561 h 576"/>
                      <a:gd name="T28" fmla="*/ 69 w 747"/>
                      <a:gd name="T29" fmla="*/ 537 h 576"/>
                      <a:gd name="T30" fmla="*/ 111 w 747"/>
                      <a:gd name="T31" fmla="*/ 483 h 576"/>
                      <a:gd name="T32" fmla="*/ 135 w 747"/>
                      <a:gd name="T33" fmla="*/ 381 h 576"/>
                      <a:gd name="T34" fmla="*/ 144 w 747"/>
                      <a:gd name="T35" fmla="*/ 288 h 576"/>
                      <a:gd name="T36" fmla="*/ 135 w 747"/>
                      <a:gd name="T37" fmla="*/ 183 h 576"/>
                      <a:gd name="T38" fmla="*/ 111 w 747"/>
                      <a:gd name="T39" fmla="*/ 99 h 576"/>
                      <a:gd name="T40" fmla="*/ 69 w 747"/>
                      <a:gd name="T41" fmla="*/ 33 h 576"/>
                      <a:gd name="T42" fmla="*/ 39 w 747"/>
                      <a:gd name="T43" fmla="*/ 9 h 576"/>
                      <a:gd name="T44" fmla="*/ 0 w 747"/>
                      <a:gd name="T45" fmla="*/ 0 h 57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w 747"/>
                      <a:gd name="T70" fmla="*/ 0 h 576"/>
                      <a:gd name="T71" fmla="*/ 747 w 747"/>
                      <a:gd name="T72" fmla="*/ 576 h 576"/>
                    </a:gdLst>
                    <a:ahLst/>
                    <a:cxnLst>
                      <a:cxn ang="T46">
                        <a:pos x="T0" y="T1"/>
                      </a:cxn>
                      <a:cxn ang="T47">
                        <a:pos x="T2" y="T3"/>
                      </a:cxn>
                      <a:cxn ang="T48">
                        <a:pos x="T4" y="T5"/>
                      </a:cxn>
                      <a:cxn ang="T49">
                        <a:pos x="T6" y="T7"/>
                      </a:cxn>
                      <a:cxn ang="T50">
                        <a:pos x="T8" y="T9"/>
                      </a:cxn>
                      <a:cxn ang="T51">
                        <a:pos x="T10" y="T11"/>
                      </a:cxn>
                      <a:cxn ang="T52">
                        <a:pos x="T12" y="T13"/>
                      </a:cxn>
                      <a:cxn ang="T53">
                        <a:pos x="T14" y="T15"/>
                      </a:cxn>
                      <a:cxn ang="T54">
                        <a:pos x="T16" y="T17"/>
                      </a:cxn>
                      <a:cxn ang="T55">
                        <a:pos x="T18" y="T19"/>
                      </a:cxn>
                      <a:cxn ang="T56">
                        <a:pos x="T20" y="T21"/>
                      </a:cxn>
                      <a:cxn ang="T57">
                        <a:pos x="T22" y="T23"/>
                      </a:cxn>
                      <a:cxn ang="T58">
                        <a:pos x="T24" y="T25"/>
                      </a:cxn>
                      <a:cxn ang="T59">
                        <a:pos x="T26" y="T27"/>
                      </a:cxn>
                      <a:cxn ang="T60">
                        <a:pos x="T28" y="T29"/>
                      </a:cxn>
                      <a:cxn ang="T61">
                        <a:pos x="T30" y="T31"/>
                      </a:cxn>
                      <a:cxn ang="T62">
                        <a:pos x="T32" y="T33"/>
                      </a:cxn>
                      <a:cxn ang="T63">
                        <a:pos x="T34" y="T35"/>
                      </a:cxn>
                      <a:cxn ang="T64">
                        <a:pos x="T36" y="T37"/>
                      </a:cxn>
                      <a:cxn ang="T65">
                        <a:pos x="T38" y="T39"/>
                      </a:cxn>
                      <a:cxn ang="T66">
                        <a:pos x="T40" y="T41"/>
                      </a:cxn>
                      <a:cxn ang="T67">
                        <a:pos x="T42" y="T43"/>
                      </a:cxn>
                      <a:cxn ang="T68">
                        <a:pos x="T44" y="T45"/>
                      </a:cxn>
                    </a:cxnLst>
                    <a:rect l="T69" t="T70" r="T71" b="T72"/>
                    <a:pathLst>
                      <a:path w="747" h="576">
                        <a:moveTo>
                          <a:pt x="0" y="0"/>
                        </a:moveTo>
                        <a:lnTo>
                          <a:pt x="432" y="0"/>
                        </a:lnTo>
                        <a:lnTo>
                          <a:pt x="495" y="9"/>
                        </a:lnTo>
                        <a:lnTo>
                          <a:pt x="555" y="27"/>
                        </a:lnTo>
                        <a:lnTo>
                          <a:pt x="639" y="99"/>
                        </a:lnTo>
                        <a:lnTo>
                          <a:pt x="699" y="189"/>
                        </a:lnTo>
                        <a:lnTo>
                          <a:pt x="747" y="291"/>
                        </a:lnTo>
                        <a:lnTo>
                          <a:pt x="699" y="393"/>
                        </a:lnTo>
                        <a:lnTo>
                          <a:pt x="633" y="477"/>
                        </a:lnTo>
                        <a:lnTo>
                          <a:pt x="549" y="549"/>
                        </a:lnTo>
                        <a:lnTo>
                          <a:pt x="495" y="567"/>
                        </a:lnTo>
                        <a:lnTo>
                          <a:pt x="432" y="576"/>
                        </a:lnTo>
                        <a:lnTo>
                          <a:pt x="0" y="576"/>
                        </a:lnTo>
                        <a:lnTo>
                          <a:pt x="39" y="561"/>
                        </a:lnTo>
                        <a:lnTo>
                          <a:pt x="69" y="537"/>
                        </a:lnTo>
                        <a:lnTo>
                          <a:pt x="111" y="483"/>
                        </a:lnTo>
                        <a:lnTo>
                          <a:pt x="135" y="381"/>
                        </a:lnTo>
                        <a:lnTo>
                          <a:pt x="144" y="288"/>
                        </a:lnTo>
                        <a:lnTo>
                          <a:pt x="135" y="183"/>
                        </a:lnTo>
                        <a:lnTo>
                          <a:pt x="111" y="99"/>
                        </a:lnTo>
                        <a:lnTo>
                          <a:pt x="69" y="33"/>
                        </a:lnTo>
                        <a:lnTo>
                          <a:pt x="39" y="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6227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8064"/>
                    <a:ext cx="408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6228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82" y="7920"/>
                    <a:ext cx="258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6229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7776"/>
                    <a:ext cx="414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6225" name="Oval 11"/>
                <p:cNvSpPr>
                  <a:spLocks noChangeArrowheads="1"/>
                </p:cNvSpPr>
                <p:nvPr/>
              </p:nvSpPr>
              <p:spPr bwMode="auto">
                <a:xfrm>
                  <a:off x="6624" y="4392"/>
                  <a:ext cx="144" cy="144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Tahoma" charset="0"/>
                    <a:cs typeface="Tahoma" charset="0"/>
                  </a:endParaRPr>
                </a:p>
              </p:txBody>
            </p:sp>
          </p:grpSp>
        </p:grpSp>
        <p:grpSp>
          <p:nvGrpSpPr>
            <p:cNvPr id="36217" name="Group 12"/>
            <p:cNvGrpSpPr>
              <a:grpSpLocks/>
            </p:cNvGrpSpPr>
            <p:nvPr/>
          </p:nvGrpSpPr>
          <p:grpSpPr bwMode="auto">
            <a:xfrm>
              <a:off x="2092" y="2203"/>
              <a:ext cx="1154" cy="288"/>
              <a:chOff x="4420" y="2486"/>
              <a:chExt cx="1154" cy="288"/>
            </a:xfrm>
          </p:grpSpPr>
          <p:sp>
            <p:nvSpPr>
              <p:cNvPr id="36218" name="Text Box 13"/>
              <p:cNvSpPr txBox="1">
                <a:spLocks noChangeArrowheads="1"/>
              </p:cNvSpPr>
              <p:nvPr/>
            </p:nvSpPr>
            <p:spPr bwMode="auto">
              <a:xfrm>
                <a:off x="4420" y="2486"/>
                <a:ext cx="115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>
                    <a:latin typeface="Comic Sans MS" charset="0"/>
                    <a:cs typeface="Tahoma" charset="0"/>
                  </a:rPr>
                  <a:t>AB=A+B</a:t>
                </a:r>
              </a:p>
            </p:txBody>
          </p:sp>
          <p:sp>
            <p:nvSpPr>
              <p:cNvPr id="36219" name="Line 14"/>
              <p:cNvSpPr>
                <a:spLocks noChangeShapeType="1"/>
              </p:cNvSpPr>
              <p:nvPr/>
            </p:nvSpPr>
            <p:spPr bwMode="auto">
              <a:xfrm>
                <a:off x="4654" y="2528"/>
                <a:ext cx="8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20" name="Line 15"/>
              <p:cNvSpPr>
                <a:spLocks noChangeShapeType="1"/>
              </p:cNvSpPr>
              <p:nvPr/>
            </p:nvSpPr>
            <p:spPr bwMode="auto">
              <a:xfrm>
                <a:off x="4772" y="2528"/>
                <a:ext cx="8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21" name="Line 16"/>
              <p:cNvSpPr>
                <a:spLocks noChangeShapeType="1"/>
              </p:cNvSpPr>
              <p:nvPr/>
            </p:nvSpPr>
            <p:spPr bwMode="auto">
              <a:xfrm>
                <a:off x="5038" y="2527"/>
                <a:ext cx="3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" name="Group 17"/>
          <p:cNvGrpSpPr>
            <a:grpSpLocks/>
          </p:cNvGrpSpPr>
          <p:nvPr/>
        </p:nvGrpSpPr>
        <p:grpSpPr bwMode="auto">
          <a:xfrm>
            <a:off x="4586288" y="3962400"/>
            <a:ext cx="823912" cy="533400"/>
            <a:chOff x="4771" y="1451"/>
            <a:chExt cx="519" cy="336"/>
          </a:xfrm>
        </p:grpSpPr>
        <p:sp>
          <p:nvSpPr>
            <p:cNvPr id="36206" name="Rectangle 18"/>
            <p:cNvSpPr>
              <a:spLocks noChangeArrowheads="1"/>
            </p:cNvSpPr>
            <p:nvPr/>
          </p:nvSpPr>
          <p:spPr bwMode="auto">
            <a:xfrm>
              <a:off x="4772" y="1451"/>
              <a:ext cx="517" cy="3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Tahoma" charset="0"/>
                <a:cs typeface="Tahoma" charset="0"/>
              </a:endParaRPr>
            </a:p>
          </p:txBody>
        </p:sp>
        <p:grpSp>
          <p:nvGrpSpPr>
            <p:cNvPr id="36207" name="Group 19"/>
            <p:cNvGrpSpPr>
              <a:grpSpLocks/>
            </p:cNvGrpSpPr>
            <p:nvPr/>
          </p:nvGrpSpPr>
          <p:grpSpPr bwMode="auto">
            <a:xfrm>
              <a:off x="4771" y="1503"/>
              <a:ext cx="519" cy="231"/>
              <a:chOff x="5616" y="5616"/>
              <a:chExt cx="1296" cy="576"/>
            </a:xfrm>
          </p:grpSpPr>
          <p:grpSp>
            <p:nvGrpSpPr>
              <p:cNvPr id="36208" name="Group 20"/>
              <p:cNvGrpSpPr>
                <a:grpSpLocks/>
              </p:cNvGrpSpPr>
              <p:nvPr/>
            </p:nvGrpSpPr>
            <p:grpSpPr bwMode="auto">
              <a:xfrm>
                <a:off x="5616" y="5616"/>
                <a:ext cx="1296" cy="576"/>
                <a:chOff x="2304" y="7200"/>
                <a:chExt cx="1296" cy="576"/>
              </a:xfrm>
            </p:grpSpPr>
            <p:sp>
              <p:nvSpPr>
                <p:cNvPr id="36212" name="Freeform 21"/>
                <p:cNvSpPr>
                  <a:spLocks/>
                </p:cNvSpPr>
                <p:nvPr/>
              </p:nvSpPr>
              <p:spPr bwMode="auto">
                <a:xfrm>
                  <a:off x="2592" y="7200"/>
                  <a:ext cx="723" cy="576"/>
                </a:xfrm>
                <a:custGeom>
                  <a:avLst/>
                  <a:gdLst>
                    <a:gd name="T0" fmla="*/ 0 w 723"/>
                    <a:gd name="T1" fmla="*/ 0 h 576"/>
                    <a:gd name="T2" fmla="*/ 0 w 723"/>
                    <a:gd name="T3" fmla="*/ 576 h 576"/>
                    <a:gd name="T4" fmla="*/ 432 w 723"/>
                    <a:gd name="T5" fmla="*/ 576 h 576"/>
                    <a:gd name="T6" fmla="*/ 489 w 723"/>
                    <a:gd name="T7" fmla="*/ 573 h 576"/>
                    <a:gd name="T8" fmla="*/ 555 w 723"/>
                    <a:gd name="T9" fmla="*/ 549 h 576"/>
                    <a:gd name="T10" fmla="*/ 591 w 723"/>
                    <a:gd name="T11" fmla="*/ 525 h 576"/>
                    <a:gd name="T12" fmla="*/ 627 w 723"/>
                    <a:gd name="T13" fmla="*/ 501 h 576"/>
                    <a:gd name="T14" fmla="*/ 681 w 723"/>
                    <a:gd name="T15" fmla="*/ 435 h 576"/>
                    <a:gd name="T16" fmla="*/ 711 w 723"/>
                    <a:gd name="T17" fmla="*/ 363 h 576"/>
                    <a:gd name="T18" fmla="*/ 723 w 723"/>
                    <a:gd name="T19" fmla="*/ 285 h 576"/>
                    <a:gd name="T20" fmla="*/ 711 w 723"/>
                    <a:gd name="T21" fmla="*/ 213 h 576"/>
                    <a:gd name="T22" fmla="*/ 687 w 723"/>
                    <a:gd name="T23" fmla="*/ 147 h 576"/>
                    <a:gd name="T24" fmla="*/ 639 w 723"/>
                    <a:gd name="T25" fmla="*/ 87 h 576"/>
                    <a:gd name="T26" fmla="*/ 585 w 723"/>
                    <a:gd name="T27" fmla="*/ 45 h 576"/>
                    <a:gd name="T28" fmla="*/ 549 w 723"/>
                    <a:gd name="T29" fmla="*/ 27 h 576"/>
                    <a:gd name="T30" fmla="*/ 513 w 723"/>
                    <a:gd name="T31" fmla="*/ 15 h 576"/>
                    <a:gd name="T32" fmla="*/ 477 w 723"/>
                    <a:gd name="T33" fmla="*/ 3 h 576"/>
                    <a:gd name="T34" fmla="*/ 432 w 723"/>
                    <a:gd name="T35" fmla="*/ 0 h 576"/>
                    <a:gd name="T36" fmla="*/ 0 w 723"/>
                    <a:gd name="T37" fmla="*/ 0 h 57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723"/>
                    <a:gd name="T58" fmla="*/ 0 h 576"/>
                    <a:gd name="T59" fmla="*/ 723 w 723"/>
                    <a:gd name="T60" fmla="*/ 576 h 57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723" h="576">
                      <a:moveTo>
                        <a:pt x="0" y="0"/>
                      </a:moveTo>
                      <a:lnTo>
                        <a:pt x="0" y="576"/>
                      </a:lnTo>
                      <a:lnTo>
                        <a:pt x="432" y="576"/>
                      </a:lnTo>
                      <a:lnTo>
                        <a:pt x="489" y="573"/>
                      </a:lnTo>
                      <a:lnTo>
                        <a:pt x="555" y="549"/>
                      </a:lnTo>
                      <a:lnTo>
                        <a:pt x="591" y="525"/>
                      </a:lnTo>
                      <a:lnTo>
                        <a:pt x="627" y="501"/>
                      </a:lnTo>
                      <a:lnTo>
                        <a:pt x="681" y="435"/>
                      </a:lnTo>
                      <a:lnTo>
                        <a:pt x="711" y="363"/>
                      </a:lnTo>
                      <a:lnTo>
                        <a:pt x="723" y="285"/>
                      </a:lnTo>
                      <a:lnTo>
                        <a:pt x="711" y="213"/>
                      </a:lnTo>
                      <a:lnTo>
                        <a:pt x="687" y="147"/>
                      </a:lnTo>
                      <a:lnTo>
                        <a:pt x="639" y="87"/>
                      </a:lnTo>
                      <a:lnTo>
                        <a:pt x="585" y="45"/>
                      </a:lnTo>
                      <a:lnTo>
                        <a:pt x="549" y="27"/>
                      </a:lnTo>
                      <a:lnTo>
                        <a:pt x="513" y="15"/>
                      </a:lnTo>
                      <a:lnTo>
                        <a:pt x="477" y="3"/>
                      </a:lnTo>
                      <a:lnTo>
                        <a:pt x="43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213" name="Line 22"/>
                <p:cNvSpPr>
                  <a:spLocks noChangeShapeType="1"/>
                </p:cNvSpPr>
                <p:nvPr/>
              </p:nvSpPr>
              <p:spPr bwMode="auto">
                <a:xfrm>
                  <a:off x="3312" y="7488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214" name="Line 23"/>
                <p:cNvSpPr>
                  <a:spLocks noChangeShapeType="1"/>
                </p:cNvSpPr>
                <p:nvPr/>
              </p:nvSpPr>
              <p:spPr bwMode="auto">
                <a:xfrm>
                  <a:off x="2304" y="7344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215" name="Line 24"/>
                <p:cNvSpPr>
                  <a:spLocks noChangeShapeType="1"/>
                </p:cNvSpPr>
                <p:nvPr/>
              </p:nvSpPr>
              <p:spPr bwMode="auto">
                <a:xfrm>
                  <a:off x="2304" y="7632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6209" name="Group 25"/>
              <p:cNvGrpSpPr>
                <a:grpSpLocks/>
              </p:cNvGrpSpPr>
              <p:nvPr/>
            </p:nvGrpSpPr>
            <p:grpSpPr bwMode="auto">
              <a:xfrm>
                <a:off x="5760" y="5688"/>
                <a:ext cx="144" cy="432"/>
                <a:chOff x="5616" y="5616"/>
                <a:chExt cx="144" cy="432"/>
              </a:xfrm>
            </p:grpSpPr>
            <p:sp>
              <p:nvSpPr>
                <p:cNvPr id="36210" name="Oval 26"/>
                <p:cNvSpPr>
                  <a:spLocks noChangeArrowheads="1"/>
                </p:cNvSpPr>
                <p:nvPr/>
              </p:nvSpPr>
              <p:spPr bwMode="auto">
                <a:xfrm>
                  <a:off x="5616" y="5904"/>
                  <a:ext cx="144" cy="144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Tahoma" charset="0"/>
                    <a:cs typeface="Tahoma" charset="0"/>
                  </a:endParaRPr>
                </a:p>
              </p:txBody>
            </p:sp>
            <p:sp>
              <p:nvSpPr>
                <p:cNvPr id="36211" name="Oval 27"/>
                <p:cNvSpPr>
                  <a:spLocks noChangeArrowheads="1"/>
                </p:cNvSpPr>
                <p:nvPr/>
              </p:nvSpPr>
              <p:spPr bwMode="auto">
                <a:xfrm>
                  <a:off x="5616" y="5616"/>
                  <a:ext cx="144" cy="144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Tahoma" charset="0"/>
                    <a:cs typeface="Tahoma" charset="0"/>
                  </a:endParaRPr>
                </a:p>
              </p:txBody>
            </p:sp>
          </p:grpSp>
        </p:grpSp>
      </p:grpSp>
      <p:sp>
        <p:nvSpPr>
          <p:cNvPr id="7174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Tahoma" charset="0"/>
                <a:ea typeface="Tahoma"/>
              </a:rPr>
              <a:t>Useful Gate Structures</a:t>
            </a:r>
          </a:p>
        </p:txBody>
      </p:sp>
      <p:sp>
        <p:nvSpPr>
          <p:cNvPr id="7175" name="Rectangle 2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NAND-NAND</a:t>
            </a:r>
          </a:p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NOR-NOR</a:t>
            </a:r>
          </a:p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</p:txBody>
      </p:sp>
      <p:grpSp>
        <p:nvGrpSpPr>
          <p:cNvPr id="35845" name="Group 30"/>
          <p:cNvGrpSpPr>
            <a:grpSpLocks/>
          </p:cNvGrpSpPr>
          <p:nvPr/>
        </p:nvGrpSpPr>
        <p:grpSpPr bwMode="auto">
          <a:xfrm>
            <a:off x="1676400" y="1752600"/>
            <a:ext cx="2514600" cy="1616075"/>
            <a:chOff x="1056" y="1104"/>
            <a:chExt cx="1584" cy="1018"/>
          </a:xfrm>
        </p:grpSpPr>
        <p:grpSp>
          <p:nvGrpSpPr>
            <p:cNvPr id="36154" name="Group 31"/>
            <p:cNvGrpSpPr>
              <a:grpSpLocks/>
            </p:cNvGrpSpPr>
            <p:nvPr/>
          </p:nvGrpSpPr>
          <p:grpSpPr bwMode="auto">
            <a:xfrm>
              <a:off x="1488" y="1104"/>
              <a:ext cx="519" cy="346"/>
              <a:chOff x="7056" y="4464"/>
              <a:chExt cx="1296" cy="864"/>
            </a:xfrm>
          </p:grpSpPr>
          <p:sp>
            <p:nvSpPr>
              <p:cNvPr id="36198" name="Rectangle 32"/>
              <p:cNvSpPr>
                <a:spLocks noChangeArrowheads="1"/>
              </p:cNvSpPr>
              <p:nvPr/>
            </p:nvSpPr>
            <p:spPr bwMode="auto">
              <a:xfrm>
                <a:off x="7056" y="4464"/>
                <a:ext cx="1296" cy="8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Tahoma" charset="0"/>
                  <a:cs typeface="Tahoma" charset="0"/>
                </a:endParaRPr>
              </a:p>
            </p:txBody>
          </p:sp>
          <p:grpSp>
            <p:nvGrpSpPr>
              <p:cNvPr id="36199" name="Group 33"/>
              <p:cNvGrpSpPr>
                <a:grpSpLocks/>
              </p:cNvGrpSpPr>
              <p:nvPr/>
            </p:nvGrpSpPr>
            <p:grpSpPr bwMode="auto">
              <a:xfrm>
                <a:off x="7056" y="4608"/>
                <a:ext cx="1296" cy="576"/>
                <a:chOff x="5616" y="4896"/>
                <a:chExt cx="1296" cy="576"/>
              </a:xfrm>
            </p:grpSpPr>
            <p:grpSp>
              <p:nvGrpSpPr>
                <p:cNvPr id="36200" name="Group 34"/>
                <p:cNvGrpSpPr>
                  <a:grpSpLocks/>
                </p:cNvGrpSpPr>
                <p:nvPr/>
              </p:nvGrpSpPr>
              <p:grpSpPr bwMode="auto">
                <a:xfrm>
                  <a:off x="5616" y="4896"/>
                  <a:ext cx="1296" cy="576"/>
                  <a:chOff x="2304" y="7200"/>
                  <a:chExt cx="1296" cy="576"/>
                </a:xfrm>
              </p:grpSpPr>
              <p:sp>
                <p:nvSpPr>
                  <p:cNvPr id="36202" name="Freeform 35"/>
                  <p:cNvSpPr>
                    <a:spLocks/>
                  </p:cNvSpPr>
                  <p:nvPr/>
                </p:nvSpPr>
                <p:spPr bwMode="auto">
                  <a:xfrm>
                    <a:off x="2592" y="7200"/>
                    <a:ext cx="723" cy="576"/>
                  </a:xfrm>
                  <a:custGeom>
                    <a:avLst/>
                    <a:gdLst>
                      <a:gd name="T0" fmla="*/ 0 w 723"/>
                      <a:gd name="T1" fmla="*/ 0 h 576"/>
                      <a:gd name="T2" fmla="*/ 0 w 723"/>
                      <a:gd name="T3" fmla="*/ 576 h 576"/>
                      <a:gd name="T4" fmla="*/ 432 w 723"/>
                      <a:gd name="T5" fmla="*/ 576 h 576"/>
                      <a:gd name="T6" fmla="*/ 489 w 723"/>
                      <a:gd name="T7" fmla="*/ 573 h 576"/>
                      <a:gd name="T8" fmla="*/ 555 w 723"/>
                      <a:gd name="T9" fmla="*/ 549 h 576"/>
                      <a:gd name="T10" fmla="*/ 591 w 723"/>
                      <a:gd name="T11" fmla="*/ 525 h 576"/>
                      <a:gd name="T12" fmla="*/ 627 w 723"/>
                      <a:gd name="T13" fmla="*/ 501 h 576"/>
                      <a:gd name="T14" fmla="*/ 681 w 723"/>
                      <a:gd name="T15" fmla="*/ 435 h 576"/>
                      <a:gd name="T16" fmla="*/ 711 w 723"/>
                      <a:gd name="T17" fmla="*/ 363 h 576"/>
                      <a:gd name="T18" fmla="*/ 723 w 723"/>
                      <a:gd name="T19" fmla="*/ 285 h 576"/>
                      <a:gd name="T20" fmla="*/ 711 w 723"/>
                      <a:gd name="T21" fmla="*/ 213 h 576"/>
                      <a:gd name="T22" fmla="*/ 687 w 723"/>
                      <a:gd name="T23" fmla="*/ 147 h 576"/>
                      <a:gd name="T24" fmla="*/ 639 w 723"/>
                      <a:gd name="T25" fmla="*/ 87 h 576"/>
                      <a:gd name="T26" fmla="*/ 585 w 723"/>
                      <a:gd name="T27" fmla="*/ 45 h 576"/>
                      <a:gd name="T28" fmla="*/ 549 w 723"/>
                      <a:gd name="T29" fmla="*/ 27 h 576"/>
                      <a:gd name="T30" fmla="*/ 513 w 723"/>
                      <a:gd name="T31" fmla="*/ 15 h 576"/>
                      <a:gd name="T32" fmla="*/ 477 w 723"/>
                      <a:gd name="T33" fmla="*/ 3 h 576"/>
                      <a:gd name="T34" fmla="*/ 432 w 723"/>
                      <a:gd name="T35" fmla="*/ 0 h 576"/>
                      <a:gd name="T36" fmla="*/ 0 w 723"/>
                      <a:gd name="T37" fmla="*/ 0 h 57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723"/>
                      <a:gd name="T58" fmla="*/ 0 h 576"/>
                      <a:gd name="T59" fmla="*/ 723 w 723"/>
                      <a:gd name="T60" fmla="*/ 576 h 57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723" h="576">
                        <a:moveTo>
                          <a:pt x="0" y="0"/>
                        </a:moveTo>
                        <a:lnTo>
                          <a:pt x="0" y="576"/>
                        </a:lnTo>
                        <a:lnTo>
                          <a:pt x="432" y="576"/>
                        </a:lnTo>
                        <a:lnTo>
                          <a:pt x="489" y="573"/>
                        </a:lnTo>
                        <a:lnTo>
                          <a:pt x="555" y="549"/>
                        </a:lnTo>
                        <a:lnTo>
                          <a:pt x="591" y="525"/>
                        </a:lnTo>
                        <a:lnTo>
                          <a:pt x="627" y="501"/>
                        </a:lnTo>
                        <a:lnTo>
                          <a:pt x="681" y="435"/>
                        </a:lnTo>
                        <a:lnTo>
                          <a:pt x="711" y="363"/>
                        </a:lnTo>
                        <a:lnTo>
                          <a:pt x="723" y="285"/>
                        </a:lnTo>
                        <a:lnTo>
                          <a:pt x="711" y="213"/>
                        </a:lnTo>
                        <a:lnTo>
                          <a:pt x="687" y="147"/>
                        </a:lnTo>
                        <a:lnTo>
                          <a:pt x="639" y="87"/>
                        </a:lnTo>
                        <a:lnTo>
                          <a:pt x="585" y="45"/>
                        </a:lnTo>
                        <a:lnTo>
                          <a:pt x="549" y="27"/>
                        </a:lnTo>
                        <a:lnTo>
                          <a:pt x="513" y="15"/>
                        </a:lnTo>
                        <a:lnTo>
                          <a:pt x="477" y="3"/>
                        </a:lnTo>
                        <a:lnTo>
                          <a:pt x="4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6203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3312" y="7488"/>
                    <a:ext cx="288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6204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7344"/>
                    <a:ext cx="288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6205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7632"/>
                    <a:ext cx="288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6201" name="Oval 39"/>
                <p:cNvSpPr>
                  <a:spLocks noChangeArrowheads="1"/>
                </p:cNvSpPr>
                <p:nvPr/>
              </p:nvSpPr>
              <p:spPr bwMode="auto">
                <a:xfrm>
                  <a:off x="6624" y="5112"/>
                  <a:ext cx="144" cy="144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Tahoma" charset="0"/>
                    <a:cs typeface="Tahoma" charset="0"/>
                  </a:endParaRPr>
                </a:p>
              </p:txBody>
            </p:sp>
          </p:grpSp>
        </p:grpSp>
        <p:grpSp>
          <p:nvGrpSpPr>
            <p:cNvPr id="36155" name="Group 40"/>
            <p:cNvGrpSpPr>
              <a:grpSpLocks/>
            </p:cNvGrpSpPr>
            <p:nvPr/>
          </p:nvGrpSpPr>
          <p:grpSpPr bwMode="auto">
            <a:xfrm>
              <a:off x="1488" y="1440"/>
              <a:ext cx="519" cy="346"/>
              <a:chOff x="7056" y="4464"/>
              <a:chExt cx="1296" cy="864"/>
            </a:xfrm>
          </p:grpSpPr>
          <p:sp>
            <p:nvSpPr>
              <p:cNvPr id="36190" name="Rectangle 41"/>
              <p:cNvSpPr>
                <a:spLocks noChangeArrowheads="1"/>
              </p:cNvSpPr>
              <p:nvPr/>
            </p:nvSpPr>
            <p:spPr bwMode="auto">
              <a:xfrm>
                <a:off x="7056" y="4464"/>
                <a:ext cx="1296" cy="8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Tahoma" charset="0"/>
                  <a:cs typeface="Tahoma" charset="0"/>
                </a:endParaRPr>
              </a:p>
            </p:txBody>
          </p:sp>
          <p:grpSp>
            <p:nvGrpSpPr>
              <p:cNvPr id="36191" name="Group 42"/>
              <p:cNvGrpSpPr>
                <a:grpSpLocks/>
              </p:cNvGrpSpPr>
              <p:nvPr/>
            </p:nvGrpSpPr>
            <p:grpSpPr bwMode="auto">
              <a:xfrm>
                <a:off x="7056" y="4608"/>
                <a:ext cx="1296" cy="576"/>
                <a:chOff x="5616" y="4896"/>
                <a:chExt cx="1296" cy="576"/>
              </a:xfrm>
            </p:grpSpPr>
            <p:grpSp>
              <p:nvGrpSpPr>
                <p:cNvPr id="36192" name="Group 43"/>
                <p:cNvGrpSpPr>
                  <a:grpSpLocks/>
                </p:cNvGrpSpPr>
                <p:nvPr/>
              </p:nvGrpSpPr>
              <p:grpSpPr bwMode="auto">
                <a:xfrm>
                  <a:off x="5616" y="4896"/>
                  <a:ext cx="1296" cy="576"/>
                  <a:chOff x="2304" y="7200"/>
                  <a:chExt cx="1296" cy="576"/>
                </a:xfrm>
              </p:grpSpPr>
              <p:sp>
                <p:nvSpPr>
                  <p:cNvPr id="36194" name="Freeform 44"/>
                  <p:cNvSpPr>
                    <a:spLocks/>
                  </p:cNvSpPr>
                  <p:nvPr/>
                </p:nvSpPr>
                <p:spPr bwMode="auto">
                  <a:xfrm>
                    <a:off x="2592" y="7200"/>
                    <a:ext cx="723" cy="576"/>
                  </a:xfrm>
                  <a:custGeom>
                    <a:avLst/>
                    <a:gdLst>
                      <a:gd name="T0" fmla="*/ 0 w 723"/>
                      <a:gd name="T1" fmla="*/ 0 h 576"/>
                      <a:gd name="T2" fmla="*/ 0 w 723"/>
                      <a:gd name="T3" fmla="*/ 576 h 576"/>
                      <a:gd name="T4" fmla="*/ 432 w 723"/>
                      <a:gd name="T5" fmla="*/ 576 h 576"/>
                      <a:gd name="T6" fmla="*/ 489 w 723"/>
                      <a:gd name="T7" fmla="*/ 573 h 576"/>
                      <a:gd name="T8" fmla="*/ 555 w 723"/>
                      <a:gd name="T9" fmla="*/ 549 h 576"/>
                      <a:gd name="T10" fmla="*/ 591 w 723"/>
                      <a:gd name="T11" fmla="*/ 525 h 576"/>
                      <a:gd name="T12" fmla="*/ 627 w 723"/>
                      <a:gd name="T13" fmla="*/ 501 h 576"/>
                      <a:gd name="T14" fmla="*/ 681 w 723"/>
                      <a:gd name="T15" fmla="*/ 435 h 576"/>
                      <a:gd name="T16" fmla="*/ 711 w 723"/>
                      <a:gd name="T17" fmla="*/ 363 h 576"/>
                      <a:gd name="T18" fmla="*/ 723 w 723"/>
                      <a:gd name="T19" fmla="*/ 285 h 576"/>
                      <a:gd name="T20" fmla="*/ 711 w 723"/>
                      <a:gd name="T21" fmla="*/ 213 h 576"/>
                      <a:gd name="T22" fmla="*/ 687 w 723"/>
                      <a:gd name="T23" fmla="*/ 147 h 576"/>
                      <a:gd name="T24" fmla="*/ 639 w 723"/>
                      <a:gd name="T25" fmla="*/ 87 h 576"/>
                      <a:gd name="T26" fmla="*/ 585 w 723"/>
                      <a:gd name="T27" fmla="*/ 45 h 576"/>
                      <a:gd name="T28" fmla="*/ 549 w 723"/>
                      <a:gd name="T29" fmla="*/ 27 h 576"/>
                      <a:gd name="T30" fmla="*/ 513 w 723"/>
                      <a:gd name="T31" fmla="*/ 15 h 576"/>
                      <a:gd name="T32" fmla="*/ 477 w 723"/>
                      <a:gd name="T33" fmla="*/ 3 h 576"/>
                      <a:gd name="T34" fmla="*/ 432 w 723"/>
                      <a:gd name="T35" fmla="*/ 0 h 576"/>
                      <a:gd name="T36" fmla="*/ 0 w 723"/>
                      <a:gd name="T37" fmla="*/ 0 h 57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723"/>
                      <a:gd name="T58" fmla="*/ 0 h 576"/>
                      <a:gd name="T59" fmla="*/ 723 w 723"/>
                      <a:gd name="T60" fmla="*/ 576 h 57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723" h="576">
                        <a:moveTo>
                          <a:pt x="0" y="0"/>
                        </a:moveTo>
                        <a:lnTo>
                          <a:pt x="0" y="576"/>
                        </a:lnTo>
                        <a:lnTo>
                          <a:pt x="432" y="576"/>
                        </a:lnTo>
                        <a:lnTo>
                          <a:pt x="489" y="573"/>
                        </a:lnTo>
                        <a:lnTo>
                          <a:pt x="555" y="549"/>
                        </a:lnTo>
                        <a:lnTo>
                          <a:pt x="591" y="525"/>
                        </a:lnTo>
                        <a:lnTo>
                          <a:pt x="627" y="501"/>
                        </a:lnTo>
                        <a:lnTo>
                          <a:pt x="681" y="435"/>
                        </a:lnTo>
                        <a:lnTo>
                          <a:pt x="711" y="363"/>
                        </a:lnTo>
                        <a:lnTo>
                          <a:pt x="723" y="285"/>
                        </a:lnTo>
                        <a:lnTo>
                          <a:pt x="711" y="213"/>
                        </a:lnTo>
                        <a:lnTo>
                          <a:pt x="687" y="147"/>
                        </a:lnTo>
                        <a:lnTo>
                          <a:pt x="639" y="87"/>
                        </a:lnTo>
                        <a:lnTo>
                          <a:pt x="585" y="45"/>
                        </a:lnTo>
                        <a:lnTo>
                          <a:pt x="549" y="27"/>
                        </a:lnTo>
                        <a:lnTo>
                          <a:pt x="513" y="15"/>
                        </a:lnTo>
                        <a:lnTo>
                          <a:pt x="477" y="3"/>
                        </a:lnTo>
                        <a:lnTo>
                          <a:pt x="4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6195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3312" y="7488"/>
                    <a:ext cx="288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6196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7344"/>
                    <a:ext cx="288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6197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7632"/>
                    <a:ext cx="288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6193" name="Oval 48"/>
                <p:cNvSpPr>
                  <a:spLocks noChangeArrowheads="1"/>
                </p:cNvSpPr>
                <p:nvPr/>
              </p:nvSpPr>
              <p:spPr bwMode="auto">
                <a:xfrm>
                  <a:off x="6624" y="5112"/>
                  <a:ext cx="144" cy="144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Tahoma" charset="0"/>
                    <a:cs typeface="Tahoma" charset="0"/>
                  </a:endParaRPr>
                </a:p>
              </p:txBody>
            </p:sp>
          </p:grpSp>
        </p:grpSp>
        <p:grpSp>
          <p:nvGrpSpPr>
            <p:cNvPr id="36156" name="Group 49"/>
            <p:cNvGrpSpPr>
              <a:grpSpLocks/>
            </p:cNvGrpSpPr>
            <p:nvPr/>
          </p:nvGrpSpPr>
          <p:grpSpPr bwMode="auto">
            <a:xfrm>
              <a:off x="2016" y="1440"/>
              <a:ext cx="519" cy="346"/>
              <a:chOff x="7056" y="4464"/>
              <a:chExt cx="1296" cy="864"/>
            </a:xfrm>
          </p:grpSpPr>
          <p:sp>
            <p:nvSpPr>
              <p:cNvPr id="36182" name="Rectangle 50"/>
              <p:cNvSpPr>
                <a:spLocks noChangeArrowheads="1"/>
              </p:cNvSpPr>
              <p:nvPr/>
            </p:nvSpPr>
            <p:spPr bwMode="auto">
              <a:xfrm>
                <a:off x="7056" y="4464"/>
                <a:ext cx="1296" cy="8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Tahoma" charset="0"/>
                  <a:cs typeface="Tahoma" charset="0"/>
                </a:endParaRPr>
              </a:p>
            </p:txBody>
          </p:sp>
          <p:grpSp>
            <p:nvGrpSpPr>
              <p:cNvPr id="36183" name="Group 51"/>
              <p:cNvGrpSpPr>
                <a:grpSpLocks/>
              </p:cNvGrpSpPr>
              <p:nvPr/>
            </p:nvGrpSpPr>
            <p:grpSpPr bwMode="auto">
              <a:xfrm>
                <a:off x="7056" y="4608"/>
                <a:ext cx="1296" cy="576"/>
                <a:chOff x="5616" y="4896"/>
                <a:chExt cx="1296" cy="576"/>
              </a:xfrm>
            </p:grpSpPr>
            <p:grpSp>
              <p:nvGrpSpPr>
                <p:cNvPr id="36184" name="Group 52"/>
                <p:cNvGrpSpPr>
                  <a:grpSpLocks/>
                </p:cNvGrpSpPr>
                <p:nvPr/>
              </p:nvGrpSpPr>
              <p:grpSpPr bwMode="auto">
                <a:xfrm>
                  <a:off x="5616" y="4896"/>
                  <a:ext cx="1296" cy="576"/>
                  <a:chOff x="2304" y="7200"/>
                  <a:chExt cx="1296" cy="576"/>
                </a:xfrm>
              </p:grpSpPr>
              <p:sp>
                <p:nvSpPr>
                  <p:cNvPr id="36186" name="Freeform 53"/>
                  <p:cNvSpPr>
                    <a:spLocks/>
                  </p:cNvSpPr>
                  <p:nvPr/>
                </p:nvSpPr>
                <p:spPr bwMode="auto">
                  <a:xfrm>
                    <a:off x="2592" y="7200"/>
                    <a:ext cx="723" cy="576"/>
                  </a:xfrm>
                  <a:custGeom>
                    <a:avLst/>
                    <a:gdLst>
                      <a:gd name="T0" fmla="*/ 0 w 723"/>
                      <a:gd name="T1" fmla="*/ 0 h 576"/>
                      <a:gd name="T2" fmla="*/ 0 w 723"/>
                      <a:gd name="T3" fmla="*/ 576 h 576"/>
                      <a:gd name="T4" fmla="*/ 432 w 723"/>
                      <a:gd name="T5" fmla="*/ 576 h 576"/>
                      <a:gd name="T6" fmla="*/ 489 w 723"/>
                      <a:gd name="T7" fmla="*/ 573 h 576"/>
                      <a:gd name="T8" fmla="*/ 555 w 723"/>
                      <a:gd name="T9" fmla="*/ 549 h 576"/>
                      <a:gd name="T10" fmla="*/ 591 w 723"/>
                      <a:gd name="T11" fmla="*/ 525 h 576"/>
                      <a:gd name="T12" fmla="*/ 627 w 723"/>
                      <a:gd name="T13" fmla="*/ 501 h 576"/>
                      <a:gd name="T14" fmla="*/ 681 w 723"/>
                      <a:gd name="T15" fmla="*/ 435 h 576"/>
                      <a:gd name="T16" fmla="*/ 711 w 723"/>
                      <a:gd name="T17" fmla="*/ 363 h 576"/>
                      <a:gd name="T18" fmla="*/ 723 w 723"/>
                      <a:gd name="T19" fmla="*/ 285 h 576"/>
                      <a:gd name="T20" fmla="*/ 711 w 723"/>
                      <a:gd name="T21" fmla="*/ 213 h 576"/>
                      <a:gd name="T22" fmla="*/ 687 w 723"/>
                      <a:gd name="T23" fmla="*/ 147 h 576"/>
                      <a:gd name="T24" fmla="*/ 639 w 723"/>
                      <a:gd name="T25" fmla="*/ 87 h 576"/>
                      <a:gd name="T26" fmla="*/ 585 w 723"/>
                      <a:gd name="T27" fmla="*/ 45 h 576"/>
                      <a:gd name="T28" fmla="*/ 549 w 723"/>
                      <a:gd name="T29" fmla="*/ 27 h 576"/>
                      <a:gd name="T30" fmla="*/ 513 w 723"/>
                      <a:gd name="T31" fmla="*/ 15 h 576"/>
                      <a:gd name="T32" fmla="*/ 477 w 723"/>
                      <a:gd name="T33" fmla="*/ 3 h 576"/>
                      <a:gd name="T34" fmla="*/ 432 w 723"/>
                      <a:gd name="T35" fmla="*/ 0 h 576"/>
                      <a:gd name="T36" fmla="*/ 0 w 723"/>
                      <a:gd name="T37" fmla="*/ 0 h 57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723"/>
                      <a:gd name="T58" fmla="*/ 0 h 576"/>
                      <a:gd name="T59" fmla="*/ 723 w 723"/>
                      <a:gd name="T60" fmla="*/ 576 h 57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723" h="576">
                        <a:moveTo>
                          <a:pt x="0" y="0"/>
                        </a:moveTo>
                        <a:lnTo>
                          <a:pt x="0" y="576"/>
                        </a:lnTo>
                        <a:lnTo>
                          <a:pt x="432" y="576"/>
                        </a:lnTo>
                        <a:lnTo>
                          <a:pt x="489" y="573"/>
                        </a:lnTo>
                        <a:lnTo>
                          <a:pt x="555" y="549"/>
                        </a:lnTo>
                        <a:lnTo>
                          <a:pt x="591" y="525"/>
                        </a:lnTo>
                        <a:lnTo>
                          <a:pt x="627" y="501"/>
                        </a:lnTo>
                        <a:lnTo>
                          <a:pt x="681" y="435"/>
                        </a:lnTo>
                        <a:lnTo>
                          <a:pt x="711" y="363"/>
                        </a:lnTo>
                        <a:lnTo>
                          <a:pt x="723" y="285"/>
                        </a:lnTo>
                        <a:lnTo>
                          <a:pt x="711" y="213"/>
                        </a:lnTo>
                        <a:lnTo>
                          <a:pt x="687" y="147"/>
                        </a:lnTo>
                        <a:lnTo>
                          <a:pt x="639" y="87"/>
                        </a:lnTo>
                        <a:lnTo>
                          <a:pt x="585" y="45"/>
                        </a:lnTo>
                        <a:lnTo>
                          <a:pt x="549" y="27"/>
                        </a:lnTo>
                        <a:lnTo>
                          <a:pt x="513" y="15"/>
                        </a:lnTo>
                        <a:lnTo>
                          <a:pt x="477" y="3"/>
                        </a:lnTo>
                        <a:lnTo>
                          <a:pt x="4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6187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3312" y="7488"/>
                    <a:ext cx="288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6188" name="Line 55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7344"/>
                    <a:ext cx="288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6189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7632"/>
                    <a:ext cx="288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6185" name="Oval 57"/>
                <p:cNvSpPr>
                  <a:spLocks noChangeArrowheads="1"/>
                </p:cNvSpPr>
                <p:nvPr/>
              </p:nvSpPr>
              <p:spPr bwMode="auto">
                <a:xfrm>
                  <a:off x="6624" y="5112"/>
                  <a:ext cx="144" cy="144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Tahoma" charset="0"/>
                    <a:cs typeface="Tahoma" charset="0"/>
                  </a:endParaRPr>
                </a:p>
              </p:txBody>
            </p:sp>
          </p:grpSp>
        </p:grpSp>
        <p:grpSp>
          <p:nvGrpSpPr>
            <p:cNvPr id="36157" name="Group 58"/>
            <p:cNvGrpSpPr>
              <a:grpSpLocks/>
            </p:cNvGrpSpPr>
            <p:nvPr/>
          </p:nvGrpSpPr>
          <p:grpSpPr bwMode="auto">
            <a:xfrm>
              <a:off x="1488" y="1776"/>
              <a:ext cx="519" cy="346"/>
              <a:chOff x="7056" y="4464"/>
              <a:chExt cx="1296" cy="864"/>
            </a:xfrm>
          </p:grpSpPr>
          <p:sp>
            <p:nvSpPr>
              <p:cNvPr id="36174" name="Rectangle 59"/>
              <p:cNvSpPr>
                <a:spLocks noChangeArrowheads="1"/>
              </p:cNvSpPr>
              <p:nvPr/>
            </p:nvSpPr>
            <p:spPr bwMode="auto">
              <a:xfrm>
                <a:off x="7056" y="4464"/>
                <a:ext cx="1296" cy="8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Tahoma" charset="0"/>
                  <a:cs typeface="Tahoma" charset="0"/>
                </a:endParaRPr>
              </a:p>
            </p:txBody>
          </p:sp>
          <p:grpSp>
            <p:nvGrpSpPr>
              <p:cNvPr id="36175" name="Group 60"/>
              <p:cNvGrpSpPr>
                <a:grpSpLocks/>
              </p:cNvGrpSpPr>
              <p:nvPr/>
            </p:nvGrpSpPr>
            <p:grpSpPr bwMode="auto">
              <a:xfrm>
                <a:off x="7056" y="4608"/>
                <a:ext cx="1296" cy="576"/>
                <a:chOff x="5616" y="4896"/>
                <a:chExt cx="1296" cy="576"/>
              </a:xfrm>
            </p:grpSpPr>
            <p:grpSp>
              <p:nvGrpSpPr>
                <p:cNvPr id="36176" name="Group 61"/>
                <p:cNvGrpSpPr>
                  <a:grpSpLocks/>
                </p:cNvGrpSpPr>
                <p:nvPr/>
              </p:nvGrpSpPr>
              <p:grpSpPr bwMode="auto">
                <a:xfrm>
                  <a:off x="5616" y="4896"/>
                  <a:ext cx="1296" cy="576"/>
                  <a:chOff x="2304" y="7200"/>
                  <a:chExt cx="1296" cy="576"/>
                </a:xfrm>
              </p:grpSpPr>
              <p:sp>
                <p:nvSpPr>
                  <p:cNvPr id="36178" name="Freeform 62"/>
                  <p:cNvSpPr>
                    <a:spLocks/>
                  </p:cNvSpPr>
                  <p:nvPr/>
                </p:nvSpPr>
                <p:spPr bwMode="auto">
                  <a:xfrm>
                    <a:off x="2592" y="7200"/>
                    <a:ext cx="723" cy="576"/>
                  </a:xfrm>
                  <a:custGeom>
                    <a:avLst/>
                    <a:gdLst>
                      <a:gd name="T0" fmla="*/ 0 w 723"/>
                      <a:gd name="T1" fmla="*/ 0 h 576"/>
                      <a:gd name="T2" fmla="*/ 0 w 723"/>
                      <a:gd name="T3" fmla="*/ 576 h 576"/>
                      <a:gd name="T4" fmla="*/ 432 w 723"/>
                      <a:gd name="T5" fmla="*/ 576 h 576"/>
                      <a:gd name="T6" fmla="*/ 489 w 723"/>
                      <a:gd name="T7" fmla="*/ 573 h 576"/>
                      <a:gd name="T8" fmla="*/ 555 w 723"/>
                      <a:gd name="T9" fmla="*/ 549 h 576"/>
                      <a:gd name="T10" fmla="*/ 591 w 723"/>
                      <a:gd name="T11" fmla="*/ 525 h 576"/>
                      <a:gd name="T12" fmla="*/ 627 w 723"/>
                      <a:gd name="T13" fmla="*/ 501 h 576"/>
                      <a:gd name="T14" fmla="*/ 681 w 723"/>
                      <a:gd name="T15" fmla="*/ 435 h 576"/>
                      <a:gd name="T16" fmla="*/ 711 w 723"/>
                      <a:gd name="T17" fmla="*/ 363 h 576"/>
                      <a:gd name="T18" fmla="*/ 723 w 723"/>
                      <a:gd name="T19" fmla="*/ 285 h 576"/>
                      <a:gd name="T20" fmla="*/ 711 w 723"/>
                      <a:gd name="T21" fmla="*/ 213 h 576"/>
                      <a:gd name="T22" fmla="*/ 687 w 723"/>
                      <a:gd name="T23" fmla="*/ 147 h 576"/>
                      <a:gd name="T24" fmla="*/ 639 w 723"/>
                      <a:gd name="T25" fmla="*/ 87 h 576"/>
                      <a:gd name="T26" fmla="*/ 585 w 723"/>
                      <a:gd name="T27" fmla="*/ 45 h 576"/>
                      <a:gd name="T28" fmla="*/ 549 w 723"/>
                      <a:gd name="T29" fmla="*/ 27 h 576"/>
                      <a:gd name="T30" fmla="*/ 513 w 723"/>
                      <a:gd name="T31" fmla="*/ 15 h 576"/>
                      <a:gd name="T32" fmla="*/ 477 w 723"/>
                      <a:gd name="T33" fmla="*/ 3 h 576"/>
                      <a:gd name="T34" fmla="*/ 432 w 723"/>
                      <a:gd name="T35" fmla="*/ 0 h 576"/>
                      <a:gd name="T36" fmla="*/ 0 w 723"/>
                      <a:gd name="T37" fmla="*/ 0 h 57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723"/>
                      <a:gd name="T58" fmla="*/ 0 h 576"/>
                      <a:gd name="T59" fmla="*/ 723 w 723"/>
                      <a:gd name="T60" fmla="*/ 576 h 57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723" h="576">
                        <a:moveTo>
                          <a:pt x="0" y="0"/>
                        </a:moveTo>
                        <a:lnTo>
                          <a:pt x="0" y="576"/>
                        </a:lnTo>
                        <a:lnTo>
                          <a:pt x="432" y="576"/>
                        </a:lnTo>
                        <a:lnTo>
                          <a:pt x="489" y="573"/>
                        </a:lnTo>
                        <a:lnTo>
                          <a:pt x="555" y="549"/>
                        </a:lnTo>
                        <a:lnTo>
                          <a:pt x="591" y="525"/>
                        </a:lnTo>
                        <a:lnTo>
                          <a:pt x="627" y="501"/>
                        </a:lnTo>
                        <a:lnTo>
                          <a:pt x="681" y="435"/>
                        </a:lnTo>
                        <a:lnTo>
                          <a:pt x="711" y="363"/>
                        </a:lnTo>
                        <a:lnTo>
                          <a:pt x="723" y="285"/>
                        </a:lnTo>
                        <a:lnTo>
                          <a:pt x="711" y="213"/>
                        </a:lnTo>
                        <a:lnTo>
                          <a:pt x="687" y="147"/>
                        </a:lnTo>
                        <a:lnTo>
                          <a:pt x="639" y="87"/>
                        </a:lnTo>
                        <a:lnTo>
                          <a:pt x="585" y="45"/>
                        </a:lnTo>
                        <a:lnTo>
                          <a:pt x="549" y="27"/>
                        </a:lnTo>
                        <a:lnTo>
                          <a:pt x="513" y="15"/>
                        </a:lnTo>
                        <a:lnTo>
                          <a:pt x="477" y="3"/>
                        </a:lnTo>
                        <a:lnTo>
                          <a:pt x="4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6179" name="Line 63"/>
                  <p:cNvSpPr>
                    <a:spLocks noChangeShapeType="1"/>
                  </p:cNvSpPr>
                  <p:nvPr/>
                </p:nvSpPr>
                <p:spPr bwMode="auto">
                  <a:xfrm>
                    <a:off x="3312" y="7488"/>
                    <a:ext cx="288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6180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7344"/>
                    <a:ext cx="288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6181" name="Line 65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7632"/>
                    <a:ext cx="288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6177" name="Oval 66"/>
                <p:cNvSpPr>
                  <a:spLocks noChangeArrowheads="1"/>
                </p:cNvSpPr>
                <p:nvPr/>
              </p:nvSpPr>
              <p:spPr bwMode="auto">
                <a:xfrm>
                  <a:off x="6624" y="5112"/>
                  <a:ext cx="144" cy="144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Tahoma" charset="0"/>
                    <a:cs typeface="Tahoma" charset="0"/>
                  </a:endParaRPr>
                </a:p>
              </p:txBody>
            </p:sp>
          </p:grpSp>
        </p:grpSp>
        <p:grpSp>
          <p:nvGrpSpPr>
            <p:cNvPr id="36158" name="Group 67"/>
            <p:cNvGrpSpPr>
              <a:grpSpLocks/>
            </p:cNvGrpSpPr>
            <p:nvPr/>
          </p:nvGrpSpPr>
          <p:grpSpPr bwMode="auto">
            <a:xfrm>
              <a:off x="1152" y="1162"/>
              <a:ext cx="346" cy="116"/>
              <a:chOff x="7920" y="4176"/>
              <a:chExt cx="864" cy="288"/>
            </a:xfrm>
          </p:grpSpPr>
          <p:sp>
            <p:nvSpPr>
              <p:cNvPr id="36170" name="Freeform 68"/>
              <p:cNvSpPr>
                <a:spLocks/>
              </p:cNvSpPr>
              <p:nvPr/>
            </p:nvSpPr>
            <p:spPr bwMode="auto">
              <a:xfrm>
                <a:off x="8208" y="4176"/>
                <a:ext cx="288" cy="288"/>
              </a:xfrm>
              <a:custGeom>
                <a:avLst/>
                <a:gdLst>
                  <a:gd name="T0" fmla="*/ 288 w 288"/>
                  <a:gd name="T1" fmla="*/ 144 h 288"/>
                  <a:gd name="T2" fmla="*/ 0 w 288"/>
                  <a:gd name="T3" fmla="*/ 0 h 288"/>
                  <a:gd name="T4" fmla="*/ 0 w 288"/>
                  <a:gd name="T5" fmla="*/ 288 h 288"/>
                  <a:gd name="T6" fmla="*/ 288 w 288"/>
                  <a:gd name="T7" fmla="*/ 144 h 2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288"/>
                  <a:gd name="T14" fmla="*/ 288 w 288"/>
                  <a:gd name="T15" fmla="*/ 288 h 2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288">
                    <a:moveTo>
                      <a:pt x="288" y="144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288" y="144"/>
                    </a:lnTo>
                    <a:close/>
                  </a:path>
                </a:pathLst>
              </a:cu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71" name="Line 69"/>
              <p:cNvSpPr>
                <a:spLocks noChangeShapeType="1"/>
              </p:cNvSpPr>
              <p:nvPr/>
            </p:nvSpPr>
            <p:spPr bwMode="auto">
              <a:xfrm flipH="1">
                <a:off x="7920" y="4320"/>
                <a:ext cx="28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72" name="Line 70"/>
              <p:cNvSpPr>
                <a:spLocks noChangeShapeType="1"/>
              </p:cNvSpPr>
              <p:nvPr/>
            </p:nvSpPr>
            <p:spPr bwMode="auto">
              <a:xfrm flipH="1">
                <a:off x="8496" y="4320"/>
                <a:ext cx="28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73" name="Oval 71"/>
              <p:cNvSpPr>
                <a:spLocks noChangeArrowheads="1"/>
              </p:cNvSpPr>
              <p:nvPr/>
            </p:nvSpPr>
            <p:spPr bwMode="auto">
              <a:xfrm>
                <a:off x="8496" y="4248"/>
                <a:ext cx="144" cy="144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Tahoma" charset="0"/>
                  <a:cs typeface="Tahoma" charset="0"/>
                </a:endParaRPr>
              </a:p>
            </p:txBody>
          </p:sp>
        </p:grpSp>
        <p:sp>
          <p:nvSpPr>
            <p:cNvPr id="36159" name="Line 72"/>
            <p:cNvSpPr>
              <a:spLocks noChangeShapeType="1"/>
            </p:cNvSpPr>
            <p:nvPr/>
          </p:nvSpPr>
          <p:spPr bwMode="auto">
            <a:xfrm>
              <a:off x="1498" y="1335"/>
              <a:ext cx="0" cy="2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160" name="Line 73"/>
            <p:cNvSpPr>
              <a:spLocks noChangeShapeType="1"/>
            </p:cNvSpPr>
            <p:nvPr/>
          </p:nvSpPr>
          <p:spPr bwMode="auto">
            <a:xfrm>
              <a:off x="1488" y="1670"/>
              <a:ext cx="0" cy="2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161" name="Line 74"/>
            <p:cNvSpPr>
              <a:spLocks noChangeShapeType="1"/>
            </p:cNvSpPr>
            <p:nvPr/>
          </p:nvSpPr>
          <p:spPr bwMode="auto">
            <a:xfrm flipH="1">
              <a:off x="1056" y="1220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162" name="Line 75"/>
            <p:cNvSpPr>
              <a:spLocks noChangeShapeType="1"/>
            </p:cNvSpPr>
            <p:nvPr/>
          </p:nvSpPr>
          <p:spPr bwMode="auto">
            <a:xfrm flipH="1">
              <a:off x="1056" y="1440"/>
              <a:ext cx="44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163" name="Line 76"/>
            <p:cNvSpPr>
              <a:spLocks noChangeShapeType="1"/>
            </p:cNvSpPr>
            <p:nvPr/>
          </p:nvSpPr>
          <p:spPr bwMode="auto">
            <a:xfrm flipH="1">
              <a:off x="1056" y="1776"/>
              <a:ext cx="44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164" name="Line 77"/>
            <p:cNvSpPr>
              <a:spLocks noChangeShapeType="1"/>
            </p:cNvSpPr>
            <p:nvPr/>
          </p:nvSpPr>
          <p:spPr bwMode="auto">
            <a:xfrm>
              <a:off x="1152" y="1220"/>
              <a:ext cx="0" cy="7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165" name="Line 78"/>
            <p:cNvSpPr>
              <a:spLocks noChangeShapeType="1"/>
            </p:cNvSpPr>
            <p:nvPr/>
          </p:nvSpPr>
          <p:spPr bwMode="auto">
            <a:xfrm flipH="1">
              <a:off x="1152" y="2007"/>
              <a:ext cx="3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166" name="Line 79"/>
            <p:cNvSpPr>
              <a:spLocks noChangeShapeType="1"/>
            </p:cNvSpPr>
            <p:nvPr/>
          </p:nvSpPr>
          <p:spPr bwMode="auto">
            <a:xfrm>
              <a:off x="2007" y="1277"/>
              <a:ext cx="0" cy="2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167" name="Line 80"/>
            <p:cNvSpPr>
              <a:spLocks noChangeShapeType="1"/>
            </p:cNvSpPr>
            <p:nvPr/>
          </p:nvSpPr>
          <p:spPr bwMode="auto">
            <a:xfrm>
              <a:off x="2007" y="1668"/>
              <a:ext cx="0" cy="2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168" name="Line 81"/>
            <p:cNvSpPr>
              <a:spLocks noChangeShapeType="1"/>
            </p:cNvSpPr>
            <p:nvPr/>
          </p:nvSpPr>
          <p:spPr bwMode="auto">
            <a:xfrm>
              <a:off x="2007" y="1613"/>
              <a:ext cx="1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169" name="Line 82"/>
            <p:cNvSpPr>
              <a:spLocks noChangeShapeType="1"/>
            </p:cNvSpPr>
            <p:nvPr/>
          </p:nvSpPr>
          <p:spPr bwMode="auto">
            <a:xfrm>
              <a:off x="2535" y="1613"/>
              <a:ext cx="10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46" name="Line 83"/>
          <p:cNvSpPr>
            <a:spLocks noChangeShapeType="1"/>
          </p:cNvSpPr>
          <p:nvPr/>
        </p:nvSpPr>
        <p:spPr bwMode="auto">
          <a:xfrm>
            <a:off x="2449513" y="4843463"/>
            <a:ext cx="0" cy="3508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7" name="Line 84"/>
          <p:cNvSpPr>
            <a:spLocks noChangeShapeType="1"/>
          </p:cNvSpPr>
          <p:nvPr/>
        </p:nvSpPr>
        <p:spPr bwMode="auto">
          <a:xfrm>
            <a:off x="2441575" y="5375275"/>
            <a:ext cx="0" cy="3508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848" name="Group 85"/>
          <p:cNvGrpSpPr>
            <a:grpSpLocks/>
          </p:cNvGrpSpPr>
          <p:nvPr/>
        </p:nvGrpSpPr>
        <p:grpSpPr bwMode="auto">
          <a:xfrm>
            <a:off x="1736725" y="4910138"/>
            <a:ext cx="701675" cy="184150"/>
            <a:chOff x="1101" y="2913"/>
            <a:chExt cx="442" cy="116"/>
          </a:xfrm>
        </p:grpSpPr>
        <p:grpSp>
          <p:nvGrpSpPr>
            <p:cNvPr id="36148" name="Group 86"/>
            <p:cNvGrpSpPr>
              <a:grpSpLocks/>
            </p:cNvGrpSpPr>
            <p:nvPr/>
          </p:nvGrpSpPr>
          <p:grpSpPr bwMode="auto">
            <a:xfrm>
              <a:off x="1197" y="2913"/>
              <a:ext cx="346" cy="116"/>
              <a:chOff x="7920" y="4176"/>
              <a:chExt cx="864" cy="288"/>
            </a:xfrm>
          </p:grpSpPr>
          <p:sp>
            <p:nvSpPr>
              <p:cNvPr id="36150" name="Freeform 87"/>
              <p:cNvSpPr>
                <a:spLocks/>
              </p:cNvSpPr>
              <p:nvPr/>
            </p:nvSpPr>
            <p:spPr bwMode="auto">
              <a:xfrm>
                <a:off x="8208" y="4176"/>
                <a:ext cx="288" cy="288"/>
              </a:xfrm>
              <a:custGeom>
                <a:avLst/>
                <a:gdLst>
                  <a:gd name="T0" fmla="*/ 288 w 288"/>
                  <a:gd name="T1" fmla="*/ 144 h 288"/>
                  <a:gd name="T2" fmla="*/ 0 w 288"/>
                  <a:gd name="T3" fmla="*/ 0 h 288"/>
                  <a:gd name="T4" fmla="*/ 0 w 288"/>
                  <a:gd name="T5" fmla="*/ 288 h 288"/>
                  <a:gd name="T6" fmla="*/ 288 w 288"/>
                  <a:gd name="T7" fmla="*/ 144 h 2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288"/>
                  <a:gd name="T14" fmla="*/ 288 w 288"/>
                  <a:gd name="T15" fmla="*/ 288 h 2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288">
                    <a:moveTo>
                      <a:pt x="288" y="144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288" y="144"/>
                    </a:lnTo>
                    <a:close/>
                  </a:path>
                </a:pathLst>
              </a:cu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51" name="Line 88"/>
              <p:cNvSpPr>
                <a:spLocks noChangeShapeType="1"/>
              </p:cNvSpPr>
              <p:nvPr/>
            </p:nvSpPr>
            <p:spPr bwMode="auto">
              <a:xfrm flipH="1">
                <a:off x="7920" y="4320"/>
                <a:ext cx="28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52" name="Line 89"/>
              <p:cNvSpPr>
                <a:spLocks noChangeShapeType="1"/>
              </p:cNvSpPr>
              <p:nvPr/>
            </p:nvSpPr>
            <p:spPr bwMode="auto">
              <a:xfrm flipH="1">
                <a:off x="8496" y="4320"/>
                <a:ext cx="28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53" name="Oval 90"/>
              <p:cNvSpPr>
                <a:spLocks noChangeArrowheads="1"/>
              </p:cNvSpPr>
              <p:nvPr/>
            </p:nvSpPr>
            <p:spPr bwMode="auto">
              <a:xfrm>
                <a:off x="8496" y="4248"/>
                <a:ext cx="144" cy="144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Tahoma" charset="0"/>
                  <a:cs typeface="Tahoma" charset="0"/>
                </a:endParaRPr>
              </a:p>
            </p:txBody>
          </p:sp>
        </p:grpSp>
        <p:sp>
          <p:nvSpPr>
            <p:cNvPr id="36149" name="Line 91"/>
            <p:cNvSpPr>
              <a:spLocks noChangeShapeType="1"/>
            </p:cNvSpPr>
            <p:nvPr/>
          </p:nvSpPr>
          <p:spPr bwMode="auto">
            <a:xfrm flipH="1">
              <a:off x="1101" y="2971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49" name="Line 92"/>
          <p:cNvSpPr>
            <a:spLocks noChangeShapeType="1"/>
          </p:cNvSpPr>
          <p:nvPr/>
        </p:nvSpPr>
        <p:spPr bwMode="auto">
          <a:xfrm flipH="1">
            <a:off x="1731963" y="4660900"/>
            <a:ext cx="7016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0" name="Line 93"/>
          <p:cNvSpPr>
            <a:spLocks noChangeShapeType="1"/>
          </p:cNvSpPr>
          <p:nvPr/>
        </p:nvSpPr>
        <p:spPr bwMode="auto">
          <a:xfrm>
            <a:off x="1900238" y="4660900"/>
            <a:ext cx="0" cy="12493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1" name="Line 94"/>
          <p:cNvSpPr>
            <a:spLocks noChangeShapeType="1"/>
          </p:cNvSpPr>
          <p:nvPr/>
        </p:nvSpPr>
        <p:spPr bwMode="auto">
          <a:xfrm>
            <a:off x="3257550" y="4751388"/>
            <a:ext cx="0" cy="4429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2" name="Line 95"/>
          <p:cNvSpPr>
            <a:spLocks noChangeShapeType="1"/>
          </p:cNvSpPr>
          <p:nvPr/>
        </p:nvSpPr>
        <p:spPr bwMode="auto">
          <a:xfrm>
            <a:off x="3257550" y="5372100"/>
            <a:ext cx="0" cy="4429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3" name="Line 96"/>
          <p:cNvSpPr>
            <a:spLocks noChangeShapeType="1"/>
          </p:cNvSpPr>
          <p:nvPr/>
        </p:nvSpPr>
        <p:spPr bwMode="auto">
          <a:xfrm>
            <a:off x="3257550" y="5284788"/>
            <a:ext cx="2651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854" name="Group 97"/>
          <p:cNvGrpSpPr>
            <a:grpSpLocks/>
          </p:cNvGrpSpPr>
          <p:nvPr/>
        </p:nvGrpSpPr>
        <p:grpSpPr bwMode="auto">
          <a:xfrm>
            <a:off x="1736725" y="5451475"/>
            <a:ext cx="701675" cy="184150"/>
            <a:chOff x="1101" y="2913"/>
            <a:chExt cx="442" cy="116"/>
          </a:xfrm>
        </p:grpSpPr>
        <p:grpSp>
          <p:nvGrpSpPr>
            <p:cNvPr id="36142" name="Group 98"/>
            <p:cNvGrpSpPr>
              <a:grpSpLocks/>
            </p:cNvGrpSpPr>
            <p:nvPr/>
          </p:nvGrpSpPr>
          <p:grpSpPr bwMode="auto">
            <a:xfrm>
              <a:off x="1197" y="2913"/>
              <a:ext cx="346" cy="116"/>
              <a:chOff x="7920" y="4176"/>
              <a:chExt cx="864" cy="288"/>
            </a:xfrm>
          </p:grpSpPr>
          <p:sp>
            <p:nvSpPr>
              <p:cNvPr id="36144" name="Freeform 99"/>
              <p:cNvSpPr>
                <a:spLocks/>
              </p:cNvSpPr>
              <p:nvPr/>
            </p:nvSpPr>
            <p:spPr bwMode="auto">
              <a:xfrm>
                <a:off x="8208" y="4176"/>
                <a:ext cx="288" cy="288"/>
              </a:xfrm>
              <a:custGeom>
                <a:avLst/>
                <a:gdLst>
                  <a:gd name="T0" fmla="*/ 288 w 288"/>
                  <a:gd name="T1" fmla="*/ 144 h 288"/>
                  <a:gd name="T2" fmla="*/ 0 w 288"/>
                  <a:gd name="T3" fmla="*/ 0 h 288"/>
                  <a:gd name="T4" fmla="*/ 0 w 288"/>
                  <a:gd name="T5" fmla="*/ 288 h 288"/>
                  <a:gd name="T6" fmla="*/ 288 w 288"/>
                  <a:gd name="T7" fmla="*/ 144 h 2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288"/>
                  <a:gd name="T14" fmla="*/ 288 w 288"/>
                  <a:gd name="T15" fmla="*/ 288 h 2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288">
                    <a:moveTo>
                      <a:pt x="288" y="144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288" y="144"/>
                    </a:lnTo>
                    <a:close/>
                  </a:path>
                </a:pathLst>
              </a:cu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45" name="Line 100"/>
              <p:cNvSpPr>
                <a:spLocks noChangeShapeType="1"/>
              </p:cNvSpPr>
              <p:nvPr/>
            </p:nvSpPr>
            <p:spPr bwMode="auto">
              <a:xfrm flipH="1">
                <a:off x="7920" y="4320"/>
                <a:ext cx="28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46" name="Line 101"/>
              <p:cNvSpPr>
                <a:spLocks noChangeShapeType="1"/>
              </p:cNvSpPr>
              <p:nvPr/>
            </p:nvSpPr>
            <p:spPr bwMode="auto">
              <a:xfrm flipH="1">
                <a:off x="8496" y="4320"/>
                <a:ext cx="28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47" name="Oval 102"/>
              <p:cNvSpPr>
                <a:spLocks noChangeArrowheads="1"/>
              </p:cNvSpPr>
              <p:nvPr/>
            </p:nvSpPr>
            <p:spPr bwMode="auto">
              <a:xfrm>
                <a:off x="8496" y="4248"/>
                <a:ext cx="144" cy="144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Tahoma" charset="0"/>
                  <a:cs typeface="Tahoma" charset="0"/>
                </a:endParaRPr>
              </a:p>
            </p:txBody>
          </p:sp>
        </p:grpSp>
        <p:sp>
          <p:nvSpPr>
            <p:cNvPr id="36143" name="Line 103"/>
            <p:cNvSpPr>
              <a:spLocks noChangeShapeType="1"/>
            </p:cNvSpPr>
            <p:nvPr/>
          </p:nvSpPr>
          <p:spPr bwMode="auto">
            <a:xfrm flipH="1">
              <a:off x="1101" y="2971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855" name="Group 104"/>
          <p:cNvGrpSpPr>
            <a:grpSpLocks/>
          </p:cNvGrpSpPr>
          <p:nvPr/>
        </p:nvGrpSpPr>
        <p:grpSpPr bwMode="auto">
          <a:xfrm>
            <a:off x="2430463" y="4575175"/>
            <a:ext cx="822325" cy="366713"/>
            <a:chOff x="5616" y="4176"/>
            <a:chExt cx="1296" cy="576"/>
          </a:xfrm>
        </p:grpSpPr>
        <p:grpSp>
          <p:nvGrpSpPr>
            <p:cNvPr id="36136" name="Group 105"/>
            <p:cNvGrpSpPr>
              <a:grpSpLocks/>
            </p:cNvGrpSpPr>
            <p:nvPr/>
          </p:nvGrpSpPr>
          <p:grpSpPr bwMode="auto">
            <a:xfrm>
              <a:off x="5616" y="4176"/>
              <a:ext cx="1296" cy="576"/>
              <a:chOff x="3744" y="7632"/>
              <a:chExt cx="1296" cy="576"/>
            </a:xfrm>
          </p:grpSpPr>
          <p:sp>
            <p:nvSpPr>
              <p:cNvPr id="36138" name="Freeform 106"/>
              <p:cNvSpPr>
                <a:spLocks/>
              </p:cNvSpPr>
              <p:nvPr/>
            </p:nvSpPr>
            <p:spPr bwMode="auto">
              <a:xfrm>
                <a:off x="4032" y="7632"/>
                <a:ext cx="747" cy="576"/>
              </a:xfrm>
              <a:custGeom>
                <a:avLst/>
                <a:gdLst>
                  <a:gd name="T0" fmla="*/ 0 w 747"/>
                  <a:gd name="T1" fmla="*/ 0 h 576"/>
                  <a:gd name="T2" fmla="*/ 432 w 747"/>
                  <a:gd name="T3" fmla="*/ 0 h 576"/>
                  <a:gd name="T4" fmla="*/ 495 w 747"/>
                  <a:gd name="T5" fmla="*/ 9 h 576"/>
                  <a:gd name="T6" fmla="*/ 555 w 747"/>
                  <a:gd name="T7" fmla="*/ 27 h 576"/>
                  <a:gd name="T8" fmla="*/ 639 w 747"/>
                  <a:gd name="T9" fmla="*/ 99 h 576"/>
                  <a:gd name="T10" fmla="*/ 699 w 747"/>
                  <a:gd name="T11" fmla="*/ 189 h 576"/>
                  <a:gd name="T12" fmla="*/ 747 w 747"/>
                  <a:gd name="T13" fmla="*/ 291 h 576"/>
                  <a:gd name="T14" fmla="*/ 699 w 747"/>
                  <a:gd name="T15" fmla="*/ 393 h 576"/>
                  <a:gd name="T16" fmla="*/ 633 w 747"/>
                  <a:gd name="T17" fmla="*/ 477 h 576"/>
                  <a:gd name="T18" fmla="*/ 549 w 747"/>
                  <a:gd name="T19" fmla="*/ 549 h 576"/>
                  <a:gd name="T20" fmla="*/ 495 w 747"/>
                  <a:gd name="T21" fmla="*/ 567 h 576"/>
                  <a:gd name="T22" fmla="*/ 432 w 747"/>
                  <a:gd name="T23" fmla="*/ 576 h 576"/>
                  <a:gd name="T24" fmla="*/ 0 w 747"/>
                  <a:gd name="T25" fmla="*/ 576 h 576"/>
                  <a:gd name="T26" fmla="*/ 39 w 747"/>
                  <a:gd name="T27" fmla="*/ 561 h 576"/>
                  <a:gd name="T28" fmla="*/ 69 w 747"/>
                  <a:gd name="T29" fmla="*/ 537 h 576"/>
                  <a:gd name="T30" fmla="*/ 111 w 747"/>
                  <a:gd name="T31" fmla="*/ 483 h 576"/>
                  <a:gd name="T32" fmla="*/ 135 w 747"/>
                  <a:gd name="T33" fmla="*/ 381 h 576"/>
                  <a:gd name="T34" fmla="*/ 144 w 747"/>
                  <a:gd name="T35" fmla="*/ 288 h 576"/>
                  <a:gd name="T36" fmla="*/ 135 w 747"/>
                  <a:gd name="T37" fmla="*/ 183 h 576"/>
                  <a:gd name="T38" fmla="*/ 111 w 747"/>
                  <a:gd name="T39" fmla="*/ 99 h 576"/>
                  <a:gd name="T40" fmla="*/ 69 w 747"/>
                  <a:gd name="T41" fmla="*/ 33 h 576"/>
                  <a:gd name="T42" fmla="*/ 39 w 747"/>
                  <a:gd name="T43" fmla="*/ 9 h 576"/>
                  <a:gd name="T44" fmla="*/ 0 w 747"/>
                  <a:gd name="T45" fmla="*/ 0 h 57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747"/>
                  <a:gd name="T70" fmla="*/ 0 h 576"/>
                  <a:gd name="T71" fmla="*/ 747 w 747"/>
                  <a:gd name="T72" fmla="*/ 576 h 57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747" h="576">
                    <a:moveTo>
                      <a:pt x="0" y="0"/>
                    </a:moveTo>
                    <a:lnTo>
                      <a:pt x="432" y="0"/>
                    </a:lnTo>
                    <a:lnTo>
                      <a:pt x="495" y="9"/>
                    </a:lnTo>
                    <a:lnTo>
                      <a:pt x="555" y="27"/>
                    </a:lnTo>
                    <a:lnTo>
                      <a:pt x="639" y="99"/>
                    </a:lnTo>
                    <a:lnTo>
                      <a:pt x="699" y="189"/>
                    </a:lnTo>
                    <a:lnTo>
                      <a:pt x="747" y="291"/>
                    </a:lnTo>
                    <a:lnTo>
                      <a:pt x="699" y="393"/>
                    </a:lnTo>
                    <a:lnTo>
                      <a:pt x="633" y="477"/>
                    </a:lnTo>
                    <a:lnTo>
                      <a:pt x="549" y="549"/>
                    </a:lnTo>
                    <a:lnTo>
                      <a:pt x="495" y="567"/>
                    </a:lnTo>
                    <a:lnTo>
                      <a:pt x="432" y="576"/>
                    </a:lnTo>
                    <a:lnTo>
                      <a:pt x="0" y="576"/>
                    </a:lnTo>
                    <a:lnTo>
                      <a:pt x="39" y="561"/>
                    </a:lnTo>
                    <a:lnTo>
                      <a:pt x="69" y="537"/>
                    </a:lnTo>
                    <a:lnTo>
                      <a:pt x="111" y="483"/>
                    </a:lnTo>
                    <a:lnTo>
                      <a:pt x="135" y="381"/>
                    </a:lnTo>
                    <a:lnTo>
                      <a:pt x="144" y="288"/>
                    </a:lnTo>
                    <a:lnTo>
                      <a:pt x="135" y="183"/>
                    </a:lnTo>
                    <a:lnTo>
                      <a:pt x="111" y="99"/>
                    </a:lnTo>
                    <a:lnTo>
                      <a:pt x="69" y="33"/>
                    </a:lnTo>
                    <a:lnTo>
                      <a:pt x="39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39" name="Line 107"/>
              <p:cNvSpPr>
                <a:spLocks noChangeShapeType="1"/>
              </p:cNvSpPr>
              <p:nvPr/>
            </p:nvSpPr>
            <p:spPr bwMode="auto">
              <a:xfrm>
                <a:off x="3744" y="8064"/>
                <a:ext cx="40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40" name="Line 108"/>
              <p:cNvSpPr>
                <a:spLocks noChangeShapeType="1"/>
              </p:cNvSpPr>
              <p:nvPr/>
            </p:nvSpPr>
            <p:spPr bwMode="auto">
              <a:xfrm flipH="1">
                <a:off x="4782" y="7920"/>
                <a:ext cx="25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41" name="Line 109"/>
              <p:cNvSpPr>
                <a:spLocks noChangeShapeType="1"/>
              </p:cNvSpPr>
              <p:nvPr/>
            </p:nvSpPr>
            <p:spPr bwMode="auto">
              <a:xfrm>
                <a:off x="3744" y="7776"/>
                <a:ext cx="41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137" name="Oval 110"/>
            <p:cNvSpPr>
              <a:spLocks noChangeArrowheads="1"/>
            </p:cNvSpPr>
            <p:nvPr/>
          </p:nvSpPr>
          <p:spPr bwMode="auto">
            <a:xfrm>
              <a:off x="6624" y="4392"/>
              <a:ext cx="144" cy="144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ahoma" charset="0"/>
                <a:cs typeface="Tahoma" charset="0"/>
              </a:endParaRPr>
            </a:p>
          </p:txBody>
        </p:sp>
      </p:grpSp>
      <p:grpSp>
        <p:nvGrpSpPr>
          <p:cNvPr id="35856" name="Group 111"/>
          <p:cNvGrpSpPr>
            <a:grpSpLocks/>
          </p:cNvGrpSpPr>
          <p:nvPr/>
        </p:nvGrpSpPr>
        <p:grpSpPr bwMode="auto">
          <a:xfrm>
            <a:off x="2438400" y="5100638"/>
            <a:ext cx="822325" cy="366712"/>
            <a:chOff x="5616" y="4176"/>
            <a:chExt cx="1296" cy="576"/>
          </a:xfrm>
        </p:grpSpPr>
        <p:grpSp>
          <p:nvGrpSpPr>
            <p:cNvPr id="36130" name="Group 112"/>
            <p:cNvGrpSpPr>
              <a:grpSpLocks/>
            </p:cNvGrpSpPr>
            <p:nvPr/>
          </p:nvGrpSpPr>
          <p:grpSpPr bwMode="auto">
            <a:xfrm>
              <a:off x="5616" y="4176"/>
              <a:ext cx="1296" cy="576"/>
              <a:chOff x="3744" y="7632"/>
              <a:chExt cx="1296" cy="576"/>
            </a:xfrm>
          </p:grpSpPr>
          <p:sp>
            <p:nvSpPr>
              <p:cNvPr id="36132" name="Freeform 113"/>
              <p:cNvSpPr>
                <a:spLocks/>
              </p:cNvSpPr>
              <p:nvPr/>
            </p:nvSpPr>
            <p:spPr bwMode="auto">
              <a:xfrm>
                <a:off x="4032" y="7632"/>
                <a:ext cx="747" cy="576"/>
              </a:xfrm>
              <a:custGeom>
                <a:avLst/>
                <a:gdLst>
                  <a:gd name="T0" fmla="*/ 0 w 747"/>
                  <a:gd name="T1" fmla="*/ 0 h 576"/>
                  <a:gd name="T2" fmla="*/ 432 w 747"/>
                  <a:gd name="T3" fmla="*/ 0 h 576"/>
                  <a:gd name="T4" fmla="*/ 495 w 747"/>
                  <a:gd name="T5" fmla="*/ 9 h 576"/>
                  <a:gd name="T6" fmla="*/ 555 w 747"/>
                  <a:gd name="T7" fmla="*/ 27 h 576"/>
                  <a:gd name="T8" fmla="*/ 639 w 747"/>
                  <a:gd name="T9" fmla="*/ 99 h 576"/>
                  <a:gd name="T10" fmla="*/ 699 w 747"/>
                  <a:gd name="T11" fmla="*/ 189 h 576"/>
                  <a:gd name="T12" fmla="*/ 747 w 747"/>
                  <a:gd name="T13" fmla="*/ 291 h 576"/>
                  <a:gd name="T14" fmla="*/ 699 w 747"/>
                  <a:gd name="T15" fmla="*/ 393 h 576"/>
                  <a:gd name="T16" fmla="*/ 633 w 747"/>
                  <a:gd name="T17" fmla="*/ 477 h 576"/>
                  <a:gd name="T18" fmla="*/ 549 w 747"/>
                  <a:gd name="T19" fmla="*/ 549 h 576"/>
                  <a:gd name="T20" fmla="*/ 495 w 747"/>
                  <a:gd name="T21" fmla="*/ 567 h 576"/>
                  <a:gd name="T22" fmla="*/ 432 w 747"/>
                  <a:gd name="T23" fmla="*/ 576 h 576"/>
                  <a:gd name="T24" fmla="*/ 0 w 747"/>
                  <a:gd name="T25" fmla="*/ 576 h 576"/>
                  <a:gd name="T26" fmla="*/ 39 w 747"/>
                  <a:gd name="T27" fmla="*/ 561 h 576"/>
                  <a:gd name="T28" fmla="*/ 69 w 747"/>
                  <a:gd name="T29" fmla="*/ 537 h 576"/>
                  <a:gd name="T30" fmla="*/ 111 w 747"/>
                  <a:gd name="T31" fmla="*/ 483 h 576"/>
                  <a:gd name="T32" fmla="*/ 135 w 747"/>
                  <a:gd name="T33" fmla="*/ 381 h 576"/>
                  <a:gd name="T34" fmla="*/ 144 w 747"/>
                  <a:gd name="T35" fmla="*/ 288 h 576"/>
                  <a:gd name="T36" fmla="*/ 135 w 747"/>
                  <a:gd name="T37" fmla="*/ 183 h 576"/>
                  <a:gd name="T38" fmla="*/ 111 w 747"/>
                  <a:gd name="T39" fmla="*/ 99 h 576"/>
                  <a:gd name="T40" fmla="*/ 69 w 747"/>
                  <a:gd name="T41" fmla="*/ 33 h 576"/>
                  <a:gd name="T42" fmla="*/ 39 w 747"/>
                  <a:gd name="T43" fmla="*/ 9 h 576"/>
                  <a:gd name="T44" fmla="*/ 0 w 747"/>
                  <a:gd name="T45" fmla="*/ 0 h 57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747"/>
                  <a:gd name="T70" fmla="*/ 0 h 576"/>
                  <a:gd name="T71" fmla="*/ 747 w 747"/>
                  <a:gd name="T72" fmla="*/ 576 h 57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747" h="576">
                    <a:moveTo>
                      <a:pt x="0" y="0"/>
                    </a:moveTo>
                    <a:lnTo>
                      <a:pt x="432" y="0"/>
                    </a:lnTo>
                    <a:lnTo>
                      <a:pt x="495" y="9"/>
                    </a:lnTo>
                    <a:lnTo>
                      <a:pt x="555" y="27"/>
                    </a:lnTo>
                    <a:lnTo>
                      <a:pt x="639" y="99"/>
                    </a:lnTo>
                    <a:lnTo>
                      <a:pt x="699" y="189"/>
                    </a:lnTo>
                    <a:lnTo>
                      <a:pt x="747" y="291"/>
                    </a:lnTo>
                    <a:lnTo>
                      <a:pt x="699" y="393"/>
                    </a:lnTo>
                    <a:lnTo>
                      <a:pt x="633" y="477"/>
                    </a:lnTo>
                    <a:lnTo>
                      <a:pt x="549" y="549"/>
                    </a:lnTo>
                    <a:lnTo>
                      <a:pt x="495" y="567"/>
                    </a:lnTo>
                    <a:lnTo>
                      <a:pt x="432" y="576"/>
                    </a:lnTo>
                    <a:lnTo>
                      <a:pt x="0" y="576"/>
                    </a:lnTo>
                    <a:lnTo>
                      <a:pt x="39" y="561"/>
                    </a:lnTo>
                    <a:lnTo>
                      <a:pt x="69" y="537"/>
                    </a:lnTo>
                    <a:lnTo>
                      <a:pt x="111" y="483"/>
                    </a:lnTo>
                    <a:lnTo>
                      <a:pt x="135" y="381"/>
                    </a:lnTo>
                    <a:lnTo>
                      <a:pt x="144" y="288"/>
                    </a:lnTo>
                    <a:lnTo>
                      <a:pt x="135" y="183"/>
                    </a:lnTo>
                    <a:lnTo>
                      <a:pt x="111" y="99"/>
                    </a:lnTo>
                    <a:lnTo>
                      <a:pt x="69" y="33"/>
                    </a:lnTo>
                    <a:lnTo>
                      <a:pt x="39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33" name="Line 114"/>
              <p:cNvSpPr>
                <a:spLocks noChangeShapeType="1"/>
              </p:cNvSpPr>
              <p:nvPr/>
            </p:nvSpPr>
            <p:spPr bwMode="auto">
              <a:xfrm>
                <a:off x="3744" y="8064"/>
                <a:ext cx="40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34" name="Line 115"/>
              <p:cNvSpPr>
                <a:spLocks noChangeShapeType="1"/>
              </p:cNvSpPr>
              <p:nvPr/>
            </p:nvSpPr>
            <p:spPr bwMode="auto">
              <a:xfrm flipH="1">
                <a:off x="4782" y="7920"/>
                <a:ext cx="25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35" name="Line 116"/>
              <p:cNvSpPr>
                <a:spLocks noChangeShapeType="1"/>
              </p:cNvSpPr>
              <p:nvPr/>
            </p:nvSpPr>
            <p:spPr bwMode="auto">
              <a:xfrm>
                <a:off x="3744" y="7776"/>
                <a:ext cx="41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131" name="Oval 117"/>
            <p:cNvSpPr>
              <a:spLocks noChangeArrowheads="1"/>
            </p:cNvSpPr>
            <p:nvPr/>
          </p:nvSpPr>
          <p:spPr bwMode="auto">
            <a:xfrm>
              <a:off x="6624" y="4392"/>
              <a:ext cx="144" cy="144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ahoma" charset="0"/>
                <a:cs typeface="Tahoma" charset="0"/>
              </a:endParaRPr>
            </a:p>
          </p:txBody>
        </p:sp>
      </p:grpSp>
      <p:grpSp>
        <p:nvGrpSpPr>
          <p:cNvPr id="35857" name="Group 118"/>
          <p:cNvGrpSpPr>
            <a:grpSpLocks/>
          </p:cNvGrpSpPr>
          <p:nvPr/>
        </p:nvGrpSpPr>
        <p:grpSpPr bwMode="auto">
          <a:xfrm>
            <a:off x="2438400" y="5634038"/>
            <a:ext cx="822325" cy="366712"/>
            <a:chOff x="5616" y="4176"/>
            <a:chExt cx="1296" cy="576"/>
          </a:xfrm>
        </p:grpSpPr>
        <p:grpSp>
          <p:nvGrpSpPr>
            <p:cNvPr id="36124" name="Group 119"/>
            <p:cNvGrpSpPr>
              <a:grpSpLocks/>
            </p:cNvGrpSpPr>
            <p:nvPr/>
          </p:nvGrpSpPr>
          <p:grpSpPr bwMode="auto">
            <a:xfrm>
              <a:off x="5616" y="4176"/>
              <a:ext cx="1296" cy="576"/>
              <a:chOff x="3744" y="7632"/>
              <a:chExt cx="1296" cy="576"/>
            </a:xfrm>
          </p:grpSpPr>
          <p:sp>
            <p:nvSpPr>
              <p:cNvPr id="36126" name="Freeform 120"/>
              <p:cNvSpPr>
                <a:spLocks/>
              </p:cNvSpPr>
              <p:nvPr/>
            </p:nvSpPr>
            <p:spPr bwMode="auto">
              <a:xfrm>
                <a:off x="4032" y="7632"/>
                <a:ext cx="747" cy="576"/>
              </a:xfrm>
              <a:custGeom>
                <a:avLst/>
                <a:gdLst>
                  <a:gd name="T0" fmla="*/ 0 w 747"/>
                  <a:gd name="T1" fmla="*/ 0 h 576"/>
                  <a:gd name="T2" fmla="*/ 432 w 747"/>
                  <a:gd name="T3" fmla="*/ 0 h 576"/>
                  <a:gd name="T4" fmla="*/ 495 w 747"/>
                  <a:gd name="T5" fmla="*/ 9 h 576"/>
                  <a:gd name="T6" fmla="*/ 555 w 747"/>
                  <a:gd name="T7" fmla="*/ 27 h 576"/>
                  <a:gd name="T8" fmla="*/ 639 w 747"/>
                  <a:gd name="T9" fmla="*/ 99 h 576"/>
                  <a:gd name="T10" fmla="*/ 699 w 747"/>
                  <a:gd name="T11" fmla="*/ 189 h 576"/>
                  <a:gd name="T12" fmla="*/ 747 w 747"/>
                  <a:gd name="T13" fmla="*/ 291 h 576"/>
                  <a:gd name="T14" fmla="*/ 699 w 747"/>
                  <a:gd name="T15" fmla="*/ 393 h 576"/>
                  <a:gd name="T16" fmla="*/ 633 w 747"/>
                  <a:gd name="T17" fmla="*/ 477 h 576"/>
                  <a:gd name="T18" fmla="*/ 549 w 747"/>
                  <a:gd name="T19" fmla="*/ 549 h 576"/>
                  <a:gd name="T20" fmla="*/ 495 w 747"/>
                  <a:gd name="T21" fmla="*/ 567 h 576"/>
                  <a:gd name="T22" fmla="*/ 432 w 747"/>
                  <a:gd name="T23" fmla="*/ 576 h 576"/>
                  <a:gd name="T24" fmla="*/ 0 w 747"/>
                  <a:gd name="T25" fmla="*/ 576 h 576"/>
                  <a:gd name="T26" fmla="*/ 39 w 747"/>
                  <a:gd name="T27" fmla="*/ 561 h 576"/>
                  <a:gd name="T28" fmla="*/ 69 w 747"/>
                  <a:gd name="T29" fmla="*/ 537 h 576"/>
                  <a:gd name="T30" fmla="*/ 111 w 747"/>
                  <a:gd name="T31" fmla="*/ 483 h 576"/>
                  <a:gd name="T32" fmla="*/ 135 w 747"/>
                  <a:gd name="T33" fmla="*/ 381 h 576"/>
                  <a:gd name="T34" fmla="*/ 144 w 747"/>
                  <a:gd name="T35" fmla="*/ 288 h 576"/>
                  <a:gd name="T36" fmla="*/ 135 w 747"/>
                  <a:gd name="T37" fmla="*/ 183 h 576"/>
                  <a:gd name="T38" fmla="*/ 111 w 747"/>
                  <a:gd name="T39" fmla="*/ 99 h 576"/>
                  <a:gd name="T40" fmla="*/ 69 w 747"/>
                  <a:gd name="T41" fmla="*/ 33 h 576"/>
                  <a:gd name="T42" fmla="*/ 39 w 747"/>
                  <a:gd name="T43" fmla="*/ 9 h 576"/>
                  <a:gd name="T44" fmla="*/ 0 w 747"/>
                  <a:gd name="T45" fmla="*/ 0 h 57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747"/>
                  <a:gd name="T70" fmla="*/ 0 h 576"/>
                  <a:gd name="T71" fmla="*/ 747 w 747"/>
                  <a:gd name="T72" fmla="*/ 576 h 57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747" h="576">
                    <a:moveTo>
                      <a:pt x="0" y="0"/>
                    </a:moveTo>
                    <a:lnTo>
                      <a:pt x="432" y="0"/>
                    </a:lnTo>
                    <a:lnTo>
                      <a:pt x="495" y="9"/>
                    </a:lnTo>
                    <a:lnTo>
                      <a:pt x="555" y="27"/>
                    </a:lnTo>
                    <a:lnTo>
                      <a:pt x="639" y="99"/>
                    </a:lnTo>
                    <a:lnTo>
                      <a:pt x="699" y="189"/>
                    </a:lnTo>
                    <a:lnTo>
                      <a:pt x="747" y="291"/>
                    </a:lnTo>
                    <a:lnTo>
                      <a:pt x="699" y="393"/>
                    </a:lnTo>
                    <a:lnTo>
                      <a:pt x="633" y="477"/>
                    </a:lnTo>
                    <a:lnTo>
                      <a:pt x="549" y="549"/>
                    </a:lnTo>
                    <a:lnTo>
                      <a:pt x="495" y="567"/>
                    </a:lnTo>
                    <a:lnTo>
                      <a:pt x="432" y="576"/>
                    </a:lnTo>
                    <a:lnTo>
                      <a:pt x="0" y="576"/>
                    </a:lnTo>
                    <a:lnTo>
                      <a:pt x="39" y="561"/>
                    </a:lnTo>
                    <a:lnTo>
                      <a:pt x="69" y="537"/>
                    </a:lnTo>
                    <a:lnTo>
                      <a:pt x="111" y="483"/>
                    </a:lnTo>
                    <a:lnTo>
                      <a:pt x="135" y="381"/>
                    </a:lnTo>
                    <a:lnTo>
                      <a:pt x="144" y="288"/>
                    </a:lnTo>
                    <a:lnTo>
                      <a:pt x="135" y="183"/>
                    </a:lnTo>
                    <a:lnTo>
                      <a:pt x="111" y="99"/>
                    </a:lnTo>
                    <a:lnTo>
                      <a:pt x="69" y="33"/>
                    </a:lnTo>
                    <a:lnTo>
                      <a:pt x="39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27" name="Line 121"/>
              <p:cNvSpPr>
                <a:spLocks noChangeShapeType="1"/>
              </p:cNvSpPr>
              <p:nvPr/>
            </p:nvSpPr>
            <p:spPr bwMode="auto">
              <a:xfrm>
                <a:off x="3744" y="8064"/>
                <a:ext cx="40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28" name="Line 122"/>
              <p:cNvSpPr>
                <a:spLocks noChangeShapeType="1"/>
              </p:cNvSpPr>
              <p:nvPr/>
            </p:nvSpPr>
            <p:spPr bwMode="auto">
              <a:xfrm flipH="1">
                <a:off x="4782" y="7920"/>
                <a:ext cx="25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29" name="Line 123"/>
              <p:cNvSpPr>
                <a:spLocks noChangeShapeType="1"/>
              </p:cNvSpPr>
              <p:nvPr/>
            </p:nvSpPr>
            <p:spPr bwMode="auto">
              <a:xfrm>
                <a:off x="3744" y="7776"/>
                <a:ext cx="41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125" name="Oval 124"/>
            <p:cNvSpPr>
              <a:spLocks noChangeArrowheads="1"/>
            </p:cNvSpPr>
            <p:nvPr/>
          </p:nvSpPr>
          <p:spPr bwMode="auto">
            <a:xfrm>
              <a:off x="6624" y="4392"/>
              <a:ext cx="144" cy="144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ahoma" charset="0"/>
                <a:cs typeface="Tahoma" charset="0"/>
              </a:endParaRPr>
            </a:p>
          </p:txBody>
        </p:sp>
      </p:grpSp>
      <p:grpSp>
        <p:nvGrpSpPr>
          <p:cNvPr id="35858" name="Group 125"/>
          <p:cNvGrpSpPr>
            <a:grpSpLocks/>
          </p:cNvGrpSpPr>
          <p:nvPr/>
        </p:nvGrpSpPr>
        <p:grpSpPr bwMode="auto">
          <a:xfrm>
            <a:off x="3260725" y="5102225"/>
            <a:ext cx="822325" cy="366713"/>
            <a:chOff x="5616" y="4176"/>
            <a:chExt cx="1296" cy="576"/>
          </a:xfrm>
        </p:grpSpPr>
        <p:grpSp>
          <p:nvGrpSpPr>
            <p:cNvPr id="36118" name="Group 126"/>
            <p:cNvGrpSpPr>
              <a:grpSpLocks/>
            </p:cNvGrpSpPr>
            <p:nvPr/>
          </p:nvGrpSpPr>
          <p:grpSpPr bwMode="auto">
            <a:xfrm>
              <a:off x="5616" y="4176"/>
              <a:ext cx="1296" cy="576"/>
              <a:chOff x="3744" y="7632"/>
              <a:chExt cx="1296" cy="576"/>
            </a:xfrm>
          </p:grpSpPr>
          <p:sp>
            <p:nvSpPr>
              <p:cNvPr id="36120" name="Freeform 127"/>
              <p:cNvSpPr>
                <a:spLocks/>
              </p:cNvSpPr>
              <p:nvPr/>
            </p:nvSpPr>
            <p:spPr bwMode="auto">
              <a:xfrm>
                <a:off x="4032" y="7632"/>
                <a:ext cx="747" cy="576"/>
              </a:xfrm>
              <a:custGeom>
                <a:avLst/>
                <a:gdLst>
                  <a:gd name="T0" fmla="*/ 0 w 747"/>
                  <a:gd name="T1" fmla="*/ 0 h 576"/>
                  <a:gd name="T2" fmla="*/ 432 w 747"/>
                  <a:gd name="T3" fmla="*/ 0 h 576"/>
                  <a:gd name="T4" fmla="*/ 495 w 747"/>
                  <a:gd name="T5" fmla="*/ 9 h 576"/>
                  <a:gd name="T6" fmla="*/ 555 w 747"/>
                  <a:gd name="T7" fmla="*/ 27 h 576"/>
                  <a:gd name="T8" fmla="*/ 639 w 747"/>
                  <a:gd name="T9" fmla="*/ 99 h 576"/>
                  <a:gd name="T10" fmla="*/ 699 w 747"/>
                  <a:gd name="T11" fmla="*/ 189 h 576"/>
                  <a:gd name="T12" fmla="*/ 747 w 747"/>
                  <a:gd name="T13" fmla="*/ 291 h 576"/>
                  <a:gd name="T14" fmla="*/ 699 w 747"/>
                  <a:gd name="T15" fmla="*/ 393 h 576"/>
                  <a:gd name="T16" fmla="*/ 633 w 747"/>
                  <a:gd name="T17" fmla="*/ 477 h 576"/>
                  <a:gd name="T18" fmla="*/ 549 w 747"/>
                  <a:gd name="T19" fmla="*/ 549 h 576"/>
                  <a:gd name="T20" fmla="*/ 495 w 747"/>
                  <a:gd name="T21" fmla="*/ 567 h 576"/>
                  <a:gd name="T22" fmla="*/ 432 w 747"/>
                  <a:gd name="T23" fmla="*/ 576 h 576"/>
                  <a:gd name="T24" fmla="*/ 0 w 747"/>
                  <a:gd name="T25" fmla="*/ 576 h 576"/>
                  <a:gd name="T26" fmla="*/ 39 w 747"/>
                  <a:gd name="T27" fmla="*/ 561 h 576"/>
                  <a:gd name="T28" fmla="*/ 69 w 747"/>
                  <a:gd name="T29" fmla="*/ 537 h 576"/>
                  <a:gd name="T30" fmla="*/ 111 w 747"/>
                  <a:gd name="T31" fmla="*/ 483 h 576"/>
                  <a:gd name="T32" fmla="*/ 135 w 747"/>
                  <a:gd name="T33" fmla="*/ 381 h 576"/>
                  <a:gd name="T34" fmla="*/ 144 w 747"/>
                  <a:gd name="T35" fmla="*/ 288 h 576"/>
                  <a:gd name="T36" fmla="*/ 135 w 747"/>
                  <a:gd name="T37" fmla="*/ 183 h 576"/>
                  <a:gd name="T38" fmla="*/ 111 w 747"/>
                  <a:gd name="T39" fmla="*/ 99 h 576"/>
                  <a:gd name="T40" fmla="*/ 69 w 747"/>
                  <a:gd name="T41" fmla="*/ 33 h 576"/>
                  <a:gd name="T42" fmla="*/ 39 w 747"/>
                  <a:gd name="T43" fmla="*/ 9 h 576"/>
                  <a:gd name="T44" fmla="*/ 0 w 747"/>
                  <a:gd name="T45" fmla="*/ 0 h 57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747"/>
                  <a:gd name="T70" fmla="*/ 0 h 576"/>
                  <a:gd name="T71" fmla="*/ 747 w 747"/>
                  <a:gd name="T72" fmla="*/ 576 h 57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747" h="576">
                    <a:moveTo>
                      <a:pt x="0" y="0"/>
                    </a:moveTo>
                    <a:lnTo>
                      <a:pt x="432" y="0"/>
                    </a:lnTo>
                    <a:lnTo>
                      <a:pt x="495" y="9"/>
                    </a:lnTo>
                    <a:lnTo>
                      <a:pt x="555" y="27"/>
                    </a:lnTo>
                    <a:lnTo>
                      <a:pt x="639" y="99"/>
                    </a:lnTo>
                    <a:lnTo>
                      <a:pt x="699" y="189"/>
                    </a:lnTo>
                    <a:lnTo>
                      <a:pt x="747" y="291"/>
                    </a:lnTo>
                    <a:lnTo>
                      <a:pt x="699" y="393"/>
                    </a:lnTo>
                    <a:lnTo>
                      <a:pt x="633" y="477"/>
                    </a:lnTo>
                    <a:lnTo>
                      <a:pt x="549" y="549"/>
                    </a:lnTo>
                    <a:lnTo>
                      <a:pt x="495" y="567"/>
                    </a:lnTo>
                    <a:lnTo>
                      <a:pt x="432" y="576"/>
                    </a:lnTo>
                    <a:lnTo>
                      <a:pt x="0" y="576"/>
                    </a:lnTo>
                    <a:lnTo>
                      <a:pt x="39" y="561"/>
                    </a:lnTo>
                    <a:lnTo>
                      <a:pt x="69" y="537"/>
                    </a:lnTo>
                    <a:lnTo>
                      <a:pt x="111" y="483"/>
                    </a:lnTo>
                    <a:lnTo>
                      <a:pt x="135" y="381"/>
                    </a:lnTo>
                    <a:lnTo>
                      <a:pt x="144" y="288"/>
                    </a:lnTo>
                    <a:lnTo>
                      <a:pt x="135" y="183"/>
                    </a:lnTo>
                    <a:lnTo>
                      <a:pt x="111" y="99"/>
                    </a:lnTo>
                    <a:lnTo>
                      <a:pt x="69" y="33"/>
                    </a:lnTo>
                    <a:lnTo>
                      <a:pt x="39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21" name="Line 128"/>
              <p:cNvSpPr>
                <a:spLocks noChangeShapeType="1"/>
              </p:cNvSpPr>
              <p:nvPr/>
            </p:nvSpPr>
            <p:spPr bwMode="auto">
              <a:xfrm>
                <a:off x="3744" y="8064"/>
                <a:ext cx="40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22" name="Line 129"/>
              <p:cNvSpPr>
                <a:spLocks noChangeShapeType="1"/>
              </p:cNvSpPr>
              <p:nvPr/>
            </p:nvSpPr>
            <p:spPr bwMode="auto">
              <a:xfrm flipH="1">
                <a:off x="4782" y="7920"/>
                <a:ext cx="25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23" name="Line 130"/>
              <p:cNvSpPr>
                <a:spLocks noChangeShapeType="1"/>
              </p:cNvSpPr>
              <p:nvPr/>
            </p:nvSpPr>
            <p:spPr bwMode="auto">
              <a:xfrm>
                <a:off x="3744" y="7776"/>
                <a:ext cx="41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119" name="Oval 131"/>
            <p:cNvSpPr>
              <a:spLocks noChangeArrowheads="1"/>
            </p:cNvSpPr>
            <p:nvPr/>
          </p:nvSpPr>
          <p:spPr bwMode="auto">
            <a:xfrm>
              <a:off x="6624" y="4392"/>
              <a:ext cx="144" cy="144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ahoma" charset="0"/>
                <a:cs typeface="Tahoma" charset="0"/>
              </a:endParaRPr>
            </a:p>
          </p:txBody>
        </p:sp>
      </p:grpSp>
      <p:grpSp>
        <p:nvGrpSpPr>
          <p:cNvPr id="35859" name="Group 132"/>
          <p:cNvGrpSpPr>
            <a:grpSpLocks/>
          </p:cNvGrpSpPr>
          <p:nvPr/>
        </p:nvGrpSpPr>
        <p:grpSpPr bwMode="auto">
          <a:xfrm>
            <a:off x="4075113" y="5195888"/>
            <a:ext cx="549275" cy="184150"/>
            <a:chOff x="7920" y="4176"/>
            <a:chExt cx="864" cy="288"/>
          </a:xfrm>
        </p:grpSpPr>
        <p:sp>
          <p:nvSpPr>
            <p:cNvPr id="36114" name="Freeform 133"/>
            <p:cNvSpPr>
              <a:spLocks/>
            </p:cNvSpPr>
            <p:nvPr/>
          </p:nvSpPr>
          <p:spPr bwMode="auto">
            <a:xfrm>
              <a:off x="8208" y="4176"/>
              <a:ext cx="288" cy="288"/>
            </a:xfrm>
            <a:custGeom>
              <a:avLst/>
              <a:gdLst>
                <a:gd name="T0" fmla="*/ 288 w 288"/>
                <a:gd name="T1" fmla="*/ 144 h 288"/>
                <a:gd name="T2" fmla="*/ 0 w 288"/>
                <a:gd name="T3" fmla="*/ 0 h 288"/>
                <a:gd name="T4" fmla="*/ 0 w 288"/>
                <a:gd name="T5" fmla="*/ 288 h 288"/>
                <a:gd name="T6" fmla="*/ 288 w 288"/>
                <a:gd name="T7" fmla="*/ 144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88"/>
                <a:gd name="T14" fmla="*/ 288 w 288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88">
                  <a:moveTo>
                    <a:pt x="288" y="144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115" name="Line 134"/>
            <p:cNvSpPr>
              <a:spLocks noChangeShapeType="1"/>
            </p:cNvSpPr>
            <p:nvPr/>
          </p:nvSpPr>
          <p:spPr bwMode="auto">
            <a:xfrm flipH="1">
              <a:off x="7920" y="4320"/>
              <a:ext cx="2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16" name="Line 135"/>
            <p:cNvSpPr>
              <a:spLocks noChangeShapeType="1"/>
            </p:cNvSpPr>
            <p:nvPr/>
          </p:nvSpPr>
          <p:spPr bwMode="auto">
            <a:xfrm flipH="1">
              <a:off x="8496" y="4320"/>
              <a:ext cx="2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17" name="Oval 136"/>
            <p:cNvSpPr>
              <a:spLocks noChangeArrowheads="1"/>
            </p:cNvSpPr>
            <p:nvPr/>
          </p:nvSpPr>
          <p:spPr bwMode="auto">
            <a:xfrm>
              <a:off x="8496" y="4248"/>
              <a:ext cx="144" cy="144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ahoma" charset="0"/>
                <a:cs typeface="Tahoma" charset="0"/>
              </a:endParaRPr>
            </a:p>
          </p:txBody>
        </p:sp>
      </p:grpSp>
      <p:grpSp>
        <p:nvGrpSpPr>
          <p:cNvPr id="35860" name="Group 137"/>
          <p:cNvGrpSpPr>
            <a:grpSpLocks/>
          </p:cNvGrpSpPr>
          <p:nvPr/>
        </p:nvGrpSpPr>
        <p:grpSpPr bwMode="auto">
          <a:xfrm>
            <a:off x="1897063" y="5811838"/>
            <a:ext cx="549275" cy="184150"/>
            <a:chOff x="7920" y="4176"/>
            <a:chExt cx="864" cy="288"/>
          </a:xfrm>
        </p:grpSpPr>
        <p:sp>
          <p:nvSpPr>
            <p:cNvPr id="36110" name="Freeform 138"/>
            <p:cNvSpPr>
              <a:spLocks/>
            </p:cNvSpPr>
            <p:nvPr/>
          </p:nvSpPr>
          <p:spPr bwMode="auto">
            <a:xfrm>
              <a:off x="8208" y="4176"/>
              <a:ext cx="288" cy="288"/>
            </a:xfrm>
            <a:custGeom>
              <a:avLst/>
              <a:gdLst>
                <a:gd name="T0" fmla="*/ 288 w 288"/>
                <a:gd name="T1" fmla="*/ 144 h 288"/>
                <a:gd name="T2" fmla="*/ 0 w 288"/>
                <a:gd name="T3" fmla="*/ 0 h 288"/>
                <a:gd name="T4" fmla="*/ 0 w 288"/>
                <a:gd name="T5" fmla="*/ 288 h 288"/>
                <a:gd name="T6" fmla="*/ 288 w 288"/>
                <a:gd name="T7" fmla="*/ 144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88"/>
                <a:gd name="T14" fmla="*/ 288 w 288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88">
                  <a:moveTo>
                    <a:pt x="288" y="144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111" name="Line 139"/>
            <p:cNvSpPr>
              <a:spLocks noChangeShapeType="1"/>
            </p:cNvSpPr>
            <p:nvPr/>
          </p:nvSpPr>
          <p:spPr bwMode="auto">
            <a:xfrm flipH="1">
              <a:off x="7920" y="4320"/>
              <a:ext cx="2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12" name="Line 140"/>
            <p:cNvSpPr>
              <a:spLocks noChangeShapeType="1"/>
            </p:cNvSpPr>
            <p:nvPr/>
          </p:nvSpPr>
          <p:spPr bwMode="auto">
            <a:xfrm flipH="1">
              <a:off x="8496" y="4320"/>
              <a:ext cx="2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13" name="Oval 141"/>
            <p:cNvSpPr>
              <a:spLocks noChangeArrowheads="1"/>
            </p:cNvSpPr>
            <p:nvPr/>
          </p:nvSpPr>
          <p:spPr bwMode="auto">
            <a:xfrm>
              <a:off x="8496" y="4248"/>
              <a:ext cx="144" cy="144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ahoma" charset="0"/>
                <a:cs typeface="Tahoma" charset="0"/>
              </a:endParaRPr>
            </a:p>
          </p:txBody>
        </p:sp>
      </p:grpSp>
      <p:sp>
        <p:nvSpPr>
          <p:cNvPr id="35861" name="Text Box 142"/>
          <p:cNvSpPr txBox="1">
            <a:spLocks noChangeArrowheads="1"/>
          </p:cNvSpPr>
          <p:nvPr/>
        </p:nvSpPr>
        <p:spPr bwMode="auto">
          <a:xfrm>
            <a:off x="1528763" y="1647825"/>
            <a:ext cx="2936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 sz="1600">
                <a:latin typeface="Tahoma" charset="0"/>
                <a:cs typeface="Tahoma" charset="0"/>
              </a:rPr>
              <a:t>C</a:t>
            </a:r>
          </a:p>
        </p:txBody>
      </p:sp>
      <p:sp>
        <p:nvSpPr>
          <p:cNvPr id="35862" name="Text Box 143"/>
          <p:cNvSpPr txBox="1">
            <a:spLocks noChangeArrowheads="1"/>
          </p:cNvSpPr>
          <p:nvPr/>
        </p:nvSpPr>
        <p:spPr bwMode="auto">
          <a:xfrm>
            <a:off x="1528763" y="2028825"/>
            <a:ext cx="2936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 sz="1600">
                <a:latin typeface="Tahoma" charset="0"/>
                <a:cs typeface="Tahoma" charset="0"/>
              </a:rPr>
              <a:t>A</a:t>
            </a:r>
          </a:p>
        </p:txBody>
      </p:sp>
      <p:sp>
        <p:nvSpPr>
          <p:cNvPr id="35863" name="Text Box 144"/>
          <p:cNvSpPr txBox="1">
            <a:spLocks noChangeArrowheads="1"/>
          </p:cNvSpPr>
          <p:nvPr/>
        </p:nvSpPr>
        <p:spPr bwMode="auto">
          <a:xfrm>
            <a:off x="1528763" y="2559050"/>
            <a:ext cx="2936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 sz="1600">
                <a:latin typeface="Tahoma" charset="0"/>
                <a:cs typeface="Tahoma" charset="0"/>
              </a:rPr>
              <a:t>B</a:t>
            </a:r>
          </a:p>
        </p:txBody>
      </p:sp>
      <p:sp>
        <p:nvSpPr>
          <p:cNvPr id="35864" name="Text Box 145"/>
          <p:cNvSpPr txBox="1">
            <a:spLocks noChangeArrowheads="1"/>
          </p:cNvSpPr>
          <p:nvPr/>
        </p:nvSpPr>
        <p:spPr bwMode="auto">
          <a:xfrm>
            <a:off x="3963988" y="2257425"/>
            <a:ext cx="2936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 sz="1600">
                <a:latin typeface="Tahoma" charset="0"/>
                <a:cs typeface="Tahoma" charset="0"/>
              </a:rPr>
              <a:t>Y</a:t>
            </a:r>
          </a:p>
        </p:txBody>
      </p:sp>
      <p:sp>
        <p:nvSpPr>
          <p:cNvPr id="35865" name="Text Box 146"/>
          <p:cNvSpPr txBox="1">
            <a:spLocks noChangeArrowheads="1"/>
          </p:cNvSpPr>
          <p:nvPr/>
        </p:nvSpPr>
        <p:spPr bwMode="auto">
          <a:xfrm>
            <a:off x="1600200" y="4360863"/>
            <a:ext cx="2936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 sz="1600">
                <a:latin typeface="Tahoma" charset="0"/>
                <a:cs typeface="Tahoma" charset="0"/>
              </a:rPr>
              <a:t>C</a:t>
            </a:r>
          </a:p>
        </p:txBody>
      </p:sp>
      <p:sp>
        <p:nvSpPr>
          <p:cNvPr id="35866" name="Text Box 147"/>
          <p:cNvSpPr txBox="1">
            <a:spLocks noChangeArrowheads="1"/>
          </p:cNvSpPr>
          <p:nvPr/>
        </p:nvSpPr>
        <p:spPr bwMode="auto">
          <a:xfrm>
            <a:off x="1600200" y="4741863"/>
            <a:ext cx="2936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 sz="1600">
                <a:latin typeface="Tahoma" charset="0"/>
                <a:cs typeface="Tahoma" charset="0"/>
              </a:rPr>
              <a:t>A</a:t>
            </a:r>
          </a:p>
        </p:txBody>
      </p:sp>
      <p:sp>
        <p:nvSpPr>
          <p:cNvPr id="35867" name="Text Box 148"/>
          <p:cNvSpPr txBox="1">
            <a:spLocks noChangeArrowheads="1"/>
          </p:cNvSpPr>
          <p:nvPr/>
        </p:nvSpPr>
        <p:spPr bwMode="auto">
          <a:xfrm>
            <a:off x="1600200" y="5272088"/>
            <a:ext cx="2936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 sz="1600">
                <a:latin typeface="Tahoma" charset="0"/>
                <a:cs typeface="Tahoma" charset="0"/>
              </a:rPr>
              <a:t>B</a:t>
            </a:r>
          </a:p>
        </p:txBody>
      </p:sp>
      <p:sp>
        <p:nvSpPr>
          <p:cNvPr id="35868" name="Text Box 149"/>
          <p:cNvSpPr txBox="1">
            <a:spLocks noChangeArrowheads="1"/>
          </p:cNvSpPr>
          <p:nvPr/>
        </p:nvSpPr>
        <p:spPr bwMode="auto">
          <a:xfrm>
            <a:off x="4476750" y="5010150"/>
            <a:ext cx="2936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 sz="1600">
                <a:latin typeface="Tahoma" charset="0"/>
                <a:cs typeface="Tahoma" charset="0"/>
              </a:rPr>
              <a:t>Y</a:t>
            </a:r>
          </a:p>
        </p:txBody>
      </p:sp>
      <p:grpSp>
        <p:nvGrpSpPr>
          <p:cNvPr id="64827" name="Group 150"/>
          <p:cNvGrpSpPr>
            <a:grpSpLocks/>
          </p:cNvGrpSpPr>
          <p:nvPr/>
        </p:nvGrpSpPr>
        <p:grpSpPr bwMode="auto">
          <a:xfrm>
            <a:off x="4464050" y="1600200"/>
            <a:ext cx="3598863" cy="2133600"/>
            <a:chOff x="2812" y="1008"/>
            <a:chExt cx="2267" cy="1344"/>
          </a:xfrm>
        </p:grpSpPr>
        <p:sp>
          <p:nvSpPr>
            <p:cNvPr id="36055" name="Text Box 151"/>
            <p:cNvSpPr txBox="1">
              <a:spLocks noChangeArrowheads="1"/>
            </p:cNvSpPr>
            <p:nvPr/>
          </p:nvSpPr>
          <p:spPr bwMode="auto">
            <a:xfrm>
              <a:off x="2812" y="1248"/>
              <a:ext cx="356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sz="5400" b="0">
                  <a:latin typeface="Tahoma" charset="0"/>
                  <a:cs typeface="Tahoma" charset="0"/>
                  <a:sym typeface="Symbol" charset="0"/>
                </a:rPr>
                <a:t></a:t>
              </a:r>
              <a:endParaRPr lang="en-US" sz="5400" b="0">
                <a:latin typeface="Tahoma" charset="0"/>
                <a:cs typeface="Tahoma" charset="0"/>
              </a:endParaRPr>
            </a:p>
          </p:txBody>
        </p:sp>
        <p:grpSp>
          <p:nvGrpSpPr>
            <p:cNvPr id="36056" name="Group 152"/>
            <p:cNvGrpSpPr>
              <a:grpSpLocks/>
            </p:cNvGrpSpPr>
            <p:nvPr/>
          </p:nvGrpSpPr>
          <p:grpSpPr bwMode="auto">
            <a:xfrm>
              <a:off x="3418" y="1076"/>
              <a:ext cx="1574" cy="1018"/>
              <a:chOff x="3024" y="1076"/>
              <a:chExt cx="1574" cy="1018"/>
            </a:xfrm>
          </p:grpSpPr>
          <p:sp>
            <p:nvSpPr>
              <p:cNvPr id="36070" name="Rectangle 153"/>
              <p:cNvSpPr>
                <a:spLocks noChangeArrowheads="1"/>
              </p:cNvSpPr>
              <p:nvPr/>
            </p:nvSpPr>
            <p:spPr bwMode="auto">
              <a:xfrm>
                <a:off x="3974" y="1412"/>
                <a:ext cx="518" cy="34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Tahoma" charset="0"/>
                  <a:cs typeface="Tahoma" charset="0"/>
                </a:endParaRPr>
              </a:p>
            </p:txBody>
          </p:sp>
          <p:grpSp>
            <p:nvGrpSpPr>
              <p:cNvPr id="36071" name="Group 154"/>
              <p:cNvGrpSpPr>
                <a:grpSpLocks/>
              </p:cNvGrpSpPr>
              <p:nvPr/>
            </p:nvGrpSpPr>
            <p:grpSpPr bwMode="auto">
              <a:xfrm>
                <a:off x="3974" y="1470"/>
                <a:ext cx="518" cy="230"/>
                <a:chOff x="3744" y="7632"/>
                <a:chExt cx="1296" cy="576"/>
              </a:xfrm>
            </p:grpSpPr>
            <p:sp>
              <p:nvSpPr>
                <p:cNvPr id="36106" name="Freeform 155"/>
                <p:cNvSpPr>
                  <a:spLocks/>
                </p:cNvSpPr>
                <p:nvPr/>
              </p:nvSpPr>
              <p:spPr bwMode="auto">
                <a:xfrm>
                  <a:off x="4032" y="7632"/>
                  <a:ext cx="747" cy="576"/>
                </a:xfrm>
                <a:custGeom>
                  <a:avLst/>
                  <a:gdLst>
                    <a:gd name="T0" fmla="*/ 0 w 747"/>
                    <a:gd name="T1" fmla="*/ 0 h 576"/>
                    <a:gd name="T2" fmla="*/ 432 w 747"/>
                    <a:gd name="T3" fmla="*/ 0 h 576"/>
                    <a:gd name="T4" fmla="*/ 495 w 747"/>
                    <a:gd name="T5" fmla="*/ 9 h 576"/>
                    <a:gd name="T6" fmla="*/ 555 w 747"/>
                    <a:gd name="T7" fmla="*/ 27 h 576"/>
                    <a:gd name="T8" fmla="*/ 639 w 747"/>
                    <a:gd name="T9" fmla="*/ 99 h 576"/>
                    <a:gd name="T10" fmla="*/ 699 w 747"/>
                    <a:gd name="T11" fmla="*/ 189 h 576"/>
                    <a:gd name="T12" fmla="*/ 747 w 747"/>
                    <a:gd name="T13" fmla="*/ 291 h 576"/>
                    <a:gd name="T14" fmla="*/ 699 w 747"/>
                    <a:gd name="T15" fmla="*/ 393 h 576"/>
                    <a:gd name="T16" fmla="*/ 633 w 747"/>
                    <a:gd name="T17" fmla="*/ 477 h 576"/>
                    <a:gd name="T18" fmla="*/ 549 w 747"/>
                    <a:gd name="T19" fmla="*/ 549 h 576"/>
                    <a:gd name="T20" fmla="*/ 495 w 747"/>
                    <a:gd name="T21" fmla="*/ 567 h 576"/>
                    <a:gd name="T22" fmla="*/ 432 w 747"/>
                    <a:gd name="T23" fmla="*/ 576 h 576"/>
                    <a:gd name="T24" fmla="*/ 0 w 747"/>
                    <a:gd name="T25" fmla="*/ 576 h 576"/>
                    <a:gd name="T26" fmla="*/ 39 w 747"/>
                    <a:gd name="T27" fmla="*/ 561 h 576"/>
                    <a:gd name="T28" fmla="*/ 69 w 747"/>
                    <a:gd name="T29" fmla="*/ 537 h 576"/>
                    <a:gd name="T30" fmla="*/ 111 w 747"/>
                    <a:gd name="T31" fmla="*/ 483 h 576"/>
                    <a:gd name="T32" fmla="*/ 135 w 747"/>
                    <a:gd name="T33" fmla="*/ 381 h 576"/>
                    <a:gd name="T34" fmla="*/ 144 w 747"/>
                    <a:gd name="T35" fmla="*/ 288 h 576"/>
                    <a:gd name="T36" fmla="*/ 135 w 747"/>
                    <a:gd name="T37" fmla="*/ 183 h 576"/>
                    <a:gd name="T38" fmla="*/ 111 w 747"/>
                    <a:gd name="T39" fmla="*/ 99 h 576"/>
                    <a:gd name="T40" fmla="*/ 69 w 747"/>
                    <a:gd name="T41" fmla="*/ 33 h 576"/>
                    <a:gd name="T42" fmla="*/ 39 w 747"/>
                    <a:gd name="T43" fmla="*/ 9 h 576"/>
                    <a:gd name="T44" fmla="*/ 0 w 747"/>
                    <a:gd name="T45" fmla="*/ 0 h 57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747"/>
                    <a:gd name="T70" fmla="*/ 0 h 576"/>
                    <a:gd name="T71" fmla="*/ 747 w 747"/>
                    <a:gd name="T72" fmla="*/ 576 h 57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747" h="576">
                      <a:moveTo>
                        <a:pt x="0" y="0"/>
                      </a:moveTo>
                      <a:lnTo>
                        <a:pt x="432" y="0"/>
                      </a:lnTo>
                      <a:lnTo>
                        <a:pt x="495" y="9"/>
                      </a:lnTo>
                      <a:lnTo>
                        <a:pt x="555" y="27"/>
                      </a:lnTo>
                      <a:lnTo>
                        <a:pt x="639" y="99"/>
                      </a:lnTo>
                      <a:lnTo>
                        <a:pt x="699" y="189"/>
                      </a:lnTo>
                      <a:lnTo>
                        <a:pt x="747" y="291"/>
                      </a:lnTo>
                      <a:lnTo>
                        <a:pt x="699" y="393"/>
                      </a:lnTo>
                      <a:lnTo>
                        <a:pt x="633" y="477"/>
                      </a:lnTo>
                      <a:lnTo>
                        <a:pt x="549" y="549"/>
                      </a:lnTo>
                      <a:lnTo>
                        <a:pt x="495" y="567"/>
                      </a:lnTo>
                      <a:lnTo>
                        <a:pt x="432" y="576"/>
                      </a:lnTo>
                      <a:lnTo>
                        <a:pt x="0" y="576"/>
                      </a:lnTo>
                      <a:lnTo>
                        <a:pt x="39" y="561"/>
                      </a:lnTo>
                      <a:lnTo>
                        <a:pt x="69" y="537"/>
                      </a:lnTo>
                      <a:lnTo>
                        <a:pt x="111" y="483"/>
                      </a:lnTo>
                      <a:lnTo>
                        <a:pt x="135" y="381"/>
                      </a:lnTo>
                      <a:lnTo>
                        <a:pt x="144" y="288"/>
                      </a:lnTo>
                      <a:lnTo>
                        <a:pt x="135" y="183"/>
                      </a:lnTo>
                      <a:lnTo>
                        <a:pt x="111" y="99"/>
                      </a:lnTo>
                      <a:lnTo>
                        <a:pt x="69" y="33"/>
                      </a:lnTo>
                      <a:lnTo>
                        <a:pt x="39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107" name="Line 156"/>
                <p:cNvSpPr>
                  <a:spLocks noChangeShapeType="1"/>
                </p:cNvSpPr>
                <p:nvPr/>
              </p:nvSpPr>
              <p:spPr bwMode="auto">
                <a:xfrm>
                  <a:off x="3744" y="8064"/>
                  <a:ext cx="40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108" name="Line 157"/>
                <p:cNvSpPr>
                  <a:spLocks noChangeShapeType="1"/>
                </p:cNvSpPr>
                <p:nvPr/>
              </p:nvSpPr>
              <p:spPr bwMode="auto">
                <a:xfrm flipH="1">
                  <a:off x="4782" y="7920"/>
                  <a:ext cx="25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109" name="Line 158"/>
                <p:cNvSpPr>
                  <a:spLocks noChangeShapeType="1"/>
                </p:cNvSpPr>
                <p:nvPr/>
              </p:nvSpPr>
              <p:spPr bwMode="auto">
                <a:xfrm>
                  <a:off x="3744" y="7776"/>
                  <a:ext cx="414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072" name="Rectangle 159"/>
              <p:cNvSpPr>
                <a:spLocks noChangeArrowheads="1"/>
              </p:cNvSpPr>
              <p:nvPr/>
            </p:nvSpPr>
            <p:spPr bwMode="auto">
              <a:xfrm>
                <a:off x="3456" y="1076"/>
                <a:ext cx="519" cy="34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Tahoma" charset="0"/>
                  <a:cs typeface="Tahoma" charset="0"/>
                </a:endParaRPr>
              </a:p>
            </p:txBody>
          </p:sp>
          <p:grpSp>
            <p:nvGrpSpPr>
              <p:cNvPr id="36073" name="Group 160"/>
              <p:cNvGrpSpPr>
                <a:grpSpLocks/>
              </p:cNvGrpSpPr>
              <p:nvPr/>
            </p:nvGrpSpPr>
            <p:grpSpPr bwMode="auto">
              <a:xfrm>
                <a:off x="3456" y="1134"/>
                <a:ext cx="519" cy="230"/>
                <a:chOff x="2304" y="7200"/>
                <a:chExt cx="1296" cy="576"/>
              </a:xfrm>
            </p:grpSpPr>
            <p:sp>
              <p:nvSpPr>
                <p:cNvPr id="36102" name="Freeform 161"/>
                <p:cNvSpPr>
                  <a:spLocks/>
                </p:cNvSpPr>
                <p:nvPr/>
              </p:nvSpPr>
              <p:spPr bwMode="auto">
                <a:xfrm>
                  <a:off x="2592" y="7200"/>
                  <a:ext cx="723" cy="576"/>
                </a:xfrm>
                <a:custGeom>
                  <a:avLst/>
                  <a:gdLst>
                    <a:gd name="T0" fmla="*/ 0 w 723"/>
                    <a:gd name="T1" fmla="*/ 0 h 576"/>
                    <a:gd name="T2" fmla="*/ 0 w 723"/>
                    <a:gd name="T3" fmla="*/ 576 h 576"/>
                    <a:gd name="T4" fmla="*/ 432 w 723"/>
                    <a:gd name="T5" fmla="*/ 576 h 576"/>
                    <a:gd name="T6" fmla="*/ 489 w 723"/>
                    <a:gd name="T7" fmla="*/ 573 h 576"/>
                    <a:gd name="T8" fmla="*/ 555 w 723"/>
                    <a:gd name="T9" fmla="*/ 549 h 576"/>
                    <a:gd name="T10" fmla="*/ 591 w 723"/>
                    <a:gd name="T11" fmla="*/ 525 h 576"/>
                    <a:gd name="T12" fmla="*/ 627 w 723"/>
                    <a:gd name="T13" fmla="*/ 501 h 576"/>
                    <a:gd name="T14" fmla="*/ 681 w 723"/>
                    <a:gd name="T15" fmla="*/ 435 h 576"/>
                    <a:gd name="T16" fmla="*/ 711 w 723"/>
                    <a:gd name="T17" fmla="*/ 363 h 576"/>
                    <a:gd name="T18" fmla="*/ 723 w 723"/>
                    <a:gd name="T19" fmla="*/ 285 h 576"/>
                    <a:gd name="T20" fmla="*/ 711 w 723"/>
                    <a:gd name="T21" fmla="*/ 213 h 576"/>
                    <a:gd name="T22" fmla="*/ 687 w 723"/>
                    <a:gd name="T23" fmla="*/ 147 h 576"/>
                    <a:gd name="T24" fmla="*/ 639 w 723"/>
                    <a:gd name="T25" fmla="*/ 87 h 576"/>
                    <a:gd name="T26" fmla="*/ 585 w 723"/>
                    <a:gd name="T27" fmla="*/ 45 h 576"/>
                    <a:gd name="T28" fmla="*/ 549 w 723"/>
                    <a:gd name="T29" fmla="*/ 27 h 576"/>
                    <a:gd name="T30" fmla="*/ 513 w 723"/>
                    <a:gd name="T31" fmla="*/ 15 h 576"/>
                    <a:gd name="T32" fmla="*/ 477 w 723"/>
                    <a:gd name="T33" fmla="*/ 3 h 576"/>
                    <a:gd name="T34" fmla="*/ 432 w 723"/>
                    <a:gd name="T35" fmla="*/ 0 h 576"/>
                    <a:gd name="T36" fmla="*/ 0 w 723"/>
                    <a:gd name="T37" fmla="*/ 0 h 57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723"/>
                    <a:gd name="T58" fmla="*/ 0 h 576"/>
                    <a:gd name="T59" fmla="*/ 723 w 723"/>
                    <a:gd name="T60" fmla="*/ 576 h 57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723" h="576">
                      <a:moveTo>
                        <a:pt x="0" y="0"/>
                      </a:moveTo>
                      <a:lnTo>
                        <a:pt x="0" y="576"/>
                      </a:lnTo>
                      <a:lnTo>
                        <a:pt x="432" y="576"/>
                      </a:lnTo>
                      <a:lnTo>
                        <a:pt x="489" y="573"/>
                      </a:lnTo>
                      <a:lnTo>
                        <a:pt x="555" y="549"/>
                      </a:lnTo>
                      <a:lnTo>
                        <a:pt x="591" y="525"/>
                      </a:lnTo>
                      <a:lnTo>
                        <a:pt x="627" y="501"/>
                      </a:lnTo>
                      <a:lnTo>
                        <a:pt x="681" y="435"/>
                      </a:lnTo>
                      <a:lnTo>
                        <a:pt x="711" y="363"/>
                      </a:lnTo>
                      <a:lnTo>
                        <a:pt x="723" y="285"/>
                      </a:lnTo>
                      <a:lnTo>
                        <a:pt x="711" y="213"/>
                      </a:lnTo>
                      <a:lnTo>
                        <a:pt x="687" y="147"/>
                      </a:lnTo>
                      <a:lnTo>
                        <a:pt x="639" y="87"/>
                      </a:lnTo>
                      <a:lnTo>
                        <a:pt x="585" y="45"/>
                      </a:lnTo>
                      <a:lnTo>
                        <a:pt x="549" y="27"/>
                      </a:lnTo>
                      <a:lnTo>
                        <a:pt x="513" y="15"/>
                      </a:lnTo>
                      <a:lnTo>
                        <a:pt x="477" y="3"/>
                      </a:lnTo>
                      <a:lnTo>
                        <a:pt x="43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103" name="Line 162"/>
                <p:cNvSpPr>
                  <a:spLocks noChangeShapeType="1"/>
                </p:cNvSpPr>
                <p:nvPr/>
              </p:nvSpPr>
              <p:spPr bwMode="auto">
                <a:xfrm>
                  <a:off x="3312" y="7488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104" name="Line 163"/>
                <p:cNvSpPr>
                  <a:spLocks noChangeShapeType="1"/>
                </p:cNvSpPr>
                <p:nvPr/>
              </p:nvSpPr>
              <p:spPr bwMode="auto">
                <a:xfrm>
                  <a:off x="2304" y="7344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105" name="Line 164"/>
                <p:cNvSpPr>
                  <a:spLocks noChangeShapeType="1"/>
                </p:cNvSpPr>
                <p:nvPr/>
              </p:nvSpPr>
              <p:spPr bwMode="auto">
                <a:xfrm>
                  <a:off x="2304" y="7632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074" name="Rectangle 165"/>
              <p:cNvSpPr>
                <a:spLocks noChangeArrowheads="1"/>
              </p:cNvSpPr>
              <p:nvPr/>
            </p:nvSpPr>
            <p:spPr bwMode="auto">
              <a:xfrm>
                <a:off x="3456" y="1412"/>
                <a:ext cx="519" cy="34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Tahoma" charset="0"/>
                  <a:cs typeface="Tahoma" charset="0"/>
                </a:endParaRPr>
              </a:p>
            </p:txBody>
          </p:sp>
          <p:grpSp>
            <p:nvGrpSpPr>
              <p:cNvPr id="36075" name="Group 166"/>
              <p:cNvGrpSpPr>
                <a:grpSpLocks/>
              </p:cNvGrpSpPr>
              <p:nvPr/>
            </p:nvGrpSpPr>
            <p:grpSpPr bwMode="auto">
              <a:xfrm>
                <a:off x="3456" y="1470"/>
                <a:ext cx="519" cy="230"/>
                <a:chOff x="2304" y="7200"/>
                <a:chExt cx="1296" cy="576"/>
              </a:xfrm>
            </p:grpSpPr>
            <p:sp>
              <p:nvSpPr>
                <p:cNvPr id="36098" name="Freeform 167"/>
                <p:cNvSpPr>
                  <a:spLocks/>
                </p:cNvSpPr>
                <p:nvPr/>
              </p:nvSpPr>
              <p:spPr bwMode="auto">
                <a:xfrm>
                  <a:off x="2592" y="7200"/>
                  <a:ext cx="723" cy="576"/>
                </a:xfrm>
                <a:custGeom>
                  <a:avLst/>
                  <a:gdLst>
                    <a:gd name="T0" fmla="*/ 0 w 723"/>
                    <a:gd name="T1" fmla="*/ 0 h 576"/>
                    <a:gd name="T2" fmla="*/ 0 w 723"/>
                    <a:gd name="T3" fmla="*/ 576 h 576"/>
                    <a:gd name="T4" fmla="*/ 432 w 723"/>
                    <a:gd name="T5" fmla="*/ 576 h 576"/>
                    <a:gd name="T6" fmla="*/ 489 w 723"/>
                    <a:gd name="T7" fmla="*/ 573 h 576"/>
                    <a:gd name="T8" fmla="*/ 555 w 723"/>
                    <a:gd name="T9" fmla="*/ 549 h 576"/>
                    <a:gd name="T10" fmla="*/ 591 w 723"/>
                    <a:gd name="T11" fmla="*/ 525 h 576"/>
                    <a:gd name="T12" fmla="*/ 627 w 723"/>
                    <a:gd name="T13" fmla="*/ 501 h 576"/>
                    <a:gd name="T14" fmla="*/ 681 w 723"/>
                    <a:gd name="T15" fmla="*/ 435 h 576"/>
                    <a:gd name="T16" fmla="*/ 711 w 723"/>
                    <a:gd name="T17" fmla="*/ 363 h 576"/>
                    <a:gd name="T18" fmla="*/ 723 w 723"/>
                    <a:gd name="T19" fmla="*/ 285 h 576"/>
                    <a:gd name="T20" fmla="*/ 711 w 723"/>
                    <a:gd name="T21" fmla="*/ 213 h 576"/>
                    <a:gd name="T22" fmla="*/ 687 w 723"/>
                    <a:gd name="T23" fmla="*/ 147 h 576"/>
                    <a:gd name="T24" fmla="*/ 639 w 723"/>
                    <a:gd name="T25" fmla="*/ 87 h 576"/>
                    <a:gd name="T26" fmla="*/ 585 w 723"/>
                    <a:gd name="T27" fmla="*/ 45 h 576"/>
                    <a:gd name="T28" fmla="*/ 549 w 723"/>
                    <a:gd name="T29" fmla="*/ 27 h 576"/>
                    <a:gd name="T30" fmla="*/ 513 w 723"/>
                    <a:gd name="T31" fmla="*/ 15 h 576"/>
                    <a:gd name="T32" fmla="*/ 477 w 723"/>
                    <a:gd name="T33" fmla="*/ 3 h 576"/>
                    <a:gd name="T34" fmla="*/ 432 w 723"/>
                    <a:gd name="T35" fmla="*/ 0 h 576"/>
                    <a:gd name="T36" fmla="*/ 0 w 723"/>
                    <a:gd name="T37" fmla="*/ 0 h 57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723"/>
                    <a:gd name="T58" fmla="*/ 0 h 576"/>
                    <a:gd name="T59" fmla="*/ 723 w 723"/>
                    <a:gd name="T60" fmla="*/ 576 h 57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723" h="576">
                      <a:moveTo>
                        <a:pt x="0" y="0"/>
                      </a:moveTo>
                      <a:lnTo>
                        <a:pt x="0" y="576"/>
                      </a:lnTo>
                      <a:lnTo>
                        <a:pt x="432" y="576"/>
                      </a:lnTo>
                      <a:lnTo>
                        <a:pt x="489" y="573"/>
                      </a:lnTo>
                      <a:lnTo>
                        <a:pt x="555" y="549"/>
                      </a:lnTo>
                      <a:lnTo>
                        <a:pt x="591" y="525"/>
                      </a:lnTo>
                      <a:lnTo>
                        <a:pt x="627" y="501"/>
                      </a:lnTo>
                      <a:lnTo>
                        <a:pt x="681" y="435"/>
                      </a:lnTo>
                      <a:lnTo>
                        <a:pt x="711" y="363"/>
                      </a:lnTo>
                      <a:lnTo>
                        <a:pt x="723" y="285"/>
                      </a:lnTo>
                      <a:lnTo>
                        <a:pt x="711" y="213"/>
                      </a:lnTo>
                      <a:lnTo>
                        <a:pt x="687" y="147"/>
                      </a:lnTo>
                      <a:lnTo>
                        <a:pt x="639" y="87"/>
                      </a:lnTo>
                      <a:lnTo>
                        <a:pt x="585" y="45"/>
                      </a:lnTo>
                      <a:lnTo>
                        <a:pt x="549" y="27"/>
                      </a:lnTo>
                      <a:lnTo>
                        <a:pt x="513" y="15"/>
                      </a:lnTo>
                      <a:lnTo>
                        <a:pt x="477" y="3"/>
                      </a:lnTo>
                      <a:lnTo>
                        <a:pt x="43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99" name="Line 168"/>
                <p:cNvSpPr>
                  <a:spLocks noChangeShapeType="1"/>
                </p:cNvSpPr>
                <p:nvPr/>
              </p:nvSpPr>
              <p:spPr bwMode="auto">
                <a:xfrm>
                  <a:off x="3312" y="7488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100" name="Line 169"/>
                <p:cNvSpPr>
                  <a:spLocks noChangeShapeType="1"/>
                </p:cNvSpPr>
                <p:nvPr/>
              </p:nvSpPr>
              <p:spPr bwMode="auto">
                <a:xfrm>
                  <a:off x="2304" y="7344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101" name="Line 170"/>
                <p:cNvSpPr>
                  <a:spLocks noChangeShapeType="1"/>
                </p:cNvSpPr>
                <p:nvPr/>
              </p:nvSpPr>
              <p:spPr bwMode="auto">
                <a:xfrm>
                  <a:off x="2304" y="7632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076" name="Rectangle 171"/>
              <p:cNvSpPr>
                <a:spLocks noChangeArrowheads="1"/>
              </p:cNvSpPr>
              <p:nvPr/>
            </p:nvSpPr>
            <p:spPr bwMode="auto">
              <a:xfrm>
                <a:off x="3456" y="1748"/>
                <a:ext cx="519" cy="34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Tahoma" charset="0"/>
                  <a:cs typeface="Tahoma" charset="0"/>
                </a:endParaRPr>
              </a:p>
            </p:txBody>
          </p:sp>
          <p:grpSp>
            <p:nvGrpSpPr>
              <p:cNvPr id="36077" name="Group 172"/>
              <p:cNvGrpSpPr>
                <a:grpSpLocks/>
              </p:cNvGrpSpPr>
              <p:nvPr/>
            </p:nvGrpSpPr>
            <p:grpSpPr bwMode="auto">
              <a:xfrm>
                <a:off x="3456" y="1806"/>
                <a:ext cx="519" cy="230"/>
                <a:chOff x="2304" y="7200"/>
                <a:chExt cx="1296" cy="576"/>
              </a:xfrm>
            </p:grpSpPr>
            <p:sp>
              <p:nvSpPr>
                <p:cNvPr id="36094" name="Freeform 173"/>
                <p:cNvSpPr>
                  <a:spLocks/>
                </p:cNvSpPr>
                <p:nvPr/>
              </p:nvSpPr>
              <p:spPr bwMode="auto">
                <a:xfrm>
                  <a:off x="2592" y="7200"/>
                  <a:ext cx="723" cy="576"/>
                </a:xfrm>
                <a:custGeom>
                  <a:avLst/>
                  <a:gdLst>
                    <a:gd name="T0" fmla="*/ 0 w 723"/>
                    <a:gd name="T1" fmla="*/ 0 h 576"/>
                    <a:gd name="T2" fmla="*/ 0 w 723"/>
                    <a:gd name="T3" fmla="*/ 576 h 576"/>
                    <a:gd name="T4" fmla="*/ 432 w 723"/>
                    <a:gd name="T5" fmla="*/ 576 h 576"/>
                    <a:gd name="T6" fmla="*/ 489 w 723"/>
                    <a:gd name="T7" fmla="*/ 573 h 576"/>
                    <a:gd name="T8" fmla="*/ 555 w 723"/>
                    <a:gd name="T9" fmla="*/ 549 h 576"/>
                    <a:gd name="T10" fmla="*/ 591 w 723"/>
                    <a:gd name="T11" fmla="*/ 525 h 576"/>
                    <a:gd name="T12" fmla="*/ 627 w 723"/>
                    <a:gd name="T13" fmla="*/ 501 h 576"/>
                    <a:gd name="T14" fmla="*/ 681 w 723"/>
                    <a:gd name="T15" fmla="*/ 435 h 576"/>
                    <a:gd name="T16" fmla="*/ 711 w 723"/>
                    <a:gd name="T17" fmla="*/ 363 h 576"/>
                    <a:gd name="T18" fmla="*/ 723 w 723"/>
                    <a:gd name="T19" fmla="*/ 285 h 576"/>
                    <a:gd name="T20" fmla="*/ 711 w 723"/>
                    <a:gd name="T21" fmla="*/ 213 h 576"/>
                    <a:gd name="T22" fmla="*/ 687 w 723"/>
                    <a:gd name="T23" fmla="*/ 147 h 576"/>
                    <a:gd name="T24" fmla="*/ 639 w 723"/>
                    <a:gd name="T25" fmla="*/ 87 h 576"/>
                    <a:gd name="T26" fmla="*/ 585 w 723"/>
                    <a:gd name="T27" fmla="*/ 45 h 576"/>
                    <a:gd name="T28" fmla="*/ 549 w 723"/>
                    <a:gd name="T29" fmla="*/ 27 h 576"/>
                    <a:gd name="T30" fmla="*/ 513 w 723"/>
                    <a:gd name="T31" fmla="*/ 15 h 576"/>
                    <a:gd name="T32" fmla="*/ 477 w 723"/>
                    <a:gd name="T33" fmla="*/ 3 h 576"/>
                    <a:gd name="T34" fmla="*/ 432 w 723"/>
                    <a:gd name="T35" fmla="*/ 0 h 576"/>
                    <a:gd name="T36" fmla="*/ 0 w 723"/>
                    <a:gd name="T37" fmla="*/ 0 h 57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723"/>
                    <a:gd name="T58" fmla="*/ 0 h 576"/>
                    <a:gd name="T59" fmla="*/ 723 w 723"/>
                    <a:gd name="T60" fmla="*/ 576 h 57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723" h="576">
                      <a:moveTo>
                        <a:pt x="0" y="0"/>
                      </a:moveTo>
                      <a:lnTo>
                        <a:pt x="0" y="576"/>
                      </a:lnTo>
                      <a:lnTo>
                        <a:pt x="432" y="576"/>
                      </a:lnTo>
                      <a:lnTo>
                        <a:pt x="489" y="573"/>
                      </a:lnTo>
                      <a:lnTo>
                        <a:pt x="555" y="549"/>
                      </a:lnTo>
                      <a:lnTo>
                        <a:pt x="591" y="525"/>
                      </a:lnTo>
                      <a:lnTo>
                        <a:pt x="627" y="501"/>
                      </a:lnTo>
                      <a:lnTo>
                        <a:pt x="681" y="435"/>
                      </a:lnTo>
                      <a:lnTo>
                        <a:pt x="711" y="363"/>
                      </a:lnTo>
                      <a:lnTo>
                        <a:pt x="723" y="285"/>
                      </a:lnTo>
                      <a:lnTo>
                        <a:pt x="711" y="213"/>
                      </a:lnTo>
                      <a:lnTo>
                        <a:pt x="687" y="147"/>
                      </a:lnTo>
                      <a:lnTo>
                        <a:pt x="639" y="87"/>
                      </a:lnTo>
                      <a:lnTo>
                        <a:pt x="585" y="45"/>
                      </a:lnTo>
                      <a:lnTo>
                        <a:pt x="549" y="27"/>
                      </a:lnTo>
                      <a:lnTo>
                        <a:pt x="513" y="15"/>
                      </a:lnTo>
                      <a:lnTo>
                        <a:pt x="477" y="3"/>
                      </a:lnTo>
                      <a:lnTo>
                        <a:pt x="43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95" name="Line 174"/>
                <p:cNvSpPr>
                  <a:spLocks noChangeShapeType="1"/>
                </p:cNvSpPr>
                <p:nvPr/>
              </p:nvSpPr>
              <p:spPr bwMode="auto">
                <a:xfrm>
                  <a:off x="3312" y="7488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96" name="Line 175"/>
                <p:cNvSpPr>
                  <a:spLocks noChangeShapeType="1"/>
                </p:cNvSpPr>
                <p:nvPr/>
              </p:nvSpPr>
              <p:spPr bwMode="auto">
                <a:xfrm>
                  <a:off x="2304" y="7344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97" name="Line 176"/>
                <p:cNvSpPr>
                  <a:spLocks noChangeShapeType="1"/>
                </p:cNvSpPr>
                <p:nvPr/>
              </p:nvSpPr>
              <p:spPr bwMode="auto">
                <a:xfrm>
                  <a:off x="2304" y="7632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6078" name="Group 177"/>
              <p:cNvGrpSpPr>
                <a:grpSpLocks/>
              </p:cNvGrpSpPr>
              <p:nvPr/>
            </p:nvGrpSpPr>
            <p:grpSpPr bwMode="auto">
              <a:xfrm>
                <a:off x="3120" y="1134"/>
                <a:ext cx="346" cy="116"/>
                <a:chOff x="7920" y="4176"/>
                <a:chExt cx="864" cy="288"/>
              </a:xfrm>
            </p:grpSpPr>
            <p:sp>
              <p:nvSpPr>
                <p:cNvPr id="36090" name="Freeform 178"/>
                <p:cNvSpPr>
                  <a:spLocks/>
                </p:cNvSpPr>
                <p:nvPr/>
              </p:nvSpPr>
              <p:spPr bwMode="auto">
                <a:xfrm>
                  <a:off x="8208" y="4176"/>
                  <a:ext cx="288" cy="288"/>
                </a:xfrm>
                <a:custGeom>
                  <a:avLst/>
                  <a:gdLst>
                    <a:gd name="T0" fmla="*/ 288 w 288"/>
                    <a:gd name="T1" fmla="*/ 144 h 288"/>
                    <a:gd name="T2" fmla="*/ 0 w 288"/>
                    <a:gd name="T3" fmla="*/ 0 h 288"/>
                    <a:gd name="T4" fmla="*/ 0 w 288"/>
                    <a:gd name="T5" fmla="*/ 288 h 288"/>
                    <a:gd name="T6" fmla="*/ 288 w 288"/>
                    <a:gd name="T7" fmla="*/ 144 h 28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8"/>
                    <a:gd name="T13" fmla="*/ 0 h 288"/>
                    <a:gd name="T14" fmla="*/ 288 w 288"/>
                    <a:gd name="T15" fmla="*/ 288 h 28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8" h="288">
                      <a:moveTo>
                        <a:pt x="288" y="144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288" y="1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91" name="Line 179"/>
                <p:cNvSpPr>
                  <a:spLocks noChangeShapeType="1"/>
                </p:cNvSpPr>
                <p:nvPr/>
              </p:nvSpPr>
              <p:spPr bwMode="auto">
                <a:xfrm flipH="1">
                  <a:off x="7920" y="4320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92" name="Line 180"/>
                <p:cNvSpPr>
                  <a:spLocks noChangeShapeType="1"/>
                </p:cNvSpPr>
                <p:nvPr/>
              </p:nvSpPr>
              <p:spPr bwMode="auto">
                <a:xfrm flipH="1">
                  <a:off x="8496" y="4320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93" name="Oval 181"/>
                <p:cNvSpPr>
                  <a:spLocks noChangeArrowheads="1"/>
                </p:cNvSpPr>
                <p:nvPr/>
              </p:nvSpPr>
              <p:spPr bwMode="auto">
                <a:xfrm>
                  <a:off x="8496" y="4248"/>
                  <a:ext cx="144" cy="144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Tahoma" charset="0"/>
                    <a:cs typeface="Tahoma" charset="0"/>
                  </a:endParaRPr>
                </a:p>
              </p:txBody>
            </p:sp>
          </p:grpSp>
          <p:sp>
            <p:nvSpPr>
              <p:cNvPr id="36079" name="Line 182"/>
              <p:cNvSpPr>
                <a:spLocks noChangeShapeType="1"/>
              </p:cNvSpPr>
              <p:nvPr/>
            </p:nvSpPr>
            <p:spPr bwMode="auto">
              <a:xfrm>
                <a:off x="3466" y="1307"/>
                <a:ext cx="0" cy="2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80" name="Line 183"/>
              <p:cNvSpPr>
                <a:spLocks noChangeShapeType="1"/>
              </p:cNvSpPr>
              <p:nvPr/>
            </p:nvSpPr>
            <p:spPr bwMode="auto">
              <a:xfrm>
                <a:off x="3456" y="1642"/>
                <a:ext cx="0" cy="2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81" name="Line 184"/>
              <p:cNvSpPr>
                <a:spLocks noChangeShapeType="1"/>
              </p:cNvSpPr>
              <p:nvPr/>
            </p:nvSpPr>
            <p:spPr bwMode="auto">
              <a:xfrm flipH="1">
                <a:off x="3024" y="1192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82" name="Line 185"/>
              <p:cNvSpPr>
                <a:spLocks noChangeShapeType="1"/>
              </p:cNvSpPr>
              <p:nvPr/>
            </p:nvSpPr>
            <p:spPr bwMode="auto">
              <a:xfrm flipH="1">
                <a:off x="3024" y="1412"/>
                <a:ext cx="44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83" name="Line 186"/>
              <p:cNvSpPr>
                <a:spLocks noChangeShapeType="1"/>
              </p:cNvSpPr>
              <p:nvPr/>
            </p:nvSpPr>
            <p:spPr bwMode="auto">
              <a:xfrm flipH="1">
                <a:off x="3024" y="1748"/>
                <a:ext cx="44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84" name="Line 187"/>
              <p:cNvSpPr>
                <a:spLocks noChangeShapeType="1"/>
              </p:cNvSpPr>
              <p:nvPr/>
            </p:nvSpPr>
            <p:spPr bwMode="auto">
              <a:xfrm>
                <a:off x="3120" y="1192"/>
                <a:ext cx="0" cy="7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85" name="Line 188"/>
              <p:cNvSpPr>
                <a:spLocks noChangeShapeType="1"/>
              </p:cNvSpPr>
              <p:nvPr/>
            </p:nvSpPr>
            <p:spPr bwMode="auto">
              <a:xfrm flipH="1">
                <a:off x="3120" y="1979"/>
                <a:ext cx="34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86" name="Line 189"/>
              <p:cNvSpPr>
                <a:spLocks noChangeShapeType="1"/>
              </p:cNvSpPr>
              <p:nvPr/>
            </p:nvSpPr>
            <p:spPr bwMode="auto">
              <a:xfrm>
                <a:off x="3975" y="1249"/>
                <a:ext cx="0" cy="27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87" name="Line 190"/>
              <p:cNvSpPr>
                <a:spLocks noChangeShapeType="1"/>
              </p:cNvSpPr>
              <p:nvPr/>
            </p:nvSpPr>
            <p:spPr bwMode="auto">
              <a:xfrm>
                <a:off x="3975" y="1644"/>
                <a:ext cx="0" cy="27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88" name="Line 191"/>
              <p:cNvSpPr>
                <a:spLocks noChangeShapeType="1"/>
              </p:cNvSpPr>
              <p:nvPr/>
            </p:nvSpPr>
            <p:spPr bwMode="auto">
              <a:xfrm flipV="1">
                <a:off x="3975" y="1584"/>
                <a:ext cx="164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89" name="Line 192"/>
              <p:cNvSpPr>
                <a:spLocks noChangeShapeType="1"/>
              </p:cNvSpPr>
              <p:nvPr/>
            </p:nvSpPr>
            <p:spPr bwMode="auto">
              <a:xfrm>
                <a:off x="4493" y="1585"/>
                <a:ext cx="10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6057" name="Group 193"/>
            <p:cNvGrpSpPr>
              <a:grpSpLocks/>
            </p:cNvGrpSpPr>
            <p:nvPr/>
          </p:nvGrpSpPr>
          <p:grpSpPr bwMode="auto">
            <a:xfrm>
              <a:off x="4252" y="1220"/>
              <a:ext cx="278" cy="730"/>
              <a:chOff x="3860" y="1220"/>
              <a:chExt cx="278" cy="730"/>
            </a:xfrm>
          </p:grpSpPr>
          <p:grpSp>
            <p:nvGrpSpPr>
              <p:cNvPr id="36063" name="Group 194"/>
              <p:cNvGrpSpPr>
                <a:grpSpLocks/>
              </p:cNvGrpSpPr>
              <p:nvPr/>
            </p:nvGrpSpPr>
            <p:grpSpPr bwMode="auto">
              <a:xfrm>
                <a:off x="4080" y="1499"/>
                <a:ext cx="57" cy="172"/>
                <a:chOff x="5760" y="4608"/>
                <a:chExt cx="144" cy="432"/>
              </a:xfrm>
            </p:grpSpPr>
            <p:sp>
              <p:nvSpPr>
                <p:cNvPr id="36068" name="Oval 195"/>
                <p:cNvSpPr>
                  <a:spLocks noChangeArrowheads="1"/>
                </p:cNvSpPr>
                <p:nvPr/>
              </p:nvSpPr>
              <p:spPr bwMode="auto">
                <a:xfrm>
                  <a:off x="5760" y="4608"/>
                  <a:ext cx="144" cy="144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Tahoma" charset="0"/>
                    <a:cs typeface="Tahoma" charset="0"/>
                  </a:endParaRPr>
                </a:p>
              </p:txBody>
            </p:sp>
            <p:sp>
              <p:nvSpPr>
                <p:cNvPr id="36069" name="Oval 196"/>
                <p:cNvSpPr>
                  <a:spLocks noChangeArrowheads="1"/>
                </p:cNvSpPr>
                <p:nvPr/>
              </p:nvSpPr>
              <p:spPr bwMode="auto">
                <a:xfrm>
                  <a:off x="5760" y="4896"/>
                  <a:ext cx="144" cy="144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Tahoma" charset="0"/>
                    <a:cs typeface="Tahoma" charset="0"/>
                  </a:endParaRPr>
                </a:p>
              </p:txBody>
            </p:sp>
          </p:grpSp>
          <p:sp>
            <p:nvSpPr>
              <p:cNvPr id="36064" name="Oval 197"/>
              <p:cNvSpPr>
                <a:spLocks noChangeArrowheads="1"/>
              </p:cNvSpPr>
              <p:nvPr/>
            </p:nvSpPr>
            <p:spPr bwMode="auto">
              <a:xfrm>
                <a:off x="3860" y="1220"/>
                <a:ext cx="57" cy="58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Tahoma" charset="0"/>
                  <a:cs typeface="Tahoma" charset="0"/>
                </a:endParaRPr>
              </a:p>
            </p:txBody>
          </p:sp>
          <p:sp>
            <p:nvSpPr>
              <p:cNvPr id="36065" name="Oval 198"/>
              <p:cNvSpPr>
                <a:spLocks noChangeArrowheads="1"/>
              </p:cNvSpPr>
              <p:nvPr/>
            </p:nvSpPr>
            <p:spPr bwMode="auto">
              <a:xfrm>
                <a:off x="3860" y="1556"/>
                <a:ext cx="57" cy="58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Tahoma" charset="0"/>
                  <a:cs typeface="Tahoma" charset="0"/>
                </a:endParaRPr>
              </a:p>
            </p:txBody>
          </p:sp>
          <p:sp>
            <p:nvSpPr>
              <p:cNvPr id="36066" name="Oval 199"/>
              <p:cNvSpPr>
                <a:spLocks noChangeArrowheads="1"/>
              </p:cNvSpPr>
              <p:nvPr/>
            </p:nvSpPr>
            <p:spPr bwMode="auto">
              <a:xfrm>
                <a:off x="3860" y="1892"/>
                <a:ext cx="57" cy="58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Tahoma" charset="0"/>
                  <a:cs typeface="Tahoma" charset="0"/>
                </a:endParaRPr>
              </a:p>
            </p:txBody>
          </p:sp>
          <p:sp>
            <p:nvSpPr>
              <p:cNvPr id="36067" name="Oval 200"/>
              <p:cNvSpPr>
                <a:spLocks noChangeArrowheads="1"/>
              </p:cNvSpPr>
              <p:nvPr/>
            </p:nvSpPr>
            <p:spPr bwMode="auto">
              <a:xfrm>
                <a:off x="4080" y="1555"/>
                <a:ext cx="58" cy="57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Tahoma" charset="0"/>
                  <a:cs typeface="Tahoma" charset="0"/>
                </a:endParaRPr>
              </a:p>
            </p:txBody>
          </p:sp>
        </p:grpSp>
        <p:sp>
          <p:nvSpPr>
            <p:cNvPr id="36058" name="Text Box 201"/>
            <p:cNvSpPr txBox="1">
              <a:spLocks noChangeArrowheads="1"/>
            </p:cNvSpPr>
            <p:nvPr/>
          </p:nvSpPr>
          <p:spPr bwMode="auto">
            <a:xfrm>
              <a:off x="3329" y="1008"/>
              <a:ext cx="18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sz="1600">
                  <a:latin typeface="Tahoma" charset="0"/>
                  <a:cs typeface="Tahoma" charset="0"/>
                </a:rPr>
                <a:t>C</a:t>
              </a:r>
            </a:p>
          </p:txBody>
        </p:sp>
        <p:sp>
          <p:nvSpPr>
            <p:cNvPr id="36059" name="Text Box 202"/>
            <p:cNvSpPr txBox="1">
              <a:spLocks noChangeArrowheads="1"/>
            </p:cNvSpPr>
            <p:nvPr/>
          </p:nvSpPr>
          <p:spPr bwMode="auto">
            <a:xfrm>
              <a:off x="3329" y="1248"/>
              <a:ext cx="18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sz="1600">
                  <a:latin typeface="Tahoma" charset="0"/>
                  <a:cs typeface="Tahoma" charset="0"/>
                </a:rPr>
                <a:t>A</a:t>
              </a:r>
            </a:p>
          </p:txBody>
        </p:sp>
        <p:sp>
          <p:nvSpPr>
            <p:cNvPr id="36060" name="Text Box 203"/>
            <p:cNvSpPr txBox="1">
              <a:spLocks noChangeArrowheads="1"/>
            </p:cNvSpPr>
            <p:nvPr/>
          </p:nvSpPr>
          <p:spPr bwMode="auto">
            <a:xfrm>
              <a:off x="3329" y="1582"/>
              <a:ext cx="18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sz="1600">
                  <a:latin typeface="Tahoma" charset="0"/>
                  <a:cs typeface="Tahoma" charset="0"/>
                </a:rPr>
                <a:t>B</a:t>
              </a:r>
            </a:p>
          </p:txBody>
        </p:sp>
        <p:sp>
          <p:nvSpPr>
            <p:cNvPr id="36061" name="Text Box 204"/>
            <p:cNvSpPr txBox="1">
              <a:spLocks noChangeArrowheads="1"/>
            </p:cNvSpPr>
            <p:nvPr/>
          </p:nvSpPr>
          <p:spPr bwMode="auto">
            <a:xfrm>
              <a:off x="4894" y="1392"/>
              <a:ext cx="18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sz="1600">
                  <a:latin typeface="Tahoma" charset="0"/>
                  <a:cs typeface="Tahoma" charset="0"/>
                </a:rPr>
                <a:t>Y</a:t>
              </a:r>
            </a:p>
          </p:txBody>
        </p:sp>
        <p:graphicFrame>
          <p:nvGraphicFramePr>
            <p:cNvPr id="36062" name="Object 205"/>
            <p:cNvGraphicFramePr>
              <a:graphicFrameLocks noChangeAspect="1"/>
            </p:cNvGraphicFramePr>
            <p:nvPr/>
          </p:nvGraphicFramePr>
          <p:xfrm>
            <a:off x="3671" y="2104"/>
            <a:ext cx="967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87" name="Equation" r:id="rId4" imgW="939392" imgH="241195" progId="Equation.3">
                    <p:embed/>
                  </p:oleObj>
                </mc:Choice>
                <mc:Fallback>
                  <p:oleObj name="Equation" r:id="rId4" imgW="939392" imgH="241195" progId="Equation.3">
                    <p:embed/>
                    <p:pic>
                      <p:nvPicPr>
                        <p:cNvPr id="0" name="Object 2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1" y="2104"/>
                          <a:ext cx="967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4864" name="Group 206"/>
          <p:cNvGrpSpPr>
            <a:grpSpLocks/>
          </p:cNvGrpSpPr>
          <p:nvPr/>
        </p:nvGrpSpPr>
        <p:grpSpPr bwMode="auto">
          <a:xfrm>
            <a:off x="4765675" y="4360863"/>
            <a:ext cx="3838575" cy="2116137"/>
            <a:chOff x="3002" y="2567"/>
            <a:chExt cx="2418" cy="1333"/>
          </a:xfrm>
        </p:grpSpPr>
        <p:sp>
          <p:nvSpPr>
            <p:cNvPr id="35999" name="Line 207"/>
            <p:cNvSpPr>
              <a:spLocks noChangeShapeType="1"/>
            </p:cNvSpPr>
            <p:nvPr/>
          </p:nvSpPr>
          <p:spPr bwMode="auto">
            <a:xfrm>
              <a:off x="3958" y="2866"/>
              <a:ext cx="0" cy="2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00" name="Line 208"/>
            <p:cNvSpPr>
              <a:spLocks noChangeShapeType="1"/>
            </p:cNvSpPr>
            <p:nvPr/>
          </p:nvSpPr>
          <p:spPr bwMode="auto">
            <a:xfrm>
              <a:off x="3953" y="3201"/>
              <a:ext cx="0" cy="2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01" name="Freeform 209"/>
            <p:cNvSpPr>
              <a:spLocks/>
            </p:cNvSpPr>
            <p:nvPr/>
          </p:nvSpPr>
          <p:spPr bwMode="auto">
            <a:xfrm>
              <a:off x="3720" y="2908"/>
              <a:ext cx="116" cy="116"/>
            </a:xfrm>
            <a:custGeom>
              <a:avLst/>
              <a:gdLst>
                <a:gd name="T0" fmla="*/ 0 w 288"/>
                <a:gd name="T1" fmla="*/ 0 h 288"/>
                <a:gd name="T2" fmla="*/ 0 w 288"/>
                <a:gd name="T3" fmla="*/ 0 h 288"/>
                <a:gd name="T4" fmla="*/ 0 w 288"/>
                <a:gd name="T5" fmla="*/ 0 h 288"/>
                <a:gd name="T6" fmla="*/ 0 w 288"/>
                <a:gd name="T7" fmla="*/ 0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88"/>
                <a:gd name="T14" fmla="*/ 288 w 288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88">
                  <a:moveTo>
                    <a:pt x="288" y="144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02" name="Line 210"/>
            <p:cNvSpPr>
              <a:spLocks noChangeShapeType="1"/>
            </p:cNvSpPr>
            <p:nvPr/>
          </p:nvSpPr>
          <p:spPr bwMode="auto">
            <a:xfrm flipH="1">
              <a:off x="3605" y="2966"/>
              <a:ext cx="11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03" name="Line 211"/>
            <p:cNvSpPr>
              <a:spLocks noChangeShapeType="1"/>
            </p:cNvSpPr>
            <p:nvPr/>
          </p:nvSpPr>
          <p:spPr bwMode="auto">
            <a:xfrm flipH="1">
              <a:off x="3836" y="2966"/>
              <a:ext cx="11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04" name="Line 212"/>
            <p:cNvSpPr>
              <a:spLocks noChangeShapeType="1"/>
            </p:cNvSpPr>
            <p:nvPr/>
          </p:nvSpPr>
          <p:spPr bwMode="auto">
            <a:xfrm flipH="1">
              <a:off x="3509" y="2966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05" name="Line 213"/>
            <p:cNvSpPr>
              <a:spLocks noChangeShapeType="1"/>
            </p:cNvSpPr>
            <p:nvPr/>
          </p:nvSpPr>
          <p:spPr bwMode="auto">
            <a:xfrm flipH="1">
              <a:off x="3506" y="2751"/>
              <a:ext cx="44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06" name="Line 214"/>
            <p:cNvSpPr>
              <a:spLocks noChangeShapeType="1"/>
            </p:cNvSpPr>
            <p:nvPr/>
          </p:nvSpPr>
          <p:spPr bwMode="auto">
            <a:xfrm>
              <a:off x="3612" y="2751"/>
              <a:ext cx="0" cy="7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07" name="Line 215"/>
            <p:cNvSpPr>
              <a:spLocks noChangeShapeType="1"/>
            </p:cNvSpPr>
            <p:nvPr/>
          </p:nvSpPr>
          <p:spPr bwMode="auto">
            <a:xfrm>
              <a:off x="4467" y="2808"/>
              <a:ext cx="0" cy="2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08" name="Line 216"/>
            <p:cNvSpPr>
              <a:spLocks noChangeShapeType="1"/>
            </p:cNvSpPr>
            <p:nvPr/>
          </p:nvSpPr>
          <p:spPr bwMode="auto">
            <a:xfrm>
              <a:off x="4467" y="3199"/>
              <a:ext cx="0" cy="2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09" name="Line 217"/>
            <p:cNvSpPr>
              <a:spLocks noChangeShapeType="1"/>
            </p:cNvSpPr>
            <p:nvPr/>
          </p:nvSpPr>
          <p:spPr bwMode="auto">
            <a:xfrm>
              <a:off x="4467" y="3144"/>
              <a:ext cx="1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10" name="Freeform 218"/>
            <p:cNvSpPr>
              <a:spLocks/>
            </p:cNvSpPr>
            <p:nvPr/>
          </p:nvSpPr>
          <p:spPr bwMode="auto">
            <a:xfrm>
              <a:off x="3720" y="3249"/>
              <a:ext cx="116" cy="116"/>
            </a:xfrm>
            <a:custGeom>
              <a:avLst/>
              <a:gdLst>
                <a:gd name="T0" fmla="*/ 0 w 288"/>
                <a:gd name="T1" fmla="*/ 0 h 288"/>
                <a:gd name="T2" fmla="*/ 0 w 288"/>
                <a:gd name="T3" fmla="*/ 0 h 288"/>
                <a:gd name="T4" fmla="*/ 0 w 288"/>
                <a:gd name="T5" fmla="*/ 0 h 288"/>
                <a:gd name="T6" fmla="*/ 0 w 288"/>
                <a:gd name="T7" fmla="*/ 0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88"/>
                <a:gd name="T14" fmla="*/ 288 w 288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88">
                  <a:moveTo>
                    <a:pt x="288" y="144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11" name="Line 219"/>
            <p:cNvSpPr>
              <a:spLocks noChangeShapeType="1"/>
            </p:cNvSpPr>
            <p:nvPr/>
          </p:nvSpPr>
          <p:spPr bwMode="auto">
            <a:xfrm flipH="1">
              <a:off x="3605" y="3307"/>
              <a:ext cx="11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12" name="Line 220"/>
            <p:cNvSpPr>
              <a:spLocks noChangeShapeType="1"/>
            </p:cNvSpPr>
            <p:nvPr/>
          </p:nvSpPr>
          <p:spPr bwMode="auto">
            <a:xfrm flipH="1">
              <a:off x="3836" y="3307"/>
              <a:ext cx="11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13" name="Line 221"/>
            <p:cNvSpPr>
              <a:spLocks noChangeShapeType="1"/>
            </p:cNvSpPr>
            <p:nvPr/>
          </p:nvSpPr>
          <p:spPr bwMode="auto">
            <a:xfrm flipH="1">
              <a:off x="3509" y="3307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6014" name="Group 222"/>
            <p:cNvGrpSpPr>
              <a:grpSpLocks/>
            </p:cNvGrpSpPr>
            <p:nvPr/>
          </p:nvGrpSpPr>
          <p:grpSpPr bwMode="auto">
            <a:xfrm>
              <a:off x="4469" y="3029"/>
              <a:ext cx="518" cy="231"/>
              <a:chOff x="3744" y="7632"/>
              <a:chExt cx="1296" cy="576"/>
            </a:xfrm>
          </p:grpSpPr>
          <p:sp>
            <p:nvSpPr>
              <p:cNvPr id="36051" name="Freeform 223"/>
              <p:cNvSpPr>
                <a:spLocks/>
              </p:cNvSpPr>
              <p:nvPr/>
            </p:nvSpPr>
            <p:spPr bwMode="auto">
              <a:xfrm>
                <a:off x="4032" y="7632"/>
                <a:ext cx="747" cy="576"/>
              </a:xfrm>
              <a:custGeom>
                <a:avLst/>
                <a:gdLst>
                  <a:gd name="T0" fmla="*/ 0 w 747"/>
                  <a:gd name="T1" fmla="*/ 0 h 576"/>
                  <a:gd name="T2" fmla="*/ 432 w 747"/>
                  <a:gd name="T3" fmla="*/ 0 h 576"/>
                  <a:gd name="T4" fmla="*/ 495 w 747"/>
                  <a:gd name="T5" fmla="*/ 9 h 576"/>
                  <a:gd name="T6" fmla="*/ 555 w 747"/>
                  <a:gd name="T7" fmla="*/ 27 h 576"/>
                  <a:gd name="T8" fmla="*/ 639 w 747"/>
                  <a:gd name="T9" fmla="*/ 99 h 576"/>
                  <a:gd name="T10" fmla="*/ 699 w 747"/>
                  <a:gd name="T11" fmla="*/ 189 h 576"/>
                  <a:gd name="T12" fmla="*/ 747 w 747"/>
                  <a:gd name="T13" fmla="*/ 291 h 576"/>
                  <a:gd name="T14" fmla="*/ 699 w 747"/>
                  <a:gd name="T15" fmla="*/ 393 h 576"/>
                  <a:gd name="T16" fmla="*/ 633 w 747"/>
                  <a:gd name="T17" fmla="*/ 477 h 576"/>
                  <a:gd name="T18" fmla="*/ 549 w 747"/>
                  <a:gd name="T19" fmla="*/ 549 h 576"/>
                  <a:gd name="T20" fmla="*/ 495 w 747"/>
                  <a:gd name="T21" fmla="*/ 567 h 576"/>
                  <a:gd name="T22" fmla="*/ 432 w 747"/>
                  <a:gd name="T23" fmla="*/ 576 h 576"/>
                  <a:gd name="T24" fmla="*/ 0 w 747"/>
                  <a:gd name="T25" fmla="*/ 576 h 576"/>
                  <a:gd name="T26" fmla="*/ 39 w 747"/>
                  <a:gd name="T27" fmla="*/ 561 h 576"/>
                  <a:gd name="T28" fmla="*/ 69 w 747"/>
                  <a:gd name="T29" fmla="*/ 537 h 576"/>
                  <a:gd name="T30" fmla="*/ 111 w 747"/>
                  <a:gd name="T31" fmla="*/ 483 h 576"/>
                  <a:gd name="T32" fmla="*/ 135 w 747"/>
                  <a:gd name="T33" fmla="*/ 381 h 576"/>
                  <a:gd name="T34" fmla="*/ 144 w 747"/>
                  <a:gd name="T35" fmla="*/ 288 h 576"/>
                  <a:gd name="T36" fmla="*/ 135 w 747"/>
                  <a:gd name="T37" fmla="*/ 183 h 576"/>
                  <a:gd name="T38" fmla="*/ 111 w 747"/>
                  <a:gd name="T39" fmla="*/ 99 h 576"/>
                  <a:gd name="T40" fmla="*/ 69 w 747"/>
                  <a:gd name="T41" fmla="*/ 33 h 576"/>
                  <a:gd name="T42" fmla="*/ 39 w 747"/>
                  <a:gd name="T43" fmla="*/ 9 h 576"/>
                  <a:gd name="T44" fmla="*/ 0 w 747"/>
                  <a:gd name="T45" fmla="*/ 0 h 57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747"/>
                  <a:gd name="T70" fmla="*/ 0 h 576"/>
                  <a:gd name="T71" fmla="*/ 747 w 747"/>
                  <a:gd name="T72" fmla="*/ 576 h 57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747" h="576">
                    <a:moveTo>
                      <a:pt x="0" y="0"/>
                    </a:moveTo>
                    <a:lnTo>
                      <a:pt x="432" y="0"/>
                    </a:lnTo>
                    <a:lnTo>
                      <a:pt x="495" y="9"/>
                    </a:lnTo>
                    <a:lnTo>
                      <a:pt x="555" y="27"/>
                    </a:lnTo>
                    <a:lnTo>
                      <a:pt x="639" y="99"/>
                    </a:lnTo>
                    <a:lnTo>
                      <a:pt x="699" y="189"/>
                    </a:lnTo>
                    <a:lnTo>
                      <a:pt x="747" y="291"/>
                    </a:lnTo>
                    <a:lnTo>
                      <a:pt x="699" y="393"/>
                    </a:lnTo>
                    <a:lnTo>
                      <a:pt x="633" y="477"/>
                    </a:lnTo>
                    <a:lnTo>
                      <a:pt x="549" y="549"/>
                    </a:lnTo>
                    <a:lnTo>
                      <a:pt x="495" y="567"/>
                    </a:lnTo>
                    <a:lnTo>
                      <a:pt x="432" y="576"/>
                    </a:lnTo>
                    <a:lnTo>
                      <a:pt x="0" y="576"/>
                    </a:lnTo>
                    <a:lnTo>
                      <a:pt x="39" y="561"/>
                    </a:lnTo>
                    <a:lnTo>
                      <a:pt x="69" y="537"/>
                    </a:lnTo>
                    <a:lnTo>
                      <a:pt x="111" y="483"/>
                    </a:lnTo>
                    <a:lnTo>
                      <a:pt x="135" y="381"/>
                    </a:lnTo>
                    <a:lnTo>
                      <a:pt x="144" y="288"/>
                    </a:lnTo>
                    <a:lnTo>
                      <a:pt x="135" y="183"/>
                    </a:lnTo>
                    <a:lnTo>
                      <a:pt x="111" y="99"/>
                    </a:lnTo>
                    <a:lnTo>
                      <a:pt x="69" y="33"/>
                    </a:lnTo>
                    <a:lnTo>
                      <a:pt x="39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52" name="Line 224"/>
              <p:cNvSpPr>
                <a:spLocks noChangeShapeType="1"/>
              </p:cNvSpPr>
              <p:nvPr/>
            </p:nvSpPr>
            <p:spPr bwMode="auto">
              <a:xfrm>
                <a:off x="3744" y="8064"/>
                <a:ext cx="40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53" name="Line 225"/>
              <p:cNvSpPr>
                <a:spLocks noChangeShapeType="1"/>
              </p:cNvSpPr>
              <p:nvPr/>
            </p:nvSpPr>
            <p:spPr bwMode="auto">
              <a:xfrm flipH="1">
                <a:off x="4782" y="7920"/>
                <a:ext cx="25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54" name="Line 226"/>
              <p:cNvSpPr>
                <a:spLocks noChangeShapeType="1"/>
              </p:cNvSpPr>
              <p:nvPr/>
            </p:nvSpPr>
            <p:spPr bwMode="auto">
              <a:xfrm>
                <a:off x="3744" y="7776"/>
                <a:ext cx="41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015" name="Freeform 227"/>
            <p:cNvSpPr>
              <a:spLocks/>
            </p:cNvSpPr>
            <p:nvPr/>
          </p:nvSpPr>
          <p:spPr bwMode="auto">
            <a:xfrm>
              <a:off x="5097" y="3088"/>
              <a:ext cx="116" cy="116"/>
            </a:xfrm>
            <a:custGeom>
              <a:avLst/>
              <a:gdLst>
                <a:gd name="T0" fmla="*/ 0 w 288"/>
                <a:gd name="T1" fmla="*/ 0 h 288"/>
                <a:gd name="T2" fmla="*/ 0 w 288"/>
                <a:gd name="T3" fmla="*/ 0 h 288"/>
                <a:gd name="T4" fmla="*/ 0 w 288"/>
                <a:gd name="T5" fmla="*/ 0 h 288"/>
                <a:gd name="T6" fmla="*/ 0 w 288"/>
                <a:gd name="T7" fmla="*/ 0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88"/>
                <a:gd name="T14" fmla="*/ 288 w 288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88">
                  <a:moveTo>
                    <a:pt x="288" y="144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16" name="Line 228"/>
            <p:cNvSpPr>
              <a:spLocks noChangeShapeType="1"/>
            </p:cNvSpPr>
            <p:nvPr/>
          </p:nvSpPr>
          <p:spPr bwMode="auto">
            <a:xfrm flipH="1">
              <a:off x="4982" y="3146"/>
              <a:ext cx="11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17" name="Line 229"/>
            <p:cNvSpPr>
              <a:spLocks noChangeShapeType="1"/>
            </p:cNvSpPr>
            <p:nvPr/>
          </p:nvSpPr>
          <p:spPr bwMode="auto">
            <a:xfrm flipH="1">
              <a:off x="5213" y="3146"/>
              <a:ext cx="11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18" name="Text Box 230"/>
            <p:cNvSpPr txBox="1">
              <a:spLocks noChangeArrowheads="1"/>
            </p:cNvSpPr>
            <p:nvPr/>
          </p:nvSpPr>
          <p:spPr bwMode="auto">
            <a:xfrm>
              <a:off x="3002" y="2800"/>
              <a:ext cx="356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sz="5400" b="0">
                  <a:latin typeface="Tahoma" charset="0"/>
                  <a:cs typeface="Tahoma" charset="0"/>
                  <a:sym typeface="Symbol" charset="0"/>
                </a:rPr>
                <a:t></a:t>
              </a:r>
              <a:endParaRPr lang="en-US" sz="5400" b="0">
                <a:latin typeface="Tahoma" charset="0"/>
                <a:cs typeface="Tahoma" charset="0"/>
              </a:endParaRPr>
            </a:p>
          </p:txBody>
        </p:sp>
        <p:sp>
          <p:nvSpPr>
            <p:cNvPr id="36019" name="Freeform 231"/>
            <p:cNvSpPr>
              <a:spLocks/>
            </p:cNvSpPr>
            <p:nvPr/>
          </p:nvSpPr>
          <p:spPr bwMode="auto">
            <a:xfrm>
              <a:off x="4068" y="2693"/>
              <a:ext cx="290" cy="230"/>
            </a:xfrm>
            <a:custGeom>
              <a:avLst/>
              <a:gdLst>
                <a:gd name="T0" fmla="*/ 0 w 723"/>
                <a:gd name="T1" fmla="*/ 0 h 576"/>
                <a:gd name="T2" fmla="*/ 0 w 723"/>
                <a:gd name="T3" fmla="*/ 0 h 576"/>
                <a:gd name="T4" fmla="*/ 0 w 723"/>
                <a:gd name="T5" fmla="*/ 0 h 576"/>
                <a:gd name="T6" fmla="*/ 0 w 723"/>
                <a:gd name="T7" fmla="*/ 0 h 576"/>
                <a:gd name="T8" fmla="*/ 0 w 723"/>
                <a:gd name="T9" fmla="*/ 0 h 576"/>
                <a:gd name="T10" fmla="*/ 0 w 723"/>
                <a:gd name="T11" fmla="*/ 0 h 576"/>
                <a:gd name="T12" fmla="*/ 0 w 723"/>
                <a:gd name="T13" fmla="*/ 0 h 576"/>
                <a:gd name="T14" fmla="*/ 0 w 723"/>
                <a:gd name="T15" fmla="*/ 0 h 576"/>
                <a:gd name="T16" fmla="*/ 0 w 723"/>
                <a:gd name="T17" fmla="*/ 0 h 576"/>
                <a:gd name="T18" fmla="*/ 0 w 723"/>
                <a:gd name="T19" fmla="*/ 0 h 576"/>
                <a:gd name="T20" fmla="*/ 0 w 723"/>
                <a:gd name="T21" fmla="*/ 0 h 576"/>
                <a:gd name="T22" fmla="*/ 0 w 723"/>
                <a:gd name="T23" fmla="*/ 0 h 576"/>
                <a:gd name="T24" fmla="*/ 0 w 723"/>
                <a:gd name="T25" fmla="*/ 0 h 576"/>
                <a:gd name="T26" fmla="*/ 0 w 723"/>
                <a:gd name="T27" fmla="*/ 0 h 576"/>
                <a:gd name="T28" fmla="*/ 0 w 723"/>
                <a:gd name="T29" fmla="*/ 0 h 576"/>
                <a:gd name="T30" fmla="*/ 0 w 723"/>
                <a:gd name="T31" fmla="*/ 0 h 576"/>
                <a:gd name="T32" fmla="*/ 0 w 723"/>
                <a:gd name="T33" fmla="*/ 0 h 576"/>
                <a:gd name="T34" fmla="*/ 0 w 723"/>
                <a:gd name="T35" fmla="*/ 0 h 576"/>
                <a:gd name="T36" fmla="*/ 0 w 723"/>
                <a:gd name="T37" fmla="*/ 0 h 57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23"/>
                <a:gd name="T58" fmla="*/ 0 h 576"/>
                <a:gd name="T59" fmla="*/ 723 w 723"/>
                <a:gd name="T60" fmla="*/ 576 h 57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23" h="576">
                  <a:moveTo>
                    <a:pt x="0" y="0"/>
                  </a:moveTo>
                  <a:lnTo>
                    <a:pt x="0" y="576"/>
                  </a:lnTo>
                  <a:lnTo>
                    <a:pt x="432" y="576"/>
                  </a:lnTo>
                  <a:lnTo>
                    <a:pt x="489" y="573"/>
                  </a:lnTo>
                  <a:lnTo>
                    <a:pt x="555" y="549"/>
                  </a:lnTo>
                  <a:lnTo>
                    <a:pt x="591" y="525"/>
                  </a:lnTo>
                  <a:lnTo>
                    <a:pt x="627" y="501"/>
                  </a:lnTo>
                  <a:lnTo>
                    <a:pt x="681" y="435"/>
                  </a:lnTo>
                  <a:lnTo>
                    <a:pt x="711" y="363"/>
                  </a:lnTo>
                  <a:lnTo>
                    <a:pt x="723" y="285"/>
                  </a:lnTo>
                  <a:lnTo>
                    <a:pt x="711" y="213"/>
                  </a:lnTo>
                  <a:lnTo>
                    <a:pt x="687" y="147"/>
                  </a:lnTo>
                  <a:lnTo>
                    <a:pt x="639" y="87"/>
                  </a:lnTo>
                  <a:lnTo>
                    <a:pt x="585" y="45"/>
                  </a:lnTo>
                  <a:lnTo>
                    <a:pt x="549" y="27"/>
                  </a:lnTo>
                  <a:lnTo>
                    <a:pt x="513" y="15"/>
                  </a:lnTo>
                  <a:lnTo>
                    <a:pt x="477" y="3"/>
                  </a:lnTo>
                  <a:lnTo>
                    <a:pt x="432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20" name="Line 232"/>
            <p:cNvSpPr>
              <a:spLocks noChangeShapeType="1"/>
            </p:cNvSpPr>
            <p:nvPr/>
          </p:nvSpPr>
          <p:spPr bwMode="auto">
            <a:xfrm>
              <a:off x="4357" y="2808"/>
              <a:ext cx="11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21" name="Line 233"/>
            <p:cNvSpPr>
              <a:spLocks noChangeShapeType="1"/>
            </p:cNvSpPr>
            <p:nvPr/>
          </p:nvSpPr>
          <p:spPr bwMode="auto">
            <a:xfrm>
              <a:off x="3953" y="2751"/>
              <a:ext cx="11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22" name="Line 234"/>
            <p:cNvSpPr>
              <a:spLocks noChangeShapeType="1"/>
            </p:cNvSpPr>
            <p:nvPr/>
          </p:nvSpPr>
          <p:spPr bwMode="auto">
            <a:xfrm>
              <a:off x="3953" y="2866"/>
              <a:ext cx="11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23" name="Oval 235"/>
            <p:cNvSpPr>
              <a:spLocks noChangeArrowheads="1"/>
            </p:cNvSpPr>
            <p:nvPr/>
          </p:nvSpPr>
          <p:spPr bwMode="auto">
            <a:xfrm>
              <a:off x="4011" y="2722"/>
              <a:ext cx="57" cy="5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ahoma" charset="0"/>
                <a:cs typeface="Tahoma" charset="0"/>
              </a:endParaRPr>
            </a:p>
          </p:txBody>
        </p:sp>
        <p:sp>
          <p:nvSpPr>
            <p:cNvPr id="36024" name="Freeform 236"/>
            <p:cNvSpPr>
              <a:spLocks/>
            </p:cNvSpPr>
            <p:nvPr/>
          </p:nvSpPr>
          <p:spPr bwMode="auto">
            <a:xfrm>
              <a:off x="4066" y="3029"/>
              <a:ext cx="290" cy="230"/>
            </a:xfrm>
            <a:custGeom>
              <a:avLst/>
              <a:gdLst>
                <a:gd name="T0" fmla="*/ 0 w 723"/>
                <a:gd name="T1" fmla="*/ 0 h 576"/>
                <a:gd name="T2" fmla="*/ 0 w 723"/>
                <a:gd name="T3" fmla="*/ 0 h 576"/>
                <a:gd name="T4" fmla="*/ 0 w 723"/>
                <a:gd name="T5" fmla="*/ 0 h 576"/>
                <a:gd name="T6" fmla="*/ 0 w 723"/>
                <a:gd name="T7" fmla="*/ 0 h 576"/>
                <a:gd name="T8" fmla="*/ 0 w 723"/>
                <a:gd name="T9" fmla="*/ 0 h 576"/>
                <a:gd name="T10" fmla="*/ 0 w 723"/>
                <a:gd name="T11" fmla="*/ 0 h 576"/>
                <a:gd name="T12" fmla="*/ 0 w 723"/>
                <a:gd name="T13" fmla="*/ 0 h 576"/>
                <a:gd name="T14" fmla="*/ 0 w 723"/>
                <a:gd name="T15" fmla="*/ 0 h 576"/>
                <a:gd name="T16" fmla="*/ 0 w 723"/>
                <a:gd name="T17" fmla="*/ 0 h 576"/>
                <a:gd name="T18" fmla="*/ 0 w 723"/>
                <a:gd name="T19" fmla="*/ 0 h 576"/>
                <a:gd name="T20" fmla="*/ 0 w 723"/>
                <a:gd name="T21" fmla="*/ 0 h 576"/>
                <a:gd name="T22" fmla="*/ 0 w 723"/>
                <a:gd name="T23" fmla="*/ 0 h 576"/>
                <a:gd name="T24" fmla="*/ 0 w 723"/>
                <a:gd name="T25" fmla="*/ 0 h 576"/>
                <a:gd name="T26" fmla="*/ 0 w 723"/>
                <a:gd name="T27" fmla="*/ 0 h 576"/>
                <a:gd name="T28" fmla="*/ 0 w 723"/>
                <a:gd name="T29" fmla="*/ 0 h 576"/>
                <a:gd name="T30" fmla="*/ 0 w 723"/>
                <a:gd name="T31" fmla="*/ 0 h 576"/>
                <a:gd name="T32" fmla="*/ 0 w 723"/>
                <a:gd name="T33" fmla="*/ 0 h 576"/>
                <a:gd name="T34" fmla="*/ 0 w 723"/>
                <a:gd name="T35" fmla="*/ 0 h 576"/>
                <a:gd name="T36" fmla="*/ 0 w 723"/>
                <a:gd name="T37" fmla="*/ 0 h 57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23"/>
                <a:gd name="T58" fmla="*/ 0 h 576"/>
                <a:gd name="T59" fmla="*/ 723 w 723"/>
                <a:gd name="T60" fmla="*/ 576 h 57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23" h="576">
                  <a:moveTo>
                    <a:pt x="0" y="0"/>
                  </a:moveTo>
                  <a:lnTo>
                    <a:pt x="0" y="576"/>
                  </a:lnTo>
                  <a:lnTo>
                    <a:pt x="432" y="576"/>
                  </a:lnTo>
                  <a:lnTo>
                    <a:pt x="489" y="573"/>
                  </a:lnTo>
                  <a:lnTo>
                    <a:pt x="555" y="549"/>
                  </a:lnTo>
                  <a:lnTo>
                    <a:pt x="591" y="525"/>
                  </a:lnTo>
                  <a:lnTo>
                    <a:pt x="627" y="501"/>
                  </a:lnTo>
                  <a:lnTo>
                    <a:pt x="681" y="435"/>
                  </a:lnTo>
                  <a:lnTo>
                    <a:pt x="711" y="363"/>
                  </a:lnTo>
                  <a:lnTo>
                    <a:pt x="723" y="285"/>
                  </a:lnTo>
                  <a:lnTo>
                    <a:pt x="711" y="213"/>
                  </a:lnTo>
                  <a:lnTo>
                    <a:pt x="687" y="147"/>
                  </a:lnTo>
                  <a:lnTo>
                    <a:pt x="639" y="87"/>
                  </a:lnTo>
                  <a:lnTo>
                    <a:pt x="585" y="45"/>
                  </a:lnTo>
                  <a:lnTo>
                    <a:pt x="549" y="27"/>
                  </a:lnTo>
                  <a:lnTo>
                    <a:pt x="513" y="15"/>
                  </a:lnTo>
                  <a:lnTo>
                    <a:pt x="477" y="3"/>
                  </a:lnTo>
                  <a:lnTo>
                    <a:pt x="432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25" name="Line 237"/>
            <p:cNvSpPr>
              <a:spLocks noChangeShapeType="1"/>
            </p:cNvSpPr>
            <p:nvPr/>
          </p:nvSpPr>
          <p:spPr bwMode="auto">
            <a:xfrm>
              <a:off x="4355" y="3144"/>
              <a:ext cx="11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26" name="Line 238"/>
            <p:cNvSpPr>
              <a:spLocks noChangeShapeType="1"/>
            </p:cNvSpPr>
            <p:nvPr/>
          </p:nvSpPr>
          <p:spPr bwMode="auto">
            <a:xfrm>
              <a:off x="3951" y="3087"/>
              <a:ext cx="11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27" name="Line 239"/>
            <p:cNvSpPr>
              <a:spLocks noChangeShapeType="1"/>
            </p:cNvSpPr>
            <p:nvPr/>
          </p:nvSpPr>
          <p:spPr bwMode="auto">
            <a:xfrm>
              <a:off x="3951" y="3202"/>
              <a:ext cx="11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28" name="Freeform 240"/>
            <p:cNvSpPr>
              <a:spLocks/>
            </p:cNvSpPr>
            <p:nvPr/>
          </p:nvSpPr>
          <p:spPr bwMode="auto">
            <a:xfrm>
              <a:off x="4063" y="3368"/>
              <a:ext cx="290" cy="230"/>
            </a:xfrm>
            <a:custGeom>
              <a:avLst/>
              <a:gdLst>
                <a:gd name="T0" fmla="*/ 0 w 723"/>
                <a:gd name="T1" fmla="*/ 0 h 576"/>
                <a:gd name="T2" fmla="*/ 0 w 723"/>
                <a:gd name="T3" fmla="*/ 0 h 576"/>
                <a:gd name="T4" fmla="*/ 0 w 723"/>
                <a:gd name="T5" fmla="*/ 0 h 576"/>
                <a:gd name="T6" fmla="*/ 0 w 723"/>
                <a:gd name="T7" fmla="*/ 0 h 576"/>
                <a:gd name="T8" fmla="*/ 0 w 723"/>
                <a:gd name="T9" fmla="*/ 0 h 576"/>
                <a:gd name="T10" fmla="*/ 0 w 723"/>
                <a:gd name="T11" fmla="*/ 0 h 576"/>
                <a:gd name="T12" fmla="*/ 0 w 723"/>
                <a:gd name="T13" fmla="*/ 0 h 576"/>
                <a:gd name="T14" fmla="*/ 0 w 723"/>
                <a:gd name="T15" fmla="*/ 0 h 576"/>
                <a:gd name="T16" fmla="*/ 0 w 723"/>
                <a:gd name="T17" fmla="*/ 0 h 576"/>
                <a:gd name="T18" fmla="*/ 0 w 723"/>
                <a:gd name="T19" fmla="*/ 0 h 576"/>
                <a:gd name="T20" fmla="*/ 0 w 723"/>
                <a:gd name="T21" fmla="*/ 0 h 576"/>
                <a:gd name="T22" fmla="*/ 0 w 723"/>
                <a:gd name="T23" fmla="*/ 0 h 576"/>
                <a:gd name="T24" fmla="*/ 0 w 723"/>
                <a:gd name="T25" fmla="*/ 0 h 576"/>
                <a:gd name="T26" fmla="*/ 0 w 723"/>
                <a:gd name="T27" fmla="*/ 0 h 576"/>
                <a:gd name="T28" fmla="*/ 0 w 723"/>
                <a:gd name="T29" fmla="*/ 0 h 576"/>
                <a:gd name="T30" fmla="*/ 0 w 723"/>
                <a:gd name="T31" fmla="*/ 0 h 576"/>
                <a:gd name="T32" fmla="*/ 0 w 723"/>
                <a:gd name="T33" fmla="*/ 0 h 576"/>
                <a:gd name="T34" fmla="*/ 0 w 723"/>
                <a:gd name="T35" fmla="*/ 0 h 576"/>
                <a:gd name="T36" fmla="*/ 0 w 723"/>
                <a:gd name="T37" fmla="*/ 0 h 57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23"/>
                <a:gd name="T58" fmla="*/ 0 h 576"/>
                <a:gd name="T59" fmla="*/ 723 w 723"/>
                <a:gd name="T60" fmla="*/ 576 h 57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23" h="576">
                  <a:moveTo>
                    <a:pt x="0" y="0"/>
                  </a:moveTo>
                  <a:lnTo>
                    <a:pt x="0" y="576"/>
                  </a:lnTo>
                  <a:lnTo>
                    <a:pt x="432" y="576"/>
                  </a:lnTo>
                  <a:lnTo>
                    <a:pt x="489" y="573"/>
                  </a:lnTo>
                  <a:lnTo>
                    <a:pt x="555" y="549"/>
                  </a:lnTo>
                  <a:lnTo>
                    <a:pt x="591" y="525"/>
                  </a:lnTo>
                  <a:lnTo>
                    <a:pt x="627" y="501"/>
                  </a:lnTo>
                  <a:lnTo>
                    <a:pt x="681" y="435"/>
                  </a:lnTo>
                  <a:lnTo>
                    <a:pt x="711" y="363"/>
                  </a:lnTo>
                  <a:lnTo>
                    <a:pt x="723" y="285"/>
                  </a:lnTo>
                  <a:lnTo>
                    <a:pt x="711" y="213"/>
                  </a:lnTo>
                  <a:lnTo>
                    <a:pt x="687" y="147"/>
                  </a:lnTo>
                  <a:lnTo>
                    <a:pt x="639" y="87"/>
                  </a:lnTo>
                  <a:lnTo>
                    <a:pt x="585" y="45"/>
                  </a:lnTo>
                  <a:lnTo>
                    <a:pt x="549" y="27"/>
                  </a:lnTo>
                  <a:lnTo>
                    <a:pt x="513" y="15"/>
                  </a:lnTo>
                  <a:lnTo>
                    <a:pt x="477" y="3"/>
                  </a:lnTo>
                  <a:lnTo>
                    <a:pt x="432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29" name="Line 241"/>
            <p:cNvSpPr>
              <a:spLocks noChangeShapeType="1"/>
            </p:cNvSpPr>
            <p:nvPr/>
          </p:nvSpPr>
          <p:spPr bwMode="auto">
            <a:xfrm>
              <a:off x="4352" y="3483"/>
              <a:ext cx="11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30" name="Line 242"/>
            <p:cNvSpPr>
              <a:spLocks noChangeShapeType="1"/>
            </p:cNvSpPr>
            <p:nvPr/>
          </p:nvSpPr>
          <p:spPr bwMode="auto">
            <a:xfrm>
              <a:off x="3948" y="3426"/>
              <a:ext cx="11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31" name="Line 243"/>
            <p:cNvSpPr>
              <a:spLocks noChangeShapeType="1"/>
            </p:cNvSpPr>
            <p:nvPr/>
          </p:nvSpPr>
          <p:spPr bwMode="auto">
            <a:xfrm>
              <a:off x="3948" y="3541"/>
              <a:ext cx="11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32" name="Freeform 244"/>
            <p:cNvSpPr>
              <a:spLocks/>
            </p:cNvSpPr>
            <p:nvPr/>
          </p:nvSpPr>
          <p:spPr bwMode="auto">
            <a:xfrm>
              <a:off x="3728" y="3484"/>
              <a:ext cx="116" cy="116"/>
            </a:xfrm>
            <a:custGeom>
              <a:avLst/>
              <a:gdLst>
                <a:gd name="T0" fmla="*/ 0 w 288"/>
                <a:gd name="T1" fmla="*/ 0 h 288"/>
                <a:gd name="T2" fmla="*/ 0 w 288"/>
                <a:gd name="T3" fmla="*/ 0 h 288"/>
                <a:gd name="T4" fmla="*/ 0 w 288"/>
                <a:gd name="T5" fmla="*/ 0 h 288"/>
                <a:gd name="T6" fmla="*/ 0 w 288"/>
                <a:gd name="T7" fmla="*/ 0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88"/>
                <a:gd name="T14" fmla="*/ 288 w 288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88">
                  <a:moveTo>
                    <a:pt x="288" y="144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33" name="Line 245"/>
            <p:cNvSpPr>
              <a:spLocks noChangeShapeType="1"/>
            </p:cNvSpPr>
            <p:nvPr/>
          </p:nvSpPr>
          <p:spPr bwMode="auto">
            <a:xfrm flipH="1">
              <a:off x="3613" y="3542"/>
              <a:ext cx="11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34" name="Line 246"/>
            <p:cNvSpPr>
              <a:spLocks noChangeShapeType="1"/>
            </p:cNvSpPr>
            <p:nvPr/>
          </p:nvSpPr>
          <p:spPr bwMode="auto">
            <a:xfrm flipH="1">
              <a:off x="3844" y="3542"/>
              <a:ext cx="11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035" name="Group 247"/>
            <p:cNvGrpSpPr>
              <a:grpSpLocks/>
            </p:cNvGrpSpPr>
            <p:nvPr/>
          </p:nvGrpSpPr>
          <p:grpSpPr bwMode="auto">
            <a:xfrm>
              <a:off x="3836" y="2837"/>
              <a:ext cx="1251" cy="734"/>
              <a:chOff x="3836" y="2837"/>
              <a:chExt cx="1251" cy="734"/>
            </a:xfrm>
          </p:grpSpPr>
          <p:sp>
            <p:nvSpPr>
              <p:cNvPr id="36041" name="Oval 248"/>
              <p:cNvSpPr>
                <a:spLocks noChangeArrowheads="1"/>
              </p:cNvSpPr>
              <p:nvPr/>
            </p:nvSpPr>
            <p:spPr bwMode="auto">
              <a:xfrm>
                <a:off x="3836" y="2937"/>
                <a:ext cx="57" cy="58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Tahoma" charset="0"/>
                  <a:cs typeface="Tahoma" charset="0"/>
                </a:endParaRPr>
              </a:p>
            </p:txBody>
          </p:sp>
          <p:sp>
            <p:nvSpPr>
              <p:cNvPr id="36042" name="Oval 249"/>
              <p:cNvSpPr>
                <a:spLocks noChangeArrowheads="1"/>
              </p:cNvSpPr>
              <p:nvPr/>
            </p:nvSpPr>
            <p:spPr bwMode="auto">
              <a:xfrm>
                <a:off x="3836" y="3278"/>
                <a:ext cx="57" cy="58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Tahoma" charset="0"/>
                  <a:cs typeface="Tahoma" charset="0"/>
                </a:endParaRPr>
              </a:p>
            </p:txBody>
          </p:sp>
          <p:sp>
            <p:nvSpPr>
              <p:cNvPr id="36043" name="Oval 250"/>
              <p:cNvSpPr>
                <a:spLocks noChangeArrowheads="1"/>
              </p:cNvSpPr>
              <p:nvPr/>
            </p:nvSpPr>
            <p:spPr bwMode="auto">
              <a:xfrm>
                <a:off x="4872" y="3116"/>
                <a:ext cx="57" cy="57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Tahoma" charset="0"/>
                  <a:cs typeface="Tahoma" charset="0"/>
                </a:endParaRPr>
              </a:p>
            </p:txBody>
          </p:sp>
          <p:sp>
            <p:nvSpPr>
              <p:cNvPr id="36044" name="Oval 251"/>
              <p:cNvSpPr>
                <a:spLocks noChangeArrowheads="1"/>
              </p:cNvSpPr>
              <p:nvPr/>
            </p:nvSpPr>
            <p:spPr bwMode="auto">
              <a:xfrm>
                <a:off x="5030" y="3117"/>
                <a:ext cx="57" cy="58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Tahoma" charset="0"/>
                  <a:cs typeface="Tahoma" charset="0"/>
                </a:endParaRPr>
              </a:p>
            </p:txBody>
          </p:sp>
          <p:sp>
            <p:nvSpPr>
              <p:cNvPr id="36045" name="Oval 252"/>
              <p:cNvSpPr>
                <a:spLocks noChangeArrowheads="1"/>
              </p:cNvSpPr>
              <p:nvPr/>
            </p:nvSpPr>
            <p:spPr bwMode="auto">
              <a:xfrm>
                <a:off x="4011" y="2837"/>
                <a:ext cx="57" cy="57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Tahoma" charset="0"/>
                  <a:cs typeface="Tahoma" charset="0"/>
                </a:endParaRPr>
              </a:p>
            </p:txBody>
          </p:sp>
          <p:sp>
            <p:nvSpPr>
              <p:cNvPr id="36046" name="Oval 253"/>
              <p:cNvSpPr>
                <a:spLocks noChangeArrowheads="1"/>
              </p:cNvSpPr>
              <p:nvPr/>
            </p:nvSpPr>
            <p:spPr bwMode="auto">
              <a:xfrm>
                <a:off x="4009" y="3173"/>
                <a:ext cx="57" cy="57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Tahoma" charset="0"/>
                  <a:cs typeface="Tahoma" charset="0"/>
                </a:endParaRPr>
              </a:p>
            </p:txBody>
          </p:sp>
          <p:sp>
            <p:nvSpPr>
              <p:cNvPr id="36047" name="Oval 254"/>
              <p:cNvSpPr>
                <a:spLocks noChangeArrowheads="1"/>
              </p:cNvSpPr>
              <p:nvPr/>
            </p:nvSpPr>
            <p:spPr bwMode="auto">
              <a:xfrm>
                <a:off x="4009" y="3058"/>
                <a:ext cx="57" cy="57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Tahoma" charset="0"/>
                  <a:cs typeface="Tahoma" charset="0"/>
                </a:endParaRPr>
              </a:p>
            </p:txBody>
          </p:sp>
          <p:sp>
            <p:nvSpPr>
              <p:cNvPr id="36048" name="Oval 255"/>
              <p:cNvSpPr>
                <a:spLocks noChangeArrowheads="1"/>
              </p:cNvSpPr>
              <p:nvPr/>
            </p:nvSpPr>
            <p:spPr bwMode="auto">
              <a:xfrm>
                <a:off x="4006" y="3512"/>
                <a:ext cx="57" cy="57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Tahoma" charset="0"/>
                  <a:cs typeface="Tahoma" charset="0"/>
                </a:endParaRPr>
              </a:p>
            </p:txBody>
          </p:sp>
          <p:sp>
            <p:nvSpPr>
              <p:cNvPr id="36049" name="Oval 256"/>
              <p:cNvSpPr>
                <a:spLocks noChangeArrowheads="1"/>
              </p:cNvSpPr>
              <p:nvPr/>
            </p:nvSpPr>
            <p:spPr bwMode="auto">
              <a:xfrm>
                <a:off x="4006" y="3397"/>
                <a:ext cx="57" cy="57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Tahoma" charset="0"/>
                  <a:cs typeface="Tahoma" charset="0"/>
                </a:endParaRPr>
              </a:p>
            </p:txBody>
          </p:sp>
          <p:sp>
            <p:nvSpPr>
              <p:cNvPr id="36050" name="Oval 257"/>
              <p:cNvSpPr>
                <a:spLocks noChangeArrowheads="1"/>
              </p:cNvSpPr>
              <p:nvPr/>
            </p:nvSpPr>
            <p:spPr bwMode="auto">
              <a:xfrm>
                <a:off x="3844" y="3513"/>
                <a:ext cx="57" cy="58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Tahoma" charset="0"/>
                  <a:cs typeface="Tahoma" charset="0"/>
                </a:endParaRPr>
              </a:p>
            </p:txBody>
          </p:sp>
        </p:grpSp>
        <p:sp>
          <p:nvSpPr>
            <p:cNvPr id="36036" name="Text Box 258"/>
            <p:cNvSpPr txBox="1">
              <a:spLocks noChangeArrowheads="1"/>
            </p:cNvSpPr>
            <p:nvPr/>
          </p:nvSpPr>
          <p:spPr bwMode="auto">
            <a:xfrm>
              <a:off x="3413" y="2567"/>
              <a:ext cx="18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sz="1600">
                  <a:latin typeface="Tahoma" charset="0"/>
                  <a:cs typeface="Tahoma" charset="0"/>
                </a:rPr>
                <a:t>C</a:t>
              </a:r>
            </a:p>
          </p:txBody>
        </p:sp>
        <p:sp>
          <p:nvSpPr>
            <p:cNvPr id="36037" name="Text Box 259"/>
            <p:cNvSpPr txBox="1">
              <a:spLocks noChangeArrowheads="1"/>
            </p:cNvSpPr>
            <p:nvPr/>
          </p:nvSpPr>
          <p:spPr bwMode="auto">
            <a:xfrm>
              <a:off x="3413" y="2807"/>
              <a:ext cx="18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sz="1600">
                  <a:latin typeface="Tahoma" charset="0"/>
                  <a:cs typeface="Tahoma" charset="0"/>
                </a:rPr>
                <a:t>A</a:t>
              </a:r>
            </a:p>
          </p:txBody>
        </p:sp>
        <p:sp>
          <p:nvSpPr>
            <p:cNvPr id="36038" name="Text Box 260"/>
            <p:cNvSpPr txBox="1">
              <a:spLocks noChangeArrowheads="1"/>
            </p:cNvSpPr>
            <p:nvPr/>
          </p:nvSpPr>
          <p:spPr bwMode="auto">
            <a:xfrm>
              <a:off x="3413" y="3141"/>
              <a:ext cx="18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sz="1600">
                  <a:latin typeface="Tahoma" charset="0"/>
                  <a:cs typeface="Tahoma" charset="0"/>
                </a:rPr>
                <a:t>B</a:t>
              </a:r>
            </a:p>
          </p:txBody>
        </p:sp>
        <p:sp>
          <p:nvSpPr>
            <p:cNvPr id="36039" name="Text Box 261"/>
            <p:cNvSpPr txBox="1">
              <a:spLocks noChangeArrowheads="1"/>
            </p:cNvSpPr>
            <p:nvPr/>
          </p:nvSpPr>
          <p:spPr bwMode="auto">
            <a:xfrm>
              <a:off x="5235" y="2966"/>
              <a:ext cx="18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sz="1600">
                  <a:latin typeface="Tahoma" charset="0"/>
                  <a:cs typeface="Tahoma" charset="0"/>
                </a:rPr>
                <a:t>Y</a:t>
              </a:r>
            </a:p>
          </p:txBody>
        </p:sp>
        <p:graphicFrame>
          <p:nvGraphicFramePr>
            <p:cNvPr id="36040" name="Object 262"/>
            <p:cNvGraphicFramePr>
              <a:graphicFrameLocks noChangeAspect="1"/>
            </p:cNvGraphicFramePr>
            <p:nvPr/>
          </p:nvGraphicFramePr>
          <p:xfrm>
            <a:off x="3855" y="3634"/>
            <a:ext cx="727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88" name="Equation" r:id="rId6" imgW="660113" imgH="241195" progId="Equation.3">
                    <p:embed/>
                  </p:oleObj>
                </mc:Choice>
                <mc:Fallback>
                  <p:oleObj name="Equation" r:id="rId6" imgW="660113" imgH="241195" progId="Equation.3">
                    <p:embed/>
                    <p:pic>
                      <p:nvPicPr>
                        <p:cNvPr id="0" name="Object 2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5" y="3634"/>
                          <a:ext cx="727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4879" name="Group 263"/>
          <p:cNvGrpSpPr>
            <a:grpSpLocks/>
          </p:cNvGrpSpPr>
          <p:nvPr/>
        </p:nvGrpSpPr>
        <p:grpSpPr bwMode="auto">
          <a:xfrm>
            <a:off x="5284788" y="1592263"/>
            <a:ext cx="2778125" cy="1731962"/>
            <a:chOff x="3802" y="43"/>
            <a:chExt cx="1750" cy="1091"/>
          </a:xfrm>
        </p:grpSpPr>
        <p:sp>
          <p:nvSpPr>
            <p:cNvPr id="35952" name="Rectangle 264"/>
            <p:cNvSpPr>
              <a:spLocks noChangeArrowheads="1"/>
            </p:cNvSpPr>
            <p:nvPr/>
          </p:nvSpPr>
          <p:spPr bwMode="auto">
            <a:xfrm>
              <a:off x="3802" y="43"/>
              <a:ext cx="1750" cy="10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Tahoma" charset="0"/>
                <a:cs typeface="Tahoma" charset="0"/>
              </a:endParaRPr>
            </a:p>
          </p:txBody>
        </p:sp>
        <p:grpSp>
          <p:nvGrpSpPr>
            <p:cNvPr id="35953" name="Group 265"/>
            <p:cNvGrpSpPr>
              <a:grpSpLocks/>
            </p:cNvGrpSpPr>
            <p:nvPr/>
          </p:nvGrpSpPr>
          <p:grpSpPr bwMode="auto">
            <a:xfrm>
              <a:off x="3802" y="43"/>
              <a:ext cx="1750" cy="1086"/>
              <a:chOff x="5125" y="295"/>
              <a:chExt cx="1750" cy="1086"/>
            </a:xfrm>
          </p:grpSpPr>
          <p:grpSp>
            <p:nvGrpSpPr>
              <p:cNvPr id="35954" name="Group 266"/>
              <p:cNvGrpSpPr>
                <a:grpSpLocks/>
              </p:cNvGrpSpPr>
              <p:nvPr/>
            </p:nvGrpSpPr>
            <p:grpSpPr bwMode="auto">
              <a:xfrm>
                <a:off x="5214" y="363"/>
                <a:ext cx="1574" cy="1018"/>
                <a:chOff x="3024" y="1076"/>
                <a:chExt cx="1574" cy="1018"/>
              </a:xfrm>
            </p:grpSpPr>
            <p:sp>
              <p:nvSpPr>
                <p:cNvPr id="35959" name="Rectangle 267"/>
                <p:cNvSpPr>
                  <a:spLocks noChangeArrowheads="1"/>
                </p:cNvSpPr>
                <p:nvPr/>
              </p:nvSpPr>
              <p:spPr bwMode="auto">
                <a:xfrm>
                  <a:off x="3974" y="1412"/>
                  <a:ext cx="518" cy="34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>
                    <a:latin typeface="Tahoma" charset="0"/>
                    <a:cs typeface="Tahoma" charset="0"/>
                  </a:endParaRPr>
                </a:p>
              </p:txBody>
            </p:sp>
            <p:grpSp>
              <p:nvGrpSpPr>
                <p:cNvPr id="35960" name="Group 268"/>
                <p:cNvGrpSpPr>
                  <a:grpSpLocks/>
                </p:cNvGrpSpPr>
                <p:nvPr/>
              </p:nvGrpSpPr>
              <p:grpSpPr bwMode="auto">
                <a:xfrm>
                  <a:off x="3974" y="1470"/>
                  <a:ext cx="518" cy="230"/>
                  <a:chOff x="3744" y="7632"/>
                  <a:chExt cx="1296" cy="576"/>
                </a:xfrm>
              </p:grpSpPr>
              <p:sp>
                <p:nvSpPr>
                  <p:cNvPr id="35995" name="Freeform 269"/>
                  <p:cNvSpPr>
                    <a:spLocks/>
                  </p:cNvSpPr>
                  <p:nvPr/>
                </p:nvSpPr>
                <p:spPr bwMode="auto">
                  <a:xfrm>
                    <a:off x="4032" y="7632"/>
                    <a:ext cx="747" cy="576"/>
                  </a:xfrm>
                  <a:custGeom>
                    <a:avLst/>
                    <a:gdLst>
                      <a:gd name="T0" fmla="*/ 0 w 747"/>
                      <a:gd name="T1" fmla="*/ 0 h 576"/>
                      <a:gd name="T2" fmla="*/ 432 w 747"/>
                      <a:gd name="T3" fmla="*/ 0 h 576"/>
                      <a:gd name="T4" fmla="*/ 495 w 747"/>
                      <a:gd name="T5" fmla="*/ 9 h 576"/>
                      <a:gd name="T6" fmla="*/ 555 w 747"/>
                      <a:gd name="T7" fmla="*/ 27 h 576"/>
                      <a:gd name="T8" fmla="*/ 639 w 747"/>
                      <a:gd name="T9" fmla="*/ 99 h 576"/>
                      <a:gd name="T10" fmla="*/ 699 w 747"/>
                      <a:gd name="T11" fmla="*/ 189 h 576"/>
                      <a:gd name="T12" fmla="*/ 747 w 747"/>
                      <a:gd name="T13" fmla="*/ 291 h 576"/>
                      <a:gd name="T14" fmla="*/ 699 w 747"/>
                      <a:gd name="T15" fmla="*/ 393 h 576"/>
                      <a:gd name="T16" fmla="*/ 633 w 747"/>
                      <a:gd name="T17" fmla="*/ 477 h 576"/>
                      <a:gd name="T18" fmla="*/ 549 w 747"/>
                      <a:gd name="T19" fmla="*/ 549 h 576"/>
                      <a:gd name="T20" fmla="*/ 495 w 747"/>
                      <a:gd name="T21" fmla="*/ 567 h 576"/>
                      <a:gd name="T22" fmla="*/ 432 w 747"/>
                      <a:gd name="T23" fmla="*/ 576 h 576"/>
                      <a:gd name="T24" fmla="*/ 0 w 747"/>
                      <a:gd name="T25" fmla="*/ 576 h 576"/>
                      <a:gd name="T26" fmla="*/ 39 w 747"/>
                      <a:gd name="T27" fmla="*/ 561 h 576"/>
                      <a:gd name="T28" fmla="*/ 69 w 747"/>
                      <a:gd name="T29" fmla="*/ 537 h 576"/>
                      <a:gd name="T30" fmla="*/ 111 w 747"/>
                      <a:gd name="T31" fmla="*/ 483 h 576"/>
                      <a:gd name="T32" fmla="*/ 135 w 747"/>
                      <a:gd name="T33" fmla="*/ 381 h 576"/>
                      <a:gd name="T34" fmla="*/ 144 w 747"/>
                      <a:gd name="T35" fmla="*/ 288 h 576"/>
                      <a:gd name="T36" fmla="*/ 135 w 747"/>
                      <a:gd name="T37" fmla="*/ 183 h 576"/>
                      <a:gd name="T38" fmla="*/ 111 w 747"/>
                      <a:gd name="T39" fmla="*/ 99 h 576"/>
                      <a:gd name="T40" fmla="*/ 69 w 747"/>
                      <a:gd name="T41" fmla="*/ 33 h 576"/>
                      <a:gd name="T42" fmla="*/ 39 w 747"/>
                      <a:gd name="T43" fmla="*/ 9 h 576"/>
                      <a:gd name="T44" fmla="*/ 0 w 747"/>
                      <a:gd name="T45" fmla="*/ 0 h 57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w 747"/>
                      <a:gd name="T70" fmla="*/ 0 h 576"/>
                      <a:gd name="T71" fmla="*/ 747 w 747"/>
                      <a:gd name="T72" fmla="*/ 576 h 576"/>
                    </a:gdLst>
                    <a:ahLst/>
                    <a:cxnLst>
                      <a:cxn ang="T46">
                        <a:pos x="T0" y="T1"/>
                      </a:cxn>
                      <a:cxn ang="T47">
                        <a:pos x="T2" y="T3"/>
                      </a:cxn>
                      <a:cxn ang="T48">
                        <a:pos x="T4" y="T5"/>
                      </a:cxn>
                      <a:cxn ang="T49">
                        <a:pos x="T6" y="T7"/>
                      </a:cxn>
                      <a:cxn ang="T50">
                        <a:pos x="T8" y="T9"/>
                      </a:cxn>
                      <a:cxn ang="T51">
                        <a:pos x="T10" y="T11"/>
                      </a:cxn>
                      <a:cxn ang="T52">
                        <a:pos x="T12" y="T13"/>
                      </a:cxn>
                      <a:cxn ang="T53">
                        <a:pos x="T14" y="T15"/>
                      </a:cxn>
                      <a:cxn ang="T54">
                        <a:pos x="T16" y="T17"/>
                      </a:cxn>
                      <a:cxn ang="T55">
                        <a:pos x="T18" y="T19"/>
                      </a:cxn>
                      <a:cxn ang="T56">
                        <a:pos x="T20" y="T21"/>
                      </a:cxn>
                      <a:cxn ang="T57">
                        <a:pos x="T22" y="T23"/>
                      </a:cxn>
                      <a:cxn ang="T58">
                        <a:pos x="T24" y="T25"/>
                      </a:cxn>
                      <a:cxn ang="T59">
                        <a:pos x="T26" y="T27"/>
                      </a:cxn>
                      <a:cxn ang="T60">
                        <a:pos x="T28" y="T29"/>
                      </a:cxn>
                      <a:cxn ang="T61">
                        <a:pos x="T30" y="T31"/>
                      </a:cxn>
                      <a:cxn ang="T62">
                        <a:pos x="T32" y="T33"/>
                      </a:cxn>
                      <a:cxn ang="T63">
                        <a:pos x="T34" y="T35"/>
                      </a:cxn>
                      <a:cxn ang="T64">
                        <a:pos x="T36" y="T37"/>
                      </a:cxn>
                      <a:cxn ang="T65">
                        <a:pos x="T38" y="T39"/>
                      </a:cxn>
                      <a:cxn ang="T66">
                        <a:pos x="T40" y="T41"/>
                      </a:cxn>
                      <a:cxn ang="T67">
                        <a:pos x="T42" y="T43"/>
                      </a:cxn>
                      <a:cxn ang="T68">
                        <a:pos x="T44" y="T45"/>
                      </a:cxn>
                    </a:cxnLst>
                    <a:rect l="T69" t="T70" r="T71" b="T72"/>
                    <a:pathLst>
                      <a:path w="747" h="576">
                        <a:moveTo>
                          <a:pt x="0" y="0"/>
                        </a:moveTo>
                        <a:lnTo>
                          <a:pt x="432" y="0"/>
                        </a:lnTo>
                        <a:lnTo>
                          <a:pt x="495" y="9"/>
                        </a:lnTo>
                        <a:lnTo>
                          <a:pt x="555" y="27"/>
                        </a:lnTo>
                        <a:lnTo>
                          <a:pt x="639" y="99"/>
                        </a:lnTo>
                        <a:lnTo>
                          <a:pt x="699" y="189"/>
                        </a:lnTo>
                        <a:lnTo>
                          <a:pt x="747" y="291"/>
                        </a:lnTo>
                        <a:lnTo>
                          <a:pt x="699" y="393"/>
                        </a:lnTo>
                        <a:lnTo>
                          <a:pt x="633" y="477"/>
                        </a:lnTo>
                        <a:lnTo>
                          <a:pt x="549" y="549"/>
                        </a:lnTo>
                        <a:lnTo>
                          <a:pt x="495" y="567"/>
                        </a:lnTo>
                        <a:lnTo>
                          <a:pt x="432" y="576"/>
                        </a:lnTo>
                        <a:lnTo>
                          <a:pt x="0" y="576"/>
                        </a:lnTo>
                        <a:lnTo>
                          <a:pt x="39" y="561"/>
                        </a:lnTo>
                        <a:lnTo>
                          <a:pt x="69" y="537"/>
                        </a:lnTo>
                        <a:lnTo>
                          <a:pt x="111" y="483"/>
                        </a:lnTo>
                        <a:lnTo>
                          <a:pt x="135" y="381"/>
                        </a:lnTo>
                        <a:lnTo>
                          <a:pt x="144" y="288"/>
                        </a:lnTo>
                        <a:lnTo>
                          <a:pt x="135" y="183"/>
                        </a:lnTo>
                        <a:lnTo>
                          <a:pt x="111" y="99"/>
                        </a:lnTo>
                        <a:lnTo>
                          <a:pt x="69" y="33"/>
                        </a:lnTo>
                        <a:lnTo>
                          <a:pt x="39" y="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96" name="Line 27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8064"/>
                    <a:ext cx="408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97" name="Line 27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82" y="7920"/>
                    <a:ext cx="258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98" name="Line 27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7776"/>
                    <a:ext cx="414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5961" name="Rectangle 273"/>
                <p:cNvSpPr>
                  <a:spLocks noChangeArrowheads="1"/>
                </p:cNvSpPr>
                <p:nvPr/>
              </p:nvSpPr>
              <p:spPr bwMode="auto">
                <a:xfrm>
                  <a:off x="3456" y="1076"/>
                  <a:ext cx="519" cy="34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>
                    <a:latin typeface="Tahoma" charset="0"/>
                    <a:cs typeface="Tahoma" charset="0"/>
                  </a:endParaRPr>
                </a:p>
              </p:txBody>
            </p:sp>
            <p:grpSp>
              <p:nvGrpSpPr>
                <p:cNvPr id="35962" name="Group 274"/>
                <p:cNvGrpSpPr>
                  <a:grpSpLocks/>
                </p:cNvGrpSpPr>
                <p:nvPr/>
              </p:nvGrpSpPr>
              <p:grpSpPr bwMode="auto">
                <a:xfrm>
                  <a:off x="3456" y="1134"/>
                  <a:ext cx="519" cy="230"/>
                  <a:chOff x="2304" y="7200"/>
                  <a:chExt cx="1296" cy="576"/>
                </a:xfrm>
              </p:grpSpPr>
              <p:sp>
                <p:nvSpPr>
                  <p:cNvPr id="35991" name="Freeform 275"/>
                  <p:cNvSpPr>
                    <a:spLocks/>
                  </p:cNvSpPr>
                  <p:nvPr/>
                </p:nvSpPr>
                <p:spPr bwMode="auto">
                  <a:xfrm>
                    <a:off x="2592" y="7200"/>
                    <a:ext cx="723" cy="576"/>
                  </a:xfrm>
                  <a:custGeom>
                    <a:avLst/>
                    <a:gdLst>
                      <a:gd name="T0" fmla="*/ 0 w 723"/>
                      <a:gd name="T1" fmla="*/ 0 h 576"/>
                      <a:gd name="T2" fmla="*/ 0 w 723"/>
                      <a:gd name="T3" fmla="*/ 576 h 576"/>
                      <a:gd name="T4" fmla="*/ 432 w 723"/>
                      <a:gd name="T5" fmla="*/ 576 h 576"/>
                      <a:gd name="T6" fmla="*/ 489 w 723"/>
                      <a:gd name="T7" fmla="*/ 573 h 576"/>
                      <a:gd name="T8" fmla="*/ 555 w 723"/>
                      <a:gd name="T9" fmla="*/ 549 h 576"/>
                      <a:gd name="T10" fmla="*/ 591 w 723"/>
                      <a:gd name="T11" fmla="*/ 525 h 576"/>
                      <a:gd name="T12" fmla="*/ 627 w 723"/>
                      <a:gd name="T13" fmla="*/ 501 h 576"/>
                      <a:gd name="T14" fmla="*/ 681 w 723"/>
                      <a:gd name="T15" fmla="*/ 435 h 576"/>
                      <a:gd name="T16" fmla="*/ 711 w 723"/>
                      <a:gd name="T17" fmla="*/ 363 h 576"/>
                      <a:gd name="T18" fmla="*/ 723 w 723"/>
                      <a:gd name="T19" fmla="*/ 285 h 576"/>
                      <a:gd name="T20" fmla="*/ 711 w 723"/>
                      <a:gd name="T21" fmla="*/ 213 h 576"/>
                      <a:gd name="T22" fmla="*/ 687 w 723"/>
                      <a:gd name="T23" fmla="*/ 147 h 576"/>
                      <a:gd name="T24" fmla="*/ 639 w 723"/>
                      <a:gd name="T25" fmla="*/ 87 h 576"/>
                      <a:gd name="T26" fmla="*/ 585 w 723"/>
                      <a:gd name="T27" fmla="*/ 45 h 576"/>
                      <a:gd name="T28" fmla="*/ 549 w 723"/>
                      <a:gd name="T29" fmla="*/ 27 h 576"/>
                      <a:gd name="T30" fmla="*/ 513 w 723"/>
                      <a:gd name="T31" fmla="*/ 15 h 576"/>
                      <a:gd name="T32" fmla="*/ 477 w 723"/>
                      <a:gd name="T33" fmla="*/ 3 h 576"/>
                      <a:gd name="T34" fmla="*/ 432 w 723"/>
                      <a:gd name="T35" fmla="*/ 0 h 576"/>
                      <a:gd name="T36" fmla="*/ 0 w 723"/>
                      <a:gd name="T37" fmla="*/ 0 h 57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723"/>
                      <a:gd name="T58" fmla="*/ 0 h 576"/>
                      <a:gd name="T59" fmla="*/ 723 w 723"/>
                      <a:gd name="T60" fmla="*/ 576 h 57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723" h="576">
                        <a:moveTo>
                          <a:pt x="0" y="0"/>
                        </a:moveTo>
                        <a:lnTo>
                          <a:pt x="0" y="576"/>
                        </a:lnTo>
                        <a:lnTo>
                          <a:pt x="432" y="576"/>
                        </a:lnTo>
                        <a:lnTo>
                          <a:pt x="489" y="573"/>
                        </a:lnTo>
                        <a:lnTo>
                          <a:pt x="555" y="549"/>
                        </a:lnTo>
                        <a:lnTo>
                          <a:pt x="591" y="525"/>
                        </a:lnTo>
                        <a:lnTo>
                          <a:pt x="627" y="501"/>
                        </a:lnTo>
                        <a:lnTo>
                          <a:pt x="681" y="435"/>
                        </a:lnTo>
                        <a:lnTo>
                          <a:pt x="711" y="363"/>
                        </a:lnTo>
                        <a:lnTo>
                          <a:pt x="723" y="285"/>
                        </a:lnTo>
                        <a:lnTo>
                          <a:pt x="711" y="213"/>
                        </a:lnTo>
                        <a:lnTo>
                          <a:pt x="687" y="147"/>
                        </a:lnTo>
                        <a:lnTo>
                          <a:pt x="639" y="87"/>
                        </a:lnTo>
                        <a:lnTo>
                          <a:pt x="585" y="45"/>
                        </a:lnTo>
                        <a:lnTo>
                          <a:pt x="549" y="27"/>
                        </a:lnTo>
                        <a:lnTo>
                          <a:pt x="513" y="15"/>
                        </a:lnTo>
                        <a:lnTo>
                          <a:pt x="477" y="3"/>
                        </a:lnTo>
                        <a:lnTo>
                          <a:pt x="4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92" name="Line 276"/>
                  <p:cNvSpPr>
                    <a:spLocks noChangeShapeType="1"/>
                  </p:cNvSpPr>
                  <p:nvPr/>
                </p:nvSpPr>
                <p:spPr bwMode="auto">
                  <a:xfrm>
                    <a:off x="3312" y="7488"/>
                    <a:ext cx="288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93" name="Line 277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7344"/>
                    <a:ext cx="288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94" name="Line 278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7632"/>
                    <a:ext cx="288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5963" name="Rectangle 279"/>
                <p:cNvSpPr>
                  <a:spLocks noChangeArrowheads="1"/>
                </p:cNvSpPr>
                <p:nvPr/>
              </p:nvSpPr>
              <p:spPr bwMode="auto">
                <a:xfrm>
                  <a:off x="3456" y="1412"/>
                  <a:ext cx="519" cy="34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>
                    <a:latin typeface="Tahoma" charset="0"/>
                    <a:cs typeface="Tahoma" charset="0"/>
                  </a:endParaRPr>
                </a:p>
              </p:txBody>
            </p:sp>
            <p:grpSp>
              <p:nvGrpSpPr>
                <p:cNvPr id="35964" name="Group 280"/>
                <p:cNvGrpSpPr>
                  <a:grpSpLocks/>
                </p:cNvGrpSpPr>
                <p:nvPr/>
              </p:nvGrpSpPr>
              <p:grpSpPr bwMode="auto">
                <a:xfrm>
                  <a:off x="3456" y="1470"/>
                  <a:ext cx="519" cy="230"/>
                  <a:chOff x="2304" y="7200"/>
                  <a:chExt cx="1296" cy="576"/>
                </a:xfrm>
              </p:grpSpPr>
              <p:sp>
                <p:nvSpPr>
                  <p:cNvPr id="35987" name="Freeform 281"/>
                  <p:cNvSpPr>
                    <a:spLocks/>
                  </p:cNvSpPr>
                  <p:nvPr/>
                </p:nvSpPr>
                <p:spPr bwMode="auto">
                  <a:xfrm>
                    <a:off x="2592" y="7200"/>
                    <a:ext cx="723" cy="576"/>
                  </a:xfrm>
                  <a:custGeom>
                    <a:avLst/>
                    <a:gdLst>
                      <a:gd name="T0" fmla="*/ 0 w 723"/>
                      <a:gd name="T1" fmla="*/ 0 h 576"/>
                      <a:gd name="T2" fmla="*/ 0 w 723"/>
                      <a:gd name="T3" fmla="*/ 576 h 576"/>
                      <a:gd name="T4" fmla="*/ 432 w 723"/>
                      <a:gd name="T5" fmla="*/ 576 h 576"/>
                      <a:gd name="T6" fmla="*/ 489 w 723"/>
                      <a:gd name="T7" fmla="*/ 573 h 576"/>
                      <a:gd name="T8" fmla="*/ 555 w 723"/>
                      <a:gd name="T9" fmla="*/ 549 h 576"/>
                      <a:gd name="T10" fmla="*/ 591 w 723"/>
                      <a:gd name="T11" fmla="*/ 525 h 576"/>
                      <a:gd name="T12" fmla="*/ 627 w 723"/>
                      <a:gd name="T13" fmla="*/ 501 h 576"/>
                      <a:gd name="T14" fmla="*/ 681 w 723"/>
                      <a:gd name="T15" fmla="*/ 435 h 576"/>
                      <a:gd name="T16" fmla="*/ 711 w 723"/>
                      <a:gd name="T17" fmla="*/ 363 h 576"/>
                      <a:gd name="T18" fmla="*/ 723 w 723"/>
                      <a:gd name="T19" fmla="*/ 285 h 576"/>
                      <a:gd name="T20" fmla="*/ 711 w 723"/>
                      <a:gd name="T21" fmla="*/ 213 h 576"/>
                      <a:gd name="T22" fmla="*/ 687 w 723"/>
                      <a:gd name="T23" fmla="*/ 147 h 576"/>
                      <a:gd name="T24" fmla="*/ 639 w 723"/>
                      <a:gd name="T25" fmla="*/ 87 h 576"/>
                      <a:gd name="T26" fmla="*/ 585 w 723"/>
                      <a:gd name="T27" fmla="*/ 45 h 576"/>
                      <a:gd name="T28" fmla="*/ 549 w 723"/>
                      <a:gd name="T29" fmla="*/ 27 h 576"/>
                      <a:gd name="T30" fmla="*/ 513 w 723"/>
                      <a:gd name="T31" fmla="*/ 15 h 576"/>
                      <a:gd name="T32" fmla="*/ 477 w 723"/>
                      <a:gd name="T33" fmla="*/ 3 h 576"/>
                      <a:gd name="T34" fmla="*/ 432 w 723"/>
                      <a:gd name="T35" fmla="*/ 0 h 576"/>
                      <a:gd name="T36" fmla="*/ 0 w 723"/>
                      <a:gd name="T37" fmla="*/ 0 h 57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723"/>
                      <a:gd name="T58" fmla="*/ 0 h 576"/>
                      <a:gd name="T59" fmla="*/ 723 w 723"/>
                      <a:gd name="T60" fmla="*/ 576 h 57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723" h="576">
                        <a:moveTo>
                          <a:pt x="0" y="0"/>
                        </a:moveTo>
                        <a:lnTo>
                          <a:pt x="0" y="576"/>
                        </a:lnTo>
                        <a:lnTo>
                          <a:pt x="432" y="576"/>
                        </a:lnTo>
                        <a:lnTo>
                          <a:pt x="489" y="573"/>
                        </a:lnTo>
                        <a:lnTo>
                          <a:pt x="555" y="549"/>
                        </a:lnTo>
                        <a:lnTo>
                          <a:pt x="591" y="525"/>
                        </a:lnTo>
                        <a:lnTo>
                          <a:pt x="627" y="501"/>
                        </a:lnTo>
                        <a:lnTo>
                          <a:pt x="681" y="435"/>
                        </a:lnTo>
                        <a:lnTo>
                          <a:pt x="711" y="363"/>
                        </a:lnTo>
                        <a:lnTo>
                          <a:pt x="723" y="285"/>
                        </a:lnTo>
                        <a:lnTo>
                          <a:pt x="711" y="213"/>
                        </a:lnTo>
                        <a:lnTo>
                          <a:pt x="687" y="147"/>
                        </a:lnTo>
                        <a:lnTo>
                          <a:pt x="639" y="87"/>
                        </a:lnTo>
                        <a:lnTo>
                          <a:pt x="585" y="45"/>
                        </a:lnTo>
                        <a:lnTo>
                          <a:pt x="549" y="27"/>
                        </a:lnTo>
                        <a:lnTo>
                          <a:pt x="513" y="15"/>
                        </a:lnTo>
                        <a:lnTo>
                          <a:pt x="477" y="3"/>
                        </a:lnTo>
                        <a:lnTo>
                          <a:pt x="4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88" name="Line 282"/>
                  <p:cNvSpPr>
                    <a:spLocks noChangeShapeType="1"/>
                  </p:cNvSpPr>
                  <p:nvPr/>
                </p:nvSpPr>
                <p:spPr bwMode="auto">
                  <a:xfrm>
                    <a:off x="3312" y="7488"/>
                    <a:ext cx="288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89" name="Line 283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7344"/>
                    <a:ext cx="288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90" name="Line 284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7632"/>
                    <a:ext cx="288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5965" name="Rectangle 285"/>
                <p:cNvSpPr>
                  <a:spLocks noChangeArrowheads="1"/>
                </p:cNvSpPr>
                <p:nvPr/>
              </p:nvSpPr>
              <p:spPr bwMode="auto">
                <a:xfrm>
                  <a:off x="3456" y="1748"/>
                  <a:ext cx="519" cy="34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>
                    <a:latin typeface="Tahoma" charset="0"/>
                    <a:cs typeface="Tahoma" charset="0"/>
                  </a:endParaRPr>
                </a:p>
              </p:txBody>
            </p:sp>
            <p:grpSp>
              <p:nvGrpSpPr>
                <p:cNvPr id="35966" name="Group 286"/>
                <p:cNvGrpSpPr>
                  <a:grpSpLocks/>
                </p:cNvGrpSpPr>
                <p:nvPr/>
              </p:nvGrpSpPr>
              <p:grpSpPr bwMode="auto">
                <a:xfrm>
                  <a:off x="3456" y="1806"/>
                  <a:ext cx="519" cy="230"/>
                  <a:chOff x="2304" y="7200"/>
                  <a:chExt cx="1296" cy="576"/>
                </a:xfrm>
              </p:grpSpPr>
              <p:sp>
                <p:nvSpPr>
                  <p:cNvPr id="35983" name="Freeform 287"/>
                  <p:cNvSpPr>
                    <a:spLocks/>
                  </p:cNvSpPr>
                  <p:nvPr/>
                </p:nvSpPr>
                <p:spPr bwMode="auto">
                  <a:xfrm>
                    <a:off x="2592" y="7200"/>
                    <a:ext cx="723" cy="576"/>
                  </a:xfrm>
                  <a:custGeom>
                    <a:avLst/>
                    <a:gdLst>
                      <a:gd name="T0" fmla="*/ 0 w 723"/>
                      <a:gd name="T1" fmla="*/ 0 h 576"/>
                      <a:gd name="T2" fmla="*/ 0 w 723"/>
                      <a:gd name="T3" fmla="*/ 576 h 576"/>
                      <a:gd name="T4" fmla="*/ 432 w 723"/>
                      <a:gd name="T5" fmla="*/ 576 h 576"/>
                      <a:gd name="T6" fmla="*/ 489 w 723"/>
                      <a:gd name="T7" fmla="*/ 573 h 576"/>
                      <a:gd name="T8" fmla="*/ 555 w 723"/>
                      <a:gd name="T9" fmla="*/ 549 h 576"/>
                      <a:gd name="T10" fmla="*/ 591 w 723"/>
                      <a:gd name="T11" fmla="*/ 525 h 576"/>
                      <a:gd name="T12" fmla="*/ 627 w 723"/>
                      <a:gd name="T13" fmla="*/ 501 h 576"/>
                      <a:gd name="T14" fmla="*/ 681 w 723"/>
                      <a:gd name="T15" fmla="*/ 435 h 576"/>
                      <a:gd name="T16" fmla="*/ 711 w 723"/>
                      <a:gd name="T17" fmla="*/ 363 h 576"/>
                      <a:gd name="T18" fmla="*/ 723 w 723"/>
                      <a:gd name="T19" fmla="*/ 285 h 576"/>
                      <a:gd name="T20" fmla="*/ 711 w 723"/>
                      <a:gd name="T21" fmla="*/ 213 h 576"/>
                      <a:gd name="T22" fmla="*/ 687 w 723"/>
                      <a:gd name="T23" fmla="*/ 147 h 576"/>
                      <a:gd name="T24" fmla="*/ 639 w 723"/>
                      <a:gd name="T25" fmla="*/ 87 h 576"/>
                      <a:gd name="T26" fmla="*/ 585 w 723"/>
                      <a:gd name="T27" fmla="*/ 45 h 576"/>
                      <a:gd name="T28" fmla="*/ 549 w 723"/>
                      <a:gd name="T29" fmla="*/ 27 h 576"/>
                      <a:gd name="T30" fmla="*/ 513 w 723"/>
                      <a:gd name="T31" fmla="*/ 15 h 576"/>
                      <a:gd name="T32" fmla="*/ 477 w 723"/>
                      <a:gd name="T33" fmla="*/ 3 h 576"/>
                      <a:gd name="T34" fmla="*/ 432 w 723"/>
                      <a:gd name="T35" fmla="*/ 0 h 576"/>
                      <a:gd name="T36" fmla="*/ 0 w 723"/>
                      <a:gd name="T37" fmla="*/ 0 h 57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723"/>
                      <a:gd name="T58" fmla="*/ 0 h 576"/>
                      <a:gd name="T59" fmla="*/ 723 w 723"/>
                      <a:gd name="T60" fmla="*/ 576 h 57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723" h="576">
                        <a:moveTo>
                          <a:pt x="0" y="0"/>
                        </a:moveTo>
                        <a:lnTo>
                          <a:pt x="0" y="576"/>
                        </a:lnTo>
                        <a:lnTo>
                          <a:pt x="432" y="576"/>
                        </a:lnTo>
                        <a:lnTo>
                          <a:pt x="489" y="573"/>
                        </a:lnTo>
                        <a:lnTo>
                          <a:pt x="555" y="549"/>
                        </a:lnTo>
                        <a:lnTo>
                          <a:pt x="591" y="525"/>
                        </a:lnTo>
                        <a:lnTo>
                          <a:pt x="627" y="501"/>
                        </a:lnTo>
                        <a:lnTo>
                          <a:pt x="681" y="435"/>
                        </a:lnTo>
                        <a:lnTo>
                          <a:pt x="711" y="363"/>
                        </a:lnTo>
                        <a:lnTo>
                          <a:pt x="723" y="285"/>
                        </a:lnTo>
                        <a:lnTo>
                          <a:pt x="711" y="213"/>
                        </a:lnTo>
                        <a:lnTo>
                          <a:pt x="687" y="147"/>
                        </a:lnTo>
                        <a:lnTo>
                          <a:pt x="639" y="87"/>
                        </a:lnTo>
                        <a:lnTo>
                          <a:pt x="585" y="45"/>
                        </a:lnTo>
                        <a:lnTo>
                          <a:pt x="549" y="27"/>
                        </a:lnTo>
                        <a:lnTo>
                          <a:pt x="513" y="15"/>
                        </a:lnTo>
                        <a:lnTo>
                          <a:pt x="477" y="3"/>
                        </a:lnTo>
                        <a:lnTo>
                          <a:pt x="4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84" name="Line 288"/>
                  <p:cNvSpPr>
                    <a:spLocks noChangeShapeType="1"/>
                  </p:cNvSpPr>
                  <p:nvPr/>
                </p:nvSpPr>
                <p:spPr bwMode="auto">
                  <a:xfrm>
                    <a:off x="3312" y="7488"/>
                    <a:ext cx="288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85" name="Line 289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7344"/>
                    <a:ext cx="288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86" name="Line 290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7632"/>
                    <a:ext cx="288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967" name="Group 291"/>
                <p:cNvGrpSpPr>
                  <a:grpSpLocks/>
                </p:cNvGrpSpPr>
                <p:nvPr/>
              </p:nvGrpSpPr>
              <p:grpSpPr bwMode="auto">
                <a:xfrm>
                  <a:off x="3120" y="1134"/>
                  <a:ext cx="346" cy="116"/>
                  <a:chOff x="7920" y="4176"/>
                  <a:chExt cx="864" cy="288"/>
                </a:xfrm>
              </p:grpSpPr>
              <p:sp>
                <p:nvSpPr>
                  <p:cNvPr id="35979" name="Freeform 292"/>
                  <p:cNvSpPr>
                    <a:spLocks/>
                  </p:cNvSpPr>
                  <p:nvPr/>
                </p:nvSpPr>
                <p:spPr bwMode="auto">
                  <a:xfrm>
                    <a:off x="8208" y="4176"/>
                    <a:ext cx="288" cy="288"/>
                  </a:xfrm>
                  <a:custGeom>
                    <a:avLst/>
                    <a:gdLst>
                      <a:gd name="T0" fmla="*/ 288 w 288"/>
                      <a:gd name="T1" fmla="*/ 144 h 288"/>
                      <a:gd name="T2" fmla="*/ 0 w 288"/>
                      <a:gd name="T3" fmla="*/ 0 h 288"/>
                      <a:gd name="T4" fmla="*/ 0 w 288"/>
                      <a:gd name="T5" fmla="*/ 288 h 288"/>
                      <a:gd name="T6" fmla="*/ 288 w 288"/>
                      <a:gd name="T7" fmla="*/ 144 h 28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8"/>
                      <a:gd name="T13" fmla="*/ 0 h 288"/>
                      <a:gd name="T14" fmla="*/ 288 w 288"/>
                      <a:gd name="T15" fmla="*/ 288 h 28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8" h="288">
                        <a:moveTo>
                          <a:pt x="288" y="144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288" y="14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80" name="Line 29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920" y="4320"/>
                    <a:ext cx="288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81" name="Line 29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496" y="4320"/>
                    <a:ext cx="288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82" name="Oval 295"/>
                  <p:cNvSpPr>
                    <a:spLocks noChangeArrowheads="1"/>
                  </p:cNvSpPr>
                  <p:nvPr/>
                </p:nvSpPr>
                <p:spPr bwMode="auto">
                  <a:xfrm>
                    <a:off x="8496" y="4248"/>
                    <a:ext cx="144" cy="14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latin typeface="Tahoma" charset="0"/>
                      <a:cs typeface="Tahoma" charset="0"/>
                    </a:endParaRPr>
                  </a:p>
                </p:txBody>
              </p:sp>
            </p:grpSp>
            <p:sp>
              <p:nvSpPr>
                <p:cNvPr id="35968" name="Line 296"/>
                <p:cNvSpPr>
                  <a:spLocks noChangeShapeType="1"/>
                </p:cNvSpPr>
                <p:nvPr/>
              </p:nvSpPr>
              <p:spPr bwMode="auto">
                <a:xfrm>
                  <a:off x="3466" y="1307"/>
                  <a:ext cx="0" cy="2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969" name="Line 297"/>
                <p:cNvSpPr>
                  <a:spLocks noChangeShapeType="1"/>
                </p:cNvSpPr>
                <p:nvPr/>
              </p:nvSpPr>
              <p:spPr bwMode="auto">
                <a:xfrm>
                  <a:off x="3456" y="1642"/>
                  <a:ext cx="0" cy="2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970" name="Line 298"/>
                <p:cNvSpPr>
                  <a:spLocks noChangeShapeType="1"/>
                </p:cNvSpPr>
                <p:nvPr/>
              </p:nvSpPr>
              <p:spPr bwMode="auto">
                <a:xfrm flipH="1">
                  <a:off x="3024" y="119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971" name="Line 299"/>
                <p:cNvSpPr>
                  <a:spLocks noChangeShapeType="1"/>
                </p:cNvSpPr>
                <p:nvPr/>
              </p:nvSpPr>
              <p:spPr bwMode="auto">
                <a:xfrm flipH="1">
                  <a:off x="3024" y="1412"/>
                  <a:ext cx="44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972" name="Line 300"/>
                <p:cNvSpPr>
                  <a:spLocks noChangeShapeType="1"/>
                </p:cNvSpPr>
                <p:nvPr/>
              </p:nvSpPr>
              <p:spPr bwMode="auto">
                <a:xfrm flipH="1">
                  <a:off x="3024" y="1748"/>
                  <a:ext cx="44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973" name="Line 301"/>
                <p:cNvSpPr>
                  <a:spLocks noChangeShapeType="1"/>
                </p:cNvSpPr>
                <p:nvPr/>
              </p:nvSpPr>
              <p:spPr bwMode="auto">
                <a:xfrm>
                  <a:off x="3120" y="1192"/>
                  <a:ext cx="0" cy="78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974" name="Line 302"/>
                <p:cNvSpPr>
                  <a:spLocks noChangeShapeType="1"/>
                </p:cNvSpPr>
                <p:nvPr/>
              </p:nvSpPr>
              <p:spPr bwMode="auto">
                <a:xfrm flipH="1">
                  <a:off x="3120" y="1979"/>
                  <a:ext cx="34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975" name="Line 303"/>
                <p:cNvSpPr>
                  <a:spLocks noChangeShapeType="1"/>
                </p:cNvSpPr>
                <p:nvPr/>
              </p:nvSpPr>
              <p:spPr bwMode="auto">
                <a:xfrm>
                  <a:off x="3975" y="1249"/>
                  <a:ext cx="0" cy="27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976" name="Line 304"/>
                <p:cNvSpPr>
                  <a:spLocks noChangeShapeType="1"/>
                </p:cNvSpPr>
                <p:nvPr/>
              </p:nvSpPr>
              <p:spPr bwMode="auto">
                <a:xfrm>
                  <a:off x="3975" y="1644"/>
                  <a:ext cx="0" cy="27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977" name="Line 305"/>
                <p:cNvSpPr>
                  <a:spLocks noChangeShapeType="1"/>
                </p:cNvSpPr>
                <p:nvPr/>
              </p:nvSpPr>
              <p:spPr bwMode="auto">
                <a:xfrm flipV="1">
                  <a:off x="3975" y="1584"/>
                  <a:ext cx="164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978" name="Line 306"/>
                <p:cNvSpPr>
                  <a:spLocks noChangeShapeType="1"/>
                </p:cNvSpPr>
                <p:nvPr/>
              </p:nvSpPr>
              <p:spPr bwMode="auto">
                <a:xfrm>
                  <a:off x="4493" y="1585"/>
                  <a:ext cx="10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5955" name="Text Box 307"/>
              <p:cNvSpPr txBox="1">
                <a:spLocks noChangeArrowheads="1"/>
              </p:cNvSpPr>
              <p:nvPr/>
            </p:nvSpPr>
            <p:spPr bwMode="auto">
              <a:xfrm>
                <a:off x="5125" y="295"/>
                <a:ext cx="18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9pPr>
              </a:lstStyle>
              <a:p>
                <a:r>
                  <a:rPr lang="en-US" sz="1600">
                    <a:latin typeface="Tahoma" charset="0"/>
                    <a:cs typeface="Tahoma" charset="0"/>
                  </a:rPr>
                  <a:t>C</a:t>
                </a:r>
              </a:p>
            </p:txBody>
          </p:sp>
          <p:sp>
            <p:nvSpPr>
              <p:cNvPr id="35956" name="Text Box 308"/>
              <p:cNvSpPr txBox="1">
                <a:spLocks noChangeArrowheads="1"/>
              </p:cNvSpPr>
              <p:nvPr/>
            </p:nvSpPr>
            <p:spPr bwMode="auto">
              <a:xfrm>
                <a:off x="5125" y="535"/>
                <a:ext cx="18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9pPr>
              </a:lstStyle>
              <a:p>
                <a:r>
                  <a:rPr lang="en-US" sz="1600">
                    <a:latin typeface="Tahoma" charset="0"/>
                    <a:cs typeface="Tahoma" charset="0"/>
                  </a:rPr>
                  <a:t>A</a:t>
                </a:r>
              </a:p>
            </p:txBody>
          </p:sp>
          <p:sp>
            <p:nvSpPr>
              <p:cNvPr id="35957" name="Text Box 309"/>
              <p:cNvSpPr txBox="1">
                <a:spLocks noChangeArrowheads="1"/>
              </p:cNvSpPr>
              <p:nvPr/>
            </p:nvSpPr>
            <p:spPr bwMode="auto">
              <a:xfrm>
                <a:off x="5125" y="869"/>
                <a:ext cx="18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9pPr>
              </a:lstStyle>
              <a:p>
                <a:r>
                  <a:rPr lang="en-US" sz="1600">
                    <a:latin typeface="Tahoma" charset="0"/>
                    <a:cs typeface="Tahoma" charset="0"/>
                  </a:rPr>
                  <a:t>B</a:t>
                </a:r>
              </a:p>
            </p:txBody>
          </p:sp>
          <p:sp>
            <p:nvSpPr>
              <p:cNvPr id="35958" name="Text Box 310"/>
              <p:cNvSpPr txBox="1">
                <a:spLocks noChangeArrowheads="1"/>
              </p:cNvSpPr>
              <p:nvPr/>
            </p:nvSpPr>
            <p:spPr bwMode="auto">
              <a:xfrm>
                <a:off x="6690" y="679"/>
                <a:ext cx="18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9pPr>
              </a:lstStyle>
              <a:p>
                <a:r>
                  <a:rPr lang="en-US" sz="1600">
                    <a:latin typeface="Tahoma" charset="0"/>
                    <a:cs typeface="Tahoma" charset="0"/>
                  </a:rPr>
                  <a:t>Y</a:t>
                </a:r>
              </a:p>
            </p:txBody>
          </p:sp>
        </p:grpSp>
      </p:grpSp>
      <p:grpSp>
        <p:nvGrpSpPr>
          <p:cNvPr id="64903" name="Group 311"/>
          <p:cNvGrpSpPr>
            <a:grpSpLocks/>
          </p:cNvGrpSpPr>
          <p:nvPr/>
        </p:nvGrpSpPr>
        <p:grpSpPr bwMode="auto">
          <a:xfrm>
            <a:off x="5414963" y="4364038"/>
            <a:ext cx="3186112" cy="1639887"/>
            <a:chOff x="2192" y="-62"/>
            <a:chExt cx="2007" cy="1033"/>
          </a:xfrm>
        </p:grpSpPr>
        <p:sp>
          <p:nvSpPr>
            <p:cNvPr id="35907" name="Rectangle 312"/>
            <p:cNvSpPr>
              <a:spLocks noChangeArrowheads="1"/>
            </p:cNvSpPr>
            <p:nvPr/>
          </p:nvSpPr>
          <p:spPr bwMode="auto">
            <a:xfrm>
              <a:off x="2192" y="-62"/>
              <a:ext cx="2007" cy="10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Tahoma" charset="0"/>
                <a:cs typeface="Tahoma" charset="0"/>
              </a:endParaRPr>
            </a:p>
          </p:txBody>
        </p:sp>
        <p:grpSp>
          <p:nvGrpSpPr>
            <p:cNvPr id="35908" name="Group 313"/>
            <p:cNvGrpSpPr>
              <a:grpSpLocks/>
            </p:cNvGrpSpPr>
            <p:nvPr/>
          </p:nvGrpSpPr>
          <p:grpSpPr bwMode="auto">
            <a:xfrm>
              <a:off x="2192" y="-62"/>
              <a:ext cx="2007" cy="1033"/>
              <a:chOff x="2192" y="-62"/>
              <a:chExt cx="2007" cy="1033"/>
            </a:xfrm>
          </p:grpSpPr>
          <p:sp>
            <p:nvSpPr>
              <p:cNvPr id="35909" name="Line 314"/>
              <p:cNvSpPr>
                <a:spLocks noChangeShapeType="1"/>
              </p:cNvSpPr>
              <p:nvPr/>
            </p:nvSpPr>
            <p:spPr bwMode="auto">
              <a:xfrm>
                <a:off x="2737" y="237"/>
                <a:ext cx="0" cy="2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10" name="Line 315"/>
              <p:cNvSpPr>
                <a:spLocks noChangeShapeType="1"/>
              </p:cNvSpPr>
              <p:nvPr/>
            </p:nvSpPr>
            <p:spPr bwMode="auto">
              <a:xfrm>
                <a:off x="2732" y="572"/>
                <a:ext cx="0" cy="2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11" name="Freeform 316"/>
              <p:cNvSpPr>
                <a:spLocks/>
              </p:cNvSpPr>
              <p:nvPr/>
            </p:nvSpPr>
            <p:spPr bwMode="auto">
              <a:xfrm>
                <a:off x="2499" y="279"/>
                <a:ext cx="116" cy="116"/>
              </a:xfrm>
              <a:custGeom>
                <a:avLst/>
                <a:gdLst>
                  <a:gd name="T0" fmla="*/ 0 w 288"/>
                  <a:gd name="T1" fmla="*/ 0 h 288"/>
                  <a:gd name="T2" fmla="*/ 0 w 288"/>
                  <a:gd name="T3" fmla="*/ 0 h 288"/>
                  <a:gd name="T4" fmla="*/ 0 w 288"/>
                  <a:gd name="T5" fmla="*/ 0 h 288"/>
                  <a:gd name="T6" fmla="*/ 0 w 288"/>
                  <a:gd name="T7" fmla="*/ 0 h 2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288"/>
                  <a:gd name="T14" fmla="*/ 288 w 288"/>
                  <a:gd name="T15" fmla="*/ 288 h 2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288">
                    <a:moveTo>
                      <a:pt x="288" y="144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288" y="144"/>
                    </a:lnTo>
                    <a:close/>
                  </a:path>
                </a:pathLst>
              </a:cu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12" name="Line 317"/>
              <p:cNvSpPr>
                <a:spLocks noChangeShapeType="1"/>
              </p:cNvSpPr>
              <p:nvPr/>
            </p:nvSpPr>
            <p:spPr bwMode="auto">
              <a:xfrm flipH="1">
                <a:off x="2384" y="337"/>
                <a:ext cx="11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13" name="Line 318"/>
              <p:cNvSpPr>
                <a:spLocks noChangeShapeType="1"/>
              </p:cNvSpPr>
              <p:nvPr/>
            </p:nvSpPr>
            <p:spPr bwMode="auto">
              <a:xfrm flipH="1">
                <a:off x="2615" y="337"/>
                <a:ext cx="11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14" name="Line 319"/>
              <p:cNvSpPr>
                <a:spLocks noChangeShapeType="1"/>
              </p:cNvSpPr>
              <p:nvPr/>
            </p:nvSpPr>
            <p:spPr bwMode="auto">
              <a:xfrm flipH="1">
                <a:off x="2288" y="337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15" name="Line 320"/>
              <p:cNvSpPr>
                <a:spLocks noChangeShapeType="1"/>
              </p:cNvSpPr>
              <p:nvPr/>
            </p:nvSpPr>
            <p:spPr bwMode="auto">
              <a:xfrm flipH="1">
                <a:off x="2285" y="122"/>
                <a:ext cx="44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16" name="Line 321"/>
              <p:cNvSpPr>
                <a:spLocks noChangeShapeType="1"/>
              </p:cNvSpPr>
              <p:nvPr/>
            </p:nvSpPr>
            <p:spPr bwMode="auto">
              <a:xfrm>
                <a:off x="2391" y="122"/>
                <a:ext cx="0" cy="7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17" name="Line 322"/>
              <p:cNvSpPr>
                <a:spLocks noChangeShapeType="1"/>
              </p:cNvSpPr>
              <p:nvPr/>
            </p:nvSpPr>
            <p:spPr bwMode="auto">
              <a:xfrm>
                <a:off x="3246" y="179"/>
                <a:ext cx="0" cy="27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18" name="Line 323"/>
              <p:cNvSpPr>
                <a:spLocks noChangeShapeType="1"/>
              </p:cNvSpPr>
              <p:nvPr/>
            </p:nvSpPr>
            <p:spPr bwMode="auto">
              <a:xfrm>
                <a:off x="3246" y="570"/>
                <a:ext cx="0" cy="27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19" name="Line 324"/>
              <p:cNvSpPr>
                <a:spLocks noChangeShapeType="1"/>
              </p:cNvSpPr>
              <p:nvPr/>
            </p:nvSpPr>
            <p:spPr bwMode="auto">
              <a:xfrm>
                <a:off x="3246" y="515"/>
                <a:ext cx="16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20" name="Freeform 325"/>
              <p:cNvSpPr>
                <a:spLocks/>
              </p:cNvSpPr>
              <p:nvPr/>
            </p:nvSpPr>
            <p:spPr bwMode="auto">
              <a:xfrm>
                <a:off x="2499" y="620"/>
                <a:ext cx="116" cy="116"/>
              </a:xfrm>
              <a:custGeom>
                <a:avLst/>
                <a:gdLst>
                  <a:gd name="T0" fmla="*/ 0 w 288"/>
                  <a:gd name="T1" fmla="*/ 0 h 288"/>
                  <a:gd name="T2" fmla="*/ 0 w 288"/>
                  <a:gd name="T3" fmla="*/ 0 h 288"/>
                  <a:gd name="T4" fmla="*/ 0 w 288"/>
                  <a:gd name="T5" fmla="*/ 0 h 288"/>
                  <a:gd name="T6" fmla="*/ 0 w 288"/>
                  <a:gd name="T7" fmla="*/ 0 h 2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288"/>
                  <a:gd name="T14" fmla="*/ 288 w 288"/>
                  <a:gd name="T15" fmla="*/ 288 h 2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288">
                    <a:moveTo>
                      <a:pt x="288" y="144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288" y="144"/>
                    </a:lnTo>
                    <a:close/>
                  </a:path>
                </a:pathLst>
              </a:cu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21" name="Line 326"/>
              <p:cNvSpPr>
                <a:spLocks noChangeShapeType="1"/>
              </p:cNvSpPr>
              <p:nvPr/>
            </p:nvSpPr>
            <p:spPr bwMode="auto">
              <a:xfrm flipH="1">
                <a:off x="2384" y="678"/>
                <a:ext cx="11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22" name="Line 327"/>
              <p:cNvSpPr>
                <a:spLocks noChangeShapeType="1"/>
              </p:cNvSpPr>
              <p:nvPr/>
            </p:nvSpPr>
            <p:spPr bwMode="auto">
              <a:xfrm flipH="1">
                <a:off x="2615" y="678"/>
                <a:ext cx="11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23" name="Line 328"/>
              <p:cNvSpPr>
                <a:spLocks noChangeShapeType="1"/>
              </p:cNvSpPr>
              <p:nvPr/>
            </p:nvSpPr>
            <p:spPr bwMode="auto">
              <a:xfrm flipH="1">
                <a:off x="2288" y="678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924" name="Group 329"/>
              <p:cNvGrpSpPr>
                <a:grpSpLocks/>
              </p:cNvGrpSpPr>
              <p:nvPr/>
            </p:nvGrpSpPr>
            <p:grpSpPr bwMode="auto">
              <a:xfrm>
                <a:off x="3248" y="400"/>
                <a:ext cx="518" cy="231"/>
                <a:chOff x="3744" y="7632"/>
                <a:chExt cx="1296" cy="576"/>
              </a:xfrm>
            </p:grpSpPr>
            <p:sp>
              <p:nvSpPr>
                <p:cNvPr id="35948" name="Freeform 330"/>
                <p:cNvSpPr>
                  <a:spLocks/>
                </p:cNvSpPr>
                <p:nvPr/>
              </p:nvSpPr>
              <p:spPr bwMode="auto">
                <a:xfrm>
                  <a:off x="4032" y="7632"/>
                  <a:ext cx="747" cy="576"/>
                </a:xfrm>
                <a:custGeom>
                  <a:avLst/>
                  <a:gdLst>
                    <a:gd name="T0" fmla="*/ 0 w 747"/>
                    <a:gd name="T1" fmla="*/ 0 h 576"/>
                    <a:gd name="T2" fmla="*/ 432 w 747"/>
                    <a:gd name="T3" fmla="*/ 0 h 576"/>
                    <a:gd name="T4" fmla="*/ 495 w 747"/>
                    <a:gd name="T5" fmla="*/ 9 h 576"/>
                    <a:gd name="T6" fmla="*/ 555 w 747"/>
                    <a:gd name="T7" fmla="*/ 27 h 576"/>
                    <a:gd name="T8" fmla="*/ 639 w 747"/>
                    <a:gd name="T9" fmla="*/ 99 h 576"/>
                    <a:gd name="T10" fmla="*/ 699 w 747"/>
                    <a:gd name="T11" fmla="*/ 189 h 576"/>
                    <a:gd name="T12" fmla="*/ 747 w 747"/>
                    <a:gd name="T13" fmla="*/ 291 h 576"/>
                    <a:gd name="T14" fmla="*/ 699 w 747"/>
                    <a:gd name="T15" fmla="*/ 393 h 576"/>
                    <a:gd name="T16" fmla="*/ 633 w 747"/>
                    <a:gd name="T17" fmla="*/ 477 h 576"/>
                    <a:gd name="T18" fmla="*/ 549 w 747"/>
                    <a:gd name="T19" fmla="*/ 549 h 576"/>
                    <a:gd name="T20" fmla="*/ 495 w 747"/>
                    <a:gd name="T21" fmla="*/ 567 h 576"/>
                    <a:gd name="T22" fmla="*/ 432 w 747"/>
                    <a:gd name="T23" fmla="*/ 576 h 576"/>
                    <a:gd name="T24" fmla="*/ 0 w 747"/>
                    <a:gd name="T25" fmla="*/ 576 h 576"/>
                    <a:gd name="T26" fmla="*/ 39 w 747"/>
                    <a:gd name="T27" fmla="*/ 561 h 576"/>
                    <a:gd name="T28" fmla="*/ 69 w 747"/>
                    <a:gd name="T29" fmla="*/ 537 h 576"/>
                    <a:gd name="T30" fmla="*/ 111 w 747"/>
                    <a:gd name="T31" fmla="*/ 483 h 576"/>
                    <a:gd name="T32" fmla="*/ 135 w 747"/>
                    <a:gd name="T33" fmla="*/ 381 h 576"/>
                    <a:gd name="T34" fmla="*/ 144 w 747"/>
                    <a:gd name="T35" fmla="*/ 288 h 576"/>
                    <a:gd name="T36" fmla="*/ 135 w 747"/>
                    <a:gd name="T37" fmla="*/ 183 h 576"/>
                    <a:gd name="T38" fmla="*/ 111 w 747"/>
                    <a:gd name="T39" fmla="*/ 99 h 576"/>
                    <a:gd name="T40" fmla="*/ 69 w 747"/>
                    <a:gd name="T41" fmla="*/ 33 h 576"/>
                    <a:gd name="T42" fmla="*/ 39 w 747"/>
                    <a:gd name="T43" fmla="*/ 9 h 576"/>
                    <a:gd name="T44" fmla="*/ 0 w 747"/>
                    <a:gd name="T45" fmla="*/ 0 h 57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747"/>
                    <a:gd name="T70" fmla="*/ 0 h 576"/>
                    <a:gd name="T71" fmla="*/ 747 w 747"/>
                    <a:gd name="T72" fmla="*/ 576 h 57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747" h="576">
                      <a:moveTo>
                        <a:pt x="0" y="0"/>
                      </a:moveTo>
                      <a:lnTo>
                        <a:pt x="432" y="0"/>
                      </a:lnTo>
                      <a:lnTo>
                        <a:pt x="495" y="9"/>
                      </a:lnTo>
                      <a:lnTo>
                        <a:pt x="555" y="27"/>
                      </a:lnTo>
                      <a:lnTo>
                        <a:pt x="639" y="99"/>
                      </a:lnTo>
                      <a:lnTo>
                        <a:pt x="699" y="189"/>
                      </a:lnTo>
                      <a:lnTo>
                        <a:pt x="747" y="291"/>
                      </a:lnTo>
                      <a:lnTo>
                        <a:pt x="699" y="393"/>
                      </a:lnTo>
                      <a:lnTo>
                        <a:pt x="633" y="477"/>
                      </a:lnTo>
                      <a:lnTo>
                        <a:pt x="549" y="549"/>
                      </a:lnTo>
                      <a:lnTo>
                        <a:pt x="495" y="567"/>
                      </a:lnTo>
                      <a:lnTo>
                        <a:pt x="432" y="576"/>
                      </a:lnTo>
                      <a:lnTo>
                        <a:pt x="0" y="576"/>
                      </a:lnTo>
                      <a:lnTo>
                        <a:pt x="39" y="561"/>
                      </a:lnTo>
                      <a:lnTo>
                        <a:pt x="69" y="537"/>
                      </a:lnTo>
                      <a:lnTo>
                        <a:pt x="111" y="483"/>
                      </a:lnTo>
                      <a:lnTo>
                        <a:pt x="135" y="381"/>
                      </a:lnTo>
                      <a:lnTo>
                        <a:pt x="144" y="288"/>
                      </a:lnTo>
                      <a:lnTo>
                        <a:pt x="135" y="183"/>
                      </a:lnTo>
                      <a:lnTo>
                        <a:pt x="111" y="99"/>
                      </a:lnTo>
                      <a:lnTo>
                        <a:pt x="69" y="33"/>
                      </a:lnTo>
                      <a:lnTo>
                        <a:pt x="39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49" name="Line 331"/>
                <p:cNvSpPr>
                  <a:spLocks noChangeShapeType="1"/>
                </p:cNvSpPr>
                <p:nvPr/>
              </p:nvSpPr>
              <p:spPr bwMode="auto">
                <a:xfrm>
                  <a:off x="3744" y="8064"/>
                  <a:ext cx="40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50" name="Line 332"/>
                <p:cNvSpPr>
                  <a:spLocks noChangeShapeType="1"/>
                </p:cNvSpPr>
                <p:nvPr/>
              </p:nvSpPr>
              <p:spPr bwMode="auto">
                <a:xfrm flipH="1">
                  <a:off x="4782" y="7920"/>
                  <a:ext cx="25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51" name="Line 333"/>
                <p:cNvSpPr>
                  <a:spLocks noChangeShapeType="1"/>
                </p:cNvSpPr>
                <p:nvPr/>
              </p:nvSpPr>
              <p:spPr bwMode="auto">
                <a:xfrm>
                  <a:off x="3744" y="7776"/>
                  <a:ext cx="414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925" name="Freeform 334"/>
              <p:cNvSpPr>
                <a:spLocks/>
              </p:cNvSpPr>
              <p:nvPr/>
            </p:nvSpPr>
            <p:spPr bwMode="auto">
              <a:xfrm>
                <a:off x="3876" y="459"/>
                <a:ext cx="116" cy="116"/>
              </a:xfrm>
              <a:custGeom>
                <a:avLst/>
                <a:gdLst>
                  <a:gd name="T0" fmla="*/ 0 w 288"/>
                  <a:gd name="T1" fmla="*/ 0 h 288"/>
                  <a:gd name="T2" fmla="*/ 0 w 288"/>
                  <a:gd name="T3" fmla="*/ 0 h 288"/>
                  <a:gd name="T4" fmla="*/ 0 w 288"/>
                  <a:gd name="T5" fmla="*/ 0 h 288"/>
                  <a:gd name="T6" fmla="*/ 0 w 288"/>
                  <a:gd name="T7" fmla="*/ 0 h 2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288"/>
                  <a:gd name="T14" fmla="*/ 288 w 288"/>
                  <a:gd name="T15" fmla="*/ 288 h 2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288">
                    <a:moveTo>
                      <a:pt x="288" y="144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288" y="144"/>
                    </a:lnTo>
                    <a:close/>
                  </a:path>
                </a:pathLst>
              </a:cu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26" name="Line 335"/>
              <p:cNvSpPr>
                <a:spLocks noChangeShapeType="1"/>
              </p:cNvSpPr>
              <p:nvPr/>
            </p:nvSpPr>
            <p:spPr bwMode="auto">
              <a:xfrm flipH="1">
                <a:off x="3761" y="517"/>
                <a:ext cx="11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27" name="Line 336"/>
              <p:cNvSpPr>
                <a:spLocks noChangeShapeType="1"/>
              </p:cNvSpPr>
              <p:nvPr/>
            </p:nvSpPr>
            <p:spPr bwMode="auto">
              <a:xfrm flipH="1">
                <a:off x="3992" y="517"/>
                <a:ext cx="11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28" name="Freeform 337"/>
              <p:cNvSpPr>
                <a:spLocks/>
              </p:cNvSpPr>
              <p:nvPr/>
            </p:nvSpPr>
            <p:spPr bwMode="auto">
              <a:xfrm>
                <a:off x="2847" y="64"/>
                <a:ext cx="290" cy="230"/>
              </a:xfrm>
              <a:custGeom>
                <a:avLst/>
                <a:gdLst>
                  <a:gd name="T0" fmla="*/ 0 w 723"/>
                  <a:gd name="T1" fmla="*/ 0 h 576"/>
                  <a:gd name="T2" fmla="*/ 0 w 723"/>
                  <a:gd name="T3" fmla="*/ 0 h 576"/>
                  <a:gd name="T4" fmla="*/ 0 w 723"/>
                  <a:gd name="T5" fmla="*/ 0 h 576"/>
                  <a:gd name="T6" fmla="*/ 0 w 723"/>
                  <a:gd name="T7" fmla="*/ 0 h 576"/>
                  <a:gd name="T8" fmla="*/ 0 w 723"/>
                  <a:gd name="T9" fmla="*/ 0 h 576"/>
                  <a:gd name="T10" fmla="*/ 0 w 723"/>
                  <a:gd name="T11" fmla="*/ 0 h 576"/>
                  <a:gd name="T12" fmla="*/ 0 w 723"/>
                  <a:gd name="T13" fmla="*/ 0 h 576"/>
                  <a:gd name="T14" fmla="*/ 0 w 723"/>
                  <a:gd name="T15" fmla="*/ 0 h 576"/>
                  <a:gd name="T16" fmla="*/ 0 w 723"/>
                  <a:gd name="T17" fmla="*/ 0 h 576"/>
                  <a:gd name="T18" fmla="*/ 0 w 723"/>
                  <a:gd name="T19" fmla="*/ 0 h 576"/>
                  <a:gd name="T20" fmla="*/ 0 w 723"/>
                  <a:gd name="T21" fmla="*/ 0 h 576"/>
                  <a:gd name="T22" fmla="*/ 0 w 723"/>
                  <a:gd name="T23" fmla="*/ 0 h 576"/>
                  <a:gd name="T24" fmla="*/ 0 w 723"/>
                  <a:gd name="T25" fmla="*/ 0 h 576"/>
                  <a:gd name="T26" fmla="*/ 0 w 723"/>
                  <a:gd name="T27" fmla="*/ 0 h 576"/>
                  <a:gd name="T28" fmla="*/ 0 w 723"/>
                  <a:gd name="T29" fmla="*/ 0 h 576"/>
                  <a:gd name="T30" fmla="*/ 0 w 723"/>
                  <a:gd name="T31" fmla="*/ 0 h 576"/>
                  <a:gd name="T32" fmla="*/ 0 w 723"/>
                  <a:gd name="T33" fmla="*/ 0 h 576"/>
                  <a:gd name="T34" fmla="*/ 0 w 723"/>
                  <a:gd name="T35" fmla="*/ 0 h 576"/>
                  <a:gd name="T36" fmla="*/ 0 w 723"/>
                  <a:gd name="T37" fmla="*/ 0 h 57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723"/>
                  <a:gd name="T58" fmla="*/ 0 h 576"/>
                  <a:gd name="T59" fmla="*/ 723 w 723"/>
                  <a:gd name="T60" fmla="*/ 576 h 57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723" h="576">
                    <a:moveTo>
                      <a:pt x="0" y="0"/>
                    </a:moveTo>
                    <a:lnTo>
                      <a:pt x="0" y="576"/>
                    </a:lnTo>
                    <a:lnTo>
                      <a:pt x="432" y="576"/>
                    </a:lnTo>
                    <a:lnTo>
                      <a:pt x="489" y="573"/>
                    </a:lnTo>
                    <a:lnTo>
                      <a:pt x="555" y="549"/>
                    </a:lnTo>
                    <a:lnTo>
                      <a:pt x="591" y="525"/>
                    </a:lnTo>
                    <a:lnTo>
                      <a:pt x="627" y="501"/>
                    </a:lnTo>
                    <a:lnTo>
                      <a:pt x="681" y="435"/>
                    </a:lnTo>
                    <a:lnTo>
                      <a:pt x="711" y="363"/>
                    </a:lnTo>
                    <a:lnTo>
                      <a:pt x="723" y="285"/>
                    </a:lnTo>
                    <a:lnTo>
                      <a:pt x="711" y="213"/>
                    </a:lnTo>
                    <a:lnTo>
                      <a:pt x="687" y="147"/>
                    </a:lnTo>
                    <a:lnTo>
                      <a:pt x="639" y="87"/>
                    </a:lnTo>
                    <a:lnTo>
                      <a:pt x="585" y="45"/>
                    </a:lnTo>
                    <a:lnTo>
                      <a:pt x="549" y="27"/>
                    </a:lnTo>
                    <a:lnTo>
                      <a:pt x="513" y="15"/>
                    </a:lnTo>
                    <a:lnTo>
                      <a:pt x="477" y="3"/>
                    </a:lnTo>
                    <a:lnTo>
                      <a:pt x="432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29" name="Line 338"/>
              <p:cNvSpPr>
                <a:spLocks noChangeShapeType="1"/>
              </p:cNvSpPr>
              <p:nvPr/>
            </p:nvSpPr>
            <p:spPr bwMode="auto">
              <a:xfrm>
                <a:off x="3136" y="179"/>
                <a:ext cx="11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30" name="Line 339"/>
              <p:cNvSpPr>
                <a:spLocks noChangeShapeType="1"/>
              </p:cNvSpPr>
              <p:nvPr/>
            </p:nvSpPr>
            <p:spPr bwMode="auto">
              <a:xfrm>
                <a:off x="2732" y="122"/>
                <a:ext cx="11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31" name="Line 340"/>
              <p:cNvSpPr>
                <a:spLocks noChangeShapeType="1"/>
              </p:cNvSpPr>
              <p:nvPr/>
            </p:nvSpPr>
            <p:spPr bwMode="auto">
              <a:xfrm>
                <a:off x="2732" y="237"/>
                <a:ext cx="11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32" name="Oval 341"/>
              <p:cNvSpPr>
                <a:spLocks noChangeArrowheads="1"/>
              </p:cNvSpPr>
              <p:nvPr/>
            </p:nvSpPr>
            <p:spPr bwMode="auto">
              <a:xfrm>
                <a:off x="2790" y="93"/>
                <a:ext cx="57" cy="57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Tahoma" charset="0"/>
                  <a:cs typeface="Tahoma" charset="0"/>
                </a:endParaRPr>
              </a:p>
            </p:txBody>
          </p:sp>
          <p:sp>
            <p:nvSpPr>
              <p:cNvPr id="35933" name="Freeform 342"/>
              <p:cNvSpPr>
                <a:spLocks/>
              </p:cNvSpPr>
              <p:nvPr/>
            </p:nvSpPr>
            <p:spPr bwMode="auto">
              <a:xfrm>
                <a:off x="2845" y="400"/>
                <a:ext cx="290" cy="230"/>
              </a:xfrm>
              <a:custGeom>
                <a:avLst/>
                <a:gdLst>
                  <a:gd name="T0" fmla="*/ 0 w 723"/>
                  <a:gd name="T1" fmla="*/ 0 h 576"/>
                  <a:gd name="T2" fmla="*/ 0 w 723"/>
                  <a:gd name="T3" fmla="*/ 0 h 576"/>
                  <a:gd name="T4" fmla="*/ 0 w 723"/>
                  <a:gd name="T5" fmla="*/ 0 h 576"/>
                  <a:gd name="T6" fmla="*/ 0 w 723"/>
                  <a:gd name="T7" fmla="*/ 0 h 576"/>
                  <a:gd name="T8" fmla="*/ 0 w 723"/>
                  <a:gd name="T9" fmla="*/ 0 h 576"/>
                  <a:gd name="T10" fmla="*/ 0 w 723"/>
                  <a:gd name="T11" fmla="*/ 0 h 576"/>
                  <a:gd name="T12" fmla="*/ 0 w 723"/>
                  <a:gd name="T13" fmla="*/ 0 h 576"/>
                  <a:gd name="T14" fmla="*/ 0 w 723"/>
                  <a:gd name="T15" fmla="*/ 0 h 576"/>
                  <a:gd name="T16" fmla="*/ 0 w 723"/>
                  <a:gd name="T17" fmla="*/ 0 h 576"/>
                  <a:gd name="T18" fmla="*/ 0 w 723"/>
                  <a:gd name="T19" fmla="*/ 0 h 576"/>
                  <a:gd name="T20" fmla="*/ 0 w 723"/>
                  <a:gd name="T21" fmla="*/ 0 h 576"/>
                  <a:gd name="T22" fmla="*/ 0 w 723"/>
                  <a:gd name="T23" fmla="*/ 0 h 576"/>
                  <a:gd name="T24" fmla="*/ 0 w 723"/>
                  <a:gd name="T25" fmla="*/ 0 h 576"/>
                  <a:gd name="T26" fmla="*/ 0 w 723"/>
                  <a:gd name="T27" fmla="*/ 0 h 576"/>
                  <a:gd name="T28" fmla="*/ 0 w 723"/>
                  <a:gd name="T29" fmla="*/ 0 h 576"/>
                  <a:gd name="T30" fmla="*/ 0 w 723"/>
                  <a:gd name="T31" fmla="*/ 0 h 576"/>
                  <a:gd name="T32" fmla="*/ 0 w 723"/>
                  <a:gd name="T33" fmla="*/ 0 h 576"/>
                  <a:gd name="T34" fmla="*/ 0 w 723"/>
                  <a:gd name="T35" fmla="*/ 0 h 576"/>
                  <a:gd name="T36" fmla="*/ 0 w 723"/>
                  <a:gd name="T37" fmla="*/ 0 h 57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723"/>
                  <a:gd name="T58" fmla="*/ 0 h 576"/>
                  <a:gd name="T59" fmla="*/ 723 w 723"/>
                  <a:gd name="T60" fmla="*/ 576 h 57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723" h="576">
                    <a:moveTo>
                      <a:pt x="0" y="0"/>
                    </a:moveTo>
                    <a:lnTo>
                      <a:pt x="0" y="576"/>
                    </a:lnTo>
                    <a:lnTo>
                      <a:pt x="432" y="576"/>
                    </a:lnTo>
                    <a:lnTo>
                      <a:pt x="489" y="573"/>
                    </a:lnTo>
                    <a:lnTo>
                      <a:pt x="555" y="549"/>
                    </a:lnTo>
                    <a:lnTo>
                      <a:pt x="591" y="525"/>
                    </a:lnTo>
                    <a:lnTo>
                      <a:pt x="627" y="501"/>
                    </a:lnTo>
                    <a:lnTo>
                      <a:pt x="681" y="435"/>
                    </a:lnTo>
                    <a:lnTo>
                      <a:pt x="711" y="363"/>
                    </a:lnTo>
                    <a:lnTo>
                      <a:pt x="723" y="285"/>
                    </a:lnTo>
                    <a:lnTo>
                      <a:pt x="711" y="213"/>
                    </a:lnTo>
                    <a:lnTo>
                      <a:pt x="687" y="147"/>
                    </a:lnTo>
                    <a:lnTo>
                      <a:pt x="639" y="87"/>
                    </a:lnTo>
                    <a:lnTo>
                      <a:pt x="585" y="45"/>
                    </a:lnTo>
                    <a:lnTo>
                      <a:pt x="549" y="27"/>
                    </a:lnTo>
                    <a:lnTo>
                      <a:pt x="513" y="15"/>
                    </a:lnTo>
                    <a:lnTo>
                      <a:pt x="477" y="3"/>
                    </a:lnTo>
                    <a:lnTo>
                      <a:pt x="432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34" name="Line 343"/>
              <p:cNvSpPr>
                <a:spLocks noChangeShapeType="1"/>
              </p:cNvSpPr>
              <p:nvPr/>
            </p:nvSpPr>
            <p:spPr bwMode="auto">
              <a:xfrm>
                <a:off x="3134" y="515"/>
                <a:ext cx="11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35" name="Line 344"/>
              <p:cNvSpPr>
                <a:spLocks noChangeShapeType="1"/>
              </p:cNvSpPr>
              <p:nvPr/>
            </p:nvSpPr>
            <p:spPr bwMode="auto">
              <a:xfrm>
                <a:off x="2730" y="458"/>
                <a:ext cx="11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36" name="Line 345"/>
              <p:cNvSpPr>
                <a:spLocks noChangeShapeType="1"/>
              </p:cNvSpPr>
              <p:nvPr/>
            </p:nvSpPr>
            <p:spPr bwMode="auto">
              <a:xfrm>
                <a:off x="2730" y="573"/>
                <a:ext cx="11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37" name="Freeform 346"/>
              <p:cNvSpPr>
                <a:spLocks/>
              </p:cNvSpPr>
              <p:nvPr/>
            </p:nvSpPr>
            <p:spPr bwMode="auto">
              <a:xfrm>
                <a:off x="2842" y="739"/>
                <a:ext cx="290" cy="230"/>
              </a:xfrm>
              <a:custGeom>
                <a:avLst/>
                <a:gdLst>
                  <a:gd name="T0" fmla="*/ 0 w 723"/>
                  <a:gd name="T1" fmla="*/ 0 h 576"/>
                  <a:gd name="T2" fmla="*/ 0 w 723"/>
                  <a:gd name="T3" fmla="*/ 0 h 576"/>
                  <a:gd name="T4" fmla="*/ 0 w 723"/>
                  <a:gd name="T5" fmla="*/ 0 h 576"/>
                  <a:gd name="T6" fmla="*/ 0 w 723"/>
                  <a:gd name="T7" fmla="*/ 0 h 576"/>
                  <a:gd name="T8" fmla="*/ 0 w 723"/>
                  <a:gd name="T9" fmla="*/ 0 h 576"/>
                  <a:gd name="T10" fmla="*/ 0 w 723"/>
                  <a:gd name="T11" fmla="*/ 0 h 576"/>
                  <a:gd name="T12" fmla="*/ 0 w 723"/>
                  <a:gd name="T13" fmla="*/ 0 h 576"/>
                  <a:gd name="T14" fmla="*/ 0 w 723"/>
                  <a:gd name="T15" fmla="*/ 0 h 576"/>
                  <a:gd name="T16" fmla="*/ 0 w 723"/>
                  <a:gd name="T17" fmla="*/ 0 h 576"/>
                  <a:gd name="T18" fmla="*/ 0 w 723"/>
                  <a:gd name="T19" fmla="*/ 0 h 576"/>
                  <a:gd name="T20" fmla="*/ 0 w 723"/>
                  <a:gd name="T21" fmla="*/ 0 h 576"/>
                  <a:gd name="T22" fmla="*/ 0 w 723"/>
                  <a:gd name="T23" fmla="*/ 0 h 576"/>
                  <a:gd name="T24" fmla="*/ 0 w 723"/>
                  <a:gd name="T25" fmla="*/ 0 h 576"/>
                  <a:gd name="T26" fmla="*/ 0 w 723"/>
                  <a:gd name="T27" fmla="*/ 0 h 576"/>
                  <a:gd name="T28" fmla="*/ 0 w 723"/>
                  <a:gd name="T29" fmla="*/ 0 h 576"/>
                  <a:gd name="T30" fmla="*/ 0 w 723"/>
                  <a:gd name="T31" fmla="*/ 0 h 576"/>
                  <a:gd name="T32" fmla="*/ 0 w 723"/>
                  <a:gd name="T33" fmla="*/ 0 h 576"/>
                  <a:gd name="T34" fmla="*/ 0 w 723"/>
                  <a:gd name="T35" fmla="*/ 0 h 576"/>
                  <a:gd name="T36" fmla="*/ 0 w 723"/>
                  <a:gd name="T37" fmla="*/ 0 h 57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723"/>
                  <a:gd name="T58" fmla="*/ 0 h 576"/>
                  <a:gd name="T59" fmla="*/ 723 w 723"/>
                  <a:gd name="T60" fmla="*/ 576 h 57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723" h="576">
                    <a:moveTo>
                      <a:pt x="0" y="0"/>
                    </a:moveTo>
                    <a:lnTo>
                      <a:pt x="0" y="576"/>
                    </a:lnTo>
                    <a:lnTo>
                      <a:pt x="432" y="576"/>
                    </a:lnTo>
                    <a:lnTo>
                      <a:pt x="489" y="573"/>
                    </a:lnTo>
                    <a:lnTo>
                      <a:pt x="555" y="549"/>
                    </a:lnTo>
                    <a:lnTo>
                      <a:pt x="591" y="525"/>
                    </a:lnTo>
                    <a:lnTo>
                      <a:pt x="627" y="501"/>
                    </a:lnTo>
                    <a:lnTo>
                      <a:pt x="681" y="435"/>
                    </a:lnTo>
                    <a:lnTo>
                      <a:pt x="711" y="363"/>
                    </a:lnTo>
                    <a:lnTo>
                      <a:pt x="723" y="285"/>
                    </a:lnTo>
                    <a:lnTo>
                      <a:pt x="711" y="213"/>
                    </a:lnTo>
                    <a:lnTo>
                      <a:pt x="687" y="147"/>
                    </a:lnTo>
                    <a:lnTo>
                      <a:pt x="639" y="87"/>
                    </a:lnTo>
                    <a:lnTo>
                      <a:pt x="585" y="45"/>
                    </a:lnTo>
                    <a:lnTo>
                      <a:pt x="549" y="27"/>
                    </a:lnTo>
                    <a:lnTo>
                      <a:pt x="513" y="15"/>
                    </a:lnTo>
                    <a:lnTo>
                      <a:pt x="477" y="3"/>
                    </a:lnTo>
                    <a:lnTo>
                      <a:pt x="432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38" name="Line 347"/>
              <p:cNvSpPr>
                <a:spLocks noChangeShapeType="1"/>
              </p:cNvSpPr>
              <p:nvPr/>
            </p:nvSpPr>
            <p:spPr bwMode="auto">
              <a:xfrm>
                <a:off x="3131" y="854"/>
                <a:ext cx="11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39" name="Line 348"/>
              <p:cNvSpPr>
                <a:spLocks noChangeShapeType="1"/>
              </p:cNvSpPr>
              <p:nvPr/>
            </p:nvSpPr>
            <p:spPr bwMode="auto">
              <a:xfrm>
                <a:off x="2727" y="797"/>
                <a:ext cx="11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40" name="Line 349"/>
              <p:cNvSpPr>
                <a:spLocks noChangeShapeType="1"/>
              </p:cNvSpPr>
              <p:nvPr/>
            </p:nvSpPr>
            <p:spPr bwMode="auto">
              <a:xfrm>
                <a:off x="2727" y="912"/>
                <a:ext cx="11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41" name="Freeform 350"/>
              <p:cNvSpPr>
                <a:spLocks/>
              </p:cNvSpPr>
              <p:nvPr/>
            </p:nvSpPr>
            <p:spPr bwMode="auto">
              <a:xfrm>
                <a:off x="2507" y="855"/>
                <a:ext cx="116" cy="116"/>
              </a:xfrm>
              <a:custGeom>
                <a:avLst/>
                <a:gdLst>
                  <a:gd name="T0" fmla="*/ 0 w 288"/>
                  <a:gd name="T1" fmla="*/ 0 h 288"/>
                  <a:gd name="T2" fmla="*/ 0 w 288"/>
                  <a:gd name="T3" fmla="*/ 0 h 288"/>
                  <a:gd name="T4" fmla="*/ 0 w 288"/>
                  <a:gd name="T5" fmla="*/ 0 h 288"/>
                  <a:gd name="T6" fmla="*/ 0 w 288"/>
                  <a:gd name="T7" fmla="*/ 0 h 2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288"/>
                  <a:gd name="T14" fmla="*/ 288 w 288"/>
                  <a:gd name="T15" fmla="*/ 288 h 2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288">
                    <a:moveTo>
                      <a:pt x="288" y="144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288" y="144"/>
                    </a:lnTo>
                    <a:close/>
                  </a:path>
                </a:pathLst>
              </a:cu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42" name="Line 351"/>
              <p:cNvSpPr>
                <a:spLocks noChangeShapeType="1"/>
              </p:cNvSpPr>
              <p:nvPr/>
            </p:nvSpPr>
            <p:spPr bwMode="auto">
              <a:xfrm flipH="1">
                <a:off x="2392" y="913"/>
                <a:ext cx="11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43" name="Line 352"/>
              <p:cNvSpPr>
                <a:spLocks noChangeShapeType="1"/>
              </p:cNvSpPr>
              <p:nvPr/>
            </p:nvSpPr>
            <p:spPr bwMode="auto">
              <a:xfrm flipH="1">
                <a:off x="2623" y="913"/>
                <a:ext cx="11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44" name="Text Box 353"/>
              <p:cNvSpPr txBox="1">
                <a:spLocks noChangeArrowheads="1"/>
              </p:cNvSpPr>
              <p:nvPr/>
            </p:nvSpPr>
            <p:spPr bwMode="auto">
              <a:xfrm>
                <a:off x="2192" y="-62"/>
                <a:ext cx="18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9pPr>
              </a:lstStyle>
              <a:p>
                <a:r>
                  <a:rPr lang="en-US" sz="1600">
                    <a:latin typeface="Tahoma" charset="0"/>
                    <a:cs typeface="Tahoma" charset="0"/>
                  </a:rPr>
                  <a:t>C</a:t>
                </a:r>
              </a:p>
            </p:txBody>
          </p:sp>
          <p:sp>
            <p:nvSpPr>
              <p:cNvPr id="35945" name="Text Box 354"/>
              <p:cNvSpPr txBox="1">
                <a:spLocks noChangeArrowheads="1"/>
              </p:cNvSpPr>
              <p:nvPr/>
            </p:nvSpPr>
            <p:spPr bwMode="auto">
              <a:xfrm>
                <a:off x="2192" y="178"/>
                <a:ext cx="18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9pPr>
              </a:lstStyle>
              <a:p>
                <a:r>
                  <a:rPr lang="en-US" sz="1600">
                    <a:latin typeface="Tahoma" charset="0"/>
                    <a:cs typeface="Tahoma" charset="0"/>
                  </a:rPr>
                  <a:t>A</a:t>
                </a:r>
              </a:p>
            </p:txBody>
          </p:sp>
          <p:sp>
            <p:nvSpPr>
              <p:cNvPr id="35946" name="Text Box 355"/>
              <p:cNvSpPr txBox="1">
                <a:spLocks noChangeArrowheads="1"/>
              </p:cNvSpPr>
              <p:nvPr/>
            </p:nvSpPr>
            <p:spPr bwMode="auto">
              <a:xfrm>
                <a:off x="2192" y="512"/>
                <a:ext cx="18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9pPr>
              </a:lstStyle>
              <a:p>
                <a:r>
                  <a:rPr lang="en-US" sz="1600">
                    <a:latin typeface="Tahoma" charset="0"/>
                    <a:cs typeface="Tahoma" charset="0"/>
                  </a:rPr>
                  <a:t>B</a:t>
                </a:r>
              </a:p>
            </p:txBody>
          </p:sp>
          <p:sp>
            <p:nvSpPr>
              <p:cNvPr id="35947" name="Text Box 356"/>
              <p:cNvSpPr txBox="1">
                <a:spLocks noChangeArrowheads="1"/>
              </p:cNvSpPr>
              <p:nvPr/>
            </p:nvSpPr>
            <p:spPr bwMode="auto">
              <a:xfrm>
                <a:off x="4014" y="337"/>
                <a:ext cx="18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9pPr>
              </a:lstStyle>
              <a:p>
                <a:r>
                  <a:rPr lang="en-US" sz="1600">
                    <a:latin typeface="Tahoma" charset="0"/>
                    <a:cs typeface="Tahoma" charset="0"/>
                  </a:rPr>
                  <a:t>Y</a:t>
                </a:r>
              </a:p>
            </p:txBody>
          </p:sp>
        </p:grpSp>
      </p:grpSp>
      <p:grpSp>
        <p:nvGrpSpPr>
          <p:cNvPr id="64906" name="Group 357"/>
          <p:cNvGrpSpPr>
            <a:grpSpLocks/>
          </p:cNvGrpSpPr>
          <p:nvPr/>
        </p:nvGrpSpPr>
        <p:grpSpPr bwMode="auto">
          <a:xfrm>
            <a:off x="3121025" y="887413"/>
            <a:ext cx="1831975" cy="1087437"/>
            <a:chOff x="4420" y="2544"/>
            <a:chExt cx="1154" cy="685"/>
          </a:xfrm>
        </p:grpSpPr>
        <p:grpSp>
          <p:nvGrpSpPr>
            <p:cNvPr id="35893" name="Group 358"/>
            <p:cNvGrpSpPr>
              <a:grpSpLocks/>
            </p:cNvGrpSpPr>
            <p:nvPr/>
          </p:nvGrpSpPr>
          <p:grpSpPr bwMode="auto">
            <a:xfrm>
              <a:off x="4420" y="2544"/>
              <a:ext cx="1154" cy="288"/>
              <a:chOff x="4420" y="2423"/>
              <a:chExt cx="1154" cy="288"/>
            </a:xfrm>
          </p:grpSpPr>
          <p:sp>
            <p:nvSpPr>
              <p:cNvPr id="35903" name="Text Box 359"/>
              <p:cNvSpPr txBox="1">
                <a:spLocks noChangeArrowheads="1"/>
              </p:cNvSpPr>
              <p:nvPr/>
            </p:nvSpPr>
            <p:spPr bwMode="auto">
              <a:xfrm>
                <a:off x="4420" y="2423"/>
                <a:ext cx="115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>
                    <a:latin typeface="Comic Sans MS" charset="0"/>
                    <a:cs typeface="Tahoma" charset="0"/>
                  </a:rPr>
                  <a:t>AB=A+B</a:t>
                </a:r>
              </a:p>
            </p:txBody>
          </p:sp>
          <p:sp>
            <p:nvSpPr>
              <p:cNvPr id="35904" name="Line 360"/>
              <p:cNvSpPr>
                <a:spLocks noChangeShapeType="1"/>
              </p:cNvSpPr>
              <p:nvPr/>
            </p:nvSpPr>
            <p:spPr bwMode="auto">
              <a:xfrm>
                <a:off x="5050" y="2464"/>
                <a:ext cx="8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05" name="Line 361"/>
              <p:cNvSpPr>
                <a:spLocks noChangeShapeType="1"/>
              </p:cNvSpPr>
              <p:nvPr/>
            </p:nvSpPr>
            <p:spPr bwMode="auto">
              <a:xfrm>
                <a:off x="5270" y="2464"/>
                <a:ext cx="8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06" name="Line 362"/>
              <p:cNvSpPr>
                <a:spLocks noChangeShapeType="1"/>
              </p:cNvSpPr>
              <p:nvPr/>
            </p:nvSpPr>
            <p:spPr bwMode="auto">
              <a:xfrm>
                <a:off x="4656" y="2463"/>
                <a:ext cx="20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94" name="Group 363"/>
            <p:cNvGrpSpPr>
              <a:grpSpLocks/>
            </p:cNvGrpSpPr>
            <p:nvPr/>
          </p:nvGrpSpPr>
          <p:grpSpPr bwMode="auto">
            <a:xfrm>
              <a:off x="4738" y="2884"/>
              <a:ext cx="519" cy="345"/>
              <a:chOff x="7056" y="4464"/>
              <a:chExt cx="1296" cy="864"/>
            </a:xfrm>
          </p:grpSpPr>
          <p:sp>
            <p:nvSpPr>
              <p:cNvPr id="35895" name="Rectangle 364"/>
              <p:cNvSpPr>
                <a:spLocks noChangeArrowheads="1"/>
              </p:cNvSpPr>
              <p:nvPr/>
            </p:nvSpPr>
            <p:spPr bwMode="auto">
              <a:xfrm>
                <a:off x="7056" y="4464"/>
                <a:ext cx="1296" cy="8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Tahoma" charset="0"/>
                  <a:cs typeface="Tahoma" charset="0"/>
                </a:endParaRPr>
              </a:p>
            </p:txBody>
          </p:sp>
          <p:grpSp>
            <p:nvGrpSpPr>
              <p:cNvPr id="35896" name="Group 365"/>
              <p:cNvGrpSpPr>
                <a:grpSpLocks/>
              </p:cNvGrpSpPr>
              <p:nvPr/>
            </p:nvGrpSpPr>
            <p:grpSpPr bwMode="auto">
              <a:xfrm>
                <a:off x="7056" y="4608"/>
                <a:ext cx="1296" cy="576"/>
                <a:chOff x="5616" y="4896"/>
                <a:chExt cx="1296" cy="576"/>
              </a:xfrm>
            </p:grpSpPr>
            <p:grpSp>
              <p:nvGrpSpPr>
                <p:cNvPr id="35897" name="Group 366"/>
                <p:cNvGrpSpPr>
                  <a:grpSpLocks/>
                </p:cNvGrpSpPr>
                <p:nvPr/>
              </p:nvGrpSpPr>
              <p:grpSpPr bwMode="auto">
                <a:xfrm>
                  <a:off x="5616" y="4896"/>
                  <a:ext cx="1296" cy="576"/>
                  <a:chOff x="2304" y="7200"/>
                  <a:chExt cx="1296" cy="576"/>
                </a:xfrm>
              </p:grpSpPr>
              <p:sp>
                <p:nvSpPr>
                  <p:cNvPr id="35899" name="Freeform 367"/>
                  <p:cNvSpPr>
                    <a:spLocks/>
                  </p:cNvSpPr>
                  <p:nvPr/>
                </p:nvSpPr>
                <p:spPr bwMode="auto">
                  <a:xfrm>
                    <a:off x="2592" y="7200"/>
                    <a:ext cx="723" cy="576"/>
                  </a:xfrm>
                  <a:custGeom>
                    <a:avLst/>
                    <a:gdLst>
                      <a:gd name="T0" fmla="*/ 0 w 723"/>
                      <a:gd name="T1" fmla="*/ 0 h 576"/>
                      <a:gd name="T2" fmla="*/ 0 w 723"/>
                      <a:gd name="T3" fmla="*/ 576 h 576"/>
                      <a:gd name="T4" fmla="*/ 432 w 723"/>
                      <a:gd name="T5" fmla="*/ 576 h 576"/>
                      <a:gd name="T6" fmla="*/ 489 w 723"/>
                      <a:gd name="T7" fmla="*/ 573 h 576"/>
                      <a:gd name="T8" fmla="*/ 555 w 723"/>
                      <a:gd name="T9" fmla="*/ 549 h 576"/>
                      <a:gd name="T10" fmla="*/ 591 w 723"/>
                      <a:gd name="T11" fmla="*/ 525 h 576"/>
                      <a:gd name="T12" fmla="*/ 627 w 723"/>
                      <a:gd name="T13" fmla="*/ 501 h 576"/>
                      <a:gd name="T14" fmla="*/ 681 w 723"/>
                      <a:gd name="T15" fmla="*/ 435 h 576"/>
                      <a:gd name="T16" fmla="*/ 711 w 723"/>
                      <a:gd name="T17" fmla="*/ 363 h 576"/>
                      <a:gd name="T18" fmla="*/ 723 w 723"/>
                      <a:gd name="T19" fmla="*/ 285 h 576"/>
                      <a:gd name="T20" fmla="*/ 711 w 723"/>
                      <a:gd name="T21" fmla="*/ 213 h 576"/>
                      <a:gd name="T22" fmla="*/ 687 w 723"/>
                      <a:gd name="T23" fmla="*/ 147 h 576"/>
                      <a:gd name="T24" fmla="*/ 639 w 723"/>
                      <a:gd name="T25" fmla="*/ 87 h 576"/>
                      <a:gd name="T26" fmla="*/ 585 w 723"/>
                      <a:gd name="T27" fmla="*/ 45 h 576"/>
                      <a:gd name="T28" fmla="*/ 549 w 723"/>
                      <a:gd name="T29" fmla="*/ 27 h 576"/>
                      <a:gd name="T30" fmla="*/ 513 w 723"/>
                      <a:gd name="T31" fmla="*/ 15 h 576"/>
                      <a:gd name="T32" fmla="*/ 477 w 723"/>
                      <a:gd name="T33" fmla="*/ 3 h 576"/>
                      <a:gd name="T34" fmla="*/ 432 w 723"/>
                      <a:gd name="T35" fmla="*/ 0 h 576"/>
                      <a:gd name="T36" fmla="*/ 0 w 723"/>
                      <a:gd name="T37" fmla="*/ 0 h 57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723"/>
                      <a:gd name="T58" fmla="*/ 0 h 576"/>
                      <a:gd name="T59" fmla="*/ 723 w 723"/>
                      <a:gd name="T60" fmla="*/ 576 h 57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723" h="576">
                        <a:moveTo>
                          <a:pt x="0" y="0"/>
                        </a:moveTo>
                        <a:lnTo>
                          <a:pt x="0" y="576"/>
                        </a:lnTo>
                        <a:lnTo>
                          <a:pt x="432" y="576"/>
                        </a:lnTo>
                        <a:lnTo>
                          <a:pt x="489" y="573"/>
                        </a:lnTo>
                        <a:lnTo>
                          <a:pt x="555" y="549"/>
                        </a:lnTo>
                        <a:lnTo>
                          <a:pt x="591" y="525"/>
                        </a:lnTo>
                        <a:lnTo>
                          <a:pt x="627" y="501"/>
                        </a:lnTo>
                        <a:lnTo>
                          <a:pt x="681" y="435"/>
                        </a:lnTo>
                        <a:lnTo>
                          <a:pt x="711" y="363"/>
                        </a:lnTo>
                        <a:lnTo>
                          <a:pt x="723" y="285"/>
                        </a:lnTo>
                        <a:lnTo>
                          <a:pt x="711" y="213"/>
                        </a:lnTo>
                        <a:lnTo>
                          <a:pt x="687" y="147"/>
                        </a:lnTo>
                        <a:lnTo>
                          <a:pt x="639" y="87"/>
                        </a:lnTo>
                        <a:lnTo>
                          <a:pt x="585" y="45"/>
                        </a:lnTo>
                        <a:lnTo>
                          <a:pt x="549" y="27"/>
                        </a:lnTo>
                        <a:lnTo>
                          <a:pt x="513" y="15"/>
                        </a:lnTo>
                        <a:lnTo>
                          <a:pt x="477" y="3"/>
                        </a:lnTo>
                        <a:lnTo>
                          <a:pt x="4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00" name="Line 368"/>
                  <p:cNvSpPr>
                    <a:spLocks noChangeShapeType="1"/>
                  </p:cNvSpPr>
                  <p:nvPr/>
                </p:nvSpPr>
                <p:spPr bwMode="auto">
                  <a:xfrm>
                    <a:off x="3312" y="7488"/>
                    <a:ext cx="288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01" name="Line 369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7344"/>
                    <a:ext cx="288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02" name="Line 370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7632"/>
                    <a:ext cx="288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5898" name="Oval 371"/>
                <p:cNvSpPr>
                  <a:spLocks noChangeArrowheads="1"/>
                </p:cNvSpPr>
                <p:nvPr/>
              </p:nvSpPr>
              <p:spPr bwMode="auto">
                <a:xfrm>
                  <a:off x="6624" y="5112"/>
                  <a:ext cx="144" cy="144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Tahoma" charset="0"/>
                    <a:cs typeface="Tahoma" charset="0"/>
                  </a:endParaRPr>
                </a:p>
              </p:txBody>
            </p:sp>
          </p:grpSp>
        </p:grpSp>
      </p:grpSp>
      <p:grpSp>
        <p:nvGrpSpPr>
          <p:cNvPr id="64911" name="Group 372"/>
          <p:cNvGrpSpPr>
            <a:grpSpLocks/>
          </p:cNvGrpSpPr>
          <p:nvPr/>
        </p:nvGrpSpPr>
        <p:grpSpPr bwMode="auto">
          <a:xfrm>
            <a:off x="4511675" y="1427163"/>
            <a:ext cx="822325" cy="547687"/>
            <a:chOff x="5472" y="4464"/>
            <a:chExt cx="1296" cy="864"/>
          </a:xfrm>
        </p:grpSpPr>
        <p:sp>
          <p:nvSpPr>
            <p:cNvPr id="35883" name="Rectangle 373"/>
            <p:cNvSpPr>
              <a:spLocks noChangeArrowheads="1"/>
            </p:cNvSpPr>
            <p:nvPr/>
          </p:nvSpPr>
          <p:spPr bwMode="auto">
            <a:xfrm>
              <a:off x="5472" y="4464"/>
              <a:ext cx="1296" cy="86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Tahoma" charset="0"/>
                <a:cs typeface="Tahoma" charset="0"/>
              </a:endParaRPr>
            </a:p>
          </p:txBody>
        </p:sp>
        <p:grpSp>
          <p:nvGrpSpPr>
            <p:cNvPr id="35884" name="Group 374"/>
            <p:cNvGrpSpPr>
              <a:grpSpLocks/>
            </p:cNvGrpSpPr>
            <p:nvPr/>
          </p:nvGrpSpPr>
          <p:grpSpPr bwMode="auto">
            <a:xfrm>
              <a:off x="5472" y="4608"/>
              <a:ext cx="1296" cy="576"/>
              <a:chOff x="5472" y="4608"/>
              <a:chExt cx="1296" cy="576"/>
            </a:xfrm>
          </p:grpSpPr>
          <p:grpSp>
            <p:nvGrpSpPr>
              <p:cNvPr id="35885" name="Group 375"/>
              <p:cNvGrpSpPr>
                <a:grpSpLocks/>
              </p:cNvGrpSpPr>
              <p:nvPr/>
            </p:nvGrpSpPr>
            <p:grpSpPr bwMode="auto">
              <a:xfrm>
                <a:off x="5472" y="4608"/>
                <a:ext cx="1296" cy="576"/>
                <a:chOff x="3744" y="7632"/>
                <a:chExt cx="1296" cy="576"/>
              </a:xfrm>
            </p:grpSpPr>
            <p:sp>
              <p:nvSpPr>
                <p:cNvPr id="35889" name="Freeform 376"/>
                <p:cNvSpPr>
                  <a:spLocks/>
                </p:cNvSpPr>
                <p:nvPr/>
              </p:nvSpPr>
              <p:spPr bwMode="auto">
                <a:xfrm>
                  <a:off x="4032" y="7632"/>
                  <a:ext cx="747" cy="576"/>
                </a:xfrm>
                <a:custGeom>
                  <a:avLst/>
                  <a:gdLst>
                    <a:gd name="T0" fmla="*/ 0 w 747"/>
                    <a:gd name="T1" fmla="*/ 0 h 576"/>
                    <a:gd name="T2" fmla="*/ 432 w 747"/>
                    <a:gd name="T3" fmla="*/ 0 h 576"/>
                    <a:gd name="T4" fmla="*/ 495 w 747"/>
                    <a:gd name="T5" fmla="*/ 9 h 576"/>
                    <a:gd name="T6" fmla="*/ 555 w 747"/>
                    <a:gd name="T7" fmla="*/ 27 h 576"/>
                    <a:gd name="T8" fmla="*/ 639 w 747"/>
                    <a:gd name="T9" fmla="*/ 99 h 576"/>
                    <a:gd name="T10" fmla="*/ 699 w 747"/>
                    <a:gd name="T11" fmla="*/ 189 h 576"/>
                    <a:gd name="T12" fmla="*/ 747 w 747"/>
                    <a:gd name="T13" fmla="*/ 291 h 576"/>
                    <a:gd name="T14" fmla="*/ 699 w 747"/>
                    <a:gd name="T15" fmla="*/ 393 h 576"/>
                    <a:gd name="T16" fmla="*/ 633 w 747"/>
                    <a:gd name="T17" fmla="*/ 477 h 576"/>
                    <a:gd name="T18" fmla="*/ 549 w 747"/>
                    <a:gd name="T19" fmla="*/ 549 h 576"/>
                    <a:gd name="T20" fmla="*/ 495 w 747"/>
                    <a:gd name="T21" fmla="*/ 567 h 576"/>
                    <a:gd name="T22" fmla="*/ 432 w 747"/>
                    <a:gd name="T23" fmla="*/ 576 h 576"/>
                    <a:gd name="T24" fmla="*/ 0 w 747"/>
                    <a:gd name="T25" fmla="*/ 576 h 576"/>
                    <a:gd name="T26" fmla="*/ 39 w 747"/>
                    <a:gd name="T27" fmla="*/ 561 h 576"/>
                    <a:gd name="T28" fmla="*/ 69 w 747"/>
                    <a:gd name="T29" fmla="*/ 537 h 576"/>
                    <a:gd name="T30" fmla="*/ 111 w 747"/>
                    <a:gd name="T31" fmla="*/ 483 h 576"/>
                    <a:gd name="T32" fmla="*/ 135 w 747"/>
                    <a:gd name="T33" fmla="*/ 381 h 576"/>
                    <a:gd name="T34" fmla="*/ 144 w 747"/>
                    <a:gd name="T35" fmla="*/ 288 h 576"/>
                    <a:gd name="T36" fmla="*/ 135 w 747"/>
                    <a:gd name="T37" fmla="*/ 183 h 576"/>
                    <a:gd name="T38" fmla="*/ 111 w 747"/>
                    <a:gd name="T39" fmla="*/ 99 h 576"/>
                    <a:gd name="T40" fmla="*/ 69 w 747"/>
                    <a:gd name="T41" fmla="*/ 33 h 576"/>
                    <a:gd name="T42" fmla="*/ 39 w 747"/>
                    <a:gd name="T43" fmla="*/ 9 h 576"/>
                    <a:gd name="T44" fmla="*/ 0 w 747"/>
                    <a:gd name="T45" fmla="*/ 0 h 57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747"/>
                    <a:gd name="T70" fmla="*/ 0 h 576"/>
                    <a:gd name="T71" fmla="*/ 747 w 747"/>
                    <a:gd name="T72" fmla="*/ 576 h 57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747" h="576">
                      <a:moveTo>
                        <a:pt x="0" y="0"/>
                      </a:moveTo>
                      <a:lnTo>
                        <a:pt x="432" y="0"/>
                      </a:lnTo>
                      <a:lnTo>
                        <a:pt x="495" y="9"/>
                      </a:lnTo>
                      <a:lnTo>
                        <a:pt x="555" y="27"/>
                      </a:lnTo>
                      <a:lnTo>
                        <a:pt x="639" y="99"/>
                      </a:lnTo>
                      <a:lnTo>
                        <a:pt x="699" y="189"/>
                      </a:lnTo>
                      <a:lnTo>
                        <a:pt x="747" y="291"/>
                      </a:lnTo>
                      <a:lnTo>
                        <a:pt x="699" y="393"/>
                      </a:lnTo>
                      <a:lnTo>
                        <a:pt x="633" y="477"/>
                      </a:lnTo>
                      <a:lnTo>
                        <a:pt x="549" y="549"/>
                      </a:lnTo>
                      <a:lnTo>
                        <a:pt x="495" y="567"/>
                      </a:lnTo>
                      <a:lnTo>
                        <a:pt x="432" y="576"/>
                      </a:lnTo>
                      <a:lnTo>
                        <a:pt x="0" y="576"/>
                      </a:lnTo>
                      <a:lnTo>
                        <a:pt x="39" y="561"/>
                      </a:lnTo>
                      <a:lnTo>
                        <a:pt x="69" y="537"/>
                      </a:lnTo>
                      <a:lnTo>
                        <a:pt x="111" y="483"/>
                      </a:lnTo>
                      <a:lnTo>
                        <a:pt x="135" y="381"/>
                      </a:lnTo>
                      <a:lnTo>
                        <a:pt x="144" y="288"/>
                      </a:lnTo>
                      <a:lnTo>
                        <a:pt x="135" y="183"/>
                      </a:lnTo>
                      <a:lnTo>
                        <a:pt x="111" y="99"/>
                      </a:lnTo>
                      <a:lnTo>
                        <a:pt x="69" y="33"/>
                      </a:lnTo>
                      <a:lnTo>
                        <a:pt x="39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890" name="Line 377"/>
                <p:cNvSpPr>
                  <a:spLocks noChangeShapeType="1"/>
                </p:cNvSpPr>
                <p:nvPr/>
              </p:nvSpPr>
              <p:spPr bwMode="auto">
                <a:xfrm>
                  <a:off x="3744" y="8064"/>
                  <a:ext cx="40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891" name="Line 378"/>
                <p:cNvSpPr>
                  <a:spLocks noChangeShapeType="1"/>
                </p:cNvSpPr>
                <p:nvPr/>
              </p:nvSpPr>
              <p:spPr bwMode="auto">
                <a:xfrm flipH="1">
                  <a:off x="4782" y="7920"/>
                  <a:ext cx="25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892" name="Line 379"/>
                <p:cNvSpPr>
                  <a:spLocks noChangeShapeType="1"/>
                </p:cNvSpPr>
                <p:nvPr/>
              </p:nvSpPr>
              <p:spPr bwMode="auto">
                <a:xfrm>
                  <a:off x="3744" y="7776"/>
                  <a:ext cx="414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886" name="Group 380"/>
              <p:cNvGrpSpPr>
                <a:grpSpLocks/>
              </p:cNvGrpSpPr>
              <p:nvPr/>
            </p:nvGrpSpPr>
            <p:grpSpPr bwMode="auto">
              <a:xfrm>
                <a:off x="5736" y="4680"/>
                <a:ext cx="144" cy="432"/>
                <a:chOff x="5760" y="4608"/>
                <a:chExt cx="144" cy="432"/>
              </a:xfrm>
            </p:grpSpPr>
            <p:sp>
              <p:nvSpPr>
                <p:cNvPr id="35887" name="Oval 381"/>
                <p:cNvSpPr>
                  <a:spLocks noChangeArrowheads="1"/>
                </p:cNvSpPr>
                <p:nvPr/>
              </p:nvSpPr>
              <p:spPr bwMode="auto">
                <a:xfrm>
                  <a:off x="5760" y="4608"/>
                  <a:ext cx="144" cy="144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Tahoma" charset="0"/>
                    <a:cs typeface="Tahoma" charset="0"/>
                  </a:endParaRPr>
                </a:p>
              </p:txBody>
            </p:sp>
            <p:sp>
              <p:nvSpPr>
                <p:cNvPr id="35888" name="Oval 382"/>
                <p:cNvSpPr>
                  <a:spLocks noChangeArrowheads="1"/>
                </p:cNvSpPr>
                <p:nvPr/>
              </p:nvSpPr>
              <p:spPr bwMode="auto">
                <a:xfrm>
                  <a:off x="5760" y="4896"/>
                  <a:ext cx="144" cy="144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Tahoma" charset="0"/>
                    <a:cs typeface="Tahoma" charset="0"/>
                  </a:endParaRPr>
                </a:p>
              </p:txBody>
            </p:sp>
          </p:grpSp>
        </p:grpSp>
      </p:grpSp>
      <p:sp>
        <p:nvSpPr>
          <p:cNvPr id="35875" name="Text Box 383"/>
          <p:cNvSpPr txBox="1">
            <a:spLocks noChangeArrowheads="1"/>
          </p:cNvSpPr>
          <p:nvPr/>
        </p:nvSpPr>
        <p:spPr bwMode="auto">
          <a:xfrm>
            <a:off x="5445125" y="974725"/>
            <a:ext cx="2108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ja-JP" altLang="en-US" sz="1600">
                <a:latin typeface="Tahoma" charset="0"/>
                <a:cs typeface="Tahoma" charset="0"/>
              </a:rPr>
              <a:t>“</a:t>
            </a:r>
            <a:r>
              <a:rPr lang="en-US" altLang="ja-JP" sz="1600">
                <a:latin typeface="Tahoma" charset="0"/>
                <a:cs typeface="Tahoma" charset="0"/>
              </a:rPr>
              <a:t>Pushing Bubbles</a:t>
            </a:r>
            <a:r>
              <a:rPr lang="ja-JP" altLang="en-US" sz="1600">
                <a:latin typeface="Tahoma" charset="0"/>
                <a:cs typeface="Tahoma" charset="0"/>
              </a:rPr>
              <a:t>”</a:t>
            </a:r>
            <a:endParaRPr lang="en-US" sz="1600">
              <a:latin typeface="Tahoma" charset="0"/>
              <a:cs typeface="Tahoma" charset="0"/>
            </a:endParaRPr>
          </a:p>
        </p:txBody>
      </p:sp>
      <p:grpSp>
        <p:nvGrpSpPr>
          <p:cNvPr id="64915" name="Group 390"/>
          <p:cNvGrpSpPr>
            <a:grpSpLocks/>
          </p:cNvGrpSpPr>
          <p:nvPr/>
        </p:nvGrpSpPr>
        <p:grpSpPr bwMode="auto">
          <a:xfrm>
            <a:off x="295276" y="838200"/>
            <a:ext cx="4733926" cy="3124200"/>
            <a:chOff x="186" y="528"/>
            <a:chExt cx="2982" cy="1968"/>
          </a:xfrm>
        </p:grpSpPr>
        <p:sp>
          <p:nvSpPr>
            <p:cNvPr id="35878" name="AutoShape 384"/>
            <p:cNvSpPr>
              <a:spLocks noChangeArrowheads="1"/>
            </p:cNvSpPr>
            <p:nvPr/>
          </p:nvSpPr>
          <p:spPr bwMode="auto">
            <a:xfrm>
              <a:off x="2219" y="2127"/>
              <a:ext cx="949" cy="369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Tahoma" charset="0"/>
                <a:cs typeface="Tahoma" charset="0"/>
              </a:endParaRPr>
            </a:p>
          </p:txBody>
        </p:sp>
        <p:sp>
          <p:nvSpPr>
            <p:cNvPr id="35879" name="AutoShape 385"/>
            <p:cNvSpPr>
              <a:spLocks noChangeArrowheads="1"/>
            </p:cNvSpPr>
            <p:nvPr/>
          </p:nvSpPr>
          <p:spPr bwMode="auto">
            <a:xfrm>
              <a:off x="2112" y="528"/>
              <a:ext cx="949" cy="369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Tahoma" charset="0"/>
                <a:cs typeface="Tahoma" charset="0"/>
              </a:endParaRPr>
            </a:p>
          </p:txBody>
        </p:sp>
        <p:sp>
          <p:nvSpPr>
            <p:cNvPr id="35880" name="Text Box 386"/>
            <p:cNvSpPr txBox="1">
              <a:spLocks noChangeArrowheads="1"/>
            </p:cNvSpPr>
            <p:nvPr/>
          </p:nvSpPr>
          <p:spPr bwMode="auto">
            <a:xfrm>
              <a:off x="186" y="2107"/>
              <a:ext cx="154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sz="2000" dirty="0" err="1" smtClean="0">
                  <a:solidFill>
                    <a:srgbClr val="CC0000"/>
                  </a:solidFill>
                  <a:latin typeface="Tahoma" charset="0"/>
                  <a:cs typeface="Tahoma" charset="0"/>
                </a:rPr>
                <a:t>DeMorgan’</a:t>
              </a:r>
              <a:r>
                <a:rPr lang="en-US" altLang="ja-JP" sz="2000" dirty="0" err="1" smtClean="0">
                  <a:solidFill>
                    <a:srgbClr val="CC0000"/>
                  </a:solidFill>
                  <a:latin typeface="Tahoma" charset="0"/>
                  <a:cs typeface="Tahoma" charset="0"/>
                </a:rPr>
                <a:t>s</a:t>
              </a:r>
              <a:r>
                <a:rPr lang="en-US" altLang="ja-JP" sz="2000" dirty="0" smtClean="0">
                  <a:solidFill>
                    <a:srgbClr val="CC0000"/>
                  </a:solidFill>
                  <a:latin typeface="Tahoma" charset="0"/>
                  <a:cs typeface="Tahoma" charset="0"/>
                </a:rPr>
                <a:t> </a:t>
              </a:r>
              <a:r>
                <a:rPr lang="en-US" altLang="ja-JP" sz="2000" dirty="0">
                  <a:solidFill>
                    <a:srgbClr val="CC0000"/>
                  </a:solidFill>
                  <a:latin typeface="Tahoma" charset="0"/>
                  <a:cs typeface="Tahoma" charset="0"/>
                </a:rPr>
                <a:t>Laws</a:t>
              </a:r>
              <a:endParaRPr lang="en-US" sz="2000" dirty="0">
                <a:solidFill>
                  <a:srgbClr val="CC0000"/>
                </a:solidFill>
                <a:latin typeface="Tahoma" charset="0"/>
                <a:cs typeface="Tahoma" charset="0"/>
              </a:endParaRPr>
            </a:p>
          </p:txBody>
        </p:sp>
        <p:sp>
          <p:nvSpPr>
            <p:cNvPr id="35881" name="Line 387"/>
            <p:cNvSpPr>
              <a:spLocks noChangeShapeType="1"/>
            </p:cNvSpPr>
            <p:nvPr/>
          </p:nvSpPr>
          <p:spPr bwMode="auto">
            <a:xfrm>
              <a:off x="1701" y="2290"/>
              <a:ext cx="518" cy="62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2" name="Freeform 388"/>
            <p:cNvSpPr>
              <a:spLocks/>
            </p:cNvSpPr>
            <p:nvPr/>
          </p:nvSpPr>
          <p:spPr bwMode="auto">
            <a:xfrm>
              <a:off x="432" y="816"/>
              <a:ext cx="1680" cy="1296"/>
            </a:xfrm>
            <a:custGeom>
              <a:avLst/>
              <a:gdLst>
                <a:gd name="T0" fmla="*/ 0 w 1680"/>
                <a:gd name="T1" fmla="*/ 1296 h 1296"/>
                <a:gd name="T2" fmla="*/ 299 w 1680"/>
                <a:gd name="T3" fmla="*/ 373 h 1296"/>
                <a:gd name="T4" fmla="*/ 1680 w 1680"/>
                <a:gd name="T5" fmla="*/ 0 h 1296"/>
                <a:gd name="T6" fmla="*/ 0 60000 65536"/>
                <a:gd name="T7" fmla="*/ 0 60000 65536"/>
                <a:gd name="T8" fmla="*/ 0 60000 65536"/>
                <a:gd name="T9" fmla="*/ 0 w 1680"/>
                <a:gd name="T10" fmla="*/ 0 h 1296"/>
                <a:gd name="T11" fmla="*/ 1680 w 1680"/>
                <a:gd name="T12" fmla="*/ 1296 h 12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80" h="1296">
                  <a:moveTo>
                    <a:pt x="0" y="1296"/>
                  </a:moveTo>
                  <a:cubicBezTo>
                    <a:pt x="50" y="1142"/>
                    <a:pt x="19" y="589"/>
                    <a:pt x="299" y="373"/>
                  </a:cubicBezTo>
                  <a:cubicBezTo>
                    <a:pt x="579" y="157"/>
                    <a:pt x="1392" y="78"/>
                    <a:pt x="1680" y="0"/>
                  </a:cubicBezTo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35877" name="Object 2"/>
          <p:cNvGraphicFramePr>
            <a:graphicFrameLocks noChangeAspect="1"/>
          </p:cNvGraphicFramePr>
          <p:nvPr/>
        </p:nvGraphicFramePr>
        <p:xfrm>
          <a:off x="6200775" y="76200"/>
          <a:ext cx="225425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89" name="Equation" r:id="rId8" imgW="889000" imgH="203200" progId="Equation.3">
                  <p:embed/>
                </p:oleObj>
              </mc:Choice>
              <mc:Fallback>
                <p:oleObj name="Equation" r:id="rId8" imgW="889000" imgH="203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0775" y="76200"/>
                        <a:ext cx="2254250" cy="515938"/>
                      </a:xfrm>
                      <a:prstGeom prst="rect">
                        <a:avLst/>
                      </a:prstGeom>
                      <a:solidFill>
                        <a:srgbClr val="ECDDDD"/>
                      </a:solidFill>
                      <a:ln w="28575">
                        <a:solidFill>
                          <a:srgbClr val="A5002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4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46113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Tahoma" charset="0"/>
                <a:ea typeface="Tahoma"/>
              </a:rPr>
              <a:t>An Interesting 3-Input </a:t>
            </a:r>
            <a:r>
              <a:rPr lang="en-US" sz="3600" dirty="0" smtClean="0">
                <a:latin typeface="Tahoma" charset="0"/>
                <a:ea typeface="Tahoma"/>
              </a:rPr>
              <a:t>Gate: Multiplexer</a:t>
            </a:r>
            <a:endParaRPr lang="en-US" sz="3600" dirty="0">
              <a:latin typeface="Tahoma" charset="0"/>
              <a:ea typeface="Tahoma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Based on C, select the A or B input to be copied to the output Y.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72200" y="1600200"/>
            <a:ext cx="1976438" cy="3875088"/>
            <a:chOff x="3862" y="1814"/>
            <a:chExt cx="1245" cy="2441"/>
          </a:xfrm>
        </p:grpSpPr>
        <p:graphicFrame>
          <p:nvGraphicFramePr>
            <p:cNvPr id="37964" name="Object 5"/>
            <p:cNvGraphicFramePr>
              <a:graphicFrameLocks noChangeAspect="1"/>
            </p:cNvGraphicFramePr>
            <p:nvPr/>
          </p:nvGraphicFramePr>
          <p:xfrm>
            <a:off x="3862" y="2241"/>
            <a:ext cx="1245" cy="20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90" name="Document" r:id="rId4" imgW="1976628" imgH="3200400" progId="Word.Document.8">
                    <p:embed/>
                  </p:oleObj>
                </mc:Choice>
                <mc:Fallback>
                  <p:oleObj name="Document" r:id="rId4" imgW="1976628" imgH="3200400" progId="Word.Document.8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2" y="2241"/>
                          <a:ext cx="1245" cy="20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65" name="Text Box 6"/>
            <p:cNvSpPr txBox="1">
              <a:spLocks noChangeArrowheads="1"/>
            </p:cNvSpPr>
            <p:nvPr/>
          </p:nvSpPr>
          <p:spPr bwMode="auto">
            <a:xfrm>
              <a:off x="3864" y="1814"/>
              <a:ext cx="124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>
                  <a:latin typeface="Comic Sans MS" charset="0"/>
                  <a:cs typeface="Tahoma" charset="0"/>
                </a:rPr>
                <a:t>Truth Table</a:t>
              </a:r>
            </a:p>
          </p:txBody>
        </p:sp>
      </p:grpSp>
      <p:grpSp>
        <p:nvGrpSpPr>
          <p:cNvPr id="37892" name="Group 7"/>
          <p:cNvGrpSpPr>
            <a:grpSpLocks/>
          </p:cNvGrpSpPr>
          <p:nvPr/>
        </p:nvGrpSpPr>
        <p:grpSpPr bwMode="auto">
          <a:xfrm>
            <a:off x="1981200" y="2362200"/>
            <a:ext cx="3152775" cy="1382713"/>
            <a:chOff x="1248" y="2009"/>
            <a:chExt cx="1986" cy="871"/>
          </a:xfrm>
        </p:grpSpPr>
        <p:sp>
          <p:nvSpPr>
            <p:cNvPr id="37954" name="Rectangle 8"/>
            <p:cNvSpPr>
              <a:spLocks noChangeArrowheads="1"/>
            </p:cNvSpPr>
            <p:nvPr/>
          </p:nvSpPr>
          <p:spPr bwMode="auto">
            <a:xfrm>
              <a:off x="1363" y="2009"/>
              <a:ext cx="14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b="0">
                  <a:solidFill>
                    <a:srgbClr val="000000"/>
                  </a:solidFill>
                  <a:latin typeface="Comic Sans MS" charset="0"/>
                  <a:cs typeface="Tahoma" charset="0"/>
                </a:rPr>
                <a:t>A</a:t>
              </a:r>
              <a:endParaRPr lang="en-US">
                <a:latin typeface="Comic Sans MS" charset="0"/>
                <a:cs typeface="Tahoma" charset="0"/>
              </a:endParaRPr>
            </a:p>
          </p:txBody>
        </p:sp>
        <p:sp>
          <p:nvSpPr>
            <p:cNvPr id="37955" name="Rectangle 9"/>
            <p:cNvSpPr>
              <a:spLocks noChangeArrowheads="1"/>
            </p:cNvSpPr>
            <p:nvPr/>
          </p:nvSpPr>
          <p:spPr bwMode="auto">
            <a:xfrm>
              <a:off x="1380" y="2305"/>
              <a:ext cx="12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b="0">
                  <a:solidFill>
                    <a:srgbClr val="000000"/>
                  </a:solidFill>
                  <a:latin typeface="Comic Sans MS" charset="0"/>
                  <a:cs typeface="Tahoma" charset="0"/>
                </a:rPr>
                <a:t>B</a:t>
              </a:r>
              <a:endParaRPr lang="en-US">
                <a:latin typeface="Comic Sans MS" charset="0"/>
                <a:cs typeface="Tahoma" charset="0"/>
              </a:endParaRPr>
            </a:p>
          </p:txBody>
        </p:sp>
        <p:sp>
          <p:nvSpPr>
            <p:cNvPr id="37956" name="Rectangle 10"/>
            <p:cNvSpPr>
              <a:spLocks noChangeArrowheads="1"/>
            </p:cNvSpPr>
            <p:nvPr/>
          </p:nvSpPr>
          <p:spPr bwMode="auto">
            <a:xfrm>
              <a:off x="2967" y="2160"/>
              <a:ext cx="12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b="0">
                  <a:solidFill>
                    <a:srgbClr val="000000"/>
                  </a:solidFill>
                  <a:latin typeface="Comic Sans MS" charset="0"/>
                  <a:cs typeface="Tahoma" charset="0"/>
                </a:rPr>
                <a:t>Y</a:t>
              </a:r>
              <a:endParaRPr lang="en-US">
                <a:latin typeface="Comic Sans MS" charset="0"/>
                <a:cs typeface="Tahoma" charset="0"/>
              </a:endParaRPr>
            </a:p>
          </p:txBody>
        </p:sp>
        <p:sp>
          <p:nvSpPr>
            <p:cNvPr id="37957" name="Rectangle 11"/>
            <p:cNvSpPr>
              <a:spLocks noChangeArrowheads="1"/>
            </p:cNvSpPr>
            <p:nvPr/>
          </p:nvSpPr>
          <p:spPr bwMode="auto">
            <a:xfrm>
              <a:off x="1380" y="2602"/>
              <a:ext cx="1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b="0">
                  <a:solidFill>
                    <a:srgbClr val="000000"/>
                  </a:solidFill>
                  <a:latin typeface="Comic Sans MS" charset="0"/>
                  <a:cs typeface="Tahoma" charset="0"/>
                </a:rPr>
                <a:t>C</a:t>
              </a:r>
              <a:endParaRPr lang="en-US">
                <a:latin typeface="Comic Sans MS" charset="0"/>
                <a:cs typeface="Tahoma" charset="0"/>
              </a:endParaRPr>
            </a:p>
          </p:txBody>
        </p:sp>
        <p:sp>
          <p:nvSpPr>
            <p:cNvPr id="37958" name="Line 12"/>
            <p:cNvSpPr>
              <a:spLocks noChangeShapeType="1"/>
            </p:cNvSpPr>
            <p:nvPr/>
          </p:nvSpPr>
          <p:spPr bwMode="auto">
            <a:xfrm flipH="1">
              <a:off x="1259" y="2208"/>
              <a:ext cx="7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59" name="Line 13"/>
            <p:cNvSpPr>
              <a:spLocks noChangeShapeType="1"/>
            </p:cNvSpPr>
            <p:nvPr/>
          </p:nvSpPr>
          <p:spPr bwMode="auto">
            <a:xfrm flipH="1">
              <a:off x="1259" y="2544"/>
              <a:ext cx="70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60" name="Line 14"/>
            <p:cNvSpPr>
              <a:spLocks noChangeShapeType="1"/>
            </p:cNvSpPr>
            <p:nvPr/>
          </p:nvSpPr>
          <p:spPr bwMode="auto">
            <a:xfrm flipH="1">
              <a:off x="1248" y="2880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61" name="Line 15"/>
            <p:cNvSpPr>
              <a:spLocks noChangeShapeType="1"/>
            </p:cNvSpPr>
            <p:nvPr/>
          </p:nvSpPr>
          <p:spPr bwMode="auto">
            <a:xfrm flipH="1">
              <a:off x="2352" y="2400"/>
              <a:ext cx="8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62" name="AutoShape 16"/>
            <p:cNvSpPr>
              <a:spLocks noChangeArrowheads="1"/>
            </p:cNvSpPr>
            <p:nvPr/>
          </p:nvSpPr>
          <p:spPr bwMode="auto">
            <a:xfrm rot="-5400000">
              <a:off x="1800" y="2204"/>
              <a:ext cx="720" cy="3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63" name="Line 17"/>
            <p:cNvSpPr>
              <a:spLocks noChangeShapeType="1"/>
            </p:cNvSpPr>
            <p:nvPr/>
          </p:nvSpPr>
          <p:spPr bwMode="auto">
            <a:xfrm>
              <a:off x="2208" y="26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7893" name="Group 18"/>
          <p:cNvGrpSpPr>
            <a:grpSpLocks/>
          </p:cNvGrpSpPr>
          <p:nvPr/>
        </p:nvGrpSpPr>
        <p:grpSpPr bwMode="auto">
          <a:xfrm>
            <a:off x="2590800" y="2373313"/>
            <a:ext cx="1855788" cy="1600200"/>
            <a:chOff x="2304" y="2640"/>
            <a:chExt cx="1169" cy="624"/>
          </a:xfrm>
        </p:grpSpPr>
        <p:sp>
          <p:nvSpPr>
            <p:cNvPr id="37952" name="Rectangle 19"/>
            <p:cNvSpPr>
              <a:spLocks noChangeArrowheads="1"/>
            </p:cNvSpPr>
            <p:nvPr/>
          </p:nvSpPr>
          <p:spPr bwMode="auto">
            <a:xfrm>
              <a:off x="2304" y="2640"/>
              <a:ext cx="1169" cy="62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ahoma" charset="0"/>
                <a:cs typeface="Tahoma" charset="0"/>
              </a:endParaRPr>
            </a:p>
          </p:txBody>
        </p:sp>
        <p:sp>
          <p:nvSpPr>
            <p:cNvPr id="37953" name="Text Box 20"/>
            <p:cNvSpPr txBox="1">
              <a:spLocks noChangeArrowheads="1"/>
            </p:cNvSpPr>
            <p:nvPr/>
          </p:nvSpPr>
          <p:spPr bwMode="auto">
            <a:xfrm>
              <a:off x="2442" y="2766"/>
              <a:ext cx="932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>
                  <a:latin typeface="Comic Sans MS" charset="0"/>
                  <a:cs typeface="Tahoma" charset="0"/>
                </a:rPr>
                <a:t>If C is 1 then</a:t>
              </a:r>
              <a:br>
                <a:rPr lang="en-US" sz="1400">
                  <a:latin typeface="Comic Sans MS" charset="0"/>
                  <a:cs typeface="Tahoma" charset="0"/>
                </a:rPr>
              </a:br>
              <a:r>
                <a:rPr lang="en-US" sz="1400">
                  <a:latin typeface="Comic Sans MS" charset="0"/>
                  <a:cs typeface="Tahoma" charset="0"/>
                </a:rPr>
                <a:t>copy B to Y,</a:t>
              </a:r>
              <a:br>
                <a:rPr lang="en-US" sz="1400">
                  <a:latin typeface="Comic Sans MS" charset="0"/>
                  <a:cs typeface="Tahoma" charset="0"/>
                </a:rPr>
              </a:br>
              <a:r>
                <a:rPr lang="en-US" sz="1400">
                  <a:latin typeface="Comic Sans MS" charset="0"/>
                  <a:cs typeface="Tahoma" charset="0"/>
                </a:rPr>
                <a:t>otherwise copy</a:t>
              </a:r>
              <a:br>
                <a:rPr lang="en-US" sz="1400">
                  <a:latin typeface="Comic Sans MS" charset="0"/>
                  <a:cs typeface="Tahoma" charset="0"/>
                </a:rPr>
              </a:br>
              <a:r>
                <a:rPr lang="en-US" sz="1400">
                  <a:latin typeface="Comic Sans MS" charset="0"/>
                  <a:cs typeface="Tahoma" charset="0"/>
                </a:rPr>
                <a:t>A to Y</a:t>
              </a:r>
            </a:p>
          </p:txBody>
        </p:sp>
      </p:grpSp>
      <p:sp>
        <p:nvSpPr>
          <p:cNvPr id="37894" name="Text Box 21"/>
          <p:cNvSpPr txBox="1">
            <a:spLocks noChangeArrowheads="1"/>
          </p:cNvSpPr>
          <p:nvPr/>
        </p:nvSpPr>
        <p:spPr bwMode="auto">
          <a:xfrm>
            <a:off x="1981200" y="4191000"/>
            <a:ext cx="3052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latin typeface="Comic Sans MS" charset="0"/>
                <a:cs typeface="Tahoma" charset="0"/>
              </a:rPr>
              <a:t>2-input Multiplexer</a:t>
            </a:r>
          </a:p>
        </p:txBody>
      </p:sp>
      <p:grpSp>
        <p:nvGrpSpPr>
          <p:cNvPr id="15" name="Group 80"/>
          <p:cNvGrpSpPr>
            <a:grpSpLocks/>
          </p:cNvGrpSpPr>
          <p:nvPr/>
        </p:nvGrpSpPr>
        <p:grpSpPr bwMode="auto">
          <a:xfrm>
            <a:off x="3908425" y="4724400"/>
            <a:ext cx="2370138" cy="1563688"/>
            <a:chOff x="3909113" y="4724400"/>
            <a:chExt cx="2369896" cy="1563390"/>
          </a:xfrm>
        </p:grpSpPr>
        <p:grpSp>
          <p:nvGrpSpPr>
            <p:cNvPr id="37897" name="Group 79"/>
            <p:cNvGrpSpPr>
              <a:grpSpLocks/>
            </p:cNvGrpSpPr>
            <p:nvPr/>
          </p:nvGrpSpPr>
          <p:grpSpPr bwMode="auto">
            <a:xfrm>
              <a:off x="3909113" y="4724400"/>
              <a:ext cx="1577287" cy="1563390"/>
              <a:chOff x="3909113" y="4724400"/>
              <a:chExt cx="1577287" cy="1563390"/>
            </a:xfrm>
          </p:grpSpPr>
          <p:sp>
            <p:nvSpPr>
              <p:cNvPr id="37899" name="AutoShape 64"/>
              <p:cNvSpPr>
                <a:spLocks noChangeArrowheads="1"/>
              </p:cNvSpPr>
              <p:nvPr/>
            </p:nvSpPr>
            <p:spPr bwMode="auto">
              <a:xfrm rot="-5400000">
                <a:off x="4476750" y="5121275"/>
                <a:ext cx="876300" cy="228600"/>
              </a:xfrm>
              <a:custGeom>
                <a:avLst/>
                <a:gdLst>
                  <a:gd name="T0" fmla="*/ 2147483647 w 21600"/>
                  <a:gd name="T1" fmla="*/ 2147483647 h 21600"/>
                  <a:gd name="T2" fmla="*/ 2147483647 w 21600"/>
                  <a:gd name="T3" fmla="*/ 2147483647 h 21600"/>
                  <a:gd name="T4" fmla="*/ 2147483647 w 21600"/>
                  <a:gd name="T5" fmla="*/ 2147483647 h 21600"/>
                  <a:gd name="T6" fmla="*/ 2147483647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0 h 21600"/>
                  <a:gd name="T14" fmla="*/ 17100 w 21600"/>
                  <a:gd name="T15" fmla="*/ 171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00" name="Line 65"/>
              <p:cNvSpPr>
                <a:spLocks noChangeShapeType="1"/>
              </p:cNvSpPr>
              <p:nvPr/>
            </p:nvSpPr>
            <p:spPr bwMode="auto">
              <a:xfrm>
                <a:off x="4343400" y="4987925"/>
                <a:ext cx="457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01" name="Line 66"/>
              <p:cNvSpPr>
                <a:spLocks noChangeShapeType="1"/>
              </p:cNvSpPr>
              <p:nvPr/>
            </p:nvSpPr>
            <p:spPr bwMode="auto">
              <a:xfrm>
                <a:off x="4343400" y="5445125"/>
                <a:ext cx="457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02" name="Line 67"/>
              <p:cNvSpPr>
                <a:spLocks noChangeShapeType="1"/>
              </p:cNvSpPr>
              <p:nvPr/>
            </p:nvSpPr>
            <p:spPr bwMode="auto">
              <a:xfrm>
                <a:off x="5029200" y="5216525"/>
                <a:ext cx="457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03" name="Freeform 68"/>
              <p:cNvSpPr>
                <a:spLocks/>
              </p:cNvSpPr>
              <p:nvPr/>
            </p:nvSpPr>
            <p:spPr bwMode="auto">
              <a:xfrm>
                <a:off x="4343400" y="5521325"/>
                <a:ext cx="609600" cy="457200"/>
              </a:xfrm>
              <a:custGeom>
                <a:avLst/>
                <a:gdLst>
                  <a:gd name="T0" fmla="*/ 0 w 384"/>
                  <a:gd name="T1" fmla="*/ 2147483647 h 288"/>
                  <a:gd name="T2" fmla="*/ 2147483647 w 384"/>
                  <a:gd name="T3" fmla="*/ 2147483647 h 288"/>
                  <a:gd name="T4" fmla="*/ 2147483647 w 384"/>
                  <a:gd name="T5" fmla="*/ 0 h 288"/>
                  <a:gd name="T6" fmla="*/ 0 60000 65536"/>
                  <a:gd name="T7" fmla="*/ 0 60000 65536"/>
                  <a:gd name="T8" fmla="*/ 0 60000 65536"/>
                  <a:gd name="T9" fmla="*/ 0 w 384"/>
                  <a:gd name="T10" fmla="*/ 0 h 288"/>
                  <a:gd name="T11" fmla="*/ 384 w 384"/>
                  <a:gd name="T12" fmla="*/ 288 h 2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4" h="288">
                    <a:moveTo>
                      <a:pt x="0" y="288"/>
                    </a:moveTo>
                    <a:lnTo>
                      <a:pt x="384" y="288"/>
                    </a:lnTo>
                    <a:lnTo>
                      <a:pt x="384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04" name="Text Box 69"/>
              <p:cNvSpPr txBox="1">
                <a:spLocks noChangeArrowheads="1"/>
              </p:cNvSpPr>
              <p:nvPr/>
            </p:nvSpPr>
            <p:spPr bwMode="auto">
              <a:xfrm>
                <a:off x="3909113" y="4724400"/>
                <a:ext cx="40978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>
                    <a:latin typeface="Comic Sans MS" charset="0"/>
                    <a:cs typeface="Tahoma" charset="0"/>
                  </a:rPr>
                  <a:t>A</a:t>
                </a:r>
              </a:p>
            </p:txBody>
          </p:sp>
          <p:sp>
            <p:nvSpPr>
              <p:cNvPr id="37905" name="Text Box 70"/>
              <p:cNvSpPr txBox="1">
                <a:spLocks noChangeArrowheads="1"/>
              </p:cNvSpPr>
              <p:nvPr/>
            </p:nvSpPr>
            <p:spPr bwMode="auto">
              <a:xfrm>
                <a:off x="3948480" y="5230813"/>
                <a:ext cx="37867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>
                    <a:latin typeface="Comic Sans MS" charset="0"/>
                    <a:cs typeface="Tahoma" charset="0"/>
                  </a:rPr>
                  <a:t>B</a:t>
                </a:r>
              </a:p>
            </p:txBody>
          </p:sp>
          <p:sp>
            <p:nvSpPr>
              <p:cNvPr id="37906" name="Text Box 71"/>
              <p:cNvSpPr txBox="1">
                <a:spLocks noChangeArrowheads="1"/>
              </p:cNvSpPr>
              <p:nvPr/>
            </p:nvSpPr>
            <p:spPr bwMode="auto">
              <a:xfrm>
                <a:off x="3938194" y="5826125"/>
                <a:ext cx="37702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>
                    <a:latin typeface="Comic Sans MS" charset="0"/>
                    <a:cs typeface="Tahoma" charset="0"/>
                  </a:rPr>
                  <a:t>C</a:t>
                </a:r>
              </a:p>
            </p:txBody>
          </p:sp>
          <p:sp>
            <p:nvSpPr>
              <p:cNvPr id="37907" name="Text Box 72"/>
              <p:cNvSpPr txBox="1">
                <a:spLocks noChangeArrowheads="1"/>
              </p:cNvSpPr>
              <p:nvPr/>
            </p:nvSpPr>
            <p:spPr bwMode="auto">
              <a:xfrm>
                <a:off x="4724400" y="4908550"/>
                <a:ext cx="277813" cy="2746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200">
                    <a:latin typeface="Comic Sans MS" charset="0"/>
                    <a:cs typeface="Tahoma" charset="0"/>
                  </a:rPr>
                  <a:t>0</a:t>
                </a:r>
              </a:p>
            </p:txBody>
          </p:sp>
          <p:sp>
            <p:nvSpPr>
              <p:cNvPr id="37908" name="Text Box 73"/>
              <p:cNvSpPr txBox="1">
                <a:spLocks noChangeArrowheads="1"/>
              </p:cNvSpPr>
              <p:nvPr/>
            </p:nvSpPr>
            <p:spPr bwMode="auto">
              <a:xfrm>
                <a:off x="4724400" y="5322888"/>
                <a:ext cx="277813" cy="2746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200">
                    <a:latin typeface="Comic Sans MS" charset="0"/>
                    <a:cs typeface="Tahoma" charset="0"/>
                  </a:rPr>
                  <a:t>1</a:t>
                </a:r>
              </a:p>
            </p:txBody>
          </p:sp>
        </p:grpSp>
        <p:sp>
          <p:nvSpPr>
            <p:cNvPr id="37898" name="Text Box 75"/>
            <p:cNvSpPr txBox="1">
              <a:spLocks noChangeArrowheads="1"/>
            </p:cNvSpPr>
            <p:nvPr/>
          </p:nvSpPr>
          <p:spPr bwMode="auto">
            <a:xfrm>
              <a:off x="5106543" y="5410200"/>
              <a:ext cx="1172466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>
                  <a:latin typeface="Comic Sans MS" charset="0"/>
                  <a:cs typeface="Tahoma" charset="0"/>
                </a:rPr>
                <a:t>Gate</a:t>
              </a:r>
            </a:p>
            <a:p>
              <a:pPr algn="ctr"/>
              <a:r>
                <a:rPr lang="en-US">
                  <a:latin typeface="Comic Sans MS" charset="0"/>
                  <a:cs typeface="Tahoma" charset="0"/>
                </a:rPr>
                <a:t>symbol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Tahoma" charset="0"/>
                <a:ea typeface="Tahoma"/>
              </a:rPr>
              <a:t>Multiplexer (MUX) </a:t>
            </a:r>
            <a:r>
              <a:rPr lang="en-US" dirty="0">
                <a:latin typeface="Tahoma" charset="0"/>
                <a:ea typeface="Tahoma"/>
              </a:rPr>
              <a:t>Shortcuts</a:t>
            </a:r>
          </a:p>
        </p:txBody>
      </p:sp>
      <p:grpSp>
        <p:nvGrpSpPr>
          <p:cNvPr id="39938" name="Group 123"/>
          <p:cNvGrpSpPr>
            <a:grpSpLocks/>
          </p:cNvGrpSpPr>
          <p:nvPr/>
        </p:nvGrpSpPr>
        <p:grpSpPr bwMode="auto">
          <a:xfrm>
            <a:off x="-42863" y="3062288"/>
            <a:ext cx="2384426" cy="2135187"/>
            <a:chOff x="3669" y="2371"/>
            <a:chExt cx="1502" cy="1345"/>
          </a:xfrm>
        </p:grpSpPr>
        <p:grpSp>
          <p:nvGrpSpPr>
            <p:cNvPr id="40025" name="Group 124"/>
            <p:cNvGrpSpPr>
              <a:grpSpLocks/>
            </p:cNvGrpSpPr>
            <p:nvPr/>
          </p:nvGrpSpPr>
          <p:grpSpPr bwMode="auto">
            <a:xfrm>
              <a:off x="4273" y="2431"/>
              <a:ext cx="768" cy="1099"/>
              <a:chOff x="4080" y="2780"/>
              <a:chExt cx="768" cy="1099"/>
            </a:xfrm>
          </p:grpSpPr>
          <p:grpSp>
            <p:nvGrpSpPr>
              <p:cNvPr id="40029" name="Group 125"/>
              <p:cNvGrpSpPr>
                <a:grpSpLocks/>
              </p:cNvGrpSpPr>
              <p:nvPr/>
            </p:nvGrpSpPr>
            <p:grpSpPr bwMode="auto">
              <a:xfrm>
                <a:off x="4080" y="2780"/>
                <a:ext cx="383" cy="384"/>
                <a:chOff x="4080" y="2780"/>
                <a:chExt cx="383" cy="384"/>
              </a:xfrm>
            </p:grpSpPr>
            <p:sp>
              <p:nvSpPr>
                <p:cNvPr id="40066" name="AutoShape 126"/>
                <p:cNvSpPr>
                  <a:spLocks noChangeArrowheads="1"/>
                </p:cNvSpPr>
                <p:nvPr/>
              </p:nvSpPr>
              <p:spPr bwMode="auto">
                <a:xfrm rot="-5400000">
                  <a:off x="4080" y="2897"/>
                  <a:ext cx="384" cy="14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494 h 21600"/>
                    <a:gd name="T14" fmla="*/ 17100 w 21600"/>
                    <a:gd name="T15" fmla="*/ 17106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40067" name="Line 127"/>
                <p:cNvSpPr>
                  <a:spLocks noChangeShapeType="1"/>
                </p:cNvSpPr>
                <p:nvPr/>
              </p:nvSpPr>
              <p:spPr bwMode="auto">
                <a:xfrm flipH="1">
                  <a:off x="4080" y="2884"/>
                  <a:ext cx="11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068" name="Line 128"/>
                <p:cNvSpPr>
                  <a:spLocks noChangeShapeType="1"/>
                </p:cNvSpPr>
                <p:nvPr/>
              </p:nvSpPr>
              <p:spPr bwMode="auto">
                <a:xfrm flipH="1">
                  <a:off x="4080" y="3059"/>
                  <a:ext cx="11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069" name="Line 129"/>
                <p:cNvSpPr>
                  <a:spLocks noChangeShapeType="1"/>
                </p:cNvSpPr>
                <p:nvPr/>
              </p:nvSpPr>
              <p:spPr bwMode="auto">
                <a:xfrm flipH="1">
                  <a:off x="4346" y="2952"/>
                  <a:ext cx="11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070" name="Text Box 130"/>
                <p:cNvSpPr txBox="1">
                  <a:spLocks noChangeArrowheads="1"/>
                </p:cNvSpPr>
                <p:nvPr/>
              </p:nvSpPr>
              <p:spPr bwMode="auto">
                <a:xfrm>
                  <a:off x="4155" y="2780"/>
                  <a:ext cx="187" cy="3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600" b="0">
                      <a:latin typeface="Tahoma" charset="0"/>
                      <a:cs typeface="Tahoma" charset="0"/>
                    </a:rPr>
                    <a:t>0</a:t>
                  </a:r>
                </a:p>
                <a:p>
                  <a:pPr algn="ctr"/>
                  <a:r>
                    <a:rPr lang="en-US" sz="1600" b="0">
                      <a:latin typeface="Tahoma" charset="0"/>
                      <a:cs typeface="Tahoma" charset="0"/>
                    </a:rPr>
                    <a:t>1</a:t>
                  </a:r>
                </a:p>
              </p:txBody>
            </p:sp>
          </p:grpSp>
          <p:sp>
            <p:nvSpPr>
              <p:cNvPr id="40030" name="Line 131"/>
              <p:cNvSpPr>
                <a:spLocks noChangeShapeType="1"/>
              </p:cNvSpPr>
              <p:nvPr/>
            </p:nvSpPr>
            <p:spPr bwMode="auto">
              <a:xfrm>
                <a:off x="4272" y="3106"/>
                <a:ext cx="0" cy="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31" name="AutoShape 132"/>
              <p:cNvSpPr>
                <a:spLocks noChangeArrowheads="1"/>
              </p:cNvSpPr>
              <p:nvPr/>
            </p:nvSpPr>
            <p:spPr bwMode="auto">
              <a:xfrm rot="-5400000">
                <a:off x="4080" y="2897"/>
                <a:ext cx="384" cy="14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494 h 21600"/>
                  <a:gd name="T14" fmla="*/ 17100 w 21600"/>
                  <a:gd name="T15" fmla="*/ 17106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40032" name="Line 133"/>
              <p:cNvSpPr>
                <a:spLocks noChangeShapeType="1"/>
              </p:cNvSpPr>
              <p:nvPr/>
            </p:nvSpPr>
            <p:spPr bwMode="auto">
              <a:xfrm flipH="1">
                <a:off x="4080" y="2884"/>
                <a:ext cx="11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33" name="Line 134"/>
              <p:cNvSpPr>
                <a:spLocks noChangeShapeType="1"/>
              </p:cNvSpPr>
              <p:nvPr/>
            </p:nvSpPr>
            <p:spPr bwMode="auto">
              <a:xfrm flipH="1">
                <a:off x="4080" y="3059"/>
                <a:ext cx="11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34" name="Line 135"/>
              <p:cNvSpPr>
                <a:spLocks noChangeShapeType="1"/>
              </p:cNvSpPr>
              <p:nvPr/>
            </p:nvSpPr>
            <p:spPr bwMode="auto">
              <a:xfrm flipH="1">
                <a:off x="4346" y="2952"/>
                <a:ext cx="11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35" name="Text Box 136"/>
              <p:cNvSpPr txBox="1">
                <a:spLocks noChangeArrowheads="1"/>
              </p:cNvSpPr>
              <p:nvPr/>
            </p:nvSpPr>
            <p:spPr bwMode="auto">
              <a:xfrm>
                <a:off x="4159" y="2812"/>
                <a:ext cx="220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9pPr>
              </a:lstStyle>
              <a:p>
                <a:pPr algn="l"/>
                <a:r>
                  <a:rPr lang="en-US" sz="1300" b="0">
                    <a:latin typeface="Tahoma" charset="0"/>
                    <a:cs typeface="Tahoma" charset="0"/>
                  </a:rPr>
                  <a:t>0</a:t>
                </a:r>
              </a:p>
              <a:p>
                <a:pPr algn="l"/>
                <a:r>
                  <a:rPr lang="en-US" sz="1300" b="0">
                    <a:latin typeface="Tahoma" charset="0"/>
                    <a:cs typeface="Tahoma" charset="0"/>
                  </a:rPr>
                  <a:t>1</a:t>
                </a:r>
                <a:r>
                  <a:rPr lang="en-US" sz="1300" b="0" baseline="-25000">
                    <a:latin typeface="Tahoma" charset="0"/>
                    <a:cs typeface="Tahoma" charset="0"/>
                  </a:rPr>
                  <a:t>S</a:t>
                </a:r>
              </a:p>
            </p:txBody>
          </p:sp>
          <p:grpSp>
            <p:nvGrpSpPr>
              <p:cNvPr id="40036" name="Group 137"/>
              <p:cNvGrpSpPr>
                <a:grpSpLocks/>
              </p:cNvGrpSpPr>
              <p:nvPr/>
            </p:nvGrpSpPr>
            <p:grpSpPr bwMode="auto">
              <a:xfrm>
                <a:off x="4080" y="3251"/>
                <a:ext cx="383" cy="384"/>
                <a:chOff x="4080" y="2780"/>
                <a:chExt cx="383" cy="384"/>
              </a:xfrm>
            </p:grpSpPr>
            <p:sp>
              <p:nvSpPr>
                <p:cNvPr id="40061" name="AutoShape 138"/>
                <p:cNvSpPr>
                  <a:spLocks noChangeArrowheads="1"/>
                </p:cNvSpPr>
                <p:nvPr/>
              </p:nvSpPr>
              <p:spPr bwMode="auto">
                <a:xfrm rot="-5400000">
                  <a:off x="4080" y="2897"/>
                  <a:ext cx="384" cy="14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494 h 21600"/>
                    <a:gd name="T14" fmla="*/ 17100 w 21600"/>
                    <a:gd name="T15" fmla="*/ 17106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40062" name="Line 139"/>
                <p:cNvSpPr>
                  <a:spLocks noChangeShapeType="1"/>
                </p:cNvSpPr>
                <p:nvPr/>
              </p:nvSpPr>
              <p:spPr bwMode="auto">
                <a:xfrm flipH="1">
                  <a:off x="4080" y="2884"/>
                  <a:ext cx="11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063" name="Line 140"/>
                <p:cNvSpPr>
                  <a:spLocks noChangeShapeType="1"/>
                </p:cNvSpPr>
                <p:nvPr/>
              </p:nvSpPr>
              <p:spPr bwMode="auto">
                <a:xfrm flipH="1">
                  <a:off x="4080" y="3059"/>
                  <a:ext cx="11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064" name="Line 141"/>
                <p:cNvSpPr>
                  <a:spLocks noChangeShapeType="1"/>
                </p:cNvSpPr>
                <p:nvPr/>
              </p:nvSpPr>
              <p:spPr bwMode="auto">
                <a:xfrm flipH="1">
                  <a:off x="4346" y="2952"/>
                  <a:ext cx="11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065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4155" y="2780"/>
                  <a:ext cx="187" cy="3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600" b="0">
                      <a:latin typeface="Tahoma" charset="0"/>
                      <a:cs typeface="Tahoma" charset="0"/>
                    </a:rPr>
                    <a:t>0</a:t>
                  </a:r>
                </a:p>
                <a:p>
                  <a:pPr algn="ctr"/>
                  <a:r>
                    <a:rPr lang="en-US" sz="1600" b="0">
                      <a:latin typeface="Tahoma" charset="0"/>
                      <a:cs typeface="Tahoma" charset="0"/>
                    </a:rPr>
                    <a:t>1</a:t>
                  </a:r>
                </a:p>
              </p:txBody>
            </p:sp>
          </p:grpSp>
          <p:sp>
            <p:nvSpPr>
              <p:cNvPr id="40037" name="Line 143"/>
              <p:cNvSpPr>
                <a:spLocks noChangeShapeType="1"/>
              </p:cNvSpPr>
              <p:nvPr/>
            </p:nvSpPr>
            <p:spPr bwMode="auto">
              <a:xfrm>
                <a:off x="4272" y="3577"/>
                <a:ext cx="0" cy="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38" name="AutoShape 144"/>
              <p:cNvSpPr>
                <a:spLocks noChangeArrowheads="1"/>
              </p:cNvSpPr>
              <p:nvPr/>
            </p:nvSpPr>
            <p:spPr bwMode="auto">
              <a:xfrm rot="-5400000">
                <a:off x="4080" y="3368"/>
                <a:ext cx="384" cy="14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494 h 21600"/>
                  <a:gd name="T14" fmla="*/ 17100 w 21600"/>
                  <a:gd name="T15" fmla="*/ 17106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40039" name="Line 145"/>
              <p:cNvSpPr>
                <a:spLocks noChangeShapeType="1"/>
              </p:cNvSpPr>
              <p:nvPr/>
            </p:nvSpPr>
            <p:spPr bwMode="auto">
              <a:xfrm flipH="1">
                <a:off x="4080" y="3355"/>
                <a:ext cx="11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40" name="Line 146"/>
              <p:cNvSpPr>
                <a:spLocks noChangeShapeType="1"/>
              </p:cNvSpPr>
              <p:nvPr/>
            </p:nvSpPr>
            <p:spPr bwMode="auto">
              <a:xfrm flipH="1">
                <a:off x="4080" y="3530"/>
                <a:ext cx="11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41" name="Line 147"/>
              <p:cNvSpPr>
                <a:spLocks noChangeShapeType="1"/>
              </p:cNvSpPr>
              <p:nvPr/>
            </p:nvSpPr>
            <p:spPr bwMode="auto">
              <a:xfrm flipH="1">
                <a:off x="4346" y="3423"/>
                <a:ext cx="11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42" name="Text Box 148"/>
              <p:cNvSpPr txBox="1">
                <a:spLocks noChangeArrowheads="1"/>
              </p:cNvSpPr>
              <p:nvPr/>
            </p:nvSpPr>
            <p:spPr bwMode="auto">
              <a:xfrm>
                <a:off x="4159" y="3283"/>
                <a:ext cx="220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9pPr>
              </a:lstStyle>
              <a:p>
                <a:pPr algn="l"/>
                <a:r>
                  <a:rPr lang="en-US" sz="1300" b="0">
                    <a:latin typeface="Tahoma" charset="0"/>
                    <a:cs typeface="Tahoma" charset="0"/>
                  </a:rPr>
                  <a:t>0</a:t>
                </a:r>
              </a:p>
              <a:p>
                <a:pPr algn="l"/>
                <a:r>
                  <a:rPr lang="en-US" sz="1300" b="0">
                    <a:latin typeface="Tahoma" charset="0"/>
                    <a:cs typeface="Tahoma" charset="0"/>
                  </a:rPr>
                  <a:t>1</a:t>
                </a:r>
                <a:r>
                  <a:rPr lang="en-US" sz="1300" b="0" baseline="-25000">
                    <a:latin typeface="Tahoma" charset="0"/>
                    <a:cs typeface="Tahoma" charset="0"/>
                  </a:rPr>
                  <a:t>S</a:t>
                </a:r>
              </a:p>
            </p:txBody>
          </p:sp>
          <p:grpSp>
            <p:nvGrpSpPr>
              <p:cNvPr id="40043" name="Group 149"/>
              <p:cNvGrpSpPr>
                <a:grpSpLocks/>
              </p:cNvGrpSpPr>
              <p:nvPr/>
            </p:nvGrpSpPr>
            <p:grpSpPr bwMode="auto">
              <a:xfrm>
                <a:off x="4465" y="3011"/>
                <a:ext cx="383" cy="384"/>
                <a:chOff x="4080" y="2780"/>
                <a:chExt cx="383" cy="384"/>
              </a:xfrm>
            </p:grpSpPr>
            <p:sp>
              <p:nvSpPr>
                <p:cNvPr id="40056" name="AutoShape 150"/>
                <p:cNvSpPr>
                  <a:spLocks noChangeArrowheads="1"/>
                </p:cNvSpPr>
                <p:nvPr/>
              </p:nvSpPr>
              <p:spPr bwMode="auto">
                <a:xfrm rot="-5400000">
                  <a:off x="4080" y="2897"/>
                  <a:ext cx="384" cy="14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494 h 21600"/>
                    <a:gd name="T14" fmla="*/ 17100 w 21600"/>
                    <a:gd name="T15" fmla="*/ 17106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40057" name="Line 151"/>
                <p:cNvSpPr>
                  <a:spLocks noChangeShapeType="1"/>
                </p:cNvSpPr>
                <p:nvPr/>
              </p:nvSpPr>
              <p:spPr bwMode="auto">
                <a:xfrm flipH="1">
                  <a:off x="4080" y="2884"/>
                  <a:ext cx="11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058" name="Line 152"/>
                <p:cNvSpPr>
                  <a:spLocks noChangeShapeType="1"/>
                </p:cNvSpPr>
                <p:nvPr/>
              </p:nvSpPr>
              <p:spPr bwMode="auto">
                <a:xfrm flipH="1">
                  <a:off x="4080" y="3059"/>
                  <a:ext cx="11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059" name="Line 153"/>
                <p:cNvSpPr>
                  <a:spLocks noChangeShapeType="1"/>
                </p:cNvSpPr>
                <p:nvPr/>
              </p:nvSpPr>
              <p:spPr bwMode="auto">
                <a:xfrm flipH="1">
                  <a:off x="4346" y="2952"/>
                  <a:ext cx="11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060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4155" y="2780"/>
                  <a:ext cx="187" cy="3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600" b="0">
                      <a:latin typeface="Tahoma" charset="0"/>
                      <a:cs typeface="Tahoma" charset="0"/>
                    </a:rPr>
                    <a:t>0</a:t>
                  </a:r>
                </a:p>
                <a:p>
                  <a:pPr algn="ctr"/>
                  <a:r>
                    <a:rPr lang="en-US" sz="1600" b="0">
                      <a:latin typeface="Tahoma" charset="0"/>
                      <a:cs typeface="Tahoma" charset="0"/>
                    </a:rPr>
                    <a:t>1</a:t>
                  </a:r>
                </a:p>
              </p:txBody>
            </p:sp>
          </p:grpSp>
          <p:sp>
            <p:nvSpPr>
              <p:cNvPr id="40044" name="Line 155"/>
              <p:cNvSpPr>
                <a:spLocks noChangeShapeType="1"/>
              </p:cNvSpPr>
              <p:nvPr/>
            </p:nvSpPr>
            <p:spPr bwMode="auto">
              <a:xfrm>
                <a:off x="4657" y="3337"/>
                <a:ext cx="0" cy="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45" name="AutoShape 156"/>
              <p:cNvSpPr>
                <a:spLocks noChangeArrowheads="1"/>
              </p:cNvSpPr>
              <p:nvPr/>
            </p:nvSpPr>
            <p:spPr bwMode="auto">
              <a:xfrm rot="-5400000">
                <a:off x="4465" y="3128"/>
                <a:ext cx="384" cy="14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494 h 21600"/>
                  <a:gd name="T14" fmla="*/ 17100 w 21600"/>
                  <a:gd name="T15" fmla="*/ 17106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40046" name="Line 157"/>
              <p:cNvSpPr>
                <a:spLocks noChangeShapeType="1"/>
              </p:cNvSpPr>
              <p:nvPr/>
            </p:nvSpPr>
            <p:spPr bwMode="auto">
              <a:xfrm flipH="1">
                <a:off x="4465" y="3115"/>
                <a:ext cx="11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47" name="Line 158"/>
              <p:cNvSpPr>
                <a:spLocks noChangeShapeType="1"/>
              </p:cNvSpPr>
              <p:nvPr/>
            </p:nvSpPr>
            <p:spPr bwMode="auto">
              <a:xfrm flipH="1">
                <a:off x="4465" y="3290"/>
                <a:ext cx="11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48" name="Line 159"/>
              <p:cNvSpPr>
                <a:spLocks noChangeShapeType="1"/>
              </p:cNvSpPr>
              <p:nvPr/>
            </p:nvSpPr>
            <p:spPr bwMode="auto">
              <a:xfrm flipH="1">
                <a:off x="4731" y="3183"/>
                <a:ext cx="11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49" name="Text Box 160"/>
              <p:cNvSpPr txBox="1">
                <a:spLocks noChangeArrowheads="1"/>
              </p:cNvSpPr>
              <p:nvPr/>
            </p:nvSpPr>
            <p:spPr bwMode="auto">
              <a:xfrm>
                <a:off x="4544" y="3043"/>
                <a:ext cx="220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9pPr>
              </a:lstStyle>
              <a:p>
                <a:pPr algn="l"/>
                <a:r>
                  <a:rPr lang="en-US" sz="1300" b="0">
                    <a:latin typeface="Tahoma" charset="0"/>
                    <a:cs typeface="Tahoma" charset="0"/>
                  </a:rPr>
                  <a:t>0</a:t>
                </a:r>
              </a:p>
              <a:p>
                <a:pPr algn="l"/>
                <a:r>
                  <a:rPr lang="en-US" sz="1300" b="0">
                    <a:latin typeface="Tahoma" charset="0"/>
                    <a:cs typeface="Tahoma" charset="0"/>
                  </a:rPr>
                  <a:t>1</a:t>
                </a:r>
                <a:r>
                  <a:rPr lang="en-US" sz="1300" b="0" baseline="-25000">
                    <a:latin typeface="Tahoma" charset="0"/>
                    <a:cs typeface="Tahoma" charset="0"/>
                  </a:rPr>
                  <a:t>S</a:t>
                </a:r>
              </a:p>
            </p:txBody>
          </p:sp>
          <p:sp>
            <p:nvSpPr>
              <p:cNvPr id="40050" name="Line 161"/>
              <p:cNvSpPr>
                <a:spLocks noChangeShapeType="1"/>
              </p:cNvSpPr>
              <p:nvPr/>
            </p:nvSpPr>
            <p:spPr bwMode="auto">
              <a:xfrm>
                <a:off x="4463" y="2952"/>
                <a:ext cx="2" cy="15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51" name="Line 162"/>
              <p:cNvSpPr>
                <a:spLocks noChangeShapeType="1"/>
              </p:cNvSpPr>
              <p:nvPr/>
            </p:nvSpPr>
            <p:spPr bwMode="auto">
              <a:xfrm>
                <a:off x="4463" y="3290"/>
                <a:ext cx="3" cy="13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52" name="Line 163"/>
              <p:cNvSpPr>
                <a:spLocks noChangeShapeType="1"/>
              </p:cNvSpPr>
              <p:nvPr/>
            </p:nvSpPr>
            <p:spPr bwMode="auto">
              <a:xfrm>
                <a:off x="4272" y="3168"/>
                <a:ext cx="107" cy="10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53" name="Line 164"/>
              <p:cNvSpPr>
                <a:spLocks noChangeShapeType="1"/>
              </p:cNvSpPr>
              <p:nvPr/>
            </p:nvSpPr>
            <p:spPr bwMode="auto">
              <a:xfrm>
                <a:off x="4272" y="3635"/>
                <a:ext cx="107" cy="10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54" name="Line 165"/>
              <p:cNvSpPr>
                <a:spLocks noChangeShapeType="1"/>
              </p:cNvSpPr>
              <p:nvPr/>
            </p:nvSpPr>
            <p:spPr bwMode="auto">
              <a:xfrm>
                <a:off x="4379" y="3277"/>
                <a:ext cx="0" cy="60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55" name="Line 166"/>
              <p:cNvSpPr>
                <a:spLocks noChangeShapeType="1"/>
              </p:cNvSpPr>
              <p:nvPr/>
            </p:nvSpPr>
            <p:spPr bwMode="auto">
              <a:xfrm>
                <a:off x="4657" y="3395"/>
                <a:ext cx="0" cy="4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0026" name="Text Box 167"/>
            <p:cNvSpPr txBox="1">
              <a:spLocks noChangeArrowheads="1"/>
            </p:cNvSpPr>
            <p:nvPr/>
          </p:nvSpPr>
          <p:spPr bwMode="auto">
            <a:xfrm>
              <a:off x="3669" y="2371"/>
              <a:ext cx="658" cy="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sz="1600" b="0">
                  <a:latin typeface="Tahoma" charset="0"/>
                  <a:cs typeface="Tahoma" charset="0"/>
                </a:rPr>
                <a:t>I</a:t>
              </a:r>
              <a:r>
                <a:rPr lang="en-US" sz="1600" b="0" baseline="-25000">
                  <a:latin typeface="Tahoma" charset="0"/>
                  <a:cs typeface="Tahoma" charset="0"/>
                </a:rPr>
                <a:t>0</a:t>
              </a:r>
              <a:endParaRPr lang="en-US" sz="1600" b="0">
                <a:latin typeface="Tahoma" charset="0"/>
                <a:cs typeface="Tahoma" charset="0"/>
              </a:endParaRPr>
            </a:p>
            <a:p>
              <a:r>
                <a:rPr lang="en-US" sz="1600" b="0">
                  <a:latin typeface="Tahoma" charset="0"/>
                  <a:cs typeface="Tahoma" charset="0"/>
                </a:rPr>
                <a:t>I</a:t>
              </a:r>
              <a:r>
                <a:rPr lang="en-US" sz="1600" b="0" baseline="-25000">
                  <a:latin typeface="Tahoma" charset="0"/>
                  <a:cs typeface="Tahoma" charset="0"/>
                </a:rPr>
                <a:t>1</a:t>
              </a:r>
            </a:p>
            <a:p>
              <a:endParaRPr lang="en-US" sz="1600" b="0">
                <a:latin typeface="Tahoma" charset="0"/>
                <a:cs typeface="Tahoma" charset="0"/>
              </a:endParaRPr>
            </a:p>
            <a:p>
              <a:r>
                <a:rPr lang="en-US" sz="1600" b="0">
                  <a:latin typeface="Tahoma" charset="0"/>
                  <a:cs typeface="Tahoma" charset="0"/>
                </a:rPr>
                <a:t>I</a:t>
              </a:r>
              <a:r>
                <a:rPr lang="en-US" sz="1600" b="0" baseline="-25000">
                  <a:latin typeface="Tahoma" charset="0"/>
                  <a:cs typeface="Tahoma" charset="0"/>
                </a:rPr>
                <a:t>2</a:t>
              </a:r>
              <a:endParaRPr lang="en-US" sz="1600" b="0">
                <a:latin typeface="Tahoma" charset="0"/>
                <a:cs typeface="Tahoma" charset="0"/>
              </a:endParaRPr>
            </a:p>
            <a:p>
              <a:r>
                <a:rPr lang="en-US" sz="1600" b="0">
                  <a:latin typeface="Tahoma" charset="0"/>
                  <a:cs typeface="Tahoma" charset="0"/>
                </a:rPr>
                <a:t>I</a:t>
              </a:r>
              <a:r>
                <a:rPr lang="en-US" sz="1600" b="0" baseline="-25000">
                  <a:latin typeface="Tahoma" charset="0"/>
                  <a:cs typeface="Tahoma" charset="0"/>
                </a:rPr>
                <a:t>3</a:t>
              </a:r>
            </a:p>
          </p:txBody>
        </p:sp>
        <p:sp>
          <p:nvSpPr>
            <p:cNvPr id="40027" name="Text Box 168"/>
            <p:cNvSpPr txBox="1">
              <a:spLocks noChangeArrowheads="1"/>
            </p:cNvSpPr>
            <p:nvPr/>
          </p:nvSpPr>
          <p:spPr bwMode="auto">
            <a:xfrm>
              <a:off x="4980" y="2668"/>
              <a:ext cx="19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sz="1600" b="0">
                  <a:latin typeface="Tahoma" charset="0"/>
                  <a:cs typeface="Tahoma" charset="0"/>
                </a:rPr>
                <a:t>Y</a:t>
              </a:r>
            </a:p>
          </p:txBody>
        </p:sp>
        <p:sp>
          <p:nvSpPr>
            <p:cNvPr id="40028" name="Text Box 169"/>
            <p:cNvSpPr txBox="1">
              <a:spLocks noChangeArrowheads="1"/>
            </p:cNvSpPr>
            <p:nvPr/>
          </p:nvSpPr>
          <p:spPr bwMode="auto">
            <a:xfrm>
              <a:off x="4452" y="3503"/>
              <a:ext cx="51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sz="1600" b="0">
                  <a:latin typeface="Tahoma" charset="0"/>
                  <a:cs typeface="Tahoma" charset="0"/>
                </a:rPr>
                <a:t>S</a:t>
              </a:r>
              <a:r>
                <a:rPr lang="en-US" sz="1600" b="0" baseline="-25000">
                  <a:latin typeface="Tahoma" charset="0"/>
                  <a:cs typeface="Tahoma" charset="0"/>
                </a:rPr>
                <a:t>0</a:t>
              </a:r>
              <a:r>
                <a:rPr lang="en-US" sz="1600" b="0">
                  <a:latin typeface="Tahoma" charset="0"/>
                  <a:cs typeface="Tahoma" charset="0"/>
                </a:rPr>
                <a:t>    S</a:t>
              </a:r>
              <a:r>
                <a:rPr lang="en-US" sz="1600" b="0" baseline="-25000">
                  <a:latin typeface="Tahoma" charset="0"/>
                  <a:cs typeface="Tahoma" charset="0"/>
                </a:rPr>
                <a:t>1</a:t>
              </a:r>
            </a:p>
          </p:txBody>
        </p:sp>
      </p:grpSp>
      <p:sp>
        <p:nvSpPr>
          <p:cNvPr id="39939" name="Text Box 170"/>
          <p:cNvSpPr txBox="1">
            <a:spLocks noChangeArrowheads="1"/>
          </p:cNvSpPr>
          <p:nvPr/>
        </p:nvSpPr>
        <p:spPr bwMode="auto">
          <a:xfrm>
            <a:off x="228600" y="2133600"/>
            <a:ext cx="27622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latin typeface="Tahoma" charset="0"/>
                <a:cs typeface="Tahoma" charset="0"/>
              </a:rPr>
              <a:t>A 4-input Mux</a:t>
            </a:r>
            <a:br>
              <a:rPr lang="en-US" sz="1800" b="0">
                <a:latin typeface="Tahoma" charset="0"/>
                <a:cs typeface="Tahoma" charset="0"/>
              </a:rPr>
            </a:br>
            <a:r>
              <a:rPr lang="en-US" sz="1800" b="0">
                <a:latin typeface="Tahoma" charset="0"/>
                <a:cs typeface="Tahoma" charset="0"/>
              </a:rPr>
              <a:t>(implemented as a tree)</a:t>
            </a:r>
          </a:p>
        </p:txBody>
      </p:sp>
      <p:grpSp>
        <p:nvGrpSpPr>
          <p:cNvPr id="7" name="Group 273"/>
          <p:cNvGrpSpPr>
            <a:grpSpLocks/>
          </p:cNvGrpSpPr>
          <p:nvPr/>
        </p:nvGrpSpPr>
        <p:grpSpPr bwMode="auto">
          <a:xfrm>
            <a:off x="4835525" y="2314575"/>
            <a:ext cx="1308100" cy="3630613"/>
            <a:chOff x="3374" y="1458"/>
            <a:chExt cx="824" cy="2287"/>
          </a:xfrm>
        </p:grpSpPr>
        <p:grpSp>
          <p:nvGrpSpPr>
            <p:cNvPr id="39965" name="Group 173"/>
            <p:cNvGrpSpPr>
              <a:grpSpLocks/>
            </p:cNvGrpSpPr>
            <p:nvPr/>
          </p:nvGrpSpPr>
          <p:grpSpPr bwMode="auto">
            <a:xfrm>
              <a:off x="3606" y="2460"/>
              <a:ext cx="383" cy="384"/>
              <a:chOff x="4080" y="2780"/>
              <a:chExt cx="383" cy="384"/>
            </a:xfrm>
          </p:grpSpPr>
          <p:sp>
            <p:nvSpPr>
              <p:cNvPr id="40020" name="AutoShape 174"/>
              <p:cNvSpPr>
                <a:spLocks noChangeArrowheads="1"/>
              </p:cNvSpPr>
              <p:nvPr/>
            </p:nvSpPr>
            <p:spPr bwMode="auto">
              <a:xfrm rot="-5400000">
                <a:off x="4080" y="2897"/>
                <a:ext cx="384" cy="14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494 h 21600"/>
                  <a:gd name="T14" fmla="*/ 17100 w 21600"/>
                  <a:gd name="T15" fmla="*/ 17106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40021" name="Line 175"/>
              <p:cNvSpPr>
                <a:spLocks noChangeShapeType="1"/>
              </p:cNvSpPr>
              <p:nvPr/>
            </p:nvSpPr>
            <p:spPr bwMode="auto">
              <a:xfrm flipH="1">
                <a:off x="4080" y="2884"/>
                <a:ext cx="11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22" name="Line 176"/>
              <p:cNvSpPr>
                <a:spLocks noChangeShapeType="1"/>
              </p:cNvSpPr>
              <p:nvPr/>
            </p:nvSpPr>
            <p:spPr bwMode="auto">
              <a:xfrm flipH="1">
                <a:off x="4080" y="3059"/>
                <a:ext cx="11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23" name="Line 177"/>
              <p:cNvSpPr>
                <a:spLocks noChangeShapeType="1"/>
              </p:cNvSpPr>
              <p:nvPr/>
            </p:nvSpPr>
            <p:spPr bwMode="auto">
              <a:xfrm flipH="1">
                <a:off x="4346" y="2952"/>
                <a:ext cx="11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24" name="Text Box 178"/>
              <p:cNvSpPr txBox="1">
                <a:spLocks noChangeArrowheads="1"/>
              </p:cNvSpPr>
              <p:nvPr/>
            </p:nvSpPr>
            <p:spPr bwMode="auto">
              <a:xfrm>
                <a:off x="4155" y="2780"/>
                <a:ext cx="187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9pPr>
              </a:lstStyle>
              <a:p>
                <a:pPr algn="l"/>
                <a:r>
                  <a:rPr lang="en-US" sz="1600" b="0">
                    <a:latin typeface="Tahoma" charset="0"/>
                    <a:cs typeface="Tahoma" charset="0"/>
                  </a:rPr>
                  <a:t>0</a:t>
                </a:r>
              </a:p>
              <a:p>
                <a:pPr algn="l"/>
                <a:r>
                  <a:rPr lang="en-US" sz="1600" b="0">
                    <a:latin typeface="Tahoma" charset="0"/>
                    <a:cs typeface="Tahoma" charset="0"/>
                  </a:rPr>
                  <a:t>1</a:t>
                </a:r>
              </a:p>
            </p:txBody>
          </p:sp>
        </p:grpSp>
        <p:sp>
          <p:nvSpPr>
            <p:cNvPr id="39966" name="Line 179"/>
            <p:cNvSpPr>
              <a:spLocks noChangeShapeType="1"/>
            </p:cNvSpPr>
            <p:nvPr/>
          </p:nvSpPr>
          <p:spPr bwMode="auto">
            <a:xfrm>
              <a:off x="3798" y="2786"/>
              <a:ext cx="0" cy="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7" name="AutoShape 180"/>
            <p:cNvSpPr>
              <a:spLocks noChangeArrowheads="1"/>
            </p:cNvSpPr>
            <p:nvPr/>
          </p:nvSpPr>
          <p:spPr bwMode="auto">
            <a:xfrm rot="-5400000">
              <a:off x="3606" y="2577"/>
              <a:ext cx="384" cy="14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494 h 21600"/>
                <a:gd name="T14" fmla="*/ 17100 w 21600"/>
                <a:gd name="T15" fmla="*/ 1710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39968" name="Line 181"/>
            <p:cNvSpPr>
              <a:spLocks noChangeShapeType="1"/>
            </p:cNvSpPr>
            <p:nvPr/>
          </p:nvSpPr>
          <p:spPr bwMode="auto">
            <a:xfrm flipH="1">
              <a:off x="3606" y="2564"/>
              <a:ext cx="1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9" name="Line 182"/>
            <p:cNvSpPr>
              <a:spLocks noChangeShapeType="1"/>
            </p:cNvSpPr>
            <p:nvPr/>
          </p:nvSpPr>
          <p:spPr bwMode="auto">
            <a:xfrm flipH="1">
              <a:off x="3606" y="2739"/>
              <a:ext cx="1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0" name="Line 183"/>
            <p:cNvSpPr>
              <a:spLocks noChangeShapeType="1"/>
            </p:cNvSpPr>
            <p:nvPr/>
          </p:nvSpPr>
          <p:spPr bwMode="auto">
            <a:xfrm flipH="1">
              <a:off x="3872" y="2632"/>
              <a:ext cx="1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1" name="Text Box 184"/>
            <p:cNvSpPr txBox="1">
              <a:spLocks noChangeArrowheads="1"/>
            </p:cNvSpPr>
            <p:nvPr/>
          </p:nvSpPr>
          <p:spPr bwMode="auto">
            <a:xfrm>
              <a:off x="3685" y="2492"/>
              <a:ext cx="220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300" b="0">
                  <a:latin typeface="Tahoma" charset="0"/>
                  <a:cs typeface="Tahoma" charset="0"/>
                </a:rPr>
                <a:t>0</a:t>
              </a:r>
            </a:p>
            <a:p>
              <a:pPr algn="l"/>
              <a:r>
                <a:rPr lang="en-US" sz="1300" b="0">
                  <a:latin typeface="Tahoma" charset="0"/>
                  <a:cs typeface="Tahoma" charset="0"/>
                </a:rPr>
                <a:t>1</a:t>
              </a:r>
              <a:r>
                <a:rPr lang="en-US" sz="1300" b="0" baseline="-25000">
                  <a:latin typeface="Tahoma" charset="0"/>
                  <a:cs typeface="Tahoma" charset="0"/>
                </a:rPr>
                <a:t>S</a:t>
              </a:r>
            </a:p>
          </p:txBody>
        </p:sp>
        <p:grpSp>
          <p:nvGrpSpPr>
            <p:cNvPr id="39972" name="Group 185"/>
            <p:cNvGrpSpPr>
              <a:grpSpLocks/>
            </p:cNvGrpSpPr>
            <p:nvPr/>
          </p:nvGrpSpPr>
          <p:grpSpPr bwMode="auto">
            <a:xfrm>
              <a:off x="3606" y="2931"/>
              <a:ext cx="383" cy="384"/>
              <a:chOff x="4080" y="2780"/>
              <a:chExt cx="383" cy="384"/>
            </a:xfrm>
          </p:grpSpPr>
          <p:sp>
            <p:nvSpPr>
              <p:cNvPr id="40015" name="AutoShape 186"/>
              <p:cNvSpPr>
                <a:spLocks noChangeArrowheads="1"/>
              </p:cNvSpPr>
              <p:nvPr/>
            </p:nvSpPr>
            <p:spPr bwMode="auto">
              <a:xfrm rot="-5400000">
                <a:off x="4080" y="2897"/>
                <a:ext cx="384" cy="14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494 h 21600"/>
                  <a:gd name="T14" fmla="*/ 17100 w 21600"/>
                  <a:gd name="T15" fmla="*/ 17106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40016" name="Line 187"/>
              <p:cNvSpPr>
                <a:spLocks noChangeShapeType="1"/>
              </p:cNvSpPr>
              <p:nvPr/>
            </p:nvSpPr>
            <p:spPr bwMode="auto">
              <a:xfrm flipH="1">
                <a:off x="4080" y="2884"/>
                <a:ext cx="11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17" name="Line 188"/>
              <p:cNvSpPr>
                <a:spLocks noChangeShapeType="1"/>
              </p:cNvSpPr>
              <p:nvPr/>
            </p:nvSpPr>
            <p:spPr bwMode="auto">
              <a:xfrm flipH="1">
                <a:off x="4080" y="3059"/>
                <a:ext cx="11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18" name="Line 189"/>
              <p:cNvSpPr>
                <a:spLocks noChangeShapeType="1"/>
              </p:cNvSpPr>
              <p:nvPr/>
            </p:nvSpPr>
            <p:spPr bwMode="auto">
              <a:xfrm flipH="1">
                <a:off x="4346" y="2952"/>
                <a:ext cx="11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19" name="Text Box 190"/>
              <p:cNvSpPr txBox="1">
                <a:spLocks noChangeArrowheads="1"/>
              </p:cNvSpPr>
              <p:nvPr/>
            </p:nvSpPr>
            <p:spPr bwMode="auto">
              <a:xfrm>
                <a:off x="4155" y="2780"/>
                <a:ext cx="187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9pPr>
              </a:lstStyle>
              <a:p>
                <a:pPr algn="l"/>
                <a:r>
                  <a:rPr lang="en-US" sz="1600" b="0">
                    <a:latin typeface="Tahoma" charset="0"/>
                    <a:cs typeface="Tahoma" charset="0"/>
                  </a:rPr>
                  <a:t>0</a:t>
                </a:r>
              </a:p>
              <a:p>
                <a:pPr algn="l"/>
                <a:r>
                  <a:rPr lang="en-US" sz="1600" b="0">
                    <a:latin typeface="Tahoma" charset="0"/>
                    <a:cs typeface="Tahoma" charset="0"/>
                  </a:rPr>
                  <a:t>1</a:t>
                </a:r>
              </a:p>
            </p:txBody>
          </p:sp>
        </p:grpSp>
        <p:sp>
          <p:nvSpPr>
            <p:cNvPr id="39973" name="Line 191"/>
            <p:cNvSpPr>
              <a:spLocks noChangeShapeType="1"/>
            </p:cNvSpPr>
            <p:nvPr/>
          </p:nvSpPr>
          <p:spPr bwMode="auto">
            <a:xfrm>
              <a:off x="3798" y="3257"/>
              <a:ext cx="0" cy="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4" name="AutoShape 192"/>
            <p:cNvSpPr>
              <a:spLocks noChangeArrowheads="1"/>
            </p:cNvSpPr>
            <p:nvPr/>
          </p:nvSpPr>
          <p:spPr bwMode="auto">
            <a:xfrm rot="-5400000">
              <a:off x="3606" y="3048"/>
              <a:ext cx="384" cy="14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494 h 21600"/>
                <a:gd name="T14" fmla="*/ 17100 w 21600"/>
                <a:gd name="T15" fmla="*/ 1710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39975" name="Line 193"/>
            <p:cNvSpPr>
              <a:spLocks noChangeShapeType="1"/>
            </p:cNvSpPr>
            <p:nvPr/>
          </p:nvSpPr>
          <p:spPr bwMode="auto">
            <a:xfrm flipH="1">
              <a:off x="3606" y="3035"/>
              <a:ext cx="1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6" name="Line 194"/>
            <p:cNvSpPr>
              <a:spLocks noChangeShapeType="1"/>
            </p:cNvSpPr>
            <p:nvPr/>
          </p:nvSpPr>
          <p:spPr bwMode="auto">
            <a:xfrm flipH="1">
              <a:off x="3606" y="3210"/>
              <a:ext cx="1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7" name="Line 195"/>
            <p:cNvSpPr>
              <a:spLocks noChangeShapeType="1"/>
            </p:cNvSpPr>
            <p:nvPr/>
          </p:nvSpPr>
          <p:spPr bwMode="auto">
            <a:xfrm flipH="1">
              <a:off x="3872" y="3103"/>
              <a:ext cx="1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8" name="Text Box 196"/>
            <p:cNvSpPr txBox="1">
              <a:spLocks noChangeArrowheads="1"/>
            </p:cNvSpPr>
            <p:nvPr/>
          </p:nvSpPr>
          <p:spPr bwMode="auto">
            <a:xfrm>
              <a:off x="3685" y="2963"/>
              <a:ext cx="220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300" b="0">
                  <a:latin typeface="Tahoma" charset="0"/>
                  <a:cs typeface="Tahoma" charset="0"/>
                </a:rPr>
                <a:t>0</a:t>
              </a:r>
            </a:p>
            <a:p>
              <a:pPr algn="l"/>
              <a:r>
                <a:rPr lang="en-US" sz="1300" b="0">
                  <a:latin typeface="Tahoma" charset="0"/>
                  <a:cs typeface="Tahoma" charset="0"/>
                </a:rPr>
                <a:t>1</a:t>
              </a:r>
              <a:r>
                <a:rPr lang="en-US" sz="1300" b="0" baseline="-25000">
                  <a:latin typeface="Tahoma" charset="0"/>
                  <a:cs typeface="Tahoma" charset="0"/>
                </a:rPr>
                <a:t>S</a:t>
              </a:r>
            </a:p>
          </p:txBody>
        </p:sp>
        <p:sp>
          <p:nvSpPr>
            <p:cNvPr id="39979" name="Line 211"/>
            <p:cNvSpPr>
              <a:spLocks noChangeShapeType="1"/>
            </p:cNvSpPr>
            <p:nvPr/>
          </p:nvSpPr>
          <p:spPr bwMode="auto">
            <a:xfrm>
              <a:off x="3798" y="2848"/>
              <a:ext cx="107" cy="1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0" name="Line 212"/>
            <p:cNvSpPr>
              <a:spLocks noChangeShapeType="1"/>
            </p:cNvSpPr>
            <p:nvPr/>
          </p:nvSpPr>
          <p:spPr bwMode="auto">
            <a:xfrm>
              <a:off x="3798" y="3315"/>
              <a:ext cx="107" cy="1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1" name="Line 213"/>
            <p:cNvSpPr>
              <a:spLocks noChangeShapeType="1"/>
            </p:cNvSpPr>
            <p:nvPr/>
          </p:nvSpPr>
          <p:spPr bwMode="auto">
            <a:xfrm>
              <a:off x="3905" y="2015"/>
              <a:ext cx="0" cy="15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2" name="Text Box 215"/>
            <p:cNvSpPr txBox="1">
              <a:spLocks noChangeArrowheads="1"/>
            </p:cNvSpPr>
            <p:nvPr/>
          </p:nvSpPr>
          <p:spPr bwMode="auto">
            <a:xfrm>
              <a:off x="3374" y="2400"/>
              <a:ext cx="249" cy="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Tahoma" charset="0"/>
                  <a:cs typeface="Tahoma" charset="0"/>
                </a:rPr>
                <a:t>A</a:t>
              </a:r>
              <a:r>
                <a:rPr lang="en-US" sz="1600" b="0" baseline="-25000">
                  <a:latin typeface="Tahoma" charset="0"/>
                  <a:cs typeface="Tahoma" charset="0"/>
                </a:rPr>
                <a:t>2</a:t>
              </a:r>
              <a:endParaRPr lang="en-US" sz="1600" b="0">
                <a:latin typeface="Tahoma" charset="0"/>
                <a:cs typeface="Tahoma" charset="0"/>
              </a:endParaRPr>
            </a:p>
            <a:p>
              <a:pPr algn="l"/>
              <a:r>
                <a:rPr lang="en-US" sz="1600" b="0">
                  <a:latin typeface="Tahoma" charset="0"/>
                  <a:cs typeface="Tahoma" charset="0"/>
                </a:rPr>
                <a:t>B</a:t>
              </a:r>
              <a:r>
                <a:rPr lang="en-US" sz="1600" b="0" baseline="-25000">
                  <a:latin typeface="Tahoma" charset="0"/>
                  <a:cs typeface="Tahoma" charset="0"/>
                </a:rPr>
                <a:t>2</a:t>
              </a:r>
            </a:p>
            <a:p>
              <a:pPr algn="l"/>
              <a:endParaRPr lang="en-US" sz="1600" b="0">
                <a:latin typeface="Tahoma" charset="0"/>
                <a:cs typeface="Tahoma" charset="0"/>
              </a:endParaRPr>
            </a:p>
            <a:p>
              <a:pPr algn="l"/>
              <a:r>
                <a:rPr lang="en-US" sz="1600" b="0">
                  <a:latin typeface="Tahoma" charset="0"/>
                  <a:cs typeface="Tahoma" charset="0"/>
                </a:rPr>
                <a:t>A</a:t>
              </a:r>
              <a:r>
                <a:rPr lang="en-US" sz="1600" b="0" baseline="-25000">
                  <a:latin typeface="Tahoma" charset="0"/>
                  <a:cs typeface="Tahoma" charset="0"/>
                </a:rPr>
                <a:t>3</a:t>
              </a:r>
              <a:endParaRPr lang="en-US" sz="1600" b="0">
                <a:latin typeface="Tahoma" charset="0"/>
                <a:cs typeface="Tahoma" charset="0"/>
              </a:endParaRPr>
            </a:p>
            <a:p>
              <a:pPr algn="l"/>
              <a:r>
                <a:rPr lang="en-US" sz="1600" b="0">
                  <a:latin typeface="Tahoma" charset="0"/>
                  <a:cs typeface="Tahoma" charset="0"/>
                </a:rPr>
                <a:t>B</a:t>
              </a:r>
              <a:r>
                <a:rPr lang="en-US" sz="1600" b="0" baseline="-25000">
                  <a:latin typeface="Tahoma" charset="0"/>
                  <a:cs typeface="Tahoma" charset="0"/>
                </a:rPr>
                <a:t>3</a:t>
              </a:r>
            </a:p>
          </p:txBody>
        </p:sp>
        <p:sp>
          <p:nvSpPr>
            <p:cNvPr id="39983" name="Text Box 216"/>
            <p:cNvSpPr txBox="1">
              <a:spLocks noChangeArrowheads="1"/>
            </p:cNvSpPr>
            <p:nvPr/>
          </p:nvSpPr>
          <p:spPr bwMode="auto">
            <a:xfrm>
              <a:off x="3960" y="1536"/>
              <a:ext cx="23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Tahoma" charset="0"/>
                  <a:cs typeface="Tahoma" charset="0"/>
                </a:rPr>
                <a:t>Y</a:t>
              </a:r>
              <a:r>
                <a:rPr lang="en-US" sz="1600" b="0" baseline="-25000">
                  <a:latin typeface="Tahoma" charset="0"/>
                  <a:cs typeface="Tahoma" charset="0"/>
                </a:rPr>
                <a:t>0</a:t>
              </a:r>
            </a:p>
          </p:txBody>
        </p:sp>
        <p:sp>
          <p:nvSpPr>
            <p:cNvPr id="39984" name="Text Box 217"/>
            <p:cNvSpPr txBox="1">
              <a:spLocks noChangeArrowheads="1"/>
            </p:cNvSpPr>
            <p:nvPr/>
          </p:nvSpPr>
          <p:spPr bwMode="auto">
            <a:xfrm>
              <a:off x="3823" y="3532"/>
              <a:ext cx="18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Tahoma" charset="0"/>
                  <a:cs typeface="Tahoma" charset="0"/>
                </a:rPr>
                <a:t>S</a:t>
              </a:r>
              <a:endParaRPr lang="en-US" sz="1600" b="0" baseline="-25000">
                <a:latin typeface="Tahoma" charset="0"/>
                <a:cs typeface="Tahoma" charset="0"/>
              </a:endParaRPr>
            </a:p>
          </p:txBody>
        </p:sp>
        <p:grpSp>
          <p:nvGrpSpPr>
            <p:cNvPr id="39985" name="Group 218"/>
            <p:cNvGrpSpPr>
              <a:grpSpLocks/>
            </p:cNvGrpSpPr>
            <p:nvPr/>
          </p:nvGrpSpPr>
          <p:grpSpPr bwMode="auto">
            <a:xfrm>
              <a:off x="3614" y="1518"/>
              <a:ext cx="383" cy="384"/>
              <a:chOff x="4080" y="2780"/>
              <a:chExt cx="383" cy="384"/>
            </a:xfrm>
          </p:grpSpPr>
          <p:sp>
            <p:nvSpPr>
              <p:cNvPr id="40010" name="AutoShape 219"/>
              <p:cNvSpPr>
                <a:spLocks noChangeArrowheads="1"/>
              </p:cNvSpPr>
              <p:nvPr/>
            </p:nvSpPr>
            <p:spPr bwMode="auto">
              <a:xfrm rot="-5400000">
                <a:off x="4080" y="2897"/>
                <a:ext cx="384" cy="14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494 h 21600"/>
                  <a:gd name="T14" fmla="*/ 17100 w 21600"/>
                  <a:gd name="T15" fmla="*/ 17106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40011" name="Line 220"/>
              <p:cNvSpPr>
                <a:spLocks noChangeShapeType="1"/>
              </p:cNvSpPr>
              <p:nvPr/>
            </p:nvSpPr>
            <p:spPr bwMode="auto">
              <a:xfrm flipH="1">
                <a:off x="4080" y="2884"/>
                <a:ext cx="11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12" name="Line 221"/>
              <p:cNvSpPr>
                <a:spLocks noChangeShapeType="1"/>
              </p:cNvSpPr>
              <p:nvPr/>
            </p:nvSpPr>
            <p:spPr bwMode="auto">
              <a:xfrm flipH="1">
                <a:off x="4080" y="3059"/>
                <a:ext cx="11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13" name="Line 222"/>
              <p:cNvSpPr>
                <a:spLocks noChangeShapeType="1"/>
              </p:cNvSpPr>
              <p:nvPr/>
            </p:nvSpPr>
            <p:spPr bwMode="auto">
              <a:xfrm flipH="1">
                <a:off x="4346" y="2952"/>
                <a:ext cx="11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14" name="Text Box 223"/>
              <p:cNvSpPr txBox="1">
                <a:spLocks noChangeArrowheads="1"/>
              </p:cNvSpPr>
              <p:nvPr/>
            </p:nvSpPr>
            <p:spPr bwMode="auto">
              <a:xfrm>
                <a:off x="4155" y="2780"/>
                <a:ext cx="187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9pPr>
              </a:lstStyle>
              <a:p>
                <a:pPr algn="l"/>
                <a:r>
                  <a:rPr lang="en-US" sz="1600" b="0">
                    <a:latin typeface="Tahoma" charset="0"/>
                    <a:cs typeface="Tahoma" charset="0"/>
                  </a:rPr>
                  <a:t>0</a:t>
                </a:r>
              </a:p>
              <a:p>
                <a:pPr algn="l"/>
                <a:r>
                  <a:rPr lang="en-US" sz="1600" b="0">
                    <a:latin typeface="Tahoma" charset="0"/>
                    <a:cs typeface="Tahoma" charset="0"/>
                  </a:rPr>
                  <a:t>1</a:t>
                </a:r>
              </a:p>
            </p:txBody>
          </p:sp>
        </p:grpSp>
        <p:sp>
          <p:nvSpPr>
            <p:cNvPr id="39986" name="Line 224"/>
            <p:cNvSpPr>
              <a:spLocks noChangeShapeType="1"/>
            </p:cNvSpPr>
            <p:nvPr/>
          </p:nvSpPr>
          <p:spPr bwMode="auto">
            <a:xfrm>
              <a:off x="3806" y="1844"/>
              <a:ext cx="0" cy="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7" name="AutoShape 225"/>
            <p:cNvSpPr>
              <a:spLocks noChangeArrowheads="1"/>
            </p:cNvSpPr>
            <p:nvPr/>
          </p:nvSpPr>
          <p:spPr bwMode="auto">
            <a:xfrm rot="-5400000">
              <a:off x="3614" y="1635"/>
              <a:ext cx="384" cy="14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494 h 21600"/>
                <a:gd name="T14" fmla="*/ 17100 w 21600"/>
                <a:gd name="T15" fmla="*/ 1710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39988" name="Line 226"/>
            <p:cNvSpPr>
              <a:spLocks noChangeShapeType="1"/>
            </p:cNvSpPr>
            <p:nvPr/>
          </p:nvSpPr>
          <p:spPr bwMode="auto">
            <a:xfrm flipH="1">
              <a:off x="3614" y="1622"/>
              <a:ext cx="1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9" name="Line 227"/>
            <p:cNvSpPr>
              <a:spLocks noChangeShapeType="1"/>
            </p:cNvSpPr>
            <p:nvPr/>
          </p:nvSpPr>
          <p:spPr bwMode="auto">
            <a:xfrm flipH="1">
              <a:off x="3614" y="1797"/>
              <a:ext cx="1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90" name="Line 228"/>
            <p:cNvSpPr>
              <a:spLocks noChangeShapeType="1"/>
            </p:cNvSpPr>
            <p:nvPr/>
          </p:nvSpPr>
          <p:spPr bwMode="auto">
            <a:xfrm flipH="1">
              <a:off x="3880" y="1690"/>
              <a:ext cx="1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91" name="Text Box 229"/>
            <p:cNvSpPr txBox="1">
              <a:spLocks noChangeArrowheads="1"/>
            </p:cNvSpPr>
            <p:nvPr/>
          </p:nvSpPr>
          <p:spPr bwMode="auto">
            <a:xfrm>
              <a:off x="3693" y="1550"/>
              <a:ext cx="220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300" b="0">
                  <a:latin typeface="Tahoma" charset="0"/>
                  <a:cs typeface="Tahoma" charset="0"/>
                </a:rPr>
                <a:t>0</a:t>
              </a:r>
            </a:p>
            <a:p>
              <a:pPr algn="l"/>
              <a:r>
                <a:rPr lang="en-US" sz="1300" b="0">
                  <a:latin typeface="Tahoma" charset="0"/>
                  <a:cs typeface="Tahoma" charset="0"/>
                </a:rPr>
                <a:t>1</a:t>
              </a:r>
              <a:r>
                <a:rPr lang="en-US" sz="1300" b="0" baseline="-25000">
                  <a:latin typeface="Tahoma" charset="0"/>
                  <a:cs typeface="Tahoma" charset="0"/>
                </a:rPr>
                <a:t>S</a:t>
              </a:r>
            </a:p>
          </p:txBody>
        </p:sp>
        <p:grpSp>
          <p:nvGrpSpPr>
            <p:cNvPr id="39992" name="Group 230"/>
            <p:cNvGrpSpPr>
              <a:grpSpLocks/>
            </p:cNvGrpSpPr>
            <p:nvPr/>
          </p:nvGrpSpPr>
          <p:grpSpPr bwMode="auto">
            <a:xfrm>
              <a:off x="3614" y="1989"/>
              <a:ext cx="383" cy="384"/>
              <a:chOff x="4080" y="2780"/>
              <a:chExt cx="383" cy="384"/>
            </a:xfrm>
          </p:grpSpPr>
          <p:sp>
            <p:nvSpPr>
              <p:cNvPr id="40005" name="AutoShape 231"/>
              <p:cNvSpPr>
                <a:spLocks noChangeArrowheads="1"/>
              </p:cNvSpPr>
              <p:nvPr/>
            </p:nvSpPr>
            <p:spPr bwMode="auto">
              <a:xfrm rot="-5400000">
                <a:off x="4080" y="2897"/>
                <a:ext cx="384" cy="14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494 h 21600"/>
                  <a:gd name="T14" fmla="*/ 17100 w 21600"/>
                  <a:gd name="T15" fmla="*/ 17106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40006" name="Line 232"/>
              <p:cNvSpPr>
                <a:spLocks noChangeShapeType="1"/>
              </p:cNvSpPr>
              <p:nvPr/>
            </p:nvSpPr>
            <p:spPr bwMode="auto">
              <a:xfrm flipH="1">
                <a:off x="4080" y="2884"/>
                <a:ext cx="11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07" name="Line 233"/>
              <p:cNvSpPr>
                <a:spLocks noChangeShapeType="1"/>
              </p:cNvSpPr>
              <p:nvPr/>
            </p:nvSpPr>
            <p:spPr bwMode="auto">
              <a:xfrm flipH="1">
                <a:off x="4080" y="3059"/>
                <a:ext cx="11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08" name="Line 234"/>
              <p:cNvSpPr>
                <a:spLocks noChangeShapeType="1"/>
              </p:cNvSpPr>
              <p:nvPr/>
            </p:nvSpPr>
            <p:spPr bwMode="auto">
              <a:xfrm flipH="1">
                <a:off x="4346" y="2952"/>
                <a:ext cx="11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09" name="Text Box 235"/>
              <p:cNvSpPr txBox="1">
                <a:spLocks noChangeArrowheads="1"/>
              </p:cNvSpPr>
              <p:nvPr/>
            </p:nvSpPr>
            <p:spPr bwMode="auto">
              <a:xfrm>
                <a:off x="4155" y="2780"/>
                <a:ext cx="187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9pPr>
              </a:lstStyle>
              <a:p>
                <a:pPr algn="l"/>
                <a:r>
                  <a:rPr lang="en-US" sz="1600" b="0">
                    <a:latin typeface="Tahoma" charset="0"/>
                    <a:cs typeface="Tahoma" charset="0"/>
                  </a:rPr>
                  <a:t>0</a:t>
                </a:r>
              </a:p>
              <a:p>
                <a:pPr algn="l"/>
                <a:r>
                  <a:rPr lang="en-US" sz="1600" b="0">
                    <a:latin typeface="Tahoma" charset="0"/>
                    <a:cs typeface="Tahoma" charset="0"/>
                  </a:rPr>
                  <a:t>1</a:t>
                </a:r>
              </a:p>
            </p:txBody>
          </p:sp>
        </p:grpSp>
        <p:sp>
          <p:nvSpPr>
            <p:cNvPr id="39993" name="Line 236"/>
            <p:cNvSpPr>
              <a:spLocks noChangeShapeType="1"/>
            </p:cNvSpPr>
            <p:nvPr/>
          </p:nvSpPr>
          <p:spPr bwMode="auto">
            <a:xfrm>
              <a:off x="3806" y="2315"/>
              <a:ext cx="0" cy="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94" name="AutoShape 237"/>
            <p:cNvSpPr>
              <a:spLocks noChangeArrowheads="1"/>
            </p:cNvSpPr>
            <p:nvPr/>
          </p:nvSpPr>
          <p:spPr bwMode="auto">
            <a:xfrm rot="-5400000">
              <a:off x="3614" y="2106"/>
              <a:ext cx="384" cy="14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494 h 21600"/>
                <a:gd name="T14" fmla="*/ 17100 w 21600"/>
                <a:gd name="T15" fmla="*/ 1710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39995" name="Line 238"/>
            <p:cNvSpPr>
              <a:spLocks noChangeShapeType="1"/>
            </p:cNvSpPr>
            <p:nvPr/>
          </p:nvSpPr>
          <p:spPr bwMode="auto">
            <a:xfrm flipH="1">
              <a:off x="3614" y="2093"/>
              <a:ext cx="1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96" name="Line 239"/>
            <p:cNvSpPr>
              <a:spLocks noChangeShapeType="1"/>
            </p:cNvSpPr>
            <p:nvPr/>
          </p:nvSpPr>
          <p:spPr bwMode="auto">
            <a:xfrm flipH="1">
              <a:off x="3614" y="2268"/>
              <a:ext cx="1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97" name="Line 240"/>
            <p:cNvSpPr>
              <a:spLocks noChangeShapeType="1"/>
            </p:cNvSpPr>
            <p:nvPr/>
          </p:nvSpPr>
          <p:spPr bwMode="auto">
            <a:xfrm flipH="1">
              <a:off x="3880" y="2161"/>
              <a:ext cx="1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98" name="Text Box 241"/>
            <p:cNvSpPr txBox="1">
              <a:spLocks noChangeArrowheads="1"/>
            </p:cNvSpPr>
            <p:nvPr/>
          </p:nvSpPr>
          <p:spPr bwMode="auto">
            <a:xfrm>
              <a:off x="3693" y="2021"/>
              <a:ext cx="220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300" b="0">
                  <a:latin typeface="Tahoma" charset="0"/>
                  <a:cs typeface="Tahoma" charset="0"/>
                </a:rPr>
                <a:t>0</a:t>
              </a:r>
            </a:p>
            <a:p>
              <a:pPr algn="l"/>
              <a:r>
                <a:rPr lang="en-US" sz="1300" b="0">
                  <a:latin typeface="Tahoma" charset="0"/>
                  <a:cs typeface="Tahoma" charset="0"/>
                </a:rPr>
                <a:t>1</a:t>
              </a:r>
              <a:r>
                <a:rPr lang="en-US" sz="1300" b="0" baseline="-25000">
                  <a:latin typeface="Tahoma" charset="0"/>
                  <a:cs typeface="Tahoma" charset="0"/>
                </a:rPr>
                <a:t>S</a:t>
              </a:r>
            </a:p>
          </p:txBody>
        </p:sp>
        <p:sp>
          <p:nvSpPr>
            <p:cNvPr id="39999" name="Line 242"/>
            <p:cNvSpPr>
              <a:spLocks noChangeShapeType="1"/>
            </p:cNvSpPr>
            <p:nvPr/>
          </p:nvSpPr>
          <p:spPr bwMode="auto">
            <a:xfrm>
              <a:off x="3806" y="1906"/>
              <a:ext cx="107" cy="1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00" name="Line 243"/>
            <p:cNvSpPr>
              <a:spLocks noChangeShapeType="1"/>
            </p:cNvSpPr>
            <p:nvPr/>
          </p:nvSpPr>
          <p:spPr bwMode="auto">
            <a:xfrm>
              <a:off x="3806" y="2373"/>
              <a:ext cx="107" cy="1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01" name="Text Box 244"/>
            <p:cNvSpPr txBox="1">
              <a:spLocks noChangeArrowheads="1"/>
            </p:cNvSpPr>
            <p:nvPr/>
          </p:nvSpPr>
          <p:spPr bwMode="auto">
            <a:xfrm>
              <a:off x="3385" y="1458"/>
              <a:ext cx="249" cy="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Tahoma" charset="0"/>
                  <a:cs typeface="Tahoma" charset="0"/>
                </a:rPr>
                <a:t>A</a:t>
              </a:r>
              <a:r>
                <a:rPr lang="en-US" sz="1600" b="0" baseline="-25000">
                  <a:latin typeface="Tahoma" charset="0"/>
                  <a:cs typeface="Tahoma" charset="0"/>
                </a:rPr>
                <a:t>0</a:t>
              </a:r>
              <a:endParaRPr lang="en-US" sz="1600" b="0">
                <a:latin typeface="Tahoma" charset="0"/>
                <a:cs typeface="Tahoma" charset="0"/>
              </a:endParaRPr>
            </a:p>
            <a:p>
              <a:pPr algn="l"/>
              <a:r>
                <a:rPr lang="en-US" sz="1600" b="0">
                  <a:latin typeface="Tahoma" charset="0"/>
                  <a:cs typeface="Tahoma" charset="0"/>
                </a:rPr>
                <a:t>B</a:t>
              </a:r>
              <a:r>
                <a:rPr lang="en-US" sz="1600" b="0" baseline="-25000">
                  <a:latin typeface="Tahoma" charset="0"/>
                  <a:cs typeface="Tahoma" charset="0"/>
                </a:rPr>
                <a:t>0</a:t>
              </a:r>
            </a:p>
            <a:p>
              <a:pPr algn="l"/>
              <a:endParaRPr lang="en-US" sz="1600" b="0">
                <a:latin typeface="Tahoma" charset="0"/>
                <a:cs typeface="Tahoma" charset="0"/>
              </a:endParaRPr>
            </a:p>
            <a:p>
              <a:pPr algn="l"/>
              <a:r>
                <a:rPr lang="en-US" sz="1600" b="0">
                  <a:latin typeface="Tahoma" charset="0"/>
                  <a:cs typeface="Tahoma" charset="0"/>
                </a:rPr>
                <a:t>A</a:t>
              </a:r>
              <a:r>
                <a:rPr lang="en-US" sz="1600" b="0" baseline="-25000">
                  <a:latin typeface="Tahoma" charset="0"/>
                  <a:cs typeface="Tahoma" charset="0"/>
                </a:rPr>
                <a:t>1</a:t>
              </a:r>
              <a:endParaRPr lang="en-US" sz="1600" b="0">
                <a:latin typeface="Tahoma" charset="0"/>
                <a:cs typeface="Tahoma" charset="0"/>
              </a:endParaRPr>
            </a:p>
            <a:p>
              <a:pPr algn="l"/>
              <a:r>
                <a:rPr lang="en-US" sz="1600" b="0">
                  <a:latin typeface="Tahoma" charset="0"/>
                  <a:cs typeface="Tahoma" charset="0"/>
                </a:rPr>
                <a:t>B</a:t>
              </a:r>
              <a:r>
                <a:rPr lang="en-US" sz="1600" b="0" baseline="-25000">
                  <a:latin typeface="Tahoma" charset="0"/>
                  <a:cs typeface="Tahoma" charset="0"/>
                </a:rPr>
                <a:t>1</a:t>
              </a:r>
            </a:p>
          </p:txBody>
        </p:sp>
        <p:sp>
          <p:nvSpPr>
            <p:cNvPr id="40002" name="Text Box 245"/>
            <p:cNvSpPr txBox="1">
              <a:spLocks noChangeArrowheads="1"/>
            </p:cNvSpPr>
            <p:nvPr/>
          </p:nvSpPr>
          <p:spPr bwMode="auto">
            <a:xfrm>
              <a:off x="3931" y="2044"/>
              <a:ext cx="23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Tahoma" charset="0"/>
                  <a:cs typeface="Tahoma" charset="0"/>
                </a:rPr>
                <a:t>Y</a:t>
              </a:r>
              <a:r>
                <a:rPr lang="en-US" sz="1600" b="0" baseline="-25000">
                  <a:latin typeface="Tahoma" charset="0"/>
                  <a:cs typeface="Tahoma" charset="0"/>
                </a:rPr>
                <a:t>1</a:t>
              </a:r>
            </a:p>
          </p:txBody>
        </p:sp>
        <p:sp>
          <p:nvSpPr>
            <p:cNvPr id="40003" name="Text Box 246"/>
            <p:cNvSpPr txBox="1">
              <a:spLocks noChangeArrowheads="1"/>
            </p:cNvSpPr>
            <p:nvPr/>
          </p:nvSpPr>
          <p:spPr bwMode="auto">
            <a:xfrm>
              <a:off x="3952" y="2524"/>
              <a:ext cx="23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Tahoma" charset="0"/>
                  <a:cs typeface="Tahoma" charset="0"/>
                </a:rPr>
                <a:t>Y</a:t>
              </a:r>
              <a:r>
                <a:rPr lang="en-US" sz="1600" b="0" baseline="-25000">
                  <a:latin typeface="Tahoma" charset="0"/>
                  <a:cs typeface="Tahoma" charset="0"/>
                </a:rPr>
                <a:t>2</a:t>
              </a:r>
            </a:p>
          </p:txBody>
        </p:sp>
        <p:sp>
          <p:nvSpPr>
            <p:cNvPr id="40004" name="Text Box 247"/>
            <p:cNvSpPr txBox="1">
              <a:spLocks noChangeArrowheads="1"/>
            </p:cNvSpPr>
            <p:nvPr/>
          </p:nvSpPr>
          <p:spPr bwMode="auto">
            <a:xfrm>
              <a:off x="3957" y="2976"/>
              <a:ext cx="23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Tahoma" charset="0"/>
                  <a:cs typeface="Tahoma" charset="0"/>
                </a:rPr>
                <a:t>Y</a:t>
              </a:r>
              <a:r>
                <a:rPr lang="en-US" sz="1600" b="0" baseline="-25000">
                  <a:latin typeface="Tahoma" charset="0"/>
                  <a:cs typeface="Tahoma" charset="0"/>
                </a:rPr>
                <a:t>3</a:t>
              </a:r>
            </a:p>
          </p:txBody>
        </p:sp>
      </p:grpSp>
      <p:sp>
        <p:nvSpPr>
          <p:cNvPr id="403704" name="Text Box 248"/>
          <p:cNvSpPr txBox="1">
            <a:spLocks noChangeArrowheads="1"/>
          </p:cNvSpPr>
          <p:nvPr/>
        </p:nvSpPr>
        <p:spPr bwMode="auto">
          <a:xfrm>
            <a:off x="4097338" y="1843088"/>
            <a:ext cx="2978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en-US" sz="2000" b="0">
                <a:latin typeface="Tahoma" charset="0"/>
                <a:cs typeface="Tahoma" charset="0"/>
              </a:rPr>
              <a:t>A 4-bit wide 2-input Mux</a:t>
            </a:r>
          </a:p>
        </p:txBody>
      </p:sp>
      <p:grpSp>
        <p:nvGrpSpPr>
          <p:cNvPr id="12" name="Group 261"/>
          <p:cNvGrpSpPr>
            <a:grpSpLocks/>
          </p:cNvGrpSpPr>
          <p:nvPr/>
        </p:nvGrpSpPr>
        <p:grpSpPr bwMode="auto">
          <a:xfrm>
            <a:off x="2957513" y="3395663"/>
            <a:ext cx="1323975" cy="1477962"/>
            <a:chOff x="1859" y="1824"/>
            <a:chExt cx="834" cy="931"/>
          </a:xfrm>
        </p:grpSpPr>
        <p:sp>
          <p:nvSpPr>
            <p:cNvPr id="39954" name="AutoShape 249"/>
            <p:cNvSpPr>
              <a:spLocks noChangeArrowheads="1"/>
            </p:cNvSpPr>
            <p:nvPr/>
          </p:nvSpPr>
          <p:spPr bwMode="auto">
            <a:xfrm rot="-5400000">
              <a:off x="1992" y="2114"/>
              <a:ext cx="672" cy="21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483 h 21600"/>
                <a:gd name="T14" fmla="*/ 17100 w 21600"/>
                <a:gd name="T15" fmla="*/ 1711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5" name="Line 250"/>
            <p:cNvSpPr>
              <a:spLocks noChangeShapeType="1"/>
            </p:cNvSpPr>
            <p:nvPr/>
          </p:nvSpPr>
          <p:spPr bwMode="auto">
            <a:xfrm>
              <a:off x="2434" y="2235"/>
              <a:ext cx="1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6" name="Line 251"/>
            <p:cNvSpPr>
              <a:spLocks noChangeShapeType="1"/>
            </p:cNvSpPr>
            <p:nvPr/>
          </p:nvSpPr>
          <p:spPr bwMode="auto">
            <a:xfrm>
              <a:off x="2064" y="2016"/>
              <a:ext cx="1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7" name="Line 252"/>
            <p:cNvSpPr>
              <a:spLocks noChangeShapeType="1"/>
            </p:cNvSpPr>
            <p:nvPr/>
          </p:nvSpPr>
          <p:spPr bwMode="auto">
            <a:xfrm>
              <a:off x="2064" y="2160"/>
              <a:ext cx="1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8" name="Line 253"/>
            <p:cNvSpPr>
              <a:spLocks noChangeShapeType="1"/>
            </p:cNvSpPr>
            <p:nvPr/>
          </p:nvSpPr>
          <p:spPr bwMode="auto">
            <a:xfrm>
              <a:off x="2064" y="2304"/>
              <a:ext cx="1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9" name="Line 254"/>
            <p:cNvSpPr>
              <a:spLocks noChangeShapeType="1"/>
            </p:cNvSpPr>
            <p:nvPr/>
          </p:nvSpPr>
          <p:spPr bwMode="auto">
            <a:xfrm>
              <a:off x="2064" y="2448"/>
              <a:ext cx="1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0" name="Freeform 255"/>
            <p:cNvSpPr>
              <a:spLocks/>
            </p:cNvSpPr>
            <p:nvPr/>
          </p:nvSpPr>
          <p:spPr bwMode="auto">
            <a:xfrm>
              <a:off x="2064" y="2448"/>
              <a:ext cx="288" cy="192"/>
            </a:xfrm>
            <a:custGeom>
              <a:avLst/>
              <a:gdLst>
                <a:gd name="T0" fmla="*/ 288 w 288"/>
                <a:gd name="T1" fmla="*/ 0 h 192"/>
                <a:gd name="T2" fmla="*/ 288 w 288"/>
                <a:gd name="T3" fmla="*/ 192 h 192"/>
                <a:gd name="T4" fmla="*/ 0 w 288"/>
                <a:gd name="T5" fmla="*/ 192 h 192"/>
                <a:gd name="T6" fmla="*/ 0 60000 65536"/>
                <a:gd name="T7" fmla="*/ 0 60000 65536"/>
                <a:gd name="T8" fmla="*/ 0 60000 65536"/>
                <a:gd name="T9" fmla="*/ 0 w 288"/>
                <a:gd name="T10" fmla="*/ 0 h 192"/>
                <a:gd name="T11" fmla="*/ 288 w 288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192">
                  <a:moveTo>
                    <a:pt x="288" y="0"/>
                  </a:moveTo>
                  <a:lnTo>
                    <a:pt x="288" y="192"/>
                  </a:lnTo>
                  <a:lnTo>
                    <a:pt x="0" y="19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1" name="Line 256"/>
            <p:cNvSpPr>
              <a:spLocks noChangeShapeType="1"/>
            </p:cNvSpPr>
            <p:nvPr/>
          </p:nvSpPr>
          <p:spPr bwMode="auto">
            <a:xfrm flipH="1">
              <a:off x="2160" y="2597"/>
              <a:ext cx="62" cy="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2" name="Text Box 257"/>
            <p:cNvSpPr txBox="1">
              <a:spLocks noChangeArrowheads="1"/>
            </p:cNvSpPr>
            <p:nvPr/>
          </p:nvSpPr>
          <p:spPr bwMode="auto">
            <a:xfrm>
              <a:off x="1859" y="1824"/>
              <a:ext cx="220" cy="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latin typeface="Tahoma" charset="0"/>
                  <a:cs typeface="Tahoma" charset="0"/>
                </a:rPr>
                <a:t>A</a:t>
              </a:r>
            </a:p>
            <a:p>
              <a:pPr algn="l"/>
              <a:r>
                <a:rPr lang="en-US" sz="1800" b="0">
                  <a:latin typeface="Tahoma" charset="0"/>
                  <a:cs typeface="Tahoma" charset="0"/>
                </a:rPr>
                <a:t>B</a:t>
              </a:r>
            </a:p>
            <a:p>
              <a:pPr algn="l"/>
              <a:r>
                <a:rPr lang="en-US" sz="1800" b="0">
                  <a:latin typeface="Tahoma" charset="0"/>
                  <a:cs typeface="Tahoma" charset="0"/>
                </a:rPr>
                <a:t>C</a:t>
              </a:r>
            </a:p>
            <a:p>
              <a:pPr algn="l"/>
              <a:r>
                <a:rPr lang="en-US" sz="1800" b="0">
                  <a:latin typeface="Tahoma" charset="0"/>
                  <a:cs typeface="Tahoma" charset="0"/>
                </a:rPr>
                <a:t>D</a:t>
              </a:r>
            </a:p>
            <a:p>
              <a:pPr algn="l"/>
              <a:r>
                <a:rPr lang="en-US" sz="1800" b="0">
                  <a:latin typeface="Tahoma" charset="0"/>
                  <a:cs typeface="Tahoma" charset="0"/>
                </a:rPr>
                <a:t>S</a:t>
              </a:r>
            </a:p>
          </p:txBody>
        </p:sp>
        <p:sp>
          <p:nvSpPr>
            <p:cNvPr id="39963" name="Text Box 259"/>
            <p:cNvSpPr txBox="1">
              <a:spLocks noChangeArrowheads="1"/>
            </p:cNvSpPr>
            <p:nvPr/>
          </p:nvSpPr>
          <p:spPr bwMode="auto">
            <a:xfrm>
              <a:off x="2176" y="1926"/>
              <a:ext cx="178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 b="0">
                  <a:latin typeface="Tahoma" charset="0"/>
                  <a:cs typeface="Tahoma" charset="0"/>
                </a:rPr>
                <a:t>0</a:t>
              </a:r>
            </a:p>
            <a:p>
              <a:pPr algn="ctr"/>
              <a:r>
                <a:rPr lang="en-US" sz="1400" b="0">
                  <a:latin typeface="Tahoma" charset="0"/>
                  <a:cs typeface="Tahoma" charset="0"/>
                </a:rPr>
                <a:t>1</a:t>
              </a:r>
            </a:p>
            <a:p>
              <a:pPr algn="ctr"/>
              <a:r>
                <a:rPr lang="en-US" sz="1400" b="0">
                  <a:latin typeface="Tahoma" charset="0"/>
                  <a:cs typeface="Tahoma" charset="0"/>
                </a:rPr>
                <a:t>2</a:t>
              </a:r>
            </a:p>
            <a:p>
              <a:pPr algn="ctr"/>
              <a:r>
                <a:rPr lang="en-US" sz="1400" b="0">
                  <a:latin typeface="Tahoma" charset="0"/>
                  <a:cs typeface="Tahoma" charset="0"/>
                </a:rPr>
                <a:t>3</a:t>
              </a:r>
            </a:p>
          </p:txBody>
        </p:sp>
        <p:sp>
          <p:nvSpPr>
            <p:cNvPr id="39964" name="Text Box 260"/>
            <p:cNvSpPr txBox="1">
              <a:spLocks noChangeArrowheads="1"/>
            </p:cNvSpPr>
            <p:nvPr/>
          </p:nvSpPr>
          <p:spPr bwMode="auto">
            <a:xfrm>
              <a:off x="2480" y="2025"/>
              <a:ext cx="21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sz="2000" b="0">
                  <a:latin typeface="Tahoma" charset="0"/>
                  <a:cs typeface="Tahoma" charset="0"/>
                </a:rPr>
                <a:t>Y</a:t>
              </a:r>
            </a:p>
          </p:txBody>
        </p:sp>
      </p:grpSp>
      <p:grpSp>
        <p:nvGrpSpPr>
          <p:cNvPr id="13" name="Group 272"/>
          <p:cNvGrpSpPr>
            <a:grpSpLocks/>
          </p:cNvGrpSpPr>
          <p:nvPr/>
        </p:nvGrpSpPr>
        <p:grpSpPr bwMode="auto">
          <a:xfrm>
            <a:off x="6675438" y="3511550"/>
            <a:ext cx="1954212" cy="1368425"/>
            <a:chOff x="4445" y="2357"/>
            <a:chExt cx="1231" cy="862"/>
          </a:xfrm>
        </p:grpSpPr>
        <p:sp>
          <p:nvSpPr>
            <p:cNvPr id="39944" name="AutoShape 262"/>
            <p:cNvSpPr>
              <a:spLocks noChangeArrowheads="1"/>
            </p:cNvSpPr>
            <p:nvPr/>
          </p:nvSpPr>
          <p:spPr bwMode="auto">
            <a:xfrm rot="-5400000">
              <a:off x="4818" y="2543"/>
              <a:ext cx="587" cy="21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89 w 21600"/>
                <a:gd name="T13" fmla="*/ 4521 h 21600"/>
                <a:gd name="T14" fmla="*/ 17111 w 21600"/>
                <a:gd name="T15" fmla="*/ 1707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5" name="Line 263"/>
            <p:cNvSpPr>
              <a:spLocks noChangeShapeType="1"/>
            </p:cNvSpPr>
            <p:nvPr/>
          </p:nvSpPr>
          <p:spPr bwMode="auto">
            <a:xfrm flipH="1">
              <a:off x="4848" y="2544"/>
              <a:ext cx="1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6" name="Line 264"/>
            <p:cNvSpPr>
              <a:spLocks noChangeShapeType="1"/>
            </p:cNvSpPr>
            <p:nvPr/>
          </p:nvSpPr>
          <p:spPr bwMode="auto">
            <a:xfrm flipH="1">
              <a:off x="4848" y="2736"/>
              <a:ext cx="1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7" name="Line 265"/>
            <p:cNvSpPr>
              <a:spLocks noChangeShapeType="1"/>
            </p:cNvSpPr>
            <p:nvPr/>
          </p:nvSpPr>
          <p:spPr bwMode="auto">
            <a:xfrm flipH="1">
              <a:off x="5220" y="2640"/>
              <a:ext cx="1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8" name="Freeform 266"/>
            <p:cNvSpPr>
              <a:spLocks/>
            </p:cNvSpPr>
            <p:nvPr/>
          </p:nvSpPr>
          <p:spPr bwMode="auto">
            <a:xfrm>
              <a:off x="4848" y="2850"/>
              <a:ext cx="288" cy="192"/>
            </a:xfrm>
            <a:custGeom>
              <a:avLst/>
              <a:gdLst>
                <a:gd name="T0" fmla="*/ 288 w 288"/>
                <a:gd name="T1" fmla="*/ 0 h 192"/>
                <a:gd name="T2" fmla="*/ 288 w 288"/>
                <a:gd name="T3" fmla="*/ 192 h 192"/>
                <a:gd name="T4" fmla="*/ 0 w 288"/>
                <a:gd name="T5" fmla="*/ 192 h 192"/>
                <a:gd name="T6" fmla="*/ 48 w 288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192"/>
                <a:gd name="T14" fmla="*/ 288 w 288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192">
                  <a:moveTo>
                    <a:pt x="288" y="0"/>
                  </a:moveTo>
                  <a:lnTo>
                    <a:pt x="288" y="192"/>
                  </a:lnTo>
                  <a:lnTo>
                    <a:pt x="0" y="192"/>
                  </a:lnTo>
                  <a:lnTo>
                    <a:pt x="48" y="19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9" name="Text Box 267"/>
            <p:cNvSpPr txBox="1">
              <a:spLocks noChangeArrowheads="1"/>
            </p:cNvSpPr>
            <p:nvPr/>
          </p:nvSpPr>
          <p:spPr bwMode="auto">
            <a:xfrm>
              <a:off x="4445" y="2385"/>
              <a:ext cx="425" cy="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sz="2000" b="0">
                  <a:latin typeface="Tahoma" charset="0"/>
                  <a:cs typeface="Tahoma" charset="0"/>
                </a:rPr>
                <a:t>A</a:t>
              </a:r>
              <a:r>
                <a:rPr lang="en-US" sz="2000" b="0" baseline="-25000">
                  <a:latin typeface="Tahoma" charset="0"/>
                  <a:cs typeface="Tahoma" charset="0"/>
                </a:rPr>
                <a:t>0-3</a:t>
              </a:r>
            </a:p>
            <a:p>
              <a:r>
                <a:rPr lang="en-US" sz="2000" b="0">
                  <a:latin typeface="Tahoma" charset="0"/>
                  <a:cs typeface="Tahoma" charset="0"/>
                </a:rPr>
                <a:t>B</a:t>
              </a:r>
              <a:r>
                <a:rPr lang="en-US" sz="2000" b="0" baseline="-25000">
                  <a:latin typeface="Tahoma" charset="0"/>
                  <a:cs typeface="Tahoma" charset="0"/>
                </a:rPr>
                <a:t>0-3</a:t>
              </a:r>
            </a:p>
            <a:p>
              <a:endParaRPr lang="en-US" sz="2000" b="0">
                <a:latin typeface="Tahoma" charset="0"/>
                <a:cs typeface="Tahoma" charset="0"/>
              </a:endParaRPr>
            </a:p>
            <a:p>
              <a:r>
                <a:rPr lang="en-US" sz="2000" b="0">
                  <a:latin typeface="Tahoma" charset="0"/>
                  <a:cs typeface="Tahoma" charset="0"/>
                </a:rPr>
                <a:t>S</a:t>
              </a:r>
            </a:p>
          </p:txBody>
        </p:sp>
        <p:sp>
          <p:nvSpPr>
            <p:cNvPr id="39950" name="Line 268"/>
            <p:cNvSpPr>
              <a:spLocks noChangeShapeType="1"/>
            </p:cNvSpPr>
            <p:nvPr/>
          </p:nvSpPr>
          <p:spPr bwMode="auto">
            <a:xfrm flipH="1">
              <a:off x="4902" y="2502"/>
              <a:ext cx="66" cy="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1" name="Line 269"/>
            <p:cNvSpPr>
              <a:spLocks noChangeShapeType="1"/>
            </p:cNvSpPr>
            <p:nvPr/>
          </p:nvSpPr>
          <p:spPr bwMode="auto">
            <a:xfrm flipH="1">
              <a:off x="4896" y="2694"/>
              <a:ext cx="66" cy="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2" name="Line 270"/>
            <p:cNvSpPr>
              <a:spLocks noChangeShapeType="1"/>
            </p:cNvSpPr>
            <p:nvPr/>
          </p:nvSpPr>
          <p:spPr bwMode="auto">
            <a:xfrm flipH="1">
              <a:off x="5280" y="2592"/>
              <a:ext cx="66" cy="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3" name="Text Box 271"/>
            <p:cNvSpPr txBox="1">
              <a:spLocks noChangeArrowheads="1"/>
            </p:cNvSpPr>
            <p:nvPr/>
          </p:nvSpPr>
          <p:spPr bwMode="auto">
            <a:xfrm>
              <a:off x="5310" y="2477"/>
              <a:ext cx="36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sz="2000" b="0">
                  <a:latin typeface="Tahoma" charset="0"/>
                  <a:cs typeface="Tahoma" charset="0"/>
                </a:rPr>
                <a:t>Y</a:t>
              </a:r>
              <a:r>
                <a:rPr lang="en-US" sz="2000" b="0" baseline="-25000">
                  <a:latin typeface="Tahoma" charset="0"/>
                  <a:cs typeface="Tahoma" charset="0"/>
                </a:rPr>
                <a:t>0-3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70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Next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Arithmetic </a:t>
            </a:r>
            <a:r>
              <a:rPr lang="en-US" dirty="0"/>
              <a:t>c</a:t>
            </a:r>
            <a:r>
              <a:rPr lang="en-US" dirty="0" smtClean="0"/>
              <a:t>ircuits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charset="0"/>
              <a:cs typeface="Arial" charset="0"/>
            </a:endParaRP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Two-Input Logic Gates</a:t>
            </a:r>
          </a:p>
        </p:txBody>
      </p:sp>
      <p:graphicFrame>
        <p:nvGraphicFramePr>
          <p:cNvPr id="25603" name="Object 2"/>
          <p:cNvGraphicFramePr>
            <a:graphicFrameLocks noGrp="1" noChangeAspect="1"/>
          </p:cNvGraphicFramePr>
          <p:nvPr>
            <p:ph sz="half" idx="1"/>
            <p:custDataLst>
              <p:tags r:id="rId4"/>
            </p:custDataLst>
          </p:nvPr>
        </p:nvGraphicFramePr>
        <p:xfrm>
          <a:off x="1476375" y="1901825"/>
          <a:ext cx="2409825" cy="378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4" name="VISIO" r:id="rId8" imgW="886968" imgH="1455420" progId="Visio.Drawing.6">
                  <p:embed/>
                </p:oleObj>
              </mc:Choice>
              <mc:Fallback>
                <p:oleObj name="VISIO" r:id="rId8" imgW="886968" imgH="14554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901825"/>
                        <a:ext cx="2409825" cy="378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3"/>
          <p:cNvGraphicFramePr>
            <a:graphicFrameLocks noGrp="1" noChangeAspect="1"/>
          </p:cNvGraphicFramePr>
          <p:nvPr>
            <p:ph sz="half" idx="2"/>
            <p:custDataLst>
              <p:tags r:id="rId5"/>
            </p:custDataLst>
          </p:nvPr>
        </p:nvGraphicFramePr>
        <p:xfrm>
          <a:off x="4978400" y="1828800"/>
          <a:ext cx="2408238" cy="378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5" name="VISIO" r:id="rId10" imgW="886968" imgH="1455420" progId="Visio.Drawing.6">
                  <p:embed/>
                </p:oleObj>
              </mc:Choice>
              <mc:Fallback>
                <p:oleObj name="VISIO" r:id="rId10" imgW="886968" imgH="14554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8400" y="1828800"/>
                        <a:ext cx="2408238" cy="378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EB8FC1-D83B-C741-A178-D7EE8D60FE8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278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charset="0"/>
              <a:cs typeface="Arial" charset="0"/>
            </a:endParaRP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More Two-Input Logic Gates</a:t>
            </a:r>
          </a:p>
        </p:txBody>
      </p:sp>
      <p:graphicFrame>
        <p:nvGraphicFramePr>
          <p:cNvPr id="27651" name="Object 2"/>
          <p:cNvGraphicFramePr>
            <a:graphicFrameLocks noGrp="1" noChangeAspect="1"/>
          </p:cNvGraphicFramePr>
          <p:nvPr>
            <p:ph sz="half" idx="2"/>
            <p:custDataLst>
              <p:tags r:id="rId4"/>
            </p:custDataLst>
          </p:nvPr>
        </p:nvGraphicFramePr>
        <p:xfrm>
          <a:off x="685800" y="2133600"/>
          <a:ext cx="8001000" cy="325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8" name="VISIO" r:id="rId8" imgW="3584448" imgH="1456944" progId="Visio.Drawing.6">
                  <p:embed/>
                </p:oleObj>
              </mc:Choice>
              <mc:Fallback>
                <p:oleObj name="VISIO" r:id="rId8" imgW="3584448" imgH="1456944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133600"/>
                        <a:ext cx="8001000" cy="325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2" name="Rectangle 1"/>
          <p:cNvSpPr>
            <a:spLocks noChangeArrowheads="1"/>
          </p:cNvSpPr>
          <p:nvPr/>
        </p:nvSpPr>
        <p:spPr bwMode="auto">
          <a:xfrm>
            <a:off x="452438" y="2263775"/>
            <a:ext cx="8064500" cy="10541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b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EB8FC1-D83B-C741-A178-D7EE8D60FE8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aphicFrame>
        <p:nvGraphicFramePr>
          <p:cNvPr id="7" name="Object 2"/>
          <p:cNvGraphicFramePr>
            <a:graphicFrameLocks noGrp="1" noChangeAspect="1"/>
          </p:cNvGraphicFramePr>
          <p:nvPr>
            <p:ph sz="half" idx="2"/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789574298"/>
              </p:ext>
            </p:extLst>
          </p:nvPr>
        </p:nvGraphicFramePr>
        <p:xfrm>
          <a:off x="685800" y="2133600"/>
          <a:ext cx="8001000" cy="325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9" name="VISIO" r:id="rId10" imgW="3584448" imgH="1456944" progId="Visio.Drawing.6">
                  <p:embed/>
                </p:oleObj>
              </mc:Choice>
              <mc:Fallback>
                <p:oleObj name="VISIO" r:id="rId10" imgW="3584448" imgH="1456944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133600"/>
                        <a:ext cx="8001000" cy="325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18567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7526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charset="0"/>
              <a:cs typeface="Arial" charset="0"/>
            </a:endParaRP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Multiple-Input Logic Gates</a:t>
            </a:r>
          </a:p>
        </p:txBody>
      </p:sp>
      <p:graphicFrame>
        <p:nvGraphicFramePr>
          <p:cNvPr id="33796" name="Object 2"/>
          <p:cNvGraphicFramePr>
            <a:graphicFrameLocks noGrp="1" noChangeAspect="1"/>
          </p:cNvGraphicFramePr>
          <p:nvPr>
            <p:ph sz="half" idx="4294967295"/>
            <p:custDataLst>
              <p:tags r:id="rId4"/>
            </p:custDataLst>
          </p:nvPr>
        </p:nvGraphicFramePr>
        <p:xfrm>
          <a:off x="1317625" y="1524000"/>
          <a:ext cx="2484438" cy="473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3" name="VISIO" r:id="rId7" imgW="961644" imgH="1914144" progId="Visio.Drawing.6">
                  <p:embed/>
                </p:oleObj>
              </mc:Choice>
              <mc:Fallback>
                <p:oleObj name="VISIO" r:id="rId7" imgW="961644" imgH="1914144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7625" y="1524000"/>
                        <a:ext cx="2484438" cy="473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5B972E-4AD8-3F40-B9BE-9D224FAC57A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7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86000"/>
            <a:ext cx="25146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430" y="802709"/>
            <a:ext cx="1705730" cy="158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20713" y="3336925"/>
            <a:ext cx="4084335" cy="3140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b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5890381" y="2382763"/>
            <a:ext cx="2720219" cy="43990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b"/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5247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7526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charset="0"/>
              <a:cs typeface="Arial" charset="0"/>
            </a:endParaRP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Multiple-Input Logic Gates</a:t>
            </a:r>
          </a:p>
        </p:txBody>
      </p:sp>
      <p:graphicFrame>
        <p:nvGraphicFramePr>
          <p:cNvPr id="33796" name="Object 2"/>
          <p:cNvGraphicFramePr>
            <a:graphicFrameLocks noGrp="1" noChangeAspect="1"/>
          </p:cNvGraphicFramePr>
          <p:nvPr>
            <p:ph sz="half" idx="4294967295"/>
            <p:custDataLst>
              <p:tags r:id="rId4"/>
            </p:custDataLst>
          </p:nvPr>
        </p:nvGraphicFramePr>
        <p:xfrm>
          <a:off x="1317625" y="1524000"/>
          <a:ext cx="2484438" cy="473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7" name="VISIO" r:id="rId7" imgW="961644" imgH="1914144" progId="Visio.Drawing.6">
                  <p:embed/>
                </p:oleObj>
              </mc:Choice>
              <mc:Fallback>
                <p:oleObj name="VISIO" r:id="rId7" imgW="961644" imgH="1914144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7625" y="1524000"/>
                        <a:ext cx="2484438" cy="473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5B972E-4AD8-3F40-B9BE-9D224FAC57A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7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86000"/>
            <a:ext cx="25146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430" y="802709"/>
            <a:ext cx="1705730" cy="158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52980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04800" y="2016272"/>
            <a:ext cx="8534400" cy="707878"/>
          </a:xfrm>
        </p:spPr>
        <p:txBody>
          <a:bodyPr/>
          <a:lstStyle/>
          <a:p>
            <a:r>
              <a:rPr lang="en-US" dirty="0" smtClean="0"/>
              <a:t>Boolean Algebra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Algebra of 1s and 0s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82358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A55B777-D9E8-B64C-86F1-E60C0C166A46}" type="slidenum">
              <a:rPr lang="en-US" sz="1400">
                <a:latin typeface="Arial Narrow" charset="0"/>
              </a:rPr>
              <a:pPr/>
              <a:t>9</a:t>
            </a:fld>
            <a:endParaRPr lang="en-US" sz="1400">
              <a:latin typeface="Arial Narrow" charset="0"/>
            </a:endParaRPr>
          </a:p>
        </p:txBody>
      </p:sp>
      <p:sp>
        <p:nvSpPr>
          <p:cNvPr id="88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Tahoma" charset="0"/>
              </a:rPr>
              <a:t>Table of Identities</a:t>
            </a:r>
          </a:p>
        </p:txBody>
      </p:sp>
      <p:pic>
        <p:nvPicPr>
          <p:cNvPr id="21507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90"/>
          <a:stretch/>
        </p:blipFill>
        <p:spPr bwMode="auto">
          <a:xfrm>
            <a:off x="133350" y="1359199"/>
            <a:ext cx="8915400" cy="3679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88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proposal">
  <a:themeElements>
    <a:clrScheme name="proposal 15">
      <a:dk1>
        <a:srgbClr val="000000"/>
      </a:dk1>
      <a:lt1>
        <a:srgbClr val="FFFFFF"/>
      </a:lt1>
      <a:dk2>
        <a:srgbClr val="FFFFFF"/>
      </a:dk2>
      <a:lt2>
        <a:srgbClr val="000000"/>
      </a:lt2>
      <a:accent1>
        <a:srgbClr val="A50021"/>
      </a:accent1>
      <a:accent2>
        <a:srgbClr val="009900"/>
      </a:accent2>
      <a:accent3>
        <a:srgbClr val="FFFFFF"/>
      </a:accent3>
      <a:accent4>
        <a:srgbClr val="000000"/>
      </a:accent4>
      <a:accent5>
        <a:srgbClr val="CFAAAB"/>
      </a:accent5>
      <a:accent6>
        <a:srgbClr val="008A00"/>
      </a:accent6>
      <a:hlink>
        <a:srgbClr val="003399"/>
      </a:hlink>
      <a:folHlink>
        <a:srgbClr val="DDDDDD"/>
      </a:folHlink>
    </a:clrScheme>
    <a:fontScheme name="proposal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b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b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oposal 1">
        <a:dk1>
          <a:srgbClr val="001932"/>
        </a:dk1>
        <a:lt1>
          <a:srgbClr val="FFFFFF"/>
        </a:lt1>
        <a:dk2>
          <a:srgbClr val="2181B7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C1D8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posal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666699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B9B9E7"/>
        </a:accent6>
        <a:hlink>
          <a:srgbClr val="CC00C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posal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posal 4">
        <a:dk1>
          <a:srgbClr val="000000"/>
        </a:dk1>
        <a:lt1>
          <a:srgbClr val="FFFFCC"/>
        </a:lt1>
        <a:dk2>
          <a:srgbClr val="FF6600"/>
        </a:dk2>
        <a:lt2>
          <a:srgbClr val="333300"/>
        </a:lt2>
        <a:accent1>
          <a:srgbClr val="800000"/>
        </a:accent1>
        <a:accent2>
          <a:srgbClr val="CC6600"/>
        </a:accent2>
        <a:accent3>
          <a:srgbClr val="FFFFE2"/>
        </a:accent3>
        <a:accent4>
          <a:srgbClr val="000000"/>
        </a:accent4>
        <a:accent5>
          <a:srgbClr val="C0AAAA"/>
        </a:accent5>
        <a:accent6>
          <a:srgbClr val="B95C00"/>
        </a:accent6>
        <a:hlink>
          <a:srgbClr val="8080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posal 5">
        <a:dk1>
          <a:srgbClr val="1C3956"/>
        </a:dk1>
        <a:lt1>
          <a:srgbClr val="FFFFFF"/>
        </a:lt1>
        <a:dk2>
          <a:srgbClr val="003366"/>
        </a:dk2>
        <a:lt2>
          <a:srgbClr val="DDDDDD"/>
        </a:lt2>
        <a:accent1>
          <a:srgbClr val="3D7CBB"/>
        </a:accent1>
        <a:accent2>
          <a:srgbClr val="00152A"/>
        </a:accent2>
        <a:accent3>
          <a:srgbClr val="AAADB8"/>
        </a:accent3>
        <a:accent4>
          <a:srgbClr val="DADADA"/>
        </a:accent4>
        <a:accent5>
          <a:srgbClr val="AFBFDA"/>
        </a:accent5>
        <a:accent6>
          <a:srgbClr val="001225"/>
        </a:accent6>
        <a:hlink>
          <a:srgbClr val="33CCCC"/>
        </a:hlink>
        <a:folHlink>
          <a:srgbClr val="96B9D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posal 6">
        <a:dk1>
          <a:srgbClr val="000000"/>
        </a:dk1>
        <a:lt1>
          <a:srgbClr val="FFFFFF"/>
        </a:lt1>
        <a:dk2>
          <a:srgbClr val="440044"/>
        </a:dk2>
        <a:lt2>
          <a:srgbClr val="491D49"/>
        </a:lt2>
        <a:accent1>
          <a:srgbClr val="9D9DBD"/>
        </a:accent1>
        <a:accent2>
          <a:srgbClr val="14213C"/>
        </a:accent2>
        <a:accent3>
          <a:srgbClr val="FFFFFF"/>
        </a:accent3>
        <a:accent4>
          <a:srgbClr val="000000"/>
        </a:accent4>
        <a:accent5>
          <a:srgbClr val="CCCCDB"/>
        </a:accent5>
        <a:accent6>
          <a:srgbClr val="111D35"/>
        </a:accent6>
        <a:hlink>
          <a:srgbClr val="666699"/>
        </a:hlink>
        <a:folHlink>
          <a:srgbClr val="DBDBF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posal 7">
        <a:dk1>
          <a:srgbClr val="000000"/>
        </a:dk1>
        <a:lt1>
          <a:srgbClr val="FFFFFF"/>
        </a:lt1>
        <a:dk2>
          <a:srgbClr val="000000"/>
        </a:dk2>
        <a:lt2>
          <a:srgbClr val="001A00"/>
        </a:lt2>
        <a:accent1>
          <a:srgbClr val="339966"/>
        </a:accent1>
        <a:accent2>
          <a:srgbClr val="003300"/>
        </a:accent2>
        <a:accent3>
          <a:srgbClr val="FFFFFF"/>
        </a:accent3>
        <a:accent4>
          <a:srgbClr val="000000"/>
        </a:accent4>
        <a:accent5>
          <a:srgbClr val="ADCAB8"/>
        </a:accent5>
        <a:accent6>
          <a:srgbClr val="002D00"/>
        </a:accent6>
        <a:hlink>
          <a:srgbClr val="FF9933"/>
        </a:hlink>
        <a:folHlink>
          <a:srgbClr val="AFE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posal 8">
        <a:dk1>
          <a:srgbClr val="000000"/>
        </a:dk1>
        <a:lt1>
          <a:srgbClr val="FFFFFF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D60093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C20085"/>
        </a:accent6>
        <a:hlink>
          <a:srgbClr val="9966FF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posal 9">
        <a:dk1>
          <a:srgbClr val="001932"/>
        </a:dk1>
        <a:lt1>
          <a:srgbClr val="FFFFFF"/>
        </a:lt1>
        <a:dk2>
          <a:srgbClr val="1A6690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B8C6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FFCDC0"/>
        </a:hlink>
        <a:folHlink>
          <a:srgbClr val="16547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posal 10">
        <a:dk1>
          <a:srgbClr val="000000"/>
        </a:dk1>
        <a:lt1>
          <a:srgbClr val="FFFFFF"/>
        </a:lt1>
        <a:dk2>
          <a:srgbClr val="114663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AB0B7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FFCDC0"/>
        </a:hlink>
        <a:folHlink>
          <a:srgbClr val="16547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posal 11">
        <a:dk1>
          <a:srgbClr val="000000"/>
        </a:dk1>
        <a:lt1>
          <a:srgbClr val="FFFFFF"/>
        </a:lt1>
        <a:dk2>
          <a:srgbClr val="114663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AB0B7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FFBFAD"/>
        </a:hlink>
        <a:folHlink>
          <a:srgbClr val="0E36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posal 12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A50021"/>
        </a:accent1>
        <a:accent2>
          <a:srgbClr val="01B0FF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19FE7"/>
        </a:accent6>
        <a:hlink>
          <a:srgbClr val="0033CC"/>
        </a:hlink>
        <a:folHlink>
          <a:srgbClr val="0E36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posal 13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A50021"/>
        </a:accent1>
        <a:accent2>
          <a:srgbClr val="01B0FF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19FE7"/>
        </a:accent6>
        <a:hlink>
          <a:srgbClr val="003399"/>
        </a:hlink>
        <a:folHlink>
          <a:srgbClr val="0E36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posal 14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A50021"/>
        </a:accent1>
        <a:accent2>
          <a:srgbClr val="01B0FF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19FE7"/>
        </a:accent6>
        <a:hlink>
          <a:srgbClr val="00339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posal 15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A50021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8A00"/>
        </a:accent6>
        <a:hlink>
          <a:srgbClr val="00339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11637</TotalTime>
  <Words>808</Words>
  <Application>Microsoft Macintosh PowerPoint</Application>
  <PresentationFormat>Letter Paper (8.5x11 in)</PresentationFormat>
  <Paragraphs>357</Paragraphs>
  <Slides>36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36</vt:i4>
      </vt:variant>
    </vt:vector>
  </HeadingPairs>
  <TitlesOfParts>
    <vt:vector size="50" baseType="lpstr">
      <vt:lpstr>Arial</vt:lpstr>
      <vt:lpstr>Arial Narrow</vt:lpstr>
      <vt:lpstr>Comic Sans MS</vt:lpstr>
      <vt:lpstr>ＭＳ Ｐゴシック</vt:lpstr>
      <vt:lpstr>Symbol</vt:lpstr>
      <vt:lpstr>Tahoma</vt:lpstr>
      <vt:lpstr>Tekton</vt:lpstr>
      <vt:lpstr>Times New Roman</vt:lpstr>
      <vt:lpstr>Wingdings</vt:lpstr>
      <vt:lpstr>Wingdings 2</vt:lpstr>
      <vt:lpstr>proposal</vt:lpstr>
      <vt:lpstr>VISIO</vt:lpstr>
      <vt:lpstr>Equation</vt:lpstr>
      <vt:lpstr>Document</vt:lpstr>
      <vt:lpstr> Computer Organization and Design  Transistors &amp; Logic - II </vt:lpstr>
      <vt:lpstr>Today’s Topics</vt:lpstr>
      <vt:lpstr>Single-Input Logic Gates</vt:lpstr>
      <vt:lpstr>Two-Input Logic Gates</vt:lpstr>
      <vt:lpstr>More Two-Input Logic Gates</vt:lpstr>
      <vt:lpstr>Multiple-Input Logic Gates</vt:lpstr>
      <vt:lpstr>Multiple-Input Logic Gates</vt:lpstr>
      <vt:lpstr>Boolean Algebra</vt:lpstr>
      <vt:lpstr>Table of Identities</vt:lpstr>
      <vt:lpstr>Duals</vt:lpstr>
      <vt:lpstr>Single Variable Identities</vt:lpstr>
      <vt:lpstr>Commutativity</vt:lpstr>
      <vt:lpstr>Associativity</vt:lpstr>
      <vt:lpstr>Distributivity</vt:lpstr>
      <vt:lpstr>Substitution</vt:lpstr>
      <vt:lpstr>DeMorgan’s Theorem</vt:lpstr>
      <vt:lpstr>Truth Tables for DeMorgan’s</vt:lpstr>
      <vt:lpstr>Algebraic/Boolean Manipulation</vt:lpstr>
      <vt:lpstr>Simplification Example</vt:lpstr>
      <vt:lpstr>Fewer Gates</vt:lpstr>
      <vt:lpstr>From Truth Table to Gate-Level Circuit</vt:lpstr>
      <vt:lpstr>Now We’re Ready to Design Stuff!</vt:lpstr>
      <vt:lpstr>We Can Make Most Gates Out of Others</vt:lpstr>
      <vt:lpstr>We Can Make Most Gates Out of Others</vt:lpstr>
      <vt:lpstr>How many gates do we really need?</vt:lpstr>
      <vt:lpstr>One Will Do!</vt:lpstr>
      <vt:lpstr>Gate Trees:  Multi-input gates</vt:lpstr>
      <vt:lpstr>Gate Trees</vt:lpstr>
      <vt:lpstr>Design Approach:  Sum-of-Products</vt:lpstr>
      <vt:lpstr>Straightforward Synthesis</vt:lpstr>
      <vt:lpstr>Notations</vt:lpstr>
      <vt:lpstr>DeMorgan’s Laws</vt:lpstr>
      <vt:lpstr>Useful Gate Structures</vt:lpstr>
      <vt:lpstr>An Interesting 3-Input Gate: Multiplexer</vt:lpstr>
      <vt:lpstr>Multiplexer (MUX) Shortcuts</vt:lpstr>
      <vt:lpstr>Next Class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Transistors and Logic - I</dc:title>
  <dc:subject>Comp 411 -- Spring 2011</dc:subject>
  <dc:creator>Montek Singh</dc:creator>
  <cp:keywords/>
  <dc:description/>
  <cp:lastModifiedBy>hailey Huber</cp:lastModifiedBy>
  <cp:revision>373</cp:revision>
  <cp:lastPrinted>1999-09-10T12:56:53Z</cp:lastPrinted>
  <dcterms:created xsi:type="dcterms:W3CDTF">2011-03-12T16:49:01Z</dcterms:created>
  <dcterms:modified xsi:type="dcterms:W3CDTF">2016-04-30T17:22:10Z</dcterms:modified>
  <cp:category/>
</cp:coreProperties>
</file>