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440" r:id="rId2"/>
    <p:sldId id="512" r:id="rId3"/>
    <p:sldId id="498" r:id="rId4"/>
    <p:sldId id="499" r:id="rId5"/>
    <p:sldId id="515" r:id="rId6"/>
    <p:sldId id="511" r:id="rId7"/>
    <p:sldId id="501" r:id="rId8"/>
    <p:sldId id="502" r:id="rId9"/>
    <p:sldId id="503" r:id="rId10"/>
    <p:sldId id="516" r:id="rId11"/>
    <p:sldId id="504" r:id="rId12"/>
    <p:sldId id="505" r:id="rId13"/>
    <p:sldId id="506" r:id="rId14"/>
    <p:sldId id="513" r:id="rId15"/>
    <p:sldId id="507" r:id="rId16"/>
    <p:sldId id="519" r:id="rId17"/>
    <p:sldId id="521" r:id="rId18"/>
    <p:sldId id="522" r:id="rId19"/>
    <p:sldId id="508" r:id="rId20"/>
    <p:sldId id="509" r:id="rId21"/>
    <p:sldId id="518" r:id="rId22"/>
    <p:sldId id="517" r:id="rId23"/>
    <p:sldId id="514" r:id="rId24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Objects="1">
      <p:cViewPr varScale="1">
        <p:scale>
          <a:sx n="120" d="100"/>
          <a:sy n="120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34" d="100"/>
          <a:sy n="134" d="100"/>
        </p:scale>
        <p:origin x="-3920" y="-112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51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135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8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6363" y="1200150"/>
            <a:ext cx="4294187" cy="3219450"/>
          </a:xfrm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4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2FDBD6-48B0-0F41-9A29-733A5ECC1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45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50DD2-F86C-B749-96C9-B0668AD9A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58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3B06-3AF5-E747-9A2F-F33A5F339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0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E329D-1813-F64E-85FE-9F2B0B771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339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FD87-28E5-A14B-9B3E-13082C57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443C8-8880-9742-B55D-0D1ED5E7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64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C1F9-D74C-F44A-B1F5-C52D214A9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83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F03FE-FECD-2E4C-837A-A045575A7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7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DF9C6-F0D2-0F4E-9CAF-21146C47C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61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A1974-350A-3A4D-940B-E978DF153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80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A12B4-4D82-2343-861D-9D5296604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98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F2D78-678D-DE4F-BB4B-C786291BB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3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4BCADEDD-BA50-6E4C-807B-CE8DF15E4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9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200025"/>
            <a:ext cx="8534400" cy="2924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Arithmetic </a:t>
            </a: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&amp; Logic Circuits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Apr 1,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11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025"/>
            <a:ext cx="6019800" cy="6149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Subtraction is useful also for </a:t>
            </a:r>
            <a:r>
              <a:rPr lang="en-US" i="1" u="sng" dirty="0" smtClean="0"/>
              <a:t>comparing</a:t>
            </a:r>
            <a:r>
              <a:rPr lang="en-US" dirty="0" smtClean="0"/>
              <a:t> numbers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To compare A and B:</a:t>
            </a:r>
          </a:p>
          <a:p>
            <a:pPr lvl="1">
              <a:defRPr/>
            </a:pPr>
            <a:r>
              <a:rPr lang="en-US" dirty="0" smtClean="0"/>
              <a:t>First compute A – B</a:t>
            </a:r>
          </a:p>
          <a:p>
            <a:pPr lvl="1">
              <a:defRPr/>
            </a:pPr>
            <a:r>
              <a:rPr lang="en-US" dirty="0" smtClean="0"/>
              <a:t>Then check the flags Z, N, C, V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Examples:</a:t>
            </a:r>
          </a:p>
          <a:p>
            <a:pPr lvl="1">
              <a:defRPr/>
            </a:pPr>
            <a:r>
              <a:rPr lang="en-US" dirty="0" smtClean="0"/>
              <a:t>LTU (less than for unsigned numbers)</a:t>
            </a:r>
          </a:p>
          <a:p>
            <a:pPr lvl="2">
              <a:defRPr/>
            </a:pPr>
            <a:r>
              <a:rPr lang="en-US" dirty="0" smtClean="0"/>
              <a:t>A &lt; B is given by ~C</a:t>
            </a:r>
          </a:p>
          <a:p>
            <a:pPr lvl="1">
              <a:defRPr/>
            </a:pPr>
            <a:r>
              <a:rPr lang="en-US" dirty="0" smtClean="0"/>
              <a:t>LT (less than for signed numbers)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A &lt; B is given by N</a:t>
            </a:r>
            <a:r>
              <a:rPr lang="en-US" dirty="0">
                <a:latin typeface="Courier New" charset="0"/>
                <a:sym typeface="Symbol" charset="0"/>
              </a:rPr>
              <a:t></a:t>
            </a:r>
            <a:r>
              <a:rPr lang="en-US" dirty="0" smtClean="0"/>
              <a:t>V</a:t>
            </a:r>
          </a:p>
          <a:p>
            <a:pPr lvl="1">
              <a:defRPr/>
            </a:pPr>
            <a:r>
              <a:rPr lang="en-US" dirty="0" smtClean="0"/>
              <a:t>Others in table</a:t>
            </a:r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867400" y="914400"/>
            <a:ext cx="3124200" cy="55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endParaRPr lang="en-US" sz="1800" b="0" dirty="0">
              <a:latin typeface="Tahoma" charset="0"/>
              <a:cs typeface="Tahoma" charset="0"/>
            </a:endParaRP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To compare A and B,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 perform A–B and use</a:t>
            </a:r>
          </a:p>
          <a:p>
            <a:pPr algn="l"/>
            <a:r>
              <a:rPr lang="en-US" sz="1800" b="0" dirty="0" smtClean="0">
                <a:latin typeface="Tahoma" charset="0"/>
                <a:cs typeface="Tahoma" charset="0"/>
              </a:rPr>
              <a:t> condition </a:t>
            </a:r>
            <a:r>
              <a:rPr lang="en-US" sz="1800" b="0" dirty="0">
                <a:latin typeface="Tahoma" charset="0"/>
                <a:cs typeface="Tahoma" charset="0"/>
              </a:rPr>
              <a:t>codes:</a:t>
            </a:r>
          </a:p>
          <a:p>
            <a:pPr algn="l"/>
            <a:endParaRPr lang="en-US" sz="1800" b="0" dirty="0">
              <a:latin typeface="Tahoma" charset="0"/>
              <a:cs typeface="Tahoma" charset="0"/>
            </a:endParaRP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Signed comparison: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EQ ==   Z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NE !=   ~Z</a:t>
            </a:r>
          </a:p>
          <a:p>
            <a:pPr algn="l"/>
            <a:r>
              <a:rPr lang="en-US" sz="1800" b="0" dirty="0" smtClean="0">
                <a:latin typeface="Courier New" charset="0"/>
                <a:cs typeface="Tahoma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</a:rPr>
              <a:t>LT &lt;    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</a:t>
            </a:r>
            <a:br>
              <a:rPr lang="en-US" sz="1800" dirty="0">
                <a:latin typeface="Courier New" charset="0"/>
                <a:cs typeface="Tahoma" charset="0"/>
                <a:sym typeface="Symbol" charset="0"/>
              </a:rPr>
            </a:b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LE &lt;=   Z+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GE &gt;=   ~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</a:t>
            </a: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GT &gt;    ~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(Z+(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V))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  <a:sym typeface="Symbol" charset="0"/>
              </a:rPr>
              <a:t>     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  <a:sym typeface="Symbol" charset="0"/>
              </a:rPr>
              <a:t>Unsigned comparison: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EQ  ==   Z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NE  !=   ~Z</a:t>
            </a:r>
          </a:p>
          <a:p>
            <a:pPr algn="l"/>
            <a:r>
              <a:rPr lang="en-US" sz="1800" b="0" dirty="0" smtClean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LTU &lt;    ~C</a:t>
            </a:r>
            <a:endParaRPr lang="en-US" sz="1800" dirty="0">
              <a:latin typeface="Courier New" charset="0"/>
              <a:cs typeface="Tahoma" charset="0"/>
              <a:sym typeface="Symbol" charset="0"/>
            </a:endParaRP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LEU &lt;=   ~C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+Z</a:t>
            </a:r>
            <a:br>
              <a:rPr lang="en-US" sz="1800" dirty="0">
                <a:latin typeface="Courier New" charset="0"/>
                <a:cs typeface="Tahoma" charset="0"/>
                <a:sym typeface="Symbol" charset="0"/>
              </a:rPr>
            </a:b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GEU &gt;=   C</a:t>
            </a:r>
            <a:endParaRPr lang="en-US" sz="1800" dirty="0">
              <a:latin typeface="Courier New" charset="0"/>
              <a:cs typeface="Tahoma" charset="0"/>
              <a:sym typeface="Symbol" charset="0"/>
            </a:endParaRP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GTU &gt;    ~(~C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+Z)</a:t>
            </a:r>
          </a:p>
          <a:p>
            <a:pPr algn="l"/>
            <a:endParaRPr lang="en-US" sz="1800" b="0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Latency </a:t>
            </a:r>
            <a:r>
              <a:rPr lang="en-US" dirty="0">
                <a:latin typeface="Tahoma" charset="0"/>
                <a:ea typeface="Tahoma"/>
              </a:rPr>
              <a:t>of Ripple-Carry Adder</a:t>
            </a: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28600" y="3046413"/>
            <a:ext cx="8551863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Worse-case path: carry propagation from LSB to MSB, e.g., when adding 11…111 to 00…001.</a:t>
            </a:r>
          </a:p>
          <a:p>
            <a:pPr algn="l"/>
            <a:endParaRPr lang="en-US" sz="2000" b="0">
              <a:latin typeface="Tahoma" charset="0"/>
              <a:cs typeface="Tahoma" charset="0"/>
            </a:endParaRPr>
          </a:p>
          <a:p>
            <a:pPr algn="l"/>
            <a:r>
              <a:rPr lang="en-US" sz="2000" b="0">
                <a:latin typeface="Tahoma" charset="0"/>
                <a:cs typeface="Tahoma" charset="0"/>
              </a:rPr>
              <a:t>t</a:t>
            </a:r>
            <a:r>
              <a:rPr lang="en-US" sz="2000" b="0" baseline="-25000">
                <a:latin typeface="Tahoma" charset="0"/>
                <a:cs typeface="Tahoma" charset="0"/>
              </a:rPr>
              <a:t>PD</a:t>
            </a:r>
            <a:r>
              <a:rPr lang="en-US" sz="2000" b="0">
                <a:latin typeface="Tahoma" charset="0"/>
                <a:cs typeface="Tahoma" charset="0"/>
              </a:rPr>
              <a:t> = (t</a:t>
            </a:r>
            <a:r>
              <a:rPr lang="en-US" sz="2000" b="0" baseline="-25000">
                <a:latin typeface="Tahoma" charset="0"/>
                <a:cs typeface="Tahoma" charset="0"/>
              </a:rPr>
              <a:t>PD,XOR </a:t>
            </a:r>
            <a:r>
              <a:rPr lang="en-US" sz="2000" b="0">
                <a:latin typeface="Tahoma" charset="0"/>
                <a:cs typeface="Tahoma" charset="0"/>
              </a:rPr>
              <a:t>+t</a:t>
            </a:r>
            <a:r>
              <a:rPr lang="en-US" sz="2000" b="0" baseline="-25000">
                <a:latin typeface="Tahoma" charset="0"/>
                <a:cs typeface="Tahoma" charset="0"/>
              </a:rPr>
              <a:t>PD,AND</a:t>
            </a:r>
            <a:r>
              <a:rPr lang="en-US" sz="2000" b="0">
                <a:latin typeface="Tahoma" charset="0"/>
                <a:cs typeface="Tahoma" charset="0"/>
              </a:rPr>
              <a:t> + t</a:t>
            </a:r>
            <a:r>
              <a:rPr lang="en-US" sz="2000" b="0" baseline="-25000">
                <a:latin typeface="Tahoma" charset="0"/>
                <a:cs typeface="Tahoma" charset="0"/>
              </a:rPr>
              <a:t>PD,OR</a:t>
            </a:r>
            <a:r>
              <a:rPr lang="en-US" sz="2000" b="0">
                <a:latin typeface="Tahoma" charset="0"/>
                <a:cs typeface="Tahoma" charset="0"/>
              </a:rPr>
              <a:t>) +(N-2)*(t</a:t>
            </a:r>
            <a:r>
              <a:rPr lang="en-US" sz="2000" b="0" baseline="-25000">
                <a:latin typeface="Tahoma" charset="0"/>
                <a:cs typeface="Tahoma" charset="0"/>
              </a:rPr>
              <a:t>PD,OR</a:t>
            </a:r>
            <a:r>
              <a:rPr lang="en-US" sz="2000" b="0">
                <a:latin typeface="Tahoma" charset="0"/>
                <a:cs typeface="Tahoma" charset="0"/>
              </a:rPr>
              <a:t> + t</a:t>
            </a:r>
            <a:r>
              <a:rPr lang="en-US" sz="2000" b="0" baseline="-25000">
                <a:latin typeface="Tahoma" charset="0"/>
                <a:cs typeface="Tahoma" charset="0"/>
              </a:rPr>
              <a:t>PD,AND</a:t>
            </a:r>
            <a:r>
              <a:rPr lang="en-US" sz="2000" b="0">
                <a:latin typeface="Tahoma" charset="0"/>
                <a:cs typeface="Tahoma" charset="0"/>
              </a:rPr>
              <a:t>) + t</a:t>
            </a:r>
            <a:r>
              <a:rPr lang="en-US" sz="2000" b="0" baseline="-25000">
                <a:latin typeface="Tahoma" charset="0"/>
                <a:cs typeface="Tahoma" charset="0"/>
              </a:rPr>
              <a:t>PD,XOR</a:t>
            </a:r>
            <a:br>
              <a:rPr lang="en-US" sz="2000" b="0" baseline="-25000">
                <a:latin typeface="Tahoma" charset="0"/>
                <a:cs typeface="Tahoma" charset="0"/>
              </a:rPr>
            </a:br>
            <a:endParaRPr lang="en-US" sz="2000" b="0" baseline="-25000">
              <a:latin typeface="Tahoma" charset="0"/>
              <a:cs typeface="Tahoma" charset="0"/>
            </a:endParaRPr>
          </a:p>
          <a:p>
            <a:pPr algn="l"/>
            <a:endParaRPr lang="en-US" sz="2000" b="0" baseline="-25000">
              <a:latin typeface="Tahoma" charset="0"/>
              <a:cs typeface="Tahoma" charset="0"/>
              <a:sym typeface="Symbol" charset="0"/>
            </a:endParaRPr>
          </a:p>
          <a:p>
            <a:pPr algn="l"/>
            <a:endParaRPr lang="en-US" sz="2000" b="0" baseline="-25000">
              <a:latin typeface="Tahoma" charset="0"/>
              <a:cs typeface="Tahoma" charset="0"/>
              <a:sym typeface="Symbol" charset="0"/>
            </a:endParaRPr>
          </a:p>
          <a:p>
            <a:pPr algn="l"/>
            <a:endParaRPr lang="en-US" sz="2000" b="0" baseline="-25000">
              <a:latin typeface="Tahoma" charset="0"/>
              <a:cs typeface="Tahoma" charset="0"/>
              <a:sym typeface="Symbol" charset="0"/>
            </a:endParaRPr>
          </a:p>
          <a:p>
            <a:pPr algn="l"/>
            <a:r>
              <a:rPr lang="en-US" sz="2000" b="0">
                <a:latin typeface="Tahoma" charset="0"/>
                <a:cs typeface="Tahoma" charset="0"/>
                <a:sym typeface="Symbol" charset="0"/>
              </a:rPr>
              <a:t> (N)</a:t>
            </a:r>
          </a:p>
        </p:txBody>
      </p:sp>
      <p:grpSp>
        <p:nvGrpSpPr>
          <p:cNvPr id="27651" name="Group 168"/>
          <p:cNvGrpSpPr>
            <a:grpSpLocks/>
          </p:cNvGrpSpPr>
          <p:nvPr/>
        </p:nvGrpSpPr>
        <p:grpSpPr bwMode="auto">
          <a:xfrm>
            <a:off x="4525963" y="4491038"/>
            <a:ext cx="1905000" cy="522287"/>
            <a:chOff x="3886200" y="4891088"/>
            <a:chExt cx="1905000" cy="521732"/>
          </a:xfrm>
        </p:grpSpPr>
        <p:sp>
          <p:nvSpPr>
            <p:cNvPr id="27767" name="AutoShape 4"/>
            <p:cNvSpPr>
              <a:spLocks/>
            </p:cNvSpPr>
            <p:nvPr/>
          </p:nvSpPr>
          <p:spPr bwMode="auto">
            <a:xfrm rot="-5400000">
              <a:off x="4724400" y="4052888"/>
              <a:ext cx="228600" cy="1905000"/>
            </a:xfrm>
            <a:prstGeom prst="leftBrace">
              <a:avLst>
                <a:gd name="adj1" fmla="val 68711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27768" name="Text Box 6"/>
            <p:cNvSpPr txBox="1">
              <a:spLocks noChangeArrowheads="1"/>
            </p:cNvSpPr>
            <p:nvPr/>
          </p:nvSpPr>
          <p:spPr bwMode="auto">
            <a:xfrm>
              <a:off x="4068792" y="5043488"/>
              <a:ext cx="1058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CI to CO</a:t>
              </a:r>
            </a:p>
          </p:txBody>
        </p:sp>
      </p:grpSp>
      <p:grpSp>
        <p:nvGrpSpPr>
          <p:cNvPr id="27652" name="Group 169"/>
          <p:cNvGrpSpPr>
            <a:grpSpLocks/>
          </p:cNvGrpSpPr>
          <p:nvPr/>
        </p:nvGrpSpPr>
        <p:grpSpPr bwMode="auto">
          <a:xfrm>
            <a:off x="6170613" y="4419600"/>
            <a:ext cx="1371600" cy="546100"/>
            <a:chOff x="5479043" y="4876800"/>
            <a:chExt cx="1370087" cy="545545"/>
          </a:xfrm>
        </p:grpSpPr>
        <p:sp>
          <p:nvSpPr>
            <p:cNvPr id="27765" name="AutoShape 5"/>
            <p:cNvSpPr>
              <a:spLocks/>
            </p:cNvSpPr>
            <p:nvPr/>
          </p:nvSpPr>
          <p:spPr bwMode="auto">
            <a:xfrm rot="-5400000">
              <a:off x="6346825" y="4610100"/>
              <a:ext cx="228600" cy="762000"/>
            </a:xfrm>
            <a:prstGeom prst="leftBrace">
              <a:avLst>
                <a:gd name="adj1" fmla="val 27485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27766" name="Text Box 7"/>
            <p:cNvSpPr txBox="1">
              <a:spLocks noChangeArrowheads="1"/>
            </p:cNvSpPr>
            <p:nvPr/>
          </p:nvSpPr>
          <p:spPr bwMode="auto">
            <a:xfrm>
              <a:off x="5479043" y="5053013"/>
              <a:ext cx="137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CI</a:t>
              </a:r>
              <a:r>
                <a:rPr lang="en-US" sz="1800" b="0" baseline="-25000">
                  <a:solidFill>
                    <a:srgbClr val="CC0000"/>
                  </a:solidFill>
                  <a:latin typeface="Tahoma" charset="0"/>
                  <a:cs typeface="Tahoma" charset="0"/>
                </a:rPr>
                <a:t>N-1</a:t>
              </a:r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 to S</a:t>
              </a:r>
              <a:r>
                <a:rPr lang="en-US" sz="1800" b="0" baseline="-25000">
                  <a:solidFill>
                    <a:srgbClr val="CC0000"/>
                  </a:solidFill>
                  <a:latin typeface="Tahoma" charset="0"/>
                  <a:cs typeface="Tahoma" charset="0"/>
                </a:rPr>
                <a:t>N-1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09600" y="59436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  <a:sym typeface="Symbol" charset="0"/>
              </a:rPr>
              <a:t>(N) is read </a:t>
            </a:r>
            <a:r>
              <a:rPr lang="ja-JP" altLang="en-US" sz="2000" b="0">
                <a:latin typeface="Tahoma" charset="0"/>
                <a:cs typeface="Tahoma" charset="0"/>
                <a:sym typeface="Symbol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  <a:sym typeface="Symbol" charset="0"/>
              </a:rPr>
              <a:t>order N</a:t>
            </a:r>
            <a:r>
              <a:rPr lang="ja-JP" altLang="en-US" sz="2000" b="0">
                <a:latin typeface="Tahoma" charset="0"/>
                <a:cs typeface="Tahoma" charset="0"/>
                <a:sym typeface="Symbol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  <a:sym typeface="Symbol" charset="0"/>
              </a:rPr>
              <a:t> and tells us that the latency of our adder grows in proportion to the number of bits in the operands.</a:t>
            </a:r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534537" name="Freeform 9"/>
          <p:cNvSpPr>
            <a:spLocks/>
          </p:cNvSpPr>
          <p:nvPr/>
        </p:nvSpPr>
        <p:spPr bwMode="auto">
          <a:xfrm>
            <a:off x="1897063" y="1539875"/>
            <a:ext cx="5927725" cy="1127125"/>
          </a:xfrm>
          <a:custGeom>
            <a:avLst/>
            <a:gdLst>
              <a:gd name="T0" fmla="*/ 2147483647 w 3734"/>
              <a:gd name="T1" fmla="*/ 0 h 710"/>
              <a:gd name="T2" fmla="*/ 2147483647 w 3734"/>
              <a:gd name="T3" fmla="*/ 2147483647 h 710"/>
              <a:gd name="T4" fmla="*/ 2147483647 w 3734"/>
              <a:gd name="T5" fmla="*/ 2147483647 h 710"/>
              <a:gd name="T6" fmla="*/ 2147483647 w 3734"/>
              <a:gd name="T7" fmla="*/ 2147483647 h 710"/>
              <a:gd name="T8" fmla="*/ 2147483647 w 3734"/>
              <a:gd name="T9" fmla="*/ 2147483647 h 710"/>
              <a:gd name="T10" fmla="*/ 2147483647 w 3734"/>
              <a:gd name="T11" fmla="*/ 2147483647 h 710"/>
              <a:gd name="T12" fmla="*/ 2147483647 w 3734"/>
              <a:gd name="T13" fmla="*/ 2147483647 h 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4"/>
              <a:gd name="T22" fmla="*/ 0 h 710"/>
              <a:gd name="T23" fmla="*/ 3734 w 3734"/>
              <a:gd name="T24" fmla="*/ 710 h 7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4" h="710">
                <a:moveTo>
                  <a:pt x="3656" y="0"/>
                </a:moveTo>
                <a:cubicBezTo>
                  <a:pt x="3654" y="43"/>
                  <a:pt x="3680" y="203"/>
                  <a:pt x="3646" y="256"/>
                </a:cubicBezTo>
                <a:cubicBezTo>
                  <a:pt x="3612" y="309"/>
                  <a:pt x="3529" y="305"/>
                  <a:pt x="3454" y="315"/>
                </a:cubicBezTo>
                <a:cubicBezTo>
                  <a:pt x="3379" y="325"/>
                  <a:pt x="3734" y="313"/>
                  <a:pt x="3193" y="315"/>
                </a:cubicBezTo>
                <a:cubicBezTo>
                  <a:pt x="2652" y="317"/>
                  <a:pt x="732" y="311"/>
                  <a:pt x="205" y="330"/>
                </a:cubicBezTo>
                <a:lnTo>
                  <a:pt x="32" y="428"/>
                </a:lnTo>
                <a:cubicBezTo>
                  <a:pt x="0" y="491"/>
                  <a:pt x="19" y="651"/>
                  <a:pt x="15" y="71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6950075" y="1600200"/>
            <a:ext cx="1524000" cy="1073150"/>
            <a:chOff x="4464" y="532"/>
            <a:chExt cx="960" cy="676"/>
          </a:xfrm>
        </p:grpSpPr>
        <p:grpSp>
          <p:nvGrpSpPr>
            <p:cNvPr id="27756" name="Group 11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7758" name="Rectangle 12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7759" name="Text Box 13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7760" name="Line 14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1" name="Line 15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2" name="Line 16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3" name="Line 17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4" name="Line 18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57" name="Text Box 19"/>
            <p:cNvSpPr txBox="1">
              <a:spLocks noChangeArrowheads="1"/>
            </p:cNvSpPr>
            <p:nvPr/>
          </p:nvSpPr>
          <p:spPr bwMode="auto">
            <a:xfrm>
              <a:off x="4810" y="742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7656" name="Group 20"/>
          <p:cNvGrpSpPr>
            <a:grpSpLocks/>
          </p:cNvGrpSpPr>
          <p:nvPr/>
        </p:nvGrpSpPr>
        <p:grpSpPr bwMode="auto">
          <a:xfrm>
            <a:off x="5654675" y="1598613"/>
            <a:ext cx="1524000" cy="1073150"/>
            <a:chOff x="4464" y="532"/>
            <a:chExt cx="960" cy="676"/>
          </a:xfrm>
        </p:grpSpPr>
        <p:grpSp>
          <p:nvGrpSpPr>
            <p:cNvPr id="27747" name="Group 21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7749" name="Rectangle 22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7750" name="Text Box 23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7751" name="Line 24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2" name="Line 25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3" name="Line 26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4" name="Line 27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5" name="Line 28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48" name="Text Box 29"/>
            <p:cNvSpPr txBox="1">
              <a:spLocks noChangeArrowheads="1"/>
            </p:cNvSpPr>
            <p:nvPr/>
          </p:nvSpPr>
          <p:spPr bwMode="auto">
            <a:xfrm>
              <a:off x="4810" y="742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7657" name="Group 30"/>
          <p:cNvGrpSpPr>
            <a:grpSpLocks/>
          </p:cNvGrpSpPr>
          <p:nvPr/>
        </p:nvGrpSpPr>
        <p:grpSpPr bwMode="auto">
          <a:xfrm>
            <a:off x="4359275" y="1597025"/>
            <a:ext cx="1524000" cy="1073150"/>
            <a:chOff x="4464" y="532"/>
            <a:chExt cx="960" cy="676"/>
          </a:xfrm>
        </p:grpSpPr>
        <p:grpSp>
          <p:nvGrpSpPr>
            <p:cNvPr id="27738" name="Group 31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7740" name="Rectangle 32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7741" name="Text Box 33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7742" name="Line 34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3" name="Line 35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4" name="Line 36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Line 37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Line 38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39" name="Text Box 39"/>
            <p:cNvSpPr txBox="1">
              <a:spLocks noChangeArrowheads="1"/>
            </p:cNvSpPr>
            <p:nvPr/>
          </p:nvSpPr>
          <p:spPr bwMode="auto">
            <a:xfrm>
              <a:off x="4810" y="742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sp>
        <p:nvSpPr>
          <p:cNvPr id="27658" name="Text Box 40"/>
          <p:cNvSpPr txBox="1">
            <a:spLocks noChangeArrowheads="1"/>
          </p:cNvSpPr>
          <p:nvPr/>
        </p:nvSpPr>
        <p:spPr bwMode="auto">
          <a:xfrm>
            <a:off x="1462088" y="1262063"/>
            <a:ext cx="6567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  <a:cs typeface="Tahoma" charset="0"/>
              </a:rPr>
              <a:t> A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B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         A</a:t>
            </a:r>
            <a:r>
              <a:rPr lang="en-US" sz="1600" b="0" baseline="-25000">
                <a:latin typeface="Tahoma" charset="0"/>
                <a:cs typeface="Tahoma" charset="0"/>
              </a:rPr>
              <a:t>n-2</a:t>
            </a:r>
            <a:r>
              <a:rPr lang="en-US" sz="1600" b="0">
                <a:latin typeface="Tahoma" charset="0"/>
                <a:cs typeface="Tahoma" charset="0"/>
              </a:rPr>
              <a:t> B</a:t>
            </a:r>
            <a:r>
              <a:rPr lang="en-US" sz="1600" b="0" baseline="-25000">
                <a:latin typeface="Tahoma" charset="0"/>
                <a:cs typeface="Tahoma" charset="0"/>
              </a:rPr>
              <a:t>n-2</a:t>
            </a:r>
            <a:r>
              <a:rPr lang="en-US" sz="1600" b="0">
                <a:latin typeface="Tahoma" charset="0"/>
                <a:cs typeface="Tahoma" charset="0"/>
              </a:rPr>
              <a:t>                  A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 B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         A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B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        A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  <a:r>
              <a:rPr lang="en-US" sz="1600" b="0">
                <a:latin typeface="Tahoma" charset="0"/>
                <a:cs typeface="Tahoma" charset="0"/>
              </a:rPr>
              <a:t>   B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27659" name="Text Box 41"/>
          <p:cNvSpPr txBox="1">
            <a:spLocks noChangeArrowheads="1"/>
          </p:cNvSpPr>
          <p:nvPr/>
        </p:nvSpPr>
        <p:spPr bwMode="auto">
          <a:xfrm>
            <a:off x="1676400" y="2651125"/>
            <a:ext cx="6318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  <a:cs typeface="Tahoma" charset="0"/>
              </a:rPr>
              <a:t> S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n-2</a:t>
            </a:r>
            <a:r>
              <a:rPr lang="en-US" sz="1600" b="0">
                <a:latin typeface="Tahoma" charset="0"/>
                <a:cs typeface="Tahoma" charset="0"/>
              </a:rPr>
              <a:t>       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27660" name="Line 42"/>
          <p:cNvSpPr>
            <a:spLocks noChangeShapeType="1"/>
          </p:cNvSpPr>
          <p:nvPr/>
        </p:nvSpPr>
        <p:spPr bwMode="auto">
          <a:xfrm>
            <a:off x="8474075" y="21272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1" name="Group 43"/>
          <p:cNvGrpSpPr>
            <a:grpSpLocks/>
          </p:cNvGrpSpPr>
          <p:nvPr/>
        </p:nvGrpSpPr>
        <p:grpSpPr bwMode="auto">
          <a:xfrm>
            <a:off x="8335963" y="2592388"/>
            <a:ext cx="274637" cy="176212"/>
            <a:chOff x="4829" y="3734"/>
            <a:chExt cx="173" cy="111"/>
          </a:xfrm>
        </p:grpSpPr>
        <p:sp>
          <p:nvSpPr>
            <p:cNvPr id="27735" name="Line 44"/>
            <p:cNvSpPr>
              <a:spLocks noChangeShapeType="1"/>
            </p:cNvSpPr>
            <p:nvPr/>
          </p:nvSpPr>
          <p:spPr bwMode="auto">
            <a:xfrm>
              <a:off x="4829" y="3734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6" name="Line 45"/>
            <p:cNvSpPr>
              <a:spLocks noChangeShapeType="1"/>
            </p:cNvSpPr>
            <p:nvPr/>
          </p:nvSpPr>
          <p:spPr bwMode="auto">
            <a:xfrm>
              <a:off x="4858" y="3789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7" name="Line 46"/>
            <p:cNvSpPr>
              <a:spLocks noChangeShapeType="1"/>
            </p:cNvSpPr>
            <p:nvPr/>
          </p:nvSpPr>
          <p:spPr bwMode="auto">
            <a:xfrm>
              <a:off x="4887" y="3845"/>
              <a:ext cx="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2" name="Group 47"/>
          <p:cNvGrpSpPr>
            <a:grpSpLocks/>
          </p:cNvGrpSpPr>
          <p:nvPr/>
        </p:nvGrpSpPr>
        <p:grpSpPr bwMode="auto">
          <a:xfrm>
            <a:off x="1181100" y="1597025"/>
            <a:ext cx="1524000" cy="1073150"/>
            <a:chOff x="4464" y="532"/>
            <a:chExt cx="960" cy="676"/>
          </a:xfrm>
        </p:grpSpPr>
        <p:grpSp>
          <p:nvGrpSpPr>
            <p:cNvPr id="27726" name="Group 48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7728" name="Rectangle 4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7729" name="Text Box 50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7730" name="Line 5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Line 5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2" name="Line 5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3" name="Line 5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4" name="Line 5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7" name="Text Box 56"/>
            <p:cNvSpPr txBox="1">
              <a:spLocks noChangeArrowheads="1"/>
            </p:cNvSpPr>
            <p:nvPr/>
          </p:nvSpPr>
          <p:spPr bwMode="auto">
            <a:xfrm>
              <a:off x="4810" y="742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7663" name="Group 57"/>
          <p:cNvGrpSpPr>
            <a:grpSpLocks/>
          </p:cNvGrpSpPr>
          <p:nvPr/>
        </p:nvGrpSpPr>
        <p:grpSpPr bwMode="auto">
          <a:xfrm>
            <a:off x="2530475" y="1600200"/>
            <a:ext cx="1524000" cy="1073150"/>
            <a:chOff x="4464" y="532"/>
            <a:chExt cx="960" cy="676"/>
          </a:xfrm>
        </p:grpSpPr>
        <p:grpSp>
          <p:nvGrpSpPr>
            <p:cNvPr id="27717" name="Group 58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7719" name="Rectangle 5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7720" name="Text Box 60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7721" name="Line 6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Line 6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3" name="Line 6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4" name="Line 6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5" name="Line 6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18" name="Text Box 66"/>
            <p:cNvSpPr txBox="1">
              <a:spLocks noChangeArrowheads="1"/>
            </p:cNvSpPr>
            <p:nvPr/>
          </p:nvSpPr>
          <p:spPr bwMode="auto">
            <a:xfrm>
              <a:off x="4810" y="742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sp>
        <p:nvSpPr>
          <p:cNvPr id="27664" name="Text Box 67"/>
          <p:cNvSpPr txBox="1">
            <a:spLocks noChangeArrowheads="1"/>
          </p:cNvSpPr>
          <p:nvPr/>
        </p:nvSpPr>
        <p:spPr bwMode="auto">
          <a:xfrm>
            <a:off x="895350" y="18288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C</a:t>
            </a:r>
          </a:p>
        </p:txBody>
      </p:sp>
      <p:sp>
        <p:nvSpPr>
          <p:cNvPr id="27665" name="Text Box 68"/>
          <p:cNvSpPr txBox="1">
            <a:spLocks noChangeArrowheads="1"/>
          </p:cNvSpPr>
          <p:nvPr/>
        </p:nvSpPr>
        <p:spPr bwMode="auto">
          <a:xfrm>
            <a:off x="3997325" y="2041525"/>
            <a:ext cx="393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…</a:t>
            </a:r>
          </a:p>
        </p:txBody>
      </p:sp>
      <p:grpSp>
        <p:nvGrpSpPr>
          <p:cNvPr id="27666" name="Group 69"/>
          <p:cNvGrpSpPr>
            <a:grpSpLocks/>
          </p:cNvGrpSpPr>
          <p:nvPr/>
        </p:nvGrpSpPr>
        <p:grpSpPr bwMode="auto">
          <a:xfrm>
            <a:off x="7107238" y="3549650"/>
            <a:ext cx="2036762" cy="2089150"/>
            <a:chOff x="4481" y="1296"/>
            <a:chExt cx="1283" cy="1316"/>
          </a:xfrm>
        </p:grpSpPr>
        <p:sp>
          <p:nvSpPr>
            <p:cNvPr id="27671" name="Text Box 70"/>
            <p:cNvSpPr txBox="1">
              <a:spLocks noChangeArrowheads="1"/>
            </p:cNvSpPr>
            <p:nvPr/>
          </p:nvSpPr>
          <p:spPr bwMode="auto">
            <a:xfrm>
              <a:off x="5538" y="1945"/>
              <a:ext cx="22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CI</a:t>
              </a:r>
            </a:p>
          </p:txBody>
        </p:sp>
        <p:grpSp>
          <p:nvGrpSpPr>
            <p:cNvPr id="27672" name="Group 71"/>
            <p:cNvGrpSpPr>
              <a:grpSpLocks noChangeAspect="1"/>
            </p:cNvGrpSpPr>
            <p:nvPr/>
          </p:nvGrpSpPr>
          <p:grpSpPr bwMode="auto">
            <a:xfrm>
              <a:off x="4704" y="1440"/>
              <a:ext cx="875" cy="1012"/>
              <a:chOff x="5541" y="11003"/>
              <a:chExt cx="3647" cy="4217"/>
            </a:xfrm>
          </p:grpSpPr>
          <p:grpSp>
            <p:nvGrpSpPr>
              <p:cNvPr id="27676" name="Group 72"/>
              <p:cNvGrpSpPr>
                <a:grpSpLocks noChangeAspect="1"/>
              </p:cNvGrpSpPr>
              <p:nvPr/>
            </p:nvGrpSpPr>
            <p:grpSpPr bwMode="auto">
              <a:xfrm rot="5400000">
                <a:off x="7183" y="12237"/>
                <a:ext cx="1296" cy="582"/>
                <a:chOff x="3744" y="8496"/>
                <a:chExt cx="1296" cy="582"/>
              </a:xfrm>
            </p:grpSpPr>
            <p:sp>
              <p:nvSpPr>
                <p:cNvPr id="2771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74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75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76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Line 7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7" name="Group 79"/>
              <p:cNvGrpSpPr>
                <a:grpSpLocks noChangeAspect="1"/>
              </p:cNvGrpSpPr>
              <p:nvPr/>
            </p:nvGrpSpPr>
            <p:grpSpPr bwMode="auto">
              <a:xfrm rot="5400000">
                <a:off x="7618" y="13880"/>
                <a:ext cx="1296" cy="582"/>
                <a:chOff x="3744" y="8496"/>
                <a:chExt cx="1296" cy="582"/>
              </a:xfrm>
            </p:grpSpPr>
            <p:sp>
              <p:nvSpPr>
                <p:cNvPr id="2770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81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82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83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8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8" name="Group 86"/>
              <p:cNvGrpSpPr>
                <a:grpSpLocks noChangeAspect="1"/>
              </p:cNvGrpSpPr>
              <p:nvPr/>
            </p:nvGrpSpPr>
            <p:grpSpPr bwMode="auto">
              <a:xfrm rot="5400000">
                <a:off x="6181" y="12270"/>
                <a:ext cx="1296" cy="576"/>
                <a:chOff x="2304" y="7200"/>
                <a:chExt cx="1296" cy="576"/>
              </a:xfrm>
            </p:grpSpPr>
            <p:sp>
              <p:nvSpPr>
                <p:cNvPr id="27701" name="Freeform 8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9" name="Group 91"/>
              <p:cNvGrpSpPr>
                <a:grpSpLocks noChangeAspect="1"/>
              </p:cNvGrpSpPr>
              <p:nvPr/>
            </p:nvGrpSpPr>
            <p:grpSpPr bwMode="auto">
              <a:xfrm rot="10800000">
                <a:off x="5541" y="14373"/>
                <a:ext cx="1296" cy="576"/>
                <a:chOff x="3744" y="7632"/>
                <a:chExt cx="1296" cy="576"/>
              </a:xfrm>
            </p:grpSpPr>
            <p:sp>
              <p:nvSpPr>
                <p:cNvPr id="27697" name="Freeform 92"/>
                <p:cNvSpPr>
                  <a:spLocks noChangeAspect="1"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06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Line 9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80" name="Group 96"/>
              <p:cNvGrpSpPr>
                <a:grpSpLocks noChangeAspect="1"/>
              </p:cNvGrpSpPr>
              <p:nvPr/>
            </p:nvGrpSpPr>
            <p:grpSpPr bwMode="auto">
              <a:xfrm rot="5400000">
                <a:off x="6754" y="13883"/>
                <a:ext cx="1296" cy="576"/>
                <a:chOff x="2304" y="7200"/>
                <a:chExt cx="1296" cy="576"/>
              </a:xfrm>
            </p:grpSpPr>
            <p:sp>
              <p:nvSpPr>
                <p:cNvPr id="27693" name="Freeform 9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81" name="Line 101"/>
              <p:cNvSpPr>
                <a:spLocks noChangeAspect="1" noChangeShapeType="1"/>
              </p:cNvSpPr>
              <p:nvPr/>
            </p:nvSpPr>
            <p:spPr bwMode="auto">
              <a:xfrm rot="5400000">
                <a:off x="7834" y="12891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102"/>
              <p:cNvSpPr>
                <a:spLocks noChangeAspect="1" noChangeShapeType="1"/>
              </p:cNvSpPr>
              <p:nvPr/>
            </p:nvSpPr>
            <p:spPr bwMode="auto">
              <a:xfrm rot="5400000">
                <a:off x="6151" y="13854"/>
                <a:ext cx="13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103"/>
              <p:cNvSpPr>
                <a:spLocks noChangeAspect="1" noChangeShapeType="1"/>
              </p:cNvSpPr>
              <p:nvPr/>
            </p:nvSpPr>
            <p:spPr bwMode="auto">
              <a:xfrm rot="5400000">
                <a:off x="7115" y="14517"/>
                <a:ext cx="0" cy="5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10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945" y="13380"/>
                <a:ext cx="3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0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366" y="13380"/>
                <a:ext cx="3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106"/>
              <p:cNvSpPr>
                <a:spLocks noChangeAspect="1" noChangeShapeType="1"/>
              </p:cNvSpPr>
              <p:nvPr/>
            </p:nvSpPr>
            <p:spPr bwMode="auto">
              <a:xfrm rot="5400000">
                <a:off x="8223" y="12558"/>
                <a:ext cx="0" cy="19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107"/>
              <p:cNvSpPr>
                <a:spLocks noChangeAspect="1" noChangeShapeType="1"/>
              </p:cNvSpPr>
              <p:nvPr/>
            </p:nvSpPr>
            <p:spPr bwMode="auto">
              <a:xfrm rot="5400000">
                <a:off x="8061" y="15012"/>
                <a:ext cx="41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108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233" y="11457"/>
                <a:ext cx="9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10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522" y="11455"/>
                <a:ext cx="90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110"/>
              <p:cNvSpPr>
                <a:spLocks noChangeAspect="1" noChangeShapeType="1"/>
              </p:cNvSpPr>
              <p:nvPr/>
            </p:nvSpPr>
            <p:spPr bwMode="auto">
              <a:xfrm rot="5400000">
                <a:off x="7475" y="11407"/>
                <a:ext cx="0" cy="10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111"/>
              <p:cNvSpPr>
                <a:spLocks noChangeAspect="1" noChangeShapeType="1"/>
              </p:cNvSpPr>
              <p:nvPr/>
            </p:nvSpPr>
            <p:spPr bwMode="auto">
              <a:xfrm rot="5400000">
                <a:off x="7189" y="11126"/>
                <a:ext cx="0" cy="10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112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543" y="11769"/>
                <a:ext cx="2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3" name="Text Box 113"/>
            <p:cNvSpPr txBox="1">
              <a:spLocks noChangeArrowheads="1"/>
            </p:cNvSpPr>
            <p:nvPr/>
          </p:nvSpPr>
          <p:spPr bwMode="auto">
            <a:xfrm>
              <a:off x="5079" y="1296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A B</a:t>
              </a:r>
            </a:p>
          </p:txBody>
        </p:sp>
        <p:sp>
          <p:nvSpPr>
            <p:cNvPr id="27674" name="Text Box 114"/>
            <p:cNvSpPr txBox="1">
              <a:spLocks noChangeArrowheads="1"/>
            </p:cNvSpPr>
            <p:nvPr/>
          </p:nvSpPr>
          <p:spPr bwMode="auto">
            <a:xfrm>
              <a:off x="5268" y="2418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27675" name="Text Box 115"/>
            <p:cNvSpPr txBox="1">
              <a:spLocks noChangeArrowheads="1"/>
            </p:cNvSpPr>
            <p:nvPr/>
          </p:nvSpPr>
          <p:spPr bwMode="auto">
            <a:xfrm>
              <a:off x="4481" y="2208"/>
              <a:ext cx="2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CO</a:t>
              </a:r>
            </a:p>
          </p:txBody>
        </p:sp>
      </p:grpSp>
      <p:grpSp>
        <p:nvGrpSpPr>
          <p:cNvPr id="27667" name="Group 167"/>
          <p:cNvGrpSpPr>
            <a:grpSpLocks/>
          </p:cNvGrpSpPr>
          <p:nvPr/>
        </p:nvGrpSpPr>
        <p:grpSpPr bwMode="auto">
          <a:xfrm>
            <a:off x="1233488" y="4576763"/>
            <a:ext cx="1905000" cy="536575"/>
            <a:chOff x="1600200" y="4876800"/>
            <a:chExt cx="1905000" cy="536020"/>
          </a:xfrm>
        </p:grpSpPr>
        <p:sp>
          <p:nvSpPr>
            <p:cNvPr id="27669" name="AutoShape 116"/>
            <p:cNvSpPr>
              <a:spLocks/>
            </p:cNvSpPr>
            <p:nvPr/>
          </p:nvSpPr>
          <p:spPr bwMode="auto">
            <a:xfrm rot="-5400000">
              <a:off x="2438400" y="4038600"/>
              <a:ext cx="228600" cy="1905000"/>
            </a:xfrm>
            <a:prstGeom prst="leftBrace">
              <a:avLst>
                <a:gd name="adj1" fmla="val 68711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27670" name="Text Box 117"/>
            <p:cNvSpPr txBox="1">
              <a:spLocks noChangeArrowheads="1"/>
            </p:cNvSpPr>
            <p:nvPr/>
          </p:nvSpPr>
          <p:spPr bwMode="auto">
            <a:xfrm>
              <a:off x="1781851" y="5043488"/>
              <a:ext cx="117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A,B to CO</a:t>
              </a:r>
            </a:p>
          </p:txBody>
        </p:sp>
      </p:grpSp>
      <p:sp>
        <p:nvSpPr>
          <p:cNvPr id="27668" name="Rectangle 118"/>
          <p:cNvSpPr>
            <a:spLocks noChangeArrowheads="1"/>
          </p:cNvSpPr>
          <p:nvPr/>
        </p:nvSpPr>
        <p:spPr bwMode="auto">
          <a:xfrm>
            <a:off x="20638" y="701675"/>
            <a:ext cx="638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0">
                <a:latin typeface="Tahoma" charset="0"/>
                <a:cs typeface="Tahoma" charset="0"/>
              </a:rPr>
              <a:t>(T</a:t>
            </a:r>
            <a:r>
              <a:rPr lang="en-US" sz="1800" b="0" baseline="-25000">
                <a:latin typeface="Tahoma" charset="0"/>
                <a:cs typeface="Tahoma" charset="0"/>
              </a:rPr>
              <a:t>PD</a:t>
            </a:r>
            <a:r>
              <a:rPr lang="en-US" sz="1800" b="0">
                <a:latin typeface="Tahoma" charset="0"/>
                <a:cs typeface="Tahoma" charset="0"/>
              </a:rPr>
              <a:t> = max propagation delay or latency of the entire adder)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Can we add faster?</a:t>
            </a:r>
          </a:p>
        </p:txBody>
      </p:sp>
      <p:sp>
        <p:nvSpPr>
          <p:cNvPr id="10243" name="Rectangle 7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Yes, there are many sophisticated designs that are faster…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Carry-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Lookahead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Adders (CLA)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Carry-Skip Adders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Carry-Select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Adders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457200" lvl="1" indent="0">
              <a:buFont typeface="Wingdings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See textbook for details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Adder Summary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Adding is not only common, but it is also tends to be one of the most time-critical of operations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As a result, a wide range of adder architectures have been developed that allow a designer to tradeoff complexity (in terms of the number of gates) for performance.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447800" y="362585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709738" y="3778250"/>
            <a:ext cx="881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 i="1">
                <a:latin typeface="Tahoma" charset="0"/>
                <a:cs typeface="Tahoma" charset="0"/>
              </a:rPr>
              <a:t>Ripple</a:t>
            </a:r>
            <a:br>
              <a:rPr lang="en-US" sz="1800" b="0" i="1">
                <a:latin typeface="Tahoma" charset="0"/>
                <a:cs typeface="Tahoma" charset="0"/>
              </a:rPr>
            </a:br>
            <a:r>
              <a:rPr lang="en-US" sz="1800" b="0" i="1">
                <a:latin typeface="Tahoma" charset="0"/>
                <a:cs typeface="Tahoma" charset="0"/>
              </a:rPr>
              <a:t>Carry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013075" y="3778250"/>
            <a:ext cx="796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 i="1">
                <a:latin typeface="Tahoma" charset="0"/>
                <a:cs typeface="Tahoma" charset="0"/>
              </a:rPr>
              <a:t>Carry</a:t>
            </a:r>
          </a:p>
          <a:p>
            <a:pPr algn="l"/>
            <a:r>
              <a:rPr lang="en-US" sz="1800" b="0" i="1">
                <a:latin typeface="Tahoma" charset="0"/>
                <a:cs typeface="Tahoma" charset="0"/>
              </a:rPr>
              <a:t>Skip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775200" y="3778250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 i="1">
                <a:latin typeface="Tahoma" charset="0"/>
                <a:cs typeface="Tahoma" charset="0"/>
              </a:rPr>
              <a:t>Carry</a:t>
            </a:r>
          </a:p>
          <a:p>
            <a:pPr algn="l"/>
            <a:r>
              <a:rPr lang="en-US" sz="1800" b="0" i="1">
                <a:latin typeface="Tahoma" charset="0"/>
                <a:cs typeface="Tahoma" charset="0"/>
              </a:rPr>
              <a:t>Select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5730875" y="3778250"/>
            <a:ext cx="135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 i="1">
                <a:latin typeface="Tahoma" charset="0"/>
                <a:cs typeface="Tahoma" charset="0"/>
              </a:rPr>
              <a:t>Carry</a:t>
            </a:r>
          </a:p>
          <a:p>
            <a:pPr algn="l"/>
            <a:r>
              <a:rPr lang="en-US" sz="1800" b="0" i="1">
                <a:latin typeface="Tahoma" charset="0"/>
                <a:cs typeface="Tahoma" charset="0"/>
              </a:rPr>
              <a:t>Lookahead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2133600" y="3473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3352800" y="3473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5257800" y="3473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6324600" y="3473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387350" y="3076575"/>
            <a:ext cx="20399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Smaller / Slower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6303963" y="3076575"/>
            <a:ext cx="1852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  <a:cs typeface="Tahoma" charset="0"/>
              </a:rPr>
              <a:t>Bigger / Faster</a:t>
            </a:r>
          </a:p>
        </p:txBody>
      </p:sp>
      <p:grpSp>
        <p:nvGrpSpPr>
          <p:cNvPr id="29710" name="Group 15"/>
          <p:cNvGrpSpPr>
            <a:grpSpLocks/>
          </p:cNvGrpSpPr>
          <p:nvPr/>
        </p:nvGrpSpPr>
        <p:grpSpPr bwMode="auto">
          <a:xfrm>
            <a:off x="4876800" y="4692650"/>
            <a:ext cx="1392238" cy="1817688"/>
            <a:chOff x="1824" y="2640"/>
            <a:chExt cx="877" cy="1145"/>
          </a:xfrm>
        </p:grpSpPr>
        <p:sp>
          <p:nvSpPr>
            <p:cNvPr id="29725" name="AutoShape 16"/>
            <p:cNvSpPr>
              <a:spLocks noChangeArrowheads="1"/>
            </p:cNvSpPr>
            <p:nvPr/>
          </p:nvSpPr>
          <p:spPr bwMode="auto">
            <a:xfrm>
              <a:off x="1824" y="3024"/>
              <a:ext cx="87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500 h 21600"/>
                <a:gd name="T14" fmla="*/ 17093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Add</a:t>
              </a:r>
            </a:p>
          </p:txBody>
        </p:sp>
        <p:sp>
          <p:nvSpPr>
            <p:cNvPr id="29726" name="Line 17"/>
            <p:cNvSpPr>
              <a:spLocks noChangeShapeType="1"/>
            </p:cNvSpPr>
            <p:nvPr/>
          </p:nvSpPr>
          <p:spPr bwMode="auto">
            <a:xfrm>
              <a:off x="206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18"/>
            <p:cNvSpPr>
              <a:spLocks noChangeShapeType="1"/>
            </p:cNvSpPr>
            <p:nvPr/>
          </p:nvSpPr>
          <p:spPr bwMode="auto">
            <a:xfrm>
              <a:off x="244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Line 19"/>
            <p:cNvSpPr>
              <a:spLocks noChangeShapeType="1"/>
            </p:cNvSpPr>
            <p:nvPr/>
          </p:nvSpPr>
          <p:spPr bwMode="auto">
            <a:xfrm>
              <a:off x="2256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20"/>
            <p:cNvSpPr>
              <a:spLocks noChangeShapeType="1"/>
            </p:cNvSpPr>
            <p:nvPr/>
          </p:nvSpPr>
          <p:spPr bwMode="auto">
            <a:xfrm flipV="1">
              <a:off x="201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21"/>
            <p:cNvSpPr>
              <a:spLocks noChangeShapeType="1"/>
            </p:cNvSpPr>
            <p:nvPr/>
          </p:nvSpPr>
          <p:spPr bwMode="auto">
            <a:xfrm flipV="1">
              <a:off x="2400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22"/>
            <p:cNvSpPr>
              <a:spLocks noChangeShapeType="1"/>
            </p:cNvSpPr>
            <p:nvPr/>
          </p:nvSpPr>
          <p:spPr bwMode="auto">
            <a:xfrm flipV="1">
              <a:off x="2208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Text Box 23"/>
            <p:cNvSpPr txBox="1">
              <a:spLocks noChangeArrowheads="1"/>
            </p:cNvSpPr>
            <p:nvPr/>
          </p:nvSpPr>
          <p:spPr bwMode="auto">
            <a:xfrm>
              <a:off x="1962" y="2640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29733" name="Text Box 24"/>
            <p:cNvSpPr txBox="1">
              <a:spLocks noChangeArrowheads="1"/>
            </p:cNvSpPr>
            <p:nvPr/>
          </p:nvSpPr>
          <p:spPr bwMode="auto">
            <a:xfrm>
              <a:off x="2346" y="2640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29734" name="Text Box 25"/>
            <p:cNvSpPr txBox="1">
              <a:spLocks noChangeArrowheads="1"/>
            </p:cNvSpPr>
            <p:nvPr/>
          </p:nvSpPr>
          <p:spPr bwMode="auto">
            <a:xfrm>
              <a:off x="2154" y="355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S</a:t>
              </a:r>
            </a:p>
          </p:txBody>
        </p:sp>
      </p:grpSp>
      <p:grpSp>
        <p:nvGrpSpPr>
          <p:cNvPr id="29711" name="Group 26"/>
          <p:cNvGrpSpPr>
            <a:grpSpLocks/>
          </p:cNvGrpSpPr>
          <p:nvPr/>
        </p:nvGrpSpPr>
        <p:grpSpPr bwMode="auto">
          <a:xfrm>
            <a:off x="6837363" y="4692650"/>
            <a:ext cx="1392237" cy="1817688"/>
            <a:chOff x="1824" y="2640"/>
            <a:chExt cx="877" cy="1145"/>
          </a:xfrm>
        </p:grpSpPr>
        <p:sp>
          <p:nvSpPr>
            <p:cNvPr id="29715" name="AutoShape 27"/>
            <p:cNvSpPr>
              <a:spLocks noChangeArrowheads="1"/>
            </p:cNvSpPr>
            <p:nvPr/>
          </p:nvSpPr>
          <p:spPr bwMode="auto">
            <a:xfrm>
              <a:off x="1824" y="3024"/>
              <a:ext cx="87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500 h 21600"/>
                <a:gd name="T14" fmla="*/ 17093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ahoma" charset="0"/>
                  <a:cs typeface="Tahoma" charset="0"/>
                </a:rPr>
                <a:t>Add/Sub</a:t>
              </a:r>
            </a:p>
          </p:txBody>
        </p:sp>
        <p:sp>
          <p:nvSpPr>
            <p:cNvPr id="29716" name="Line 28"/>
            <p:cNvSpPr>
              <a:spLocks noChangeShapeType="1"/>
            </p:cNvSpPr>
            <p:nvPr/>
          </p:nvSpPr>
          <p:spPr bwMode="auto">
            <a:xfrm>
              <a:off x="2064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9"/>
            <p:cNvSpPr>
              <a:spLocks noChangeShapeType="1"/>
            </p:cNvSpPr>
            <p:nvPr/>
          </p:nvSpPr>
          <p:spPr bwMode="auto">
            <a:xfrm>
              <a:off x="244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30"/>
            <p:cNvSpPr>
              <a:spLocks noChangeShapeType="1"/>
            </p:cNvSpPr>
            <p:nvPr/>
          </p:nvSpPr>
          <p:spPr bwMode="auto">
            <a:xfrm>
              <a:off x="2256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31"/>
            <p:cNvSpPr>
              <a:spLocks noChangeShapeType="1"/>
            </p:cNvSpPr>
            <p:nvPr/>
          </p:nvSpPr>
          <p:spPr bwMode="auto">
            <a:xfrm flipV="1">
              <a:off x="201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32"/>
            <p:cNvSpPr>
              <a:spLocks noChangeShapeType="1"/>
            </p:cNvSpPr>
            <p:nvPr/>
          </p:nvSpPr>
          <p:spPr bwMode="auto">
            <a:xfrm flipV="1">
              <a:off x="2400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33"/>
            <p:cNvSpPr>
              <a:spLocks noChangeShapeType="1"/>
            </p:cNvSpPr>
            <p:nvPr/>
          </p:nvSpPr>
          <p:spPr bwMode="auto">
            <a:xfrm flipV="1">
              <a:off x="2208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Text Box 34"/>
            <p:cNvSpPr txBox="1">
              <a:spLocks noChangeArrowheads="1"/>
            </p:cNvSpPr>
            <p:nvPr/>
          </p:nvSpPr>
          <p:spPr bwMode="auto">
            <a:xfrm>
              <a:off x="1962" y="2640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29723" name="Text Box 35"/>
            <p:cNvSpPr txBox="1">
              <a:spLocks noChangeArrowheads="1"/>
            </p:cNvSpPr>
            <p:nvPr/>
          </p:nvSpPr>
          <p:spPr bwMode="auto">
            <a:xfrm>
              <a:off x="2346" y="2640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29724" name="Text Box 36"/>
            <p:cNvSpPr txBox="1">
              <a:spLocks noChangeArrowheads="1"/>
            </p:cNvSpPr>
            <p:nvPr/>
          </p:nvSpPr>
          <p:spPr bwMode="auto">
            <a:xfrm>
              <a:off x="2154" y="355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S</a:t>
              </a:r>
            </a:p>
          </p:txBody>
        </p:sp>
      </p:grpSp>
      <p:sp>
        <p:nvSpPr>
          <p:cNvPr id="29712" name="Line 37"/>
          <p:cNvSpPr>
            <a:spLocks noChangeShapeType="1"/>
          </p:cNvSpPr>
          <p:nvPr/>
        </p:nvSpPr>
        <p:spPr bwMode="auto">
          <a:xfrm flipH="1">
            <a:off x="6629400" y="56070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38"/>
          <p:cNvSpPr txBox="1">
            <a:spLocks noChangeArrowheads="1"/>
          </p:cNvSpPr>
          <p:nvPr/>
        </p:nvSpPr>
        <p:spPr bwMode="auto">
          <a:xfrm>
            <a:off x="6496050" y="5408613"/>
            <a:ext cx="4048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100" b="0">
                <a:latin typeface="Tahoma" charset="0"/>
                <a:cs typeface="Tahoma" charset="0"/>
              </a:rPr>
              <a:t>sub</a:t>
            </a:r>
          </a:p>
        </p:txBody>
      </p:sp>
      <p:sp>
        <p:nvSpPr>
          <p:cNvPr id="29714" name="Text Box 39"/>
          <p:cNvSpPr txBox="1">
            <a:spLocks noChangeArrowheads="1"/>
          </p:cNvSpPr>
          <p:nvPr/>
        </p:nvSpPr>
        <p:spPr bwMode="auto">
          <a:xfrm>
            <a:off x="533400" y="4997450"/>
            <a:ext cx="42878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 dirty="0">
                <a:latin typeface="Tahoma" charset="0"/>
                <a:cs typeface="Tahoma" charset="0"/>
              </a:rPr>
              <a:t>At this point </a:t>
            </a:r>
            <a:r>
              <a:rPr lang="en-US" sz="2000" b="0" dirty="0" smtClean="0">
                <a:latin typeface="Tahoma" charset="0"/>
                <a:cs typeface="Tahoma" charset="0"/>
              </a:rPr>
              <a:t>we’</a:t>
            </a:r>
            <a:r>
              <a:rPr lang="en-US" altLang="ja-JP" sz="2000" b="0" dirty="0" smtClean="0">
                <a:latin typeface="Tahoma" charset="0"/>
                <a:cs typeface="Tahoma" charset="0"/>
              </a:rPr>
              <a:t>ll </a:t>
            </a:r>
            <a:r>
              <a:rPr lang="en-US" altLang="ja-JP" sz="2000" b="0" dirty="0">
                <a:latin typeface="Tahoma" charset="0"/>
                <a:cs typeface="Tahoma" charset="0"/>
              </a:rPr>
              <a:t>define a high-level functional unit for an adder, and specify the details of the implementation as necessary.</a:t>
            </a:r>
            <a:endParaRPr lang="en-US" sz="2000" b="0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125"/>
            <a:ext cx="8534400" cy="708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Shifting and Logical Operations</a:t>
            </a:r>
            <a:endParaRPr lang="en-US" dirty="0">
              <a:ea typeface="Tahom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Shifting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Shifting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is useful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for logic operations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applied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to groups of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bits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for alignment</a:t>
            </a: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Shifting also used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short cut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arithmetic operations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shift left logical (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sll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&lt;&lt; 1 is the same as 2*X (unless result overflows)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shift right logical (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srl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&gt;&gt; 1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same as X/2 for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unsigned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numbers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shift right arithmetic (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sra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like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 right shift, but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maintains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sign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bit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makes the sign bit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sticky”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&gt;&gt;&gt; 1  is the same as X/2 for </a:t>
            </a:r>
            <a:r>
              <a:rPr lang="en-US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2’s-compl.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numbers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Shifting Logic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Examples: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20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00010100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Left Shift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:  shifts in a 0 from the right end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(X &lt;&lt; 1) = 0010100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40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Right Shift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:  shifts in a 0 from the left end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(X &gt;&gt; 1) =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0001010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Signed 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Arithmetic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Right Shift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:  maintains the sign bit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-X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-20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2’s complement of X = 11101100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(-20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&gt;&gt;&gt; 1) = (11101100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&gt;&gt;&gt; 1) =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1110110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endParaRPr lang="en-US" baseline="-25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35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Shifting </a:t>
            </a:r>
            <a:r>
              <a:rPr lang="en-US" dirty="0" smtClean="0">
                <a:latin typeface="Tahoma" charset="0"/>
                <a:ea typeface="Tahoma"/>
              </a:rPr>
              <a:t>Logic:  Other shift amounts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7248524" cy="61499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Circuit for shifting left by 1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if SLL1 is true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shifts the input X:  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 X &lt;&lt; 1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  <a:t>if SLL1 is false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does not shift X:  R  X</a:t>
            </a: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sym typeface="Wingdings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Other shift amounts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shift left by 2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rewire the multiplexors so each X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 feeds into R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i+2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similarly:  shift left by 4, etc.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also: 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srl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 and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sra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 have similar circuitry</a:t>
            </a:r>
          </a:p>
          <a:p>
            <a:pPr lvl="2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srl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:  each X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 feeds into a lower numbered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R</a:t>
            </a:r>
            <a:r>
              <a:rPr lang="en-US" baseline="-250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j</a:t>
            </a:r>
            <a:endParaRPr lang="en-US" baseline="-25000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sym typeface="Wingdings"/>
            </a:endParaRPr>
          </a:p>
          <a:p>
            <a:pPr lvl="2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sra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:  sign bit stays the same</a:t>
            </a:r>
            <a:endParaRPr lang="en-US" baseline="-25000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sym typeface="Wingding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248524" y="685800"/>
            <a:ext cx="1797049" cy="5489575"/>
            <a:chOff x="3750" y="528"/>
            <a:chExt cx="1132" cy="3458"/>
          </a:xfrm>
        </p:grpSpPr>
        <p:grpSp>
          <p:nvGrpSpPr>
            <p:cNvPr id="31748" name="Group 8"/>
            <p:cNvGrpSpPr>
              <a:grpSpLocks/>
            </p:cNvGrpSpPr>
            <p:nvPr/>
          </p:nvGrpSpPr>
          <p:grpSpPr bwMode="auto">
            <a:xfrm>
              <a:off x="4128" y="696"/>
              <a:ext cx="528" cy="456"/>
              <a:chOff x="4080" y="840"/>
              <a:chExt cx="528" cy="456"/>
            </a:xfrm>
          </p:grpSpPr>
          <p:sp>
            <p:nvSpPr>
              <p:cNvPr id="31825" name="AutoShape 9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6" name="Line 10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7" name="Line 11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8" name="Line 12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9" name="Text Box 13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30" name="Line 14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49" name="Group 15"/>
            <p:cNvGrpSpPr>
              <a:grpSpLocks/>
            </p:cNvGrpSpPr>
            <p:nvPr/>
          </p:nvGrpSpPr>
          <p:grpSpPr bwMode="auto">
            <a:xfrm>
              <a:off x="4128" y="1080"/>
              <a:ext cx="528" cy="456"/>
              <a:chOff x="4080" y="840"/>
              <a:chExt cx="528" cy="456"/>
            </a:xfrm>
          </p:grpSpPr>
          <p:sp>
            <p:nvSpPr>
              <p:cNvPr id="31819" name="AutoShape 16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0" name="Line 17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1" name="Line 18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2" name="Line 19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3" name="Text Box 20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24" name="Line 21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0" name="Group 22"/>
            <p:cNvGrpSpPr>
              <a:grpSpLocks/>
            </p:cNvGrpSpPr>
            <p:nvPr/>
          </p:nvGrpSpPr>
          <p:grpSpPr bwMode="auto">
            <a:xfrm>
              <a:off x="4128" y="1464"/>
              <a:ext cx="528" cy="456"/>
              <a:chOff x="4080" y="840"/>
              <a:chExt cx="528" cy="456"/>
            </a:xfrm>
          </p:grpSpPr>
          <p:sp>
            <p:nvSpPr>
              <p:cNvPr id="31813" name="AutoShape 23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4" name="Line 24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5" name="Line 25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6" name="Line 26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7" name="Text Box 27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18" name="Line 28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1" name="Group 29"/>
            <p:cNvGrpSpPr>
              <a:grpSpLocks/>
            </p:cNvGrpSpPr>
            <p:nvPr/>
          </p:nvGrpSpPr>
          <p:grpSpPr bwMode="auto">
            <a:xfrm>
              <a:off x="4128" y="1848"/>
              <a:ext cx="528" cy="456"/>
              <a:chOff x="4080" y="840"/>
              <a:chExt cx="528" cy="456"/>
            </a:xfrm>
          </p:grpSpPr>
          <p:sp>
            <p:nvSpPr>
              <p:cNvPr id="31807" name="AutoShape 30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8" name="Line 31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9" name="Line 32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0" name="Line 33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11" name="Text Box 34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12" name="Line 35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2" name="Group 36"/>
            <p:cNvGrpSpPr>
              <a:grpSpLocks/>
            </p:cNvGrpSpPr>
            <p:nvPr/>
          </p:nvGrpSpPr>
          <p:grpSpPr bwMode="auto">
            <a:xfrm>
              <a:off x="4128" y="2232"/>
              <a:ext cx="528" cy="456"/>
              <a:chOff x="4080" y="840"/>
              <a:chExt cx="528" cy="456"/>
            </a:xfrm>
          </p:grpSpPr>
          <p:sp>
            <p:nvSpPr>
              <p:cNvPr id="31801" name="AutoShape 37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2" name="Line 38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3" name="Line 39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4" name="Line 40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5" name="Text Box 41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06" name="Line 42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128" y="2616"/>
              <a:ext cx="528" cy="456"/>
              <a:chOff x="4080" y="840"/>
              <a:chExt cx="528" cy="456"/>
            </a:xfrm>
          </p:grpSpPr>
          <p:sp>
            <p:nvSpPr>
              <p:cNvPr id="31795" name="AutoShape 44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Line 45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7" name="Line 46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8" name="Line 47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9" name="Text Box 48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00" name="Line 49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4" name="Group 50"/>
            <p:cNvGrpSpPr>
              <a:grpSpLocks/>
            </p:cNvGrpSpPr>
            <p:nvPr/>
          </p:nvGrpSpPr>
          <p:grpSpPr bwMode="auto">
            <a:xfrm>
              <a:off x="4128" y="3000"/>
              <a:ext cx="528" cy="456"/>
              <a:chOff x="4080" y="840"/>
              <a:chExt cx="528" cy="456"/>
            </a:xfrm>
          </p:grpSpPr>
          <p:sp>
            <p:nvSpPr>
              <p:cNvPr id="31789" name="AutoShape 51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52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Line 53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Line 54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Text Box 55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794" name="Line 56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5" name="Group 57"/>
            <p:cNvGrpSpPr>
              <a:grpSpLocks/>
            </p:cNvGrpSpPr>
            <p:nvPr/>
          </p:nvGrpSpPr>
          <p:grpSpPr bwMode="auto">
            <a:xfrm>
              <a:off x="4128" y="3384"/>
              <a:ext cx="528" cy="456"/>
              <a:chOff x="4080" y="840"/>
              <a:chExt cx="528" cy="456"/>
            </a:xfrm>
          </p:grpSpPr>
          <p:sp>
            <p:nvSpPr>
              <p:cNvPr id="31783" name="AutoShape 58"/>
              <p:cNvSpPr>
                <a:spLocks noChangeArrowheads="1"/>
              </p:cNvSpPr>
              <p:nvPr/>
            </p:nvSpPr>
            <p:spPr bwMode="auto">
              <a:xfrm rot="-5400000">
                <a:off x="4176" y="912"/>
                <a:ext cx="28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Line 59"/>
              <p:cNvSpPr>
                <a:spLocks noChangeShapeType="1"/>
              </p:cNvSpPr>
              <p:nvPr/>
            </p:nvSpPr>
            <p:spPr bwMode="auto">
              <a:xfrm>
                <a:off x="4392" y="9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Line 60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Line 61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7" name="Text Box 62"/>
              <p:cNvSpPr txBox="1">
                <a:spLocks noChangeArrowheads="1"/>
              </p:cNvSpPr>
              <p:nvPr/>
            </p:nvSpPr>
            <p:spPr bwMode="auto">
              <a:xfrm>
                <a:off x="4219" y="840"/>
                <a:ext cx="1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ctr"/>
                <a:r>
                  <a:rPr lang="en-US" sz="12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788" name="Line 63"/>
              <p:cNvSpPr>
                <a:spLocks noChangeShapeType="1"/>
              </p:cNvSpPr>
              <p:nvPr/>
            </p:nvSpPr>
            <p:spPr bwMode="auto">
              <a:xfrm>
                <a:off x="4320" y="1104"/>
                <a:ext cx="1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6" name="Text Box 64"/>
            <p:cNvSpPr txBox="1">
              <a:spLocks noChangeArrowheads="1"/>
            </p:cNvSpPr>
            <p:nvPr/>
          </p:nvSpPr>
          <p:spPr bwMode="auto">
            <a:xfrm>
              <a:off x="4607" y="672"/>
              <a:ext cx="275" cy="2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7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6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5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4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3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2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R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</a:t>
              </a:r>
            </a:p>
          </p:txBody>
        </p:sp>
        <p:sp>
          <p:nvSpPr>
            <p:cNvPr id="31757" name="Text Box 65"/>
            <p:cNvSpPr txBox="1">
              <a:spLocks noChangeArrowheads="1"/>
            </p:cNvSpPr>
            <p:nvPr/>
          </p:nvSpPr>
          <p:spPr bwMode="auto">
            <a:xfrm>
              <a:off x="3771" y="528"/>
              <a:ext cx="269" cy="2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7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6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5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4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3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2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endParaRPr lang="en-US" sz="2000" b="0">
                <a:latin typeface="Tahoma" charset="0"/>
                <a:cs typeface="Tahoma" charset="0"/>
              </a:endParaRP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X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</a:t>
              </a:r>
            </a:p>
          </p:txBody>
        </p:sp>
        <p:grpSp>
          <p:nvGrpSpPr>
            <p:cNvPr id="31758" name="Group 66"/>
            <p:cNvGrpSpPr>
              <a:grpSpLocks/>
            </p:cNvGrpSpPr>
            <p:nvPr/>
          </p:nvGrpSpPr>
          <p:grpSpPr bwMode="auto">
            <a:xfrm>
              <a:off x="4032" y="3216"/>
              <a:ext cx="96" cy="240"/>
              <a:chOff x="4032" y="3216"/>
              <a:chExt cx="96" cy="240"/>
            </a:xfrm>
          </p:grpSpPr>
          <p:sp>
            <p:nvSpPr>
              <p:cNvPr id="31781" name="Line 67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Line 68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9" name="Group 69"/>
            <p:cNvGrpSpPr>
              <a:grpSpLocks/>
            </p:cNvGrpSpPr>
            <p:nvPr/>
          </p:nvGrpSpPr>
          <p:grpSpPr bwMode="auto">
            <a:xfrm>
              <a:off x="4032" y="2832"/>
              <a:ext cx="96" cy="240"/>
              <a:chOff x="4032" y="3216"/>
              <a:chExt cx="96" cy="240"/>
            </a:xfrm>
          </p:grpSpPr>
          <p:sp>
            <p:nvSpPr>
              <p:cNvPr id="31779" name="Line 70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71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0" name="Group 72"/>
            <p:cNvGrpSpPr>
              <a:grpSpLocks/>
            </p:cNvGrpSpPr>
            <p:nvPr/>
          </p:nvGrpSpPr>
          <p:grpSpPr bwMode="auto">
            <a:xfrm>
              <a:off x="4032" y="2448"/>
              <a:ext cx="96" cy="240"/>
              <a:chOff x="4032" y="3216"/>
              <a:chExt cx="96" cy="240"/>
            </a:xfrm>
          </p:grpSpPr>
          <p:sp>
            <p:nvSpPr>
              <p:cNvPr id="31777" name="Line 73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Line 74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1" name="Group 75"/>
            <p:cNvGrpSpPr>
              <a:grpSpLocks/>
            </p:cNvGrpSpPr>
            <p:nvPr/>
          </p:nvGrpSpPr>
          <p:grpSpPr bwMode="auto">
            <a:xfrm>
              <a:off x="4032" y="2064"/>
              <a:ext cx="96" cy="240"/>
              <a:chOff x="4032" y="3216"/>
              <a:chExt cx="96" cy="240"/>
            </a:xfrm>
          </p:grpSpPr>
          <p:sp>
            <p:nvSpPr>
              <p:cNvPr id="31775" name="Line 76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Line 77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2" name="Group 78"/>
            <p:cNvGrpSpPr>
              <a:grpSpLocks/>
            </p:cNvGrpSpPr>
            <p:nvPr/>
          </p:nvGrpSpPr>
          <p:grpSpPr bwMode="auto">
            <a:xfrm>
              <a:off x="4032" y="1680"/>
              <a:ext cx="96" cy="240"/>
              <a:chOff x="4032" y="3216"/>
              <a:chExt cx="96" cy="240"/>
            </a:xfrm>
          </p:grpSpPr>
          <p:sp>
            <p:nvSpPr>
              <p:cNvPr id="31773" name="Line 79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Line 80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3" name="Group 81"/>
            <p:cNvGrpSpPr>
              <a:grpSpLocks/>
            </p:cNvGrpSpPr>
            <p:nvPr/>
          </p:nvGrpSpPr>
          <p:grpSpPr bwMode="auto">
            <a:xfrm>
              <a:off x="4032" y="1296"/>
              <a:ext cx="96" cy="240"/>
              <a:chOff x="4032" y="3216"/>
              <a:chExt cx="96" cy="240"/>
            </a:xfrm>
          </p:grpSpPr>
          <p:sp>
            <p:nvSpPr>
              <p:cNvPr id="31771" name="Line 82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83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4" name="Group 84"/>
            <p:cNvGrpSpPr>
              <a:grpSpLocks/>
            </p:cNvGrpSpPr>
            <p:nvPr/>
          </p:nvGrpSpPr>
          <p:grpSpPr bwMode="auto">
            <a:xfrm>
              <a:off x="4032" y="912"/>
              <a:ext cx="96" cy="240"/>
              <a:chOff x="4032" y="3216"/>
              <a:chExt cx="96" cy="240"/>
            </a:xfrm>
          </p:grpSpPr>
          <p:sp>
            <p:nvSpPr>
              <p:cNvPr id="31769" name="Line 85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86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65" name="Text Box 87"/>
            <p:cNvSpPr txBox="1">
              <a:spLocks noChangeArrowheads="1"/>
            </p:cNvSpPr>
            <p:nvPr/>
          </p:nvSpPr>
          <p:spPr bwMode="auto">
            <a:xfrm>
              <a:off x="3879" y="3446"/>
              <a:ext cx="3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2000" b="0">
                  <a:latin typeface="Tahoma" charset="0"/>
                  <a:cs typeface="Tahoma" charset="0"/>
                </a:rPr>
                <a:t>“</a:t>
              </a:r>
              <a:r>
                <a:rPr lang="en-US" altLang="ja-JP" sz="2000" b="0">
                  <a:latin typeface="Tahoma" charset="0"/>
                  <a:cs typeface="Tahoma" charset="0"/>
                </a:rPr>
                <a:t>0</a:t>
              </a:r>
              <a:r>
                <a:rPr lang="ja-JP" altLang="en-US" sz="2000" b="0">
                  <a:latin typeface="Tahoma" charset="0"/>
                  <a:cs typeface="Tahoma" charset="0"/>
                </a:rPr>
                <a:t>”</a:t>
              </a:r>
              <a:endParaRPr lang="en-US" sz="2000" b="0">
                <a:latin typeface="Tahoma" charset="0"/>
                <a:cs typeface="Tahoma" charset="0"/>
              </a:endParaRPr>
            </a:p>
          </p:txBody>
        </p:sp>
        <p:sp>
          <p:nvSpPr>
            <p:cNvPr id="31766" name="Line 88"/>
            <p:cNvSpPr>
              <a:spLocks noChangeShapeType="1"/>
            </p:cNvSpPr>
            <p:nvPr/>
          </p:nvSpPr>
          <p:spPr bwMode="auto">
            <a:xfrm>
              <a:off x="4536" y="1152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89"/>
            <p:cNvSpPr>
              <a:spLocks noChangeShapeType="1"/>
            </p:cNvSpPr>
            <p:nvPr/>
          </p:nvSpPr>
          <p:spPr bwMode="auto">
            <a:xfrm flipH="1">
              <a:off x="4128" y="39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Text Box 90"/>
            <p:cNvSpPr txBox="1">
              <a:spLocks noChangeArrowheads="1"/>
            </p:cNvSpPr>
            <p:nvPr/>
          </p:nvSpPr>
          <p:spPr bwMode="auto">
            <a:xfrm>
              <a:off x="3750" y="3734"/>
              <a:ext cx="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 dirty="0" smtClean="0">
                  <a:latin typeface="Tahoma" charset="0"/>
                  <a:cs typeface="Tahoma" charset="0"/>
                </a:rPr>
                <a:t>SLL1</a:t>
              </a:r>
              <a:endParaRPr lang="en-US" sz="2000" b="0" dirty="0">
                <a:latin typeface="Tahoma" charset="0"/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83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Shifting </a:t>
            </a:r>
            <a:r>
              <a:rPr lang="en-US" dirty="0" smtClean="0">
                <a:latin typeface="Tahoma" charset="0"/>
                <a:ea typeface="Tahoma"/>
              </a:rPr>
              <a:t>Logic:  Other shift amounts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9144000" cy="3711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Circuit for shifting left by any amount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make blocks for SLL1, SLL2, SLL4, SLL8, SLL16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sym typeface="Wingdings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  <a:t>then, any arbitrary shift amount can be made by combining these shifts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example:  SLL 13 = SLL (8 + 4 + 1)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9451" y="3505200"/>
            <a:ext cx="1130349" cy="2202180"/>
            <a:chOff x="1852822" y="3589020"/>
            <a:chExt cx="1130349" cy="2202180"/>
          </a:xfrm>
        </p:grpSpPr>
        <p:sp>
          <p:nvSpPr>
            <p:cNvPr id="3" name="Rectangle 2"/>
            <p:cNvSpPr/>
            <p:nvPr/>
          </p:nvSpPr>
          <p:spPr bwMode="auto">
            <a:xfrm>
              <a:off x="2362200" y="3589020"/>
              <a:ext cx="620971" cy="1661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shift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latin typeface="Times New Roman"/>
                  <a:cs typeface="Times New Roman"/>
                </a:rPr>
                <a:t>left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by 16</a:t>
              </a:r>
            </a:p>
          </p:txBody>
        </p:sp>
        <p:cxnSp>
          <p:nvCxnSpPr>
            <p:cNvPr id="6" name="Straight Arrow Connector 5"/>
            <p:cNvCxnSpPr>
              <a:endCxn id="3" idx="2"/>
            </p:cNvCxnSpPr>
            <p:nvPr/>
          </p:nvCxnSpPr>
          <p:spPr bwMode="auto">
            <a:xfrm flipV="1">
              <a:off x="2667000" y="5250180"/>
              <a:ext cx="5686" cy="541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852822" y="5345668"/>
              <a:ext cx="852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SLL16</a:t>
              </a:r>
              <a:endParaRPr lang="en-US" sz="1800" b="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17529" y="3505200"/>
            <a:ext cx="1001971" cy="2202180"/>
            <a:chOff x="1981200" y="3589020"/>
            <a:chExt cx="1001971" cy="2202180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362200" y="3589020"/>
              <a:ext cx="620971" cy="1661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shift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latin typeface="Times New Roman"/>
                  <a:cs typeface="Times New Roman"/>
                </a:rPr>
                <a:t>left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by 8</a:t>
              </a:r>
            </a:p>
          </p:txBody>
        </p:sp>
        <p:cxnSp>
          <p:nvCxnSpPr>
            <p:cNvPr id="97" name="Straight Arrow Connector 96"/>
            <p:cNvCxnSpPr>
              <a:endCxn id="96" idx="2"/>
            </p:cNvCxnSpPr>
            <p:nvPr/>
          </p:nvCxnSpPr>
          <p:spPr bwMode="auto">
            <a:xfrm flipV="1">
              <a:off x="2667000" y="5250180"/>
              <a:ext cx="5686" cy="541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1981200" y="5345668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SLL8</a:t>
              </a:r>
              <a:endParaRPr lang="en-US" sz="1800" b="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7229" y="3513667"/>
            <a:ext cx="1001971" cy="2202180"/>
            <a:chOff x="1981200" y="3589020"/>
            <a:chExt cx="1001971" cy="2202180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2362200" y="3589020"/>
              <a:ext cx="620971" cy="1661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shift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latin typeface="Times New Roman"/>
                  <a:cs typeface="Times New Roman"/>
                </a:rPr>
                <a:t>left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by 4</a:t>
              </a:r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 bwMode="auto">
            <a:xfrm flipV="1">
              <a:off x="2667000" y="5250180"/>
              <a:ext cx="5686" cy="541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1981200" y="5345668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SLL4</a:t>
              </a:r>
              <a:endParaRPr lang="en-US" sz="1800" b="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36929" y="3513667"/>
            <a:ext cx="1001971" cy="2202180"/>
            <a:chOff x="1981200" y="3589020"/>
            <a:chExt cx="1001971" cy="220218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2362200" y="3589020"/>
              <a:ext cx="620971" cy="1661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shift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latin typeface="Times New Roman"/>
                  <a:cs typeface="Times New Roman"/>
                </a:rPr>
                <a:t>left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by 2</a:t>
              </a:r>
            </a:p>
          </p:txBody>
        </p:sp>
        <p:cxnSp>
          <p:nvCxnSpPr>
            <p:cNvPr id="105" name="Straight Arrow Connector 104"/>
            <p:cNvCxnSpPr>
              <a:endCxn id="104" idx="2"/>
            </p:cNvCxnSpPr>
            <p:nvPr/>
          </p:nvCxnSpPr>
          <p:spPr bwMode="auto">
            <a:xfrm flipV="1">
              <a:off x="2667000" y="5250180"/>
              <a:ext cx="5686" cy="541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981200" y="5345668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SLL2</a:t>
              </a:r>
              <a:endParaRPr lang="en-US" sz="1800" b="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46629" y="3505200"/>
            <a:ext cx="1001971" cy="2202180"/>
            <a:chOff x="1981200" y="3589020"/>
            <a:chExt cx="1001971" cy="220218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2362200" y="3589020"/>
              <a:ext cx="620971" cy="16611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shift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dirty="0" smtClean="0">
                  <a:latin typeface="Times New Roman"/>
                  <a:cs typeface="Times New Roman"/>
                </a:rPr>
                <a:t>left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by 1</a:t>
              </a:r>
            </a:p>
          </p:txBody>
        </p:sp>
        <p:cxnSp>
          <p:nvCxnSpPr>
            <p:cNvPr id="109" name="Straight Arrow Connector 108"/>
            <p:cNvCxnSpPr>
              <a:endCxn id="108" idx="2"/>
            </p:cNvCxnSpPr>
            <p:nvPr/>
          </p:nvCxnSpPr>
          <p:spPr bwMode="auto">
            <a:xfrm flipV="1">
              <a:off x="2667000" y="5250180"/>
              <a:ext cx="5686" cy="5410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1981200" y="5345668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SLL1</a:t>
              </a:r>
              <a:endParaRPr lang="en-US" sz="1800" b="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22458" y="5888567"/>
            <a:ext cx="5993575" cy="461665"/>
            <a:chOff x="1722458" y="5888567"/>
            <a:chExt cx="5993575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722458" y="588856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31893" y="588856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41328" y="588856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950763" y="588856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60196" y="588856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1" name="Right Arrow 10"/>
          <p:cNvSpPr/>
          <p:nvPr/>
        </p:nvSpPr>
        <p:spPr bwMode="auto">
          <a:xfrm>
            <a:off x="793301" y="4182533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>
            <a:off x="2204701" y="4191000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Right Arrow 117"/>
          <p:cNvSpPr/>
          <p:nvPr/>
        </p:nvSpPr>
        <p:spPr bwMode="auto">
          <a:xfrm>
            <a:off x="3616101" y="4191000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Right Arrow 118"/>
          <p:cNvSpPr/>
          <p:nvPr/>
        </p:nvSpPr>
        <p:spPr bwMode="auto">
          <a:xfrm>
            <a:off x="5027501" y="4191000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Right Arrow 119"/>
          <p:cNvSpPr/>
          <p:nvPr/>
        </p:nvSpPr>
        <p:spPr bwMode="auto">
          <a:xfrm>
            <a:off x="6438900" y="4191000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Right Arrow 120"/>
          <p:cNvSpPr/>
          <p:nvPr/>
        </p:nvSpPr>
        <p:spPr bwMode="auto">
          <a:xfrm>
            <a:off x="7848600" y="4191000"/>
            <a:ext cx="795528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4676" y="6324600"/>
            <a:ext cx="304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13 = 01101 in binary!</a:t>
            </a:r>
            <a:endParaRPr lang="en-US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-6960" y="6172200"/>
            <a:ext cx="1498186" cy="609600"/>
            <a:chOff x="-6960" y="6172200"/>
            <a:chExt cx="1498186" cy="609600"/>
          </a:xfrm>
        </p:grpSpPr>
        <p:sp>
          <p:nvSpPr>
            <p:cNvPr id="14" name="TextBox 13"/>
            <p:cNvSpPr txBox="1"/>
            <p:nvPr/>
          </p:nvSpPr>
          <p:spPr>
            <a:xfrm>
              <a:off x="-6960" y="6443246"/>
              <a:ext cx="130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chemeClr val="accent1"/>
                  </a:solidFill>
                </a:rPr>
                <a:t>shift amount</a:t>
              </a:r>
              <a:endParaRPr lang="en-US" sz="1600" b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62000" y="6172200"/>
              <a:ext cx="729226" cy="286774"/>
            </a:xfrm>
            <a:custGeom>
              <a:avLst/>
              <a:gdLst>
                <a:gd name="connsiteX0" fmla="*/ 24580 w 639096"/>
                <a:gd name="connsiteY0" fmla="*/ 270387 h 270387"/>
                <a:gd name="connsiteX1" fmla="*/ 0 w 639096"/>
                <a:gd name="connsiteY1" fmla="*/ 8193 h 270387"/>
                <a:gd name="connsiteX2" fmla="*/ 639096 w 639096"/>
                <a:gd name="connsiteY2" fmla="*/ 0 h 270387"/>
                <a:gd name="connsiteX0" fmla="*/ 0 w 729226"/>
                <a:gd name="connsiteY0" fmla="*/ 286774 h 286774"/>
                <a:gd name="connsiteX1" fmla="*/ 90130 w 729226"/>
                <a:gd name="connsiteY1" fmla="*/ 8193 h 286774"/>
                <a:gd name="connsiteX2" fmla="*/ 729226 w 729226"/>
                <a:gd name="connsiteY2" fmla="*/ 0 h 2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226" h="286774">
                  <a:moveTo>
                    <a:pt x="0" y="286774"/>
                  </a:moveTo>
                  <a:lnTo>
                    <a:pt x="90130" y="8193"/>
                  </a:lnTo>
                  <a:lnTo>
                    <a:pt x="729226" y="0"/>
                  </a:ln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47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Boolean Operations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It will also be useful to perform logical operations on groups of bits. Which ones?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useful 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masking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off groups of bits.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 10101110 &amp; 00001111 = 00001110  (mask selects last 4 bits)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also useful 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clearing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groups of bits.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 10101110 &amp; 00001111 = 00001110  (0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clear first 4 bits)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ORing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useful 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setting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groups of bits.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 10101110 | 00001111 = 10101111  (1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set last 4 bits)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XORing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useful 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groups of bits.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 10101110 ^ 00001111 = 10100001  (1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invert last 4 bits)</a:t>
            </a:r>
          </a:p>
          <a:p>
            <a:pPr lvl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NORing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is useful for..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uhm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 10101110 # 00001111 = 01010000  (0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invert, 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clear)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Topics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Arithmetic Circuits</a:t>
            </a:r>
          </a:p>
          <a:p>
            <a:pPr lvl="1">
              <a:defRPr/>
            </a:pPr>
            <a:r>
              <a:rPr lang="en-US" dirty="0" smtClean="0"/>
              <a:t>adder</a:t>
            </a:r>
          </a:p>
          <a:p>
            <a:pPr lvl="1">
              <a:defRPr/>
            </a:pPr>
            <a:r>
              <a:rPr lang="en-US" dirty="0" err="1" smtClean="0"/>
              <a:t>subtractor</a:t>
            </a:r>
            <a:endParaRPr lang="en-US" dirty="0" smtClean="0"/>
          </a:p>
          <a:p>
            <a:pPr>
              <a:defRPr/>
            </a:pPr>
            <a:endParaRPr lang="en-US" dirty="0" smtClean="0">
              <a:ea typeface="Tahoma"/>
            </a:endParaRPr>
          </a:p>
          <a:p>
            <a:pPr>
              <a:defRPr/>
            </a:pPr>
            <a:r>
              <a:rPr lang="en-US" dirty="0" smtClean="0">
                <a:ea typeface="Tahoma"/>
              </a:rPr>
              <a:t>Logic Circuits</a:t>
            </a:r>
          </a:p>
          <a:p>
            <a:pPr>
              <a:defRPr/>
            </a:pPr>
            <a:endParaRPr lang="en-US" dirty="0" smtClean="0">
              <a:ea typeface="Tahoma"/>
            </a:endParaRPr>
          </a:p>
          <a:p>
            <a:pPr>
              <a:defRPr/>
            </a:pPr>
            <a:r>
              <a:rPr lang="en-US" dirty="0" smtClean="0">
                <a:ea typeface="Tahoma"/>
              </a:rPr>
              <a:t>Arithmetic &amp; Logic Unit (ALU)</a:t>
            </a:r>
          </a:p>
          <a:p>
            <a:pPr lvl="1">
              <a:defRPr/>
            </a:pPr>
            <a:r>
              <a:rPr lang="en-US" dirty="0" smtClean="0"/>
              <a:t>… putting it all together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Boolean Unit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It is simple to build up a Boolean unit using primitive gates and a mux to select the function.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Since there is no interconnection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between bits, this unit can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be simply replicated at each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position.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cost is about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7 gates per bit.  One for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each primitive function,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approx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3 for the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4-input mux.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This is a straightforward, but not too elegant of a design.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4973638" y="2057400"/>
            <a:ext cx="3179762" cy="3295650"/>
            <a:chOff x="1453" y="1440"/>
            <a:chExt cx="2003" cy="2076"/>
          </a:xfrm>
        </p:grpSpPr>
        <p:sp>
          <p:nvSpPr>
            <p:cNvPr id="33801" name="AutoShape 5"/>
            <p:cNvSpPr>
              <a:spLocks noChangeArrowheads="1"/>
            </p:cNvSpPr>
            <p:nvPr/>
          </p:nvSpPr>
          <p:spPr bwMode="auto">
            <a:xfrm>
              <a:off x="2016" y="2592"/>
              <a:ext cx="14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AutoShape 6"/>
            <p:cNvSpPr>
              <a:spLocks noChangeArrowheads="1"/>
            </p:cNvSpPr>
            <p:nvPr/>
          </p:nvSpPr>
          <p:spPr bwMode="auto">
            <a:xfrm rot="5400000">
              <a:off x="2064" y="2112"/>
              <a:ext cx="288" cy="288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33803" name="Oval 7"/>
            <p:cNvSpPr>
              <a:spLocks noChangeArrowheads="1"/>
            </p:cNvSpPr>
            <p:nvPr/>
          </p:nvSpPr>
          <p:spPr bwMode="auto">
            <a:xfrm>
              <a:off x="3200" y="2400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33804" name="Freeform 8"/>
            <p:cNvSpPr>
              <a:spLocks/>
            </p:cNvSpPr>
            <p:nvPr/>
          </p:nvSpPr>
          <p:spPr bwMode="auto">
            <a:xfrm>
              <a:off x="3071" y="2036"/>
              <a:ext cx="289" cy="365"/>
            </a:xfrm>
            <a:custGeom>
              <a:avLst/>
              <a:gdLst>
                <a:gd name="T0" fmla="*/ 1 w 289"/>
                <a:gd name="T1" fmla="*/ 28 h 365"/>
                <a:gd name="T2" fmla="*/ 0 w 289"/>
                <a:gd name="T3" fmla="*/ 243 h 365"/>
                <a:gd name="T4" fmla="*/ 49 w 289"/>
                <a:gd name="T5" fmla="*/ 316 h 365"/>
                <a:gd name="T6" fmla="*/ 145 w 289"/>
                <a:gd name="T7" fmla="*/ 364 h 365"/>
                <a:gd name="T8" fmla="*/ 241 w 289"/>
                <a:gd name="T9" fmla="*/ 316 h 365"/>
                <a:gd name="T10" fmla="*/ 289 w 289"/>
                <a:gd name="T11" fmla="*/ 243 h 365"/>
                <a:gd name="T12" fmla="*/ 289 w 289"/>
                <a:gd name="T13" fmla="*/ 28 h 365"/>
                <a:gd name="T14" fmla="*/ 241 w 289"/>
                <a:gd name="T15" fmla="*/ 76 h 365"/>
                <a:gd name="T16" fmla="*/ 49 w 289"/>
                <a:gd name="T17" fmla="*/ 76 h 365"/>
                <a:gd name="T18" fmla="*/ 1 w 289"/>
                <a:gd name="T19" fmla="*/ 28 h 3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9"/>
                <a:gd name="T31" fmla="*/ 0 h 365"/>
                <a:gd name="T32" fmla="*/ 289 w 289"/>
                <a:gd name="T33" fmla="*/ 365 h 3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9" h="365">
                  <a:moveTo>
                    <a:pt x="1" y="28"/>
                  </a:moveTo>
                  <a:lnTo>
                    <a:pt x="0" y="243"/>
                  </a:lnTo>
                  <a:cubicBezTo>
                    <a:pt x="8" y="291"/>
                    <a:pt x="25" y="296"/>
                    <a:pt x="49" y="316"/>
                  </a:cubicBezTo>
                  <a:cubicBezTo>
                    <a:pt x="65" y="328"/>
                    <a:pt x="113" y="365"/>
                    <a:pt x="145" y="364"/>
                  </a:cubicBezTo>
                  <a:cubicBezTo>
                    <a:pt x="183" y="364"/>
                    <a:pt x="217" y="336"/>
                    <a:pt x="241" y="316"/>
                  </a:cubicBezTo>
                  <a:cubicBezTo>
                    <a:pt x="265" y="300"/>
                    <a:pt x="281" y="291"/>
                    <a:pt x="289" y="243"/>
                  </a:cubicBezTo>
                  <a:lnTo>
                    <a:pt x="289" y="28"/>
                  </a:lnTo>
                  <a:cubicBezTo>
                    <a:pt x="281" y="0"/>
                    <a:pt x="281" y="68"/>
                    <a:pt x="241" y="76"/>
                  </a:cubicBezTo>
                  <a:cubicBezTo>
                    <a:pt x="201" y="84"/>
                    <a:pt x="89" y="84"/>
                    <a:pt x="49" y="76"/>
                  </a:cubicBezTo>
                  <a:cubicBezTo>
                    <a:pt x="9" y="68"/>
                    <a:pt x="11" y="38"/>
                    <a:pt x="1" y="2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Freeform 9"/>
            <p:cNvSpPr>
              <a:spLocks/>
            </p:cNvSpPr>
            <p:nvPr/>
          </p:nvSpPr>
          <p:spPr bwMode="auto">
            <a:xfrm>
              <a:off x="2399" y="2035"/>
              <a:ext cx="289" cy="365"/>
            </a:xfrm>
            <a:custGeom>
              <a:avLst/>
              <a:gdLst>
                <a:gd name="T0" fmla="*/ 1 w 289"/>
                <a:gd name="T1" fmla="*/ 28 h 365"/>
                <a:gd name="T2" fmla="*/ 0 w 289"/>
                <a:gd name="T3" fmla="*/ 243 h 365"/>
                <a:gd name="T4" fmla="*/ 49 w 289"/>
                <a:gd name="T5" fmla="*/ 316 h 365"/>
                <a:gd name="T6" fmla="*/ 145 w 289"/>
                <a:gd name="T7" fmla="*/ 364 h 365"/>
                <a:gd name="T8" fmla="*/ 241 w 289"/>
                <a:gd name="T9" fmla="*/ 316 h 365"/>
                <a:gd name="T10" fmla="*/ 289 w 289"/>
                <a:gd name="T11" fmla="*/ 243 h 365"/>
                <a:gd name="T12" fmla="*/ 289 w 289"/>
                <a:gd name="T13" fmla="*/ 28 h 365"/>
                <a:gd name="T14" fmla="*/ 241 w 289"/>
                <a:gd name="T15" fmla="*/ 76 h 365"/>
                <a:gd name="T16" fmla="*/ 49 w 289"/>
                <a:gd name="T17" fmla="*/ 76 h 365"/>
                <a:gd name="T18" fmla="*/ 1 w 289"/>
                <a:gd name="T19" fmla="*/ 28 h 3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9"/>
                <a:gd name="T31" fmla="*/ 0 h 365"/>
                <a:gd name="T32" fmla="*/ 289 w 289"/>
                <a:gd name="T33" fmla="*/ 365 h 3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9" h="365">
                  <a:moveTo>
                    <a:pt x="1" y="28"/>
                  </a:moveTo>
                  <a:lnTo>
                    <a:pt x="0" y="243"/>
                  </a:lnTo>
                  <a:cubicBezTo>
                    <a:pt x="8" y="291"/>
                    <a:pt x="25" y="296"/>
                    <a:pt x="49" y="316"/>
                  </a:cubicBezTo>
                  <a:cubicBezTo>
                    <a:pt x="65" y="328"/>
                    <a:pt x="113" y="365"/>
                    <a:pt x="145" y="364"/>
                  </a:cubicBezTo>
                  <a:cubicBezTo>
                    <a:pt x="183" y="364"/>
                    <a:pt x="217" y="336"/>
                    <a:pt x="241" y="316"/>
                  </a:cubicBezTo>
                  <a:cubicBezTo>
                    <a:pt x="265" y="300"/>
                    <a:pt x="281" y="291"/>
                    <a:pt x="289" y="243"/>
                  </a:cubicBezTo>
                  <a:lnTo>
                    <a:pt x="289" y="28"/>
                  </a:lnTo>
                  <a:cubicBezTo>
                    <a:pt x="281" y="0"/>
                    <a:pt x="281" y="68"/>
                    <a:pt x="241" y="76"/>
                  </a:cubicBezTo>
                  <a:cubicBezTo>
                    <a:pt x="201" y="84"/>
                    <a:pt x="89" y="84"/>
                    <a:pt x="49" y="76"/>
                  </a:cubicBezTo>
                  <a:cubicBezTo>
                    <a:pt x="9" y="68"/>
                    <a:pt x="11" y="38"/>
                    <a:pt x="1" y="2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06" name="Group 10"/>
            <p:cNvGrpSpPr>
              <a:grpSpLocks/>
            </p:cNvGrpSpPr>
            <p:nvPr/>
          </p:nvGrpSpPr>
          <p:grpSpPr bwMode="auto">
            <a:xfrm>
              <a:off x="2735" y="2024"/>
              <a:ext cx="289" cy="366"/>
              <a:chOff x="2735" y="2034"/>
              <a:chExt cx="289" cy="366"/>
            </a:xfrm>
          </p:grpSpPr>
          <p:sp>
            <p:nvSpPr>
              <p:cNvPr id="33831" name="Freeform 11"/>
              <p:cNvSpPr>
                <a:spLocks/>
              </p:cNvSpPr>
              <p:nvPr/>
            </p:nvSpPr>
            <p:spPr bwMode="auto">
              <a:xfrm>
                <a:off x="2735" y="2035"/>
                <a:ext cx="289" cy="365"/>
              </a:xfrm>
              <a:custGeom>
                <a:avLst/>
                <a:gdLst>
                  <a:gd name="T0" fmla="*/ 1 w 289"/>
                  <a:gd name="T1" fmla="*/ 28 h 365"/>
                  <a:gd name="T2" fmla="*/ 0 w 289"/>
                  <a:gd name="T3" fmla="*/ 243 h 365"/>
                  <a:gd name="T4" fmla="*/ 49 w 289"/>
                  <a:gd name="T5" fmla="*/ 316 h 365"/>
                  <a:gd name="T6" fmla="*/ 145 w 289"/>
                  <a:gd name="T7" fmla="*/ 364 h 365"/>
                  <a:gd name="T8" fmla="*/ 241 w 289"/>
                  <a:gd name="T9" fmla="*/ 316 h 365"/>
                  <a:gd name="T10" fmla="*/ 289 w 289"/>
                  <a:gd name="T11" fmla="*/ 243 h 365"/>
                  <a:gd name="T12" fmla="*/ 289 w 289"/>
                  <a:gd name="T13" fmla="*/ 28 h 365"/>
                  <a:gd name="T14" fmla="*/ 241 w 289"/>
                  <a:gd name="T15" fmla="*/ 76 h 365"/>
                  <a:gd name="T16" fmla="*/ 49 w 289"/>
                  <a:gd name="T17" fmla="*/ 76 h 365"/>
                  <a:gd name="T18" fmla="*/ 1 w 289"/>
                  <a:gd name="T19" fmla="*/ 28 h 3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9"/>
                  <a:gd name="T31" fmla="*/ 0 h 365"/>
                  <a:gd name="T32" fmla="*/ 289 w 289"/>
                  <a:gd name="T33" fmla="*/ 365 h 3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9" h="365">
                    <a:moveTo>
                      <a:pt x="1" y="28"/>
                    </a:moveTo>
                    <a:lnTo>
                      <a:pt x="0" y="243"/>
                    </a:lnTo>
                    <a:cubicBezTo>
                      <a:pt x="8" y="291"/>
                      <a:pt x="25" y="296"/>
                      <a:pt x="49" y="316"/>
                    </a:cubicBezTo>
                    <a:cubicBezTo>
                      <a:pt x="65" y="328"/>
                      <a:pt x="113" y="365"/>
                      <a:pt x="145" y="364"/>
                    </a:cubicBezTo>
                    <a:cubicBezTo>
                      <a:pt x="183" y="364"/>
                      <a:pt x="217" y="336"/>
                      <a:pt x="241" y="316"/>
                    </a:cubicBezTo>
                    <a:cubicBezTo>
                      <a:pt x="265" y="300"/>
                      <a:pt x="281" y="291"/>
                      <a:pt x="289" y="243"/>
                    </a:cubicBezTo>
                    <a:lnTo>
                      <a:pt x="289" y="28"/>
                    </a:lnTo>
                    <a:cubicBezTo>
                      <a:pt x="281" y="0"/>
                      <a:pt x="281" y="68"/>
                      <a:pt x="241" y="76"/>
                    </a:cubicBezTo>
                    <a:cubicBezTo>
                      <a:pt x="201" y="84"/>
                      <a:pt x="89" y="84"/>
                      <a:pt x="49" y="76"/>
                    </a:cubicBezTo>
                    <a:cubicBezTo>
                      <a:pt x="9" y="68"/>
                      <a:pt x="11" y="38"/>
                      <a:pt x="1" y="2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Freeform 12"/>
              <p:cNvSpPr>
                <a:spLocks/>
              </p:cNvSpPr>
              <p:nvPr/>
            </p:nvSpPr>
            <p:spPr bwMode="auto">
              <a:xfrm>
                <a:off x="2756" y="2034"/>
                <a:ext cx="240" cy="56"/>
              </a:xfrm>
              <a:custGeom>
                <a:avLst/>
                <a:gdLst>
                  <a:gd name="T0" fmla="*/ 0 w 288"/>
                  <a:gd name="T1" fmla="*/ 0 h 56"/>
                  <a:gd name="T2" fmla="*/ 13 w 288"/>
                  <a:gd name="T3" fmla="*/ 48 h 56"/>
                  <a:gd name="T4" fmla="*/ 68 w 288"/>
                  <a:gd name="T5" fmla="*/ 48 h 56"/>
                  <a:gd name="T6" fmla="*/ 81 w 288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6"/>
                  <a:gd name="T14" fmla="*/ 288 w 288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56">
                    <a:moveTo>
                      <a:pt x="0" y="0"/>
                    </a:moveTo>
                    <a:cubicBezTo>
                      <a:pt x="8" y="8"/>
                      <a:pt x="8" y="40"/>
                      <a:pt x="48" y="48"/>
                    </a:cubicBezTo>
                    <a:cubicBezTo>
                      <a:pt x="88" y="56"/>
                      <a:pt x="200" y="56"/>
                      <a:pt x="240" y="48"/>
                    </a:cubicBezTo>
                    <a:cubicBezTo>
                      <a:pt x="280" y="40"/>
                      <a:pt x="278" y="10"/>
                      <a:pt x="28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3222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288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254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22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216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8"/>
            <p:cNvSpPr>
              <a:spLocks noChangeShapeType="1"/>
            </p:cNvSpPr>
            <p:nvPr/>
          </p:nvSpPr>
          <p:spPr bwMode="auto">
            <a:xfrm>
              <a:off x="249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>
              <a:off x="283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20"/>
            <p:cNvSpPr>
              <a:spLocks noChangeShapeType="1"/>
            </p:cNvSpPr>
            <p:nvPr/>
          </p:nvSpPr>
          <p:spPr bwMode="auto">
            <a:xfrm>
              <a:off x="316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1"/>
            <p:cNvSpPr>
              <a:spLocks noChangeShapeType="1"/>
            </p:cNvSpPr>
            <p:nvPr/>
          </p:nvSpPr>
          <p:spPr bwMode="auto">
            <a:xfrm>
              <a:off x="225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2"/>
            <p:cNvSpPr>
              <a:spLocks noChangeShapeType="1"/>
            </p:cNvSpPr>
            <p:nvPr/>
          </p:nvSpPr>
          <p:spPr bwMode="auto">
            <a:xfrm>
              <a:off x="2592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23"/>
            <p:cNvSpPr>
              <a:spLocks noChangeShapeType="1"/>
            </p:cNvSpPr>
            <p:nvPr/>
          </p:nvSpPr>
          <p:spPr bwMode="auto">
            <a:xfrm>
              <a:off x="292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24"/>
            <p:cNvSpPr>
              <a:spLocks noChangeShapeType="1"/>
            </p:cNvSpPr>
            <p:nvPr/>
          </p:nvSpPr>
          <p:spPr bwMode="auto">
            <a:xfrm>
              <a:off x="3264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25"/>
            <p:cNvSpPr>
              <a:spLocks noChangeShapeType="1"/>
            </p:cNvSpPr>
            <p:nvPr/>
          </p:nvSpPr>
          <p:spPr bwMode="auto">
            <a:xfrm flipH="1">
              <a:off x="2160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26"/>
            <p:cNvSpPr>
              <a:spLocks noChangeShapeType="1"/>
            </p:cNvSpPr>
            <p:nvPr/>
          </p:nvSpPr>
          <p:spPr bwMode="auto">
            <a:xfrm flipH="1">
              <a:off x="2256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7"/>
            <p:cNvSpPr>
              <a:spLocks noChangeShapeType="1"/>
            </p:cNvSpPr>
            <p:nvPr/>
          </p:nvSpPr>
          <p:spPr bwMode="auto">
            <a:xfrm flipV="1">
              <a:off x="216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8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Text Box 29"/>
            <p:cNvSpPr txBox="1">
              <a:spLocks noChangeArrowheads="1"/>
            </p:cNvSpPr>
            <p:nvPr/>
          </p:nvSpPr>
          <p:spPr bwMode="auto">
            <a:xfrm>
              <a:off x="2047" y="1448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A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i</a:t>
              </a:r>
            </a:p>
          </p:txBody>
        </p:sp>
        <p:sp>
          <p:nvSpPr>
            <p:cNvPr id="33824" name="Text Box 30"/>
            <p:cNvSpPr txBox="1">
              <a:spLocks noChangeArrowheads="1"/>
            </p:cNvSpPr>
            <p:nvPr/>
          </p:nvSpPr>
          <p:spPr bwMode="auto">
            <a:xfrm>
              <a:off x="3157" y="1440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B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i</a:t>
              </a:r>
            </a:p>
          </p:txBody>
        </p:sp>
        <p:sp>
          <p:nvSpPr>
            <p:cNvPr id="33825" name="Text Box 31"/>
            <p:cNvSpPr txBox="1">
              <a:spLocks noChangeArrowheads="1"/>
            </p:cNvSpPr>
            <p:nvPr/>
          </p:nvSpPr>
          <p:spPr bwMode="auto">
            <a:xfrm>
              <a:off x="2679" y="3264"/>
              <a:ext cx="2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Q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i</a:t>
              </a:r>
            </a:p>
          </p:txBody>
        </p:sp>
        <p:sp>
          <p:nvSpPr>
            <p:cNvPr id="33826" name="Line 32"/>
            <p:cNvSpPr>
              <a:spLocks noChangeShapeType="1"/>
            </p:cNvSpPr>
            <p:nvPr/>
          </p:nvSpPr>
          <p:spPr bwMode="auto">
            <a:xfrm>
              <a:off x="2784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33"/>
            <p:cNvSpPr>
              <a:spLocks noChangeShapeType="1"/>
            </p:cNvSpPr>
            <p:nvPr/>
          </p:nvSpPr>
          <p:spPr bwMode="auto">
            <a:xfrm>
              <a:off x="18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34"/>
            <p:cNvSpPr>
              <a:spLocks noChangeShapeType="1"/>
            </p:cNvSpPr>
            <p:nvPr/>
          </p:nvSpPr>
          <p:spPr bwMode="auto">
            <a:xfrm flipH="1">
              <a:off x="2016" y="2832"/>
              <a:ext cx="3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Text Box 35"/>
            <p:cNvSpPr txBox="1">
              <a:spLocks noChangeArrowheads="1"/>
            </p:cNvSpPr>
            <p:nvPr/>
          </p:nvSpPr>
          <p:spPr bwMode="auto">
            <a:xfrm>
              <a:off x="1453" y="2755"/>
              <a:ext cx="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>
                  <a:latin typeface="Tahoma" charset="0"/>
                  <a:cs typeface="Tahoma" charset="0"/>
                </a:rPr>
                <a:t>Bool</a:t>
              </a:r>
            </a:p>
          </p:txBody>
        </p:sp>
        <p:sp>
          <p:nvSpPr>
            <p:cNvPr id="33830" name="Text Box 36"/>
            <p:cNvSpPr txBox="1">
              <a:spLocks noChangeArrowheads="1"/>
            </p:cNvSpPr>
            <p:nvPr/>
          </p:nvSpPr>
          <p:spPr bwMode="auto">
            <a:xfrm>
              <a:off x="2064" y="2544"/>
              <a:ext cx="1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00     01     10     11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056563" y="2438400"/>
            <a:ext cx="1163637" cy="2863850"/>
            <a:chOff x="5075" y="1536"/>
            <a:chExt cx="733" cy="1804"/>
          </a:xfrm>
        </p:grpSpPr>
        <p:pic>
          <p:nvPicPr>
            <p:cNvPr id="33798" name="Picture 38" descr="MCj0078733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75" y="2612"/>
              <a:ext cx="259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9" name="Text Box 39"/>
            <p:cNvSpPr txBox="1">
              <a:spLocks noChangeArrowheads="1"/>
            </p:cNvSpPr>
            <p:nvPr/>
          </p:nvSpPr>
          <p:spPr bwMode="auto">
            <a:xfrm>
              <a:off x="5126" y="1536"/>
              <a:ext cx="682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b="0">
                  <a:latin typeface="Tahoma" charset="0"/>
                  <a:cs typeface="Tahoma" charset="0"/>
                </a:rPr>
                <a:t>This logic block is repeated for each bit (i.e. 32 times)</a:t>
              </a:r>
            </a:p>
          </p:txBody>
        </p:sp>
        <p:sp>
          <p:nvSpPr>
            <p:cNvPr id="33800" name="Line 40"/>
            <p:cNvSpPr>
              <a:spLocks noChangeShapeType="1"/>
            </p:cNvSpPr>
            <p:nvPr/>
          </p:nvSpPr>
          <p:spPr bwMode="auto">
            <a:xfrm flipV="1">
              <a:off x="5334" y="2398"/>
              <a:ext cx="138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5675313" y="4311650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latin typeface="Tahoma" charset="0"/>
                <a:cs typeface="Tahoma" charset="0"/>
              </a:rPr>
              <a:t>2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Combine add/sub, shift and Boolean units</a:t>
            </a:r>
            <a:endParaRPr lang="en-US" dirty="0"/>
          </a:p>
        </p:txBody>
      </p:sp>
      <p:sp>
        <p:nvSpPr>
          <p:cNvPr id="41987" name="TextBox 1"/>
          <p:cNvSpPr txBox="1">
            <a:spLocks noChangeArrowheads="1"/>
          </p:cNvSpPr>
          <p:nvPr/>
        </p:nvSpPr>
        <p:spPr bwMode="auto">
          <a:xfrm>
            <a:off x="57150" y="5426075"/>
            <a:ext cx="178911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400" b="0" dirty="0">
                <a:solidFill>
                  <a:srgbClr val="FF0000"/>
                </a:solidFill>
                <a:latin typeface="Tahoma" charset="0"/>
              </a:rPr>
              <a:t>• </a:t>
            </a:r>
            <a:r>
              <a:rPr lang="en-US" sz="1400" b="0" i="1" dirty="0" err="1">
                <a:solidFill>
                  <a:srgbClr val="FF0000"/>
                </a:solidFill>
                <a:latin typeface="Tahoma" charset="0"/>
              </a:rPr>
              <a:t>Bool</a:t>
            </a:r>
            <a:r>
              <a:rPr lang="en-US" sz="1400" b="0" dirty="0">
                <a:solidFill>
                  <a:srgbClr val="FF0000"/>
                </a:solidFill>
                <a:latin typeface="Tahoma" charset="0"/>
              </a:rPr>
              <a:t> 2-bit used </a:t>
            </a:r>
            <a:r>
              <a:rPr lang="en-US" sz="1400" b="0" dirty="0" smtClean="0">
                <a:solidFill>
                  <a:srgbClr val="FF0000"/>
                </a:solidFill>
                <a:latin typeface="Tahoma" charset="0"/>
              </a:rPr>
              <a:t>also for shift flavor</a:t>
            </a:r>
            <a:endParaRPr lang="en-US" sz="1400" b="0" dirty="0">
              <a:solidFill>
                <a:srgbClr val="FF0000"/>
              </a:solidFill>
              <a:latin typeface="Tahoma" charset="0"/>
            </a:endParaRPr>
          </a:p>
          <a:p>
            <a:pPr algn="l">
              <a:lnSpc>
                <a:spcPct val="130000"/>
              </a:lnSpc>
            </a:pPr>
            <a:r>
              <a:rPr lang="en-US" sz="1400" b="0" dirty="0">
                <a:solidFill>
                  <a:srgbClr val="FF0000"/>
                </a:solidFill>
                <a:latin typeface="Tahoma" charset="0"/>
              </a:rPr>
              <a:t>• </a:t>
            </a:r>
            <a:r>
              <a:rPr lang="en-US" sz="1400" b="0" i="1" dirty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sz="1400" b="0" dirty="0">
                <a:solidFill>
                  <a:srgbClr val="FF0000"/>
                </a:solidFill>
                <a:latin typeface="Tahoma" charset="0"/>
              </a:rPr>
              <a:t> shift amount that </a:t>
            </a:r>
            <a:r>
              <a:rPr lang="en-US" sz="1400" b="0" i="1" dirty="0">
                <a:solidFill>
                  <a:srgbClr val="FF0000"/>
                </a:solidFill>
                <a:latin typeface="Tahoma" charset="0"/>
              </a:rPr>
              <a:t>B</a:t>
            </a:r>
            <a:r>
              <a:rPr lang="en-US" sz="1400" b="0" dirty="0">
                <a:solidFill>
                  <a:srgbClr val="FF0000"/>
                </a:solidFill>
                <a:latin typeface="Tahoma" charset="0"/>
              </a:rPr>
              <a:t> is </a:t>
            </a:r>
            <a:r>
              <a:rPr lang="en-US" sz="1400" b="0" dirty="0" smtClean="0">
                <a:solidFill>
                  <a:srgbClr val="FF0000"/>
                </a:solidFill>
                <a:latin typeface="Tahoma" charset="0"/>
              </a:rPr>
              <a:t>shifted by</a:t>
            </a:r>
            <a:endParaRPr lang="en-US" sz="1400" b="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988" name="TextBox 2"/>
          <p:cNvSpPr txBox="1">
            <a:spLocks noChangeArrowheads="1"/>
          </p:cNvSpPr>
          <p:nvPr/>
        </p:nvSpPr>
        <p:spPr bwMode="auto">
          <a:xfrm>
            <a:off x="9653588" y="38766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 anchor="ctr"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endParaRPr lang="en-US" sz="1400" b="0">
              <a:latin typeface="Tahoma" charset="0"/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9671050" y="33940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 anchor="ctr"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endParaRPr lang="en-US" sz="1400" b="0">
              <a:latin typeface="Tahoma" charset="0"/>
            </a:endParaRPr>
          </a:p>
        </p:txBody>
      </p:sp>
      <p:grpSp>
        <p:nvGrpSpPr>
          <p:cNvPr id="41990" name="Group 1"/>
          <p:cNvGrpSpPr>
            <a:grpSpLocks/>
          </p:cNvGrpSpPr>
          <p:nvPr/>
        </p:nvGrpSpPr>
        <p:grpSpPr bwMode="auto">
          <a:xfrm>
            <a:off x="381000" y="1271588"/>
            <a:ext cx="6408738" cy="5281612"/>
            <a:chOff x="1363663" y="1576388"/>
            <a:chExt cx="6408737" cy="5281612"/>
          </a:xfrm>
        </p:grpSpPr>
        <p:grpSp>
          <p:nvGrpSpPr>
            <p:cNvPr id="41998" name="Group 4"/>
            <p:cNvGrpSpPr>
              <a:grpSpLocks/>
            </p:cNvGrpSpPr>
            <p:nvPr/>
          </p:nvGrpSpPr>
          <p:grpSpPr bwMode="auto">
            <a:xfrm>
              <a:off x="1363663" y="1576388"/>
              <a:ext cx="6408737" cy="5281612"/>
              <a:chOff x="1363664" y="1600200"/>
              <a:chExt cx="6408736" cy="5281613"/>
            </a:xfrm>
          </p:grpSpPr>
          <p:sp>
            <p:nvSpPr>
              <p:cNvPr id="42019" name="Line 5"/>
              <p:cNvSpPr>
                <a:spLocks noChangeShapeType="1"/>
              </p:cNvSpPr>
              <p:nvPr/>
            </p:nvSpPr>
            <p:spPr bwMode="auto">
              <a:xfrm flipH="1">
                <a:off x="6583363" y="2411413"/>
                <a:ext cx="1189037" cy="3429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0" name="Line 8"/>
              <p:cNvSpPr>
                <a:spLocks noChangeShapeType="1"/>
              </p:cNvSpPr>
              <p:nvPr/>
            </p:nvSpPr>
            <p:spPr bwMode="auto">
              <a:xfrm flipH="1">
                <a:off x="4899025" y="2411413"/>
                <a:ext cx="28733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1" name="Text Box 9"/>
              <p:cNvSpPr txBox="1">
                <a:spLocks noChangeArrowheads="1"/>
              </p:cNvSpPr>
              <p:nvPr/>
            </p:nvSpPr>
            <p:spPr bwMode="auto">
              <a:xfrm>
                <a:off x="2645850" y="6173788"/>
                <a:ext cx="78366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b="0">
                    <a:latin typeface="Tahoma" charset="0"/>
                  </a:rPr>
                  <a:t>Flags</a:t>
                </a:r>
                <a:br>
                  <a:rPr lang="en-US" sz="2000" b="0">
                    <a:latin typeface="Tahoma" charset="0"/>
                  </a:rPr>
                </a:br>
                <a:r>
                  <a:rPr lang="en-US" sz="2000" b="0">
                    <a:latin typeface="Tahoma" charset="0"/>
                  </a:rPr>
                  <a:t>N,V,C</a:t>
                </a:r>
              </a:p>
            </p:txBody>
          </p:sp>
          <p:grpSp>
            <p:nvGrpSpPr>
              <p:cNvPr id="42022" name="Group 10"/>
              <p:cNvGrpSpPr>
                <a:grpSpLocks/>
              </p:cNvGrpSpPr>
              <p:nvPr/>
            </p:nvGrpSpPr>
            <p:grpSpPr bwMode="auto">
              <a:xfrm>
                <a:off x="1363664" y="1600200"/>
                <a:ext cx="5284787" cy="5083175"/>
                <a:chOff x="859" y="881"/>
                <a:chExt cx="3329" cy="3202"/>
              </a:xfrm>
            </p:grpSpPr>
            <p:sp>
              <p:nvSpPr>
                <p:cNvPr id="42030" name="Line 11"/>
                <p:cNvSpPr>
                  <a:spLocks noChangeShapeType="1"/>
                </p:cNvSpPr>
                <p:nvPr/>
              </p:nvSpPr>
              <p:spPr bwMode="auto">
                <a:xfrm>
                  <a:off x="901" y="1392"/>
                  <a:ext cx="749" cy="21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1" name="Line 12"/>
                <p:cNvSpPr>
                  <a:spLocks noChangeShapeType="1"/>
                </p:cNvSpPr>
                <p:nvPr/>
              </p:nvSpPr>
              <p:spPr bwMode="auto">
                <a:xfrm>
                  <a:off x="1650" y="3552"/>
                  <a:ext cx="249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899" y="1392"/>
                  <a:ext cx="187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3" name="Line 14"/>
                <p:cNvSpPr>
                  <a:spLocks noChangeShapeType="1"/>
                </p:cNvSpPr>
                <p:nvPr/>
              </p:nvSpPr>
              <p:spPr bwMode="auto">
                <a:xfrm>
                  <a:off x="2711" y="1392"/>
                  <a:ext cx="188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901" y="1392"/>
                  <a:ext cx="181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5" name="Line 16"/>
                <p:cNvSpPr>
                  <a:spLocks noChangeShapeType="1"/>
                </p:cNvSpPr>
                <p:nvPr/>
              </p:nvSpPr>
              <p:spPr bwMode="auto">
                <a:xfrm>
                  <a:off x="1824" y="115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6" name="Line 17"/>
                <p:cNvSpPr>
                  <a:spLocks noChangeShapeType="1"/>
                </p:cNvSpPr>
                <p:nvPr/>
              </p:nvSpPr>
              <p:spPr bwMode="auto">
                <a:xfrm>
                  <a:off x="3984" y="115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3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97" y="881"/>
                  <a:ext cx="25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b="0">
                      <a:latin typeface="Tahoma" charset="0"/>
                    </a:rPr>
                    <a:t>A</a:t>
                  </a:r>
                </a:p>
              </p:txBody>
            </p:sp>
            <p:sp>
              <p:nvSpPr>
                <p:cNvPr id="4203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59" y="881"/>
                  <a:ext cx="25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b="0">
                      <a:latin typeface="Tahoma" charset="0"/>
                    </a:rPr>
                    <a:t>B</a:t>
                  </a:r>
                </a:p>
              </p:txBody>
            </p:sp>
            <p:sp>
              <p:nvSpPr>
                <p:cNvPr id="42039" name="Line 20"/>
                <p:cNvSpPr>
                  <a:spLocks noChangeShapeType="1"/>
                </p:cNvSpPr>
                <p:nvPr/>
              </p:nvSpPr>
              <p:spPr bwMode="auto">
                <a:xfrm>
                  <a:off x="2905" y="355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45" y="3753"/>
                  <a:ext cx="727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b="0">
                      <a:latin typeface="Tahoma" charset="0"/>
                    </a:rPr>
                    <a:t>Result</a:t>
                  </a:r>
                </a:p>
              </p:txBody>
            </p:sp>
            <p:grpSp>
              <p:nvGrpSpPr>
                <p:cNvPr id="42041" name="Group 22"/>
                <p:cNvGrpSpPr>
                  <a:grpSpLocks/>
                </p:cNvGrpSpPr>
                <p:nvPr/>
              </p:nvGrpSpPr>
              <p:grpSpPr bwMode="auto">
                <a:xfrm>
                  <a:off x="2304" y="2016"/>
                  <a:ext cx="1056" cy="780"/>
                  <a:chOff x="2352" y="2203"/>
                  <a:chExt cx="1056" cy="780"/>
                </a:xfrm>
              </p:grpSpPr>
              <p:sp>
                <p:nvSpPr>
                  <p:cNvPr id="42105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381"/>
                    <a:ext cx="960" cy="504"/>
                  </a:xfrm>
                  <a:prstGeom prst="parallelogram">
                    <a:avLst>
                      <a:gd name="adj" fmla="val 47619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 b="0">
                        <a:latin typeface="Tahoma" charset="0"/>
                      </a:rPr>
                      <a:t>  Bidirectional</a:t>
                    </a:r>
                  </a:p>
                  <a:p>
                    <a:pPr algn="ctr"/>
                    <a:r>
                      <a:rPr lang="en-US" sz="1400" b="0">
                        <a:latin typeface="Tahoma" charset="0"/>
                      </a:rPr>
                      <a:t>Shifter</a:t>
                    </a:r>
                  </a:p>
                </p:txBody>
              </p:sp>
              <p:sp>
                <p:nvSpPr>
                  <p:cNvPr id="4210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203"/>
                    <a:ext cx="0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7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2885"/>
                    <a:ext cx="0" cy="9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52" y="2645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203"/>
                    <a:ext cx="102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1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907"/>
                    <a:ext cx="94" cy="3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11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76" y="2605"/>
                    <a:ext cx="72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042" name="Group 30"/>
                <p:cNvGrpSpPr>
                  <a:grpSpLocks/>
                </p:cNvGrpSpPr>
                <p:nvPr/>
              </p:nvGrpSpPr>
              <p:grpSpPr bwMode="auto">
                <a:xfrm>
                  <a:off x="3324" y="2016"/>
                  <a:ext cx="864" cy="816"/>
                  <a:chOff x="3552" y="2036"/>
                  <a:chExt cx="864" cy="816"/>
                </a:xfrm>
              </p:grpSpPr>
              <p:sp>
                <p:nvSpPr>
                  <p:cNvPr id="4209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228"/>
                    <a:ext cx="672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b="0">
                        <a:latin typeface="Tahoma" charset="0"/>
                      </a:rPr>
                      <a:t>Boolean</a:t>
                    </a:r>
                  </a:p>
                </p:txBody>
              </p:sp>
              <p:sp>
                <p:nvSpPr>
                  <p:cNvPr id="4209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924" y="2051"/>
                    <a:ext cx="0" cy="1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203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068" y="266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0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2" y="2084"/>
                    <a:ext cx="9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1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70" y="2084"/>
                    <a:ext cx="9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2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26" y="2696"/>
                    <a:ext cx="9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4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104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2372"/>
                    <a:ext cx="9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043" name="Group 40"/>
                <p:cNvGrpSpPr>
                  <a:grpSpLocks/>
                </p:cNvGrpSpPr>
                <p:nvPr/>
              </p:nvGrpSpPr>
              <p:grpSpPr bwMode="auto">
                <a:xfrm>
                  <a:off x="1344" y="2016"/>
                  <a:ext cx="877" cy="768"/>
                  <a:chOff x="1392" y="2246"/>
                  <a:chExt cx="877" cy="768"/>
                </a:xfrm>
              </p:grpSpPr>
              <p:sp>
                <p:nvSpPr>
                  <p:cNvPr id="42089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438"/>
                    <a:ext cx="877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7 w 21600"/>
                      <a:gd name="T13" fmla="*/ 4500 h 21600"/>
                      <a:gd name="T14" fmla="*/ 17093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b="0">
                        <a:latin typeface="Tahoma" charset="0"/>
                      </a:rPr>
                      <a:t>Add/Sub</a:t>
                    </a:r>
                  </a:p>
                </p:txBody>
              </p:sp>
              <p:sp>
                <p:nvSpPr>
                  <p:cNvPr id="4209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24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4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82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3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29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4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229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5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87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44" name="Line 48"/>
                <p:cNvSpPr>
                  <a:spLocks noChangeShapeType="1"/>
                </p:cNvSpPr>
                <p:nvPr/>
              </p:nvSpPr>
              <p:spPr bwMode="auto">
                <a:xfrm>
                  <a:off x="1824" y="139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6" name="Line 5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7" name="Line 51"/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0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8" name="Line 52"/>
                <p:cNvSpPr>
                  <a:spLocks noChangeShapeType="1"/>
                </p:cNvSpPr>
                <p:nvPr/>
              </p:nvSpPr>
              <p:spPr bwMode="auto">
                <a:xfrm>
                  <a:off x="2880" y="201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49" name="Line 53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0" name="Line 54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1" name="Line 55"/>
                <p:cNvSpPr>
                  <a:spLocks noChangeShapeType="1"/>
                </p:cNvSpPr>
                <p:nvPr/>
              </p:nvSpPr>
              <p:spPr bwMode="auto">
                <a:xfrm>
                  <a:off x="2304" y="2044"/>
                  <a:ext cx="0" cy="4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901" y="2400"/>
                  <a:ext cx="5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3" name="AutoShape 57"/>
                <p:cNvSpPr>
                  <a:spLocks noChangeArrowheads="1"/>
                </p:cNvSpPr>
                <p:nvPr/>
              </p:nvSpPr>
              <p:spPr bwMode="auto">
                <a:xfrm>
                  <a:off x="3285" y="2952"/>
                  <a:ext cx="33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6 w 21600"/>
                    <a:gd name="T13" fmla="*/ 4500 h 21600"/>
                    <a:gd name="T14" fmla="*/ 17084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4" name="Line 58"/>
                <p:cNvSpPr>
                  <a:spLocks noChangeShapeType="1"/>
                </p:cNvSpPr>
                <p:nvPr/>
              </p:nvSpPr>
              <p:spPr bwMode="auto">
                <a:xfrm>
                  <a:off x="2880" y="288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5" name="Line 59"/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516" y="2832"/>
                  <a:ext cx="3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7" name="Line 61"/>
                <p:cNvSpPr>
                  <a:spLocks noChangeShapeType="1"/>
                </p:cNvSpPr>
                <p:nvPr/>
              </p:nvSpPr>
              <p:spPr bwMode="auto">
                <a:xfrm>
                  <a:off x="3516" y="2832"/>
                  <a:ext cx="0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8" name="AutoShape 62"/>
                <p:cNvSpPr>
                  <a:spLocks noChangeArrowheads="1"/>
                </p:cNvSpPr>
                <p:nvPr/>
              </p:nvSpPr>
              <p:spPr bwMode="auto">
                <a:xfrm>
                  <a:off x="2734" y="3312"/>
                  <a:ext cx="33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6 w 21600"/>
                    <a:gd name="T13" fmla="*/ 4500 h 21600"/>
                    <a:gd name="T14" fmla="*/ 17084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9" name="Line 63"/>
                <p:cNvSpPr>
                  <a:spLocks noChangeShapeType="1"/>
                </p:cNvSpPr>
                <p:nvPr/>
              </p:nvSpPr>
              <p:spPr bwMode="auto">
                <a:xfrm>
                  <a:off x="3450" y="3096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976" y="3168"/>
                  <a:ext cx="4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1" name="Line 65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2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793" y="3086"/>
                  <a:ext cx="0" cy="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3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1793" y="3166"/>
                  <a:ext cx="1039" cy="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4" name="Line 68"/>
                <p:cNvSpPr>
                  <a:spLocks noChangeShapeType="1"/>
                </p:cNvSpPr>
                <p:nvPr/>
              </p:nvSpPr>
              <p:spPr bwMode="auto">
                <a:xfrm>
                  <a:off x="2832" y="31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5" name="Line 69"/>
                <p:cNvSpPr>
                  <a:spLocks noChangeShapeType="1"/>
                </p:cNvSpPr>
                <p:nvPr/>
              </p:nvSpPr>
              <p:spPr bwMode="auto">
                <a:xfrm>
                  <a:off x="2904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6" name="Line 70"/>
                <p:cNvSpPr>
                  <a:spLocks noChangeShapeType="1"/>
                </p:cNvSpPr>
                <p:nvPr/>
              </p:nvSpPr>
              <p:spPr bwMode="auto">
                <a:xfrm>
                  <a:off x="3324" y="2400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7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917" y="3042"/>
                  <a:ext cx="24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8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907" y="3402"/>
                  <a:ext cx="18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913" y="2808"/>
                  <a:ext cx="24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7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60" y="2207"/>
                  <a:ext cx="33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</a:rPr>
                    <a:t>Sub</a:t>
                  </a:r>
                </a:p>
              </p:txBody>
            </p:sp>
            <p:sp>
              <p:nvSpPr>
                <p:cNvPr id="4207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859" y="2620"/>
                  <a:ext cx="36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</a:rPr>
                    <a:t>Bool</a:t>
                  </a:r>
                </a:p>
              </p:txBody>
            </p:sp>
            <p:sp>
              <p:nvSpPr>
                <p:cNvPr id="4207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872" y="2846"/>
                  <a:ext cx="34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</a:rPr>
                    <a:t>Shft</a:t>
                  </a:r>
                </a:p>
              </p:txBody>
            </p:sp>
            <p:sp>
              <p:nvSpPr>
                <p:cNvPr id="4207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866" y="3206"/>
                  <a:ext cx="39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</a:rPr>
                    <a:t>Math</a:t>
                  </a:r>
                </a:p>
              </p:txBody>
            </p:sp>
            <p:sp>
              <p:nvSpPr>
                <p:cNvPr id="4207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291" y="2926"/>
                  <a:ext cx="31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900" b="0">
                      <a:latin typeface="Tahoma" charset="0"/>
                    </a:rPr>
                    <a:t>1     0</a:t>
                  </a:r>
                </a:p>
              </p:txBody>
            </p:sp>
            <p:sp>
              <p:nvSpPr>
                <p:cNvPr id="4207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750" y="3288"/>
                  <a:ext cx="31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900" b="0">
                      <a:latin typeface="Tahoma" charset="0"/>
                    </a:rPr>
                    <a:t>1     0</a:t>
                  </a:r>
                </a:p>
              </p:txBody>
            </p:sp>
            <p:sp>
              <p:nvSpPr>
                <p:cNvPr id="4207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231" y="2760"/>
                  <a:ext cx="44" cy="1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77" name="Line 81"/>
                <p:cNvSpPr>
                  <a:spLocks noChangeShapeType="1"/>
                </p:cNvSpPr>
                <p:nvPr/>
              </p:nvSpPr>
              <p:spPr bwMode="auto">
                <a:xfrm>
                  <a:off x="1966" y="3419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78" name="Group 82"/>
                <p:cNvGrpSpPr>
                  <a:grpSpLocks/>
                </p:cNvGrpSpPr>
                <p:nvPr/>
              </p:nvGrpSpPr>
              <p:grpSpPr bwMode="auto">
                <a:xfrm>
                  <a:off x="3378" y="3237"/>
                  <a:ext cx="68" cy="256"/>
                  <a:chOff x="3552" y="3712"/>
                  <a:chExt cx="68" cy="256"/>
                </a:xfrm>
              </p:grpSpPr>
              <p:sp>
                <p:nvSpPr>
                  <p:cNvPr id="42083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3968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84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3936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85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4" y="3902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86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3778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87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3744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88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3712"/>
                    <a:ext cx="6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79" name="Line 98"/>
                <p:cNvSpPr>
                  <a:spLocks noChangeShapeType="1"/>
                </p:cNvSpPr>
                <p:nvPr/>
              </p:nvSpPr>
              <p:spPr bwMode="auto">
                <a:xfrm>
                  <a:off x="2904" y="3493"/>
                  <a:ext cx="47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80" name="Line 99"/>
                <p:cNvSpPr>
                  <a:spLocks noChangeShapeType="1"/>
                </p:cNvSpPr>
                <p:nvPr/>
              </p:nvSpPr>
              <p:spPr bwMode="auto">
                <a:xfrm>
                  <a:off x="3380" y="3237"/>
                  <a:ext cx="0" cy="2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81" name="Line 100"/>
                <p:cNvSpPr>
                  <a:spLocks noChangeShapeType="1"/>
                </p:cNvSpPr>
                <p:nvPr/>
              </p:nvSpPr>
              <p:spPr bwMode="auto">
                <a:xfrm>
                  <a:off x="3696" y="336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82" name="Line 101"/>
                <p:cNvSpPr>
                  <a:spLocks noChangeShapeType="1"/>
                </p:cNvSpPr>
                <p:nvPr/>
              </p:nvSpPr>
              <p:spPr bwMode="auto">
                <a:xfrm>
                  <a:off x="3744" y="3360"/>
                  <a:ext cx="0" cy="4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23" name="Text Box 105"/>
              <p:cNvSpPr txBox="1">
                <a:spLocks noChangeArrowheads="1"/>
              </p:cNvSpPr>
              <p:nvPr/>
            </p:nvSpPr>
            <p:spPr bwMode="auto">
              <a:xfrm>
                <a:off x="5616575" y="6173788"/>
                <a:ext cx="652463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b="0">
                    <a:latin typeface="Tahoma" charset="0"/>
                  </a:rPr>
                  <a:t>Z</a:t>
                </a:r>
              </a:p>
              <a:p>
                <a:pPr algn="ctr"/>
                <a:r>
                  <a:rPr lang="en-US" sz="2000" b="0">
                    <a:latin typeface="Tahoma" charset="0"/>
                  </a:rPr>
                  <a:t>Flag</a:t>
                </a:r>
              </a:p>
            </p:txBody>
          </p:sp>
          <p:grpSp>
            <p:nvGrpSpPr>
              <p:cNvPr id="42024" name="Group 3"/>
              <p:cNvGrpSpPr>
                <a:grpSpLocks/>
              </p:cNvGrpSpPr>
              <p:nvPr/>
            </p:nvGrpSpPr>
            <p:grpSpPr bwMode="auto">
              <a:xfrm>
                <a:off x="5422545" y="5300370"/>
                <a:ext cx="444855" cy="454133"/>
                <a:chOff x="6934200" y="5593773"/>
                <a:chExt cx="633028" cy="619918"/>
              </a:xfrm>
            </p:grpSpPr>
            <p:sp>
              <p:nvSpPr>
                <p:cNvPr id="42028" name="Moon 1"/>
                <p:cNvSpPr>
                  <a:spLocks noChangeArrowheads="1"/>
                </p:cNvSpPr>
                <p:nvPr/>
              </p:nvSpPr>
              <p:spPr bwMode="auto">
                <a:xfrm flipH="1">
                  <a:off x="6934200" y="5593773"/>
                  <a:ext cx="494154" cy="619918"/>
                </a:xfrm>
                <a:prstGeom prst="moon">
                  <a:avLst>
                    <a:gd name="adj" fmla="val 7141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>
                  <a:spAutoFit/>
                </a:bodyPr>
                <a:lstStyle/>
                <a:p>
                  <a:endParaRPr lang="en-US" sz="1800" b="0">
                    <a:latin typeface="Arial" charset="0"/>
                  </a:endParaRPr>
                </a:p>
              </p:txBody>
            </p:sp>
            <p:sp>
              <p:nvSpPr>
                <p:cNvPr id="42029" name="Oval 2"/>
                <p:cNvSpPr>
                  <a:spLocks noChangeArrowheads="1"/>
                </p:cNvSpPr>
                <p:nvPr/>
              </p:nvSpPr>
              <p:spPr bwMode="auto">
                <a:xfrm>
                  <a:off x="7426875" y="5837033"/>
                  <a:ext cx="140353" cy="13339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b">
                  <a:spAutoFit/>
                </a:bodyPr>
                <a:lstStyle/>
                <a:p>
                  <a:endParaRPr lang="en-US" sz="1800" b="0">
                    <a:latin typeface="Arial" charset="0"/>
                  </a:endParaRPr>
                </a:p>
              </p:txBody>
            </p:sp>
          </p:grpSp>
          <p:sp>
            <p:nvSpPr>
              <p:cNvPr id="42025" name="Line 70"/>
              <p:cNvSpPr>
                <a:spLocks noChangeShapeType="1"/>
              </p:cNvSpPr>
              <p:nvPr/>
            </p:nvSpPr>
            <p:spPr bwMode="auto">
              <a:xfrm>
                <a:off x="3613642" y="4316413"/>
                <a:ext cx="0" cy="342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6" name="Line 38"/>
              <p:cNvSpPr>
                <a:spLocks noChangeShapeType="1"/>
              </p:cNvSpPr>
              <p:nvPr/>
            </p:nvSpPr>
            <p:spPr bwMode="auto">
              <a:xfrm>
                <a:off x="3597752" y="4316413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7" name="Line 39"/>
              <p:cNvSpPr>
                <a:spLocks noChangeShapeType="1"/>
              </p:cNvSpPr>
              <p:nvPr/>
            </p:nvSpPr>
            <p:spPr bwMode="auto">
              <a:xfrm flipH="1">
                <a:off x="3662362" y="4246876"/>
                <a:ext cx="142875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632201" y="3209925"/>
              <a:ext cx="53975" cy="5397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6297612" y="3335338"/>
              <a:ext cx="53975" cy="5556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4540251" y="3348038"/>
              <a:ext cx="55562" cy="5397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 bwMode="auto">
            <a:xfrm>
              <a:off x="2870201" y="3190875"/>
              <a:ext cx="55562" cy="5397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 bwMode="auto">
            <a:xfrm>
              <a:off x="3586163" y="4586288"/>
              <a:ext cx="55563" cy="5556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800" b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3124200" y="42957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H="1">
              <a:off x="3121025" y="4684713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3657600" y="3233738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>
              <a:off x="3124200" y="5033963"/>
              <a:ext cx="0" cy="15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0"/>
            <p:cNvSpPr>
              <a:spLocks noChangeShapeType="1"/>
            </p:cNvSpPr>
            <p:nvPr/>
          </p:nvSpPr>
          <p:spPr bwMode="auto">
            <a:xfrm>
              <a:off x="3121025" y="5245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Box 3"/>
            <p:cNvSpPr txBox="1">
              <a:spLocks noChangeArrowheads="1"/>
            </p:cNvSpPr>
            <p:nvPr/>
          </p:nvSpPr>
          <p:spPr bwMode="auto">
            <a:xfrm>
              <a:off x="3727450" y="3490913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0" name="TextBox 4"/>
            <p:cNvSpPr txBox="1">
              <a:spLocks noChangeArrowheads="1"/>
            </p:cNvSpPr>
            <p:nvPr/>
          </p:nvSpPr>
          <p:spPr bwMode="auto">
            <a:xfrm>
              <a:off x="3552825" y="349885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1" name="TextBox 6"/>
            <p:cNvSpPr txBox="1">
              <a:spLocks noChangeArrowheads="1"/>
            </p:cNvSpPr>
            <p:nvPr/>
          </p:nvSpPr>
          <p:spPr bwMode="auto">
            <a:xfrm>
              <a:off x="3265488" y="5630863"/>
              <a:ext cx="4445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2" name="TextBox 7"/>
            <p:cNvSpPr txBox="1">
              <a:spLocks noChangeArrowheads="1"/>
            </p:cNvSpPr>
            <p:nvPr/>
          </p:nvSpPr>
          <p:spPr bwMode="auto">
            <a:xfrm>
              <a:off x="2235200" y="561975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3" name="Line 20"/>
            <p:cNvSpPr>
              <a:spLocks noChangeShapeType="1"/>
            </p:cNvSpPr>
            <p:nvPr/>
          </p:nvSpPr>
          <p:spPr bwMode="auto">
            <a:xfrm>
              <a:off x="2828925" y="4695825"/>
              <a:ext cx="0" cy="274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Box 8"/>
            <p:cNvSpPr txBox="1">
              <a:spLocks noChangeArrowheads="1"/>
            </p:cNvSpPr>
            <p:nvPr/>
          </p:nvSpPr>
          <p:spPr bwMode="auto">
            <a:xfrm>
              <a:off x="4616450" y="46434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5" name="Line 51"/>
            <p:cNvSpPr>
              <a:spLocks noChangeShapeType="1"/>
            </p:cNvSpPr>
            <p:nvPr/>
          </p:nvSpPr>
          <p:spPr bwMode="auto">
            <a:xfrm>
              <a:off x="4572000" y="4648200"/>
              <a:ext cx="0" cy="109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Box 9"/>
            <p:cNvSpPr txBox="1">
              <a:spLocks noChangeArrowheads="1"/>
            </p:cNvSpPr>
            <p:nvPr/>
          </p:nvSpPr>
          <p:spPr bwMode="auto">
            <a:xfrm>
              <a:off x="2617788" y="533558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7" name="TextBox 13"/>
            <p:cNvSpPr txBox="1">
              <a:spLocks noChangeArrowheads="1"/>
            </p:cNvSpPr>
            <p:nvPr/>
          </p:nvSpPr>
          <p:spPr bwMode="auto">
            <a:xfrm>
              <a:off x="3479800" y="4760913"/>
              <a:ext cx="6350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  <p:sp>
          <p:nvSpPr>
            <p:cNvPr id="42018" name="TextBox 14"/>
            <p:cNvSpPr txBox="1">
              <a:spLocks noChangeArrowheads="1"/>
            </p:cNvSpPr>
            <p:nvPr/>
          </p:nvSpPr>
          <p:spPr bwMode="auto">
            <a:xfrm>
              <a:off x="2901950" y="48212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91440" bIns="91440"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400" b="0">
                <a:latin typeface="Tahoma" charset="0"/>
              </a:endParaRPr>
            </a:p>
          </p:txBody>
        </p:sp>
      </p:grpSp>
      <p:grpSp>
        <p:nvGrpSpPr>
          <p:cNvPr id="41991" name="Group 15"/>
          <p:cNvGrpSpPr>
            <a:grpSpLocks/>
          </p:cNvGrpSpPr>
          <p:nvPr/>
        </p:nvGrpSpPr>
        <p:grpSpPr bwMode="auto">
          <a:xfrm>
            <a:off x="6096000" y="3822700"/>
            <a:ext cx="2890837" cy="2578100"/>
            <a:chOff x="6176963" y="3619500"/>
            <a:chExt cx="2890837" cy="2578100"/>
          </a:xfrm>
        </p:grpSpPr>
        <p:grpSp>
          <p:nvGrpSpPr>
            <p:cNvPr id="41992" name="Group 1"/>
            <p:cNvGrpSpPr>
              <a:grpSpLocks/>
            </p:cNvGrpSpPr>
            <p:nvPr/>
          </p:nvGrpSpPr>
          <p:grpSpPr bwMode="auto">
            <a:xfrm>
              <a:off x="6176963" y="3619500"/>
              <a:ext cx="2890837" cy="2578100"/>
              <a:chOff x="6253163" y="2609850"/>
              <a:chExt cx="2890535" cy="2578100"/>
            </a:xfrm>
          </p:grpSpPr>
          <p:sp>
            <p:nvSpPr>
              <p:cNvPr id="41994" name="Text Box 463"/>
              <p:cNvSpPr txBox="1">
                <a:spLocks noChangeArrowheads="1"/>
              </p:cNvSpPr>
              <p:nvPr/>
            </p:nvSpPr>
            <p:spPr bwMode="auto">
              <a:xfrm>
                <a:off x="6253163" y="2919413"/>
                <a:ext cx="2890535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Sub </a:t>
                </a:r>
                <a:r>
                  <a:rPr lang="en-US" sz="1400" dirty="0" err="1">
                    <a:latin typeface="Courier New" charset="0"/>
                    <a:cs typeface="Courier New" charset="0"/>
                  </a:rPr>
                  <a:t>Bool</a:t>
                </a:r>
                <a:r>
                  <a:rPr lang="en-US" sz="1400" dirty="0">
                    <a:latin typeface="Courier New" charset="0"/>
                    <a:cs typeface="Courier New" charset="0"/>
                  </a:rPr>
                  <a:t> </a:t>
                </a:r>
                <a:r>
                  <a:rPr lang="en-US" sz="1400" dirty="0" err="1">
                    <a:latin typeface="Courier New" charset="0"/>
                    <a:cs typeface="Courier New" charset="0"/>
                  </a:rPr>
                  <a:t>Shft</a:t>
                </a:r>
                <a:r>
                  <a:rPr lang="en-US" sz="1400" dirty="0">
                    <a:latin typeface="Courier New" charset="0"/>
                    <a:cs typeface="Courier New" charset="0"/>
                  </a:rPr>
                  <a:t> Math  OP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0   XX   0    1    A+B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1   XX   0    1    A-B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00   1    0    B&lt;&lt;A</a:t>
                </a:r>
                <a:br>
                  <a:rPr lang="en-US" sz="1400" dirty="0">
                    <a:latin typeface="Courier New" charset="0"/>
                    <a:cs typeface="Courier New" charset="0"/>
                  </a:rPr>
                </a:br>
                <a:r>
                  <a:rPr lang="en-US" sz="1400" dirty="0">
                    <a:latin typeface="Courier New" charset="0"/>
                    <a:cs typeface="Courier New" charset="0"/>
                  </a:rPr>
                  <a:t> X   10   1    0    B&gt;&gt;A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11   1    0    B&gt;&gt;&gt;A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00   0    0    A &amp; B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01   0    0    A | B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10   0    0    A ^ B</a:t>
                </a:r>
              </a:p>
              <a:p>
                <a:pPr algn="l"/>
                <a:r>
                  <a:rPr lang="en-US" sz="1400" dirty="0">
                    <a:latin typeface="Courier New" charset="0"/>
                    <a:cs typeface="Courier New" charset="0"/>
                  </a:rPr>
                  <a:t> X   11   0    0    A | B</a:t>
                </a:r>
              </a:p>
            </p:txBody>
          </p:sp>
          <p:sp>
            <p:nvSpPr>
              <p:cNvPr id="41995" name="Line 464"/>
              <p:cNvSpPr>
                <a:spLocks noChangeShapeType="1"/>
              </p:cNvSpPr>
              <p:nvPr/>
            </p:nvSpPr>
            <p:spPr bwMode="auto">
              <a:xfrm>
                <a:off x="6330950" y="3208338"/>
                <a:ext cx="26003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/>
              </a:p>
            </p:txBody>
          </p:sp>
          <p:sp>
            <p:nvSpPr>
              <p:cNvPr id="41996" name="Line 465"/>
              <p:cNvSpPr>
                <a:spLocks noChangeShapeType="1"/>
              </p:cNvSpPr>
              <p:nvPr/>
            </p:nvSpPr>
            <p:spPr bwMode="auto">
              <a:xfrm>
                <a:off x="8401050" y="2952750"/>
                <a:ext cx="6350" cy="2235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/>
              </a:p>
            </p:txBody>
          </p:sp>
          <p:sp>
            <p:nvSpPr>
              <p:cNvPr id="41997" name="Text Box 469"/>
              <p:cNvSpPr txBox="1">
                <a:spLocks noChangeArrowheads="1"/>
              </p:cNvSpPr>
              <p:nvPr/>
            </p:nvSpPr>
            <p:spPr bwMode="auto">
              <a:xfrm>
                <a:off x="6867525" y="2609850"/>
                <a:ext cx="15398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2000" b="0">
                    <a:latin typeface="Tahoma" charset="0"/>
                  </a:rPr>
                  <a:t>5-bit ALUFN</a:t>
                </a:r>
              </a:p>
            </p:txBody>
          </p:sp>
        </p:grpSp>
        <p:sp>
          <p:nvSpPr>
            <p:cNvPr id="41993" name="Line 466"/>
            <p:cNvSpPr>
              <a:spLocks noChangeShapeType="1"/>
            </p:cNvSpPr>
            <p:nvPr/>
          </p:nvSpPr>
          <p:spPr bwMode="auto">
            <a:xfrm>
              <a:off x="8482013" y="5930900"/>
              <a:ext cx="3571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ALU, at last </a:t>
            </a:r>
            <a:r>
              <a:rPr lang="en-US" sz="3600" dirty="0" smtClean="0"/>
              <a:t>(without comparisons)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2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support for comparisons (LT and LTU)</a:t>
            </a:r>
          </a:p>
          <a:p>
            <a:pPr lvl="1">
              <a:defRPr/>
            </a:pPr>
            <a:r>
              <a:rPr lang="en-US" dirty="0"/>
              <a:t>LTU = ~</a:t>
            </a:r>
            <a:r>
              <a:rPr lang="en-US" dirty="0" smtClean="0"/>
              <a:t>C  and  LT = 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sym typeface="Symbol" charset="0"/>
              </a:rPr>
              <a:t></a:t>
            </a:r>
            <a:r>
              <a:rPr lang="en-US" dirty="0" smtClean="0"/>
              <a:t>V</a:t>
            </a:r>
            <a:endParaRPr lang="en-US" dirty="0"/>
          </a:p>
        </p:txBody>
      </p:sp>
      <p:grpSp>
        <p:nvGrpSpPr>
          <p:cNvPr id="44035" name="Group 1"/>
          <p:cNvGrpSpPr>
            <a:grpSpLocks/>
          </p:cNvGrpSpPr>
          <p:nvPr/>
        </p:nvGrpSpPr>
        <p:grpSpPr bwMode="auto">
          <a:xfrm>
            <a:off x="5973763" y="3619500"/>
            <a:ext cx="3094037" cy="3009900"/>
            <a:chOff x="6253163" y="2609850"/>
            <a:chExt cx="3093628" cy="3009900"/>
          </a:xfrm>
        </p:grpSpPr>
        <p:sp>
          <p:nvSpPr>
            <p:cNvPr id="44152" name="Text Box 463"/>
            <p:cNvSpPr txBox="1">
              <a:spLocks noChangeArrowheads="1"/>
            </p:cNvSpPr>
            <p:nvPr/>
          </p:nvSpPr>
          <p:spPr bwMode="auto">
            <a:xfrm>
              <a:off x="6253163" y="2919413"/>
              <a:ext cx="3093628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Sub Bool Shft Math  OP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0   XX   0    1    A+B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XX   0    1    A-B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X0   1    1    A LT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X1   1    1    A LTU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1    0    B&lt;&lt;A</a:t>
              </a:r>
              <a:br>
                <a:rPr lang="en-US" sz="1400">
                  <a:latin typeface="Courier New" charset="0"/>
                  <a:cs typeface="Courier New" charset="0"/>
                </a:rPr>
              </a:br>
              <a:r>
                <a:rPr lang="en-US" sz="1400">
                  <a:latin typeface="Courier New" charset="0"/>
                  <a:cs typeface="Courier New" charset="0"/>
                </a:rPr>
                <a:t> X   10   1    0    B&gt;&gt;A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1    0    B&gt;&gt;&gt;A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0    0    A &amp;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01   0    0    A |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10   0    0    A ^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0    0    A | B</a:t>
              </a:r>
            </a:p>
          </p:txBody>
        </p:sp>
        <p:sp>
          <p:nvSpPr>
            <p:cNvPr id="44153" name="Line 464"/>
            <p:cNvSpPr>
              <a:spLocks noChangeShapeType="1"/>
            </p:cNvSpPr>
            <p:nvPr/>
          </p:nvSpPr>
          <p:spPr bwMode="auto">
            <a:xfrm>
              <a:off x="6330950" y="3208338"/>
              <a:ext cx="2600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44154" name="Line 465"/>
            <p:cNvSpPr>
              <a:spLocks noChangeShapeType="1"/>
            </p:cNvSpPr>
            <p:nvPr/>
          </p:nvSpPr>
          <p:spPr bwMode="auto">
            <a:xfrm>
              <a:off x="8401050" y="2952750"/>
              <a:ext cx="0" cy="2667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44155" name="Line 466"/>
            <p:cNvSpPr>
              <a:spLocks noChangeShapeType="1"/>
            </p:cNvSpPr>
            <p:nvPr/>
          </p:nvSpPr>
          <p:spPr bwMode="auto">
            <a:xfrm>
              <a:off x="8534400" y="5334000"/>
              <a:ext cx="357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44156" name="Text Box 469"/>
            <p:cNvSpPr txBox="1">
              <a:spLocks noChangeArrowheads="1"/>
            </p:cNvSpPr>
            <p:nvPr/>
          </p:nvSpPr>
          <p:spPr bwMode="auto">
            <a:xfrm>
              <a:off x="6867525" y="2609850"/>
              <a:ext cx="1539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0" dirty="0">
                  <a:latin typeface="Tahoma" charset="0"/>
                </a:rPr>
                <a:t>5-bit ALUFN</a:t>
              </a:r>
            </a:p>
          </p:txBody>
        </p:sp>
        <p:sp>
          <p:nvSpPr>
            <p:cNvPr id="44157" name="Rectangle 470"/>
            <p:cNvSpPr>
              <a:spLocks noChangeAspect="1" noChangeArrowheads="1"/>
            </p:cNvSpPr>
            <p:nvPr/>
          </p:nvSpPr>
          <p:spPr bwMode="auto">
            <a:xfrm>
              <a:off x="7239000" y="3594249"/>
              <a:ext cx="2057400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en-US">
                <a:latin typeface="Tahoma" charset="0"/>
              </a:endParaRPr>
            </a:p>
          </p:txBody>
        </p:sp>
      </p:grpSp>
      <p:sp>
        <p:nvSpPr>
          <p:cNvPr id="44036" name="Line 5"/>
          <p:cNvSpPr>
            <a:spLocks noChangeShapeType="1"/>
          </p:cNvSpPr>
          <p:nvPr/>
        </p:nvSpPr>
        <p:spPr bwMode="auto">
          <a:xfrm flipH="1">
            <a:off x="5364163" y="2387600"/>
            <a:ext cx="1189037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8"/>
          <p:cNvSpPr>
            <a:spLocks noChangeShapeType="1"/>
          </p:cNvSpPr>
          <p:nvPr/>
        </p:nvSpPr>
        <p:spPr bwMode="auto">
          <a:xfrm flipH="1">
            <a:off x="3679825" y="2387600"/>
            <a:ext cx="287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38" name="Group 137"/>
          <p:cNvGrpSpPr>
            <a:grpSpLocks/>
          </p:cNvGrpSpPr>
          <p:nvPr/>
        </p:nvGrpSpPr>
        <p:grpSpPr bwMode="auto">
          <a:xfrm>
            <a:off x="144463" y="1576388"/>
            <a:ext cx="5284787" cy="5083175"/>
            <a:chOff x="859" y="881"/>
            <a:chExt cx="3329" cy="3202"/>
          </a:xfrm>
        </p:grpSpPr>
        <p:sp>
          <p:nvSpPr>
            <p:cNvPr id="44074" name="Line 11"/>
            <p:cNvSpPr>
              <a:spLocks noChangeShapeType="1"/>
            </p:cNvSpPr>
            <p:nvPr/>
          </p:nvSpPr>
          <p:spPr bwMode="auto">
            <a:xfrm>
              <a:off x="901" y="1392"/>
              <a:ext cx="749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12"/>
            <p:cNvSpPr>
              <a:spLocks noChangeShapeType="1"/>
            </p:cNvSpPr>
            <p:nvPr/>
          </p:nvSpPr>
          <p:spPr bwMode="auto">
            <a:xfrm>
              <a:off x="1650" y="3552"/>
              <a:ext cx="2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Line 13"/>
            <p:cNvSpPr>
              <a:spLocks noChangeShapeType="1"/>
            </p:cNvSpPr>
            <p:nvPr/>
          </p:nvSpPr>
          <p:spPr bwMode="auto">
            <a:xfrm flipH="1">
              <a:off x="2899" y="1392"/>
              <a:ext cx="187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Line 14"/>
            <p:cNvSpPr>
              <a:spLocks noChangeShapeType="1"/>
            </p:cNvSpPr>
            <p:nvPr/>
          </p:nvSpPr>
          <p:spPr bwMode="auto">
            <a:xfrm>
              <a:off x="2711" y="1392"/>
              <a:ext cx="1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Line 15"/>
            <p:cNvSpPr>
              <a:spLocks noChangeShapeType="1"/>
            </p:cNvSpPr>
            <p:nvPr/>
          </p:nvSpPr>
          <p:spPr bwMode="auto">
            <a:xfrm flipH="1">
              <a:off x="901" y="1392"/>
              <a:ext cx="1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6"/>
            <p:cNvSpPr>
              <a:spLocks noChangeShapeType="1"/>
            </p:cNvSpPr>
            <p:nvPr/>
          </p:nvSpPr>
          <p:spPr bwMode="auto">
            <a:xfrm>
              <a:off x="1824" y="115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Line 17"/>
            <p:cNvSpPr>
              <a:spLocks noChangeShapeType="1"/>
            </p:cNvSpPr>
            <p:nvPr/>
          </p:nvSpPr>
          <p:spPr bwMode="auto">
            <a:xfrm>
              <a:off x="3984" y="115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Text Box 18"/>
            <p:cNvSpPr txBox="1">
              <a:spLocks noChangeArrowheads="1"/>
            </p:cNvSpPr>
            <p:nvPr/>
          </p:nvSpPr>
          <p:spPr bwMode="auto">
            <a:xfrm>
              <a:off x="1697" y="881"/>
              <a:ext cx="2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44082" name="Text Box 19"/>
            <p:cNvSpPr txBox="1">
              <a:spLocks noChangeArrowheads="1"/>
            </p:cNvSpPr>
            <p:nvPr/>
          </p:nvSpPr>
          <p:spPr bwMode="auto">
            <a:xfrm>
              <a:off x="3859" y="881"/>
              <a:ext cx="2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44083" name="Line 20"/>
            <p:cNvSpPr>
              <a:spLocks noChangeShapeType="1"/>
            </p:cNvSpPr>
            <p:nvPr/>
          </p:nvSpPr>
          <p:spPr bwMode="auto">
            <a:xfrm>
              <a:off x="2905" y="355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Text Box 21"/>
            <p:cNvSpPr txBox="1">
              <a:spLocks noChangeArrowheads="1"/>
            </p:cNvSpPr>
            <p:nvPr/>
          </p:nvSpPr>
          <p:spPr bwMode="auto">
            <a:xfrm>
              <a:off x="2545" y="3753"/>
              <a:ext cx="7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0">
                  <a:latin typeface="Tahoma" charset="0"/>
                  <a:cs typeface="Tahoma" charset="0"/>
                </a:rPr>
                <a:t>Result</a:t>
              </a:r>
            </a:p>
          </p:txBody>
        </p:sp>
        <p:grpSp>
          <p:nvGrpSpPr>
            <p:cNvPr id="44085" name="Group 22"/>
            <p:cNvGrpSpPr>
              <a:grpSpLocks/>
            </p:cNvGrpSpPr>
            <p:nvPr/>
          </p:nvGrpSpPr>
          <p:grpSpPr bwMode="auto">
            <a:xfrm>
              <a:off x="2304" y="2016"/>
              <a:ext cx="1056" cy="864"/>
              <a:chOff x="2352" y="2203"/>
              <a:chExt cx="1056" cy="864"/>
            </a:xfrm>
          </p:grpSpPr>
          <p:sp>
            <p:nvSpPr>
              <p:cNvPr id="44145" name="AutoShape 23"/>
              <p:cNvSpPr>
                <a:spLocks noChangeArrowheads="1"/>
              </p:cNvSpPr>
              <p:nvPr/>
            </p:nvSpPr>
            <p:spPr bwMode="auto">
              <a:xfrm>
                <a:off x="2448" y="2381"/>
                <a:ext cx="960" cy="504"/>
              </a:xfrm>
              <a:prstGeom prst="parallelogram">
                <a:avLst>
                  <a:gd name="adj" fmla="val 476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0">
                    <a:latin typeface="Tahoma" charset="0"/>
                    <a:cs typeface="Tahoma" charset="0"/>
                  </a:rPr>
                  <a:t>  Bidirectional</a:t>
                </a:r>
              </a:p>
              <a:p>
                <a:pPr algn="ctr"/>
                <a:r>
                  <a:rPr lang="en-US" sz="1400" b="0">
                    <a:latin typeface="Tahoma" charset="0"/>
                    <a:cs typeface="Tahoma" charset="0"/>
                  </a:rPr>
                  <a:t>Shifter</a:t>
                </a:r>
              </a:p>
            </p:txBody>
          </p:sp>
          <p:sp>
            <p:nvSpPr>
              <p:cNvPr id="44146" name="Line 24"/>
              <p:cNvSpPr>
                <a:spLocks noChangeShapeType="1"/>
              </p:cNvSpPr>
              <p:nvPr/>
            </p:nvSpPr>
            <p:spPr bwMode="auto">
              <a:xfrm>
                <a:off x="2928" y="2203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7" name="Line 25"/>
              <p:cNvSpPr>
                <a:spLocks noChangeShapeType="1"/>
              </p:cNvSpPr>
              <p:nvPr/>
            </p:nvSpPr>
            <p:spPr bwMode="auto">
              <a:xfrm>
                <a:off x="2928" y="2885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8" name="Line 26"/>
              <p:cNvSpPr>
                <a:spLocks noChangeShapeType="1"/>
              </p:cNvSpPr>
              <p:nvPr/>
            </p:nvSpPr>
            <p:spPr bwMode="auto">
              <a:xfrm flipH="1">
                <a:off x="2352" y="264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9" name="Line 27"/>
              <p:cNvSpPr>
                <a:spLocks noChangeShapeType="1"/>
              </p:cNvSpPr>
              <p:nvPr/>
            </p:nvSpPr>
            <p:spPr bwMode="auto">
              <a:xfrm flipV="1">
                <a:off x="2880" y="2203"/>
                <a:ext cx="102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0" name="Line 28"/>
              <p:cNvSpPr>
                <a:spLocks noChangeShapeType="1"/>
              </p:cNvSpPr>
              <p:nvPr/>
            </p:nvSpPr>
            <p:spPr bwMode="auto">
              <a:xfrm flipV="1">
                <a:off x="2872" y="2907"/>
                <a:ext cx="102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1" name="Line 29"/>
              <p:cNvSpPr>
                <a:spLocks noChangeShapeType="1"/>
              </p:cNvSpPr>
              <p:nvPr/>
            </p:nvSpPr>
            <p:spPr bwMode="auto">
              <a:xfrm flipV="1">
                <a:off x="2376" y="2605"/>
                <a:ext cx="7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86" name="Group 30"/>
            <p:cNvGrpSpPr>
              <a:grpSpLocks/>
            </p:cNvGrpSpPr>
            <p:nvPr/>
          </p:nvGrpSpPr>
          <p:grpSpPr bwMode="auto">
            <a:xfrm>
              <a:off x="3324" y="2016"/>
              <a:ext cx="864" cy="816"/>
              <a:chOff x="3552" y="2036"/>
              <a:chExt cx="864" cy="816"/>
            </a:xfrm>
          </p:grpSpPr>
          <p:sp>
            <p:nvSpPr>
              <p:cNvPr id="44136" name="Rectangle 31"/>
              <p:cNvSpPr>
                <a:spLocks noChangeArrowheads="1"/>
              </p:cNvSpPr>
              <p:nvPr/>
            </p:nvSpPr>
            <p:spPr bwMode="auto">
              <a:xfrm>
                <a:off x="3744" y="2228"/>
                <a:ext cx="672" cy="4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Tahoma" charset="0"/>
                    <a:cs typeface="Tahoma" charset="0"/>
                  </a:rPr>
                  <a:t>Boolean</a:t>
                </a:r>
              </a:p>
            </p:txBody>
          </p:sp>
          <p:sp>
            <p:nvSpPr>
              <p:cNvPr id="44137" name="Line 32"/>
              <p:cNvSpPr>
                <a:spLocks noChangeShapeType="1"/>
              </p:cNvSpPr>
              <p:nvPr/>
            </p:nvSpPr>
            <p:spPr bwMode="auto">
              <a:xfrm>
                <a:off x="3924" y="20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8" name="Line 33"/>
              <p:cNvSpPr>
                <a:spLocks noChangeShapeType="1"/>
              </p:cNvSpPr>
              <p:nvPr/>
            </p:nvSpPr>
            <p:spPr bwMode="auto">
              <a:xfrm>
                <a:off x="4212" y="20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Line 34"/>
              <p:cNvSpPr>
                <a:spLocks noChangeShapeType="1"/>
              </p:cNvSpPr>
              <p:nvPr/>
            </p:nvSpPr>
            <p:spPr bwMode="auto">
              <a:xfrm>
                <a:off x="4068" y="26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Line 35"/>
              <p:cNvSpPr>
                <a:spLocks noChangeShapeType="1"/>
              </p:cNvSpPr>
              <p:nvPr/>
            </p:nvSpPr>
            <p:spPr bwMode="auto">
              <a:xfrm flipH="1">
                <a:off x="3882" y="2084"/>
                <a:ext cx="9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1" name="Line 36"/>
              <p:cNvSpPr>
                <a:spLocks noChangeShapeType="1"/>
              </p:cNvSpPr>
              <p:nvPr/>
            </p:nvSpPr>
            <p:spPr bwMode="auto">
              <a:xfrm flipH="1">
                <a:off x="4170" y="2084"/>
                <a:ext cx="9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2" name="Line 37"/>
              <p:cNvSpPr>
                <a:spLocks noChangeShapeType="1"/>
              </p:cNvSpPr>
              <p:nvPr/>
            </p:nvSpPr>
            <p:spPr bwMode="auto">
              <a:xfrm flipH="1">
                <a:off x="4026" y="2696"/>
                <a:ext cx="9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3" name="Line 38"/>
              <p:cNvSpPr>
                <a:spLocks noChangeShapeType="1"/>
              </p:cNvSpPr>
              <p:nvPr/>
            </p:nvSpPr>
            <p:spPr bwMode="auto">
              <a:xfrm>
                <a:off x="3552" y="24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4" name="Line 39"/>
              <p:cNvSpPr>
                <a:spLocks noChangeShapeType="1"/>
              </p:cNvSpPr>
              <p:nvPr/>
            </p:nvSpPr>
            <p:spPr bwMode="auto">
              <a:xfrm flipH="1">
                <a:off x="3588" y="2372"/>
                <a:ext cx="9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87" name="Group 40"/>
            <p:cNvGrpSpPr>
              <a:grpSpLocks/>
            </p:cNvGrpSpPr>
            <p:nvPr/>
          </p:nvGrpSpPr>
          <p:grpSpPr bwMode="auto">
            <a:xfrm>
              <a:off x="1344" y="2016"/>
              <a:ext cx="877" cy="768"/>
              <a:chOff x="1392" y="2246"/>
              <a:chExt cx="877" cy="768"/>
            </a:xfrm>
          </p:grpSpPr>
          <p:sp>
            <p:nvSpPr>
              <p:cNvPr id="44129" name="AutoShape 41"/>
              <p:cNvSpPr>
                <a:spLocks noChangeArrowheads="1"/>
              </p:cNvSpPr>
              <p:nvPr/>
            </p:nvSpPr>
            <p:spPr bwMode="auto">
              <a:xfrm>
                <a:off x="1392" y="2438"/>
                <a:ext cx="877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7 w 21600"/>
                  <a:gd name="T13" fmla="*/ 4500 h 21600"/>
                  <a:gd name="T14" fmla="*/ 17093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Tahoma" charset="0"/>
                    <a:cs typeface="Tahoma" charset="0"/>
                  </a:rPr>
                  <a:t>Add/Sub</a:t>
                </a:r>
              </a:p>
            </p:txBody>
          </p:sp>
          <p:sp>
            <p:nvSpPr>
              <p:cNvPr id="44130" name="Line 42"/>
              <p:cNvSpPr>
                <a:spLocks noChangeShapeType="1"/>
              </p:cNvSpPr>
              <p:nvPr/>
            </p:nvSpPr>
            <p:spPr bwMode="auto">
              <a:xfrm>
                <a:off x="1632" y="224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1" name="Line 43"/>
              <p:cNvSpPr>
                <a:spLocks noChangeShapeType="1"/>
              </p:cNvSpPr>
              <p:nvPr/>
            </p:nvSpPr>
            <p:spPr bwMode="auto">
              <a:xfrm>
                <a:off x="2016" y="224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2" name="Line 44"/>
              <p:cNvSpPr>
                <a:spLocks noChangeShapeType="1"/>
              </p:cNvSpPr>
              <p:nvPr/>
            </p:nvSpPr>
            <p:spPr bwMode="auto">
              <a:xfrm>
                <a:off x="1824" y="282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3" name="Line 45"/>
              <p:cNvSpPr>
                <a:spLocks noChangeShapeType="1"/>
              </p:cNvSpPr>
              <p:nvPr/>
            </p:nvSpPr>
            <p:spPr bwMode="auto">
              <a:xfrm flipV="1">
                <a:off x="1584" y="229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4" name="Line 46"/>
              <p:cNvSpPr>
                <a:spLocks noChangeShapeType="1"/>
              </p:cNvSpPr>
              <p:nvPr/>
            </p:nvSpPr>
            <p:spPr bwMode="auto">
              <a:xfrm flipV="1">
                <a:off x="1968" y="229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5" name="Line 47"/>
              <p:cNvSpPr>
                <a:spLocks noChangeShapeType="1"/>
              </p:cNvSpPr>
              <p:nvPr/>
            </p:nvSpPr>
            <p:spPr bwMode="auto">
              <a:xfrm flipV="1">
                <a:off x="1776" y="287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88" name="Line 48"/>
            <p:cNvSpPr>
              <a:spLocks noChangeShapeType="1"/>
            </p:cNvSpPr>
            <p:nvPr/>
          </p:nvSpPr>
          <p:spPr bwMode="auto">
            <a:xfrm>
              <a:off x="1824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Line 49"/>
            <p:cNvSpPr>
              <a:spLocks noChangeShapeType="1"/>
            </p:cNvSpPr>
            <p:nvPr/>
          </p:nvSpPr>
          <p:spPr bwMode="auto">
            <a:xfrm flipV="1">
              <a:off x="15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Line 50"/>
            <p:cNvSpPr>
              <a:spLocks noChangeShapeType="1"/>
            </p:cNvSpPr>
            <p:nvPr/>
          </p:nvSpPr>
          <p:spPr bwMode="auto">
            <a:xfrm>
              <a:off x="1584" y="192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51"/>
            <p:cNvSpPr>
              <a:spLocks noChangeShapeType="1"/>
            </p:cNvSpPr>
            <p:nvPr/>
          </p:nvSpPr>
          <p:spPr bwMode="auto">
            <a:xfrm>
              <a:off x="36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52"/>
            <p:cNvSpPr>
              <a:spLocks noChangeShapeType="1"/>
            </p:cNvSpPr>
            <p:nvPr/>
          </p:nvSpPr>
          <p:spPr bwMode="auto">
            <a:xfrm>
              <a:off x="2880" y="201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Line 53"/>
            <p:cNvSpPr>
              <a:spLocks noChangeShapeType="1"/>
            </p:cNvSpPr>
            <p:nvPr/>
          </p:nvSpPr>
          <p:spPr bwMode="auto">
            <a:xfrm>
              <a:off x="1968" y="201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54"/>
            <p:cNvSpPr>
              <a:spLocks noChangeShapeType="1"/>
            </p:cNvSpPr>
            <p:nvPr/>
          </p:nvSpPr>
          <p:spPr bwMode="auto">
            <a:xfrm>
              <a:off x="3984" y="139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55"/>
            <p:cNvSpPr>
              <a:spLocks noChangeShapeType="1"/>
            </p:cNvSpPr>
            <p:nvPr/>
          </p:nvSpPr>
          <p:spPr bwMode="auto">
            <a:xfrm>
              <a:off x="2304" y="1920"/>
              <a:ext cx="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56"/>
            <p:cNvSpPr>
              <a:spLocks noChangeShapeType="1"/>
            </p:cNvSpPr>
            <p:nvPr/>
          </p:nvSpPr>
          <p:spPr bwMode="auto">
            <a:xfrm flipH="1">
              <a:off x="901" y="2400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AutoShape 57"/>
            <p:cNvSpPr>
              <a:spLocks noChangeArrowheads="1"/>
            </p:cNvSpPr>
            <p:nvPr/>
          </p:nvSpPr>
          <p:spPr bwMode="auto">
            <a:xfrm>
              <a:off x="3285" y="2952"/>
              <a:ext cx="3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6 w 21600"/>
                <a:gd name="T13" fmla="*/ 4500 h 21600"/>
                <a:gd name="T14" fmla="*/ 1708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Line 58"/>
            <p:cNvSpPr>
              <a:spLocks noChangeShapeType="1"/>
            </p:cNvSpPr>
            <p:nvPr/>
          </p:nvSpPr>
          <p:spPr bwMode="auto">
            <a:xfrm>
              <a:off x="288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59"/>
            <p:cNvSpPr>
              <a:spLocks noChangeShapeType="1"/>
            </p:cNvSpPr>
            <p:nvPr/>
          </p:nvSpPr>
          <p:spPr bwMode="auto">
            <a:xfrm>
              <a:off x="3360" y="2880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60"/>
            <p:cNvSpPr>
              <a:spLocks noChangeShapeType="1"/>
            </p:cNvSpPr>
            <p:nvPr/>
          </p:nvSpPr>
          <p:spPr bwMode="auto">
            <a:xfrm flipH="1">
              <a:off x="3516" y="2832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61"/>
            <p:cNvSpPr>
              <a:spLocks noChangeShapeType="1"/>
            </p:cNvSpPr>
            <p:nvPr/>
          </p:nvSpPr>
          <p:spPr bwMode="auto">
            <a:xfrm>
              <a:off x="3516" y="2832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AutoShape 62"/>
            <p:cNvSpPr>
              <a:spLocks noChangeArrowheads="1"/>
            </p:cNvSpPr>
            <p:nvPr/>
          </p:nvSpPr>
          <p:spPr bwMode="auto">
            <a:xfrm>
              <a:off x="2734" y="3312"/>
              <a:ext cx="3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6 w 21600"/>
                <a:gd name="T13" fmla="*/ 4500 h 21600"/>
                <a:gd name="T14" fmla="*/ 1708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Line 63"/>
            <p:cNvSpPr>
              <a:spLocks noChangeShapeType="1"/>
            </p:cNvSpPr>
            <p:nvPr/>
          </p:nvSpPr>
          <p:spPr bwMode="auto">
            <a:xfrm>
              <a:off x="3450" y="3096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64"/>
            <p:cNvSpPr>
              <a:spLocks noChangeShapeType="1"/>
            </p:cNvSpPr>
            <p:nvPr/>
          </p:nvSpPr>
          <p:spPr bwMode="auto">
            <a:xfrm flipH="1">
              <a:off x="2976" y="3168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65"/>
            <p:cNvSpPr>
              <a:spLocks noChangeShapeType="1"/>
            </p:cNvSpPr>
            <p:nvPr/>
          </p:nvSpPr>
          <p:spPr bwMode="auto">
            <a:xfrm>
              <a:off x="29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68"/>
            <p:cNvSpPr>
              <a:spLocks noChangeShapeType="1"/>
            </p:cNvSpPr>
            <p:nvPr/>
          </p:nvSpPr>
          <p:spPr bwMode="auto">
            <a:xfrm>
              <a:off x="2832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69"/>
            <p:cNvSpPr>
              <a:spLocks noChangeShapeType="1"/>
            </p:cNvSpPr>
            <p:nvPr/>
          </p:nvSpPr>
          <p:spPr bwMode="auto">
            <a:xfrm>
              <a:off x="2904" y="345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Line 70"/>
            <p:cNvSpPr>
              <a:spLocks noChangeShapeType="1"/>
            </p:cNvSpPr>
            <p:nvPr/>
          </p:nvSpPr>
          <p:spPr bwMode="auto">
            <a:xfrm>
              <a:off x="3324" y="240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71"/>
            <p:cNvSpPr>
              <a:spLocks noChangeShapeType="1"/>
            </p:cNvSpPr>
            <p:nvPr/>
          </p:nvSpPr>
          <p:spPr bwMode="auto">
            <a:xfrm flipH="1">
              <a:off x="907" y="2808"/>
              <a:ext cx="2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0" name="Line 72"/>
            <p:cNvSpPr>
              <a:spLocks noChangeShapeType="1"/>
            </p:cNvSpPr>
            <p:nvPr/>
          </p:nvSpPr>
          <p:spPr bwMode="auto">
            <a:xfrm flipH="1">
              <a:off x="907" y="3402"/>
              <a:ext cx="18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Text Box 74"/>
            <p:cNvSpPr txBox="1">
              <a:spLocks noChangeArrowheads="1"/>
            </p:cNvSpPr>
            <p:nvPr/>
          </p:nvSpPr>
          <p:spPr bwMode="auto">
            <a:xfrm>
              <a:off x="860" y="2207"/>
              <a:ext cx="3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Tahoma" charset="0"/>
                  <a:cs typeface="Tahoma" charset="0"/>
                </a:rPr>
                <a:t>Sub</a:t>
              </a:r>
            </a:p>
          </p:txBody>
        </p:sp>
        <p:sp>
          <p:nvSpPr>
            <p:cNvPr id="44112" name="Text Box 75"/>
            <p:cNvSpPr txBox="1">
              <a:spLocks noChangeArrowheads="1"/>
            </p:cNvSpPr>
            <p:nvPr/>
          </p:nvSpPr>
          <p:spPr bwMode="auto">
            <a:xfrm>
              <a:off x="859" y="2620"/>
              <a:ext cx="3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Tahoma" charset="0"/>
                  <a:cs typeface="Tahoma" charset="0"/>
                </a:rPr>
                <a:t>Bool</a:t>
              </a:r>
            </a:p>
          </p:txBody>
        </p:sp>
        <p:sp>
          <p:nvSpPr>
            <p:cNvPr id="44113" name="Text Box 76"/>
            <p:cNvSpPr txBox="1">
              <a:spLocks noChangeArrowheads="1"/>
            </p:cNvSpPr>
            <p:nvPr/>
          </p:nvSpPr>
          <p:spPr bwMode="auto">
            <a:xfrm>
              <a:off x="872" y="2945"/>
              <a:ext cx="3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Tahoma" charset="0"/>
                  <a:cs typeface="Tahoma" charset="0"/>
                </a:rPr>
                <a:t>Shft</a:t>
              </a:r>
            </a:p>
          </p:txBody>
        </p:sp>
        <p:sp>
          <p:nvSpPr>
            <p:cNvPr id="44114" name="Text Box 77"/>
            <p:cNvSpPr txBox="1">
              <a:spLocks noChangeArrowheads="1"/>
            </p:cNvSpPr>
            <p:nvPr/>
          </p:nvSpPr>
          <p:spPr bwMode="auto">
            <a:xfrm>
              <a:off x="866" y="3206"/>
              <a:ext cx="3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Tahoma" charset="0"/>
                  <a:cs typeface="Tahoma" charset="0"/>
                </a:rPr>
                <a:t>Math</a:t>
              </a:r>
            </a:p>
          </p:txBody>
        </p:sp>
        <p:sp>
          <p:nvSpPr>
            <p:cNvPr id="44115" name="Text Box 78"/>
            <p:cNvSpPr txBox="1">
              <a:spLocks noChangeArrowheads="1"/>
            </p:cNvSpPr>
            <p:nvPr/>
          </p:nvSpPr>
          <p:spPr bwMode="auto">
            <a:xfrm>
              <a:off x="3291" y="2926"/>
              <a:ext cx="3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900" b="0">
                  <a:latin typeface="Tahoma" charset="0"/>
                  <a:cs typeface="Tahoma" charset="0"/>
                </a:rPr>
                <a:t>1     0</a:t>
              </a:r>
            </a:p>
          </p:txBody>
        </p:sp>
        <p:sp>
          <p:nvSpPr>
            <p:cNvPr id="44116" name="Text Box 79"/>
            <p:cNvSpPr txBox="1">
              <a:spLocks noChangeArrowheads="1"/>
            </p:cNvSpPr>
            <p:nvPr/>
          </p:nvSpPr>
          <p:spPr bwMode="auto">
            <a:xfrm>
              <a:off x="2750" y="3288"/>
              <a:ext cx="3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900" b="0">
                  <a:latin typeface="Tahoma" charset="0"/>
                  <a:cs typeface="Tahoma" charset="0"/>
                </a:rPr>
                <a:t>1     0</a:t>
              </a:r>
            </a:p>
          </p:txBody>
        </p:sp>
        <p:sp>
          <p:nvSpPr>
            <p:cNvPr id="44117" name="Line 80"/>
            <p:cNvSpPr>
              <a:spLocks noChangeShapeType="1"/>
            </p:cNvSpPr>
            <p:nvPr/>
          </p:nvSpPr>
          <p:spPr bwMode="auto">
            <a:xfrm flipH="1">
              <a:off x="1231" y="2760"/>
              <a:ext cx="4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118" name="Group 82"/>
            <p:cNvGrpSpPr>
              <a:grpSpLocks/>
            </p:cNvGrpSpPr>
            <p:nvPr/>
          </p:nvGrpSpPr>
          <p:grpSpPr bwMode="auto">
            <a:xfrm>
              <a:off x="3378" y="3237"/>
              <a:ext cx="68" cy="256"/>
              <a:chOff x="3552" y="3712"/>
              <a:chExt cx="68" cy="256"/>
            </a:xfrm>
          </p:grpSpPr>
          <p:sp>
            <p:nvSpPr>
              <p:cNvPr id="44123" name="Line 92"/>
              <p:cNvSpPr>
                <a:spLocks noChangeShapeType="1"/>
              </p:cNvSpPr>
              <p:nvPr/>
            </p:nvSpPr>
            <p:spPr bwMode="auto">
              <a:xfrm flipH="1">
                <a:off x="3552" y="396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4" name="Line 93"/>
              <p:cNvSpPr>
                <a:spLocks noChangeShapeType="1"/>
              </p:cNvSpPr>
              <p:nvPr/>
            </p:nvSpPr>
            <p:spPr bwMode="auto">
              <a:xfrm flipH="1">
                <a:off x="3552" y="3936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5" name="Line 94"/>
              <p:cNvSpPr>
                <a:spLocks noChangeShapeType="1"/>
              </p:cNvSpPr>
              <p:nvPr/>
            </p:nvSpPr>
            <p:spPr bwMode="auto">
              <a:xfrm flipH="1">
                <a:off x="3554" y="390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6" name="Line 95"/>
              <p:cNvSpPr>
                <a:spLocks noChangeShapeType="1"/>
              </p:cNvSpPr>
              <p:nvPr/>
            </p:nvSpPr>
            <p:spPr bwMode="auto">
              <a:xfrm flipH="1">
                <a:off x="3552" y="377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7" name="Line 96"/>
              <p:cNvSpPr>
                <a:spLocks noChangeShapeType="1"/>
              </p:cNvSpPr>
              <p:nvPr/>
            </p:nvSpPr>
            <p:spPr bwMode="auto">
              <a:xfrm flipH="1">
                <a:off x="3552" y="3744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8" name="Line 97"/>
              <p:cNvSpPr>
                <a:spLocks noChangeShapeType="1"/>
              </p:cNvSpPr>
              <p:nvPr/>
            </p:nvSpPr>
            <p:spPr bwMode="auto">
              <a:xfrm flipH="1">
                <a:off x="3552" y="371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119" name="Line 98"/>
            <p:cNvSpPr>
              <a:spLocks noChangeShapeType="1"/>
            </p:cNvSpPr>
            <p:nvPr/>
          </p:nvSpPr>
          <p:spPr bwMode="auto">
            <a:xfrm>
              <a:off x="2904" y="3493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0" name="Line 99"/>
            <p:cNvSpPr>
              <a:spLocks noChangeShapeType="1"/>
            </p:cNvSpPr>
            <p:nvPr/>
          </p:nvSpPr>
          <p:spPr bwMode="auto">
            <a:xfrm>
              <a:off x="3380" y="3237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1" name="Line 100"/>
            <p:cNvSpPr>
              <a:spLocks noChangeShapeType="1"/>
            </p:cNvSpPr>
            <p:nvPr/>
          </p:nvSpPr>
          <p:spPr bwMode="auto">
            <a:xfrm>
              <a:off x="3696" y="336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2" name="Line 101"/>
            <p:cNvSpPr>
              <a:spLocks noChangeShapeType="1"/>
            </p:cNvSpPr>
            <p:nvPr/>
          </p:nvSpPr>
          <p:spPr bwMode="auto">
            <a:xfrm>
              <a:off x="3744" y="3360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9" name="Text Box 105"/>
          <p:cNvSpPr txBox="1">
            <a:spLocks noChangeArrowheads="1"/>
          </p:cNvSpPr>
          <p:nvPr/>
        </p:nvSpPr>
        <p:spPr bwMode="auto">
          <a:xfrm>
            <a:off x="4397375" y="6149975"/>
            <a:ext cx="652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  <a:cs typeface="Tahoma" charset="0"/>
              </a:rPr>
              <a:t>Z</a:t>
            </a:r>
          </a:p>
          <a:p>
            <a:pPr algn="ctr"/>
            <a:r>
              <a:rPr lang="en-US" sz="2000" b="0">
                <a:latin typeface="Tahoma" charset="0"/>
                <a:cs typeface="Tahoma" charset="0"/>
              </a:rPr>
              <a:t>Flag</a:t>
            </a:r>
          </a:p>
        </p:txBody>
      </p:sp>
      <p:grpSp>
        <p:nvGrpSpPr>
          <p:cNvPr id="44040" name="Group 3"/>
          <p:cNvGrpSpPr>
            <a:grpSpLocks/>
          </p:cNvGrpSpPr>
          <p:nvPr/>
        </p:nvGrpSpPr>
        <p:grpSpPr bwMode="auto">
          <a:xfrm>
            <a:off x="4203700" y="5276850"/>
            <a:ext cx="444500" cy="454025"/>
            <a:chOff x="6934200" y="5593773"/>
            <a:chExt cx="633028" cy="619918"/>
          </a:xfrm>
        </p:grpSpPr>
        <p:sp>
          <p:nvSpPr>
            <p:cNvPr id="44072" name="Moon 1"/>
            <p:cNvSpPr>
              <a:spLocks noChangeArrowheads="1"/>
            </p:cNvSpPr>
            <p:nvPr/>
          </p:nvSpPr>
          <p:spPr bwMode="auto">
            <a:xfrm flipH="1">
              <a:off x="6934200" y="5593773"/>
              <a:ext cx="494154" cy="619918"/>
            </a:xfrm>
            <a:prstGeom prst="moon">
              <a:avLst>
                <a:gd name="adj" fmla="val 714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en-US" sz="1800" b="0">
                <a:latin typeface="Arial" charset="0"/>
              </a:endParaRPr>
            </a:p>
          </p:txBody>
        </p:sp>
        <p:sp>
          <p:nvSpPr>
            <p:cNvPr id="44073" name="Oval 2"/>
            <p:cNvSpPr>
              <a:spLocks noChangeArrowheads="1"/>
            </p:cNvSpPr>
            <p:nvPr/>
          </p:nvSpPr>
          <p:spPr bwMode="auto">
            <a:xfrm>
              <a:off x="7426875" y="5837033"/>
              <a:ext cx="140353" cy="1333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 sz="1800" b="0">
                <a:latin typeface="Arial" charset="0"/>
              </a:endParaRPr>
            </a:p>
          </p:txBody>
        </p:sp>
      </p:grpSp>
      <p:sp>
        <p:nvSpPr>
          <p:cNvPr id="44041" name="Line 70"/>
          <p:cNvSpPr>
            <a:spLocks noChangeShapeType="1"/>
          </p:cNvSpPr>
          <p:nvPr/>
        </p:nvSpPr>
        <p:spPr bwMode="auto">
          <a:xfrm>
            <a:off x="2393950" y="42926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38"/>
          <p:cNvSpPr>
            <a:spLocks noChangeShapeType="1"/>
          </p:cNvSpPr>
          <p:nvPr/>
        </p:nvSpPr>
        <p:spPr bwMode="auto">
          <a:xfrm>
            <a:off x="2378075" y="429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39"/>
          <p:cNvSpPr>
            <a:spLocks noChangeShapeType="1"/>
          </p:cNvSpPr>
          <p:nvPr/>
        </p:nvSpPr>
        <p:spPr bwMode="auto">
          <a:xfrm flipH="1">
            <a:off x="2443163" y="4222750"/>
            <a:ext cx="1428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73"/>
          <p:cNvSpPr>
            <a:spLocks noChangeShapeType="1"/>
          </p:cNvSpPr>
          <p:nvPr/>
        </p:nvSpPr>
        <p:spPr bwMode="auto">
          <a:xfrm flipH="1">
            <a:off x="220663" y="5167313"/>
            <a:ext cx="366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0"/>
          <p:cNvSpPr>
            <a:spLocks noChangeShapeType="1"/>
          </p:cNvSpPr>
          <p:nvPr/>
        </p:nvSpPr>
        <p:spPr bwMode="auto">
          <a:xfrm flipV="1">
            <a:off x="3886200" y="5005388"/>
            <a:ext cx="22860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9900" y="4492625"/>
            <a:ext cx="1317625" cy="2108200"/>
            <a:chOff x="469198" y="4492625"/>
            <a:chExt cx="1318327" cy="2108061"/>
          </a:xfrm>
        </p:grpSpPr>
        <p:sp>
          <p:nvSpPr>
            <p:cNvPr id="44070" name="Text Box 9"/>
            <p:cNvSpPr txBox="1">
              <a:spLocks noChangeArrowheads="1"/>
            </p:cNvSpPr>
            <p:nvPr/>
          </p:nvSpPr>
          <p:spPr bwMode="auto">
            <a:xfrm>
              <a:off x="469198" y="5892800"/>
              <a:ext cx="7836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Flags</a:t>
              </a:r>
              <a:br>
                <a:rPr lang="en-US" sz="2000" b="0">
                  <a:latin typeface="Tahoma" charset="0"/>
                  <a:cs typeface="Tahoma" charset="0"/>
                </a:rPr>
              </a:br>
              <a:r>
                <a:rPr lang="en-US" sz="2000" b="0">
                  <a:latin typeface="Tahoma" charset="0"/>
                  <a:cs typeface="Tahoma" charset="0"/>
                </a:rPr>
                <a:t>N,V,C</a:t>
              </a:r>
            </a:p>
          </p:txBody>
        </p:sp>
        <p:sp>
          <p:nvSpPr>
            <p:cNvPr id="44071" name="Freeform 9"/>
            <p:cNvSpPr>
              <a:spLocks/>
            </p:cNvSpPr>
            <p:nvPr/>
          </p:nvSpPr>
          <p:spPr bwMode="auto">
            <a:xfrm>
              <a:off x="1169988" y="4492625"/>
              <a:ext cx="617537" cy="1481138"/>
            </a:xfrm>
            <a:custGeom>
              <a:avLst/>
              <a:gdLst>
                <a:gd name="T0" fmla="*/ 617041 w 618033"/>
                <a:gd name="T1" fmla="*/ 0 h 1480609"/>
                <a:gd name="T2" fmla="*/ 372937 w 618033"/>
                <a:gd name="T3" fmla="*/ 305849 h 1480609"/>
                <a:gd name="T4" fmla="*/ 0 w 618033"/>
                <a:gd name="T5" fmla="*/ 1481667 h 14806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8033" h="1480609">
                  <a:moveTo>
                    <a:pt x="618033" y="0"/>
                  </a:moveTo>
                  <a:cubicBezTo>
                    <a:pt x="547287" y="29431"/>
                    <a:pt x="476542" y="58863"/>
                    <a:pt x="373537" y="305631"/>
                  </a:cubicBezTo>
                  <a:cubicBezTo>
                    <a:pt x="270532" y="552399"/>
                    <a:pt x="0" y="1480609"/>
                    <a:pt x="0" y="1480609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605338"/>
            <a:ext cx="766762" cy="1795462"/>
            <a:chOff x="1519238" y="4605338"/>
            <a:chExt cx="766762" cy="1795462"/>
          </a:xfrm>
        </p:grpSpPr>
        <p:sp>
          <p:nvSpPr>
            <p:cNvPr id="44068" name="Freeform 130"/>
            <p:cNvSpPr>
              <a:spLocks/>
            </p:cNvSpPr>
            <p:nvPr/>
          </p:nvSpPr>
          <p:spPr bwMode="auto">
            <a:xfrm>
              <a:off x="1836738" y="4605338"/>
              <a:ext cx="265112" cy="1481137"/>
            </a:xfrm>
            <a:custGeom>
              <a:avLst/>
              <a:gdLst>
                <a:gd name="T0" fmla="*/ 48719 w 618033"/>
                <a:gd name="T1" fmla="*/ 0 h 1480609"/>
                <a:gd name="T2" fmla="*/ 29446 w 618033"/>
                <a:gd name="T3" fmla="*/ 305849 h 1480609"/>
                <a:gd name="T4" fmla="*/ 0 w 618033"/>
                <a:gd name="T5" fmla="*/ 1481665 h 14806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8033" h="1480609">
                  <a:moveTo>
                    <a:pt x="618033" y="0"/>
                  </a:moveTo>
                  <a:cubicBezTo>
                    <a:pt x="547287" y="29431"/>
                    <a:pt x="476542" y="58863"/>
                    <a:pt x="373537" y="305631"/>
                  </a:cubicBezTo>
                  <a:cubicBezTo>
                    <a:pt x="270532" y="552399"/>
                    <a:pt x="0" y="1480609"/>
                    <a:pt x="0" y="1480609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en-US"/>
            </a:p>
          </p:txBody>
        </p:sp>
        <p:sp>
          <p:nvSpPr>
            <p:cNvPr id="44069" name="Text Box 9"/>
            <p:cNvSpPr txBox="1">
              <a:spLocks noChangeArrowheads="1"/>
            </p:cNvSpPr>
            <p:nvPr/>
          </p:nvSpPr>
          <p:spPr bwMode="auto">
            <a:xfrm>
              <a:off x="1519238" y="6000750"/>
              <a:ext cx="7667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Bool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</a:t>
              </a:r>
            </a:p>
          </p:txBody>
        </p:sp>
      </p:grpSp>
      <p:grpSp>
        <p:nvGrpSpPr>
          <p:cNvPr id="44048" name="Group 142"/>
          <p:cNvGrpSpPr>
            <a:grpSpLocks/>
          </p:cNvGrpSpPr>
          <p:nvPr/>
        </p:nvGrpSpPr>
        <p:grpSpPr bwMode="auto">
          <a:xfrm>
            <a:off x="1600200" y="4289425"/>
            <a:ext cx="1676400" cy="1173163"/>
            <a:chOff x="1600201" y="4289425"/>
            <a:chExt cx="1676400" cy="1173163"/>
          </a:xfrm>
        </p:grpSpPr>
        <p:grpSp>
          <p:nvGrpSpPr>
            <p:cNvPr id="44049" name="Group 143"/>
            <p:cNvGrpSpPr>
              <a:grpSpLocks/>
            </p:cNvGrpSpPr>
            <p:nvPr/>
          </p:nvGrpSpPr>
          <p:grpSpPr bwMode="auto">
            <a:xfrm>
              <a:off x="1600201" y="4289425"/>
              <a:ext cx="1676400" cy="1173163"/>
              <a:chOff x="1600201" y="4289425"/>
              <a:chExt cx="1676400" cy="1173163"/>
            </a:xfrm>
          </p:grpSpPr>
          <p:sp>
            <p:nvSpPr>
              <p:cNvPr id="44054" name="Line 67"/>
              <p:cNvSpPr>
                <a:spLocks noChangeShapeType="1"/>
              </p:cNvSpPr>
              <p:nvPr/>
            </p:nvSpPr>
            <p:spPr bwMode="auto">
              <a:xfrm flipH="1">
                <a:off x="2476501" y="5233988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Line 68"/>
              <p:cNvSpPr>
                <a:spLocks noChangeShapeType="1"/>
              </p:cNvSpPr>
              <p:nvPr/>
            </p:nvSpPr>
            <p:spPr bwMode="auto">
              <a:xfrm>
                <a:off x="3276601" y="5233988"/>
                <a:ext cx="0" cy="2286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Line 108"/>
              <p:cNvSpPr>
                <a:spLocks noChangeShapeType="1"/>
              </p:cNvSpPr>
              <p:nvPr/>
            </p:nvSpPr>
            <p:spPr bwMode="auto">
              <a:xfrm>
                <a:off x="1600201" y="4757738"/>
                <a:ext cx="706438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57" name="Text Box 111"/>
              <p:cNvSpPr txBox="1">
                <a:spLocks noChangeArrowheads="1"/>
              </p:cNvSpPr>
              <p:nvPr/>
            </p:nvSpPr>
            <p:spPr bwMode="auto">
              <a:xfrm>
                <a:off x="2200276" y="4852988"/>
                <a:ext cx="500063" cy="23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900" b="0">
                    <a:solidFill>
                      <a:srgbClr val="CC0000"/>
                    </a:solidFill>
                    <a:latin typeface="Tahoma" charset="0"/>
                  </a:rPr>
                  <a:t>0     1</a:t>
                </a:r>
              </a:p>
            </p:txBody>
          </p:sp>
          <p:sp>
            <p:nvSpPr>
              <p:cNvPr id="44058" name="Line 115"/>
              <p:cNvSpPr>
                <a:spLocks noChangeShapeType="1"/>
              </p:cNvSpPr>
              <p:nvPr/>
            </p:nvSpPr>
            <p:spPr bwMode="auto">
              <a:xfrm flipV="1">
                <a:off x="2057401" y="5005388"/>
                <a:ext cx="228600" cy="16192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4059" name="Group 153"/>
              <p:cNvGrpSpPr>
                <a:grpSpLocks/>
              </p:cNvGrpSpPr>
              <p:nvPr/>
            </p:nvGrpSpPr>
            <p:grpSpPr bwMode="auto">
              <a:xfrm>
                <a:off x="1800225" y="4289425"/>
                <a:ext cx="756180" cy="601663"/>
                <a:chOff x="1800225" y="4289425"/>
                <a:chExt cx="756180" cy="601663"/>
              </a:xfrm>
            </p:grpSpPr>
            <p:sp>
              <p:nvSpPr>
                <p:cNvPr id="4406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820863" y="4373563"/>
                  <a:ext cx="69850" cy="17145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061" name="Group 155"/>
                <p:cNvGrpSpPr>
                  <a:grpSpLocks/>
                </p:cNvGrpSpPr>
                <p:nvPr/>
              </p:nvGrpSpPr>
              <p:grpSpPr bwMode="auto">
                <a:xfrm>
                  <a:off x="1800225" y="4289425"/>
                  <a:ext cx="756180" cy="601663"/>
                  <a:chOff x="1800225" y="4289425"/>
                  <a:chExt cx="756180" cy="601663"/>
                </a:xfrm>
              </p:grpSpPr>
              <p:sp>
                <p:nvSpPr>
                  <p:cNvPr id="44062" name="Freeform 6"/>
                  <p:cNvSpPr>
                    <a:spLocks/>
                  </p:cNvSpPr>
                  <p:nvPr/>
                </p:nvSpPr>
                <p:spPr bwMode="auto">
                  <a:xfrm>
                    <a:off x="1800225" y="4289425"/>
                    <a:ext cx="128588" cy="169863"/>
                  </a:xfrm>
                  <a:custGeom>
                    <a:avLst/>
                    <a:gdLst>
                      <a:gd name="T0" fmla="*/ 0 w 129040"/>
                      <a:gd name="T1" fmla="*/ 0 h 169795"/>
                      <a:gd name="T2" fmla="*/ 0 w 129040"/>
                      <a:gd name="T3" fmla="*/ 169931 h 169795"/>
                      <a:gd name="T4" fmla="*/ 128138 w 129040"/>
                      <a:gd name="T5" fmla="*/ 169931 h 16979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9040" h="169795">
                        <a:moveTo>
                          <a:pt x="0" y="0"/>
                        </a:moveTo>
                        <a:lnTo>
                          <a:pt x="0" y="169795"/>
                        </a:lnTo>
                        <a:lnTo>
                          <a:pt x="129040" y="169795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b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4063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836739" y="4354294"/>
                    <a:ext cx="719666" cy="536794"/>
                    <a:chOff x="1836738" y="4354294"/>
                    <a:chExt cx="719666" cy="536794"/>
                  </a:xfrm>
                </p:grpSpPr>
                <p:sp>
                  <p:nvSpPr>
                    <p:cNvPr id="44064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3064" y="4354294"/>
                      <a:ext cx="381512" cy="22193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 b="0">
                          <a:solidFill>
                            <a:srgbClr val="FF0000"/>
                          </a:solidFill>
                          <a:latin typeface="Tahoma" charset="0"/>
                          <a:cs typeface="Tahoma" charset="0"/>
                        </a:rPr>
                        <a:t>&lt;?</a:t>
                      </a:r>
                    </a:p>
                  </p:txBody>
                </p:sp>
                <p:sp>
                  <p:nvSpPr>
                    <p:cNvPr id="4406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2314576" y="4495800"/>
                      <a:ext cx="241828" cy="395288"/>
                    </a:xfrm>
                    <a:custGeom>
                      <a:avLst/>
                      <a:gdLst>
                        <a:gd name="T0" fmla="*/ 0 w 268111"/>
                        <a:gd name="T1" fmla="*/ 0 h 345722"/>
                        <a:gd name="T2" fmla="*/ 142990 w 268111"/>
                        <a:gd name="T3" fmla="*/ 10277 h 345722"/>
                        <a:gd name="T4" fmla="*/ 144367 w 268111"/>
                        <a:gd name="T5" fmla="*/ 772407 h 34572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8111" h="345722">
                          <a:moveTo>
                            <a:pt x="0" y="0"/>
                          </a:moveTo>
                          <a:lnTo>
                            <a:pt x="265556" y="4600"/>
                          </a:lnTo>
                          <a:cubicBezTo>
                            <a:pt x="266408" y="118307"/>
                            <a:pt x="267259" y="232015"/>
                            <a:pt x="268111" y="34572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b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44066" name="Straight Connector 11"/>
                    <p:cNvCxnSpPr>
                      <a:cxnSpLocks noChangeShapeType="1"/>
                      <a:stCxn id="44064" idx="1"/>
                    </p:cNvCxnSpPr>
                    <p:nvPr/>
                  </p:nvCxnSpPr>
                  <p:spPr bwMode="auto">
                    <a:xfrm flipH="1">
                      <a:off x="1836738" y="4465263"/>
                      <a:ext cx="963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067" name="Straight Connector 14"/>
                    <p:cNvCxnSpPr>
                      <a:cxnSpLocks noChangeShapeType="1"/>
                      <a:stCxn id="44064" idx="2"/>
                    </p:cNvCxnSpPr>
                    <p:nvPr/>
                  </p:nvCxnSpPr>
                  <p:spPr bwMode="auto">
                    <a:xfrm>
                      <a:off x="2123820" y="4576231"/>
                      <a:ext cx="0" cy="5926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sp>
          <p:nvSpPr>
            <p:cNvPr id="44050" name="Line 66"/>
            <p:cNvSpPr>
              <a:spLocks noChangeShapeType="1"/>
            </p:cNvSpPr>
            <p:nvPr/>
          </p:nvSpPr>
          <p:spPr bwMode="auto">
            <a:xfrm>
              <a:off x="1600201" y="4608513"/>
              <a:ext cx="0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AutoShape 106"/>
            <p:cNvSpPr>
              <a:spLocks noChangeArrowheads="1"/>
            </p:cNvSpPr>
            <p:nvPr/>
          </p:nvSpPr>
          <p:spPr bwMode="auto">
            <a:xfrm>
              <a:off x="2209801" y="4889501"/>
              <a:ext cx="523875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6 w 21600"/>
                <a:gd name="T13" fmla="*/ 4500 h 21600"/>
                <a:gd name="T14" fmla="*/ 1708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09"/>
            <p:cNvSpPr>
              <a:spLocks noChangeShapeType="1"/>
            </p:cNvSpPr>
            <p:nvPr/>
          </p:nvSpPr>
          <p:spPr bwMode="auto">
            <a:xfrm>
              <a:off x="2306639" y="4757738"/>
              <a:ext cx="0" cy="13335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53" name="Line 107"/>
            <p:cNvSpPr>
              <a:spLocks noChangeShapeType="1"/>
            </p:cNvSpPr>
            <p:nvPr/>
          </p:nvSpPr>
          <p:spPr bwMode="auto">
            <a:xfrm>
              <a:off x="2476501" y="5118101"/>
              <a:ext cx="0" cy="1158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9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Next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Circuits for</a:t>
            </a:r>
          </a:p>
          <a:p>
            <a:pPr lvl="1">
              <a:defRPr/>
            </a:pPr>
            <a:r>
              <a:rPr lang="en-US" dirty="0" smtClean="0"/>
              <a:t>Multiplication</a:t>
            </a:r>
          </a:p>
          <a:p>
            <a:pPr lvl="1">
              <a:defRPr/>
            </a:pPr>
            <a:r>
              <a:rPr lang="en-US" dirty="0" smtClean="0"/>
              <a:t>Division</a:t>
            </a:r>
          </a:p>
          <a:p>
            <a:pPr lvl="1">
              <a:defRPr/>
            </a:pPr>
            <a:r>
              <a:rPr lang="en-US" dirty="0" smtClean="0"/>
              <a:t>Floating-Point Operations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Review: 2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Complement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038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8-bit 2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complement example: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11010110 = – 128 + 64 + 16 + 4 + 2 = – 42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Beauty of 2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complement representation: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same binary addition procedure will work for adding both signed and unsigned numbers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as long as the leftmost carry out is properly handled/ignored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Insert a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binary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point to represent fractions too: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1101.0110 = – 8 + 4 + 1 + 0.25 + 0.125 = – 2.625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7373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2</a:t>
            </a:r>
            <a:r>
              <a:rPr lang="en-US" sz="2000" b="0" baseline="30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277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2</a:t>
            </a:r>
            <a:r>
              <a:rPr lang="en-US" sz="2000" b="0" baseline="3000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181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2</a:t>
            </a:r>
            <a:r>
              <a:rPr lang="en-US" sz="2000" b="0" baseline="30000">
                <a:latin typeface="Tahoma" charset="0"/>
                <a:cs typeface="Tahoma" charset="0"/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9085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2</a:t>
            </a:r>
            <a:r>
              <a:rPr lang="en-US" sz="2000" b="0" baseline="30000">
                <a:latin typeface="Tahoma" charset="0"/>
                <a:cs typeface="Tahoma" charset="0"/>
              </a:rPr>
              <a:t>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893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="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4701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2</a:t>
            </a:r>
            <a:r>
              <a:rPr lang="en-US" sz="2000" b="0" baseline="30000">
                <a:latin typeface="Tahoma" charset="0"/>
                <a:cs typeface="Tahoma" charset="0"/>
              </a:rPr>
              <a:t>N-2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8605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Tahoma" charset="0"/>
                <a:cs typeface="Tahoma" charset="0"/>
              </a:rPr>
              <a:t>-2</a:t>
            </a:r>
            <a:r>
              <a:rPr lang="en-US" sz="2000" b="0" baseline="30000">
                <a:latin typeface="Tahoma" charset="0"/>
                <a:cs typeface="Tahoma" charset="0"/>
              </a:rPr>
              <a:t>N-1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2989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="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079750" y="1311275"/>
            <a:ext cx="609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="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1860550" y="7778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7346950" y="7778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060950" y="930275"/>
            <a:ext cx="2286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1860550" y="930275"/>
            <a:ext cx="2209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146550" y="7620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N bits</a:t>
            </a: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1058863" y="2286000"/>
            <a:ext cx="124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solidFill>
                  <a:srgbClr val="CC0000"/>
                </a:solidFill>
                <a:latin typeface="Tahoma" charset="0"/>
                <a:cs typeface="Tahoma" charset="0"/>
              </a:rPr>
              <a:t>sign bit</a:t>
            </a:r>
            <a:r>
              <a:rPr lang="ja-JP" alt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”</a:t>
            </a:r>
            <a:endParaRPr lang="en-US" sz="2000" b="0">
              <a:solidFill>
                <a:srgbClr val="CC0000"/>
              </a:solidFill>
              <a:latin typeface="Tahoma" charset="0"/>
              <a:cs typeface="Tahoma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6445250" y="2286000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solidFill>
                  <a:srgbClr val="CC0000"/>
                </a:solidFill>
                <a:latin typeface="Tahoma" charset="0"/>
                <a:cs typeface="Tahoma" charset="0"/>
              </a:rPr>
              <a:t>binary</a:t>
            </a:r>
            <a:r>
              <a:rPr lang="ja-JP" altLang="en-US" sz="2000" b="0">
                <a:solidFill>
                  <a:srgbClr val="CC0000"/>
                </a:solidFill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solidFill>
                  <a:srgbClr val="CC0000"/>
                </a:solidFill>
                <a:latin typeface="Tahoma" charset="0"/>
                <a:cs typeface="Tahoma" charset="0"/>
              </a:rPr>
              <a:t> point</a:t>
            </a:r>
            <a:endParaRPr lang="en-US" sz="2000" b="0">
              <a:solidFill>
                <a:srgbClr val="CC0000"/>
              </a:solidFill>
              <a:latin typeface="Tahoma" charset="0"/>
              <a:cs typeface="Tahoma" charset="0"/>
            </a:endParaRP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V="1">
            <a:off x="7346950" y="19208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flipV="1">
            <a:off x="2012950" y="1920875"/>
            <a:ext cx="15240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3030538" y="2057400"/>
            <a:ext cx="309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  <a:cs typeface="Tahoma" charset="0"/>
              </a:rPr>
              <a:t>Range: – 2</a:t>
            </a:r>
            <a:r>
              <a:rPr lang="en-US" sz="2000" b="0" baseline="30000">
                <a:latin typeface="Tahoma" charset="0"/>
                <a:cs typeface="Tahoma" charset="0"/>
              </a:rPr>
              <a:t>N-1</a:t>
            </a:r>
            <a:r>
              <a:rPr lang="en-US" sz="2000" b="0">
                <a:latin typeface="Tahoma" charset="0"/>
                <a:cs typeface="Tahoma" charset="0"/>
              </a:rPr>
              <a:t>  to  2</a:t>
            </a:r>
            <a:r>
              <a:rPr lang="en-US" sz="2000" b="0" baseline="30000">
                <a:latin typeface="Tahoma" charset="0"/>
                <a:cs typeface="Tahoma" charset="0"/>
              </a:rPr>
              <a:t>N-1</a:t>
            </a:r>
            <a:r>
              <a:rPr lang="en-US" sz="2000" b="0">
                <a:latin typeface="Tahoma" charset="0"/>
                <a:cs typeface="Tahoma" charset="0"/>
              </a:rPr>
              <a:t> –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Binary Addition</a:t>
            </a:r>
          </a:p>
        </p:txBody>
      </p:sp>
      <p:sp>
        <p:nvSpPr>
          <p:cNvPr id="81" name="Content Placeholder 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 of binary addition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by hand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design a circuit to do it!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Start by building a block that adds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column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called a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full adder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(FA)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Then cascade them to add two numbers of any size…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910138" y="1812925"/>
            <a:ext cx="1663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0">
                <a:latin typeface="Courier New" charset="0"/>
                <a:cs typeface="Tahoma" charset="0"/>
              </a:rPr>
              <a:t>A:  1101</a:t>
            </a:r>
            <a:br>
              <a:rPr lang="en-US" b="0">
                <a:latin typeface="Courier New" charset="0"/>
                <a:cs typeface="Tahoma" charset="0"/>
              </a:rPr>
            </a:br>
            <a:r>
              <a:rPr lang="en-US" b="0">
                <a:latin typeface="Courier New" charset="0"/>
                <a:cs typeface="Tahoma" charset="0"/>
              </a:rPr>
              <a:t>B:</a:t>
            </a:r>
            <a:r>
              <a:rPr lang="en-US" b="0" u="sng">
                <a:latin typeface="Courier New" charset="0"/>
                <a:cs typeface="Tahoma" charset="0"/>
              </a:rPr>
              <a:t>+ 0101</a:t>
            </a:r>
            <a:br>
              <a:rPr lang="en-US" b="0" u="sng">
                <a:latin typeface="Courier New" charset="0"/>
                <a:cs typeface="Tahoma" charset="0"/>
              </a:rPr>
            </a:br>
            <a:r>
              <a:rPr lang="en-US" b="0">
                <a:latin typeface="Courier New" charset="0"/>
                <a:cs typeface="Tahoma" charset="0"/>
              </a:rPr>
              <a:t>   1</a:t>
            </a:r>
            <a:r>
              <a:rPr lang="en-US">
                <a:latin typeface="Courier New" charset="0"/>
                <a:cs typeface="Tahoma" charset="0"/>
              </a:rPr>
              <a:t>0010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1458913"/>
            <a:ext cx="3505200" cy="596900"/>
            <a:chOff x="2112" y="1296"/>
            <a:chExt cx="2208" cy="376"/>
          </a:xfrm>
        </p:grpSpPr>
        <p:sp>
          <p:nvSpPr>
            <p:cNvPr id="20548" name="Rectangle 6"/>
            <p:cNvSpPr>
              <a:spLocks noChangeArrowheads="1"/>
            </p:cNvSpPr>
            <p:nvPr/>
          </p:nvSpPr>
          <p:spPr bwMode="auto">
            <a:xfrm>
              <a:off x="2464" y="1405"/>
              <a:ext cx="1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0549" name="Rectangle 7"/>
            <p:cNvSpPr>
              <a:spLocks noChangeArrowheads="1"/>
            </p:cNvSpPr>
            <p:nvPr/>
          </p:nvSpPr>
          <p:spPr bwMode="auto">
            <a:xfrm>
              <a:off x="2352" y="1405"/>
              <a:ext cx="1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0</a:t>
              </a:r>
            </a:p>
          </p:txBody>
        </p:sp>
        <p:sp>
          <p:nvSpPr>
            <p:cNvPr id="20550" name="Rectangle 8"/>
            <p:cNvSpPr>
              <a:spLocks noChangeArrowheads="1"/>
            </p:cNvSpPr>
            <p:nvPr/>
          </p:nvSpPr>
          <p:spPr bwMode="auto">
            <a:xfrm>
              <a:off x="2229" y="1405"/>
              <a:ext cx="1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0551" name="Rectangle 9"/>
            <p:cNvSpPr>
              <a:spLocks noChangeArrowheads="1"/>
            </p:cNvSpPr>
            <p:nvPr/>
          </p:nvSpPr>
          <p:spPr bwMode="auto">
            <a:xfrm>
              <a:off x="2112" y="1405"/>
              <a:ext cx="1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6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20552" name="Rectangle 10"/>
            <p:cNvSpPr>
              <a:spLocks noChangeArrowheads="1"/>
            </p:cNvSpPr>
            <p:nvPr/>
          </p:nvSpPr>
          <p:spPr bwMode="auto">
            <a:xfrm>
              <a:off x="3106" y="1296"/>
              <a:ext cx="121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Carries from</a:t>
              </a:r>
              <a:b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</a:br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previous column</a:t>
              </a:r>
            </a:p>
          </p:txBody>
        </p:sp>
        <p:sp>
          <p:nvSpPr>
            <p:cNvPr id="20553" name="Line 11"/>
            <p:cNvSpPr>
              <a:spLocks noChangeShapeType="1"/>
            </p:cNvSpPr>
            <p:nvPr/>
          </p:nvSpPr>
          <p:spPr bwMode="auto">
            <a:xfrm flipH="1">
              <a:off x="2828" y="1394"/>
              <a:ext cx="288" cy="9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43200" y="1905000"/>
            <a:ext cx="2711450" cy="1095375"/>
            <a:chOff x="468" y="1634"/>
            <a:chExt cx="1708" cy="690"/>
          </a:xfrm>
        </p:grpSpPr>
        <p:sp>
          <p:nvSpPr>
            <p:cNvPr id="20546" name="Rectangle 13"/>
            <p:cNvSpPr>
              <a:spLocks noChangeArrowheads="1"/>
            </p:cNvSpPr>
            <p:nvPr/>
          </p:nvSpPr>
          <p:spPr bwMode="auto">
            <a:xfrm>
              <a:off x="468" y="1634"/>
              <a:ext cx="129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Adding two N-bit numbers produces an (N+1)-bit result</a:t>
              </a:r>
            </a:p>
          </p:txBody>
        </p:sp>
        <p:sp>
          <p:nvSpPr>
            <p:cNvPr id="20547" name="Line 14"/>
            <p:cNvSpPr>
              <a:spLocks noChangeShapeType="1"/>
            </p:cNvSpPr>
            <p:nvPr/>
          </p:nvSpPr>
          <p:spPr bwMode="auto">
            <a:xfrm>
              <a:off x="1728" y="2016"/>
              <a:ext cx="448" cy="12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7369175" y="3230563"/>
            <a:ext cx="1524000" cy="1073150"/>
            <a:chOff x="4464" y="532"/>
            <a:chExt cx="960" cy="676"/>
          </a:xfrm>
        </p:grpSpPr>
        <p:grpSp>
          <p:nvGrpSpPr>
            <p:cNvPr id="20537" name="Group 68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0539" name="Rectangle 6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0540" name="Text Box 70"/>
              <p:cNvSpPr txBox="1">
                <a:spLocks noChangeArrowheads="1"/>
              </p:cNvSpPr>
              <p:nvPr/>
            </p:nvSpPr>
            <p:spPr bwMode="auto">
              <a:xfrm>
                <a:off x="4118" y="664"/>
                <a:ext cx="63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0541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2" name="Line 7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Line 7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4" name="Line 7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Line 7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8" name="Text Box 76"/>
            <p:cNvSpPr txBox="1">
              <a:spLocks noChangeArrowheads="1"/>
            </p:cNvSpPr>
            <p:nvPr/>
          </p:nvSpPr>
          <p:spPr bwMode="auto">
            <a:xfrm>
              <a:off x="4801" y="748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0487" name="Group 74"/>
          <p:cNvGrpSpPr>
            <a:grpSpLocks/>
          </p:cNvGrpSpPr>
          <p:nvPr/>
        </p:nvGrpSpPr>
        <p:grpSpPr bwMode="auto">
          <a:xfrm>
            <a:off x="2027238" y="5146675"/>
            <a:ext cx="5799137" cy="1649413"/>
            <a:chOff x="2027238" y="5146675"/>
            <a:chExt cx="5799137" cy="1649413"/>
          </a:xfrm>
        </p:grpSpPr>
        <p:grpSp>
          <p:nvGrpSpPr>
            <p:cNvPr id="20491" name="Group 139"/>
            <p:cNvGrpSpPr>
              <a:grpSpLocks/>
            </p:cNvGrpSpPr>
            <p:nvPr/>
          </p:nvGrpSpPr>
          <p:grpSpPr bwMode="auto">
            <a:xfrm>
              <a:off x="2027238" y="5146675"/>
              <a:ext cx="5684837" cy="1649413"/>
              <a:chOff x="2027187" y="5146675"/>
              <a:chExt cx="5684888" cy="1649829"/>
            </a:xfrm>
          </p:grpSpPr>
          <p:sp>
            <p:nvSpPr>
              <p:cNvPr id="20493" name="Text Box 57"/>
              <p:cNvSpPr txBox="1">
                <a:spLocks noChangeArrowheads="1"/>
              </p:cNvSpPr>
              <p:nvPr/>
            </p:nvSpPr>
            <p:spPr bwMode="auto">
              <a:xfrm>
                <a:off x="2644759" y="5146675"/>
                <a:ext cx="46983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A3  B3           A2  B2           A1   B1           A0 B0</a:t>
                </a:r>
              </a:p>
            </p:txBody>
          </p:sp>
          <p:sp>
            <p:nvSpPr>
              <p:cNvPr id="20494" name="Text Box 58"/>
              <p:cNvSpPr txBox="1">
                <a:spLocks noChangeArrowheads="1"/>
              </p:cNvSpPr>
              <p:nvPr/>
            </p:nvSpPr>
            <p:spPr bwMode="auto">
              <a:xfrm>
                <a:off x="2027187" y="6457950"/>
                <a:ext cx="52276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S4         S3                 S2                 S1                 S0</a:t>
                </a:r>
              </a:p>
            </p:txBody>
          </p:sp>
          <p:sp>
            <p:nvSpPr>
              <p:cNvPr id="20495" name="Line 59"/>
              <p:cNvSpPr>
                <a:spLocks noChangeShapeType="1"/>
              </p:cNvSpPr>
              <p:nvPr/>
            </p:nvSpPr>
            <p:spPr bwMode="auto">
              <a:xfrm>
                <a:off x="2277180" y="5988050"/>
                <a:ext cx="0" cy="539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60"/>
              <p:cNvSpPr>
                <a:spLocks noChangeShapeType="1"/>
              </p:cNvSpPr>
              <p:nvPr/>
            </p:nvSpPr>
            <p:spPr bwMode="auto">
              <a:xfrm>
                <a:off x="7712075" y="5988050"/>
                <a:ext cx="0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7" name="Group 67"/>
              <p:cNvGrpSpPr>
                <a:grpSpLocks/>
              </p:cNvGrpSpPr>
              <p:nvPr/>
            </p:nvGrpSpPr>
            <p:grpSpPr bwMode="auto">
              <a:xfrm>
                <a:off x="6188075" y="5462412"/>
                <a:ext cx="1524000" cy="1073150"/>
                <a:chOff x="4464" y="532"/>
                <a:chExt cx="960" cy="676"/>
              </a:xfrm>
            </p:grpSpPr>
            <p:grpSp>
              <p:nvGrpSpPr>
                <p:cNvPr id="20528" name="Group 68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053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053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64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053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33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3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3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3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1" y="748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0498" name="Group 67"/>
              <p:cNvGrpSpPr>
                <a:grpSpLocks/>
              </p:cNvGrpSpPr>
              <p:nvPr/>
            </p:nvGrpSpPr>
            <p:grpSpPr bwMode="auto">
              <a:xfrm>
                <a:off x="4876800" y="5463114"/>
                <a:ext cx="1524000" cy="1073150"/>
                <a:chOff x="4464" y="532"/>
                <a:chExt cx="960" cy="676"/>
              </a:xfrm>
            </p:grpSpPr>
            <p:grpSp>
              <p:nvGrpSpPr>
                <p:cNvPr id="20519" name="Group 68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052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052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64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052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2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1" y="748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0499" name="Group 67"/>
              <p:cNvGrpSpPr>
                <a:grpSpLocks/>
              </p:cNvGrpSpPr>
              <p:nvPr/>
            </p:nvGrpSpPr>
            <p:grpSpPr bwMode="auto">
              <a:xfrm>
                <a:off x="3581400" y="5463114"/>
                <a:ext cx="1524000" cy="1073150"/>
                <a:chOff x="4464" y="532"/>
                <a:chExt cx="960" cy="676"/>
              </a:xfrm>
            </p:grpSpPr>
            <p:grpSp>
              <p:nvGrpSpPr>
                <p:cNvPr id="20510" name="Group 68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051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0513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64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051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1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1" y="748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0500" name="Group 67"/>
              <p:cNvGrpSpPr>
                <a:grpSpLocks/>
              </p:cNvGrpSpPr>
              <p:nvPr/>
            </p:nvGrpSpPr>
            <p:grpSpPr bwMode="auto">
              <a:xfrm>
                <a:off x="2270125" y="5463816"/>
                <a:ext cx="1524000" cy="1073150"/>
                <a:chOff x="4464" y="532"/>
                <a:chExt cx="960" cy="676"/>
              </a:xfrm>
            </p:grpSpPr>
            <p:grpSp>
              <p:nvGrpSpPr>
                <p:cNvPr id="20501" name="Group 68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050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0504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64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050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9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1" y="748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</p:grpSp>
        <p:sp>
          <p:nvSpPr>
            <p:cNvPr id="20492" name="Isosceles Triangle 76"/>
            <p:cNvSpPr>
              <a:spLocks noChangeArrowheads="1"/>
            </p:cNvSpPr>
            <p:nvPr/>
          </p:nvSpPr>
          <p:spPr bwMode="auto">
            <a:xfrm flipV="1">
              <a:off x="7597775" y="6457620"/>
              <a:ext cx="228600" cy="204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pPr algn="l"/>
              <a:endParaRPr lang="en-US" sz="1800" b="0">
                <a:latin typeface="Arial" charset="0"/>
              </a:endParaRPr>
            </a:p>
          </p:txBody>
        </p:sp>
      </p:grpSp>
      <p:grpSp>
        <p:nvGrpSpPr>
          <p:cNvPr id="170" name="Group 5"/>
          <p:cNvGrpSpPr>
            <a:grpSpLocks/>
          </p:cNvGrpSpPr>
          <p:nvPr/>
        </p:nvGrpSpPr>
        <p:grpSpPr bwMode="auto">
          <a:xfrm>
            <a:off x="111125" y="5680075"/>
            <a:ext cx="1927225" cy="347663"/>
            <a:chOff x="2448" y="1296"/>
            <a:chExt cx="1214" cy="219"/>
          </a:xfrm>
        </p:grpSpPr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448" y="1296"/>
              <a:ext cx="121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8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4-bit adder</a:t>
              </a: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>
              <a:off x="3242" y="1394"/>
              <a:ext cx="41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Binary Addition</a:t>
            </a:r>
          </a:p>
        </p:txBody>
      </p:sp>
      <p:sp>
        <p:nvSpPr>
          <p:cNvPr id="81" name="Content Placeholder 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Extend to arbitrary # of bits</a:t>
            </a:r>
          </a:p>
          <a:p>
            <a:pPr lvl="1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bits:  cascade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full adders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Called “Ripple-Carry Adder”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carries ripple through from right to left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longest chain of carries has length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3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long does it take to add the numbers 0 and 1?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long does it take to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 the numbers -1 and 1?</a:t>
            </a:r>
          </a:p>
        </p:txBody>
      </p:sp>
      <p:sp>
        <p:nvSpPr>
          <p:cNvPr id="21507" name="Text Box 57"/>
          <p:cNvSpPr txBox="1">
            <a:spLocks noChangeArrowheads="1"/>
          </p:cNvSpPr>
          <p:nvPr/>
        </p:nvSpPr>
        <p:spPr bwMode="auto">
          <a:xfrm>
            <a:off x="2133600" y="2057400"/>
            <a:ext cx="5210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  <a:cs typeface="Tahoma" charset="0"/>
              </a:rPr>
              <a:t>A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 B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                A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B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          A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B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         A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  <a:r>
              <a:rPr lang="en-US" sz="1600" b="0">
                <a:latin typeface="Tahoma" charset="0"/>
                <a:cs typeface="Tahoma" charset="0"/>
              </a:rPr>
              <a:t> B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21508" name="Text Box 58"/>
          <p:cNvSpPr txBox="1">
            <a:spLocks noChangeArrowheads="1"/>
          </p:cNvSpPr>
          <p:nvPr/>
        </p:nvSpPr>
        <p:spPr bwMode="auto">
          <a:xfrm>
            <a:off x="1647825" y="3498850"/>
            <a:ext cx="5667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  <a:cs typeface="Tahoma" charset="0"/>
              </a:rPr>
              <a:t>S</a:t>
            </a:r>
            <a:r>
              <a:rPr lang="en-US" sz="1600" b="0" baseline="-25000">
                <a:latin typeface="Tahoma" charset="0"/>
                <a:cs typeface="Tahoma" charset="0"/>
              </a:rPr>
              <a:t>n</a:t>
            </a:r>
            <a:r>
              <a:rPr lang="en-US" sz="1600" b="0">
                <a:latin typeface="Tahoma" charset="0"/>
                <a:cs typeface="Tahoma" charset="0"/>
              </a:rPr>
              <a:t>         S</a:t>
            </a:r>
            <a:r>
              <a:rPr lang="en-US" sz="1600" b="0" baseline="-25000">
                <a:latin typeface="Tahoma" charset="0"/>
                <a:cs typeface="Tahoma" charset="0"/>
              </a:rPr>
              <a:t>n-1</a:t>
            </a:r>
            <a:r>
              <a:rPr lang="en-US" sz="1600" b="0">
                <a:latin typeface="Tahoma" charset="0"/>
                <a:cs typeface="Tahoma" charset="0"/>
              </a:rPr>
              <a:t>     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2</a:t>
            </a:r>
            <a:r>
              <a:rPr lang="en-US" sz="1600" b="0">
                <a:latin typeface="Tahoma" charset="0"/>
                <a:cs typeface="Tahoma" charset="0"/>
              </a:rPr>
              <a:t> 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1</a:t>
            </a:r>
            <a:r>
              <a:rPr lang="en-US" sz="1600" b="0">
                <a:latin typeface="Tahoma" charset="0"/>
                <a:cs typeface="Tahoma" charset="0"/>
              </a:rPr>
              <a:t>                  S</a:t>
            </a:r>
            <a:r>
              <a:rPr lang="en-US" sz="1600" b="0" baseline="-25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21509" name="Line 59"/>
          <p:cNvSpPr>
            <a:spLocks noChangeShapeType="1"/>
          </p:cNvSpPr>
          <p:nvPr/>
        </p:nvSpPr>
        <p:spPr bwMode="auto">
          <a:xfrm>
            <a:off x="1835150" y="2982913"/>
            <a:ext cx="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0"/>
          <p:cNvSpPr>
            <a:spLocks noChangeShapeType="1"/>
          </p:cNvSpPr>
          <p:nvPr/>
        </p:nvSpPr>
        <p:spPr bwMode="auto">
          <a:xfrm>
            <a:off x="7712075" y="2982913"/>
            <a:ext cx="0" cy="51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67"/>
          <p:cNvGrpSpPr>
            <a:grpSpLocks/>
          </p:cNvGrpSpPr>
          <p:nvPr/>
        </p:nvGrpSpPr>
        <p:grpSpPr bwMode="auto">
          <a:xfrm>
            <a:off x="6188075" y="2405063"/>
            <a:ext cx="1524000" cy="1179512"/>
            <a:chOff x="4464" y="532"/>
            <a:chExt cx="960" cy="676"/>
          </a:xfrm>
        </p:grpSpPr>
        <p:grpSp>
          <p:nvGrpSpPr>
            <p:cNvPr id="21542" name="Group 68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44" name="Rectangle 6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1545" name="Text Box 70"/>
              <p:cNvSpPr txBox="1">
                <a:spLocks noChangeArrowheads="1"/>
              </p:cNvSpPr>
              <p:nvPr/>
            </p:nvSpPr>
            <p:spPr bwMode="auto">
              <a:xfrm>
                <a:off x="4118" y="664"/>
                <a:ext cx="63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1546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Line 7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Line 7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7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7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3" name="Text Box 76"/>
            <p:cNvSpPr txBox="1">
              <a:spLocks noChangeArrowheads="1"/>
            </p:cNvSpPr>
            <p:nvPr/>
          </p:nvSpPr>
          <p:spPr bwMode="auto">
            <a:xfrm>
              <a:off x="4801" y="748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1512" name="Group 67"/>
          <p:cNvGrpSpPr>
            <a:grpSpLocks/>
          </p:cNvGrpSpPr>
          <p:nvPr/>
        </p:nvGrpSpPr>
        <p:grpSpPr bwMode="auto">
          <a:xfrm>
            <a:off x="4876800" y="2405063"/>
            <a:ext cx="1524000" cy="1181100"/>
            <a:chOff x="4464" y="532"/>
            <a:chExt cx="960" cy="676"/>
          </a:xfrm>
        </p:grpSpPr>
        <p:grpSp>
          <p:nvGrpSpPr>
            <p:cNvPr id="21533" name="Group 68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35" name="Rectangle 6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1536" name="Text Box 70"/>
              <p:cNvSpPr txBox="1">
                <a:spLocks noChangeArrowheads="1"/>
              </p:cNvSpPr>
              <p:nvPr/>
            </p:nvSpPr>
            <p:spPr bwMode="auto">
              <a:xfrm>
                <a:off x="4118" y="664"/>
                <a:ext cx="63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1537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7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7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Line 7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Line 7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4" name="Text Box 76"/>
            <p:cNvSpPr txBox="1">
              <a:spLocks noChangeArrowheads="1"/>
            </p:cNvSpPr>
            <p:nvPr/>
          </p:nvSpPr>
          <p:spPr bwMode="auto">
            <a:xfrm>
              <a:off x="4801" y="748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1513" name="Group 67"/>
          <p:cNvGrpSpPr>
            <a:grpSpLocks/>
          </p:cNvGrpSpPr>
          <p:nvPr/>
        </p:nvGrpSpPr>
        <p:grpSpPr bwMode="auto">
          <a:xfrm>
            <a:off x="3870325" y="2405063"/>
            <a:ext cx="1235075" cy="1181100"/>
            <a:chOff x="4646" y="532"/>
            <a:chExt cx="778" cy="676"/>
          </a:xfrm>
        </p:grpSpPr>
        <p:grpSp>
          <p:nvGrpSpPr>
            <p:cNvPr id="21525" name="Group 68"/>
            <p:cNvGrpSpPr>
              <a:grpSpLocks/>
            </p:cNvGrpSpPr>
            <p:nvPr/>
          </p:nvGrpSpPr>
          <p:grpSpPr bwMode="auto">
            <a:xfrm>
              <a:off x="4646" y="532"/>
              <a:ext cx="778" cy="676"/>
              <a:chOff x="4118" y="528"/>
              <a:chExt cx="778" cy="676"/>
            </a:xfrm>
          </p:grpSpPr>
          <p:sp>
            <p:nvSpPr>
              <p:cNvPr id="21527" name="Rectangle 6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1528" name="Text Box 70"/>
              <p:cNvSpPr txBox="1">
                <a:spLocks noChangeArrowheads="1"/>
              </p:cNvSpPr>
              <p:nvPr/>
            </p:nvSpPr>
            <p:spPr bwMode="auto">
              <a:xfrm>
                <a:off x="4118" y="664"/>
                <a:ext cx="63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1529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7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Line 7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74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6" name="Text Box 76"/>
            <p:cNvSpPr txBox="1">
              <a:spLocks noChangeArrowheads="1"/>
            </p:cNvSpPr>
            <p:nvPr/>
          </p:nvSpPr>
          <p:spPr bwMode="auto">
            <a:xfrm>
              <a:off x="4801" y="748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grpSp>
        <p:nvGrpSpPr>
          <p:cNvPr id="21514" name="Group 67"/>
          <p:cNvGrpSpPr>
            <a:grpSpLocks/>
          </p:cNvGrpSpPr>
          <p:nvPr/>
        </p:nvGrpSpPr>
        <p:grpSpPr bwMode="auto">
          <a:xfrm>
            <a:off x="1828800" y="2406650"/>
            <a:ext cx="1295400" cy="1179513"/>
            <a:chOff x="4464" y="532"/>
            <a:chExt cx="816" cy="676"/>
          </a:xfrm>
        </p:grpSpPr>
        <p:grpSp>
          <p:nvGrpSpPr>
            <p:cNvPr id="21517" name="Group 68"/>
            <p:cNvGrpSpPr>
              <a:grpSpLocks/>
            </p:cNvGrpSpPr>
            <p:nvPr/>
          </p:nvGrpSpPr>
          <p:grpSpPr bwMode="auto">
            <a:xfrm>
              <a:off x="4464" y="532"/>
              <a:ext cx="816" cy="676"/>
              <a:chOff x="3936" y="528"/>
              <a:chExt cx="816" cy="676"/>
            </a:xfrm>
          </p:grpSpPr>
          <p:sp>
            <p:nvSpPr>
              <p:cNvPr id="21519" name="Rectangle 69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18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1520" name="Text Box 70"/>
              <p:cNvSpPr txBox="1">
                <a:spLocks noChangeArrowheads="1"/>
              </p:cNvSpPr>
              <p:nvPr/>
            </p:nvSpPr>
            <p:spPr bwMode="auto">
              <a:xfrm>
                <a:off x="4118" y="664"/>
                <a:ext cx="634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A       B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CO          CI</a:t>
                </a:r>
              </a:p>
              <a:p>
                <a:pPr algn="l"/>
                <a:r>
                  <a:rPr lang="en-US" sz="1100" b="0">
                    <a:latin typeface="Tahoma" charset="0"/>
                    <a:cs typeface="Tahoma" charset="0"/>
                  </a:rPr>
                  <a:t>        S</a:t>
                </a:r>
              </a:p>
            </p:txBody>
          </p:sp>
          <p:sp>
            <p:nvSpPr>
              <p:cNvPr id="21521" name="Line 71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72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73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75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8" name="Text Box 76"/>
            <p:cNvSpPr txBox="1">
              <a:spLocks noChangeArrowheads="1"/>
            </p:cNvSpPr>
            <p:nvPr/>
          </p:nvSpPr>
          <p:spPr bwMode="auto">
            <a:xfrm>
              <a:off x="4801" y="748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DomCasual" charset="0"/>
                  <a:cs typeface="Tahoma" charset="0"/>
                </a:rPr>
                <a:t>FA</a:t>
              </a:r>
            </a:p>
          </p:txBody>
        </p:sp>
      </p:grpSp>
      <p:sp>
        <p:nvSpPr>
          <p:cNvPr id="21515" name="Isosceles Triangle 76"/>
          <p:cNvSpPr>
            <a:spLocks noChangeArrowheads="1"/>
          </p:cNvSpPr>
          <p:nvPr/>
        </p:nvSpPr>
        <p:spPr bwMode="auto">
          <a:xfrm flipV="1">
            <a:off x="7597775" y="3498850"/>
            <a:ext cx="228600" cy="225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pPr algn="l"/>
            <a:endParaRPr lang="en-US" sz="1800" b="0">
              <a:latin typeface="Arial" charset="0"/>
            </a:endParaRPr>
          </a:p>
        </p:txBody>
      </p:sp>
      <p:cxnSp>
        <p:nvCxnSpPr>
          <p:cNvPr id="21516" name="Straight Connector 8"/>
          <p:cNvCxnSpPr>
            <a:cxnSpLocks noChangeShapeType="1"/>
          </p:cNvCxnSpPr>
          <p:nvPr/>
        </p:nvCxnSpPr>
        <p:spPr bwMode="auto">
          <a:xfrm>
            <a:off x="3200400" y="29924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Designing </a:t>
            </a:r>
            <a:r>
              <a:rPr lang="en-US" dirty="0" smtClean="0">
                <a:latin typeface="Tahoma" charset="0"/>
                <a:ea typeface="Tahoma"/>
              </a:rPr>
              <a:t>a Full Adder (1-bit adder)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08025"/>
            <a:ext cx="6172200" cy="61499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Follow the step-by-step method</a:t>
            </a:r>
          </a:p>
          <a:p>
            <a:pPr marL="914400" lvl="1" indent="-45720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Start with a truth table:</a:t>
            </a:r>
          </a:p>
          <a:p>
            <a:pPr marL="914400" lvl="1" indent="-45720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Write down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eqns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for the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outputs: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914400" lvl="1" indent="-457200">
              <a:buFont typeface="Tahoma" charset="0"/>
              <a:buAutoNum type="arabicPeriod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914400" lvl="1" indent="-457200">
              <a:buFont typeface="Tahoma" charset="0"/>
              <a:buAutoNum type="arabicPeriod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914400" lvl="1" indent="-457200">
              <a:buFont typeface="Tahoma" charset="0"/>
              <a:buAutoNum type="arabicPeriod"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914400" lvl="1" indent="-45720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Simplifying a bit (seems hard, but experienced designers are good at this art!)</a:t>
            </a:r>
          </a:p>
          <a:p>
            <a:pPr marL="914400" lvl="1" indent="-457200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aphicFrame>
        <p:nvGraphicFramePr>
          <p:cNvPr id="104450" name="Object 4"/>
          <p:cNvGraphicFramePr>
            <a:graphicFrameLocks noChangeAspect="1"/>
          </p:cNvGraphicFramePr>
          <p:nvPr/>
        </p:nvGraphicFramePr>
        <p:xfrm>
          <a:off x="6729413" y="990600"/>
          <a:ext cx="19335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Document" r:id="rId3" imgW="1930400" imgH="3365500" progId="Word.Document.8">
                  <p:embed/>
                </p:oleObj>
              </mc:Choice>
              <mc:Fallback>
                <p:oleObj name="Document" r:id="rId3" imgW="1930400" imgH="3365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990600"/>
                        <a:ext cx="19335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143000" y="2362200"/>
          <a:ext cx="46783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5" imgW="1803400" imgH="393700" progId="Equation.3">
                  <p:embed/>
                </p:oleObj>
              </mc:Choice>
              <mc:Fallback>
                <p:oleObj name="Equation" r:id="rId5" imgW="1803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467836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219200" y="5241925"/>
          <a:ext cx="66865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7" imgW="2438400" imgH="469900" progId="Equation.3">
                  <p:embed/>
                </p:oleObj>
              </mc:Choice>
              <mc:Fallback>
                <p:oleObj name="Equation" r:id="rId7" imgW="2438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41925"/>
                        <a:ext cx="668655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For Those Who Prefer Logic Diagrams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 little tricky, but only 5 gates/bit!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4733925" y="1738313"/>
            <a:ext cx="3343275" cy="3219450"/>
            <a:chOff x="2982" y="1095"/>
            <a:chExt cx="2106" cy="2028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4850" y="2060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C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i</a:t>
              </a:r>
            </a:p>
          </p:txBody>
        </p:sp>
        <p:grpSp>
          <p:nvGrpSpPr>
            <p:cNvPr id="23564" name="Group 6"/>
            <p:cNvGrpSpPr>
              <a:grpSpLocks noChangeAspect="1"/>
            </p:cNvGrpSpPr>
            <p:nvPr/>
          </p:nvGrpSpPr>
          <p:grpSpPr bwMode="auto">
            <a:xfrm>
              <a:off x="3294" y="1301"/>
              <a:ext cx="1566" cy="1607"/>
              <a:chOff x="5541" y="11003"/>
              <a:chExt cx="3647" cy="4217"/>
            </a:xfrm>
          </p:grpSpPr>
          <p:grpSp>
            <p:nvGrpSpPr>
              <p:cNvPr id="23568" name="Group 7"/>
              <p:cNvGrpSpPr>
                <a:grpSpLocks noChangeAspect="1"/>
              </p:cNvGrpSpPr>
              <p:nvPr/>
            </p:nvGrpSpPr>
            <p:grpSpPr bwMode="auto">
              <a:xfrm rot="5400000">
                <a:off x="7183" y="12237"/>
                <a:ext cx="1296" cy="582"/>
                <a:chOff x="3744" y="8496"/>
                <a:chExt cx="1296" cy="582"/>
              </a:xfrm>
            </p:grpSpPr>
            <p:sp>
              <p:nvSpPr>
                <p:cNvPr id="23603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4" name="Freeform 9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5" name="Freeform 10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6" name="Freeform 11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7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8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9" name="Group 14"/>
              <p:cNvGrpSpPr>
                <a:grpSpLocks noChangeAspect="1"/>
              </p:cNvGrpSpPr>
              <p:nvPr/>
            </p:nvGrpSpPr>
            <p:grpSpPr bwMode="auto">
              <a:xfrm rot="5400000">
                <a:off x="7618" y="13880"/>
                <a:ext cx="1296" cy="582"/>
                <a:chOff x="3744" y="8496"/>
                <a:chExt cx="1296" cy="582"/>
              </a:xfrm>
            </p:grpSpPr>
            <p:sp>
              <p:nvSpPr>
                <p:cNvPr id="23597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8" name="Freeform 16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Freeform 17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Freeform 18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Line 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0" name="Group 21"/>
              <p:cNvGrpSpPr>
                <a:grpSpLocks noChangeAspect="1"/>
              </p:cNvGrpSpPr>
              <p:nvPr/>
            </p:nvGrpSpPr>
            <p:grpSpPr bwMode="auto">
              <a:xfrm rot="5400000">
                <a:off x="6181" y="12270"/>
                <a:ext cx="1296" cy="576"/>
                <a:chOff x="2304" y="7200"/>
                <a:chExt cx="1296" cy="576"/>
              </a:xfrm>
            </p:grpSpPr>
            <p:sp>
              <p:nvSpPr>
                <p:cNvPr id="23593" name="Freeform 22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4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5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6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1" name="Group 26"/>
              <p:cNvGrpSpPr>
                <a:grpSpLocks noChangeAspect="1"/>
              </p:cNvGrpSpPr>
              <p:nvPr/>
            </p:nvGrpSpPr>
            <p:grpSpPr bwMode="auto">
              <a:xfrm rot="10800000">
                <a:off x="5541" y="14373"/>
                <a:ext cx="1296" cy="576"/>
                <a:chOff x="3744" y="7632"/>
                <a:chExt cx="1296" cy="576"/>
              </a:xfrm>
            </p:grpSpPr>
            <p:sp>
              <p:nvSpPr>
                <p:cNvPr id="23589" name="Freeform 27"/>
                <p:cNvSpPr>
                  <a:spLocks noChangeAspect="1"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06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Line 2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6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31"/>
              <p:cNvGrpSpPr>
                <a:grpSpLocks noChangeAspect="1"/>
              </p:cNvGrpSpPr>
              <p:nvPr/>
            </p:nvGrpSpPr>
            <p:grpSpPr bwMode="auto">
              <a:xfrm rot="5400000">
                <a:off x="6754" y="13883"/>
                <a:ext cx="1296" cy="576"/>
                <a:chOff x="2304" y="7200"/>
                <a:chExt cx="1296" cy="576"/>
              </a:xfrm>
            </p:grpSpPr>
            <p:sp>
              <p:nvSpPr>
                <p:cNvPr id="23585" name="Freeform 32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8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73" name="Line 36"/>
              <p:cNvSpPr>
                <a:spLocks noChangeAspect="1" noChangeShapeType="1"/>
              </p:cNvSpPr>
              <p:nvPr/>
            </p:nvSpPr>
            <p:spPr bwMode="auto">
              <a:xfrm rot="5400000">
                <a:off x="7834" y="12891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4" name="Line 37"/>
              <p:cNvSpPr>
                <a:spLocks noChangeAspect="1" noChangeShapeType="1"/>
              </p:cNvSpPr>
              <p:nvPr/>
            </p:nvSpPr>
            <p:spPr bwMode="auto">
              <a:xfrm rot="5400000">
                <a:off x="6151" y="13854"/>
                <a:ext cx="135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38"/>
              <p:cNvSpPr>
                <a:spLocks noChangeAspect="1" noChangeShapeType="1"/>
              </p:cNvSpPr>
              <p:nvPr/>
            </p:nvSpPr>
            <p:spPr bwMode="auto">
              <a:xfrm rot="5400000">
                <a:off x="7115" y="14517"/>
                <a:ext cx="0" cy="5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Line 3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945" y="13380"/>
                <a:ext cx="3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Line 4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366" y="13380"/>
                <a:ext cx="3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Line 41"/>
              <p:cNvSpPr>
                <a:spLocks noChangeAspect="1" noChangeShapeType="1"/>
              </p:cNvSpPr>
              <p:nvPr/>
            </p:nvSpPr>
            <p:spPr bwMode="auto">
              <a:xfrm rot="5400000">
                <a:off x="8223" y="12558"/>
                <a:ext cx="0" cy="19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42"/>
              <p:cNvSpPr>
                <a:spLocks noChangeAspect="1" noChangeShapeType="1"/>
              </p:cNvSpPr>
              <p:nvPr/>
            </p:nvSpPr>
            <p:spPr bwMode="auto">
              <a:xfrm rot="5400000">
                <a:off x="8061" y="15012"/>
                <a:ext cx="41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43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233" y="11457"/>
                <a:ext cx="9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4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522" y="11455"/>
                <a:ext cx="90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Line 45"/>
              <p:cNvSpPr>
                <a:spLocks noChangeAspect="1" noChangeShapeType="1"/>
              </p:cNvSpPr>
              <p:nvPr/>
            </p:nvSpPr>
            <p:spPr bwMode="auto">
              <a:xfrm rot="5400000">
                <a:off x="7475" y="11407"/>
                <a:ext cx="0" cy="10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46"/>
              <p:cNvSpPr>
                <a:spLocks noChangeAspect="1" noChangeShapeType="1"/>
              </p:cNvSpPr>
              <p:nvPr/>
            </p:nvSpPr>
            <p:spPr bwMode="auto">
              <a:xfrm rot="5400000">
                <a:off x="7189" y="11126"/>
                <a:ext cx="0" cy="10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Line 47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543" y="11769"/>
                <a:ext cx="2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65" name="Text Box 48"/>
            <p:cNvSpPr txBox="1">
              <a:spLocks noChangeArrowheads="1"/>
            </p:cNvSpPr>
            <p:nvPr/>
          </p:nvSpPr>
          <p:spPr bwMode="auto">
            <a:xfrm>
              <a:off x="4105" y="1095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A B</a:t>
              </a:r>
            </a:p>
          </p:txBody>
        </p:sp>
        <p:sp>
          <p:nvSpPr>
            <p:cNvPr id="23566" name="Text Box 49"/>
            <p:cNvSpPr txBox="1">
              <a:spLocks noChangeArrowheads="1"/>
            </p:cNvSpPr>
            <p:nvPr/>
          </p:nvSpPr>
          <p:spPr bwMode="auto">
            <a:xfrm>
              <a:off x="4354" y="287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23567" name="Text Box 50"/>
            <p:cNvSpPr txBox="1">
              <a:spLocks noChangeArrowheads="1"/>
            </p:cNvSpPr>
            <p:nvPr/>
          </p:nvSpPr>
          <p:spPr bwMode="auto">
            <a:xfrm>
              <a:off x="2982" y="2477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C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o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324602" y="2286000"/>
            <a:ext cx="2036763" cy="2747963"/>
            <a:chOff x="3984" y="1440"/>
            <a:chExt cx="1283" cy="1731"/>
          </a:xfrm>
        </p:grpSpPr>
        <p:sp>
          <p:nvSpPr>
            <p:cNvPr id="23561" name="Freeform 53"/>
            <p:cNvSpPr>
              <a:spLocks/>
            </p:cNvSpPr>
            <p:nvPr/>
          </p:nvSpPr>
          <p:spPr bwMode="auto">
            <a:xfrm>
              <a:off x="3984" y="1440"/>
              <a:ext cx="816" cy="1344"/>
            </a:xfrm>
            <a:custGeom>
              <a:avLst/>
              <a:gdLst>
                <a:gd name="T0" fmla="*/ 0 w 816"/>
                <a:gd name="T1" fmla="*/ 0 h 1344"/>
                <a:gd name="T2" fmla="*/ 384 w 816"/>
                <a:gd name="T3" fmla="*/ 1344 h 1344"/>
                <a:gd name="T4" fmla="*/ 816 w 816"/>
                <a:gd name="T5" fmla="*/ 1344 h 1344"/>
                <a:gd name="T6" fmla="*/ 405 w 816"/>
                <a:gd name="T7" fmla="*/ 5 h 1344"/>
                <a:gd name="T8" fmla="*/ 0 w 816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1344"/>
                <a:gd name="T17" fmla="*/ 816 w 816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1344">
                  <a:moveTo>
                    <a:pt x="0" y="0"/>
                  </a:moveTo>
                  <a:lnTo>
                    <a:pt x="384" y="1344"/>
                  </a:lnTo>
                  <a:lnTo>
                    <a:pt x="816" y="1344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 cmpd="sng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54"/>
            <p:cNvSpPr txBox="1">
              <a:spLocks noChangeArrowheads="1"/>
            </p:cNvSpPr>
            <p:nvPr/>
          </p:nvSpPr>
          <p:spPr bwMode="auto">
            <a:xfrm>
              <a:off x="4637" y="2764"/>
              <a:ext cx="63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i="1" dirty="0">
                  <a:solidFill>
                    <a:srgbClr val="3366FF"/>
                  </a:solidFill>
                  <a:latin typeface="Tahoma" charset="0"/>
                  <a:cs typeface="Tahoma" charset="0"/>
                </a:rPr>
                <a:t>“</a:t>
              </a:r>
              <a:r>
                <a:rPr lang="en-US" altLang="ja-JP" sz="1800" i="1" dirty="0">
                  <a:solidFill>
                    <a:srgbClr val="3366FF"/>
                  </a:solidFill>
                  <a:latin typeface="Tahoma" charset="0"/>
                  <a:cs typeface="Tahoma" charset="0"/>
                </a:rPr>
                <a:t>Sum</a:t>
              </a:r>
              <a:r>
                <a:rPr lang="ja-JP" altLang="en-US" sz="1800" i="1" dirty="0">
                  <a:solidFill>
                    <a:srgbClr val="3366FF"/>
                  </a:solidFill>
                  <a:latin typeface="Tahoma" charset="0"/>
                  <a:cs typeface="Tahoma" charset="0"/>
                </a:rPr>
                <a:t>”</a:t>
              </a:r>
              <a:endParaRPr lang="en-US" altLang="ja-JP" sz="1800" i="1" dirty="0">
                <a:solidFill>
                  <a:srgbClr val="3366FF"/>
                </a:solidFill>
                <a:latin typeface="Tahoma" charset="0"/>
                <a:cs typeface="Tahoma" charset="0"/>
              </a:endParaRPr>
            </a:p>
            <a:p>
              <a:pPr algn="ctr"/>
              <a:r>
                <a:rPr lang="en-US" sz="1800" i="1" dirty="0">
                  <a:solidFill>
                    <a:srgbClr val="3366FF"/>
                  </a:solidFill>
                  <a:latin typeface="Tahoma" charset="0"/>
                  <a:cs typeface="Tahoma" charset="0"/>
                </a:rPr>
                <a:t>Logic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789487" y="2286000"/>
            <a:ext cx="2601911" cy="2209800"/>
            <a:chOff x="3017" y="1440"/>
            <a:chExt cx="1639" cy="1392"/>
          </a:xfrm>
        </p:grpSpPr>
        <p:sp>
          <p:nvSpPr>
            <p:cNvPr id="23559" name="Freeform 56"/>
            <p:cNvSpPr>
              <a:spLocks/>
            </p:cNvSpPr>
            <p:nvPr/>
          </p:nvSpPr>
          <p:spPr bwMode="auto">
            <a:xfrm>
              <a:off x="3360" y="1440"/>
              <a:ext cx="1296" cy="1392"/>
            </a:xfrm>
            <a:custGeom>
              <a:avLst/>
              <a:gdLst>
                <a:gd name="T0" fmla="*/ 624 w 1296"/>
                <a:gd name="T1" fmla="*/ 0 h 1392"/>
                <a:gd name="T2" fmla="*/ 1296 w 1296"/>
                <a:gd name="T3" fmla="*/ 0 h 1392"/>
                <a:gd name="T4" fmla="*/ 768 w 1296"/>
                <a:gd name="T5" fmla="*/ 1392 h 1392"/>
                <a:gd name="T6" fmla="*/ 0 w 1296"/>
                <a:gd name="T7" fmla="*/ 1392 h 1392"/>
                <a:gd name="T8" fmla="*/ 0 w 1296"/>
                <a:gd name="T9" fmla="*/ 1056 h 1392"/>
                <a:gd name="T10" fmla="*/ 432 w 1296"/>
                <a:gd name="T11" fmla="*/ 0 h 1392"/>
                <a:gd name="T12" fmla="*/ 624 w 1296"/>
                <a:gd name="T13" fmla="*/ 0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6"/>
                <a:gd name="T22" fmla="*/ 0 h 1392"/>
                <a:gd name="T23" fmla="*/ 1296 w 1296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6" h="1392">
                  <a:moveTo>
                    <a:pt x="624" y="0"/>
                  </a:moveTo>
                  <a:lnTo>
                    <a:pt x="1296" y="0"/>
                  </a:lnTo>
                  <a:lnTo>
                    <a:pt x="768" y="1392"/>
                  </a:lnTo>
                  <a:lnTo>
                    <a:pt x="0" y="1392"/>
                  </a:lnTo>
                  <a:lnTo>
                    <a:pt x="0" y="1056"/>
                  </a:lnTo>
                  <a:lnTo>
                    <a:pt x="432" y="0"/>
                  </a:lnTo>
                  <a:lnTo>
                    <a:pt x="624" y="0"/>
                  </a:ln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57"/>
            <p:cNvSpPr txBox="1">
              <a:spLocks noChangeArrowheads="1"/>
            </p:cNvSpPr>
            <p:nvPr/>
          </p:nvSpPr>
          <p:spPr bwMode="auto">
            <a:xfrm>
              <a:off x="3017" y="1584"/>
              <a:ext cx="7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i="1" dirty="0">
                  <a:solidFill>
                    <a:srgbClr val="FF0000"/>
                  </a:solidFill>
                  <a:latin typeface="Tahoma" charset="0"/>
                  <a:cs typeface="Tahoma" charset="0"/>
                </a:rPr>
                <a:t>“</a:t>
              </a:r>
              <a:r>
                <a:rPr lang="en-US" altLang="ja-JP" sz="1800" i="1" dirty="0">
                  <a:solidFill>
                    <a:srgbClr val="FF0000"/>
                  </a:solidFill>
                  <a:latin typeface="Tahoma" charset="0"/>
                  <a:cs typeface="Tahoma" charset="0"/>
                </a:rPr>
                <a:t>Carry</a:t>
              </a:r>
              <a:r>
                <a:rPr lang="ja-JP" altLang="en-US" sz="1800" i="1" dirty="0">
                  <a:solidFill>
                    <a:srgbClr val="FF0000"/>
                  </a:solidFill>
                  <a:latin typeface="Tahoma" charset="0"/>
                  <a:cs typeface="Tahoma" charset="0"/>
                </a:rPr>
                <a:t>”</a:t>
              </a:r>
              <a:endParaRPr lang="en-US" altLang="ja-JP" sz="1800" i="1" dirty="0">
                <a:solidFill>
                  <a:srgbClr val="FF0000"/>
                </a:solidFill>
                <a:latin typeface="Tahoma" charset="0"/>
                <a:cs typeface="Tahoma" charset="0"/>
              </a:endParaRPr>
            </a:p>
            <a:p>
              <a:pPr algn="ctr"/>
              <a:r>
                <a:rPr lang="en-US" sz="1800" i="1" dirty="0">
                  <a:solidFill>
                    <a:srgbClr val="FF0000"/>
                  </a:solidFill>
                  <a:latin typeface="Tahoma" charset="0"/>
                  <a:cs typeface="Tahoma" charset="0"/>
                </a:rPr>
                <a:t>Logic</a:t>
              </a:r>
            </a:p>
          </p:txBody>
        </p:sp>
      </p:grpSp>
      <p:graphicFrame>
        <p:nvGraphicFramePr>
          <p:cNvPr id="23558" name="Object 2"/>
          <p:cNvGraphicFramePr>
            <a:graphicFrameLocks noChangeAspect="1"/>
          </p:cNvGraphicFramePr>
          <p:nvPr/>
        </p:nvGraphicFramePr>
        <p:xfrm>
          <a:off x="635000" y="1546225"/>
          <a:ext cx="3937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3" imgW="1435100" imgH="508000" progId="Equation.3">
                  <p:embed/>
                </p:oleObj>
              </mc:Choice>
              <mc:Fallback>
                <p:oleObj name="Equation" r:id="rId3" imgW="14351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46225"/>
                        <a:ext cx="39370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Subtraction: A-B = A + (-B)</a:t>
            </a:r>
          </a:p>
        </p:txBody>
      </p:sp>
      <p:sp>
        <p:nvSpPr>
          <p:cNvPr id="127" name="Content Placeholder 126"/>
          <p:cNvSpPr>
            <a:spLocks noGrp="1"/>
          </p:cNvSpPr>
          <p:nvPr>
            <p:ph idx="1"/>
          </p:nvPr>
        </p:nvSpPr>
        <p:spPr>
          <a:xfrm>
            <a:off x="-123825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Subtract B from A = add 2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complement of B to A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2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complement: –B = ~B + 1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Let</a:t>
            </a:r>
            <a:r>
              <a:rPr lang="ja-JP" alt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build an arithmetic unit that does </a:t>
            </a:r>
            <a: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both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 and sub</a:t>
            </a:r>
          </a:p>
          <a:p>
            <a:pPr lvl="2">
              <a:defRPr/>
            </a:pPr>
            <a:r>
              <a:rPr lang="en-US" sz="21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operation selected by </a:t>
            </a:r>
            <a:r>
              <a:rPr lang="en-US" sz="21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control input</a:t>
            </a:r>
            <a:r>
              <a:rPr lang="en-US" sz="21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: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0038" y="4019550"/>
            <a:ext cx="7185025" cy="2624138"/>
            <a:chOff x="1005" y="2352"/>
            <a:chExt cx="4526" cy="1653"/>
          </a:xfrm>
        </p:grpSpPr>
        <p:grpSp>
          <p:nvGrpSpPr>
            <p:cNvPr id="24607" name="Group 5"/>
            <p:cNvGrpSpPr>
              <a:grpSpLocks/>
            </p:cNvGrpSpPr>
            <p:nvPr/>
          </p:nvGrpSpPr>
          <p:grpSpPr bwMode="auto">
            <a:xfrm>
              <a:off x="4507" y="2880"/>
              <a:ext cx="1013" cy="1061"/>
              <a:chOff x="4507" y="2880"/>
              <a:chExt cx="1013" cy="1061"/>
            </a:xfrm>
          </p:grpSpPr>
          <p:grpSp>
            <p:nvGrpSpPr>
              <p:cNvPr id="24687" name="Group 6"/>
              <p:cNvGrpSpPr>
                <a:grpSpLocks/>
              </p:cNvGrpSpPr>
              <p:nvPr/>
            </p:nvGrpSpPr>
            <p:grpSpPr bwMode="auto">
              <a:xfrm flipH="1">
                <a:off x="4944" y="3216"/>
                <a:ext cx="364" cy="725"/>
                <a:chOff x="1577" y="1817"/>
                <a:chExt cx="1167" cy="2322"/>
              </a:xfrm>
            </p:grpSpPr>
            <p:sp>
              <p:nvSpPr>
                <p:cNvPr id="24695" name="Freeform 7"/>
                <p:cNvSpPr>
                  <a:spLocks/>
                </p:cNvSpPr>
                <p:nvPr/>
              </p:nvSpPr>
              <p:spPr bwMode="auto">
                <a:xfrm>
                  <a:off x="1949" y="1947"/>
                  <a:ext cx="457" cy="507"/>
                </a:xfrm>
                <a:custGeom>
                  <a:avLst/>
                  <a:gdLst>
                    <a:gd name="T0" fmla="*/ 238 w 457"/>
                    <a:gd name="T1" fmla="*/ 117 h 507"/>
                    <a:gd name="T2" fmla="*/ 198 w 457"/>
                    <a:gd name="T3" fmla="*/ 65 h 507"/>
                    <a:gd name="T4" fmla="*/ 142 w 457"/>
                    <a:gd name="T5" fmla="*/ 26 h 507"/>
                    <a:gd name="T6" fmla="*/ 92 w 457"/>
                    <a:gd name="T7" fmla="*/ 0 h 507"/>
                    <a:gd name="T8" fmla="*/ 52 w 457"/>
                    <a:gd name="T9" fmla="*/ 7 h 507"/>
                    <a:gd name="T10" fmla="*/ 23 w 457"/>
                    <a:gd name="T11" fmla="*/ 36 h 507"/>
                    <a:gd name="T12" fmla="*/ 0 w 457"/>
                    <a:gd name="T13" fmla="*/ 124 h 507"/>
                    <a:gd name="T14" fmla="*/ 9 w 457"/>
                    <a:gd name="T15" fmla="*/ 225 h 507"/>
                    <a:gd name="T16" fmla="*/ 33 w 457"/>
                    <a:gd name="T17" fmla="*/ 322 h 507"/>
                    <a:gd name="T18" fmla="*/ 59 w 457"/>
                    <a:gd name="T19" fmla="*/ 397 h 507"/>
                    <a:gd name="T20" fmla="*/ 109 w 457"/>
                    <a:gd name="T21" fmla="*/ 475 h 507"/>
                    <a:gd name="T22" fmla="*/ 152 w 457"/>
                    <a:gd name="T23" fmla="*/ 507 h 507"/>
                    <a:gd name="T24" fmla="*/ 211 w 457"/>
                    <a:gd name="T25" fmla="*/ 507 h 507"/>
                    <a:gd name="T26" fmla="*/ 271 w 457"/>
                    <a:gd name="T27" fmla="*/ 485 h 507"/>
                    <a:gd name="T28" fmla="*/ 301 w 457"/>
                    <a:gd name="T29" fmla="*/ 429 h 507"/>
                    <a:gd name="T30" fmla="*/ 317 w 457"/>
                    <a:gd name="T31" fmla="*/ 358 h 507"/>
                    <a:gd name="T32" fmla="*/ 311 w 457"/>
                    <a:gd name="T33" fmla="*/ 270 h 507"/>
                    <a:gd name="T34" fmla="*/ 450 w 457"/>
                    <a:gd name="T35" fmla="*/ 280 h 507"/>
                    <a:gd name="T36" fmla="*/ 457 w 457"/>
                    <a:gd name="T37" fmla="*/ 241 h 507"/>
                    <a:gd name="T38" fmla="*/ 298 w 457"/>
                    <a:gd name="T39" fmla="*/ 225 h 507"/>
                    <a:gd name="T40" fmla="*/ 258 w 457"/>
                    <a:gd name="T41" fmla="*/ 134 h 507"/>
                    <a:gd name="T42" fmla="*/ 238 w 457"/>
                    <a:gd name="T43" fmla="*/ 117 h 50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7"/>
                    <a:gd name="T67" fmla="*/ 0 h 507"/>
                    <a:gd name="T68" fmla="*/ 457 w 457"/>
                    <a:gd name="T69" fmla="*/ 507 h 50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7" h="507">
                      <a:moveTo>
                        <a:pt x="238" y="117"/>
                      </a:moveTo>
                      <a:lnTo>
                        <a:pt x="198" y="65"/>
                      </a:lnTo>
                      <a:lnTo>
                        <a:pt x="142" y="26"/>
                      </a:lnTo>
                      <a:lnTo>
                        <a:pt x="92" y="0"/>
                      </a:lnTo>
                      <a:lnTo>
                        <a:pt x="52" y="7"/>
                      </a:lnTo>
                      <a:lnTo>
                        <a:pt x="23" y="36"/>
                      </a:lnTo>
                      <a:lnTo>
                        <a:pt x="0" y="124"/>
                      </a:lnTo>
                      <a:lnTo>
                        <a:pt x="9" y="225"/>
                      </a:lnTo>
                      <a:lnTo>
                        <a:pt x="33" y="322"/>
                      </a:lnTo>
                      <a:lnTo>
                        <a:pt x="59" y="397"/>
                      </a:lnTo>
                      <a:lnTo>
                        <a:pt x="109" y="475"/>
                      </a:lnTo>
                      <a:lnTo>
                        <a:pt x="152" y="507"/>
                      </a:lnTo>
                      <a:lnTo>
                        <a:pt x="211" y="507"/>
                      </a:lnTo>
                      <a:lnTo>
                        <a:pt x="271" y="485"/>
                      </a:lnTo>
                      <a:lnTo>
                        <a:pt x="301" y="429"/>
                      </a:lnTo>
                      <a:lnTo>
                        <a:pt x="317" y="358"/>
                      </a:lnTo>
                      <a:lnTo>
                        <a:pt x="311" y="270"/>
                      </a:lnTo>
                      <a:lnTo>
                        <a:pt x="450" y="280"/>
                      </a:lnTo>
                      <a:lnTo>
                        <a:pt x="457" y="241"/>
                      </a:lnTo>
                      <a:lnTo>
                        <a:pt x="298" y="225"/>
                      </a:lnTo>
                      <a:lnTo>
                        <a:pt x="258" y="134"/>
                      </a:lnTo>
                      <a:lnTo>
                        <a:pt x="238" y="1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Freeform 8"/>
                <p:cNvSpPr>
                  <a:spLocks/>
                </p:cNvSpPr>
                <p:nvPr/>
              </p:nvSpPr>
              <p:spPr bwMode="auto">
                <a:xfrm>
                  <a:off x="1577" y="1817"/>
                  <a:ext cx="526" cy="813"/>
                </a:xfrm>
                <a:custGeom>
                  <a:avLst/>
                  <a:gdLst>
                    <a:gd name="T0" fmla="*/ 307 w 526"/>
                    <a:gd name="T1" fmla="*/ 19 h 813"/>
                    <a:gd name="T2" fmla="*/ 373 w 526"/>
                    <a:gd name="T3" fmla="*/ 0 h 813"/>
                    <a:gd name="T4" fmla="*/ 426 w 526"/>
                    <a:gd name="T5" fmla="*/ 3 h 813"/>
                    <a:gd name="T6" fmla="*/ 466 w 526"/>
                    <a:gd name="T7" fmla="*/ 32 h 813"/>
                    <a:gd name="T8" fmla="*/ 493 w 526"/>
                    <a:gd name="T9" fmla="*/ 78 h 813"/>
                    <a:gd name="T10" fmla="*/ 483 w 526"/>
                    <a:gd name="T11" fmla="*/ 126 h 813"/>
                    <a:gd name="T12" fmla="*/ 446 w 526"/>
                    <a:gd name="T13" fmla="*/ 126 h 813"/>
                    <a:gd name="T14" fmla="*/ 456 w 526"/>
                    <a:gd name="T15" fmla="*/ 87 h 813"/>
                    <a:gd name="T16" fmla="*/ 426 w 526"/>
                    <a:gd name="T17" fmla="*/ 52 h 813"/>
                    <a:gd name="T18" fmla="*/ 397 w 526"/>
                    <a:gd name="T19" fmla="*/ 39 h 813"/>
                    <a:gd name="T20" fmla="*/ 347 w 526"/>
                    <a:gd name="T21" fmla="*/ 52 h 813"/>
                    <a:gd name="T22" fmla="*/ 367 w 526"/>
                    <a:gd name="T23" fmla="*/ 91 h 813"/>
                    <a:gd name="T24" fmla="*/ 373 w 526"/>
                    <a:gd name="T25" fmla="*/ 126 h 813"/>
                    <a:gd name="T26" fmla="*/ 367 w 526"/>
                    <a:gd name="T27" fmla="*/ 156 h 813"/>
                    <a:gd name="T28" fmla="*/ 317 w 526"/>
                    <a:gd name="T29" fmla="*/ 169 h 813"/>
                    <a:gd name="T30" fmla="*/ 264 w 526"/>
                    <a:gd name="T31" fmla="*/ 159 h 813"/>
                    <a:gd name="T32" fmla="*/ 254 w 526"/>
                    <a:gd name="T33" fmla="*/ 136 h 813"/>
                    <a:gd name="T34" fmla="*/ 198 w 526"/>
                    <a:gd name="T35" fmla="*/ 198 h 813"/>
                    <a:gd name="T36" fmla="*/ 165 w 526"/>
                    <a:gd name="T37" fmla="*/ 266 h 813"/>
                    <a:gd name="T38" fmla="*/ 119 w 526"/>
                    <a:gd name="T39" fmla="*/ 354 h 813"/>
                    <a:gd name="T40" fmla="*/ 89 w 526"/>
                    <a:gd name="T41" fmla="*/ 432 h 813"/>
                    <a:gd name="T42" fmla="*/ 76 w 526"/>
                    <a:gd name="T43" fmla="*/ 507 h 813"/>
                    <a:gd name="T44" fmla="*/ 86 w 526"/>
                    <a:gd name="T45" fmla="*/ 546 h 813"/>
                    <a:gd name="T46" fmla="*/ 139 w 526"/>
                    <a:gd name="T47" fmla="*/ 595 h 813"/>
                    <a:gd name="T48" fmla="*/ 248 w 526"/>
                    <a:gd name="T49" fmla="*/ 637 h 813"/>
                    <a:gd name="T50" fmla="*/ 307 w 526"/>
                    <a:gd name="T51" fmla="*/ 656 h 813"/>
                    <a:gd name="T52" fmla="*/ 367 w 526"/>
                    <a:gd name="T53" fmla="*/ 666 h 813"/>
                    <a:gd name="T54" fmla="*/ 456 w 526"/>
                    <a:gd name="T55" fmla="*/ 702 h 813"/>
                    <a:gd name="T56" fmla="*/ 522 w 526"/>
                    <a:gd name="T57" fmla="*/ 725 h 813"/>
                    <a:gd name="T58" fmla="*/ 526 w 526"/>
                    <a:gd name="T59" fmla="*/ 770 h 813"/>
                    <a:gd name="T60" fmla="*/ 493 w 526"/>
                    <a:gd name="T61" fmla="*/ 803 h 813"/>
                    <a:gd name="T62" fmla="*/ 453 w 526"/>
                    <a:gd name="T63" fmla="*/ 813 h 813"/>
                    <a:gd name="T64" fmla="*/ 393 w 526"/>
                    <a:gd name="T65" fmla="*/ 783 h 813"/>
                    <a:gd name="T66" fmla="*/ 254 w 526"/>
                    <a:gd name="T67" fmla="*/ 712 h 813"/>
                    <a:gd name="T68" fmla="*/ 139 w 526"/>
                    <a:gd name="T69" fmla="*/ 663 h 813"/>
                    <a:gd name="T70" fmla="*/ 59 w 526"/>
                    <a:gd name="T71" fmla="*/ 608 h 813"/>
                    <a:gd name="T72" fmla="*/ 6 w 526"/>
                    <a:gd name="T73" fmla="*/ 559 h 813"/>
                    <a:gd name="T74" fmla="*/ 0 w 526"/>
                    <a:gd name="T75" fmla="*/ 500 h 813"/>
                    <a:gd name="T76" fmla="*/ 29 w 526"/>
                    <a:gd name="T77" fmla="*/ 422 h 813"/>
                    <a:gd name="T78" fmla="*/ 89 w 526"/>
                    <a:gd name="T79" fmla="*/ 305 h 813"/>
                    <a:gd name="T80" fmla="*/ 145 w 526"/>
                    <a:gd name="T81" fmla="*/ 208 h 813"/>
                    <a:gd name="T82" fmla="*/ 215 w 526"/>
                    <a:gd name="T83" fmla="*/ 107 h 813"/>
                    <a:gd name="T84" fmla="*/ 268 w 526"/>
                    <a:gd name="T85" fmla="*/ 48 h 813"/>
                    <a:gd name="T86" fmla="*/ 334 w 526"/>
                    <a:gd name="T87" fmla="*/ 19 h 813"/>
                    <a:gd name="T88" fmla="*/ 307 w 526"/>
                    <a:gd name="T89" fmla="*/ 19 h 8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526"/>
                    <a:gd name="T136" fmla="*/ 0 h 813"/>
                    <a:gd name="T137" fmla="*/ 526 w 526"/>
                    <a:gd name="T138" fmla="*/ 813 h 81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526" h="813">
                      <a:moveTo>
                        <a:pt x="307" y="19"/>
                      </a:moveTo>
                      <a:lnTo>
                        <a:pt x="373" y="0"/>
                      </a:lnTo>
                      <a:lnTo>
                        <a:pt x="426" y="3"/>
                      </a:lnTo>
                      <a:lnTo>
                        <a:pt x="466" y="32"/>
                      </a:lnTo>
                      <a:lnTo>
                        <a:pt x="493" y="78"/>
                      </a:lnTo>
                      <a:lnTo>
                        <a:pt x="483" y="126"/>
                      </a:lnTo>
                      <a:lnTo>
                        <a:pt x="446" y="126"/>
                      </a:lnTo>
                      <a:lnTo>
                        <a:pt x="456" y="87"/>
                      </a:lnTo>
                      <a:lnTo>
                        <a:pt x="426" y="52"/>
                      </a:lnTo>
                      <a:lnTo>
                        <a:pt x="397" y="39"/>
                      </a:lnTo>
                      <a:lnTo>
                        <a:pt x="347" y="52"/>
                      </a:lnTo>
                      <a:lnTo>
                        <a:pt x="367" y="91"/>
                      </a:lnTo>
                      <a:lnTo>
                        <a:pt x="373" y="126"/>
                      </a:lnTo>
                      <a:lnTo>
                        <a:pt x="367" y="156"/>
                      </a:lnTo>
                      <a:lnTo>
                        <a:pt x="317" y="169"/>
                      </a:lnTo>
                      <a:lnTo>
                        <a:pt x="264" y="159"/>
                      </a:lnTo>
                      <a:lnTo>
                        <a:pt x="254" y="136"/>
                      </a:lnTo>
                      <a:lnTo>
                        <a:pt x="198" y="198"/>
                      </a:lnTo>
                      <a:lnTo>
                        <a:pt x="165" y="266"/>
                      </a:lnTo>
                      <a:lnTo>
                        <a:pt x="119" y="354"/>
                      </a:lnTo>
                      <a:lnTo>
                        <a:pt x="89" y="432"/>
                      </a:lnTo>
                      <a:lnTo>
                        <a:pt x="76" y="507"/>
                      </a:lnTo>
                      <a:lnTo>
                        <a:pt x="86" y="546"/>
                      </a:lnTo>
                      <a:lnTo>
                        <a:pt x="139" y="595"/>
                      </a:lnTo>
                      <a:lnTo>
                        <a:pt x="248" y="637"/>
                      </a:lnTo>
                      <a:lnTo>
                        <a:pt x="307" y="656"/>
                      </a:lnTo>
                      <a:lnTo>
                        <a:pt x="367" y="666"/>
                      </a:lnTo>
                      <a:lnTo>
                        <a:pt x="456" y="702"/>
                      </a:lnTo>
                      <a:lnTo>
                        <a:pt x="522" y="725"/>
                      </a:lnTo>
                      <a:lnTo>
                        <a:pt x="526" y="770"/>
                      </a:lnTo>
                      <a:lnTo>
                        <a:pt x="493" y="803"/>
                      </a:lnTo>
                      <a:lnTo>
                        <a:pt x="453" y="813"/>
                      </a:lnTo>
                      <a:lnTo>
                        <a:pt x="393" y="783"/>
                      </a:lnTo>
                      <a:lnTo>
                        <a:pt x="254" y="712"/>
                      </a:lnTo>
                      <a:lnTo>
                        <a:pt x="139" y="663"/>
                      </a:lnTo>
                      <a:lnTo>
                        <a:pt x="59" y="608"/>
                      </a:lnTo>
                      <a:lnTo>
                        <a:pt x="6" y="559"/>
                      </a:lnTo>
                      <a:lnTo>
                        <a:pt x="0" y="500"/>
                      </a:lnTo>
                      <a:lnTo>
                        <a:pt x="29" y="422"/>
                      </a:lnTo>
                      <a:lnTo>
                        <a:pt x="89" y="305"/>
                      </a:lnTo>
                      <a:lnTo>
                        <a:pt x="145" y="208"/>
                      </a:lnTo>
                      <a:lnTo>
                        <a:pt x="215" y="107"/>
                      </a:lnTo>
                      <a:lnTo>
                        <a:pt x="268" y="48"/>
                      </a:lnTo>
                      <a:lnTo>
                        <a:pt x="334" y="19"/>
                      </a:lnTo>
                      <a:lnTo>
                        <a:pt x="30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Freeform 9"/>
                <p:cNvSpPr>
                  <a:spLocks/>
                </p:cNvSpPr>
                <p:nvPr/>
              </p:nvSpPr>
              <p:spPr bwMode="auto">
                <a:xfrm>
                  <a:off x="2073" y="2491"/>
                  <a:ext cx="275" cy="763"/>
                </a:xfrm>
                <a:custGeom>
                  <a:avLst/>
                  <a:gdLst>
                    <a:gd name="T0" fmla="*/ 17 w 275"/>
                    <a:gd name="T1" fmla="*/ 59 h 763"/>
                    <a:gd name="T2" fmla="*/ 27 w 275"/>
                    <a:gd name="T3" fmla="*/ 20 h 763"/>
                    <a:gd name="T4" fmla="*/ 70 w 275"/>
                    <a:gd name="T5" fmla="*/ 0 h 763"/>
                    <a:gd name="T6" fmla="*/ 109 w 275"/>
                    <a:gd name="T7" fmla="*/ 0 h 763"/>
                    <a:gd name="T8" fmla="*/ 159 w 275"/>
                    <a:gd name="T9" fmla="*/ 29 h 763"/>
                    <a:gd name="T10" fmla="*/ 206 w 275"/>
                    <a:gd name="T11" fmla="*/ 98 h 763"/>
                    <a:gd name="T12" fmla="*/ 239 w 275"/>
                    <a:gd name="T13" fmla="*/ 169 h 763"/>
                    <a:gd name="T14" fmla="*/ 255 w 275"/>
                    <a:gd name="T15" fmla="*/ 266 h 763"/>
                    <a:gd name="T16" fmla="*/ 269 w 275"/>
                    <a:gd name="T17" fmla="*/ 380 h 763"/>
                    <a:gd name="T18" fmla="*/ 275 w 275"/>
                    <a:gd name="T19" fmla="*/ 490 h 763"/>
                    <a:gd name="T20" fmla="*/ 275 w 275"/>
                    <a:gd name="T21" fmla="*/ 633 h 763"/>
                    <a:gd name="T22" fmla="*/ 255 w 275"/>
                    <a:gd name="T23" fmla="*/ 721 h 763"/>
                    <a:gd name="T24" fmla="*/ 219 w 275"/>
                    <a:gd name="T25" fmla="*/ 753 h 763"/>
                    <a:gd name="T26" fmla="*/ 156 w 275"/>
                    <a:gd name="T27" fmla="*/ 763 h 763"/>
                    <a:gd name="T28" fmla="*/ 90 w 275"/>
                    <a:gd name="T29" fmla="*/ 760 h 763"/>
                    <a:gd name="T30" fmla="*/ 56 w 275"/>
                    <a:gd name="T31" fmla="*/ 721 h 763"/>
                    <a:gd name="T32" fmla="*/ 37 w 275"/>
                    <a:gd name="T33" fmla="*/ 653 h 763"/>
                    <a:gd name="T34" fmla="*/ 20 w 275"/>
                    <a:gd name="T35" fmla="*/ 585 h 763"/>
                    <a:gd name="T36" fmla="*/ 7 w 275"/>
                    <a:gd name="T37" fmla="*/ 461 h 763"/>
                    <a:gd name="T38" fmla="*/ 0 w 275"/>
                    <a:gd name="T39" fmla="*/ 322 h 763"/>
                    <a:gd name="T40" fmla="*/ 0 w 275"/>
                    <a:gd name="T41" fmla="*/ 159 h 763"/>
                    <a:gd name="T42" fmla="*/ 17 w 275"/>
                    <a:gd name="T43" fmla="*/ 88 h 763"/>
                    <a:gd name="T44" fmla="*/ 17 w 275"/>
                    <a:gd name="T45" fmla="*/ 59 h 7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75"/>
                    <a:gd name="T70" fmla="*/ 0 h 763"/>
                    <a:gd name="T71" fmla="*/ 275 w 275"/>
                    <a:gd name="T72" fmla="*/ 763 h 76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75" h="763">
                      <a:moveTo>
                        <a:pt x="17" y="59"/>
                      </a:moveTo>
                      <a:lnTo>
                        <a:pt x="27" y="20"/>
                      </a:lnTo>
                      <a:lnTo>
                        <a:pt x="70" y="0"/>
                      </a:lnTo>
                      <a:lnTo>
                        <a:pt x="109" y="0"/>
                      </a:lnTo>
                      <a:lnTo>
                        <a:pt x="159" y="29"/>
                      </a:lnTo>
                      <a:lnTo>
                        <a:pt x="206" y="98"/>
                      </a:lnTo>
                      <a:lnTo>
                        <a:pt x="239" y="169"/>
                      </a:lnTo>
                      <a:lnTo>
                        <a:pt x="255" y="266"/>
                      </a:lnTo>
                      <a:lnTo>
                        <a:pt x="269" y="380"/>
                      </a:lnTo>
                      <a:lnTo>
                        <a:pt x="275" y="490"/>
                      </a:lnTo>
                      <a:lnTo>
                        <a:pt x="275" y="633"/>
                      </a:lnTo>
                      <a:lnTo>
                        <a:pt x="255" y="721"/>
                      </a:lnTo>
                      <a:lnTo>
                        <a:pt x="219" y="753"/>
                      </a:lnTo>
                      <a:lnTo>
                        <a:pt x="156" y="763"/>
                      </a:lnTo>
                      <a:lnTo>
                        <a:pt x="90" y="760"/>
                      </a:lnTo>
                      <a:lnTo>
                        <a:pt x="56" y="721"/>
                      </a:lnTo>
                      <a:lnTo>
                        <a:pt x="37" y="653"/>
                      </a:lnTo>
                      <a:lnTo>
                        <a:pt x="20" y="585"/>
                      </a:lnTo>
                      <a:lnTo>
                        <a:pt x="7" y="461"/>
                      </a:lnTo>
                      <a:lnTo>
                        <a:pt x="0" y="322"/>
                      </a:lnTo>
                      <a:lnTo>
                        <a:pt x="0" y="159"/>
                      </a:lnTo>
                      <a:lnTo>
                        <a:pt x="17" y="88"/>
                      </a:lnTo>
                      <a:lnTo>
                        <a:pt x="17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8" name="Freeform 10"/>
                <p:cNvSpPr>
                  <a:spLocks/>
                </p:cNvSpPr>
                <p:nvPr/>
              </p:nvSpPr>
              <p:spPr bwMode="auto">
                <a:xfrm>
                  <a:off x="2200" y="2512"/>
                  <a:ext cx="420" cy="586"/>
                </a:xfrm>
                <a:custGeom>
                  <a:avLst/>
                  <a:gdLst>
                    <a:gd name="T0" fmla="*/ 23 w 420"/>
                    <a:gd name="T1" fmla="*/ 0 h 586"/>
                    <a:gd name="T2" fmla="*/ 109 w 420"/>
                    <a:gd name="T3" fmla="*/ 10 h 586"/>
                    <a:gd name="T4" fmla="*/ 198 w 420"/>
                    <a:gd name="T5" fmla="*/ 26 h 586"/>
                    <a:gd name="T6" fmla="*/ 291 w 420"/>
                    <a:gd name="T7" fmla="*/ 78 h 586"/>
                    <a:gd name="T8" fmla="*/ 357 w 420"/>
                    <a:gd name="T9" fmla="*/ 117 h 586"/>
                    <a:gd name="T10" fmla="*/ 400 w 420"/>
                    <a:gd name="T11" fmla="*/ 173 h 586"/>
                    <a:gd name="T12" fmla="*/ 420 w 420"/>
                    <a:gd name="T13" fmla="*/ 205 h 586"/>
                    <a:gd name="T14" fmla="*/ 380 w 420"/>
                    <a:gd name="T15" fmla="*/ 300 h 586"/>
                    <a:gd name="T16" fmla="*/ 317 w 420"/>
                    <a:gd name="T17" fmla="*/ 358 h 586"/>
                    <a:gd name="T18" fmla="*/ 241 w 420"/>
                    <a:gd name="T19" fmla="*/ 400 h 586"/>
                    <a:gd name="T20" fmla="*/ 201 w 420"/>
                    <a:gd name="T21" fmla="*/ 426 h 586"/>
                    <a:gd name="T22" fmla="*/ 132 w 420"/>
                    <a:gd name="T23" fmla="*/ 439 h 586"/>
                    <a:gd name="T24" fmla="*/ 129 w 420"/>
                    <a:gd name="T25" fmla="*/ 465 h 586"/>
                    <a:gd name="T26" fmla="*/ 182 w 420"/>
                    <a:gd name="T27" fmla="*/ 488 h 586"/>
                    <a:gd name="T28" fmla="*/ 258 w 420"/>
                    <a:gd name="T29" fmla="*/ 508 h 586"/>
                    <a:gd name="T30" fmla="*/ 330 w 420"/>
                    <a:gd name="T31" fmla="*/ 547 h 586"/>
                    <a:gd name="T32" fmla="*/ 301 w 420"/>
                    <a:gd name="T33" fmla="*/ 576 h 586"/>
                    <a:gd name="T34" fmla="*/ 271 w 420"/>
                    <a:gd name="T35" fmla="*/ 586 h 586"/>
                    <a:gd name="T36" fmla="*/ 228 w 420"/>
                    <a:gd name="T37" fmla="*/ 543 h 586"/>
                    <a:gd name="T38" fmla="*/ 162 w 420"/>
                    <a:gd name="T39" fmla="*/ 517 h 586"/>
                    <a:gd name="T40" fmla="*/ 109 w 420"/>
                    <a:gd name="T41" fmla="*/ 498 h 586"/>
                    <a:gd name="T42" fmla="*/ 109 w 420"/>
                    <a:gd name="T43" fmla="*/ 459 h 586"/>
                    <a:gd name="T44" fmla="*/ 119 w 420"/>
                    <a:gd name="T45" fmla="*/ 417 h 586"/>
                    <a:gd name="T46" fmla="*/ 152 w 420"/>
                    <a:gd name="T47" fmla="*/ 400 h 586"/>
                    <a:gd name="T48" fmla="*/ 258 w 420"/>
                    <a:gd name="T49" fmla="*/ 358 h 586"/>
                    <a:gd name="T50" fmla="*/ 317 w 420"/>
                    <a:gd name="T51" fmla="*/ 293 h 586"/>
                    <a:gd name="T52" fmla="*/ 360 w 420"/>
                    <a:gd name="T53" fmla="*/ 225 h 586"/>
                    <a:gd name="T54" fmla="*/ 350 w 420"/>
                    <a:gd name="T55" fmla="*/ 192 h 586"/>
                    <a:gd name="T56" fmla="*/ 317 w 420"/>
                    <a:gd name="T57" fmla="*/ 153 h 586"/>
                    <a:gd name="T58" fmla="*/ 238 w 420"/>
                    <a:gd name="T59" fmla="*/ 98 h 586"/>
                    <a:gd name="T60" fmla="*/ 142 w 420"/>
                    <a:gd name="T61" fmla="*/ 78 h 586"/>
                    <a:gd name="T62" fmla="*/ 79 w 420"/>
                    <a:gd name="T63" fmla="*/ 75 h 586"/>
                    <a:gd name="T64" fmla="*/ 23 w 420"/>
                    <a:gd name="T65" fmla="*/ 75 h 586"/>
                    <a:gd name="T66" fmla="*/ 0 w 420"/>
                    <a:gd name="T67" fmla="*/ 39 h 586"/>
                    <a:gd name="T68" fmla="*/ 23 w 420"/>
                    <a:gd name="T69" fmla="*/ 0 h 58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20"/>
                    <a:gd name="T106" fmla="*/ 0 h 586"/>
                    <a:gd name="T107" fmla="*/ 420 w 420"/>
                    <a:gd name="T108" fmla="*/ 586 h 58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20" h="586">
                      <a:moveTo>
                        <a:pt x="23" y="0"/>
                      </a:moveTo>
                      <a:lnTo>
                        <a:pt x="109" y="10"/>
                      </a:lnTo>
                      <a:lnTo>
                        <a:pt x="198" y="26"/>
                      </a:lnTo>
                      <a:lnTo>
                        <a:pt x="291" y="78"/>
                      </a:lnTo>
                      <a:lnTo>
                        <a:pt x="357" y="117"/>
                      </a:lnTo>
                      <a:lnTo>
                        <a:pt x="400" y="173"/>
                      </a:lnTo>
                      <a:lnTo>
                        <a:pt x="420" y="205"/>
                      </a:lnTo>
                      <a:lnTo>
                        <a:pt x="380" y="300"/>
                      </a:lnTo>
                      <a:lnTo>
                        <a:pt x="317" y="358"/>
                      </a:lnTo>
                      <a:lnTo>
                        <a:pt x="241" y="400"/>
                      </a:lnTo>
                      <a:lnTo>
                        <a:pt x="201" y="426"/>
                      </a:lnTo>
                      <a:lnTo>
                        <a:pt x="132" y="439"/>
                      </a:lnTo>
                      <a:lnTo>
                        <a:pt x="129" y="465"/>
                      </a:lnTo>
                      <a:lnTo>
                        <a:pt x="182" y="488"/>
                      </a:lnTo>
                      <a:lnTo>
                        <a:pt x="258" y="508"/>
                      </a:lnTo>
                      <a:lnTo>
                        <a:pt x="330" y="547"/>
                      </a:lnTo>
                      <a:lnTo>
                        <a:pt x="301" y="576"/>
                      </a:lnTo>
                      <a:lnTo>
                        <a:pt x="271" y="586"/>
                      </a:lnTo>
                      <a:lnTo>
                        <a:pt x="228" y="543"/>
                      </a:lnTo>
                      <a:lnTo>
                        <a:pt x="162" y="517"/>
                      </a:lnTo>
                      <a:lnTo>
                        <a:pt x="109" y="498"/>
                      </a:lnTo>
                      <a:lnTo>
                        <a:pt x="109" y="459"/>
                      </a:lnTo>
                      <a:lnTo>
                        <a:pt x="119" y="417"/>
                      </a:lnTo>
                      <a:lnTo>
                        <a:pt x="152" y="400"/>
                      </a:lnTo>
                      <a:lnTo>
                        <a:pt x="258" y="358"/>
                      </a:lnTo>
                      <a:lnTo>
                        <a:pt x="317" y="293"/>
                      </a:lnTo>
                      <a:lnTo>
                        <a:pt x="360" y="225"/>
                      </a:lnTo>
                      <a:lnTo>
                        <a:pt x="350" y="192"/>
                      </a:lnTo>
                      <a:lnTo>
                        <a:pt x="317" y="153"/>
                      </a:lnTo>
                      <a:lnTo>
                        <a:pt x="238" y="98"/>
                      </a:lnTo>
                      <a:lnTo>
                        <a:pt x="142" y="78"/>
                      </a:lnTo>
                      <a:lnTo>
                        <a:pt x="79" y="75"/>
                      </a:lnTo>
                      <a:lnTo>
                        <a:pt x="23" y="75"/>
                      </a:lnTo>
                      <a:lnTo>
                        <a:pt x="0" y="3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9" name="Freeform 11"/>
                <p:cNvSpPr>
                  <a:spLocks/>
                </p:cNvSpPr>
                <p:nvPr/>
              </p:nvSpPr>
              <p:spPr bwMode="auto">
                <a:xfrm>
                  <a:off x="2233" y="3176"/>
                  <a:ext cx="511" cy="947"/>
                </a:xfrm>
                <a:custGeom>
                  <a:avLst/>
                  <a:gdLst>
                    <a:gd name="T0" fmla="*/ 59 w 511"/>
                    <a:gd name="T1" fmla="*/ 0 h 947"/>
                    <a:gd name="T2" fmla="*/ 13 w 511"/>
                    <a:gd name="T3" fmla="*/ 0 h 947"/>
                    <a:gd name="T4" fmla="*/ 0 w 511"/>
                    <a:gd name="T5" fmla="*/ 68 h 947"/>
                    <a:gd name="T6" fmla="*/ 33 w 511"/>
                    <a:gd name="T7" fmla="*/ 108 h 947"/>
                    <a:gd name="T8" fmla="*/ 139 w 511"/>
                    <a:gd name="T9" fmla="*/ 202 h 947"/>
                    <a:gd name="T10" fmla="*/ 232 w 511"/>
                    <a:gd name="T11" fmla="*/ 322 h 947"/>
                    <a:gd name="T12" fmla="*/ 292 w 511"/>
                    <a:gd name="T13" fmla="*/ 446 h 947"/>
                    <a:gd name="T14" fmla="*/ 301 w 511"/>
                    <a:gd name="T15" fmla="*/ 527 h 947"/>
                    <a:gd name="T16" fmla="*/ 298 w 511"/>
                    <a:gd name="T17" fmla="*/ 586 h 947"/>
                    <a:gd name="T18" fmla="*/ 272 w 511"/>
                    <a:gd name="T19" fmla="*/ 719 h 947"/>
                    <a:gd name="T20" fmla="*/ 238 w 511"/>
                    <a:gd name="T21" fmla="*/ 827 h 947"/>
                    <a:gd name="T22" fmla="*/ 209 w 511"/>
                    <a:gd name="T23" fmla="*/ 889 h 947"/>
                    <a:gd name="T24" fmla="*/ 202 w 511"/>
                    <a:gd name="T25" fmla="*/ 928 h 947"/>
                    <a:gd name="T26" fmla="*/ 232 w 511"/>
                    <a:gd name="T27" fmla="*/ 928 h 947"/>
                    <a:gd name="T28" fmla="*/ 278 w 511"/>
                    <a:gd name="T29" fmla="*/ 915 h 947"/>
                    <a:gd name="T30" fmla="*/ 292 w 511"/>
                    <a:gd name="T31" fmla="*/ 918 h 947"/>
                    <a:gd name="T32" fmla="*/ 388 w 511"/>
                    <a:gd name="T33" fmla="*/ 924 h 947"/>
                    <a:gd name="T34" fmla="*/ 461 w 511"/>
                    <a:gd name="T35" fmla="*/ 947 h 947"/>
                    <a:gd name="T36" fmla="*/ 487 w 511"/>
                    <a:gd name="T37" fmla="*/ 934 h 947"/>
                    <a:gd name="T38" fmla="*/ 511 w 511"/>
                    <a:gd name="T39" fmla="*/ 885 h 947"/>
                    <a:gd name="T40" fmla="*/ 487 w 511"/>
                    <a:gd name="T41" fmla="*/ 859 h 947"/>
                    <a:gd name="T42" fmla="*/ 378 w 511"/>
                    <a:gd name="T43" fmla="*/ 856 h 947"/>
                    <a:gd name="T44" fmla="*/ 301 w 511"/>
                    <a:gd name="T45" fmla="*/ 866 h 947"/>
                    <a:gd name="T46" fmla="*/ 262 w 511"/>
                    <a:gd name="T47" fmla="*/ 885 h 947"/>
                    <a:gd name="T48" fmla="*/ 268 w 511"/>
                    <a:gd name="T49" fmla="*/ 840 h 947"/>
                    <a:gd name="T50" fmla="*/ 308 w 511"/>
                    <a:gd name="T51" fmla="*/ 771 h 947"/>
                    <a:gd name="T52" fmla="*/ 341 w 511"/>
                    <a:gd name="T53" fmla="*/ 664 h 947"/>
                    <a:gd name="T54" fmla="*/ 368 w 511"/>
                    <a:gd name="T55" fmla="*/ 573 h 947"/>
                    <a:gd name="T56" fmla="*/ 348 w 511"/>
                    <a:gd name="T57" fmla="*/ 469 h 947"/>
                    <a:gd name="T58" fmla="*/ 318 w 511"/>
                    <a:gd name="T59" fmla="*/ 358 h 947"/>
                    <a:gd name="T60" fmla="*/ 258 w 511"/>
                    <a:gd name="T61" fmla="*/ 231 h 947"/>
                    <a:gd name="T62" fmla="*/ 172 w 511"/>
                    <a:gd name="T63" fmla="*/ 114 h 947"/>
                    <a:gd name="T64" fmla="*/ 99 w 511"/>
                    <a:gd name="T65" fmla="*/ 29 h 947"/>
                    <a:gd name="T66" fmla="*/ 59 w 511"/>
                    <a:gd name="T67" fmla="*/ 0 h 94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511"/>
                    <a:gd name="T103" fmla="*/ 0 h 947"/>
                    <a:gd name="T104" fmla="*/ 511 w 511"/>
                    <a:gd name="T105" fmla="*/ 947 h 94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511" h="947">
                      <a:moveTo>
                        <a:pt x="59" y="0"/>
                      </a:moveTo>
                      <a:lnTo>
                        <a:pt x="13" y="0"/>
                      </a:lnTo>
                      <a:lnTo>
                        <a:pt x="0" y="68"/>
                      </a:lnTo>
                      <a:lnTo>
                        <a:pt x="33" y="108"/>
                      </a:lnTo>
                      <a:lnTo>
                        <a:pt x="139" y="202"/>
                      </a:lnTo>
                      <a:lnTo>
                        <a:pt x="232" y="322"/>
                      </a:lnTo>
                      <a:lnTo>
                        <a:pt x="292" y="446"/>
                      </a:lnTo>
                      <a:lnTo>
                        <a:pt x="301" y="527"/>
                      </a:lnTo>
                      <a:lnTo>
                        <a:pt x="298" y="586"/>
                      </a:lnTo>
                      <a:lnTo>
                        <a:pt x="272" y="719"/>
                      </a:lnTo>
                      <a:lnTo>
                        <a:pt x="238" y="827"/>
                      </a:lnTo>
                      <a:lnTo>
                        <a:pt x="209" y="889"/>
                      </a:lnTo>
                      <a:lnTo>
                        <a:pt x="202" y="928"/>
                      </a:lnTo>
                      <a:lnTo>
                        <a:pt x="232" y="928"/>
                      </a:lnTo>
                      <a:lnTo>
                        <a:pt x="278" y="915"/>
                      </a:lnTo>
                      <a:lnTo>
                        <a:pt x="292" y="918"/>
                      </a:lnTo>
                      <a:lnTo>
                        <a:pt x="388" y="924"/>
                      </a:lnTo>
                      <a:lnTo>
                        <a:pt x="461" y="947"/>
                      </a:lnTo>
                      <a:lnTo>
                        <a:pt x="487" y="934"/>
                      </a:lnTo>
                      <a:lnTo>
                        <a:pt x="511" y="885"/>
                      </a:lnTo>
                      <a:lnTo>
                        <a:pt x="487" y="859"/>
                      </a:lnTo>
                      <a:lnTo>
                        <a:pt x="378" y="856"/>
                      </a:lnTo>
                      <a:lnTo>
                        <a:pt x="301" y="866"/>
                      </a:lnTo>
                      <a:lnTo>
                        <a:pt x="262" y="885"/>
                      </a:lnTo>
                      <a:lnTo>
                        <a:pt x="268" y="840"/>
                      </a:lnTo>
                      <a:lnTo>
                        <a:pt x="308" y="771"/>
                      </a:lnTo>
                      <a:lnTo>
                        <a:pt x="341" y="664"/>
                      </a:lnTo>
                      <a:lnTo>
                        <a:pt x="368" y="573"/>
                      </a:lnTo>
                      <a:lnTo>
                        <a:pt x="348" y="469"/>
                      </a:lnTo>
                      <a:lnTo>
                        <a:pt x="318" y="358"/>
                      </a:lnTo>
                      <a:lnTo>
                        <a:pt x="258" y="231"/>
                      </a:lnTo>
                      <a:lnTo>
                        <a:pt x="172" y="114"/>
                      </a:lnTo>
                      <a:lnTo>
                        <a:pt x="99" y="29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0" name="Freeform 12"/>
                <p:cNvSpPr>
                  <a:spLocks/>
                </p:cNvSpPr>
                <p:nvPr/>
              </p:nvSpPr>
              <p:spPr bwMode="auto">
                <a:xfrm>
                  <a:off x="1912" y="3174"/>
                  <a:ext cx="344" cy="965"/>
                </a:xfrm>
                <a:custGeom>
                  <a:avLst/>
                  <a:gdLst>
                    <a:gd name="T0" fmla="*/ 238 w 344"/>
                    <a:gd name="T1" fmla="*/ 0 h 965"/>
                    <a:gd name="T2" fmla="*/ 195 w 344"/>
                    <a:gd name="T3" fmla="*/ 91 h 965"/>
                    <a:gd name="T4" fmla="*/ 165 w 344"/>
                    <a:gd name="T5" fmla="*/ 224 h 965"/>
                    <a:gd name="T6" fmla="*/ 129 w 344"/>
                    <a:gd name="T7" fmla="*/ 371 h 965"/>
                    <a:gd name="T8" fmla="*/ 96 w 344"/>
                    <a:gd name="T9" fmla="*/ 520 h 965"/>
                    <a:gd name="T10" fmla="*/ 96 w 344"/>
                    <a:gd name="T11" fmla="*/ 575 h 965"/>
                    <a:gd name="T12" fmla="*/ 129 w 344"/>
                    <a:gd name="T13" fmla="*/ 673 h 965"/>
                    <a:gd name="T14" fmla="*/ 175 w 344"/>
                    <a:gd name="T15" fmla="*/ 725 h 965"/>
                    <a:gd name="T16" fmla="*/ 218 w 344"/>
                    <a:gd name="T17" fmla="*/ 790 h 965"/>
                    <a:gd name="T18" fmla="*/ 248 w 344"/>
                    <a:gd name="T19" fmla="*/ 838 h 965"/>
                    <a:gd name="T20" fmla="*/ 235 w 344"/>
                    <a:gd name="T21" fmla="*/ 861 h 965"/>
                    <a:gd name="T22" fmla="*/ 159 w 344"/>
                    <a:gd name="T23" fmla="*/ 871 h 965"/>
                    <a:gd name="T24" fmla="*/ 36 w 344"/>
                    <a:gd name="T25" fmla="*/ 890 h 965"/>
                    <a:gd name="T26" fmla="*/ 0 w 344"/>
                    <a:gd name="T27" fmla="*/ 920 h 965"/>
                    <a:gd name="T28" fmla="*/ 30 w 344"/>
                    <a:gd name="T29" fmla="*/ 946 h 965"/>
                    <a:gd name="T30" fmla="*/ 99 w 344"/>
                    <a:gd name="T31" fmla="*/ 965 h 965"/>
                    <a:gd name="T32" fmla="*/ 179 w 344"/>
                    <a:gd name="T33" fmla="*/ 926 h 965"/>
                    <a:gd name="T34" fmla="*/ 238 w 344"/>
                    <a:gd name="T35" fmla="*/ 900 h 965"/>
                    <a:gd name="T36" fmla="*/ 314 w 344"/>
                    <a:gd name="T37" fmla="*/ 890 h 965"/>
                    <a:gd name="T38" fmla="*/ 344 w 344"/>
                    <a:gd name="T39" fmla="*/ 881 h 965"/>
                    <a:gd name="T40" fmla="*/ 334 w 344"/>
                    <a:gd name="T41" fmla="*/ 848 h 965"/>
                    <a:gd name="T42" fmla="*/ 248 w 344"/>
                    <a:gd name="T43" fmla="*/ 764 h 965"/>
                    <a:gd name="T44" fmla="*/ 198 w 344"/>
                    <a:gd name="T45" fmla="*/ 676 h 965"/>
                    <a:gd name="T46" fmla="*/ 155 w 344"/>
                    <a:gd name="T47" fmla="*/ 617 h 965"/>
                    <a:gd name="T48" fmla="*/ 149 w 344"/>
                    <a:gd name="T49" fmla="*/ 559 h 965"/>
                    <a:gd name="T50" fmla="*/ 169 w 344"/>
                    <a:gd name="T51" fmla="*/ 462 h 965"/>
                    <a:gd name="T52" fmla="*/ 215 w 344"/>
                    <a:gd name="T53" fmla="*/ 361 h 965"/>
                    <a:gd name="T54" fmla="*/ 265 w 344"/>
                    <a:gd name="T55" fmla="*/ 189 h 965"/>
                    <a:gd name="T56" fmla="*/ 308 w 344"/>
                    <a:gd name="T57" fmla="*/ 88 h 965"/>
                    <a:gd name="T58" fmla="*/ 304 w 344"/>
                    <a:gd name="T59" fmla="*/ 29 h 965"/>
                    <a:gd name="T60" fmla="*/ 265 w 344"/>
                    <a:gd name="T61" fmla="*/ 0 h 965"/>
                    <a:gd name="T62" fmla="*/ 238 w 344"/>
                    <a:gd name="T63" fmla="*/ 0 h 96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44"/>
                    <a:gd name="T97" fmla="*/ 0 h 965"/>
                    <a:gd name="T98" fmla="*/ 344 w 344"/>
                    <a:gd name="T99" fmla="*/ 965 h 96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44" h="965">
                      <a:moveTo>
                        <a:pt x="238" y="0"/>
                      </a:moveTo>
                      <a:lnTo>
                        <a:pt x="195" y="91"/>
                      </a:lnTo>
                      <a:lnTo>
                        <a:pt x="165" y="224"/>
                      </a:lnTo>
                      <a:lnTo>
                        <a:pt x="129" y="371"/>
                      </a:lnTo>
                      <a:lnTo>
                        <a:pt x="96" y="520"/>
                      </a:lnTo>
                      <a:lnTo>
                        <a:pt x="96" y="575"/>
                      </a:lnTo>
                      <a:lnTo>
                        <a:pt x="129" y="673"/>
                      </a:lnTo>
                      <a:lnTo>
                        <a:pt x="175" y="725"/>
                      </a:lnTo>
                      <a:lnTo>
                        <a:pt x="218" y="790"/>
                      </a:lnTo>
                      <a:lnTo>
                        <a:pt x="248" y="838"/>
                      </a:lnTo>
                      <a:lnTo>
                        <a:pt x="235" y="861"/>
                      </a:lnTo>
                      <a:lnTo>
                        <a:pt x="159" y="871"/>
                      </a:lnTo>
                      <a:lnTo>
                        <a:pt x="36" y="890"/>
                      </a:lnTo>
                      <a:lnTo>
                        <a:pt x="0" y="920"/>
                      </a:lnTo>
                      <a:lnTo>
                        <a:pt x="30" y="946"/>
                      </a:lnTo>
                      <a:lnTo>
                        <a:pt x="99" y="965"/>
                      </a:lnTo>
                      <a:lnTo>
                        <a:pt x="179" y="926"/>
                      </a:lnTo>
                      <a:lnTo>
                        <a:pt x="238" y="900"/>
                      </a:lnTo>
                      <a:lnTo>
                        <a:pt x="314" y="890"/>
                      </a:lnTo>
                      <a:lnTo>
                        <a:pt x="344" y="881"/>
                      </a:lnTo>
                      <a:lnTo>
                        <a:pt x="334" y="848"/>
                      </a:lnTo>
                      <a:lnTo>
                        <a:pt x="248" y="764"/>
                      </a:lnTo>
                      <a:lnTo>
                        <a:pt x="198" y="676"/>
                      </a:lnTo>
                      <a:lnTo>
                        <a:pt x="155" y="617"/>
                      </a:lnTo>
                      <a:lnTo>
                        <a:pt x="149" y="559"/>
                      </a:lnTo>
                      <a:lnTo>
                        <a:pt x="169" y="462"/>
                      </a:lnTo>
                      <a:lnTo>
                        <a:pt x="215" y="361"/>
                      </a:lnTo>
                      <a:lnTo>
                        <a:pt x="265" y="189"/>
                      </a:lnTo>
                      <a:lnTo>
                        <a:pt x="308" y="88"/>
                      </a:lnTo>
                      <a:lnTo>
                        <a:pt x="304" y="29"/>
                      </a:lnTo>
                      <a:lnTo>
                        <a:pt x="265" y="0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88" name="Text Box 13"/>
              <p:cNvSpPr txBox="1">
                <a:spLocks noChangeArrowheads="1"/>
              </p:cNvSpPr>
              <p:nvPr/>
            </p:nvSpPr>
            <p:spPr bwMode="auto">
              <a:xfrm>
                <a:off x="4528" y="2880"/>
                <a:ext cx="9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 b="0">
                    <a:latin typeface="Tahoma" charset="0"/>
                    <a:cs typeface="Tahoma" charset="0"/>
                  </a:rPr>
                  <a:t>But what about the </a:t>
                </a:r>
                <a:r>
                  <a:rPr lang="ja-JP" altLang="en-US" sz="1200" b="0">
                    <a:latin typeface="Tahoma" charset="0"/>
                    <a:cs typeface="Tahoma" charset="0"/>
                  </a:rPr>
                  <a:t>“</a:t>
                </a:r>
                <a:r>
                  <a:rPr lang="en-US" altLang="ja-JP" sz="1200" b="0">
                    <a:latin typeface="Tahoma" charset="0"/>
                    <a:cs typeface="Tahoma" charset="0"/>
                  </a:rPr>
                  <a:t>+1</a:t>
                </a:r>
                <a:r>
                  <a:rPr lang="ja-JP" altLang="en-US" sz="1200" b="0">
                    <a:latin typeface="Tahoma" charset="0"/>
                    <a:cs typeface="Tahoma" charset="0"/>
                  </a:rPr>
                  <a:t>”</a:t>
                </a:r>
                <a:r>
                  <a:rPr lang="en-US" altLang="ja-JP" sz="1200" b="0">
                    <a:latin typeface="Tahoma" charset="0"/>
                    <a:cs typeface="Tahoma" charset="0"/>
                  </a:rPr>
                  <a:t>?</a:t>
                </a:r>
                <a:endParaRPr lang="en-US" sz="1200" b="0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4689" name="Line 14"/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90" name="Line 15"/>
              <p:cNvSpPr>
                <a:spLocks noChangeShapeType="1"/>
              </p:cNvSpPr>
              <p:nvPr/>
            </p:nvSpPr>
            <p:spPr bwMode="auto">
              <a:xfrm>
                <a:off x="4594" y="3496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91" name="Group 16"/>
              <p:cNvGrpSpPr>
                <a:grpSpLocks/>
              </p:cNvGrpSpPr>
              <p:nvPr/>
            </p:nvGrpSpPr>
            <p:grpSpPr bwMode="auto">
              <a:xfrm>
                <a:off x="4507" y="3789"/>
                <a:ext cx="173" cy="111"/>
                <a:chOff x="4829" y="3734"/>
                <a:chExt cx="173" cy="111"/>
              </a:xfrm>
            </p:grpSpPr>
            <p:sp>
              <p:nvSpPr>
                <p:cNvPr id="24692" name="Line 17"/>
                <p:cNvSpPr>
                  <a:spLocks noChangeShapeType="1"/>
                </p:cNvSpPr>
                <p:nvPr/>
              </p:nvSpPr>
              <p:spPr bwMode="auto">
                <a:xfrm>
                  <a:off x="4829" y="3734"/>
                  <a:ext cx="17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93" name="Line 18"/>
                <p:cNvSpPr>
                  <a:spLocks noChangeShapeType="1"/>
                </p:cNvSpPr>
                <p:nvPr/>
              </p:nvSpPr>
              <p:spPr bwMode="auto">
                <a:xfrm>
                  <a:off x="4858" y="3789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94" name="Line 19"/>
                <p:cNvSpPr>
                  <a:spLocks noChangeShapeType="1"/>
                </p:cNvSpPr>
                <p:nvPr/>
              </p:nvSpPr>
              <p:spPr bwMode="auto">
                <a:xfrm>
                  <a:off x="4887" y="3845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608" name="Group 20"/>
            <p:cNvGrpSpPr>
              <a:grpSpLocks/>
            </p:cNvGrpSpPr>
            <p:nvPr/>
          </p:nvGrpSpPr>
          <p:grpSpPr bwMode="auto">
            <a:xfrm>
              <a:off x="1005" y="2352"/>
              <a:ext cx="4526" cy="1653"/>
              <a:chOff x="1005" y="2352"/>
              <a:chExt cx="4526" cy="1653"/>
            </a:xfrm>
          </p:grpSpPr>
          <p:grpSp>
            <p:nvGrpSpPr>
              <p:cNvPr id="24609" name="Group 22"/>
              <p:cNvGrpSpPr>
                <a:grpSpLocks/>
              </p:cNvGrpSpPr>
              <p:nvPr/>
            </p:nvGrpSpPr>
            <p:grpSpPr bwMode="auto">
              <a:xfrm>
                <a:off x="3634" y="3164"/>
                <a:ext cx="960" cy="676"/>
                <a:chOff x="4464" y="532"/>
                <a:chExt cx="960" cy="676"/>
              </a:xfrm>
            </p:grpSpPr>
            <p:grpSp>
              <p:nvGrpSpPr>
                <p:cNvPr id="24678" name="Group 23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468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468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71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46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8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8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8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816" y="742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4610" name="Group 32"/>
              <p:cNvGrpSpPr>
                <a:grpSpLocks/>
              </p:cNvGrpSpPr>
              <p:nvPr/>
            </p:nvGrpSpPr>
            <p:grpSpPr bwMode="auto">
              <a:xfrm>
                <a:off x="2818" y="3163"/>
                <a:ext cx="960" cy="676"/>
                <a:chOff x="4464" y="532"/>
                <a:chExt cx="960" cy="676"/>
              </a:xfrm>
            </p:grpSpPr>
            <p:grpSp>
              <p:nvGrpSpPr>
                <p:cNvPr id="24669" name="Group 33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467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467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71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467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7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7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7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816" y="742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4611" name="Group 42"/>
              <p:cNvGrpSpPr>
                <a:grpSpLocks/>
              </p:cNvGrpSpPr>
              <p:nvPr/>
            </p:nvGrpSpPr>
            <p:grpSpPr bwMode="auto">
              <a:xfrm>
                <a:off x="1152" y="3165"/>
                <a:ext cx="960" cy="676"/>
                <a:chOff x="4464" y="532"/>
                <a:chExt cx="960" cy="676"/>
              </a:xfrm>
            </p:grpSpPr>
            <p:grpSp>
              <p:nvGrpSpPr>
                <p:cNvPr id="24660" name="Group 43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466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466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71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466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6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16" y="742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grpSp>
            <p:nvGrpSpPr>
              <p:cNvPr id="24612" name="Group 52"/>
              <p:cNvGrpSpPr>
                <a:grpSpLocks/>
              </p:cNvGrpSpPr>
              <p:nvPr/>
            </p:nvGrpSpPr>
            <p:grpSpPr bwMode="auto">
              <a:xfrm>
                <a:off x="2002" y="3162"/>
                <a:ext cx="960" cy="676"/>
                <a:chOff x="4464" y="532"/>
                <a:chExt cx="960" cy="676"/>
              </a:xfrm>
            </p:grpSpPr>
            <p:grpSp>
              <p:nvGrpSpPr>
                <p:cNvPr id="24651" name="Group 53"/>
                <p:cNvGrpSpPr>
                  <a:grpSpLocks/>
                </p:cNvGrpSpPr>
                <p:nvPr/>
              </p:nvGrpSpPr>
              <p:grpSpPr bwMode="auto">
                <a:xfrm>
                  <a:off x="4464" y="532"/>
                  <a:ext cx="960" cy="676"/>
                  <a:chOff x="3936" y="528"/>
                  <a:chExt cx="960" cy="676"/>
                </a:xfrm>
              </p:grpSpPr>
              <p:sp>
                <p:nvSpPr>
                  <p:cNvPr id="2465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672"/>
                    <a:ext cx="576" cy="37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1800" b="0">
                      <a:latin typeface="Tahoma" charset="0"/>
                      <a:cs typeface="Tahoma" charset="0"/>
                    </a:endParaRPr>
                  </a:p>
                </p:txBody>
              </p:sp>
              <p:sp>
                <p:nvSpPr>
                  <p:cNvPr id="2465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8" y="671"/>
                    <a:ext cx="634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A       B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CO          CI</a:t>
                    </a:r>
                  </a:p>
                  <a:p>
                    <a:pPr algn="l"/>
                    <a:r>
                      <a:rPr lang="en-US" sz="1100" b="0">
                        <a:latin typeface="Tahoma" charset="0"/>
                        <a:cs typeface="Tahoma" charset="0"/>
                      </a:rPr>
                      <a:t>        S</a:t>
                    </a:r>
                  </a:p>
                </p:txBody>
              </p:sp>
              <p:sp>
                <p:nvSpPr>
                  <p:cNvPr id="2465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52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529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06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864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5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816" y="742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latin typeface="DomCasual" charset="0"/>
                      <a:cs typeface="Tahoma" charset="0"/>
                    </a:rPr>
                    <a:t>FA</a:t>
                  </a:r>
                </a:p>
              </p:txBody>
            </p:sp>
          </p:grpSp>
          <p:sp>
            <p:nvSpPr>
              <p:cNvPr id="24613" name="Text Box 62"/>
              <p:cNvSpPr txBox="1">
                <a:spLocks noChangeArrowheads="1"/>
              </p:cNvSpPr>
              <p:nvPr/>
            </p:nvSpPr>
            <p:spPr bwMode="auto">
              <a:xfrm>
                <a:off x="1360" y="2966"/>
                <a:ext cx="277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A3                 A2                 A1                 A0</a:t>
                </a:r>
              </a:p>
            </p:txBody>
          </p:sp>
          <p:sp>
            <p:nvSpPr>
              <p:cNvPr id="24614" name="Text Box 63"/>
              <p:cNvSpPr txBox="1">
                <a:spLocks noChangeArrowheads="1"/>
              </p:cNvSpPr>
              <p:nvPr/>
            </p:nvSpPr>
            <p:spPr bwMode="auto">
              <a:xfrm>
                <a:off x="1005" y="3792"/>
                <a:ext cx="32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S4         S3                 S0                 S1                 S0</a:t>
                </a:r>
              </a:p>
            </p:txBody>
          </p:sp>
          <p:sp>
            <p:nvSpPr>
              <p:cNvPr id="24615" name="Line 64"/>
              <p:cNvSpPr>
                <a:spLocks noChangeShapeType="1"/>
              </p:cNvSpPr>
              <p:nvPr/>
            </p:nvSpPr>
            <p:spPr bwMode="auto">
              <a:xfrm>
                <a:off x="1152" y="3496"/>
                <a:ext cx="0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16" name="Group 65"/>
              <p:cNvGrpSpPr>
                <a:grpSpLocks/>
              </p:cNvGrpSpPr>
              <p:nvPr/>
            </p:nvGrpSpPr>
            <p:grpSpPr bwMode="auto">
              <a:xfrm rot="5400000">
                <a:off x="1485" y="2840"/>
                <a:ext cx="518" cy="233"/>
                <a:chOff x="3744" y="8496"/>
                <a:chExt cx="1296" cy="582"/>
              </a:xfrm>
            </p:grpSpPr>
            <p:sp>
              <p:nvSpPr>
                <p:cNvPr id="24645" name="Line 66"/>
                <p:cNvSpPr>
                  <a:spLocks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6" name="Freeform 67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7" name="Freeform 68"/>
                <p:cNvSpPr>
                  <a:spLocks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Freeform 69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Line 70"/>
                <p:cNvSpPr>
                  <a:spLocks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7" name="Group 72"/>
              <p:cNvGrpSpPr>
                <a:grpSpLocks/>
              </p:cNvGrpSpPr>
              <p:nvPr/>
            </p:nvGrpSpPr>
            <p:grpSpPr bwMode="auto">
              <a:xfrm rot="5400000">
                <a:off x="2333" y="2840"/>
                <a:ext cx="518" cy="233"/>
                <a:chOff x="3744" y="8496"/>
                <a:chExt cx="1296" cy="582"/>
              </a:xfrm>
            </p:grpSpPr>
            <p:sp>
              <p:nvSpPr>
                <p:cNvPr id="24639" name="Line 73"/>
                <p:cNvSpPr>
                  <a:spLocks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0" name="Freeform 74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Freeform 75"/>
                <p:cNvSpPr>
                  <a:spLocks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Freeform 76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Line 77"/>
                <p:cNvSpPr>
                  <a:spLocks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8" name="Group 79"/>
              <p:cNvGrpSpPr>
                <a:grpSpLocks/>
              </p:cNvGrpSpPr>
              <p:nvPr/>
            </p:nvGrpSpPr>
            <p:grpSpPr bwMode="auto">
              <a:xfrm rot="5400000">
                <a:off x="3152" y="2840"/>
                <a:ext cx="518" cy="233"/>
                <a:chOff x="3744" y="8496"/>
                <a:chExt cx="1296" cy="582"/>
              </a:xfrm>
            </p:grpSpPr>
            <p:sp>
              <p:nvSpPr>
                <p:cNvPr id="24633" name="Line 80"/>
                <p:cNvSpPr>
                  <a:spLocks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4" name="Freeform 81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5" name="Freeform 82"/>
                <p:cNvSpPr>
                  <a:spLocks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6" name="Freeform 83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7" name="Line 84"/>
                <p:cNvSpPr>
                  <a:spLocks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8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9" name="Group 86"/>
              <p:cNvGrpSpPr>
                <a:grpSpLocks/>
              </p:cNvGrpSpPr>
              <p:nvPr/>
            </p:nvGrpSpPr>
            <p:grpSpPr bwMode="auto">
              <a:xfrm rot="5400000">
                <a:off x="3963" y="2840"/>
                <a:ext cx="518" cy="233"/>
                <a:chOff x="3744" y="8496"/>
                <a:chExt cx="1296" cy="582"/>
              </a:xfrm>
            </p:grpSpPr>
            <p:sp>
              <p:nvSpPr>
                <p:cNvPr id="24627" name="Line 87"/>
                <p:cNvSpPr>
                  <a:spLocks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8" name="Freeform 88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Freeform 89"/>
                <p:cNvSpPr>
                  <a:spLocks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0" name="Freeform 90"/>
                <p:cNvSpPr>
                  <a:spLocks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1" name="Line 91"/>
                <p:cNvSpPr>
                  <a:spLocks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20" name="Text Box 93"/>
              <p:cNvSpPr txBox="1">
                <a:spLocks noChangeArrowheads="1"/>
              </p:cNvSpPr>
              <p:nvPr/>
            </p:nvSpPr>
            <p:spPr bwMode="auto">
              <a:xfrm>
                <a:off x="1525" y="2352"/>
                <a:ext cx="280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 B3                  B2                B1                 B0</a:t>
                </a:r>
              </a:p>
            </p:txBody>
          </p:sp>
          <p:sp>
            <p:nvSpPr>
              <p:cNvPr id="24621" name="Line 94"/>
              <p:cNvSpPr>
                <a:spLocks noChangeShapeType="1"/>
              </p:cNvSpPr>
              <p:nvPr/>
            </p:nvSpPr>
            <p:spPr bwMode="auto">
              <a:xfrm>
                <a:off x="1686" y="254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95"/>
              <p:cNvSpPr>
                <a:spLocks noChangeShapeType="1"/>
              </p:cNvSpPr>
              <p:nvPr/>
            </p:nvSpPr>
            <p:spPr bwMode="auto">
              <a:xfrm>
                <a:off x="2536" y="254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Line 96"/>
              <p:cNvSpPr>
                <a:spLocks noChangeShapeType="1"/>
              </p:cNvSpPr>
              <p:nvPr/>
            </p:nvSpPr>
            <p:spPr bwMode="auto">
              <a:xfrm>
                <a:off x="3353" y="254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97"/>
              <p:cNvSpPr>
                <a:spLocks noChangeShapeType="1"/>
              </p:cNvSpPr>
              <p:nvPr/>
            </p:nvSpPr>
            <p:spPr bwMode="auto">
              <a:xfrm>
                <a:off x="4164" y="2544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Line 98"/>
              <p:cNvSpPr>
                <a:spLocks noChangeShapeType="1"/>
              </p:cNvSpPr>
              <p:nvPr/>
            </p:nvSpPr>
            <p:spPr bwMode="auto">
              <a:xfrm flipV="1">
                <a:off x="1801" y="2697"/>
                <a:ext cx="305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Text Box 99"/>
              <p:cNvSpPr txBox="1">
                <a:spLocks noChangeArrowheads="1"/>
              </p:cNvSpPr>
              <p:nvPr/>
            </p:nvSpPr>
            <p:spPr bwMode="auto">
              <a:xfrm>
                <a:off x="4941" y="2573"/>
                <a:ext cx="5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Subtract</a:t>
                </a:r>
              </a:p>
            </p:txBody>
          </p:sp>
        </p:grp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4572000" y="1676400"/>
            <a:ext cx="3808413" cy="1235075"/>
            <a:chOff x="2880" y="1056"/>
            <a:chExt cx="2399" cy="778"/>
          </a:xfrm>
        </p:grpSpPr>
        <p:sp>
          <p:nvSpPr>
            <p:cNvPr id="24585" name="Text Box 101"/>
            <p:cNvSpPr txBox="1">
              <a:spLocks noChangeArrowheads="1"/>
            </p:cNvSpPr>
            <p:nvPr/>
          </p:nvSpPr>
          <p:spPr bwMode="auto">
            <a:xfrm>
              <a:off x="3353" y="1204"/>
              <a:ext cx="19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~ = bit-wise complement</a:t>
              </a:r>
            </a:p>
          </p:txBody>
        </p:sp>
        <p:sp>
          <p:nvSpPr>
            <p:cNvPr id="24586" name="Line 102"/>
            <p:cNvSpPr>
              <a:spLocks noChangeShapeType="1"/>
            </p:cNvSpPr>
            <p:nvPr/>
          </p:nvSpPr>
          <p:spPr bwMode="auto">
            <a:xfrm flipH="1" flipV="1">
              <a:off x="2880" y="1056"/>
              <a:ext cx="473" cy="2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7" name="Group 103"/>
            <p:cNvGrpSpPr>
              <a:grpSpLocks/>
            </p:cNvGrpSpPr>
            <p:nvPr/>
          </p:nvGrpSpPr>
          <p:grpSpPr bwMode="auto">
            <a:xfrm>
              <a:off x="3111" y="1466"/>
              <a:ext cx="1985" cy="368"/>
              <a:chOff x="3111" y="1466"/>
              <a:chExt cx="1985" cy="368"/>
            </a:xfrm>
          </p:grpSpPr>
          <p:grpSp>
            <p:nvGrpSpPr>
              <p:cNvPr id="24588" name="Group 104"/>
              <p:cNvGrpSpPr>
                <a:grpSpLocks noChangeAspect="1"/>
              </p:cNvGrpSpPr>
              <p:nvPr/>
            </p:nvGrpSpPr>
            <p:grpSpPr bwMode="auto">
              <a:xfrm>
                <a:off x="3278" y="1514"/>
                <a:ext cx="576" cy="259"/>
                <a:chOff x="3744" y="8496"/>
                <a:chExt cx="1296" cy="582"/>
              </a:xfrm>
            </p:grpSpPr>
            <p:sp>
              <p:nvSpPr>
                <p:cNvPr id="24601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2" name="Freeform 106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3" name="Freeform 107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4" name="Freeform 108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5" name="Line 109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6" name="Line 1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89" name="Text Box 111"/>
              <p:cNvSpPr txBox="1">
                <a:spLocks noChangeArrowheads="1"/>
              </p:cNvSpPr>
              <p:nvPr/>
            </p:nvSpPr>
            <p:spPr bwMode="auto">
              <a:xfrm>
                <a:off x="3111" y="1466"/>
                <a:ext cx="20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B</a:t>
                </a:r>
              </a:p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24590" name="Text Box 112"/>
              <p:cNvSpPr txBox="1">
                <a:spLocks noChangeArrowheads="1"/>
              </p:cNvSpPr>
              <p:nvPr/>
            </p:nvSpPr>
            <p:spPr bwMode="auto">
              <a:xfrm>
                <a:off x="3809" y="1497"/>
                <a:ext cx="2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B</a:t>
                </a:r>
              </a:p>
            </p:txBody>
          </p:sp>
          <p:grpSp>
            <p:nvGrpSpPr>
              <p:cNvPr id="24591" name="Group 113"/>
              <p:cNvGrpSpPr>
                <a:grpSpLocks noChangeAspect="1"/>
              </p:cNvGrpSpPr>
              <p:nvPr/>
            </p:nvGrpSpPr>
            <p:grpSpPr bwMode="auto">
              <a:xfrm>
                <a:off x="4360" y="1514"/>
                <a:ext cx="576" cy="259"/>
                <a:chOff x="3744" y="8496"/>
                <a:chExt cx="1296" cy="582"/>
              </a:xfrm>
            </p:grpSpPr>
            <p:sp>
              <p:nvSpPr>
                <p:cNvPr id="24595" name="Line 114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643"/>
                  <a:ext cx="414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6" name="Freeform 115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681" cy="576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7" name="Freeform 116"/>
                <p:cNvSpPr>
                  <a:spLocks noChangeAspect="1"/>
                </p:cNvSpPr>
                <p:nvPr/>
              </p:nvSpPr>
              <p:spPr bwMode="auto">
                <a:xfrm>
                  <a:off x="4032" y="8496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8" name="Freeform 117"/>
                <p:cNvSpPr>
                  <a:spLocks noChangeAspect="1"/>
                </p:cNvSpPr>
                <p:nvPr/>
              </p:nvSpPr>
              <p:spPr bwMode="auto">
                <a:xfrm>
                  <a:off x="4176" y="8499"/>
                  <a:ext cx="144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99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931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0" name="Line 11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7" y="8784"/>
                  <a:ext cx="183" cy="0"/>
                </a:xfrm>
                <a:prstGeom prst="line">
                  <a:avLst/>
                </a:prstGeom>
                <a:noFill/>
                <a:ln w="127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92" name="Text Box 120"/>
              <p:cNvSpPr txBox="1">
                <a:spLocks noChangeArrowheads="1"/>
              </p:cNvSpPr>
              <p:nvPr/>
            </p:nvSpPr>
            <p:spPr bwMode="auto">
              <a:xfrm>
                <a:off x="4191" y="1466"/>
                <a:ext cx="20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B</a:t>
                </a:r>
              </a:p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24593" name="Text Box 121"/>
              <p:cNvSpPr txBox="1">
                <a:spLocks noChangeArrowheads="1"/>
              </p:cNvSpPr>
              <p:nvPr/>
            </p:nvSpPr>
            <p:spPr bwMode="auto">
              <a:xfrm>
                <a:off x="4891" y="1497"/>
                <a:ext cx="2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CC0000"/>
                    </a:solidFill>
                    <a:latin typeface="Tahoma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24594" name="Line 122"/>
              <p:cNvSpPr>
                <a:spLocks noChangeShapeType="1"/>
              </p:cNvSpPr>
              <p:nvPr/>
            </p:nvSpPr>
            <p:spPr bwMode="auto">
              <a:xfrm flipV="1">
                <a:off x="4962" y="1529"/>
                <a:ext cx="58" cy="1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123"/>
          <p:cNvGrpSpPr>
            <a:grpSpLocks/>
          </p:cNvGrpSpPr>
          <p:nvPr/>
        </p:nvGrpSpPr>
        <p:grpSpPr bwMode="auto">
          <a:xfrm>
            <a:off x="6961188" y="4568825"/>
            <a:ext cx="1698625" cy="1973263"/>
            <a:chOff x="4401" y="2698"/>
            <a:chExt cx="1070" cy="1243"/>
          </a:xfrm>
        </p:grpSpPr>
        <p:sp>
          <p:nvSpPr>
            <p:cNvPr id="24582" name="Rectangle 124"/>
            <p:cNvSpPr>
              <a:spLocks noChangeArrowheads="1"/>
            </p:cNvSpPr>
            <p:nvPr/>
          </p:nvSpPr>
          <p:spPr bwMode="auto">
            <a:xfrm>
              <a:off x="4401" y="2812"/>
              <a:ext cx="1070" cy="1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b="0">
                <a:latin typeface="Tahoma" charset="0"/>
                <a:cs typeface="Tahoma" charset="0"/>
              </a:endParaRPr>
            </a:p>
          </p:txBody>
        </p:sp>
        <p:sp>
          <p:nvSpPr>
            <p:cNvPr id="24583" name="Line 125"/>
            <p:cNvSpPr>
              <a:spLocks noChangeShapeType="1"/>
            </p:cNvSpPr>
            <p:nvPr/>
          </p:nvSpPr>
          <p:spPr bwMode="auto">
            <a:xfrm flipV="1">
              <a:off x="4593" y="2698"/>
              <a:ext cx="0" cy="7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126"/>
            <p:cNvSpPr>
              <a:spLocks noChangeShapeType="1"/>
            </p:cNvSpPr>
            <p:nvPr/>
          </p:nvSpPr>
          <p:spPr bwMode="auto">
            <a:xfrm flipH="1">
              <a:off x="4401" y="3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Condition Codes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0" y="708025"/>
            <a:ext cx="6172200" cy="61499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One often wants 4 other bits of information from an </a:t>
            </a: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arith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unit: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Z (zero):  result is = 0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big NOR gate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 (negative):  result is &lt; 0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</a:t>
            </a:r>
            <a:r>
              <a:rPr lang="en-US" sz="1800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N-1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 (carry):  indicates that most significant position produced a carry, e.g., </a:t>
            </a:r>
            <a:r>
              <a:rPr lang="ja-JP" alt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 + (-1)</a:t>
            </a:r>
            <a:r>
              <a:rPr lang="ja-JP" alt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Carry from last FA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V (overflow):  indicates answer </a:t>
            </a: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doesn</a:t>
            </a:r>
            <a:r>
              <a:rPr lang="ja-JP" alt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 fit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precisely:</a:t>
            </a:r>
          </a:p>
          <a:p>
            <a:pPr lvl="1"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533508" name="AutoShape 4"/>
          <p:cNvSpPr>
            <a:spLocks noChangeArrowheads="1"/>
          </p:cNvSpPr>
          <p:nvPr/>
        </p:nvSpPr>
        <p:spPr bwMode="auto">
          <a:xfrm>
            <a:off x="5715000" y="914400"/>
            <a:ext cx="3276600" cy="55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endParaRPr lang="en-US" sz="1800" b="0" dirty="0">
              <a:latin typeface="Tahoma" charset="0"/>
              <a:cs typeface="Tahoma" charset="0"/>
            </a:endParaRP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To compare A and B,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 perform A–B and use</a:t>
            </a:r>
          </a:p>
          <a:p>
            <a:pPr algn="l"/>
            <a:r>
              <a:rPr lang="en-US" sz="1800" b="0" dirty="0" smtClean="0">
                <a:latin typeface="Tahoma" charset="0"/>
                <a:cs typeface="Tahoma" charset="0"/>
              </a:rPr>
              <a:t> condition </a:t>
            </a:r>
            <a:r>
              <a:rPr lang="en-US" sz="1800" b="0" dirty="0">
                <a:latin typeface="Tahoma" charset="0"/>
                <a:cs typeface="Tahoma" charset="0"/>
              </a:rPr>
              <a:t>codes:</a:t>
            </a:r>
          </a:p>
          <a:p>
            <a:pPr algn="l"/>
            <a:endParaRPr lang="en-US" sz="1800" b="0" dirty="0">
              <a:latin typeface="Tahoma" charset="0"/>
              <a:cs typeface="Tahoma" charset="0"/>
            </a:endParaRPr>
          </a:p>
          <a:p>
            <a:pPr algn="l"/>
            <a:r>
              <a:rPr lang="en-US" sz="1800" b="0" dirty="0">
                <a:latin typeface="Tahoma" charset="0"/>
                <a:cs typeface="Tahoma" charset="0"/>
              </a:rPr>
              <a:t>Signed comparison: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EQ ==   Z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NE !=   ~Z</a:t>
            </a:r>
          </a:p>
          <a:p>
            <a:pPr algn="l"/>
            <a:r>
              <a:rPr lang="en-US" sz="1800" b="0" dirty="0" smtClean="0">
                <a:latin typeface="Courier New" charset="0"/>
                <a:cs typeface="Tahoma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</a:rPr>
              <a:t>LT &lt;    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</a:t>
            </a:r>
            <a:br>
              <a:rPr lang="en-US" sz="1800" dirty="0">
                <a:latin typeface="Courier New" charset="0"/>
                <a:cs typeface="Tahoma" charset="0"/>
                <a:sym typeface="Symbol" charset="0"/>
              </a:rPr>
            </a:b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LE &lt;=   Z+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GE &gt;=   ~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</a:t>
            </a: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GT &gt;    ~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(Z+(</a:t>
            </a:r>
            <a:r>
              <a:rPr lang="en-US" sz="1800" dirty="0">
                <a:latin typeface="Courier New" charset="0"/>
                <a:cs typeface="Tahoma" charset="0"/>
              </a:rPr>
              <a:t>N</a:t>
            </a:r>
            <a:r>
              <a:rPr lang="en-US" sz="1100" dirty="0">
                <a:latin typeface="Courier New" charset="0"/>
                <a:cs typeface="Tahoma" charset="0"/>
                <a:sym typeface="Symbol" charset="0"/>
              </a:rPr>
              <a:t>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V))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  <a:sym typeface="Symbol" charset="0"/>
              </a:rPr>
              <a:t>     </a:t>
            </a:r>
          </a:p>
          <a:p>
            <a:pPr algn="l"/>
            <a:r>
              <a:rPr lang="en-US" sz="1800" b="0" dirty="0">
                <a:latin typeface="Tahoma" charset="0"/>
                <a:cs typeface="Tahoma" charset="0"/>
                <a:sym typeface="Symbol" charset="0"/>
              </a:rPr>
              <a:t>Unsigned comparison: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EQ  ==   Z</a:t>
            </a:r>
          </a:p>
          <a:p>
            <a:pPr algn="l"/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 NE  !=   ~Z</a:t>
            </a:r>
          </a:p>
          <a:p>
            <a:pPr algn="l"/>
            <a:r>
              <a:rPr lang="en-US" sz="1800" b="0" dirty="0" smtClean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LTU &lt;    ~C</a:t>
            </a:r>
            <a:endParaRPr lang="en-US" sz="1800" dirty="0">
              <a:latin typeface="Courier New" charset="0"/>
              <a:cs typeface="Tahoma" charset="0"/>
              <a:sym typeface="Symbol" charset="0"/>
            </a:endParaRP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LEU &lt;=   ~C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+Z</a:t>
            </a:r>
            <a:br>
              <a:rPr lang="en-US" sz="1800" dirty="0">
                <a:latin typeface="Courier New" charset="0"/>
                <a:cs typeface="Tahoma" charset="0"/>
                <a:sym typeface="Symbol" charset="0"/>
              </a:rPr>
            </a:b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GEU &gt;=   C</a:t>
            </a:r>
            <a:endParaRPr lang="en-US" sz="1800" dirty="0">
              <a:latin typeface="Courier New" charset="0"/>
              <a:cs typeface="Tahoma" charset="0"/>
              <a:sym typeface="Symbol" charset="0"/>
            </a:endParaRPr>
          </a:p>
          <a:p>
            <a:pPr algn="l"/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 </a:t>
            </a:r>
            <a:r>
              <a:rPr lang="en-US" sz="1800" dirty="0" smtClean="0">
                <a:latin typeface="Courier New" charset="0"/>
                <a:cs typeface="Tahoma" charset="0"/>
                <a:sym typeface="Symbol" charset="0"/>
              </a:rPr>
              <a:t>GTU &gt;    ~(~C</a:t>
            </a:r>
            <a:r>
              <a:rPr lang="en-US" sz="1800" dirty="0">
                <a:latin typeface="Courier New" charset="0"/>
                <a:cs typeface="Tahoma" charset="0"/>
                <a:sym typeface="Symbol" charset="0"/>
              </a:rPr>
              <a:t>+Z)</a:t>
            </a:r>
          </a:p>
          <a:p>
            <a:pPr algn="l"/>
            <a:endParaRPr lang="en-US" sz="1800" b="0" dirty="0">
              <a:latin typeface="Tahoma" charset="0"/>
              <a:cs typeface="Tahoma" charset="0"/>
            </a:endParaRPr>
          </a:p>
        </p:txBody>
      </p:sp>
      <p:graphicFrame>
        <p:nvGraphicFramePr>
          <p:cNvPr id="533513" name="Object 9"/>
          <p:cNvGraphicFramePr>
            <a:graphicFrameLocks/>
          </p:cNvGraphicFramePr>
          <p:nvPr/>
        </p:nvGraphicFramePr>
        <p:xfrm>
          <a:off x="2497138" y="4448175"/>
          <a:ext cx="3067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2489200" imgH="419100" progId="Equation.3">
                  <p:embed/>
                </p:oleObj>
              </mc:Choice>
              <mc:Fallback>
                <p:oleObj name="Equation" r:id="rId3" imgW="2489200" imgH="4191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448175"/>
                        <a:ext cx="3067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65450" y="5086350"/>
            <a:ext cx="1612900" cy="933450"/>
            <a:chOff x="1700" y="3670"/>
            <a:chExt cx="1016" cy="588"/>
          </a:xfrm>
        </p:grpSpPr>
        <p:graphicFrame>
          <p:nvGraphicFramePr>
            <p:cNvPr id="25606" name="Object 11"/>
            <p:cNvGraphicFramePr>
              <a:graphicFrameLocks/>
            </p:cNvGraphicFramePr>
            <p:nvPr/>
          </p:nvGraphicFramePr>
          <p:xfrm>
            <a:off x="1700" y="4005"/>
            <a:ext cx="101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5" imgW="1536700" imgH="342900" progId="Equation.3">
                    <p:embed/>
                  </p:oleObj>
                </mc:Choice>
                <mc:Fallback>
                  <p:oleObj name="Equation" r:id="rId5" imgW="1536700" imgH="34290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4005"/>
                          <a:ext cx="101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Text Box 12"/>
            <p:cNvSpPr txBox="1">
              <a:spLocks noChangeArrowheads="1"/>
            </p:cNvSpPr>
            <p:nvPr/>
          </p:nvSpPr>
          <p:spPr bwMode="auto">
            <a:xfrm>
              <a:off x="1982" y="3670"/>
              <a:ext cx="3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-or-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533508" grpId="0" animBg="1" autoUpdateAnimBg="0"/>
    </p:bld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b="0" dirty="0" smtClean="0"/>
        </a:defPPr>
      </a:lstStyle>
    </a:tx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12109</TotalTime>
  <Words>1752</Words>
  <Application>Microsoft Macintosh PowerPoint</Application>
  <PresentationFormat>Letter Paper (8.5x11 in)</PresentationFormat>
  <Paragraphs>507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Arial Narrow</vt:lpstr>
      <vt:lpstr>Comic Sans MS</vt:lpstr>
      <vt:lpstr>Courier New</vt:lpstr>
      <vt:lpstr>DomCasual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Document</vt:lpstr>
      <vt:lpstr>Equation</vt:lpstr>
      <vt:lpstr> Computer Organization and Design  Arithmetic &amp; Logic Circuits </vt:lpstr>
      <vt:lpstr>Topics</vt:lpstr>
      <vt:lpstr>Review: 2’s Complement</vt:lpstr>
      <vt:lpstr>Binary Addition</vt:lpstr>
      <vt:lpstr>Binary Addition</vt:lpstr>
      <vt:lpstr>Designing a Full Adder (1-bit adder)</vt:lpstr>
      <vt:lpstr>For Those Who Prefer Logic Diagrams</vt:lpstr>
      <vt:lpstr>Subtraction: A-B = A + (-B)</vt:lpstr>
      <vt:lpstr>Condition Codes</vt:lpstr>
      <vt:lpstr>Condition Codes</vt:lpstr>
      <vt:lpstr>Latency of Ripple-Carry Adder</vt:lpstr>
      <vt:lpstr>Can we add faster?</vt:lpstr>
      <vt:lpstr>Adder Summary</vt:lpstr>
      <vt:lpstr>Shifting and Logical Operations</vt:lpstr>
      <vt:lpstr>Shifting Logic</vt:lpstr>
      <vt:lpstr>Shifting Logic</vt:lpstr>
      <vt:lpstr>Shifting Logic:  Other shift amounts</vt:lpstr>
      <vt:lpstr>Shifting Logic:  Other shift amounts</vt:lpstr>
      <vt:lpstr>Boolean Operations</vt:lpstr>
      <vt:lpstr>Boolean Unit</vt:lpstr>
      <vt:lpstr>An ALU, at last (without comparisons)</vt:lpstr>
      <vt:lpstr>A Complete ALU</vt:lpstr>
      <vt:lpstr>Next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and Logic - I</dc:title>
  <dc:subject>Comp 411 -- Spring 2011</dc:subject>
  <dc:creator>Montek Singh</dc:creator>
  <cp:keywords/>
  <dc:description/>
  <cp:lastModifiedBy>hailey Huber</cp:lastModifiedBy>
  <cp:revision>385</cp:revision>
  <cp:lastPrinted>1999-09-10T12:56:53Z</cp:lastPrinted>
  <dcterms:created xsi:type="dcterms:W3CDTF">2011-03-16T04:43:56Z</dcterms:created>
  <dcterms:modified xsi:type="dcterms:W3CDTF">2016-04-30T03:25:50Z</dcterms:modified>
  <cp:category/>
</cp:coreProperties>
</file>