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440" r:id="rId2"/>
    <p:sldId id="540" r:id="rId3"/>
    <p:sldId id="513" r:id="rId4"/>
    <p:sldId id="514" r:id="rId5"/>
    <p:sldId id="515" r:id="rId6"/>
    <p:sldId id="516" r:id="rId7"/>
    <p:sldId id="518" r:id="rId8"/>
    <p:sldId id="517" r:id="rId9"/>
    <p:sldId id="519" r:id="rId10"/>
    <p:sldId id="546" r:id="rId11"/>
    <p:sldId id="543" r:id="rId12"/>
    <p:sldId id="544" r:id="rId13"/>
    <p:sldId id="542" r:id="rId14"/>
    <p:sldId id="524" r:id="rId15"/>
    <p:sldId id="526" r:id="rId16"/>
    <p:sldId id="527" r:id="rId17"/>
    <p:sldId id="528" r:id="rId18"/>
    <p:sldId id="529" r:id="rId19"/>
    <p:sldId id="530" r:id="rId20"/>
    <p:sldId id="531" r:id="rId21"/>
    <p:sldId id="532" r:id="rId22"/>
    <p:sldId id="533" r:id="rId23"/>
    <p:sldId id="534" r:id="rId24"/>
    <p:sldId id="535" r:id="rId25"/>
    <p:sldId id="547" r:id="rId26"/>
    <p:sldId id="536" r:id="rId27"/>
    <p:sldId id="537" r:id="rId28"/>
    <p:sldId id="538" r:id="rId29"/>
    <p:sldId id="545" r:id="rId30"/>
    <p:sldId id="548" r:id="rId31"/>
    <p:sldId id="539" r:id="rId32"/>
  </p:sldIdLst>
  <p:sldSz cx="9144000" cy="6858000" type="letter"/>
  <p:notesSz cx="7315200" cy="96012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1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3333FF"/>
    <a:srgbClr val="33CC33"/>
    <a:srgbClr val="669900"/>
    <a:srgbClr val="00FF00"/>
    <a:srgbClr val="0000FF"/>
    <a:srgbClr val="E9910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85302"/>
  </p:normalViewPr>
  <p:slideViewPr>
    <p:cSldViewPr snapToObjects="1">
      <p:cViewPr varScale="1">
        <p:scale>
          <a:sx n="107" d="100"/>
          <a:sy n="107" d="100"/>
        </p:scale>
        <p:origin x="10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34" d="100"/>
          <a:sy n="134" d="100"/>
        </p:scale>
        <p:origin x="-3920" y="-112"/>
      </p:cViewPr>
      <p:guideLst>
        <p:guide orient="horz" pos="3021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60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1200150"/>
            <a:ext cx="4806950" cy="36052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584698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0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180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11" tIns="48355" rIns="96711" bIns="48355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178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 the</a:t>
            </a:r>
            <a:r>
              <a:rPr lang="en-US" baseline="0" dirty="0" smtClean="0"/>
              <a:t> special case, when the exponent of 2 is -127, you say that there is no hidden one before the dot, it is a hidden zero.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there exponent is -127 it is a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78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If the E field is all 1’s and the fraction field is all 0’s it is</a:t>
            </a:r>
            <a:r>
              <a:rPr lang="en-US" baseline="0" dirty="0" smtClean="0"/>
              <a:t> a special pattern that indicates infinity. The sign field denotes positive vs. negative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 field being all 1’s and the fraction field being not all 0’s are special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70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06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Adding</a:t>
            </a:r>
            <a:r>
              <a:rPr lang="en-US" baseline="0" dirty="0" smtClean="0"/>
              <a:t> numbers in different orders may not be the same because there could be drops with the vast amounts of </a:t>
            </a:r>
            <a:r>
              <a:rPr lang="en-US" baseline="0" dirty="0" err="1" smtClean="0"/>
              <a:t>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25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9962" cy="3586163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06" tIns="42543" rIns="86606" bIns="42543"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316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1200150"/>
            <a:ext cx="4802188" cy="3602038"/>
          </a:xfrm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2475"/>
            <a:ext cx="5365750" cy="4314825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08" tIns="46254" rIns="92508" bIns="46254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944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9962" cy="3586163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97" tIns="42441" rIns="86397" bIns="42441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87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9962" cy="3586163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97" tIns="42441" rIns="86397" bIns="42441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77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9962" cy="3586163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97" tIns="42441" rIns="86397" bIns="42441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249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6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180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11" tIns="48355" rIns="96711" bIns="48355"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46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 floating point, two’s complement does not work because things aren’t aligned correctly. This is because of the exponents</a:t>
            </a:r>
            <a:r>
              <a:rPr lang="is-IS" dirty="0" smtClean="0"/>
              <a:t>… </a:t>
            </a:r>
          </a:p>
          <a:p>
            <a:endParaRPr lang="is-IS" dirty="0" smtClean="0"/>
          </a:p>
          <a:p>
            <a:r>
              <a:rPr lang="is-IS" dirty="0" smtClean="0"/>
              <a:t>You need a leftmost sign bit which indicates either negative or positive, if it is 0 it is positive</a:t>
            </a:r>
          </a:p>
          <a:p>
            <a:endParaRPr lang="is-IS" dirty="0" smtClean="0"/>
          </a:p>
          <a:p>
            <a:r>
              <a:rPr lang="en-US" dirty="0" smtClean="0"/>
              <a:t>T</a:t>
            </a:r>
            <a:r>
              <a:rPr lang="is-IS" dirty="0" smtClean="0"/>
              <a:t>he</a:t>
            </a:r>
            <a:r>
              <a:rPr lang="is-IS" baseline="0" dirty="0" smtClean="0"/>
              <a:t> green E is the expononent, the exponent also allows negatives using a bias. All numbers get 127 added to it, so if you want 0 you make it 127</a:t>
            </a:r>
          </a:p>
          <a:p>
            <a:endParaRPr lang="is-IS" baseline="0" dirty="0" smtClean="0"/>
          </a:p>
          <a:p>
            <a:r>
              <a:rPr lang="is-IS" baseline="0" dirty="0" smtClean="0"/>
              <a:t>Significand is a decimal with an added assumed 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354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Number one:</a:t>
            </a:r>
          </a:p>
          <a:p>
            <a:r>
              <a:rPr lang="en-US" dirty="0" smtClean="0"/>
              <a:t>	sign</a:t>
            </a:r>
            <a:r>
              <a:rPr lang="en-US" baseline="0" dirty="0" smtClean="0"/>
              <a:t> is positive so s = 0</a:t>
            </a:r>
          </a:p>
          <a:p>
            <a:r>
              <a:rPr lang="en-US" baseline="0" dirty="0" smtClean="0"/>
              <a:t>	exponent is 0, after a bias of 127 the E field is 127 </a:t>
            </a:r>
            <a:r>
              <a:rPr lang="en-US" baseline="0" dirty="0" err="1" smtClean="0"/>
              <a:t>whch</a:t>
            </a:r>
            <a:r>
              <a:rPr lang="en-US" baseline="0" dirty="0" smtClean="0"/>
              <a:t> is 01111111</a:t>
            </a:r>
          </a:p>
          <a:p>
            <a:r>
              <a:rPr lang="en-US" baseline="0" dirty="0" smtClean="0"/>
              <a:t>	The fraction is 1.0, but you only store after the point so it is all 0’s</a:t>
            </a:r>
          </a:p>
          <a:p>
            <a:r>
              <a:rPr lang="en-US" baseline="0" dirty="0" smtClean="0"/>
              <a:t>One half:</a:t>
            </a:r>
          </a:p>
          <a:p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Minus two:</a:t>
            </a:r>
          </a:p>
          <a:p>
            <a:r>
              <a:rPr lang="en-US" baseline="0" dirty="0" smtClean="0"/>
              <a:t>	the sign bit is negative so it is 1</a:t>
            </a:r>
          </a:p>
          <a:p>
            <a:r>
              <a:rPr lang="en-US" baseline="0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3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</a:endParaRPr>
            </a:p>
          </p:txBody>
        </p:sp>
      </p:grpSp>
      <p:sp>
        <p:nvSpPr>
          <p:cNvPr id="7" name="AutoShape 10"/>
          <p:cNvSpPr>
            <a:spLocks noChangeArrowheads="1"/>
          </p:cNvSpPr>
          <p:nvPr/>
        </p:nvSpPr>
        <p:spPr bwMode="auto">
          <a:xfrm flipH="1">
            <a:off x="381000" y="2949575"/>
            <a:ext cx="8763000" cy="430213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ahoma"/>
              <a:ea typeface="+mn-ea"/>
              <a:cs typeface="+mn-cs"/>
            </a:endParaRPr>
          </a:p>
        </p:txBody>
      </p:sp>
      <p:sp>
        <p:nvSpPr>
          <p:cNvPr id="7086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0" y="946150"/>
            <a:ext cx="8534400" cy="1778000"/>
          </a:xfrm>
          <a:noFill/>
        </p:spPr>
        <p:txBody>
          <a:bodyPr lIns="91432" rIns="91432" anchor="b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086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24250"/>
            <a:ext cx="8458200" cy="2587625"/>
          </a:xfrm>
        </p:spPr>
        <p:txBody>
          <a:bodyPr lIns="91432" tIns="45716" rIns="91432" bIns="45716"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4572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4414AF7-F26A-884A-BB52-6767DB725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0439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E6AFF-F919-2342-8223-7689ED8CB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1533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7A2F6-71FE-5E49-8E17-60F475BED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5187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DF5F9-F31E-3E45-8AC4-50356EAD4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069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304800"/>
            <a:ext cx="9144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7719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37719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9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C9A30-7517-CA4F-A40C-145C42CBE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249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A55A3-9A2D-7C4A-A6A8-5C20104598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6137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58B41-2335-324B-9101-9D0A277AF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8473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CEB71-B4F1-A248-83F7-EB3A02D5D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1346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21144-EAE0-4F48-9634-91152BBD4A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9784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D0CCE-0344-0146-BAD5-8C1D08433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9790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99F6F-4267-9445-8C5A-C62CFAECD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5158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ED625-D428-4342-A56D-4344B0622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145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075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Arial Narrow" charset="0"/>
              </a:defRPr>
            </a:lvl1pPr>
          </a:lstStyle>
          <a:p>
            <a:pPr>
              <a:defRPr/>
            </a:pPr>
            <a:fld id="{9C8DABBE-3D81-D64B-9F80-69BFD91C3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63550" y="1812925"/>
            <a:ext cx="1905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ahom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9" r:id="rId13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ã"/>
        <a:defRPr kumimoji="1" sz="2800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0"/>
        <a:buChar char="l"/>
        <a:defRPr kumimoji="1" sz="23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buChar char="Ø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round.com/ariane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-200025"/>
            <a:ext cx="8534400" cy="29241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Computer Organization and Design</a:t>
            </a:r>
            <a:br>
              <a:rPr 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/>
            </a:r>
            <a:br>
              <a:rPr 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More Arithmetic:</a:t>
            </a:r>
            <a:br>
              <a:rPr lang="en-US" sz="3600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Multiplication, Division &amp; Floating-Point</a:t>
            </a:r>
            <a:endParaRPr lang="en-US" sz="3600" b="1" dirty="0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 2" charset="0"/>
              <a:buNone/>
              <a:defRPr/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Montek Singh</a:t>
            </a: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Apr 8, 2016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Lecture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12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do we faster?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iterating in time…</a:t>
            </a:r>
          </a:p>
          <a:p>
            <a:r>
              <a:rPr lang="en-US" dirty="0" smtClean="0"/>
              <a:t>How about iterating in space…?</a:t>
            </a:r>
          </a:p>
          <a:p>
            <a:pPr lvl="1"/>
            <a:r>
              <a:rPr lang="en-US" dirty="0" smtClean="0"/>
              <a:t>repeat circuits in space</a:t>
            </a:r>
          </a:p>
          <a:p>
            <a:pPr lvl="2"/>
            <a:r>
              <a:rPr lang="en-US" dirty="0" smtClean="0"/>
              <a:t>consume more area</a:t>
            </a:r>
          </a:p>
          <a:p>
            <a:pPr lvl="2"/>
            <a:r>
              <a:rPr lang="en-US" dirty="0" smtClean="0"/>
              <a:t>but faster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1552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Simple Combinational Multiplier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08025"/>
            <a:ext cx="4038600" cy="61499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“Array Multiplier”</a:t>
            </a:r>
          </a:p>
          <a:p>
            <a:pPr lvl="1">
              <a:defRPr/>
            </a:pPr>
            <a:r>
              <a:rPr lang="en-US" dirty="0" smtClean="0"/>
              <a:t>repetition in space, instead of time</a:t>
            </a:r>
          </a:p>
          <a:p>
            <a:pPr lvl="1">
              <a:defRPr/>
            </a:pPr>
            <a:r>
              <a:rPr lang="en-US" dirty="0" smtClean="0"/>
              <a:t>Components used:</a:t>
            </a:r>
          </a:p>
          <a:p>
            <a:pPr lvl="2">
              <a:defRPr/>
            </a:pPr>
            <a:r>
              <a:rPr lang="en-US" dirty="0" smtClean="0"/>
              <a:t>N*(N-1) full adders</a:t>
            </a:r>
          </a:p>
          <a:p>
            <a:pPr lvl="2">
              <a:defRPr/>
            </a:pP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AND gates</a:t>
            </a:r>
          </a:p>
          <a:p>
            <a:pPr lvl="1">
              <a:defRPr/>
            </a:pPr>
            <a:endParaRPr lang="en-US" dirty="0"/>
          </a:p>
        </p:txBody>
      </p:sp>
      <p:pic>
        <p:nvPicPr>
          <p:cNvPr id="3174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066800"/>
            <a:ext cx="6972300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Simple Combinational Multiplier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08025"/>
            <a:ext cx="4114800" cy="61499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Propagation delay</a:t>
            </a:r>
          </a:p>
          <a:p>
            <a:pPr lvl="1">
              <a:defRPr/>
            </a:pPr>
            <a:r>
              <a:rPr lang="en-US" dirty="0" smtClean="0"/>
              <a:t>Proportional to N</a:t>
            </a:r>
          </a:p>
          <a:p>
            <a:pPr lvl="2">
              <a:defRPr/>
            </a:pPr>
            <a:r>
              <a:rPr lang="en-US" dirty="0" smtClean="0"/>
              <a:t>N is #bits in each operand</a:t>
            </a:r>
          </a:p>
          <a:p>
            <a:pPr lvl="1">
              <a:defRPr/>
            </a:pPr>
            <a:r>
              <a:rPr lang="en-US" dirty="0" smtClean="0"/>
              <a:t>~ 3N*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pd,FA</a:t>
            </a:r>
            <a:endParaRPr lang="en-US" baseline="-25000" dirty="0" smtClean="0"/>
          </a:p>
          <a:p>
            <a:pPr lvl="1">
              <a:defRPr/>
            </a:pPr>
            <a:endParaRPr lang="en-US" dirty="0" smtClean="0"/>
          </a:p>
        </p:txBody>
      </p:sp>
      <p:pic>
        <p:nvPicPr>
          <p:cNvPr id="3277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066800"/>
            <a:ext cx="6972300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Freeform 4"/>
          <p:cNvSpPr>
            <a:spLocks/>
          </p:cNvSpPr>
          <p:nvPr/>
        </p:nvSpPr>
        <p:spPr bwMode="auto">
          <a:xfrm>
            <a:off x="2716213" y="1158875"/>
            <a:ext cx="5840412" cy="5154613"/>
          </a:xfrm>
          <a:custGeom>
            <a:avLst/>
            <a:gdLst>
              <a:gd name="T0" fmla="*/ 5840412 w 5840294"/>
              <a:gd name="T1" fmla="*/ 18542 h 5154509"/>
              <a:gd name="T2" fmla="*/ 5636461 w 5840294"/>
              <a:gd name="T3" fmla="*/ 9271 h 5154509"/>
              <a:gd name="T4" fmla="*/ 5571568 w 5840294"/>
              <a:gd name="T5" fmla="*/ 0 h 5154509"/>
              <a:gd name="T6" fmla="*/ 4978257 w 5840294"/>
              <a:gd name="T7" fmla="*/ 9271 h 5154509"/>
              <a:gd name="T8" fmla="*/ 4867010 w 5840294"/>
              <a:gd name="T9" fmla="*/ 55626 h 5154509"/>
              <a:gd name="T10" fmla="*/ 4588896 w 5840294"/>
              <a:gd name="T11" fmla="*/ 64896 h 5154509"/>
              <a:gd name="T12" fmla="*/ 4524002 w 5840294"/>
              <a:gd name="T13" fmla="*/ 74167 h 5154509"/>
              <a:gd name="T14" fmla="*/ 4412756 w 5840294"/>
              <a:gd name="T15" fmla="*/ 83439 h 5154509"/>
              <a:gd name="T16" fmla="*/ 4403486 w 5840294"/>
              <a:gd name="T17" fmla="*/ 120522 h 5154509"/>
              <a:gd name="T18" fmla="*/ 4384945 w 5840294"/>
              <a:gd name="T19" fmla="*/ 148335 h 5154509"/>
              <a:gd name="T20" fmla="*/ 4375674 w 5840294"/>
              <a:gd name="T21" fmla="*/ 500628 h 5154509"/>
              <a:gd name="T22" fmla="*/ 4394215 w 5840294"/>
              <a:gd name="T23" fmla="*/ 621150 h 5154509"/>
              <a:gd name="T24" fmla="*/ 4403486 w 5840294"/>
              <a:gd name="T25" fmla="*/ 1131049 h 5154509"/>
              <a:gd name="T26" fmla="*/ 4412756 w 5840294"/>
              <a:gd name="T27" fmla="*/ 1260841 h 5154509"/>
              <a:gd name="T28" fmla="*/ 4375674 w 5840294"/>
              <a:gd name="T29" fmla="*/ 1640947 h 5154509"/>
              <a:gd name="T30" fmla="*/ 4366403 w 5840294"/>
              <a:gd name="T31" fmla="*/ 1668760 h 5154509"/>
              <a:gd name="T32" fmla="*/ 3893609 w 5840294"/>
              <a:gd name="T33" fmla="*/ 1650218 h 5154509"/>
              <a:gd name="T34" fmla="*/ 3569141 w 5840294"/>
              <a:gd name="T35" fmla="*/ 1650218 h 5154509"/>
              <a:gd name="T36" fmla="*/ 3541330 w 5840294"/>
              <a:gd name="T37" fmla="*/ 1659489 h 5154509"/>
              <a:gd name="T38" fmla="*/ 3476436 w 5840294"/>
              <a:gd name="T39" fmla="*/ 1733656 h 5154509"/>
              <a:gd name="T40" fmla="*/ 3448625 w 5840294"/>
              <a:gd name="T41" fmla="*/ 1928345 h 5154509"/>
              <a:gd name="T42" fmla="*/ 3439353 w 5840294"/>
              <a:gd name="T43" fmla="*/ 2336264 h 5154509"/>
              <a:gd name="T44" fmla="*/ 3411543 w 5840294"/>
              <a:gd name="T45" fmla="*/ 2521682 h 5154509"/>
              <a:gd name="T46" fmla="*/ 3402272 w 5840294"/>
              <a:gd name="T47" fmla="*/ 2549494 h 5154509"/>
              <a:gd name="T48" fmla="*/ 3393002 w 5840294"/>
              <a:gd name="T49" fmla="*/ 2790537 h 5154509"/>
              <a:gd name="T50" fmla="*/ 3355920 w 5840294"/>
              <a:gd name="T51" fmla="*/ 2855434 h 5154509"/>
              <a:gd name="T52" fmla="*/ 3300297 w 5840294"/>
              <a:gd name="T53" fmla="*/ 2873975 h 5154509"/>
              <a:gd name="T54" fmla="*/ 3087075 w 5840294"/>
              <a:gd name="T55" fmla="*/ 2864705 h 5154509"/>
              <a:gd name="T56" fmla="*/ 2688444 w 5840294"/>
              <a:gd name="T57" fmla="*/ 2873975 h 5154509"/>
              <a:gd name="T58" fmla="*/ 2660633 w 5840294"/>
              <a:gd name="T59" fmla="*/ 2883246 h 5154509"/>
              <a:gd name="T60" fmla="*/ 2586468 w 5840294"/>
              <a:gd name="T61" fmla="*/ 2901788 h 5154509"/>
              <a:gd name="T62" fmla="*/ 2558657 w 5840294"/>
              <a:gd name="T63" fmla="*/ 2929601 h 5154509"/>
              <a:gd name="T64" fmla="*/ 2549387 w 5840294"/>
              <a:gd name="T65" fmla="*/ 2957414 h 5154509"/>
              <a:gd name="T66" fmla="*/ 2530845 w 5840294"/>
              <a:gd name="T67" fmla="*/ 2985226 h 5154509"/>
              <a:gd name="T68" fmla="*/ 2521575 w 5840294"/>
              <a:gd name="T69" fmla="*/ 3541479 h 5154509"/>
              <a:gd name="T70" fmla="*/ 2503034 w 5840294"/>
              <a:gd name="T71" fmla="*/ 3597105 h 5154509"/>
              <a:gd name="T72" fmla="*/ 2484493 w 5840294"/>
              <a:gd name="T73" fmla="*/ 3689813 h 5154509"/>
              <a:gd name="T74" fmla="*/ 2475222 w 5840294"/>
              <a:gd name="T75" fmla="*/ 3782522 h 5154509"/>
              <a:gd name="T76" fmla="*/ 2465952 w 5840294"/>
              <a:gd name="T77" fmla="*/ 3838147 h 5154509"/>
              <a:gd name="T78" fmla="*/ 2447411 w 5840294"/>
              <a:gd name="T79" fmla="*/ 4032836 h 5154509"/>
              <a:gd name="T80" fmla="*/ 2438140 w 5840294"/>
              <a:gd name="T81" fmla="*/ 4069920 h 5154509"/>
              <a:gd name="T82" fmla="*/ 2401059 w 5840294"/>
              <a:gd name="T83" fmla="*/ 4097733 h 5154509"/>
              <a:gd name="T84" fmla="*/ 2280542 w 5840294"/>
              <a:gd name="T85" fmla="*/ 4125545 h 5154509"/>
              <a:gd name="T86" fmla="*/ 2234189 w 5840294"/>
              <a:gd name="T87" fmla="*/ 4134815 h 5154509"/>
              <a:gd name="T88" fmla="*/ 2150755 w 5840294"/>
              <a:gd name="T89" fmla="*/ 4144087 h 5154509"/>
              <a:gd name="T90" fmla="*/ 2095132 w 5840294"/>
              <a:gd name="T91" fmla="*/ 4153358 h 5154509"/>
              <a:gd name="T92" fmla="*/ 1789206 w 5840294"/>
              <a:gd name="T93" fmla="*/ 4171899 h 5154509"/>
              <a:gd name="T94" fmla="*/ 1177353 w 5840294"/>
              <a:gd name="T95" fmla="*/ 4162629 h 5154509"/>
              <a:gd name="T96" fmla="*/ 1103189 w 5840294"/>
              <a:gd name="T97" fmla="*/ 4144087 h 5154509"/>
              <a:gd name="T98" fmla="*/ 815803 w 5840294"/>
              <a:gd name="T99" fmla="*/ 4162629 h 5154509"/>
              <a:gd name="T100" fmla="*/ 537689 w 5840294"/>
              <a:gd name="T101" fmla="*/ 4190442 h 5154509"/>
              <a:gd name="T102" fmla="*/ 92705 w 5840294"/>
              <a:gd name="T103" fmla="*/ 4199712 h 5154509"/>
              <a:gd name="T104" fmla="*/ 74164 w 5840294"/>
              <a:gd name="T105" fmla="*/ 4635444 h 5154509"/>
              <a:gd name="T106" fmla="*/ 111246 w 5840294"/>
              <a:gd name="T107" fmla="*/ 4672527 h 5154509"/>
              <a:gd name="T108" fmla="*/ 92705 w 5840294"/>
              <a:gd name="T109" fmla="*/ 4765236 h 5154509"/>
              <a:gd name="T110" fmla="*/ 83435 w 5840294"/>
              <a:gd name="T111" fmla="*/ 4793049 h 5154509"/>
              <a:gd name="T112" fmla="*/ 74164 w 5840294"/>
              <a:gd name="T113" fmla="*/ 4848674 h 5154509"/>
              <a:gd name="T114" fmla="*/ 46353 w 5840294"/>
              <a:gd name="T115" fmla="*/ 4913570 h 5154509"/>
              <a:gd name="T116" fmla="*/ 27812 w 5840294"/>
              <a:gd name="T117" fmla="*/ 5006279 h 5154509"/>
              <a:gd name="T118" fmla="*/ 18541 w 5840294"/>
              <a:gd name="T119" fmla="*/ 5034092 h 5154509"/>
              <a:gd name="T120" fmla="*/ 0 w 5840294"/>
              <a:gd name="T121" fmla="*/ 5098988 h 5154509"/>
              <a:gd name="T122" fmla="*/ 9271 w 5840294"/>
              <a:gd name="T123" fmla="*/ 5154613 h 515450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5840294" h="5154509">
                <a:moveTo>
                  <a:pt x="5840294" y="18542"/>
                </a:moveTo>
                <a:cubicBezTo>
                  <a:pt x="5772312" y="15452"/>
                  <a:pt x="5704238" y="13954"/>
                  <a:pt x="5636347" y="9271"/>
                </a:cubicBezTo>
                <a:cubicBezTo>
                  <a:pt x="5614548" y="7768"/>
                  <a:pt x="5593305" y="0"/>
                  <a:pt x="5571455" y="0"/>
                </a:cubicBezTo>
                <a:cubicBezTo>
                  <a:pt x="5373665" y="0"/>
                  <a:pt x="5175922" y="6181"/>
                  <a:pt x="4978156" y="9271"/>
                </a:cubicBezTo>
                <a:cubicBezTo>
                  <a:pt x="4952665" y="22017"/>
                  <a:pt x="4903117" y="53495"/>
                  <a:pt x="4866912" y="55625"/>
                </a:cubicBezTo>
                <a:cubicBezTo>
                  <a:pt x="4774318" y="61072"/>
                  <a:pt x="4681506" y="61805"/>
                  <a:pt x="4588803" y="64895"/>
                </a:cubicBezTo>
                <a:cubicBezTo>
                  <a:pt x="4567172" y="67985"/>
                  <a:pt x="4545641" y="71878"/>
                  <a:pt x="4523911" y="74166"/>
                </a:cubicBezTo>
                <a:cubicBezTo>
                  <a:pt x="4486906" y="78062"/>
                  <a:pt x="4447396" y="70079"/>
                  <a:pt x="4412667" y="83437"/>
                </a:cubicBezTo>
                <a:cubicBezTo>
                  <a:pt x="4400775" y="88011"/>
                  <a:pt x="4408416" y="108809"/>
                  <a:pt x="4403397" y="120520"/>
                </a:cubicBezTo>
                <a:cubicBezTo>
                  <a:pt x="4399008" y="130761"/>
                  <a:pt x="4391036" y="139061"/>
                  <a:pt x="4384856" y="148332"/>
                </a:cubicBezTo>
                <a:cubicBezTo>
                  <a:pt x="4412332" y="533024"/>
                  <a:pt x="4375586" y="-75107"/>
                  <a:pt x="4375586" y="500618"/>
                </a:cubicBezTo>
                <a:cubicBezTo>
                  <a:pt x="4375586" y="541264"/>
                  <a:pt x="4387946" y="580964"/>
                  <a:pt x="4394126" y="621137"/>
                </a:cubicBezTo>
                <a:cubicBezTo>
                  <a:pt x="4397216" y="791100"/>
                  <a:pt x="4398472" y="961106"/>
                  <a:pt x="4403397" y="1131026"/>
                </a:cubicBezTo>
                <a:cubicBezTo>
                  <a:pt x="4404654" y="1174381"/>
                  <a:pt x="4412667" y="1217442"/>
                  <a:pt x="4412667" y="1260816"/>
                </a:cubicBezTo>
                <a:cubicBezTo>
                  <a:pt x="4412667" y="1627140"/>
                  <a:pt x="4502824" y="1556087"/>
                  <a:pt x="4375586" y="1640914"/>
                </a:cubicBezTo>
                <a:cubicBezTo>
                  <a:pt x="4372496" y="1650185"/>
                  <a:pt x="4376069" y="1668135"/>
                  <a:pt x="4366315" y="1668726"/>
                </a:cubicBezTo>
                <a:cubicBezTo>
                  <a:pt x="4299194" y="1672794"/>
                  <a:pt x="3997133" y="1655638"/>
                  <a:pt x="3893530" y="1650185"/>
                </a:cubicBezTo>
                <a:cubicBezTo>
                  <a:pt x="3749217" y="1632145"/>
                  <a:pt x="3801721" y="1634674"/>
                  <a:pt x="3569069" y="1650185"/>
                </a:cubicBezTo>
                <a:cubicBezTo>
                  <a:pt x="3559319" y="1650835"/>
                  <a:pt x="3550528" y="1656366"/>
                  <a:pt x="3541258" y="1659456"/>
                </a:cubicBezTo>
                <a:cubicBezTo>
                  <a:pt x="3497997" y="1724351"/>
                  <a:pt x="3522718" y="1702719"/>
                  <a:pt x="3476366" y="1733621"/>
                </a:cubicBezTo>
                <a:cubicBezTo>
                  <a:pt x="3441189" y="1821565"/>
                  <a:pt x="3453616" y="1776485"/>
                  <a:pt x="3448555" y="1928306"/>
                </a:cubicBezTo>
                <a:cubicBezTo>
                  <a:pt x="3444024" y="2064236"/>
                  <a:pt x="3444226" y="2200301"/>
                  <a:pt x="3439284" y="2336217"/>
                </a:cubicBezTo>
                <a:cubicBezTo>
                  <a:pt x="3436416" y="2415095"/>
                  <a:pt x="3429921" y="2447839"/>
                  <a:pt x="3411474" y="2521631"/>
                </a:cubicBezTo>
                <a:cubicBezTo>
                  <a:pt x="3409104" y="2531111"/>
                  <a:pt x="3405293" y="2540172"/>
                  <a:pt x="3402203" y="2549443"/>
                </a:cubicBezTo>
                <a:cubicBezTo>
                  <a:pt x="3399113" y="2629789"/>
                  <a:pt x="3400933" y="2710475"/>
                  <a:pt x="3392933" y="2790481"/>
                </a:cubicBezTo>
                <a:cubicBezTo>
                  <a:pt x="3392517" y="2794642"/>
                  <a:pt x="3363428" y="2850641"/>
                  <a:pt x="3355852" y="2855376"/>
                </a:cubicBezTo>
                <a:cubicBezTo>
                  <a:pt x="3339279" y="2865734"/>
                  <a:pt x="3300230" y="2873917"/>
                  <a:pt x="3300230" y="2873917"/>
                </a:cubicBezTo>
                <a:cubicBezTo>
                  <a:pt x="3229158" y="2870827"/>
                  <a:pt x="3158152" y="2864647"/>
                  <a:pt x="3087013" y="2864647"/>
                </a:cubicBezTo>
                <a:cubicBezTo>
                  <a:pt x="2954103" y="2864647"/>
                  <a:pt x="2821175" y="2868144"/>
                  <a:pt x="2688390" y="2873917"/>
                </a:cubicBezTo>
                <a:cubicBezTo>
                  <a:pt x="2678627" y="2874341"/>
                  <a:pt x="2670059" y="2880818"/>
                  <a:pt x="2660579" y="2883188"/>
                </a:cubicBezTo>
                <a:lnTo>
                  <a:pt x="2586416" y="2901729"/>
                </a:lnTo>
                <a:cubicBezTo>
                  <a:pt x="2577146" y="2911000"/>
                  <a:pt x="2565877" y="2918633"/>
                  <a:pt x="2558605" y="2929542"/>
                </a:cubicBezTo>
                <a:cubicBezTo>
                  <a:pt x="2553185" y="2937673"/>
                  <a:pt x="2553705" y="2948614"/>
                  <a:pt x="2549335" y="2957354"/>
                </a:cubicBezTo>
                <a:cubicBezTo>
                  <a:pt x="2544352" y="2967320"/>
                  <a:pt x="2536974" y="2975895"/>
                  <a:pt x="2530794" y="2985166"/>
                </a:cubicBezTo>
                <a:cubicBezTo>
                  <a:pt x="2527704" y="3170580"/>
                  <a:pt x="2529944" y="3356160"/>
                  <a:pt x="2521524" y="3541408"/>
                </a:cubicBezTo>
                <a:cubicBezTo>
                  <a:pt x="2520637" y="3560932"/>
                  <a:pt x="2507723" y="3578071"/>
                  <a:pt x="2502983" y="3597032"/>
                </a:cubicBezTo>
                <a:cubicBezTo>
                  <a:pt x="2495340" y="3627605"/>
                  <a:pt x="2489118" y="3658573"/>
                  <a:pt x="2484443" y="3689739"/>
                </a:cubicBezTo>
                <a:cubicBezTo>
                  <a:pt x="2479836" y="3720452"/>
                  <a:pt x="2479024" y="3751629"/>
                  <a:pt x="2475172" y="3782446"/>
                </a:cubicBezTo>
                <a:cubicBezTo>
                  <a:pt x="2472841" y="3801098"/>
                  <a:pt x="2468992" y="3819529"/>
                  <a:pt x="2465902" y="3838070"/>
                </a:cubicBezTo>
                <a:cubicBezTo>
                  <a:pt x="2450807" y="4109810"/>
                  <a:pt x="2475175" y="3935408"/>
                  <a:pt x="2447362" y="4032755"/>
                </a:cubicBezTo>
                <a:cubicBezTo>
                  <a:pt x="2443862" y="4045006"/>
                  <a:pt x="2445497" y="4059470"/>
                  <a:pt x="2438091" y="4069838"/>
                </a:cubicBezTo>
                <a:cubicBezTo>
                  <a:pt x="2429111" y="4082411"/>
                  <a:pt x="2413583" y="4088669"/>
                  <a:pt x="2401010" y="4097650"/>
                </a:cubicBezTo>
                <a:cubicBezTo>
                  <a:pt x="2349622" y="4134357"/>
                  <a:pt x="2377979" y="4112464"/>
                  <a:pt x="2280496" y="4125462"/>
                </a:cubicBezTo>
                <a:cubicBezTo>
                  <a:pt x="2264878" y="4127544"/>
                  <a:pt x="2249742" y="4132504"/>
                  <a:pt x="2234144" y="4134732"/>
                </a:cubicBezTo>
                <a:cubicBezTo>
                  <a:pt x="2206443" y="4138689"/>
                  <a:pt x="2178448" y="4140305"/>
                  <a:pt x="2150712" y="4144003"/>
                </a:cubicBezTo>
                <a:cubicBezTo>
                  <a:pt x="2132080" y="4146487"/>
                  <a:pt x="2113831" y="4151832"/>
                  <a:pt x="2095090" y="4153274"/>
                </a:cubicBezTo>
                <a:cubicBezTo>
                  <a:pt x="1993230" y="4161110"/>
                  <a:pt x="1891143" y="4165635"/>
                  <a:pt x="1789170" y="4171815"/>
                </a:cubicBezTo>
                <a:cubicBezTo>
                  <a:pt x="1585223" y="4168725"/>
                  <a:pt x="1381132" y="4170808"/>
                  <a:pt x="1177329" y="4162545"/>
                </a:cubicBezTo>
                <a:cubicBezTo>
                  <a:pt x="1151868" y="4161513"/>
                  <a:pt x="1103167" y="4144003"/>
                  <a:pt x="1103167" y="4144003"/>
                </a:cubicBezTo>
                <a:lnTo>
                  <a:pt x="815787" y="4162545"/>
                </a:lnTo>
                <a:cubicBezTo>
                  <a:pt x="747586" y="4168113"/>
                  <a:pt x="614503" y="4187796"/>
                  <a:pt x="537678" y="4190357"/>
                </a:cubicBezTo>
                <a:cubicBezTo>
                  <a:pt x="389403" y="4195300"/>
                  <a:pt x="241028" y="4196537"/>
                  <a:pt x="92703" y="4199627"/>
                </a:cubicBezTo>
                <a:cubicBezTo>
                  <a:pt x="-28283" y="4320618"/>
                  <a:pt x="33543" y="4245384"/>
                  <a:pt x="74163" y="4635350"/>
                </a:cubicBezTo>
                <a:cubicBezTo>
                  <a:pt x="75974" y="4652737"/>
                  <a:pt x="98884" y="4660072"/>
                  <a:pt x="111244" y="4672433"/>
                </a:cubicBezTo>
                <a:cubicBezTo>
                  <a:pt x="105064" y="4703335"/>
                  <a:pt x="99789" y="4734433"/>
                  <a:pt x="92703" y="4765140"/>
                </a:cubicBezTo>
                <a:cubicBezTo>
                  <a:pt x="90506" y="4774662"/>
                  <a:pt x="85553" y="4783413"/>
                  <a:pt x="83433" y="4792952"/>
                </a:cubicBezTo>
                <a:cubicBezTo>
                  <a:pt x="79356" y="4811302"/>
                  <a:pt x="78241" y="4830227"/>
                  <a:pt x="74163" y="4848576"/>
                </a:cubicBezTo>
                <a:cubicBezTo>
                  <a:pt x="65794" y="4886238"/>
                  <a:pt x="61806" y="4872258"/>
                  <a:pt x="46352" y="4913471"/>
                </a:cubicBezTo>
                <a:cubicBezTo>
                  <a:pt x="36275" y="4940345"/>
                  <a:pt x="33639" y="4979950"/>
                  <a:pt x="27811" y="5006178"/>
                </a:cubicBezTo>
                <a:cubicBezTo>
                  <a:pt x="25691" y="5015717"/>
                  <a:pt x="21225" y="5024594"/>
                  <a:pt x="18541" y="5033990"/>
                </a:cubicBezTo>
                <a:cubicBezTo>
                  <a:pt x="-4731" y="5115449"/>
                  <a:pt x="22222" y="5032222"/>
                  <a:pt x="0" y="5098885"/>
                </a:cubicBezTo>
                <a:lnTo>
                  <a:pt x="9271" y="5154509"/>
                </a:lnTo>
              </a:path>
            </a:pathLst>
          </a:custGeom>
          <a:noFill/>
          <a:ln w="38100" cmpd="sng">
            <a:solidFill>
              <a:schemeClr val="accent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Division</a:t>
            </a:r>
            <a:endParaRPr lang="en-US" dirty="0"/>
          </a:p>
        </p:txBody>
      </p:sp>
      <p:pic>
        <p:nvPicPr>
          <p:cNvPr id="34818" name="Picture 4" descr="f03-10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788988"/>
            <a:ext cx="4687888" cy="602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4" descr="f03-0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4343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4341813" y="5321300"/>
            <a:ext cx="1390650" cy="1466850"/>
            <a:chOff x="4414381" y="4281714"/>
            <a:chExt cx="1391333" cy="1467656"/>
          </a:xfrm>
        </p:grpSpPr>
        <p:sp>
          <p:nvSpPr>
            <p:cNvPr id="34825" name="TextBox 5"/>
            <p:cNvSpPr txBox="1">
              <a:spLocks noChangeArrowheads="1"/>
            </p:cNvSpPr>
            <p:nvPr/>
          </p:nvSpPr>
          <p:spPr bwMode="auto">
            <a:xfrm>
              <a:off x="4414381" y="5380038"/>
              <a:ext cx="13006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800" b="0"/>
                <a:t>Flow Chart</a:t>
              </a:r>
            </a:p>
          </p:txBody>
        </p:sp>
        <p:sp>
          <p:nvSpPr>
            <p:cNvPr id="34826" name="Freeform 6"/>
            <p:cNvSpPr>
              <a:spLocks/>
            </p:cNvSpPr>
            <p:nvPr/>
          </p:nvSpPr>
          <p:spPr bwMode="auto">
            <a:xfrm>
              <a:off x="4922762" y="4281714"/>
              <a:ext cx="882952" cy="1100667"/>
            </a:xfrm>
            <a:custGeom>
              <a:avLst/>
              <a:gdLst>
                <a:gd name="T0" fmla="*/ 0 w 882952"/>
                <a:gd name="T1" fmla="*/ 1100667 h 1100667"/>
                <a:gd name="T2" fmla="*/ 302381 w 882952"/>
                <a:gd name="T3" fmla="*/ 447524 h 1100667"/>
                <a:gd name="T4" fmla="*/ 882952 w 882952"/>
                <a:gd name="T5" fmla="*/ 0 h 11006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82952" h="1100667">
                  <a:moveTo>
                    <a:pt x="0" y="1100667"/>
                  </a:moveTo>
                  <a:cubicBezTo>
                    <a:pt x="77611" y="865817"/>
                    <a:pt x="155222" y="630968"/>
                    <a:pt x="302381" y="447524"/>
                  </a:cubicBezTo>
                  <a:cubicBezTo>
                    <a:pt x="449540" y="264079"/>
                    <a:pt x="882952" y="0"/>
                    <a:pt x="882952" y="0"/>
                  </a:cubicBezTo>
                </a:path>
              </a:pathLst>
            </a:custGeom>
            <a:noFill/>
            <a:ln w="28575" cmpd="sng">
              <a:solidFill>
                <a:srgbClr val="A50021"/>
              </a:solidFill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en-US"/>
            </a:p>
          </p:txBody>
        </p:sp>
      </p:grpSp>
      <p:grpSp>
        <p:nvGrpSpPr>
          <p:cNvPr id="34821" name="Group 7"/>
          <p:cNvGrpSpPr>
            <a:grpSpLocks/>
          </p:cNvGrpSpPr>
          <p:nvPr/>
        </p:nvGrpSpPr>
        <p:grpSpPr bwMode="auto">
          <a:xfrm>
            <a:off x="1558925" y="4495800"/>
            <a:ext cx="1762125" cy="1676400"/>
            <a:chOff x="1631722" y="3761619"/>
            <a:chExt cx="1762847" cy="1676400"/>
          </a:xfrm>
        </p:grpSpPr>
        <p:sp>
          <p:nvSpPr>
            <p:cNvPr id="34823" name="TextBox 8"/>
            <p:cNvSpPr txBox="1">
              <a:spLocks noChangeArrowheads="1"/>
            </p:cNvSpPr>
            <p:nvPr/>
          </p:nvSpPr>
          <p:spPr bwMode="auto">
            <a:xfrm>
              <a:off x="1631722" y="4791688"/>
              <a:ext cx="176284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/>
                <a:t>Hardware</a:t>
              </a:r>
            </a:p>
            <a:p>
              <a:pPr algn="ctr"/>
              <a:r>
                <a:rPr lang="en-US" sz="1800" b="0"/>
                <a:t>Implementation</a:t>
              </a:r>
            </a:p>
          </p:txBody>
        </p:sp>
        <p:sp>
          <p:nvSpPr>
            <p:cNvPr id="34824" name="Freeform 9"/>
            <p:cNvSpPr>
              <a:spLocks/>
            </p:cNvSpPr>
            <p:nvPr/>
          </p:nvSpPr>
          <p:spPr bwMode="auto">
            <a:xfrm>
              <a:off x="1923143" y="3761619"/>
              <a:ext cx="302381" cy="1100667"/>
            </a:xfrm>
            <a:custGeom>
              <a:avLst/>
              <a:gdLst>
                <a:gd name="T0" fmla="*/ 302381 w 302381"/>
                <a:gd name="T1" fmla="*/ 1100667 h 1100667"/>
                <a:gd name="T2" fmla="*/ 72571 w 302381"/>
                <a:gd name="T3" fmla="*/ 532191 h 1100667"/>
                <a:gd name="T4" fmla="*/ 0 w 302381"/>
                <a:gd name="T5" fmla="*/ 0 h 11006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2381" h="1100667">
                  <a:moveTo>
                    <a:pt x="302381" y="1100667"/>
                  </a:moveTo>
                  <a:cubicBezTo>
                    <a:pt x="212674" y="908151"/>
                    <a:pt x="122968" y="715635"/>
                    <a:pt x="72571" y="532191"/>
                  </a:cubicBezTo>
                  <a:cubicBezTo>
                    <a:pt x="22174" y="348747"/>
                    <a:pt x="0" y="0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A50021"/>
              </a:solidFill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en-US"/>
            </a:p>
          </p:txBody>
        </p:sp>
      </p:grpSp>
      <p:sp>
        <p:nvSpPr>
          <p:cNvPr id="34822" name="TextBox 10"/>
          <p:cNvSpPr txBox="1">
            <a:spLocks noChangeArrowheads="1"/>
          </p:cNvSpPr>
          <p:nvPr/>
        </p:nvSpPr>
        <p:spPr bwMode="auto">
          <a:xfrm>
            <a:off x="304800" y="6400800"/>
            <a:ext cx="3748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800" b="0" dirty="0"/>
              <a:t>See example in textbook (Fig </a:t>
            </a:r>
            <a:r>
              <a:rPr lang="en-US" sz="1800" b="0" dirty="0" smtClean="0"/>
              <a:t>3.10)</a:t>
            </a:r>
            <a:endParaRPr lang="en-US" sz="1800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969963"/>
            <a:ext cx="8534400" cy="175418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/>
            </a:r>
            <a:b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</a:b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Floating-Point </a:t>
            </a:r>
            <a:r>
              <a:rPr lang="en-US" sz="3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Numbers &amp; Arithmetic</a:t>
            </a:r>
            <a: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/>
            </a:r>
            <a:b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</a:br>
            <a:endParaRPr lang="en-US" sz="3600" b="1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cs typeface="Tahoma" charset="0"/>
              </a:rPr>
              <a:t>Reading: Study Chapter </a:t>
            </a:r>
            <a:r>
              <a:rPr lang="en-US" dirty="0" smtClean="0">
                <a:latin typeface="Tahoma" charset="0"/>
                <a:cs typeface="Tahoma" charset="0"/>
              </a:rPr>
              <a:t>3.5</a:t>
            </a:r>
            <a:endParaRPr lang="en-US" dirty="0">
              <a:latin typeface="Tahoma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080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Why do we need floating point?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Several reasons: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Many numeric applications need numbers over a </a:t>
            </a:r>
            <a:r>
              <a:rPr lang="en-US" u="sng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huge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range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e.g., nanoseconds to centuries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Most scientific applications require real numbers (e.g.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Symbol" charset="0"/>
              </a:rPr>
              <a:t>)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  <a:sym typeface="Symbol" charset="0"/>
            </a:endParaRP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But so far we only have integers.  What do we do?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We </a:t>
            </a:r>
            <a:r>
              <a:rPr lang="en-US" u="sng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could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implement the fractions explicitly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e.g.:  ½, 1023/102934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We </a:t>
            </a:r>
            <a:r>
              <a:rPr lang="en-US" u="sng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could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use bigger integers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e.g.: 64-bit integers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Floating-point representation is often better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has some drawbacks too!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Recall Scientific Notation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Recall scientific notation from high school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Numbers represented in parts: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42 = 4.200 x 10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1024 = 1.024 x 10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3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-0.0625 = -6.250 x 10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-2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Arithmetic is done in pieces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	 1024 	 </a:t>
            </a:r>
            <a:r>
              <a:rPr 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1.024 x 10</a:t>
            </a:r>
            <a:r>
              <a:rPr lang="en-US" baseline="30000" dirty="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3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	-   42 	</a:t>
            </a:r>
            <a:r>
              <a:rPr 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-0.042 x 10</a:t>
            </a:r>
            <a:r>
              <a:rPr lang="en-US" baseline="30000" dirty="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3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=	   982 	 </a:t>
            </a:r>
            <a:r>
              <a:rPr 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0.982 x 10</a:t>
            </a:r>
            <a:r>
              <a:rPr lang="en-US" baseline="30000" dirty="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3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= 	 	 </a:t>
            </a:r>
            <a:r>
              <a:rPr 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9.820 x 10</a:t>
            </a:r>
            <a:r>
              <a:rPr lang="en-US" baseline="30000" dirty="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2</a:t>
            </a:r>
          </a:p>
        </p:txBody>
      </p:sp>
      <p:grpSp>
        <p:nvGrpSpPr>
          <p:cNvPr id="40963" name="Group 9"/>
          <p:cNvGrpSpPr>
            <a:grpSpLocks/>
          </p:cNvGrpSpPr>
          <p:nvPr/>
        </p:nvGrpSpPr>
        <p:grpSpPr bwMode="auto">
          <a:xfrm>
            <a:off x="4267200" y="3862388"/>
            <a:ext cx="4191000" cy="1300162"/>
            <a:chOff x="2688" y="2433"/>
            <a:chExt cx="2640" cy="819"/>
          </a:xfrm>
        </p:grpSpPr>
        <p:pic>
          <p:nvPicPr>
            <p:cNvPr id="40982" name="Picture 6" descr="MCj00787100000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88" y="2782"/>
              <a:ext cx="385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83" name="Text Box 7"/>
            <p:cNvSpPr txBox="1">
              <a:spLocks noChangeArrowheads="1"/>
            </p:cNvSpPr>
            <p:nvPr/>
          </p:nvSpPr>
          <p:spPr bwMode="auto">
            <a:xfrm>
              <a:off x="3302" y="2433"/>
              <a:ext cx="2026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Tahoma" charset="0"/>
                  <a:cs typeface="Tahoma" charset="0"/>
                </a:rPr>
                <a:t>Before adding, we must match the exponents, effectively </a:t>
              </a:r>
              <a:r>
                <a:rPr lang="ja-JP" altLang="en-US" sz="1400">
                  <a:latin typeface="Tahoma" charset="0"/>
                  <a:cs typeface="Tahoma" charset="0"/>
                </a:rPr>
                <a:t>“</a:t>
              </a:r>
              <a:r>
                <a:rPr lang="en-US" altLang="ja-JP" sz="1400">
                  <a:latin typeface="Tahoma" charset="0"/>
                  <a:cs typeface="Tahoma" charset="0"/>
                </a:rPr>
                <a:t>denormalizing</a:t>
              </a:r>
              <a:r>
                <a:rPr lang="ja-JP" altLang="en-US" sz="1400">
                  <a:latin typeface="Tahoma" charset="0"/>
                  <a:cs typeface="Tahoma" charset="0"/>
                </a:rPr>
                <a:t>”</a:t>
              </a:r>
              <a:r>
                <a:rPr lang="en-US" altLang="ja-JP" sz="1400">
                  <a:latin typeface="Tahoma" charset="0"/>
                  <a:cs typeface="Tahoma" charset="0"/>
                </a:rPr>
                <a:t> the smaller magnitude number</a:t>
              </a:r>
              <a:endParaRPr lang="en-US" sz="1400">
                <a:latin typeface="Tahoma" charset="0"/>
                <a:cs typeface="Tahoma" charset="0"/>
              </a:endParaRPr>
            </a:p>
          </p:txBody>
        </p:sp>
        <p:sp>
          <p:nvSpPr>
            <p:cNvPr id="40984" name="Line 8"/>
            <p:cNvSpPr>
              <a:spLocks noChangeShapeType="1"/>
            </p:cNvSpPr>
            <p:nvPr/>
          </p:nvSpPr>
          <p:spPr bwMode="auto">
            <a:xfrm flipV="1">
              <a:off x="3073" y="2640"/>
              <a:ext cx="229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64" name="Group 45"/>
          <p:cNvGrpSpPr>
            <a:grpSpLocks/>
          </p:cNvGrpSpPr>
          <p:nvPr/>
        </p:nvGrpSpPr>
        <p:grpSpPr bwMode="auto">
          <a:xfrm>
            <a:off x="3041650" y="5599113"/>
            <a:ext cx="4883150" cy="1025525"/>
            <a:chOff x="1916" y="3527"/>
            <a:chExt cx="3076" cy="646"/>
          </a:xfrm>
        </p:grpSpPr>
        <p:grpSp>
          <p:nvGrpSpPr>
            <p:cNvPr id="40973" name="Group 19"/>
            <p:cNvGrpSpPr>
              <a:grpSpLocks/>
            </p:cNvGrpSpPr>
            <p:nvPr/>
          </p:nvGrpSpPr>
          <p:grpSpPr bwMode="auto">
            <a:xfrm flipH="1">
              <a:off x="1916" y="3527"/>
              <a:ext cx="340" cy="553"/>
              <a:chOff x="4080" y="1386"/>
              <a:chExt cx="692" cy="1046"/>
            </a:xfrm>
          </p:grpSpPr>
          <p:sp>
            <p:nvSpPr>
              <p:cNvPr id="40976" name="Freeform 13"/>
              <p:cNvSpPr>
                <a:spLocks/>
              </p:cNvSpPr>
              <p:nvPr/>
            </p:nvSpPr>
            <p:spPr bwMode="auto">
              <a:xfrm>
                <a:off x="4232" y="1488"/>
                <a:ext cx="188" cy="190"/>
              </a:xfrm>
              <a:custGeom>
                <a:avLst/>
                <a:gdLst>
                  <a:gd name="T0" fmla="*/ 120 w 188"/>
                  <a:gd name="T1" fmla="*/ 48 h 190"/>
                  <a:gd name="T2" fmla="*/ 96 w 188"/>
                  <a:gd name="T3" fmla="*/ 26 h 190"/>
                  <a:gd name="T4" fmla="*/ 79 w 188"/>
                  <a:gd name="T5" fmla="*/ 16 h 190"/>
                  <a:gd name="T6" fmla="*/ 63 w 188"/>
                  <a:gd name="T7" fmla="*/ 10 h 190"/>
                  <a:gd name="T8" fmla="*/ 50 w 188"/>
                  <a:gd name="T9" fmla="*/ 9 h 190"/>
                  <a:gd name="T10" fmla="*/ 37 w 188"/>
                  <a:gd name="T11" fmla="*/ 13 h 190"/>
                  <a:gd name="T12" fmla="*/ 22 w 188"/>
                  <a:gd name="T13" fmla="*/ 20 h 190"/>
                  <a:gd name="T14" fmla="*/ 12 w 188"/>
                  <a:gd name="T15" fmla="*/ 34 h 190"/>
                  <a:gd name="T16" fmla="*/ 3 w 188"/>
                  <a:gd name="T17" fmla="*/ 50 h 190"/>
                  <a:gd name="T18" fmla="*/ 0 w 188"/>
                  <a:gd name="T19" fmla="*/ 70 h 190"/>
                  <a:gd name="T20" fmla="*/ 0 w 188"/>
                  <a:gd name="T21" fmla="*/ 95 h 190"/>
                  <a:gd name="T22" fmla="*/ 3 w 188"/>
                  <a:gd name="T23" fmla="*/ 118 h 190"/>
                  <a:gd name="T24" fmla="*/ 15 w 188"/>
                  <a:gd name="T25" fmla="*/ 143 h 190"/>
                  <a:gd name="T26" fmla="*/ 26 w 188"/>
                  <a:gd name="T27" fmla="*/ 161 h 190"/>
                  <a:gd name="T28" fmla="*/ 44 w 188"/>
                  <a:gd name="T29" fmla="*/ 177 h 190"/>
                  <a:gd name="T30" fmla="*/ 61 w 188"/>
                  <a:gd name="T31" fmla="*/ 184 h 190"/>
                  <a:gd name="T32" fmla="*/ 79 w 188"/>
                  <a:gd name="T33" fmla="*/ 190 h 190"/>
                  <a:gd name="T34" fmla="*/ 101 w 188"/>
                  <a:gd name="T35" fmla="*/ 190 h 190"/>
                  <a:gd name="T36" fmla="*/ 118 w 188"/>
                  <a:gd name="T37" fmla="*/ 186 h 190"/>
                  <a:gd name="T38" fmla="*/ 130 w 188"/>
                  <a:gd name="T39" fmla="*/ 177 h 190"/>
                  <a:gd name="T40" fmla="*/ 142 w 188"/>
                  <a:gd name="T41" fmla="*/ 162 h 190"/>
                  <a:gd name="T42" fmla="*/ 147 w 188"/>
                  <a:gd name="T43" fmla="*/ 143 h 190"/>
                  <a:gd name="T44" fmla="*/ 147 w 188"/>
                  <a:gd name="T45" fmla="*/ 121 h 190"/>
                  <a:gd name="T46" fmla="*/ 145 w 188"/>
                  <a:gd name="T47" fmla="*/ 102 h 190"/>
                  <a:gd name="T48" fmla="*/ 140 w 188"/>
                  <a:gd name="T49" fmla="*/ 80 h 190"/>
                  <a:gd name="T50" fmla="*/ 136 w 188"/>
                  <a:gd name="T51" fmla="*/ 64 h 190"/>
                  <a:gd name="T52" fmla="*/ 158 w 188"/>
                  <a:gd name="T53" fmla="*/ 44 h 190"/>
                  <a:gd name="T54" fmla="*/ 174 w 188"/>
                  <a:gd name="T55" fmla="*/ 32 h 190"/>
                  <a:gd name="T56" fmla="*/ 184 w 188"/>
                  <a:gd name="T57" fmla="*/ 25 h 190"/>
                  <a:gd name="T58" fmla="*/ 188 w 188"/>
                  <a:gd name="T59" fmla="*/ 15 h 190"/>
                  <a:gd name="T60" fmla="*/ 187 w 188"/>
                  <a:gd name="T61" fmla="*/ 4 h 190"/>
                  <a:gd name="T62" fmla="*/ 181 w 188"/>
                  <a:gd name="T63" fmla="*/ 0 h 190"/>
                  <a:gd name="T64" fmla="*/ 168 w 188"/>
                  <a:gd name="T65" fmla="*/ 0 h 190"/>
                  <a:gd name="T66" fmla="*/ 159 w 188"/>
                  <a:gd name="T67" fmla="*/ 7 h 190"/>
                  <a:gd name="T68" fmla="*/ 145 w 188"/>
                  <a:gd name="T69" fmla="*/ 23 h 190"/>
                  <a:gd name="T70" fmla="*/ 130 w 188"/>
                  <a:gd name="T71" fmla="*/ 41 h 190"/>
                  <a:gd name="T72" fmla="*/ 120 w 188"/>
                  <a:gd name="T73" fmla="*/ 48 h 19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88"/>
                  <a:gd name="T112" fmla="*/ 0 h 190"/>
                  <a:gd name="T113" fmla="*/ 188 w 188"/>
                  <a:gd name="T114" fmla="*/ 190 h 190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88" h="190">
                    <a:moveTo>
                      <a:pt x="120" y="48"/>
                    </a:moveTo>
                    <a:lnTo>
                      <a:pt x="96" y="26"/>
                    </a:lnTo>
                    <a:lnTo>
                      <a:pt x="79" y="16"/>
                    </a:lnTo>
                    <a:lnTo>
                      <a:pt x="63" y="10"/>
                    </a:lnTo>
                    <a:lnTo>
                      <a:pt x="50" y="9"/>
                    </a:lnTo>
                    <a:lnTo>
                      <a:pt x="37" y="13"/>
                    </a:lnTo>
                    <a:lnTo>
                      <a:pt x="22" y="20"/>
                    </a:lnTo>
                    <a:lnTo>
                      <a:pt x="12" y="34"/>
                    </a:lnTo>
                    <a:lnTo>
                      <a:pt x="3" y="50"/>
                    </a:lnTo>
                    <a:lnTo>
                      <a:pt x="0" y="70"/>
                    </a:lnTo>
                    <a:lnTo>
                      <a:pt x="0" y="95"/>
                    </a:lnTo>
                    <a:lnTo>
                      <a:pt x="3" y="118"/>
                    </a:lnTo>
                    <a:lnTo>
                      <a:pt x="15" y="143"/>
                    </a:lnTo>
                    <a:lnTo>
                      <a:pt x="26" y="161"/>
                    </a:lnTo>
                    <a:lnTo>
                      <a:pt x="44" y="177"/>
                    </a:lnTo>
                    <a:lnTo>
                      <a:pt x="61" y="184"/>
                    </a:lnTo>
                    <a:lnTo>
                      <a:pt x="79" y="190"/>
                    </a:lnTo>
                    <a:lnTo>
                      <a:pt x="101" y="190"/>
                    </a:lnTo>
                    <a:lnTo>
                      <a:pt x="118" y="186"/>
                    </a:lnTo>
                    <a:lnTo>
                      <a:pt x="130" y="177"/>
                    </a:lnTo>
                    <a:lnTo>
                      <a:pt x="142" y="162"/>
                    </a:lnTo>
                    <a:lnTo>
                      <a:pt x="147" y="143"/>
                    </a:lnTo>
                    <a:lnTo>
                      <a:pt x="147" y="121"/>
                    </a:lnTo>
                    <a:lnTo>
                      <a:pt x="145" y="102"/>
                    </a:lnTo>
                    <a:lnTo>
                      <a:pt x="140" y="80"/>
                    </a:lnTo>
                    <a:lnTo>
                      <a:pt x="136" y="64"/>
                    </a:lnTo>
                    <a:lnTo>
                      <a:pt x="158" y="44"/>
                    </a:lnTo>
                    <a:lnTo>
                      <a:pt x="174" y="32"/>
                    </a:lnTo>
                    <a:lnTo>
                      <a:pt x="184" y="25"/>
                    </a:lnTo>
                    <a:lnTo>
                      <a:pt x="188" y="15"/>
                    </a:lnTo>
                    <a:lnTo>
                      <a:pt x="187" y="4"/>
                    </a:lnTo>
                    <a:lnTo>
                      <a:pt x="181" y="0"/>
                    </a:lnTo>
                    <a:lnTo>
                      <a:pt x="168" y="0"/>
                    </a:lnTo>
                    <a:lnTo>
                      <a:pt x="159" y="7"/>
                    </a:lnTo>
                    <a:lnTo>
                      <a:pt x="145" y="23"/>
                    </a:lnTo>
                    <a:lnTo>
                      <a:pt x="130" y="41"/>
                    </a:lnTo>
                    <a:lnTo>
                      <a:pt x="1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7" name="Freeform 14"/>
              <p:cNvSpPr>
                <a:spLocks/>
              </p:cNvSpPr>
              <p:nvPr/>
            </p:nvSpPr>
            <p:spPr bwMode="auto">
              <a:xfrm>
                <a:off x="4166" y="1701"/>
                <a:ext cx="237" cy="288"/>
              </a:xfrm>
              <a:custGeom>
                <a:avLst/>
                <a:gdLst>
                  <a:gd name="T0" fmla="*/ 129 w 237"/>
                  <a:gd name="T1" fmla="*/ 53 h 288"/>
                  <a:gd name="T2" fmla="*/ 137 w 237"/>
                  <a:gd name="T3" fmla="*/ 31 h 288"/>
                  <a:gd name="T4" fmla="*/ 145 w 237"/>
                  <a:gd name="T5" fmla="*/ 12 h 288"/>
                  <a:gd name="T6" fmla="*/ 161 w 237"/>
                  <a:gd name="T7" fmla="*/ 5 h 288"/>
                  <a:gd name="T8" fmla="*/ 178 w 237"/>
                  <a:gd name="T9" fmla="*/ 0 h 288"/>
                  <a:gd name="T10" fmla="*/ 195 w 237"/>
                  <a:gd name="T11" fmla="*/ 3 h 288"/>
                  <a:gd name="T12" fmla="*/ 213 w 237"/>
                  <a:gd name="T13" fmla="*/ 12 h 288"/>
                  <a:gd name="T14" fmla="*/ 226 w 237"/>
                  <a:gd name="T15" fmla="*/ 25 h 288"/>
                  <a:gd name="T16" fmla="*/ 233 w 237"/>
                  <a:gd name="T17" fmla="*/ 43 h 288"/>
                  <a:gd name="T18" fmla="*/ 237 w 237"/>
                  <a:gd name="T19" fmla="*/ 70 h 288"/>
                  <a:gd name="T20" fmla="*/ 237 w 237"/>
                  <a:gd name="T21" fmla="*/ 103 h 288"/>
                  <a:gd name="T22" fmla="*/ 230 w 237"/>
                  <a:gd name="T23" fmla="*/ 132 h 288"/>
                  <a:gd name="T24" fmla="*/ 218 w 237"/>
                  <a:gd name="T25" fmla="*/ 165 h 288"/>
                  <a:gd name="T26" fmla="*/ 202 w 237"/>
                  <a:gd name="T27" fmla="*/ 201 h 288"/>
                  <a:gd name="T28" fmla="*/ 188 w 237"/>
                  <a:gd name="T29" fmla="*/ 225 h 288"/>
                  <a:gd name="T30" fmla="*/ 172 w 237"/>
                  <a:gd name="T31" fmla="*/ 244 h 288"/>
                  <a:gd name="T32" fmla="*/ 150 w 237"/>
                  <a:gd name="T33" fmla="*/ 263 h 288"/>
                  <a:gd name="T34" fmla="*/ 132 w 237"/>
                  <a:gd name="T35" fmla="*/ 275 h 288"/>
                  <a:gd name="T36" fmla="*/ 110 w 237"/>
                  <a:gd name="T37" fmla="*/ 282 h 288"/>
                  <a:gd name="T38" fmla="*/ 87 w 237"/>
                  <a:gd name="T39" fmla="*/ 288 h 288"/>
                  <a:gd name="T40" fmla="*/ 62 w 237"/>
                  <a:gd name="T41" fmla="*/ 288 h 288"/>
                  <a:gd name="T42" fmla="*/ 40 w 237"/>
                  <a:gd name="T43" fmla="*/ 282 h 288"/>
                  <a:gd name="T44" fmla="*/ 22 w 237"/>
                  <a:gd name="T45" fmla="*/ 272 h 288"/>
                  <a:gd name="T46" fmla="*/ 11 w 237"/>
                  <a:gd name="T47" fmla="*/ 258 h 288"/>
                  <a:gd name="T48" fmla="*/ 5 w 237"/>
                  <a:gd name="T49" fmla="*/ 243 h 288"/>
                  <a:gd name="T50" fmla="*/ 0 w 237"/>
                  <a:gd name="T51" fmla="*/ 227 h 288"/>
                  <a:gd name="T52" fmla="*/ 3 w 237"/>
                  <a:gd name="T53" fmla="*/ 208 h 288"/>
                  <a:gd name="T54" fmla="*/ 11 w 237"/>
                  <a:gd name="T55" fmla="*/ 190 h 288"/>
                  <a:gd name="T56" fmla="*/ 21 w 237"/>
                  <a:gd name="T57" fmla="*/ 176 h 288"/>
                  <a:gd name="T58" fmla="*/ 39 w 237"/>
                  <a:gd name="T59" fmla="*/ 164 h 288"/>
                  <a:gd name="T60" fmla="*/ 58 w 237"/>
                  <a:gd name="T61" fmla="*/ 158 h 288"/>
                  <a:gd name="T62" fmla="*/ 75 w 237"/>
                  <a:gd name="T63" fmla="*/ 152 h 288"/>
                  <a:gd name="T64" fmla="*/ 88 w 237"/>
                  <a:gd name="T65" fmla="*/ 141 h 288"/>
                  <a:gd name="T66" fmla="*/ 101 w 237"/>
                  <a:gd name="T67" fmla="*/ 123 h 288"/>
                  <a:gd name="T68" fmla="*/ 115 w 237"/>
                  <a:gd name="T69" fmla="*/ 97 h 288"/>
                  <a:gd name="T70" fmla="*/ 122 w 237"/>
                  <a:gd name="T71" fmla="*/ 75 h 288"/>
                  <a:gd name="T72" fmla="*/ 129 w 237"/>
                  <a:gd name="T73" fmla="*/ 53 h 28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37"/>
                  <a:gd name="T112" fmla="*/ 0 h 288"/>
                  <a:gd name="T113" fmla="*/ 237 w 237"/>
                  <a:gd name="T114" fmla="*/ 288 h 28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37" h="288">
                    <a:moveTo>
                      <a:pt x="129" y="53"/>
                    </a:moveTo>
                    <a:lnTo>
                      <a:pt x="137" y="31"/>
                    </a:lnTo>
                    <a:lnTo>
                      <a:pt x="145" y="12"/>
                    </a:lnTo>
                    <a:lnTo>
                      <a:pt x="161" y="5"/>
                    </a:lnTo>
                    <a:lnTo>
                      <a:pt x="178" y="0"/>
                    </a:lnTo>
                    <a:lnTo>
                      <a:pt x="195" y="3"/>
                    </a:lnTo>
                    <a:lnTo>
                      <a:pt x="213" y="12"/>
                    </a:lnTo>
                    <a:lnTo>
                      <a:pt x="226" y="25"/>
                    </a:lnTo>
                    <a:lnTo>
                      <a:pt x="233" y="43"/>
                    </a:lnTo>
                    <a:lnTo>
                      <a:pt x="237" y="70"/>
                    </a:lnTo>
                    <a:lnTo>
                      <a:pt x="237" y="103"/>
                    </a:lnTo>
                    <a:lnTo>
                      <a:pt x="230" y="132"/>
                    </a:lnTo>
                    <a:lnTo>
                      <a:pt x="218" y="165"/>
                    </a:lnTo>
                    <a:lnTo>
                      <a:pt x="202" y="201"/>
                    </a:lnTo>
                    <a:lnTo>
                      <a:pt x="188" y="225"/>
                    </a:lnTo>
                    <a:lnTo>
                      <a:pt x="172" y="244"/>
                    </a:lnTo>
                    <a:lnTo>
                      <a:pt x="150" y="263"/>
                    </a:lnTo>
                    <a:lnTo>
                      <a:pt x="132" y="275"/>
                    </a:lnTo>
                    <a:lnTo>
                      <a:pt x="110" y="282"/>
                    </a:lnTo>
                    <a:lnTo>
                      <a:pt x="87" y="288"/>
                    </a:lnTo>
                    <a:lnTo>
                      <a:pt x="62" y="288"/>
                    </a:lnTo>
                    <a:lnTo>
                      <a:pt x="40" y="282"/>
                    </a:lnTo>
                    <a:lnTo>
                      <a:pt x="22" y="272"/>
                    </a:lnTo>
                    <a:lnTo>
                      <a:pt x="11" y="258"/>
                    </a:lnTo>
                    <a:lnTo>
                      <a:pt x="5" y="243"/>
                    </a:lnTo>
                    <a:lnTo>
                      <a:pt x="0" y="227"/>
                    </a:lnTo>
                    <a:lnTo>
                      <a:pt x="3" y="208"/>
                    </a:lnTo>
                    <a:lnTo>
                      <a:pt x="11" y="190"/>
                    </a:lnTo>
                    <a:lnTo>
                      <a:pt x="21" y="176"/>
                    </a:lnTo>
                    <a:lnTo>
                      <a:pt x="39" y="164"/>
                    </a:lnTo>
                    <a:lnTo>
                      <a:pt x="58" y="158"/>
                    </a:lnTo>
                    <a:lnTo>
                      <a:pt x="75" y="152"/>
                    </a:lnTo>
                    <a:lnTo>
                      <a:pt x="88" y="141"/>
                    </a:lnTo>
                    <a:lnTo>
                      <a:pt x="101" y="123"/>
                    </a:lnTo>
                    <a:lnTo>
                      <a:pt x="115" y="97"/>
                    </a:lnTo>
                    <a:lnTo>
                      <a:pt x="122" y="75"/>
                    </a:lnTo>
                    <a:lnTo>
                      <a:pt x="129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8" name="Freeform 15"/>
              <p:cNvSpPr>
                <a:spLocks/>
              </p:cNvSpPr>
              <p:nvPr/>
            </p:nvSpPr>
            <p:spPr bwMode="auto">
              <a:xfrm>
                <a:off x="4080" y="1687"/>
                <a:ext cx="238" cy="220"/>
              </a:xfrm>
              <a:custGeom>
                <a:avLst/>
                <a:gdLst>
                  <a:gd name="T0" fmla="*/ 152 w 238"/>
                  <a:gd name="T1" fmla="*/ 26 h 220"/>
                  <a:gd name="T2" fmla="*/ 197 w 238"/>
                  <a:gd name="T3" fmla="*/ 22 h 220"/>
                  <a:gd name="T4" fmla="*/ 218 w 238"/>
                  <a:gd name="T5" fmla="*/ 19 h 220"/>
                  <a:gd name="T6" fmla="*/ 232 w 238"/>
                  <a:gd name="T7" fmla="*/ 24 h 220"/>
                  <a:gd name="T8" fmla="*/ 238 w 238"/>
                  <a:gd name="T9" fmla="*/ 34 h 220"/>
                  <a:gd name="T10" fmla="*/ 238 w 238"/>
                  <a:gd name="T11" fmla="*/ 47 h 220"/>
                  <a:gd name="T12" fmla="*/ 231 w 238"/>
                  <a:gd name="T13" fmla="*/ 57 h 220"/>
                  <a:gd name="T14" fmla="*/ 219 w 238"/>
                  <a:gd name="T15" fmla="*/ 70 h 220"/>
                  <a:gd name="T16" fmla="*/ 174 w 238"/>
                  <a:gd name="T17" fmla="*/ 64 h 220"/>
                  <a:gd name="T18" fmla="*/ 140 w 238"/>
                  <a:gd name="T19" fmla="*/ 57 h 220"/>
                  <a:gd name="T20" fmla="*/ 100 w 238"/>
                  <a:gd name="T21" fmla="*/ 48 h 220"/>
                  <a:gd name="T22" fmla="*/ 69 w 238"/>
                  <a:gd name="T23" fmla="*/ 38 h 220"/>
                  <a:gd name="T24" fmla="*/ 59 w 238"/>
                  <a:gd name="T25" fmla="*/ 38 h 220"/>
                  <a:gd name="T26" fmla="*/ 62 w 238"/>
                  <a:gd name="T27" fmla="*/ 47 h 220"/>
                  <a:gd name="T28" fmla="*/ 76 w 238"/>
                  <a:gd name="T29" fmla="*/ 70 h 220"/>
                  <a:gd name="T30" fmla="*/ 91 w 238"/>
                  <a:gd name="T31" fmla="*/ 110 h 220"/>
                  <a:gd name="T32" fmla="*/ 92 w 238"/>
                  <a:gd name="T33" fmla="*/ 114 h 220"/>
                  <a:gd name="T34" fmla="*/ 100 w 238"/>
                  <a:gd name="T35" fmla="*/ 150 h 220"/>
                  <a:gd name="T36" fmla="*/ 104 w 238"/>
                  <a:gd name="T37" fmla="*/ 179 h 220"/>
                  <a:gd name="T38" fmla="*/ 102 w 238"/>
                  <a:gd name="T39" fmla="*/ 203 h 220"/>
                  <a:gd name="T40" fmla="*/ 91 w 238"/>
                  <a:gd name="T41" fmla="*/ 219 h 220"/>
                  <a:gd name="T42" fmla="*/ 64 w 238"/>
                  <a:gd name="T43" fmla="*/ 220 h 220"/>
                  <a:gd name="T44" fmla="*/ 46 w 238"/>
                  <a:gd name="T45" fmla="*/ 216 h 220"/>
                  <a:gd name="T46" fmla="*/ 27 w 238"/>
                  <a:gd name="T47" fmla="*/ 207 h 220"/>
                  <a:gd name="T48" fmla="*/ 12 w 238"/>
                  <a:gd name="T49" fmla="*/ 195 h 220"/>
                  <a:gd name="T50" fmla="*/ 5 w 238"/>
                  <a:gd name="T51" fmla="*/ 187 h 220"/>
                  <a:gd name="T52" fmla="*/ 2 w 238"/>
                  <a:gd name="T53" fmla="*/ 174 h 220"/>
                  <a:gd name="T54" fmla="*/ 0 w 238"/>
                  <a:gd name="T55" fmla="*/ 163 h 220"/>
                  <a:gd name="T56" fmla="*/ 13 w 238"/>
                  <a:gd name="T57" fmla="*/ 159 h 220"/>
                  <a:gd name="T58" fmla="*/ 28 w 238"/>
                  <a:gd name="T59" fmla="*/ 163 h 220"/>
                  <a:gd name="T60" fmla="*/ 35 w 238"/>
                  <a:gd name="T61" fmla="*/ 177 h 220"/>
                  <a:gd name="T62" fmla="*/ 47 w 238"/>
                  <a:gd name="T63" fmla="*/ 191 h 220"/>
                  <a:gd name="T64" fmla="*/ 64 w 238"/>
                  <a:gd name="T65" fmla="*/ 198 h 220"/>
                  <a:gd name="T66" fmla="*/ 79 w 238"/>
                  <a:gd name="T67" fmla="*/ 197 h 220"/>
                  <a:gd name="T68" fmla="*/ 81 w 238"/>
                  <a:gd name="T69" fmla="*/ 185 h 220"/>
                  <a:gd name="T70" fmla="*/ 81 w 238"/>
                  <a:gd name="T71" fmla="*/ 168 h 220"/>
                  <a:gd name="T72" fmla="*/ 75 w 238"/>
                  <a:gd name="T73" fmla="*/ 143 h 220"/>
                  <a:gd name="T74" fmla="*/ 64 w 238"/>
                  <a:gd name="T75" fmla="*/ 114 h 220"/>
                  <a:gd name="T76" fmla="*/ 53 w 238"/>
                  <a:gd name="T77" fmla="*/ 85 h 220"/>
                  <a:gd name="T78" fmla="*/ 38 w 238"/>
                  <a:gd name="T79" fmla="*/ 60 h 220"/>
                  <a:gd name="T80" fmla="*/ 24 w 238"/>
                  <a:gd name="T81" fmla="*/ 35 h 220"/>
                  <a:gd name="T82" fmla="*/ 13 w 238"/>
                  <a:gd name="T83" fmla="*/ 22 h 220"/>
                  <a:gd name="T84" fmla="*/ 18 w 238"/>
                  <a:gd name="T85" fmla="*/ 10 h 220"/>
                  <a:gd name="T86" fmla="*/ 28 w 238"/>
                  <a:gd name="T87" fmla="*/ 0 h 220"/>
                  <a:gd name="T88" fmla="*/ 46 w 238"/>
                  <a:gd name="T89" fmla="*/ 0 h 220"/>
                  <a:gd name="T90" fmla="*/ 70 w 238"/>
                  <a:gd name="T91" fmla="*/ 9 h 220"/>
                  <a:gd name="T92" fmla="*/ 111 w 238"/>
                  <a:gd name="T93" fmla="*/ 21 h 220"/>
                  <a:gd name="T94" fmla="*/ 130 w 238"/>
                  <a:gd name="T95" fmla="*/ 25 h 220"/>
                  <a:gd name="T96" fmla="*/ 152 w 238"/>
                  <a:gd name="T97" fmla="*/ 26 h 22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38"/>
                  <a:gd name="T148" fmla="*/ 0 h 220"/>
                  <a:gd name="T149" fmla="*/ 238 w 238"/>
                  <a:gd name="T150" fmla="*/ 220 h 22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38" h="220">
                    <a:moveTo>
                      <a:pt x="152" y="26"/>
                    </a:moveTo>
                    <a:lnTo>
                      <a:pt x="197" y="22"/>
                    </a:lnTo>
                    <a:lnTo>
                      <a:pt x="218" y="19"/>
                    </a:lnTo>
                    <a:lnTo>
                      <a:pt x="232" y="24"/>
                    </a:lnTo>
                    <a:lnTo>
                      <a:pt x="238" y="34"/>
                    </a:lnTo>
                    <a:lnTo>
                      <a:pt x="238" y="47"/>
                    </a:lnTo>
                    <a:lnTo>
                      <a:pt x="231" y="57"/>
                    </a:lnTo>
                    <a:lnTo>
                      <a:pt x="219" y="70"/>
                    </a:lnTo>
                    <a:lnTo>
                      <a:pt x="174" y="64"/>
                    </a:lnTo>
                    <a:lnTo>
                      <a:pt x="140" y="57"/>
                    </a:lnTo>
                    <a:lnTo>
                      <a:pt x="100" y="48"/>
                    </a:lnTo>
                    <a:lnTo>
                      <a:pt x="69" y="38"/>
                    </a:lnTo>
                    <a:lnTo>
                      <a:pt x="59" y="38"/>
                    </a:lnTo>
                    <a:lnTo>
                      <a:pt x="62" y="47"/>
                    </a:lnTo>
                    <a:lnTo>
                      <a:pt x="76" y="70"/>
                    </a:lnTo>
                    <a:lnTo>
                      <a:pt x="91" y="110"/>
                    </a:lnTo>
                    <a:lnTo>
                      <a:pt x="92" y="114"/>
                    </a:lnTo>
                    <a:lnTo>
                      <a:pt x="100" y="150"/>
                    </a:lnTo>
                    <a:lnTo>
                      <a:pt x="104" y="179"/>
                    </a:lnTo>
                    <a:lnTo>
                      <a:pt x="102" y="203"/>
                    </a:lnTo>
                    <a:lnTo>
                      <a:pt x="91" y="219"/>
                    </a:lnTo>
                    <a:lnTo>
                      <a:pt x="64" y="220"/>
                    </a:lnTo>
                    <a:lnTo>
                      <a:pt x="46" y="216"/>
                    </a:lnTo>
                    <a:lnTo>
                      <a:pt x="27" y="207"/>
                    </a:lnTo>
                    <a:lnTo>
                      <a:pt x="12" y="195"/>
                    </a:lnTo>
                    <a:lnTo>
                      <a:pt x="5" y="187"/>
                    </a:lnTo>
                    <a:lnTo>
                      <a:pt x="2" y="174"/>
                    </a:lnTo>
                    <a:lnTo>
                      <a:pt x="0" y="163"/>
                    </a:lnTo>
                    <a:lnTo>
                      <a:pt x="13" y="159"/>
                    </a:lnTo>
                    <a:lnTo>
                      <a:pt x="28" y="163"/>
                    </a:lnTo>
                    <a:lnTo>
                      <a:pt x="35" y="177"/>
                    </a:lnTo>
                    <a:lnTo>
                      <a:pt x="47" y="191"/>
                    </a:lnTo>
                    <a:lnTo>
                      <a:pt x="64" y="198"/>
                    </a:lnTo>
                    <a:lnTo>
                      <a:pt x="79" y="197"/>
                    </a:lnTo>
                    <a:lnTo>
                      <a:pt x="81" y="185"/>
                    </a:lnTo>
                    <a:lnTo>
                      <a:pt x="81" y="168"/>
                    </a:lnTo>
                    <a:lnTo>
                      <a:pt x="75" y="143"/>
                    </a:lnTo>
                    <a:lnTo>
                      <a:pt x="64" y="114"/>
                    </a:lnTo>
                    <a:lnTo>
                      <a:pt x="53" y="85"/>
                    </a:lnTo>
                    <a:lnTo>
                      <a:pt x="38" y="60"/>
                    </a:lnTo>
                    <a:lnTo>
                      <a:pt x="24" y="35"/>
                    </a:lnTo>
                    <a:lnTo>
                      <a:pt x="13" y="22"/>
                    </a:lnTo>
                    <a:lnTo>
                      <a:pt x="18" y="10"/>
                    </a:lnTo>
                    <a:lnTo>
                      <a:pt x="28" y="0"/>
                    </a:lnTo>
                    <a:lnTo>
                      <a:pt x="46" y="0"/>
                    </a:lnTo>
                    <a:lnTo>
                      <a:pt x="70" y="9"/>
                    </a:lnTo>
                    <a:lnTo>
                      <a:pt x="111" y="21"/>
                    </a:lnTo>
                    <a:lnTo>
                      <a:pt x="130" y="25"/>
                    </a:lnTo>
                    <a:lnTo>
                      <a:pt x="152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9" name="Freeform 16"/>
              <p:cNvSpPr>
                <a:spLocks/>
              </p:cNvSpPr>
              <p:nvPr/>
            </p:nvSpPr>
            <p:spPr bwMode="auto">
              <a:xfrm>
                <a:off x="4347" y="1386"/>
                <a:ext cx="425" cy="377"/>
              </a:xfrm>
              <a:custGeom>
                <a:avLst/>
                <a:gdLst>
                  <a:gd name="T0" fmla="*/ 103 w 425"/>
                  <a:gd name="T1" fmla="*/ 288 h 377"/>
                  <a:gd name="T2" fmla="*/ 49 w 425"/>
                  <a:gd name="T3" fmla="*/ 313 h 377"/>
                  <a:gd name="T4" fmla="*/ 16 w 425"/>
                  <a:gd name="T5" fmla="*/ 323 h 377"/>
                  <a:gd name="T6" fmla="*/ 0 w 425"/>
                  <a:gd name="T7" fmla="*/ 334 h 377"/>
                  <a:gd name="T8" fmla="*/ 3 w 425"/>
                  <a:gd name="T9" fmla="*/ 350 h 377"/>
                  <a:gd name="T10" fmla="*/ 11 w 425"/>
                  <a:gd name="T11" fmla="*/ 366 h 377"/>
                  <a:gd name="T12" fmla="*/ 27 w 425"/>
                  <a:gd name="T13" fmla="*/ 375 h 377"/>
                  <a:gd name="T14" fmla="*/ 42 w 425"/>
                  <a:gd name="T15" fmla="*/ 377 h 377"/>
                  <a:gd name="T16" fmla="*/ 93 w 425"/>
                  <a:gd name="T17" fmla="*/ 347 h 377"/>
                  <a:gd name="T18" fmla="*/ 147 w 425"/>
                  <a:gd name="T19" fmla="*/ 309 h 377"/>
                  <a:gd name="T20" fmla="*/ 201 w 425"/>
                  <a:gd name="T21" fmla="*/ 266 h 377"/>
                  <a:gd name="T22" fmla="*/ 236 w 425"/>
                  <a:gd name="T23" fmla="*/ 226 h 377"/>
                  <a:gd name="T24" fmla="*/ 290 w 425"/>
                  <a:gd name="T25" fmla="*/ 169 h 377"/>
                  <a:gd name="T26" fmla="*/ 330 w 425"/>
                  <a:gd name="T27" fmla="*/ 128 h 377"/>
                  <a:gd name="T28" fmla="*/ 350 w 425"/>
                  <a:gd name="T29" fmla="*/ 116 h 377"/>
                  <a:gd name="T30" fmla="*/ 374 w 425"/>
                  <a:gd name="T31" fmla="*/ 106 h 377"/>
                  <a:gd name="T32" fmla="*/ 398 w 425"/>
                  <a:gd name="T33" fmla="*/ 100 h 377"/>
                  <a:gd name="T34" fmla="*/ 416 w 425"/>
                  <a:gd name="T35" fmla="*/ 97 h 377"/>
                  <a:gd name="T36" fmla="*/ 425 w 425"/>
                  <a:gd name="T37" fmla="*/ 87 h 377"/>
                  <a:gd name="T38" fmla="*/ 417 w 425"/>
                  <a:gd name="T39" fmla="*/ 76 h 377"/>
                  <a:gd name="T40" fmla="*/ 409 w 425"/>
                  <a:gd name="T41" fmla="*/ 74 h 377"/>
                  <a:gd name="T42" fmla="*/ 394 w 425"/>
                  <a:gd name="T43" fmla="*/ 76 h 377"/>
                  <a:gd name="T44" fmla="*/ 384 w 425"/>
                  <a:gd name="T45" fmla="*/ 82 h 377"/>
                  <a:gd name="T46" fmla="*/ 371 w 425"/>
                  <a:gd name="T47" fmla="*/ 87 h 377"/>
                  <a:gd name="T48" fmla="*/ 365 w 425"/>
                  <a:gd name="T49" fmla="*/ 82 h 377"/>
                  <a:gd name="T50" fmla="*/ 366 w 425"/>
                  <a:gd name="T51" fmla="*/ 72 h 377"/>
                  <a:gd name="T52" fmla="*/ 375 w 425"/>
                  <a:gd name="T53" fmla="*/ 59 h 377"/>
                  <a:gd name="T54" fmla="*/ 385 w 425"/>
                  <a:gd name="T55" fmla="*/ 43 h 377"/>
                  <a:gd name="T56" fmla="*/ 388 w 425"/>
                  <a:gd name="T57" fmla="*/ 21 h 377"/>
                  <a:gd name="T58" fmla="*/ 385 w 425"/>
                  <a:gd name="T59" fmla="*/ 3 h 377"/>
                  <a:gd name="T60" fmla="*/ 381 w 425"/>
                  <a:gd name="T61" fmla="*/ 0 h 377"/>
                  <a:gd name="T62" fmla="*/ 363 w 425"/>
                  <a:gd name="T63" fmla="*/ 5 h 377"/>
                  <a:gd name="T64" fmla="*/ 358 w 425"/>
                  <a:gd name="T65" fmla="*/ 25 h 377"/>
                  <a:gd name="T66" fmla="*/ 343 w 425"/>
                  <a:gd name="T67" fmla="*/ 38 h 377"/>
                  <a:gd name="T68" fmla="*/ 339 w 425"/>
                  <a:gd name="T69" fmla="*/ 57 h 377"/>
                  <a:gd name="T70" fmla="*/ 328 w 425"/>
                  <a:gd name="T71" fmla="*/ 88 h 377"/>
                  <a:gd name="T72" fmla="*/ 318 w 425"/>
                  <a:gd name="T73" fmla="*/ 107 h 377"/>
                  <a:gd name="T74" fmla="*/ 276 w 425"/>
                  <a:gd name="T75" fmla="*/ 148 h 377"/>
                  <a:gd name="T76" fmla="*/ 233 w 425"/>
                  <a:gd name="T77" fmla="*/ 183 h 377"/>
                  <a:gd name="T78" fmla="*/ 200 w 425"/>
                  <a:gd name="T79" fmla="*/ 212 h 377"/>
                  <a:gd name="T80" fmla="*/ 181 w 425"/>
                  <a:gd name="T81" fmla="*/ 234 h 377"/>
                  <a:gd name="T82" fmla="*/ 159 w 425"/>
                  <a:gd name="T83" fmla="*/ 252 h 377"/>
                  <a:gd name="T84" fmla="*/ 136 w 425"/>
                  <a:gd name="T85" fmla="*/ 271 h 377"/>
                  <a:gd name="T86" fmla="*/ 103 w 425"/>
                  <a:gd name="T87" fmla="*/ 288 h 37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25"/>
                  <a:gd name="T133" fmla="*/ 0 h 377"/>
                  <a:gd name="T134" fmla="*/ 425 w 425"/>
                  <a:gd name="T135" fmla="*/ 377 h 37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25" h="377">
                    <a:moveTo>
                      <a:pt x="103" y="288"/>
                    </a:moveTo>
                    <a:lnTo>
                      <a:pt x="49" y="313"/>
                    </a:lnTo>
                    <a:lnTo>
                      <a:pt x="16" y="323"/>
                    </a:lnTo>
                    <a:lnTo>
                      <a:pt x="0" y="334"/>
                    </a:lnTo>
                    <a:lnTo>
                      <a:pt x="3" y="350"/>
                    </a:lnTo>
                    <a:lnTo>
                      <a:pt x="11" y="366"/>
                    </a:lnTo>
                    <a:lnTo>
                      <a:pt x="27" y="375"/>
                    </a:lnTo>
                    <a:lnTo>
                      <a:pt x="42" y="377"/>
                    </a:lnTo>
                    <a:lnTo>
                      <a:pt x="93" y="347"/>
                    </a:lnTo>
                    <a:lnTo>
                      <a:pt x="147" y="309"/>
                    </a:lnTo>
                    <a:lnTo>
                      <a:pt x="201" y="266"/>
                    </a:lnTo>
                    <a:lnTo>
                      <a:pt x="236" y="226"/>
                    </a:lnTo>
                    <a:lnTo>
                      <a:pt x="290" y="169"/>
                    </a:lnTo>
                    <a:lnTo>
                      <a:pt x="330" y="128"/>
                    </a:lnTo>
                    <a:lnTo>
                      <a:pt x="350" y="116"/>
                    </a:lnTo>
                    <a:lnTo>
                      <a:pt x="374" y="106"/>
                    </a:lnTo>
                    <a:lnTo>
                      <a:pt x="398" y="100"/>
                    </a:lnTo>
                    <a:lnTo>
                      <a:pt x="416" y="97"/>
                    </a:lnTo>
                    <a:lnTo>
                      <a:pt x="425" y="87"/>
                    </a:lnTo>
                    <a:lnTo>
                      <a:pt x="417" y="76"/>
                    </a:lnTo>
                    <a:lnTo>
                      <a:pt x="409" y="74"/>
                    </a:lnTo>
                    <a:lnTo>
                      <a:pt x="394" y="76"/>
                    </a:lnTo>
                    <a:lnTo>
                      <a:pt x="384" y="82"/>
                    </a:lnTo>
                    <a:lnTo>
                      <a:pt x="371" y="87"/>
                    </a:lnTo>
                    <a:lnTo>
                      <a:pt x="365" y="82"/>
                    </a:lnTo>
                    <a:lnTo>
                      <a:pt x="366" y="72"/>
                    </a:lnTo>
                    <a:lnTo>
                      <a:pt x="375" y="59"/>
                    </a:lnTo>
                    <a:lnTo>
                      <a:pt x="385" y="43"/>
                    </a:lnTo>
                    <a:lnTo>
                      <a:pt x="388" y="21"/>
                    </a:lnTo>
                    <a:lnTo>
                      <a:pt x="385" y="3"/>
                    </a:lnTo>
                    <a:lnTo>
                      <a:pt x="381" y="0"/>
                    </a:lnTo>
                    <a:lnTo>
                      <a:pt x="363" y="5"/>
                    </a:lnTo>
                    <a:lnTo>
                      <a:pt x="358" y="25"/>
                    </a:lnTo>
                    <a:lnTo>
                      <a:pt x="343" y="38"/>
                    </a:lnTo>
                    <a:lnTo>
                      <a:pt x="339" y="57"/>
                    </a:lnTo>
                    <a:lnTo>
                      <a:pt x="328" y="88"/>
                    </a:lnTo>
                    <a:lnTo>
                      <a:pt x="318" y="107"/>
                    </a:lnTo>
                    <a:lnTo>
                      <a:pt x="276" y="148"/>
                    </a:lnTo>
                    <a:lnTo>
                      <a:pt x="233" y="183"/>
                    </a:lnTo>
                    <a:lnTo>
                      <a:pt x="200" y="212"/>
                    </a:lnTo>
                    <a:lnTo>
                      <a:pt x="181" y="234"/>
                    </a:lnTo>
                    <a:lnTo>
                      <a:pt x="159" y="252"/>
                    </a:lnTo>
                    <a:lnTo>
                      <a:pt x="136" y="271"/>
                    </a:lnTo>
                    <a:lnTo>
                      <a:pt x="103" y="2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0" name="Freeform 17"/>
              <p:cNvSpPr>
                <a:spLocks/>
              </p:cNvSpPr>
              <p:nvPr/>
            </p:nvSpPr>
            <p:spPr bwMode="auto">
              <a:xfrm>
                <a:off x="4108" y="1906"/>
                <a:ext cx="134" cy="526"/>
              </a:xfrm>
              <a:custGeom>
                <a:avLst/>
                <a:gdLst>
                  <a:gd name="T0" fmla="*/ 71 w 134"/>
                  <a:gd name="T1" fmla="*/ 26 h 526"/>
                  <a:gd name="T2" fmla="*/ 80 w 134"/>
                  <a:gd name="T3" fmla="*/ 7 h 526"/>
                  <a:gd name="T4" fmla="*/ 103 w 134"/>
                  <a:gd name="T5" fmla="*/ 0 h 526"/>
                  <a:gd name="T6" fmla="*/ 108 w 134"/>
                  <a:gd name="T7" fmla="*/ 0 h 526"/>
                  <a:gd name="T8" fmla="*/ 124 w 134"/>
                  <a:gd name="T9" fmla="*/ 10 h 526"/>
                  <a:gd name="T10" fmla="*/ 134 w 134"/>
                  <a:gd name="T11" fmla="*/ 31 h 526"/>
                  <a:gd name="T12" fmla="*/ 133 w 134"/>
                  <a:gd name="T13" fmla="*/ 63 h 526"/>
                  <a:gd name="T14" fmla="*/ 127 w 134"/>
                  <a:gd name="T15" fmla="*/ 113 h 526"/>
                  <a:gd name="T16" fmla="*/ 121 w 134"/>
                  <a:gd name="T17" fmla="*/ 183 h 526"/>
                  <a:gd name="T18" fmla="*/ 112 w 134"/>
                  <a:gd name="T19" fmla="*/ 224 h 526"/>
                  <a:gd name="T20" fmla="*/ 99 w 134"/>
                  <a:gd name="T21" fmla="*/ 264 h 526"/>
                  <a:gd name="T22" fmla="*/ 82 w 134"/>
                  <a:gd name="T23" fmla="*/ 302 h 526"/>
                  <a:gd name="T24" fmla="*/ 54 w 134"/>
                  <a:gd name="T25" fmla="*/ 340 h 526"/>
                  <a:gd name="T26" fmla="*/ 48 w 134"/>
                  <a:gd name="T27" fmla="*/ 362 h 526"/>
                  <a:gd name="T28" fmla="*/ 52 w 134"/>
                  <a:gd name="T29" fmla="*/ 392 h 526"/>
                  <a:gd name="T30" fmla="*/ 63 w 134"/>
                  <a:gd name="T31" fmla="*/ 427 h 526"/>
                  <a:gd name="T32" fmla="*/ 68 w 134"/>
                  <a:gd name="T33" fmla="*/ 456 h 526"/>
                  <a:gd name="T34" fmla="*/ 71 w 134"/>
                  <a:gd name="T35" fmla="*/ 475 h 526"/>
                  <a:gd name="T36" fmla="*/ 82 w 134"/>
                  <a:gd name="T37" fmla="*/ 484 h 526"/>
                  <a:gd name="T38" fmla="*/ 109 w 134"/>
                  <a:gd name="T39" fmla="*/ 495 h 526"/>
                  <a:gd name="T40" fmla="*/ 125 w 134"/>
                  <a:gd name="T41" fmla="*/ 501 h 526"/>
                  <a:gd name="T42" fmla="*/ 128 w 134"/>
                  <a:gd name="T43" fmla="*/ 510 h 526"/>
                  <a:gd name="T44" fmla="*/ 125 w 134"/>
                  <a:gd name="T45" fmla="*/ 514 h 526"/>
                  <a:gd name="T46" fmla="*/ 124 w 134"/>
                  <a:gd name="T47" fmla="*/ 520 h 526"/>
                  <a:gd name="T48" fmla="*/ 105 w 134"/>
                  <a:gd name="T49" fmla="*/ 523 h 526"/>
                  <a:gd name="T50" fmla="*/ 100 w 134"/>
                  <a:gd name="T51" fmla="*/ 526 h 526"/>
                  <a:gd name="T52" fmla="*/ 74 w 134"/>
                  <a:gd name="T53" fmla="*/ 526 h 526"/>
                  <a:gd name="T54" fmla="*/ 55 w 134"/>
                  <a:gd name="T55" fmla="*/ 513 h 526"/>
                  <a:gd name="T56" fmla="*/ 41 w 134"/>
                  <a:gd name="T57" fmla="*/ 492 h 526"/>
                  <a:gd name="T58" fmla="*/ 36 w 134"/>
                  <a:gd name="T59" fmla="*/ 482 h 526"/>
                  <a:gd name="T60" fmla="*/ 35 w 134"/>
                  <a:gd name="T61" fmla="*/ 465 h 526"/>
                  <a:gd name="T62" fmla="*/ 32 w 134"/>
                  <a:gd name="T63" fmla="*/ 443 h 526"/>
                  <a:gd name="T64" fmla="*/ 28 w 134"/>
                  <a:gd name="T65" fmla="*/ 416 h 526"/>
                  <a:gd name="T66" fmla="*/ 19 w 134"/>
                  <a:gd name="T67" fmla="*/ 396 h 526"/>
                  <a:gd name="T68" fmla="*/ 7 w 134"/>
                  <a:gd name="T69" fmla="*/ 386 h 526"/>
                  <a:gd name="T70" fmla="*/ 0 w 134"/>
                  <a:gd name="T71" fmla="*/ 367 h 526"/>
                  <a:gd name="T72" fmla="*/ 4 w 134"/>
                  <a:gd name="T73" fmla="*/ 357 h 526"/>
                  <a:gd name="T74" fmla="*/ 10 w 134"/>
                  <a:gd name="T75" fmla="*/ 343 h 526"/>
                  <a:gd name="T76" fmla="*/ 26 w 134"/>
                  <a:gd name="T77" fmla="*/ 333 h 526"/>
                  <a:gd name="T78" fmla="*/ 41 w 134"/>
                  <a:gd name="T79" fmla="*/ 317 h 526"/>
                  <a:gd name="T80" fmla="*/ 60 w 134"/>
                  <a:gd name="T81" fmla="*/ 269 h 526"/>
                  <a:gd name="T82" fmla="*/ 74 w 134"/>
                  <a:gd name="T83" fmla="*/ 224 h 526"/>
                  <a:gd name="T84" fmla="*/ 79 w 134"/>
                  <a:gd name="T85" fmla="*/ 177 h 526"/>
                  <a:gd name="T86" fmla="*/ 74 w 134"/>
                  <a:gd name="T87" fmla="*/ 124 h 526"/>
                  <a:gd name="T88" fmla="*/ 70 w 134"/>
                  <a:gd name="T89" fmla="*/ 72 h 526"/>
                  <a:gd name="T90" fmla="*/ 67 w 134"/>
                  <a:gd name="T91" fmla="*/ 38 h 526"/>
                  <a:gd name="T92" fmla="*/ 71 w 134"/>
                  <a:gd name="T93" fmla="*/ 26 h 52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34"/>
                  <a:gd name="T142" fmla="*/ 0 h 526"/>
                  <a:gd name="T143" fmla="*/ 134 w 134"/>
                  <a:gd name="T144" fmla="*/ 526 h 52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34" h="526">
                    <a:moveTo>
                      <a:pt x="71" y="26"/>
                    </a:moveTo>
                    <a:lnTo>
                      <a:pt x="80" y="7"/>
                    </a:lnTo>
                    <a:lnTo>
                      <a:pt x="103" y="0"/>
                    </a:lnTo>
                    <a:lnTo>
                      <a:pt x="108" y="0"/>
                    </a:lnTo>
                    <a:lnTo>
                      <a:pt x="124" y="10"/>
                    </a:lnTo>
                    <a:lnTo>
                      <a:pt x="134" y="31"/>
                    </a:lnTo>
                    <a:lnTo>
                      <a:pt x="133" y="63"/>
                    </a:lnTo>
                    <a:lnTo>
                      <a:pt x="127" y="113"/>
                    </a:lnTo>
                    <a:lnTo>
                      <a:pt x="121" y="183"/>
                    </a:lnTo>
                    <a:lnTo>
                      <a:pt x="112" y="224"/>
                    </a:lnTo>
                    <a:lnTo>
                      <a:pt x="99" y="264"/>
                    </a:lnTo>
                    <a:lnTo>
                      <a:pt x="82" y="302"/>
                    </a:lnTo>
                    <a:lnTo>
                      <a:pt x="54" y="340"/>
                    </a:lnTo>
                    <a:lnTo>
                      <a:pt x="48" y="362"/>
                    </a:lnTo>
                    <a:lnTo>
                      <a:pt x="52" y="392"/>
                    </a:lnTo>
                    <a:lnTo>
                      <a:pt x="63" y="427"/>
                    </a:lnTo>
                    <a:lnTo>
                      <a:pt x="68" y="456"/>
                    </a:lnTo>
                    <a:lnTo>
                      <a:pt x="71" y="475"/>
                    </a:lnTo>
                    <a:lnTo>
                      <a:pt x="82" y="484"/>
                    </a:lnTo>
                    <a:lnTo>
                      <a:pt x="109" y="495"/>
                    </a:lnTo>
                    <a:lnTo>
                      <a:pt x="125" y="501"/>
                    </a:lnTo>
                    <a:lnTo>
                      <a:pt x="128" y="510"/>
                    </a:lnTo>
                    <a:lnTo>
                      <a:pt x="125" y="514"/>
                    </a:lnTo>
                    <a:lnTo>
                      <a:pt x="124" y="520"/>
                    </a:lnTo>
                    <a:lnTo>
                      <a:pt x="105" y="523"/>
                    </a:lnTo>
                    <a:lnTo>
                      <a:pt x="100" y="526"/>
                    </a:lnTo>
                    <a:lnTo>
                      <a:pt x="74" y="526"/>
                    </a:lnTo>
                    <a:lnTo>
                      <a:pt x="55" y="513"/>
                    </a:lnTo>
                    <a:lnTo>
                      <a:pt x="41" y="492"/>
                    </a:lnTo>
                    <a:lnTo>
                      <a:pt x="36" y="482"/>
                    </a:lnTo>
                    <a:lnTo>
                      <a:pt x="35" y="465"/>
                    </a:lnTo>
                    <a:lnTo>
                      <a:pt x="32" y="443"/>
                    </a:lnTo>
                    <a:lnTo>
                      <a:pt x="28" y="416"/>
                    </a:lnTo>
                    <a:lnTo>
                      <a:pt x="19" y="396"/>
                    </a:lnTo>
                    <a:lnTo>
                      <a:pt x="7" y="386"/>
                    </a:lnTo>
                    <a:lnTo>
                      <a:pt x="0" y="367"/>
                    </a:lnTo>
                    <a:lnTo>
                      <a:pt x="4" y="357"/>
                    </a:lnTo>
                    <a:lnTo>
                      <a:pt x="10" y="343"/>
                    </a:lnTo>
                    <a:lnTo>
                      <a:pt x="26" y="333"/>
                    </a:lnTo>
                    <a:lnTo>
                      <a:pt x="41" y="317"/>
                    </a:lnTo>
                    <a:lnTo>
                      <a:pt x="60" y="269"/>
                    </a:lnTo>
                    <a:lnTo>
                      <a:pt x="74" y="224"/>
                    </a:lnTo>
                    <a:lnTo>
                      <a:pt x="79" y="177"/>
                    </a:lnTo>
                    <a:lnTo>
                      <a:pt x="74" y="124"/>
                    </a:lnTo>
                    <a:lnTo>
                      <a:pt x="70" y="72"/>
                    </a:lnTo>
                    <a:lnTo>
                      <a:pt x="67" y="38"/>
                    </a:lnTo>
                    <a:lnTo>
                      <a:pt x="71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1" name="Freeform 18"/>
              <p:cNvSpPr>
                <a:spLocks/>
              </p:cNvSpPr>
              <p:nvPr/>
            </p:nvSpPr>
            <p:spPr bwMode="auto">
              <a:xfrm>
                <a:off x="4215" y="1909"/>
                <a:ext cx="150" cy="482"/>
              </a:xfrm>
              <a:custGeom>
                <a:avLst/>
                <a:gdLst>
                  <a:gd name="T0" fmla="*/ 28 w 150"/>
                  <a:gd name="T1" fmla="*/ 66 h 482"/>
                  <a:gd name="T2" fmla="*/ 15 w 150"/>
                  <a:gd name="T3" fmla="*/ 35 h 482"/>
                  <a:gd name="T4" fmla="*/ 15 w 150"/>
                  <a:gd name="T5" fmla="*/ 16 h 482"/>
                  <a:gd name="T6" fmla="*/ 19 w 150"/>
                  <a:gd name="T7" fmla="*/ 13 h 482"/>
                  <a:gd name="T8" fmla="*/ 27 w 150"/>
                  <a:gd name="T9" fmla="*/ 3 h 482"/>
                  <a:gd name="T10" fmla="*/ 49 w 150"/>
                  <a:gd name="T11" fmla="*/ 0 h 482"/>
                  <a:gd name="T12" fmla="*/ 66 w 150"/>
                  <a:gd name="T13" fmla="*/ 15 h 482"/>
                  <a:gd name="T14" fmla="*/ 75 w 150"/>
                  <a:gd name="T15" fmla="*/ 31 h 482"/>
                  <a:gd name="T16" fmla="*/ 82 w 150"/>
                  <a:gd name="T17" fmla="*/ 51 h 482"/>
                  <a:gd name="T18" fmla="*/ 91 w 150"/>
                  <a:gd name="T19" fmla="*/ 92 h 482"/>
                  <a:gd name="T20" fmla="*/ 97 w 150"/>
                  <a:gd name="T21" fmla="*/ 134 h 482"/>
                  <a:gd name="T22" fmla="*/ 98 w 150"/>
                  <a:gd name="T23" fmla="*/ 175 h 482"/>
                  <a:gd name="T24" fmla="*/ 95 w 150"/>
                  <a:gd name="T25" fmla="*/ 218 h 482"/>
                  <a:gd name="T26" fmla="*/ 87 w 150"/>
                  <a:gd name="T27" fmla="*/ 251 h 482"/>
                  <a:gd name="T28" fmla="*/ 79 w 150"/>
                  <a:gd name="T29" fmla="*/ 280 h 482"/>
                  <a:gd name="T30" fmla="*/ 66 w 150"/>
                  <a:gd name="T31" fmla="*/ 308 h 482"/>
                  <a:gd name="T32" fmla="*/ 53 w 150"/>
                  <a:gd name="T33" fmla="*/ 333 h 482"/>
                  <a:gd name="T34" fmla="*/ 52 w 150"/>
                  <a:gd name="T35" fmla="*/ 351 h 482"/>
                  <a:gd name="T36" fmla="*/ 55 w 150"/>
                  <a:gd name="T37" fmla="*/ 374 h 482"/>
                  <a:gd name="T38" fmla="*/ 68 w 150"/>
                  <a:gd name="T39" fmla="*/ 399 h 482"/>
                  <a:gd name="T40" fmla="*/ 81 w 150"/>
                  <a:gd name="T41" fmla="*/ 416 h 482"/>
                  <a:gd name="T42" fmla="*/ 93 w 150"/>
                  <a:gd name="T43" fmla="*/ 431 h 482"/>
                  <a:gd name="T44" fmla="*/ 104 w 150"/>
                  <a:gd name="T45" fmla="*/ 441 h 482"/>
                  <a:gd name="T46" fmla="*/ 117 w 150"/>
                  <a:gd name="T47" fmla="*/ 444 h 482"/>
                  <a:gd name="T48" fmla="*/ 138 w 150"/>
                  <a:gd name="T49" fmla="*/ 444 h 482"/>
                  <a:gd name="T50" fmla="*/ 148 w 150"/>
                  <a:gd name="T51" fmla="*/ 451 h 482"/>
                  <a:gd name="T52" fmla="*/ 150 w 150"/>
                  <a:gd name="T53" fmla="*/ 463 h 482"/>
                  <a:gd name="T54" fmla="*/ 144 w 150"/>
                  <a:gd name="T55" fmla="*/ 470 h 482"/>
                  <a:gd name="T56" fmla="*/ 126 w 150"/>
                  <a:gd name="T57" fmla="*/ 476 h 482"/>
                  <a:gd name="T58" fmla="*/ 97 w 150"/>
                  <a:gd name="T59" fmla="*/ 482 h 482"/>
                  <a:gd name="T60" fmla="*/ 81 w 150"/>
                  <a:gd name="T61" fmla="*/ 476 h 482"/>
                  <a:gd name="T62" fmla="*/ 71 w 150"/>
                  <a:gd name="T63" fmla="*/ 470 h 482"/>
                  <a:gd name="T64" fmla="*/ 60 w 150"/>
                  <a:gd name="T65" fmla="*/ 457 h 482"/>
                  <a:gd name="T66" fmla="*/ 46 w 150"/>
                  <a:gd name="T67" fmla="*/ 438 h 482"/>
                  <a:gd name="T68" fmla="*/ 34 w 150"/>
                  <a:gd name="T69" fmla="*/ 394 h 482"/>
                  <a:gd name="T70" fmla="*/ 21 w 150"/>
                  <a:gd name="T71" fmla="*/ 370 h 482"/>
                  <a:gd name="T72" fmla="*/ 9 w 150"/>
                  <a:gd name="T73" fmla="*/ 359 h 482"/>
                  <a:gd name="T74" fmla="*/ 0 w 150"/>
                  <a:gd name="T75" fmla="*/ 348 h 482"/>
                  <a:gd name="T76" fmla="*/ 2 w 150"/>
                  <a:gd name="T77" fmla="*/ 332 h 482"/>
                  <a:gd name="T78" fmla="*/ 14 w 150"/>
                  <a:gd name="T79" fmla="*/ 321 h 482"/>
                  <a:gd name="T80" fmla="*/ 31 w 150"/>
                  <a:gd name="T81" fmla="*/ 310 h 482"/>
                  <a:gd name="T82" fmla="*/ 43 w 150"/>
                  <a:gd name="T83" fmla="*/ 289 h 482"/>
                  <a:gd name="T84" fmla="*/ 53 w 150"/>
                  <a:gd name="T85" fmla="*/ 247 h 482"/>
                  <a:gd name="T86" fmla="*/ 60 w 150"/>
                  <a:gd name="T87" fmla="*/ 206 h 482"/>
                  <a:gd name="T88" fmla="*/ 59 w 150"/>
                  <a:gd name="T89" fmla="*/ 164 h 482"/>
                  <a:gd name="T90" fmla="*/ 52 w 150"/>
                  <a:gd name="T91" fmla="*/ 126 h 482"/>
                  <a:gd name="T92" fmla="*/ 43 w 150"/>
                  <a:gd name="T93" fmla="*/ 96 h 482"/>
                  <a:gd name="T94" fmla="*/ 34 w 150"/>
                  <a:gd name="T95" fmla="*/ 76 h 482"/>
                  <a:gd name="T96" fmla="*/ 28 w 150"/>
                  <a:gd name="T97" fmla="*/ 66 h 48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50"/>
                  <a:gd name="T148" fmla="*/ 0 h 482"/>
                  <a:gd name="T149" fmla="*/ 150 w 150"/>
                  <a:gd name="T150" fmla="*/ 482 h 48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50" h="482">
                    <a:moveTo>
                      <a:pt x="28" y="66"/>
                    </a:moveTo>
                    <a:lnTo>
                      <a:pt x="15" y="35"/>
                    </a:lnTo>
                    <a:lnTo>
                      <a:pt x="15" y="16"/>
                    </a:lnTo>
                    <a:lnTo>
                      <a:pt x="19" y="13"/>
                    </a:lnTo>
                    <a:lnTo>
                      <a:pt x="27" y="3"/>
                    </a:lnTo>
                    <a:lnTo>
                      <a:pt x="49" y="0"/>
                    </a:lnTo>
                    <a:lnTo>
                      <a:pt x="66" y="15"/>
                    </a:lnTo>
                    <a:lnTo>
                      <a:pt x="75" y="31"/>
                    </a:lnTo>
                    <a:lnTo>
                      <a:pt x="82" y="51"/>
                    </a:lnTo>
                    <a:lnTo>
                      <a:pt x="91" y="92"/>
                    </a:lnTo>
                    <a:lnTo>
                      <a:pt x="97" y="134"/>
                    </a:lnTo>
                    <a:lnTo>
                      <a:pt x="98" y="175"/>
                    </a:lnTo>
                    <a:lnTo>
                      <a:pt x="95" y="218"/>
                    </a:lnTo>
                    <a:lnTo>
                      <a:pt x="87" y="251"/>
                    </a:lnTo>
                    <a:lnTo>
                      <a:pt x="79" y="280"/>
                    </a:lnTo>
                    <a:lnTo>
                      <a:pt x="66" y="308"/>
                    </a:lnTo>
                    <a:lnTo>
                      <a:pt x="53" y="333"/>
                    </a:lnTo>
                    <a:lnTo>
                      <a:pt x="52" y="351"/>
                    </a:lnTo>
                    <a:lnTo>
                      <a:pt x="55" y="374"/>
                    </a:lnTo>
                    <a:lnTo>
                      <a:pt x="68" y="399"/>
                    </a:lnTo>
                    <a:lnTo>
                      <a:pt x="81" y="416"/>
                    </a:lnTo>
                    <a:lnTo>
                      <a:pt x="93" y="431"/>
                    </a:lnTo>
                    <a:lnTo>
                      <a:pt x="104" y="441"/>
                    </a:lnTo>
                    <a:lnTo>
                      <a:pt x="117" y="444"/>
                    </a:lnTo>
                    <a:lnTo>
                      <a:pt x="138" y="444"/>
                    </a:lnTo>
                    <a:lnTo>
                      <a:pt x="148" y="451"/>
                    </a:lnTo>
                    <a:lnTo>
                      <a:pt x="150" y="463"/>
                    </a:lnTo>
                    <a:lnTo>
                      <a:pt x="144" y="470"/>
                    </a:lnTo>
                    <a:lnTo>
                      <a:pt x="126" y="476"/>
                    </a:lnTo>
                    <a:lnTo>
                      <a:pt x="97" y="482"/>
                    </a:lnTo>
                    <a:lnTo>
                      <a:pt x="81" y="476"/>
                    </a:lnTo>
                    <a:lnTo>
                      <a:pt x="71" y="470"/>
                    </a:lnTo>
                    <a:lnTo>
                      <a:pt x="60" y="457"/>
                    </a:lnTo>
                    <a:lnTo>
                      <a:pt x="46" y="438"/>
                    </a:lnTo>
                    <a:lnTo>
                      <a:pt x="34" y="394"/>
                    </a:lnTo>
                    <a:lnTo>
                      <a:pt x="21" y="370"/>
                    </a:lnTo>
                    <a:lnTo>
                      <a:pt x="9" y="359"/>
                    </a:lnTo>
                    <a:lnTo>
                      <a:pt x="0" y="348"/>
                    </a:lnTo>
                    <a:lnTo>
                      <a:pt x="2" y="332"/>
                    </a:lnTo>
                    <a:lnTo>
                      <a:pt x="14" y="321"/>
                    </a:lnTo>
                    <a:lnTo>
                      <a:pt x="31" y="310"/>
                    </a:lnTo>
                    <a:lnTo>
                      <a:pt x="43" y="289"/>
                    </a:lnTo>
                    <a:lnTo>
                      <a:pt x="53" y="247"/>
                    </a:lnTo>
                    <a:lnTo>
                      <a:pt x="60" y="206"/>
                    </a:lnTo>
                    <a:lnTo>
                      <a:pt x="59" y="164"/>
                    </a:lnTo>
                    <a:lnTo>
                      <a:pt x="52" y="126"/>
                    </a:lnTo>
                    <a:lnTo>
                      <a:pt x="43" y="96"/>
                    </a:lnTo>
                    <a:lnTo>
                      <a:pt x="34" y="76"/>
                    </a:lnTo>
                    <a:lnTo>
                      <a:pt x="28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974" name="Text Box 43"/>
            <p:cNvSpPr txBox="1">
              <a:spLocks noChangeArrowheads="1"/>
            </p:cNvSpPr>
            <p:nvPr/>
          </p:nvSpPr>
          <p:spPr bwMode="auto">
            <a:xfrm>
              <a:off x="2688" y="3572"/>
              <a:ext cx="2304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Tahoma" charset="0"/>
                  <a:cs typeface="Tahoma" charset="0"/>
                </a:rPr>
                <a:t>We then </a:t>
              </a:r>
              <a:r>
                <a:rPr lang="ja-JP" altLang="en-US" sz="1400">
                  <a:latin typeface="Tahoma" charset="0"/>
                  <a:cs typeface="Tahoma" charset="0"/>
                </a:rPr>
                <a:t>“</a:t>
              </a:r>
              <a:r>
                <a:rPr lang="en-US" altLang="ja-JP" sz="1400">
                  <a:latin typeface="Tahoma" charset="0"/>
                  <a:cs typeface="Tahoma" charset="0"/>
                </a:rPr>
                <a:t>normalize</a:t>
              </a:r>
              <a:r>
                <a:rPr lang="ja-JP" altLang="en-US" sz="1400">
                  <a:latin typeface="Tahoma" charset="0"/>
                  <a:cs typeface="Tahoma" charset="0"/>
                </a:rPr>
                <a:t>”</a:t>
              </a:r>
              <a:r>
                <a:rPr lang="en-US" altLang="ja-JP" sz="1400">
                  <a:latin typeface="Tahoma" charset="0"/>
                  <a:cs typeface="Tahoma" charset="0"/>
                </a:rPr>
                <a:t> the final result so there is one digit to the left of the decimal point and adjust the exponent accordingly.</a:t>
              </a:r>
              <a:endParaRPr lang="en-US" sz="1400">
                <a:latin typeface="Tahoma" charset="0"/>
                <a:cs typeface="Tahoma" charset="0"/>
              </a:endParaRPr>
            </a:p>
          </p:txBody>
        </p:sp>
        <p:sp>
          <p:nvSpPr>
            <p:cNvPr id="40975" name="Line 44"/>
            <p:cNvSpPr>
              <a:spLocks noChangeShapeType="1"/>
            </p:cNvSpPr>
            <p:nvPr/>
          </p:nvSpPr>
          <p:spPr bwMode="auto">
            <a:xfrm>
              <a:off x="2256" y="3652"/>
              <a:ext cx="432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65" name="Group 53"/>
          <p:cNvGrpSpPr>
            <a:grpSpLocks/>
          </p:cNvGrpSpPr>
          <p:nvPr/>
        </p:nvGrpSpPr>
        <p:grpSpPr bwMode="auto">
          <a:xfrm>
            <a:off x="2514600" y="1498600"/>
            <a:ext cx="5334000" cy="1320800"/>
            <a:chOff x="1584" y="944"/>
            <a:chExt cx="3360" cy="832"/>
          </a:xfrm>
        </p:grpSpPr>
        <p:sp>
          <p:nvSpPr>
            <p:cNvPr id="40970" name="AutoShape 46"/>
            <p:cNvSpPr>
              <a:spLocks noChangeArrowheads="1"/>
            </p:cNvSpPr>
            <p:nvPr/>
          </p:nvSpPr>
          <p:spPr bwMode="auto">
            <a:xfrm>
              <a:off x="1584" y="1539"/>
              <a:ext cx="505" cy="23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40971" name="Line 47"/>
            <p:cNvSpPr>
              <a:spLocks noChangeShapeType="1"/>
            </p:cNvSpPr>
            <p:nvPr/>
          </p:nvSpPr>
          <p:spPr bwMode="auto">
            <a:xfrm flipV="1">
              <a:off x="2116" y="1152"/>
              <a:ext cx="1340" cy="38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Text Box 49"/>
            <p:cNvSpPr txBox="1">
              <a:spLocks noChangeArrowheads="1"/>
            </p:cNvSpPr>
            <p:nvPr/>
          </p:nvSpPr>
          <p:spPr bwMode="auto">
            <a:xfrm>
              <a:off x="3406" y="944"/>
              <a:ext cx="153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Tahoma" charset="0"/>
                  <a:cs typeface="Tahoma" charset="0"/>
                </a:rPr>
                <a:t>Significant Digits</a:t>
              </a:r>
            </a:p>
          </p:txBody>
        </p:sp>
      </p:grpSp>
      <p:grpSp>
        <p:nvGrpSpPr>
          <p:cNvPr id="40966" name="Group 54"/>
          <p:cNvGrpSpPr>
            <a:grpSpLocks/>
          </p:cNvGrpSpPr>
          <p:nvPr/>
        </p:nvGrpSpPr>
        <p:grpSpPr bwMode="auto">
          <a:xfrm>
            <a:off x="3810000" y="1957388"/>
            <a:ext cx="3267075" cy="785812"/>
            <a:chOff x="2400" y="1233"/>
            <a:chExt cx="2058" cy="495"/>
          </a:xfrm>
        </p:grpSpPr>
        <p:sp>
          <p:nvSpPr>
            <p:cNvPr id="40967" name="AutoShape 50"/>
            <p:cNvSpPr>
              <a:spLocks noChangeArrowheads="1"/>
            </p:cNvSpPr>
            <p:nvPr/>
          </p:nvSpPr>
          <p:spPr bwMode="auto">
            <a:xfrm>
              <a:off x="2400" y="1539"/>
              <a:ext cx="144" cy="18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40968" name="Line 51"/>
            <p:cNvSpPr>
              <a:spLocks noChangeShapeType="1"/>
            </p:cNvSpPr>
            <p:nvPr/>
          </p:nvSpPr>
          <p:spPr bwMode="auto">
            <a:xfrm flipV="1">
              <a:off x="2592" y="1437"/>
              <a:ext cx="984" cy="14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Text Box 52"/>
            <p:cNvSpPr txBox="1">
              <a:spLocks noChangeArrowheads="1"/>
            </p:cNvSpPr>
            <p:nvPr/>
          </p:nvSpPr>
          <p:spPr bwMode="auto">
            <a:xfrm>
              <a:off x="3541" y="1233"/>
              <a:ext cx="9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Tahoma" charset="0"/>
                  <a:cs typeface="Tahoma" charset="0"/>
                </a:rPr>
                <a:t>Exponent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Multiplication in Scientific Notation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Is straightforward: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Multiply together the significant parts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Add the exponents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Normalize if required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Examples: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	     1024 	1.024 x 10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3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	x 0.0625	6.250 x 10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-2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	=      64		6.400 x 10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</a:t>
            </a:r>
          </a:p>
          <a:p>
            <a:pPr lvl="1">
              <a:buFont typeface="Wingdings" charset="0"/>
              <a:buNone/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	         42	4.200 x 10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	x 0.0625	6.250 x 10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-2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	=  2.625        26.250 x 10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-1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	= 		2.625 x 10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(Normalized)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084888" y="1524000"/>
            <a:ext cx="3059112" cy="3719513"/>
            <a:chOff x="6084888" y="1524000"/>
            <a:chExt cx="3059112" cy="3719513"/>
          </a:xfrm>
        </p:grpSpPr>
        <p:pic>
          <p:nvPicPr>
            <p:cNvPr id="41988" name="Picture 10" descr="MCj0078711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888" y="2971800"/>
              <a:ext cx="936625" cy="2271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89" name="Text Box 11"/>
            <p:cNvSpPr txBox="1">
              <a:spLocks noChangeArrowheads="1"/>
            </p:cNvSpPr>
            <p:nvPr/>
          </p:nvSpPr>
          <p:spPr bwMode="auto">
            <a:xfrm>
              <a:off x="6613525" y="1524000"/>
              <a:ext cx="2530475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000" b="0">
                  <a:latin typeface="Tahoma" charset="0"/>
                  <a:cs typeface="Tahoma" charset="0"/>
                </a:rPr>
                <a:t>In multiplication, how far is the most you will ever normalize?</a:t>
              </a:r>
            </a:p>
            <a:p>
              <a:pPr algn="l"/>
              <a:endParaRPr lang="en-US" sz="2000" b="0">
                <a:latin typeface="Tahoma" charset="0"/>
                <a:cs typeface="Tahoma" charset="0"/>
              </a:endParaRPr>
            </a:p>
            <a:p>
              <a:pPr algn="l"/>
              <a:r>
                <a:rPr lang="en-US" sz="2000" b="0">
                  <a:latin typeface="Tahoma" charset="0"/>
                  <a:cs typeface="Tahoma" charset="0"/>
                </a:rPr>
                <a:t>       In addition?</a:t>
              </a:r>
            </a:p>
          </p:txBody>
        </p:sp>
        <p:sp>
          <p:nvSpPr>
            <p:cNvPr id="41990" name="Line 12"/>
            <p:cNvSpPr>
              <a:spLocks noChangeShapeType="1"/>
            </p:cNvSpPr>
            <p:nvPr/>
          </p:nvSpPr>
          <p:spPr bwMode="auto">
            <a:xfrm flipV="1">
              <a:off x="6629400" y="2820988"/>
              <a:ext cx="152400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Binary </a:t>
            </a:r>
            <a:r>
              <a:rPr lang="en-US" dirty="0" smtClean="0">
                <a:latin typeface="Tahoma" charset="0"/>
                <a:ea typeface="Tahoma"/>
              </a:rPr>
              <a:t>Floating</a:t>
            </a:r>
            <a:r>
              <a:rPr lang="en-US" dirty="0">
                <a:latin typeface="Tahoma" charset="0"/>
                <a:ea typeface="Tahoma"/>
              </a:rPr>
              <a:t>-Point Notation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 IEEE single precision floating-point format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Example:  (0x42280000 in hexadecimal)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Three fields: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Sign bit (S)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Exponent (E):  Unsigned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Bias 127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8-bit integer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 = Exponent + 127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Exponent = 10000100 (132) – 127 = 5</a:t>
            </a:r>
          </a:p>
          <a:p>
            <a:pPr lvl="1">
              <a:defRPr/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Significand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(F): Unsigned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fixed-point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with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hidden 1</a:t>
            </a:r>
            <a:r>
              <a:rPr lang="ja-JP" alt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2">
              <a:defRPr/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Significand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=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+ 0.01010000000000000000000 = 1.3125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Final value:  N = -1</a:t>
            </a:r>
            <a:r>
              <a:rPr lang="en-US" b="1" i="1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(1+</a:t>
            </a:r>
            <a:r>
              <a:rPr lang="en-US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) x 2</a:t>
            </a:r>
            <a:r>
              <a:rPr lang="en-US" b="1" i="1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-127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= -1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(1.3125) x 2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5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= 42</a:t>
            </a:r>
          </a:p>
        </p:txBody>
      </p:sp>
      <p:graphicFrame>
        <p:nvGraphicFramePr>
          <p:cNvPr id="592059" name="Group 187"/>
          <p:cNvGraphicFramePr>
            <a:graphicFrameLocks noGrp="1"/>
          </p:cNvGraphicFramePr>
          <p:nvPr/>
        </p:nvGraphicFramePr>
        <p:xfrm>
          <a:off x="3062288" y="1844675"/>
          <a:ext cx="5029200" cy="533400"/>
        </p:xfrm>
        <a:graphic>
          <a:graphicData uri="http://schemas.openxmlformats.org/drawingml/2006/table">
            <a:tbl>
              <a:tblPr/>
              <a:tblGrid>
                <a:gridCol w="219075"/>
                <a:gridCol w="217487"/>
                <a:gridCol w="249238"/>
                <a:gridCol w="188912"/>
                <a:gridCol w="219075"/>
                <a:gridCol w="217488"/>
                <a:gridCol w="219075"/>
                <a:gridCol w="219075"/>
                <a:gridCol w="219075"/>
                <a:gridCol w="217487"/>
                <a:gridCol w="219075"/>
                <a:gridCol w="219075"/>
                <a:gridCol w="219075"/>
                <a:gridCol w="217488"/>
                <a:gridCol w="219075"/>
                <a:gridCol w="219075"/>
                <a:gridCol w="219075"/>
                <a:gridCol w="217487"/>
                <a:gridCol w="219075"/>
                <a:gridCol w="219075"/>
                <a:gridCol w="219075"/>
                <a:gridCol w="217488"/>
                <a:gridCol w="21907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2058" name="Group 186"/>
          <p:cNvGraphicFramePr>
            <a:graphicFrameLocks noGrp="1"/>
          </p:cNvGraphicFramePr>
          <p:nvPr/>
        </p:nvGraphicFramePr>
        <p:xfrm>
          <a:off x="1295400" y="1844675"/>
          <a:ext cx="233363" cy="533400"/>
        </p:xfrm>
        <a:graphic>
          <a:graphicData uri="http://schemas.openxmlformats.org/drawingml/2006/table">
            <a:tbl>
              <a:tblPr/>
              <a:tblGrid>
                <a:gridCol w="23336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3067" name="AutoShape 188"/>
          <p:cNvSpPr>
            <a:spLocks/>
          </p:cNvSpPr>
          <p:nvPr/>
        </p:nvSpPr>
        <p:spPr bwMode="auto">
          <a:xfrm rot="5400000">
            <a:off x="5460206" y="-19843"/>
            <a:ext cx="219075" cy="5014912"/>
          </a:xfrm>
          <a:prstGeom prst="rightBrace">
            <a:avLst>
              <a:gd name="adj1" fmla="val 1907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43068" name="AutoShape 189"/>
          <p:cNvSpPr>
            <a:spLocks/>
          </p:cNvSpPr>
          <p:nvPr/>
        </p:nvSpPr>
        <p:spPr bwMode="auto">
          <a:xfrm rot="5400000">
            <a:off x="2187575" y="1722438"/>
            <a:ext cx="219075" cy="1530350"/>
          </a:xfrm>
          <a:prstGeom prst="rightBrace">
            <a:avLst>
              <a:gd name="adj1" fmla="val 582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43069" name="Text Box 190"/>
          <p:cNvSpPr txBox="1">
            <a:spLocks noChangeArrowheads="1"/>
          </p:cNvSpPr>
          <p:nvPr/>
        </p:nvSpPr>
        <p:spPr bwMode="auto">
          <a:xfrm>
            <a:off x="4054475" y="2549525"/>
            <a:ext cx="3060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ja-JP" altLang="en-US" sz="2000" b="0">
                <a:latin typeface="Tahoma" charset="0"/>
                <a:cs typeface="Tahoma" charset="0"/>
              </a:rPr>
              <a:t>“</a:t>
            </a:r>
            <a:r>
              <a:rPr lang="en-US" altLang="ja-JP" sz="2000" b="0">
                <a:latin typeface="Tahoma" charset="0"/>
                <a:cs typeface="Tahoma" charset="0"/>
              </a:rPr>
              <a:t>F</a:t>
            </a:r>
            <a:r>
              <a:rPr lang="ja-JP" altLang="en-US" sz="2000" b="0">
                <a:latin typeface="Tahoma" charset="0"/>
                <a:cs typeface="Tahoma" charset="0"/>
              </a:rPr>
              <a:t>”</a:t>
            </a:r>
            <a:r>
              <a:rPr lang="en-US" altLang="ja-JP" sz="2000" b="0">
                <a:latin typeface="Tahoma" charset="0"/>
                <a:cs typeface="Tahoma" charset="0"/>
              </a:rPr>
              <a:t/>
            </a:r>
            <a:br>
              <a:rPr lang="en-US" altLang="ja-JP" sz="2000" b="0">
                <a:latin typeface="Tahoma" charset="0"/>
                <a:cs typeface="Tahoma" charset="0"/>
              </a:rPr>
            </a:br>
            <a:r>
              <a:rPr lang="en-US" altLang="ja-JP" sz="2000" b="0">
                <a:latin typeface="Tahoma" charset="0"/>
                <a:cs typeface="Tahoma" charset="0"/>
              </a:rPr>
              <a:t>Significand (Mantissa) - 1</a:t>
            </a:r>
            <a:endParaRPr lang="en-US" sz="2000" b="0">
              <a:latin typeface="Tahoma" charset="0"/>
              <a:cs typeface="Tahoma" charset="0"/>
            </a:endParaRPr>
          </a:p>
        </p:txBody>
      </p:sp>
      <p:sp>
        <p:nvSpPr>
          <p:cNvPr id="43070" name="Text Box 191"/>
          <p:cNvSpPr txBox="1">
            <a:spLocks noChangeArrowheads="1"/>
          </p:cNvSpPr>
          <p:nvPr/>
        </p:nvSpPr>
        <p:spPr bwMode="auto">
          <a:xfrm>
            <a:off x="1562100" y="2571750"/>
            <a:ext cx="14620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ja-JP" altLang="en-US" sz="1400" b="0">
                <a:latin typeface="Tahoma" charset="0"/>
                <a:cs typeface="Tahoma" charset="0"/>
              </a:rPr>
              <a:t>“</a:t>
            </a:r>
            <a:r>
              <a:rPr lang="en-US" altLang="ja-JP" sz="1400" b="0">
                <a:latin typeface="Tahoma" charset="0"/>
                <a:cs typeface="Tahoma" charset="0"/>
              </a:rPr>
              <a:t>E</a:t>
            </a:r>
            <a:r>
              <a:rPr lang="ja-JP" altLang="en-US" sz="1400" b="0">
                <a:latin typeface="Tahoma" charset="0"/>
                <a:cs typeface="Tahoma" charset="0"/>
              </a:rPr>
              <a:t>”</a:t>
            </a:r>
            <a:endParaRPr lang="en-US" altLang="ja-JP" sz="1400" b="0">
              <a:latin typeface="Tahoma" charset="0"/>
              <a:cs typeface="Tahoma" charset="0"/>
            </a:endParaRPr>
          </a:p>
          <a:p>
            <a:pPr algn="ctr"/>
            <a:r>
              <a:rPr lang="en-US" sz="1400" b="0">
                <a:latin typeface="Tahoma" charset="0"/>
                <a:cs typeface="Tahoma" charset="0"/>
              </a:rPr>
              <a:t>Exponent + 127</a:t>
            </a:r>
          </a:p>
        </p:txBody>
      </p:sp>
      <p:sp>
        <p:nvSpPr>
          <p:cNvPr id="43071" name="Text Box 192"/>
          <p:cNvSpPr txBox="1">
            <a:spLocks noChangeArrowheads="1"/>
          </p:cNvSpPr>
          <p:nvPr/>
        </p:nvSpPr>
        <p:spPr bwMode="auto">
          <a:xfrm>
            <a:off x="838200" y="2614613"/>
            <a:ext cx="8096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ja-JP" altLang="en-US" sz="1400" b="0">
                <a:latin typeface="Tahoma" charset="0"/>
                <a:cs typeface="Tahoma" charset="0"/>
              </a:rPr>
              <a:t>“</a:t>
            </a:r>
            <a:r>
              <a:rPr lang="en-US" altLang="ja-JP" sz="1400" b="0">
                <a:latin typeface="Tahoma" charset="0"/>
                <a:cs typeface="Tahoma" charset="0"/>
              </a:rPr>
              <a:t>S</a:t>
            </a:r>
            <a:r>
              <a:rPr lang="ja-JP" altLang="en-US" sz="1400" b="0">
                <a:latin typeface="Tahoma" charset="0"/>
                <a:cs typeface="Tahoma" charset="0"/>
              </a:rPr>
              <a:t>”</a:t>
            </a:r>
            <a:endParaRPr lang="en-US" altLang="ja-JP" sz="1400" b="0">
              <a:latin typeface="Tahoma" charset="0"/>
              <a:cs typeface="Tahoma" charset="0"/>
            </a:endParaRPr>
          </a:p>
          <a:p>
            <a:pPr algn="ctr"/>
            <a:r>
              <a:rPr lang="en-US" sz="1400" b="0">
                <a:latin typeface="Tahoma" charset="0"/>
                <a:cs typeface="Tahoma" charset="0"/>
              </a:rPr>
              <a:t>Sign</a:t>
            </a:r>
            <a:br>
              <a:rPr lang="en-US" sz="1400" b="0">
                <a:latin typeface="Tahoma" charset="0"/>
                <a:cs typeface="Tahoma" charset="0"/>
              </a:rPr>
            </a:br>
            <a:r>
              <a:rPr lang="en-US" sz="1400" b="0">
                <a:latin typeface="Tahoma" charset="0"/>
                <a:cs typeface="Tahoma" charset="0"/>
              </a:rPr>
              <a:t>Bit</a:t>
            </a:r>
          </a:p>
        </p:txBody>
      </p:sp>
      <p:sp>
        <p:nvSpPr>
          <p:cNvPr id="43072" name="Line 193"/>
          <p:cNvSpPr>
            <a:spLocks noChangeShapeType="1"/>
          </p:cNvSpPr>
          <p:nvPr/>
        </p:nvSpPr>
        <p:spPr bwMode="auto">
          <a:xfrm>
            <a:off x="1385888" y="2378075"/>
            <a:ext cx="0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" name="Group 95"/>
          <p:cNvGraphicFramePr>
            <a:graphicFrameLocks/>
          </p:cNvGraphicFramePr>
          <p:nvPr/>
        </p:nvGraphicFramePr>
        <p:xfrm>
          <a:off x="1524000" y="1844675"/>
          <a:ext cx="1530350" cy="533400"/>
        </p:xfrm>
        <a:graphic>
          <a:graphicData uri="http://schemas.openxmlformats.org/drawingml/2006/table">
            <a:tbl>
              <a:tblPr/>
              <a:tblGrid>
                <a:gridCol w="192087"/>
                <a:gridCol w="190500"/>
                <a:gridCol w="192088"/>
                <a:gridCol w="190500"/>
                <a:gridCol w="192087"/>
                <a:gridCol w="190500"/>
                <a:gridCol w="192088"/>
                <a:gridCol w="1905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Example Numbers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One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Sign = +, Exponent = 0,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Significand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= 1.0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 = -1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(1.0) x 2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 = 0, E = 0 + 127, F = 1.0 –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‘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’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  01111111  00000000000000000000000 = 0x3f800000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One-half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Sign = +, Exponent = -1,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Significand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= 1.0 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½ = -1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(1.0) x 2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-1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 = 0, E = -1 + 127, F = 1.0 –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‘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’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  01111110  00000000000000000000000 = 0x3f000000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Minus Two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Sign = -, Exponent = 1,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Significand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= 1.0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-2 = -1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(1.0) x 2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  10000000  00000000000000000000000 = 0xc0000000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u="sng" dirty="0" smtClean="0"/>
              <a:t>Brief</a:t>
            </a:r>
            <a:r>
              <a:rPr lang="en-US" dirty="0" smtClean="0"/>
              <a:t> overview of:</a:t>
            </a:r>
          </a:p>
          <a:p>
            <a:pPr lvl="1">
              <a:defRPr/>
            </a:pPr>
            <a:r>
              <a:rPr lang="en-US" dirty="0" smtClean="0"/>
              <a:t>integer multiplication</a:t>
            </a:r>
          </a:p>
          <a:p>
            <a:pPr lvl="1">
              <a:defRPr/>
            </a:pPr>
            <a:r>
              <a:rPr lang="en-US" dirty="0" smtClean="0"/>
              <a:t>integer division</a:t>
            </a:r>
          </a:p>
          <a:p>
            <a:pPr lvl="1">
              <a:defRPr/>
            </a:pPr>
            <a:r>
              <a:rPr lang="en-US" dirty="0" smtClean="0"/>
              <a:t>floating-point numbers and operations</a:t>
            </a:r>
            <a:endParaRPr lang="en-US" dirty="0"/>
          </a:p>
        </p:txBody>
      </p:sp>
      <p:sp>
        <p:nvSpPr>
          <p:cNvPr id="4" name="Text Box 149"/>
          <p:cNvSpPr txBox="1">
            <a:spLocks noChangeArrowheads="1"/>
          </p:cNvSpPr>
          <p:nvPr/>
        </p:nvSpPr>
        <p:spPr bwMode="auto">
          <a:xfrm>
            <a:off x="2140196" y="5743575"/>
            <a:ext cx="51922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800" b="0" dirty="0">
                <a:latin typeface="Tahoma" charset="0"/>
              </a:rPr>
              <a:t>Reading: Study Chapter </a:t>
            </a:r>
            <a:r>
              <a:rPr lang="en-US" sz="2800" b="0" dirty="0" smtClean="0">
                <a:latin typeface="Tahoma" charset="0"/>
              </a:rPr>
              <a:t>3.3-3.5</a:t>
            </a:r>
            <a:endParaRPr lang="en-US" sz="2800" b="0" dirty="0">
              <a:latin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Zeros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How do you represent 0?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Sign = ?, Exponent = ?,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Significand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= ?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Here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’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 where the hidden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comes back to bite you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Hint: Zero is small.  What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’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 the smallest number you can generate?</a:t>
            </a:r>
          </a:p>
          <a:p>
            <a:pPr lvl="3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Exponent = -127,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Signficand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= 1.0</a:t>
            </a:r>
          </a:p>
          <a:p>
            <a:pPr lvl="3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-1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(1.0) x 2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-127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= 5.87747 x 10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-39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IEEE Convention 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When E = 0 (Exponent = -127), we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’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ll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interpret numbers differently…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 00000000 00000000000000000000000 = 0 not 1.0 x 2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-127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 00000000 00000000000000000000000 = -0 not -1.0 x 2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-127</a:t>
            </a:r>
          </a:p>
        </p:txBody>
      </p:sp>
      <p:pic>
        <p:nvPicPr>
          <p:cNvPr id="45059" name="Picture 4" descr="MCj007871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63" y="5811838"/>
            <a:ext cx="307975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1600200" y="5811838"/>
            <a:ext cx="6096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200" b="0">
                <a:latin typeface="Tahoma" charset="0"/>
                <a:cs typeface="Tahoma" charset="0"/>
              </a:rPr>
              <a:t>Yes, there are </a:t>
            </a:r>
            <a:r>
              <a:rPr lang="ja-JP" altLang="en-US" sz="1200" b="0">
                <a:latin typeface="Tahoma" charset="0"/>
                <a:cs typeface="Tahoma" charset="0"/>
              </a:rPr>
              <a:t>“</a:t>
            </a:r>
            <a:r>
              <a:rPr lang="en-US" altLang="ja-JP" sz="1200" b="0">
                <a:latin typeface="Tahoma" charset="0"/>
                <a:cs typeface="Tahoma" charset="0"/>
              </a:rPr>
              <a:t>2</a:t>
            </a:r>
            <a:r>
              <a:rPr lang="ja-JP" altLang="en-US" sz="1200" b="0">
                <a:latin typeface="Tahoma" charset="0"/>
                <a:cs typeface="Tahoma" charset="0"/>
              </a:rPr>
              <a:t>”</a:t>
            </a:r>
            <a:r>
              <a:rPr lang="en-US" altLang="ja-JP" sz="1200" b="0">
                <a:latin typeface="Tahoma" charset="0"/>
                <a:cs typeface="Tahoma" charset="0"/>
              </a:rPr>
              <a:t> zeros. Setting E=0 is also used to represent a few other small numbers besides 0.  In all of these numbers there is no </a:t>
            </a:r>
            <a:r>
              <a:rPr lang="ja-JP" altLang="en-US" sz="1200" b="0">
                <a:latin typeface="Tahoma" charset="0"/>
                <a:cs typeface="Tahoma" charset="0"/>
              </a:rPr>
              <a:t>“</a:t>
            </a:r>
            <a:r>
              <a:rPr lang="en-US" altLang="ja-JP" sz="1200" b="0">
                <a:latin typeface="Tahoma" charset="0"/>
                <a:cs typeface="Tahoma" charset="0"/>
              </a:rPr>
              <a:t>hidden</a:t>
            </a:r>
            <a:r>
              <a:rPr lang="ja-JP" altLang="en-US" sz="1200" b="0">
                <a:latin typeface="Tahoma" charset="0"/>
                <a:cs typeface="Tahoma" charset="0"/>
              </a:rPr>
              <a:t>”</a:t>
            </a:r>
            <a:r>
              <a:rPr lang="en-US" altLang="ja-JP" sz="1200" b="0">
                <a:latin typeface="Tahoma" charset="0"/>
                <a:cs typeface="Tahoma" charset="0"/>
              </a:rPr>
              <a:t> one assumed in F, and they are called the </a:t>
            </a:r>
            <a:r>
              <a:rPr lang="ja-JP" altLang="en-US" sz="1200" b="0">
                <a:latin typeface="Tahoma" charset="0"/>
                <a:cs typeface="Tahoma" charset="0"/>
              </a:rPr>
              <a:t>“</a:t>
            </a:r>
            <a:r>
              <a:rPr lang="en-US" altLang="ja-JP" sz="1200" b="0">
                <a:latin typeface="Tahoma" charset="0"/>
                <a:cs typeface="Tahoma" charset="0"/>
              </a:rPr>
              <a:t>unnormalized numbers</a:t>
            </a:r>
            <a:r>
              <a:rPr lang="ja-JP" altLang="en-US" sz="1200" b="0">
                <a:latin typeface="Tahoma" charset="0"/>
                <a:cs typeface="Tahoma" charset="0"/>
              </a:rPr>
              <a:t>”</a:t>
            </a:r>
            <a:r>
              <a:rPr lang="en-US" altLang="ja-JP" sz="1200" b="0">
                <a:latin typeface="Tahoma" charset="0"/>
                <a:cs typeface="Tahoma" charset="0"/>
              </a:rPr>
              <a:t>.  WARNING: If you rely these values you are skating on thin ice!</a:t>
            </a:r>
            <a:endParaRPr lang="en-US" sz="1200" b="0">
              <a:latin typeface="Tahoma" charset="0"/>
              <a:cs typeface="Tahoma" charset="0"/>
            </a:endParaRPr>
          </a:p>
        </p:txBody>
      </p:sp>
      <p:sp>
        <p:nvSpPr>
          <p:cNvPr id="45061" name="Line 6"/>
          <p:cNvSpPr>
            <a:spLocks noChangeShapeType="1"/>
          </p:cNvSpPr>
          <p:nvPr/>
        </p:nvSpPr>
        <p:spPr bwMode="auto">
          <a:xfrm>
            <a:off x="7508875" y="5867400"/>
            <a:ext cx="471488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Infinities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Tahoma" charset="0"/>
              </a:rPr>
              <a:t>IEEE floating point also reserves the largest possible exponent to represent </a:t>
            </a:r>
            <a:r>
              <a:rPr lang="ja-JP" alt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Tahoma" charset="0"/>
              </a:rPr>
              <a:t>“</a:t>
            </a:r>
            <a:r>
              <a:rPr lang="en-US" altLang="ja-JP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Tahoma" charset="0"/>
              </a:rPr>
              <a:t>unrepresentable</a:t>
            </a:r>
            <a:r>
              <a:rPr lang="ja-JP" alt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Tahoma" charset="0"/>
              </a:rPr>
              <a:t>”</a:t>
            </a:r>
            <a:r>
              <a:rPr lang="en-US" altLang="ja-JP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Tahoma" charset="0"/>
              </a:rPr>
              <a:t> large numbers</a:t>
            </a:r>
          </a:p>
          <a:p>
            <a:pPr lvl="1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Tahoma" charset="0"/>
              </a:rPr>
              <a:t>Positive Infinity:  S = 0, E = 255, F = 0</a:t>
            </a:r>
          </a:p>
          <a:p>
            <a:pPr lvl="2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Tahoma" charset="0"/>
              </a:rPr>
              <a:t>0 11111111 00000000000000000000000 = +∞</a:t>
            </a:r>
          </a:p>
          <a:p>
            <a:pPr lvl="2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Tahoma" charset="0"/>
              </a:rPr>
              <a:t>0x7f800000</a:t>
            </a:r>
          </a:p>
          <a:p>
            <a:pPr lvl="1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Tahoma" charset="0"/>
              </a:rPr>
              <a:t>Negative Infinity:  S = 1, E = 255, F = 0</a:t>
            </a:r>
          </a:p>
          <a:p>
            <a:pPr lvl="2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Tahoma" charset="0"/>
              </a:rPr>
              <a:t>1 11111111 00000000000000000000000 = -∞</a:t>
            </a:r>
          </a:p>
          <a:p>
            <a:pPr lvl="2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Tahoma" charset="0"/>
              </a:rPr>
              <a:t>0xff800000</a:t>
            </a:r>
          </a:p>
          <a:p>
            <a:pPr lvl="1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Tahoma" charset="0"/>
              </a:rPr>
              <a:t>Other numbers with E = 255 (F ≠ 0) are used to represent exceptions or </a:t>
            </a:r>
            <a:r>
              <a:rPr lang="en-US" u="sng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Tahoma" charset="0"/>
              </a:rPr>
              <a:t>Not-A-Number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Tahoma" charset="0"/>
              </a:rPr>
              <a:t> (NAN)</a:t>
            </a:r>
          </a:p>
          <a:p>
            <a:pPr lvl="2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Tahoma" charset="0"/>
              </a:rPr>
              <a:t>√-1, -∞ x 42, 0/0, ∞/∞, log(-5)</a:t>
            </a:r>
          </a:p>
          <a:p>
            <a:pPr lvl="1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Tahoma" charset="0"/>
              </a:rPr>
              <a:t>It does, however, attempt to handle a few special cases:</a:t>
            </a:r>
          </a:p>
          <a:p>
            <a:pPr lvl="2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Tahoma" charset="0"/>
              </a:rPr>
              <a:t>1/0 = + ∞, -1/0 = - ∞,  log(0) = - ∞</a:t>
            </a:r>
          </a:p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08"/>
          <p:cNvSpPr>
            <a:spLocks noChangeArrowheads="1"/>
          </p:cNvSpPr>
          <p:nvPr/>
        </p:nvSpPr>
        <p:spPr bwMode="auto">
          <a:xfrm>
            <a:off x="1008063" y="1243013"/>
            <a:ext cx="7905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b="0" i="1">
                <a:latin typeface="Tahoma" charset="0"/>
                <a:cs typeface="Tahoma" charset="0"/>
              </a:rPr>
              <a:t>denorm</a:t>
            </a:r>
          </a:p>
          <a:p>
            <a:pPr algn="ctr">
              <a:lnSpc>
                <a:spcPct val="85000"/>
              </a:lnSpc>
            </a:pPr>
            <a:r>
              <a:rPr lang="en-US" sz="1400" b="0" i="1">
                <a:latin typeface="Tahoma" charset="0"/>
                <a:cs typeface="Tahoma" charset="0"/>
              </a:rPr>
              <a:t>gap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Low-End of the IEEE Spectrum</a:t>
            </a:r>
          </a:p>
        </p:txBody>
      </p:sp>
      <p:sp>
        <p:nvSpPr>
          <p:cNvPr id="82" name="Content Placeholder 81"/>
          <p:cNvSpPr>
            <a:spLocks noGrp="1"/>
          </p:cNvSpPr>
          <p:nvPr>
            <p:ph idx="1"/>
          </p:nvPr>
        </p:nvSpPr>
        <p:spPr>
          <a:xfrm>
            <a:off x="0" y="2209800"/>
            <a:ext cx="9144000" cy="4648200"/>
          </a:xfrm>
        </p:spPr>
        <p:txBody>
          <a:bodyPr/>
          <a:lstStyle/>
          <a:p>
            <a:pPr>
              <a:defRPr/>
            </a:pP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“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Denormalized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 Gap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”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The gap between 0 and the next representable normalized number is much larger than the gaps between nearby representable numbers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IEEE standard uses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denormalized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numbers to fill in the gap, making the distances between numbers near 0 more alike</a:t>
            </a:r>
          </a:p>
          <a:p>
            <a:pPr lvl="2">
              <a:defRPr/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Denormalized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numbers have a hidden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and…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… a fixed exponent of -126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X = -1</a:t>
            </a:r>
            <a:r>
              <a:rPr lang="en-US" i="1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2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-126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(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.F)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</a:b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3">
              <a:lnSpc>
                <a:spcPct val="85000"/>
              </a:lnSpc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Zero is represented using 0 for the exponent and 0 for the mantissa.  Either, +0 or -0 can be represented, based on the sign bit.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sp>
        <p:nvSpPr>
          <p:cNvPr id="47108" name="Line 75"/>
          <p:cNvSpPr>
            <a:spLocks noChangeShapeType="1"/>
          </p:cNvSpPr>
          <p:nvPr/>
        </p:nvSpPr>
        <p:spPr bwMode="auto">
          <a:xfrm>
            <a:off x="914400" y="906463"/>
            <a:ext cx="0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Line 76"/>
          <p:cNvSpPr>
            <a:spLocks noChangeShapeType="1"/>
          </p:cNvSpPr>
          <p:nvPr/>
        </p:nvSpPr>
        <p:spPr bwMode="auto">
          <a:xfrm>
            <a:off x="920750" y="1090613"/>
            <a:ext cx="7150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77"/>
          <p:cNvSpPr>
            <a:spLocks noChangeShapeType="1"/>
          </p:cNvSpPr>
          <p:nvPr/>
        </p:nvSpPr>
        <p:spPr bwMode="auto">
          <a:xfrm>
            <a:off x="1422400" y="995363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Line 78"/>
          <p:cNvSpPr>
            <a:spLocks noChangeShapeType="1"/>
          </p:cNvSpPr>
          <p:nvPr/>
        </p:nvSpPr>
        <p:spPr bwMode="auto">
          <a:xfrm>
            <a:off x="1536700" y="1033463"/>
            <a:ext cx="0" cy="12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Line 79"/>
          <p:cNvSpPr>
            <a:spLocks noChangeShapeType="1"/>
          </p:cNvSpPr>
          <p:nvPr/>
        </p:nvSpPr>
        <p:spPr bwMode="auto">
          <a:xfrm>
            <a:off x="1651000" y="1033463"/>
            <a:ext cx="0" cy="12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80"/>
          <p:cNvSpPr>
            <a:spLocks noChangeShapeType="1"/>
          </p:cNvSpPr>
          <p:nvPr/>
        </p:nvSpPr>
        <p:spPr bwMode="auto">
          <a:xfrm>
            <a:off x="1778000" y="1033463"/>
            <a:ext cx="0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81"/>
          <p:cNvSpPr>
            <a:spLocks noChangeShapeType="1"/>
          </p:cNvSpPr>
          <p:nvPr/>
        </p:nvSpPr>
        <p:spPr bwMode="auto">
          <a:xfrm>
            <a:off x="1028700" y="1033463"/>
            <a:ext cx="0" cy="12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82"/>
          <p:cNvSpPr>
            <a:spLocks noChangeShapeType="1"/>
          </p:cNvSpPr>
          <p:nvPr/>
        </p:nvSpPr>
        <p:spPr bwMode="auto">
          <a:xfrm>
            <a:off x="1143000" y="1033463"/>
            <a:ext cx="0" cy="12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83"/>
          <p:cNvSpPr>
            <a:spLocks noChangeShapeType="1"/>
          </p:cNvSpPr>
          <p:nvPr/>
        </p:nvSpPr>
        <p:spPr bwMode="auto">
          <a:xfrm>
            <a:off x="1270000" y="1033463"/>
            <a:ext cx="0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84"/>
          <p:cNvSpPr>
            <a:spLocks noChangeShapeType="1"/>
          </p:cNvSpPr>
          <p:nvPr/>
        </p:nvSpPr>
        <p:spPr bwMode="auto">
          <a:xfrm>
            <a:off x="1930400" y="893763"/>
            <a:ext cx="0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85"/>
          <p:cNvSpPr>
            <a:spLocks noChangeShapeType="1"/>
          </p:cNvSpPr>
          <p:nvPr/>
        </p:nvSpPr>
        <p:spPr bwMode="auto">
          <a:xfrm>
            <a:off x="2971800" y="969963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86"/>
          <p:cNvSpPr>
            <a:spLocks noChangeShapeType="1"/>
          </p:cNvSpPr>
          <p:nvPr/>
        </p:nvSpPr>
        <p:spPr bwMode="auto">
          <a:xfrm>
            <a:off x="2705100" y="1033463"/>
            <a:ext cx="0" cy="12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Line 87"/>
          <p:cNvSpPr>
            <a:spLocks noChangeShapeType="1"/>
          </p:cNvSpPr>
          <p:nvPr/>
        </p:nvSpPr>
        <p:spPr bwMode="auto">
          <a:xfrm>
            <a:off x="2209800" y="1033463"/>
            <a:ext cx="0" cy="12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Line 88"/>
          <p:cNvSpPr>
            <a:spLocks noChangeShapeType="1"/>
          </p:cNvSpPr>
          <p:nvPr/>
        </p:nvSpPr>
        <p:spPr bwMode="auto">
          <a:xfrm>
            <a:off x="2438400" y="1020763"/>
            <a:ext cx="0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Line 89"/>
          <p:cNvSpPr>
            <a:spLocks noChangeShapeType="1"/>
          </p:cNvSpPr>
          <p:nvPr/>
        </p:nvSpPr>
        <p:spPr bwMode="auto">
          <a:xfrm>
            <a:off x="3721100" y="1033463"/>
            <a:ext cx="0" cy="12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Line 90"/>
          <p:cNvSpPr>
            <a:spLocks noChangeShapeType="1"/>
          </p:cNvSpPr>
          <p:nvPr/>
        </p:nvSpPr>
        <p:spPr bwMode="auto">
          <a:xfrm>
            <a:off x="3225800" y="1033463"/>
            <a:ext cx="0" cy="12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91"/>
          <p:cNvSpPr>
            <a:spLocks noChangeShapeType="1"/>
          </p:cNvSpPr>
          <p:nvPr/>
        </p:nvSpPr>
        <p:spPr bwMode="auto">
          <a:xfrm>
            <a:off x="3454400" y="1020763"/>
            <a:ext cx="0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Line 92"/>
          <p:cNvSpPr>
            <a:spLocks noChangeShapeType="1"/>
          </p:cNvSpPr>
          <p:nvPr/>
        </p:nvSpPr>
        <p:spPr bwMode="auto">
          <a:xfrm>
            <a:off x="6045200" y="969963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6" name="Line 93"/>
          <p:cNvSpPr>
            <a:spLocks noChangeShapeType="1"/>
          </p:cNvSpPr>
          <p:nvPr/>
        </p:nvSpPr>
        <p:spPr bwMode="auto">
          <a:xfrm>
            <a:off x="4495800" y="1020763"/>
            <a:ext cx="0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Line 94"/>
          <p:cNvSpPr>
            <a:spLocks noChangeShapeType="1"/>
          </p:cNvSpPr>
          <p:nvPr/>
        </p:nvSpPr>
        <p:spPr bwMode="auto">
          <a:xfrm>
            <a:off x="5003800" y="1020763"/>
            <a:ext cx="0" cy="12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8" name="Line 95"/>
          <p:cNvSpPr>
            <a:spLocks noChangeShapeType="1"/>
          </p:cNvSpPr>
          <p:nvPr/>
        </p:nvSpPr>
        <p:spPr bwMode="auto">
          <a:xfrm>
            <a:off x="5511800" y="1020763"/>
            <a:ext cx="0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9" name="Line 96"/>
          <p:cNvSpPr>
            <a:spLocks noChangeShapeType="1"/>
          </p:cNvSpPr>
          <p:nvPr/>
        </p:nvSpPr>
        <p:spPr bwMode="auto">
          <a:xfrm>
            <a:off x="6553200" y="1033463"/>
            <a:ext cx="0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Line 97"/>
          <p:cNvSpPr>
            <a:spLocks noChangeShapeType="1"/>
          </p:cNvSpPr>
          <p:nvPr/>
        </p:nvSpPr>
        <p:spPr bwMode="auto">
          <a:xfrm>
            <a:off x="7061200" y="1033463"/>
            <a:ext cx="0" cy="12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1" name="Line 98"/>
          <p:cNvSpPr>
            <a:spLocks noChangeShapeType="1"/>
          </p:cNvSpPr>
          <p:nvPr/>
        </p:nvSpPr>
        <p:spPr bwMode="auto">
          <a:xfrm>
            <a:off x="7569200" y="1033463"/>
            <a:ext cx="0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2" name="Rectangle 99"/>
          <p:cNvSpPr>
            <a:spLocks noChangeArrowheads="1"/>
          </p:cNvSpPr>
          <p:nvPr/>
        </p:nvSpPr>
        <p:spPr bwMode="auto">
          <a:xfrm>
            <a:off x="722313" y="1395413"/>
            <a:ext cx="2968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0">
                <a:latin typeface="Tahoma" charset="0"/>
                <a:cs typeface="Tahoma" charset="0"/>
              </a:rPr>
              <a:t>0</a:t>
            </a:r>
          </a:p>
        </p:txBody>
      </p:sp>
      <p:sp>
        <p:nvSpPr>
          <p:cNvPr id="47133" name="Rectangle 103"/>
          <p:cNvSpPr>
            <a:spLocks noChangeArrowheads="1"/>
          </p:cNvSpPr>
          <p:nvPr/>
        </p:nvSpPr>
        <p:spPr bwMode="auto">
          <a:xfrm>
            <a:off x="1708150" y="1295400"/>
            <a:ext cx="73025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0">
                <a:latin typeface="Tahoma" charset="0"/>
                <a:cs typeface="Tahoma" charset="0"/>
              </a:rPr>
              <a:t>2</a:t>
            </a:r>
            <a:r>
              <a:rPr lang="en-US" b="0" baseline="30000">
                <a:latin typeface="Tahoma" charset="0"/>
                <a:cs typeface="Tahoma" charset="0"/>
              </a:rPr>
              <a:t>-bias</a:t>
            </a:r>
          </a:p>
        </p:txBody>
      </p:sp>
      <p:sp>
        <p:nvSpPr>
          <p:cNvPr id="47134" name="Rectangle 104"/>
          <p:cNvSpPr>
            <a:spLocks noChangeArrowheads="1"/>
          </p:cNvSpPr>
          <p:nvPr/>
        </p:nvSpPr>
        <p:spPr bwMode="auto">
          <a:xfrm>
            <a:off x="3729038" y="1377950"/>
            <a:ext cx="8429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0">
                <a:latin typeface="Tahoma" charset="0"/>
                <a:cs typeface="Tahoma" charset="0"/>
              </a:rPr>
              <a:t>2</a:t>
            </a:r>
            <a:r>
              <a:rPr lang="en-US" b="0" baseline="30000">
                <a:latin typeface="Tahoma" charset="0"/>
                <a:cs typeface="Tahoma" charset="0"/>
              </a:rPr>
              <a:t>1-bias</a:t>
            </a:r>
          </a:p>
        </p:txBody>
      </p:sp>
      <p:sp>
        <p:nvSpPr>
          <p:cNvPr id="47135" name="Rectangle 105"/>
          <p:cNvSpPr>
            <a:spLocks noChangeArrowheads="1"/>
          </p:cNvSpPr>
          <p:nvPr/>
        </p:nvSpPr>
        <p:spPr bwMode="auto">
          <a:xfrm>
            <a:off x="7772400" y="1377950"/>
            <a:ext cx="84296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0">
                <a:latin typeface="Tahoma" charset="0"/>
                <a:cs typeface="Tahoma" charset="0"/>
              </a:rPr>
              <a:t>2</a:t>
            </a:r>
            <a:r>
              <a:rPr lang="en-US" b="0" baseline="30000">
                <a:latin typeface="Tahoma" charset="0"/>
                <a:cs typeface="Tahoma" charset="0"/>
              </a:rPr>
              <a:t>2-bias</a:t>
            </a:r>
          </a:p>
        </p:txBody>
      </p:sp>
      <p:sp>
        <p:nvSpPr>
          <p:cNvPr id="47136" name="Rectangle 107"/>
          <p:cNvSpPr>
            <a:spLocks noChangeArrowheads="1"/>
          </p:cNvSpPr>
          <p:nvPr/>
        </p:nvSpPr>
        <p:spPr bwMode="auto">
          <a:xfrm>
            <a:off x="1817688" y="1758950"/>
            <a:ext cx="37449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b="0">
                <a:solidFill>
                  <a:srgbClr val="660066"/>
                </a:solidFill>
                <a:latin typeface="Tahoma" charset="0"/>
                <a:cs typeface="Tahoma" charset="0"/>
              </a:rPr>
              <a:t>normal numbers with hidden bit </a:t>
            </a:r>
          </a:p>
        </p:txBody>
      </p:sp>
      <p:sp>
        <p:nvSpPr>
          <p:cNvPr id="47137" name="Line 144"/>
          <p:cNvSpPr>
            <a:spLocks noChangeShapeType="1"/>
          </p:cNvSpPr>
          <p:nvPr/>
        </p:nvSpPr>
        <p:spPr bwMode="auto">
          <a:xfrm>
            <a:off x="1905000" y="1585913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8" name="Line 145"/>
          <p:cNvSpPr>
            <a:spLocks noChangeShapeType="1"/>
          </p:cNvSpPr>
          <p:nvPr/>
        </p:nvSpPr>
        <p:spPr bwMode="auto">
          <a:xfrm>
            <a:off x="1905000" y="1662113"/>
            <a:ext cx="304800" cy="0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9" name="Line 153"/>
          <p:cNvSpPr>
            <a:spLocks noChangeShapeType="1"/>
          </p:cNvSpPr>
          <p:nvPr/>
        </p:nvSpPr>
        <p:spPr bwMode="auto">
          <a:xfrm>
            <a:off x="3962400" y="927100"/>
            <a:ext cx="0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Line 154"/>
          <p:cNvSpPr>
            <a:spLocks noChangeShapeType="1"/>
          </p:cNvSpPr>
          <p:nvPr/>
        </p:nvSpPr>
        <p:spPr bwMode="auto">
          <a:xfrm>
            <a:off x="8064500" y="914400"/>
            <a:ext cx="0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Floating point AIN</a:t>
            </a:r>
            <a:r>
              <a:rPr lang="ja-JP" altLang="en-US" dirty="0">
                <a:latin typeface="Tahoma" charset="0"/>
                <a:ea typeface="Tahoma"/>
              </a:rPr>
              <a:t>’</a:t>
            </a:r>
            <a:r>
              <a:rPr lang="en-US" dirty="0">
                <a:latin typeface="Tahoma" charset="0"/>
                <a:ea typeface="Tahoma"/>
              </a:rPr>
              <a:t>T NATURAL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It is CRUCIAL for computer scientists to know that Floating Point arithmetic is NOT the arithmetic you learned since childhood</a:t>
            </a:r>
          </a:p>
          <a:p>
            <a:pPr>
              <a:defRPr/>
            </a:pPr>
            <a:endParaRPr lang="en-US" sz="2000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1.0 is NOT EQUAL to 10*0.1 (Why?)</a:t>
            </a:r>
          </a:p>
          <a:p>
            <a:pPr lvl="1">
              <a:defRPr/>
            </a:pP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1.0 * 10.0 == 10.0</a:t>
            </a:r>
          </a:p>
          <a:p>
            <a:pPr lvl="1">
              <a:defRPr/>
            </a:pP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0.1 * 10.0 != 1.0</a:t>
            </a:r>
          </a:p>
          <a:p>
            <a:pPr lvl="1">
              <a:defRPr/>
            </a:pP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0.1 decimal == 1/16 + 1/32 + 1/256 + 1/512 + 1/4096 + … ==</a:t>
            </a:r>
          </a:p>
          <a:p>
            <a:pPr lvl="2">
              <a:defRPr/>
            </a:pPr>
            <a:r>
              <a:rPr lang="en-US" sz="16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0.0 0011 0011 0011 0011 0011 …</a:t>
            </a:r>
          </a:p>
          <a:p>
            <a:pPr lvl="1">
              <a:defRPr/>
            </a:pP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In decimal 1/3 is a repeating fraction 0.333333…</a:t>
            </a:r>
          </a:p>
          <a:p>
            <a:pPr lvl="1">
              <a:defRPr/>
            </a:pP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If you quit at some fixed number of digits, then 3 * 1/3 != 1</a:t>
            </a:r>
          </a:p>
          <a:p>
            <a:pPr>
              <a:defRPr/>
            </a:pPr>
            <a:endParaRPr lang="en-US" sz="2000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Floating Point arithmetic IS NOT associative</a:t>
            </a:r>
          </a:p>
          <a:p>
            <a:pPr lvl="1">
              <a:defRPr/>
            </a:pP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x + (y + z) is not necessarily equal to (x + y) + z </a:t>
            </a:r>
          </a:p>
          <a:p>
            <a:pPr>
              <a:defRPr/>
            </a:pPr>
            <a:endParaRPr lang="en-US" sz="2000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Addition may not even result in a change</a:t>
            </a:r>
          </a:p>
          <a:p>
            <a:pPr lvl="1">
              <a:defRPr/>
            </a:pP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(x + 1) MAY == x </a:t>
            </a:r>
          </a:p>
          <a:p>
            <a:pPr>
              <a:defRPr/>
            </a:pPr>
            <a:endParaRPr lang="en-US" sz="2000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Floating Point Disasters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Scud Missiles get through, 28 die</a:t>
            </a:r>
          </a:p>
          <a:p>
            <a:pPr lvl="1">
              <a:defRPr/>
            </a:pP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In 1991, during the 1st Gulf War, a Patriot missile defense system let a Scud get through, hit a barracks, and kill 28 people. The problem was due to a floating-point error when taking the difference of a converted &amp; scaled integer. (Source: Robert </a:t>
            </a:r>
            <a:r>
              <a:rPr lang="en-US" sz="18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Skeel</a:t>
            </a: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, "Round-off error cripples Patriot Missile", SIAM News, July 1992.)</a:t>
            </a:r>
          </a:p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$7B Rocket crashes (</a:t>
            </a:r>
            <a:r>
              <a:rPr lang="en-US" sz="2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Ariane</a:t>
            </a: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 5)</a:t>
            </a:r>
          </a:p>
          <a:p>
            <a:pPr lvl="1">
              <a:defRPr/>
            </a:pP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When the first ESA </a:t>
            </a:r>
            <a:r>
              <a:rPr lang="en-US" sz="18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Ariane</a:t>
            </a: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5 was launched on June 4, 1996, it lasted only 39 seconds, then the rocket veered off course and self-destructed. An inertial system, produced a floating-point exception while trying to convert a 64-bit floating-point number to an integer. Ironically, the same code was used in the </a:t>
            </a:r>
            <a:r>
              <a:rPr lang="en-US" sz="18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Ariane</a:t>
            </a: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4, but the larger values were never generated (</a:t>
            </a: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hlinkClick r:id="rId2"/>
              </a:rPr>
              <a:t>http://www.around.com/ariane.html</a:t>
            </a: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).</a:t>
            </a:r>
          </a:p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Intel Ships and Denies Bugs</a:t>
            </a:r>
          </a:p>
          <a:p>
            <a:pPr lvl="1">
              <a:defRPr/>
            </a:pP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In 1994, Intel shipped its first Pentium processors with a floating-point divide bug. The bug was due to bad look-up tables used to speed up quotient calculations. After months of denials, Intel adopted a no-questions replacement policy, costing $300M. (http://</a:t>
            </a:r>
            <a:r>
              <a:rPr lang="en-US" sz="18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www.intel.com</a:t>
            </a: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/support/processors/</a:t>
            </a:r>
            <a:r>
              <a:rPr lang="en-US" sz="18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pentium</a:t>
            </a: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/</a:t>
            </a:r>
            <a:r>
              <a:rPr lang="en-US" sz="18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fdiv</a:t>
            </a: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/)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016272"/>
            <a:ext cx="8534400" cy="707878"/>
          </a:xfrm>
        </p:spPr>
        <p:txBody>
          <a:bodyPr/>
          <a:lstStyle/>
          <a:p>
            <a:r>
              <a:rPr lang="en-US" dirty="0" smtClean="0"/>
              <a:t>Optional material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(for self-study only; won</a:t>
            </a:r>
            <a:r>
              <a:rPr lang="fr-FR" dirty="0" smtClean="0"/>
              <a:t>’</a:t>
            </a:r>
            <a:r>
              <a:rPr lang="en-US" dirty="0" smtClean="0"/>
              <a:t>t be tested 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5183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5842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Tahoma" charset="0"/>
                <a:ea typeface="Tahoma"/>
              </a:rPr>
              <a:t>Floating-Point Multiplication</a:t>
            </a:r>
          </a:p>
        </p:txBody>
      </p:sp>
      <p:sp>
        <p:nvSpPr>
          <p:cNvPr id="50178" name="Rectangle 5"/>
          <p:cNvSpPr>
            <a:spLocks noChangeArrowheads="1"/>
          </p:cNvSpPr>
          <p:nvPr/>
        </p:nvSpPr>
        <p:spPr bwMode="auto">
          <a:xfrm>
            <a:off x="1143000" y="12954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latin typeface="Tahoma" charset="0"/>
                <a:cs typeface="Tahoma" charset="0"/>
              </a:rPr>
              <a:t>S</a:t>
            </a:r>
          </a:p>
        </p:txBody>
      </p:sp>
      <p:sp>
        <p:nvSpPr>
          <p:cNvPr id="50179" name="Rectangle 7"/>
          <p:cNvSpPr>
            <a:spLocks noChangeArrowheads="1"/>
          </p:cNvSpPr>
          <p:nvPr/>
        </p:nvSpPr>
        <p:spPr bwMode="auto">
          <a:xfrm>
            <a:off x="1371600" y="1295400"/>
            <a:ext cx="685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latin typeface="Tahoma" charset="0"/>
                <a:cs typeface="Tahoma" charset="0"/>
              </a:rPr>
              <a:t>E</a:t>
            </a:r>
          </a:p>
        </p:txBody>
      </p:sp>
      <p:sp>
        <p:nvSpPr>
          <p:cNvPr id="50180" name="Rectangle 8"/>
          <p:cNvSpPr>
            <a:spLocks noChangeArrowheads="1"/>
          </p:cNvSpPr>
          <p:nvPr/>
        </p:nvSpPr>
        <p:spPr bwMode="auto">
          <a:xfrm>
            <a:off x="2057400" y="1295400"/>
            <a:ext cx="1447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latin typeface="Tahoma" charset="0"/>
                <a:cs typeface="Tahoma" charset="0"/>
              </a:rPr>
              <a:t>F</a:t>
            </a:r>
          </a:p>
        </p:txBody>
      </p:sp>
      <p:sp>
        <p:nvSpPr>
          <p:cNvPr id="50181" name="Rectangle 9"/>
          <p:cNvSpPr>
            <a:spLocks noChangeArrowheads="1"/>
          </p:cNvSpPr>
          <p:nvPr/>
        </p:nvSpPr>
        <p:spPr bwMode="auto">
          <a:xfrm>
            <a:off x="3886200" y="12954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latin typeface="Tahoma" charset="0"/>
                <a:cs typeface="Tahoma" charset="0"/>
              </a:rPr>
              <a:t>S</a:t>
            </a:r>
          </a:p>
        </p:txBody>
      </p:sp>
      <p:sp>
        <p:nvSpPr>
          <p:cNvPr id="50182" name="Rectangle 10"/>
          <p:cNvSpPr>
            <a:spLocks noChangeArrowheads="1"/>
          </p:cNvSpPr>
          <p:nvPr/>
        </p:nvSpPr>
        <p:spPr bwMode="auto">
          <a:xfrm>
            <a:off x="4114800" y="1295400"/>
            <a:ext cx="685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latin typeface="Tahoma" charset="0"/>
                <a:cs typeface="Tahoma" charset="0"/>
              </a:rPr>
              <a:t>E</a:t>
            </a:r>
          </a:p>
        </p:txBody>
      </p:sp>
      <p:sp>
        <p:nvSpPr>
          <p:cNvPr id="50183" name="Rectangle 11"/>
          <p:cNvSpPr>
            <a:spLocks noChangeArrowheads="1"/>
          </p:cNvSpPr>
          <p:nvPr/>
        </p:nvSpPr>
        <p:spPr bwMode="auto">
          <a:xfrm>
            <a:off x="4800600" y="1295400"/>
            <a:ext cx="1447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latin typeface="Tahoma" charset="0"/>
                <a:cs typeface="Tahoma" charset="0"/>
              </a:rPr>
              <a:t>F</a:t>
            </a:r>
          </a:p>
        </p:txBody>
      </p:sp>
      <p:sp>
        <p:nvSpPr>
          <p:cNvPr id="50184" name="AutoShape 12"/>
          <p:cNvSpPr>
            <a:spLocks noChangeArrowheads="1"/>
          </p:cNvSpPr>
          <p:nvPr/>
        </p:nvSpPr>
        <p:spPr bwMode="auto">
          <a:xfrm>
            <a:off x="4267200" y="2286000"/>
            <a:ext cx="1828800" cy="99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>
                <a:latin typeface="Times New Roman" charset="0"/>
                <a:cs typeface="Tahoma" charset="0"/>
              </a:rPr>
              <a:t>×</a:t>
            </a:r>
            <a:br>
              <a:rPr lang="en-US" sz="3600" b="0">
                <a:latin typeface="Times New Roman" charset="0"/>
                <a:cs typeface="Tahoma" charset="0"/>
              </a:rPr>
            </a:br>
            <a:r>
              <a:rPr lang="en-US" sz="2000" b="0">
                <a:latin typeface="Tahoma" charset="0"/>
                <a:cs typeface="Tahoma" charset="0"/>
              </a:rPr>
              <a:t>24 by 24</a:t>
            </a:r>
          </a:p>
        </p:txBody>
      </p:sp>
      <p:sp>
        <p:nvSpPr>
          <p:cNvPr id="50185" name="Line 16"/>
          <p:cNvSpPr>
            <a:spLocks noChangeShapeType="1"/>
          </p:cNvSpPr>
          <p:nvPr/>
        </p:nvSpPr>
        <p:spPr bwMode="auto">
          <a:xfrm>
            <a:off x="5486400" y="1524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Freeform 17"/>
          <p:cNvSpPr>
            <a:spLocks/>
          </p:cNvSpPr>
          <p:nvPr/>
        </p:nvSpPr>
        <p:spPr bwMode="auto">
          <a:xfrm>
            <a:off x="2743200" y="1524000"/>
            <a:ext cx="2133600" cy="762000"/>
          </a:xfrm>
          <a:custGeom>
            <a:avLst/>
            <a:gdLst>
              <a:gd name="T0" fmla="*/ 0 w 1344"/>
              <a:gd name="T1" fmla="*/ 0 h 480"/>
              <a:gd name="T2" fmla="*/ 0 w 1344"/>
              <a:gd name="T3" fmla="*/ 2147483647 h 480"/>
              <a:gd name="T4" fmla="*/ 2147483647 w 1344"/>
              <a:gd name="T5" fmla="*/ 2147483647 h 480"/>
              <a:gd name="T6" fmla="*/ 2147483647 w 1344"/>
              <a:gd name="T7" fmla="*/ 2147483647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480"/>
              <a:gd name="T14" fmla="*/ 1344 w 134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480">
                <a:moveTo>
                  <a:pt x="0" y="0"/>
                </a:moveTo>
                <a:lnTo>
                  <a:pt x="0" y="192"/>
                </a:lnTo>
                <a:lnTo>
                  <a:pt x="1344" y="192"/>
                </a:lnTo>
                <a:lnTo>
                  <a:pt x="1344" y="4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Line 18"/>
          <p:cNvSpPr>
            <a:spLocks noChangeShapeType="1"/>
          </p:cNvSpPr>
          <p:nvPr/>
        </p:nvSpPr>
        <p:spPr bwMode="auto">
          <a:xfrm>
            <a:off x="4800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AutoShape 20"/>
          <p:cNvSpPr>
            <a:spLocks noChangeArrowheads="1"/>
          </p:cNvSpPr>
          <p:nvPr/>
        </p:nvSpPr>
        <p:spPr bwMode="auto">
          <a:xfrm>
            <a:off x="4267200" y="3733800"/>
            <a:ext cx="9906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0">
                <a:latin typeface="Tahoma" charset="0"/>
                <a:cs typeface="Tahoma" charset="0"/>
              </a:rPr>
              <a:t>round</a:t>
            </a:r>
          </a:p>
        </p:txBody>
      </p:sp>
      <p:sp>
        <p:nvSpPr>
          <p:cNvPr id="50189" name="Freeform 22"/>
          <p:cNvSpPr>
            <a:spLocks/>
          </p:cNvSpPr>
          <p:nvPr/>
        </p:nvSpPr>
        <p:spPr bwMode="auto">
          <a:xfrm>
            <a:off x="5257800" y="3276600"/>
            <a:ext cx="228600" cy="609600"/>
          </a:xfrm>
          <a:custGeom>
            <a:avLst/>
            <a:gdLst>
              <a:gd name="T0" fmla="*/ 2147483647 w 144"/>
              <a:gd name="T1" fmla="*/ 0 h 384"/>
              <a:gd name="T2" fmla="*/ 2147483647 w 144"/>
              <a:gd name="T3" fmla="*/ 2147483647 h 384"/>
              <a:gd name="T4" fmla="*/ 0 w 144"/>
              <a:gd name="T5" fmla="*/ 2147483647 h 384"/>
              <a:gd name="T6" fmla="*/ 0 60000 65536"/>
              <a:gd name="T7" fmla="*/ 0 60000 65536"/>
              <a:gd name="T8" fmla="*/ 0 60000 65536"/>
              <a:gd name="T9" fmla="*/ 0 w 144"/>
              <a:gd name="T10" fmla="*/ 0 h 384"/>
              <a:gd name="T11" fmla="*/ 144 w 14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384">
                <a:moveTo>
                  <a:pt x="144" y="0"/>
                </a:moveTo>
                <a:lnTo>
                  <a:pt x="144" y="384"/>
                </a:lnTo>
                <a:lnTo>
                  <a:pt x="0" y="3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90" name="Group 26"/>
          <p:cNvGrpSpPr>
            <a:grpSpLocks noChangeAspect="1"/>
          </p:cNvGrpSpPr>
          <p:nvPr/>
        </p:nvGrpSpPr>
        <p:grpSpPr bwMode="auto">
          <a:xfrm rot="5400000">
            <a:off x="949325" y="2152650"/>
            <a:ext cx="784225" cy="396875"/>
            <a:chOff x="3744" y="8496"/>
            <a:chExt cx="1296" cy="582"/>
          </a:xfrm>
        </p:grpSpPr>
        <p:sp>
          <p:nvSpPr>
            <p:cNvPr id="50215" name="Line 27"/>
            <p:cNvSpPr>
              <a:spLocks noChangeAspect="1" noChangeShapeType="1"/>
            </p:cNvSpPr>
            <p:nvPr/>
          </p:nvSpPr>
          <p:spPr bwMode="auto">
            <a:xfrm>
              <a:off x="3744" y="8643"/>
              <a:ext cx="41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6" name="Freeform 28"/>
            <p:cNvSpPr>
              <a:spLocks noChangeAspect="1"/>
            </p:cNvSpPr>
            <p:nvPr/>
          </p:nvSpPr>
          <p:spPr bwMode="auto">
            <a:xfrm>
              <a:off x="4176" y="8499"/>
              <a:ext cx="681" cy="576"/>
            </a:xfrm>
            <a:custGeom>
              <a:avLst/>
              <a:gdLst>
                <a:gd name="T0" fmla="*/ 6 w 681"/>
                <a:gd name="T1" fmla="*/ 0 h 576"/>
                <a:gd name="T2" fmla="*/ 360 w 681"/>
                <a:gd name="T3" fmla="*/ 0 h 576"/>
                <a:gd name="T4" fmla="*/ 429 w 681"/>
                <a:gd name="T5" fmla="*/ 6 h 576"/>
                <a:gd name="T6" fmla="*/ 489 w 681"/>
                <a:gd name="T7" fmla="*/ 24 h 576"/>
                <a:gd name="T8" fmla="*/ 573 w 681"/>
                <a:gd name="T9" fmla="*/ 96 h 576"/>
                <a:gd name="T10" fmla="*/ 633 w 681"/>
                <a:gd name="T11" fmla="*/ 186 h 576"/>
                <a:gd name="T12" fmla="*/ 681 w 681"/>
                <a:gd name="T13" fmla="*/ 288 h 576"/>
                <a:gd name="T14" fmla="*/ 633 w 681"/>
                <a:gd name="T15" fmla="*/ 390 h 576"/>
                <a:gd name="T16" fmla="*/ 567 w 681"/>
                <a:gd name="T17" fmla="*/ 474 h 576"/>
                <a:gd name="T18" fmla="*/ 483 w 681"/>
                <a:gd name="T19" fmla="*/ 546 h 576"/>
                <a:gd name="T20" fmla="*/ 429 w 681"/>
                <a:gd name="T21" fmla="*/ 564 h 576"/>
                <a:gd name="T22" fmla="*/ 369 w 681"/>
                <a:gd name="T23" fmla="*/ 576 h 576"/>
                <a:gd name="T24" fmla="*/ 0 w 681"/>
                <a:gd name="T25" fmla="*/ 576 h 57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81"/>
                <a:gd name="T40" fmla="*/ 0 h 576"/>
                <a:gd name="T41" fmla="*/ 681 w 681"/>
                <a:gd name="T42" fmla="*/ 576 h 57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81" h="576">
                  <a:moveTo>
                    <a:pt x="6" y="0"/>
                  </a:moveTo>
                  <a:lnTo>
                    <a:pt x="360" y="0"/>
                  </a:lnTo>
                  <a:lnTo>
                    <a:pt x="429" y="6"/>
                  </a:lnTo>
                  <a:lnTo>
                    <a:pt x="489" y="24"/>
                  </a:lnTo>
                  <a:lnTo>
                    <a:pt x="573" y="96"/>
                  </a:lnTo>
                  <a:lnTo>
                    <a:pt x="633" y="186"/>
                  </a:lnTo>
                  <a:lnTo>
                    <a:pt x="681" y="288"/>
                  </a:lnTo>
                  <a:lnTo>
                    <a:pt x="633" y="390"/>
                  </a:lnTo>
                  <a:lnTo>
                    <a:pt x="567" y="474"/>
                  </a:lnTo>
                  <a:lnTo>
                    <a:pt x="483" y="546"/>
                  </a:lnTo>
                  <a:lnTo>
                    <a:pt x="429" y="564"/>
                  </a:lnTo>
                  <a:lnTo>
                    <a:pt x="369" y="576"/>
                  </a:lnTo>
                  <a:lnTo>
                    <a:pt x="0" y="576"/>
                  </a:lnTo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7" name="Freeform 29"/>
            <p:cNvSpPr>
              <a:spLocks noChangeAspect="1"/>
            </p:cNvSpPr>
            <p:nvPr/>
          </p:nvSpPr>
          <p:spPr bwMode="auto">
            <a:xfrm>
              <a:off x="4032" y="8496"/>
              <a:ext cx="144" cy="579"/>
            </a:xfrm>
            <a:custGeom>
              <a:avLst/>
              <a:gdLst>
                <a:gd name="T0" fmla="*/ 0 w 144"/>
                <a:gd name="T1" fmla="*/ 579 h 579"/>
                <a:gd name="T2" fmla="*/ 39 w 144"/>
                <a:gd name="T3" fmla="*/ 564 h 579"/>
                <a:gd name="T4" fmla="*/ 69 w 144"/>
                <a:gd name="T5" fmla="*/ 540 h 579"/>
                <a:gd name="T6" fmla="*/ 111 w 144"/>
                <a:gd name="T7" fmla="*/ 486 h 579"/>
                <a:gd name="T8" fmla="*/ 135 w 144"/>
                <a:gd name="T9" fmla="*/ 384 h 579"/>
                <a:gd name="T10" fmla="*/ 144 w 144"/>
                <a:gd name="T11" fmla="*/ 291 h 579"/>
                <a:gd name="T12" fmla="*/ 135 w 144"/>
                <a:gd name="T13" fmla="*/ 186 h 579"/>
                <a:gd name="T14" fmla="*/ 111 w 144"/>
                <a:gd name="T15" fmla="*/ 102 h 579"/>
                <a:gd name="T16" fmla="*/ 69 w 144"/>
                <a:gd name="T17" fmla="*/ 36 h 579"/>
                <a:gd name="T18" fmla="*/ 39 w 144"/>
                <a:gd name="T19" fmla="*/ 12 h 579"/>
                <a:gd name="T20" fmla="*/ 3 w 144"/>
                <a:gd name="T21" fmla="*/ 0 h 5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4"/>
                <a:gd name="T34" fmla="*/ 0 h 579"/>
                <a:gd name="T35" fmla="*/ 144 w 144"/>
                <a:gd name="T36" fmla="*/ 579 h 57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4" h="579">
                  <a:moveTo>
                    <a:pt x="0" y="579"/>
                  </a:moveTo>
                  <a:lnTo>
                    <a:pt x="39" y="564"/>
                  </a:lnTo>
                  <a:lnTo>
                    <a:pt x="69" y="540"/>
                  </a:lnTo>
                  <a:lnTo>
                    <a:pt x="111" y="486"/>
                  </a:lnTo>
                  <a:lnTo>
                    <a:pt x="135" y="384"/>
                  </a:lnTo>
                  <a:lnTo>
                    <a:pt x="144" y="291"/>
                  </a:lnTo>
                  <a:lnTo>
                    <a:pt x="135" y="186"/>
                  </a:lnTo>
                  <a:lnTo>
                    <a:pt x="111" y="102"/>
                  </a:lnTo>
                  <a:lnTo>
                    <a:pt x="69" y="36"/>
                  </a:lnTo>
                  <a:lnTo>
                    <a:pt x="39" y="12"/>
                  </a:lnTo>
                  <a:lnTo>
                    <a:pt x="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8" name="Freeform 30"/>
            <p:cNvSpPr>
              <a:spLocks noChangeAspect="1"/>
            </p:cNvSpPr>
            <p:nvPr/>
          </p:nvSpPr>
          <p:spPr bwMode="auto">
            <a:xfrm>
              <a:off x="4176" y="8499"/>
              <a:ext cx="144" cy="579"/>
            </a:xfrm>
            <a:custGeom>
              <a:avLst/>
              <a:gdLst>
                <a:gd name="T0" fmla="*/ 0 w 144"/>
                <a:gd name="T1" fmla="*/ 579 h 579"/>
                <a:gd name="T2" fmla="*/ 39 w 144"/>
                <a:gd name="T3" fmla="*/ 564 h 579"/>
                <a:gd name="T4" fmla="*/ 69 w 144"/>
                <a:gd name="T5" fmla="*/ 540 h 579"/>
                <a:gd name="T6" fmla="*/ 111 w 144"/>
                <a:gd name="T7" fmla="*/ 486 h 579"/>
                <a:gd name="T8" fmla="*/ 135 w 144"/>
                <a:gd name="T9" fmla="*/ 384 h 579"/>
                <a:gd name="T10" fmla="*/ 144 w 144"/>
                <a:gd name="T11" fmla="*/ 291 h 579"/>
                <a:gd name="T12" fmla="*/ 135 w 144"/>
                <a:gd name="T13" fmla="*/ 186 h 579"/>
                <a:gd name="T14" fmla="*/ 111 w 144"/>
                <a:gd name="T15" fmla="*/ 102 h 579"/>
                <a:gd name="T16" fmla="*/ 69 w 144"/>
                <a:gd name="T17" fmla="*/ 36 h 579"/>
                <a:gd name="T18" fmla="*/ 39 w 144"/>
                <a:gd name="T19" fmla="*/ 12 h 579"/>
                <a:gd name="T20" fmla="*/ 3 w 144"/>
                <a:gd name="T21" fmla="*/ 0 h 5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4"/>
                <a:gd name="T34" fmla="*/ 0 h 579"/>
                <a:gd name="T35" fmla="*/ 144 w 144"/>
                <a:gd name="T36" fmla="*/ 579 h 57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4" h="579">
                  <a:moveTo>
                    <a:pt x="0" y="579"/>
                  </a:moveTo>
                  <a:lnTo>
                    <a:pt x="39" y="564"/>
                  </a:lnTo>
                  <a:lnTo>
                    <a:pt x="69" y="540"/>
                  </a:lnTo>
                  <a:lnTo>
                    <a:pt x="111" y="486"/>
                  </a:lnTo>
                  <a:lnTo>
                    <a:pt x="135" y="384"/>
                  </a:lnTo>
                  <a:lnTo>
                    <a:pt x="144" y="291"/>
                  </a:lnTo>
                  <a:lnTo>
                    <a:pt x="135" y="186"/>
                  </a:lnTo>
                  <a:lnTo>
                    <a:pt x="111" y="102"/>
                  </a:lnTo>
                  <a:lnTo>
                    <a:pt x="69" y="36"/>
                  </a:lnTo>
                  <a:lnTo>
                    <a:pt x="39" y="12"/>
                  </a:lnTo>
                  <a:lnTo>
                    <a:pt x="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9" name="Line 31"/>
            <p:cNvSpPr>
              <a:spLocks noChangeAspect="1" noChangeShapeType="1"/>
            </p:cNvSpPr>
            <p:nvPr/>
          </p:nvSpPr>
          <p:spPr bwMode="auto">
            <a:xfrm>
              <a:off x="3744" y="8931"/>
              <a:ext cx="4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0" name="Line 32"/>
            <p:cNvSpPr>
              <a:spLocks noChangeAspect="1" noChangeShapeType="1"/>
            </p:cNvSpPr>
            <p:nvPr/>
          </p:nvSpPr>
          <p:spPr bwMode="auto">
            <a:xfrm flipH="1">
              <a:off x="4857" y="8784"/>
              <a:ext cx="1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91" name="Line 73"/>
          <p:cNvSpPr>
            <a:spLocks noChangeShapeType="1"/>
          </p:cNvSpPr>
          <p:nvPr/>
        </p:nvSpPr>
        <p:spPr bwMode="auto">
          <a:xfrm>
            <a:off x="1243013" y="1524000"/>
            <a:ext cx="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Freeform 74"/>
          <p:cNvSpPr>
            <a:spLocks/>
          </p:cNvSpPr>
          <p:nvPr/>
        </p:nvSpPr>
        <p:spPr bwMode="auto">
          <a:xfrm>
            <a:off x="1447800" y="1524000"/>
            <a:ext cx="2552700" cy="438150"/>
          </a:xfrm>
          <a:custGeom>
            <a:avLst/>
            <a:gdLst>
              <a:gd name="T0" fmla="*/ 0 w 1584"/>
              <a:gd name="T1" fmla="*/ 2147483647 h 288"/>
              <a:gd name="T2" fmla="*/ 2147483647 w 1584"/>
              <a:gd name="T3" fmla="*/ 2147483647 h 288"/>
              <a:gd name="T4" fmla="*/ 2147483647 w 1584"/>
              <a:gd name="T5" fmla="*/ 0 h 288"/>
              <a:gd name="T6" fmla="*/ 0 60000 65536"/>
              <a:gd name="T7" fmla="*/ 0 60000 65536"/>
              <a:gd name="T8" fmla="*/ 0 60000 65536"/>
              <a:gd name="T9" fmla="*/ 0 w 1584"/>
              <a:gd name="T10" fmla="*/ 0 h 288"/>
              <a:gd name="T11" fmla="*/ 1584 w 158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288">
                <a:moveTo>
                  <a:pt x="0" y="288"/>
                </a:moveTo>
                <a:lnTo>
                  <a:pt x="1584" y="288"/>
                </a:lnTo>
                <a:lnTo>
                  <a:pt x="158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93" name="Group 80"/>
          <p:cNvGrpSpPr>
            <a:grpSpLocks/>
          </p:cNvGrpSpPr>
          <p:nvPr/>
        </p:nvGrpSpPr>
        <p:grpSpPr bwMode="auto">
          <a:xfrm>
            <a:off x="1828800" y="2590800"/>
            <a:ext cx="1752600" cy="576263"/>
            <a:chOff x="960" y="2160"/>
            <a:chExt cx="1104" cy="363"/>
          </a:xfrm>
        </p:grpSpPr>
        <p:sp>
          <p:nvSpPr>
            <p:cNvPr id="50213" name="Freeform 78"/>
            <p:cNvSpPr>
              <a:spLocks/>
            </p:cNvSpPr>
            <p:nvPr/>
          </p:nvSpPr>
          <p:spPr bwMode="auto">
            <a:xfrm>
              <a:off x="960" y="2160"/>
              <a:ext cx="1104" cy="336"/>
            </a:xfrm>
            <a:custGeom>
              <a:avLst/>
              <a:gdLst>
                <a:gd name="T0" fmla="*/ 0 w 2304"/>
                <a:gd name="T1" fmla="*/ 0 h 912"/>
                <a:gd name="T2" fmla="*/ 0 w 2304"/>
                <a:gd name="T3" fmla="*/ 0 h 912"/>
                <a:gd name="T4" fmla="*/ 0 w 2304"/>
                <a:gd name="T5" fmla="*/ 0 h 912"/>
                <a:gd name="T6" fmla="*/ 1 w 2304"/>
                <a:gd name="T7" fmla="*/ 0 h 912"/>
                <a:gd name="T8" fmla="*/ 1 w 2304"/>
                <a:gd name="T9" fmla="*/ 0 h 912"/>
                <a:gd name="T10" fmla="*/ 1 w 2304"/>
                <a:gd name="T11" fmla="*/ 0 h 912"/>
                <a:gd name="T12" fmla="*/ 0 w 2304"/>
                <a:gd name="T13" fmla="*/ 0 h 912"/>
                <a:gd name="T14" fmla="*/ 0 w 2304"/>
                <a:gd name="T15" fmla="*/ 0 h 9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04"/>
                <a:gd name="T25" fmla="*/ 0 h 912"/>
                <a:gd name="T26" fmla="*/ 2304 w 2304"/>
                <a:gd name="T27" fmla="*/ 912 h 9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04" h="912">
                  <a:moveTo>
                    <a:pt x="0" y="0"/>
                  </a:moveTo>
                  <a:lnTo>
                    <a:pt x="1008" y="0"/>
                  </a:lnTo>
                  <a:lnTo>
                    <a:pt x="1152" y="144"/>
                  </a:lnTo>
                  <a:lnTo>
                    <a:pt x="1296" y="0"/>
                  </a:lnTo>
                  <a:lnTo>
                    <a:pt x="2304" y="0"/>
                  </a:lnTo>
                  <a:lnTo>
                    <a:pt x="1728" y="912"/>
                  </a:lnTo>
                  <a:lnTo>
                    <a:pt x="576" y="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4" name="Text Box 79"/>
            <p:cNvSpPr txBox="1">
              <a:spLocks noChangeArrowheads="1"/>
            </p:cNvSpPr>
            <p:nvPr/>
          </p:nvSpPr>
          <p:spPr bwMode="auto">
            <a:xfrm>
              <a:off x="1292" y="2193"/>
              <a:ext cx="4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Tahoma" charset="0"/>
                  <a:cs typeface="Tahoma" charset="0"/>
                </a:rPr>
                <a:t>Small</a:t>
              </a:r>
              <a:br>
                <a:rPr lang="en-US" sz="1400" b="0">
                  <a:latin typeface="Tahoma" charset="0"/>
                  <a:cs typeface="Tahoma" charset="0"/>
                </a:rPr>
              </a:br>
              <a:r>
                <a:rPr lang="en-US" sz="1400" b="0">
                  <a:latin typeface="Tahoma" charset="0"/>
                  <a:cs typeface="Tahoma" charset="0"/>
                </a:rPr>
                <a:t>ADDER</a:t>
              </a:r>
            </a:p>
          </p:txBody>
        </p:sp>
      </p:grpSp>
      <p:sp>
        <p:nvSpPr>
          <p:cNvPr id="50194" name="AutoShape 87"/>
          <p:cNvSpPr>
            <a:spLocks noChangeArrowheads="1"/>
          </p:cNvSpPr>
          <p:nvPr/>
        </p:nvSpPr>
        <p:spPr bwMode="auto">
          <a:xfrm>
            <a:off x="4114800" y="4456113"/>
            <a:ext cx="1371600" cy="4968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0">
                <a:latin typeface="Tahoma" charset="0"/>
                <a:cs typeface="Tahoma" charset="0"/>
              </a:rPr>
              <a:t>Mux</a:t>
            </a:r>
            <a:r>
              <a:rPr lang="en-US" b="0">
                <a:latin typeface="Tahoma" charset="0"/>
                <a:cs typeface="Tahoma" charset="0"/>
              </a:rPr>
              <a:t/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sz="1200" b="0">
                <a:latin typeface="Tahoma" charset="0"/>
                <a:cs typeface="Tahoma" charset="0"/>
              </a:rPr>
              <a:t>(Shift Right by 1)</a:t>
            </a:r>
          </a:p>
        </p:txBody>
      </p:sp>
      <p:sp>
        <p:nvSpPr>
          <p:cNvPr id="50195" name="Line 89"/>
          <p:cNvSpPr>
            <a:spLocks noChangeShapeType="1"/>
          </p:cNvSpPr>
          <p:nvPr/>
        </p:nvSpPr>
        <p:spPr bwMode="auto">
          <a:xfrm>
            <a:off x="4800600" y="4114800"/>
            <a:ext cx="0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Oval 90"/>
          <p:cNvSpPr>
            <a:spLocks noChangeArrowheads="1"/>
          </p:cNvSpPr>
          <p:nvPr/>
        </p:nvSpPr>
        <p:spPr bwMode="auto">
          <a:xfrm>
            <a:off x="3505200" y="3276600"/>
            <a:ext cx="762000" cy="4572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latin typeface="Tahoma" charset="0"/>
                <a:cs typeface="Tahoma" charset="0"/>
              </a:rPr>
              <a:t>Control</a:t>
            </a:r>
          </a:p>
        </p:txBody>
      </p:sp>
      <p:sp>
        <p:nvSpPr>
          <p:cNvPr id="50197" name="AutoShape 94"/>
          <p:cNvSpPr>
            <a:spLocks noChangeArrowheads="1"/>
          </p:cNvSpPr>
          <p:nvPr/>
        </p:nvSpPr>
        <p:spPr bwMode="auto">
          <a:xfrm>
            <a:off x="2247900" y="3352800"/>
            <a:ext cx="9906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0">
                <a:latin typeface="Tahoma" charset="0"/>
                <a:cs typeface="Tahoma" charset="0"/>
              </a:rPr>
              <a:t>Subtract 127</a:t>
            </a:r>
          </a:p>
        </p:txBody>
      </p:sp>
      <p:sp>
        <p:nvSpPr>
          <p:cNvPr id="50198" name="Line 95"/>
          <p:cNvSpPr>
            <a:spLocks noChangeShapeType="1"/>
          </p:cNvSpPr>
          <p:nvPr/>
        </p:nvSpPr>
        <p:spPr bwMode="auto">
          <a:xfrm>
            <a:off x="27432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Freeform 96"/>
          <p:cNvSpPr>
            <a:spLocks/>
          </p:cNvSpPr>
          <p:nvPr/>
        </p:nvSpPr>
        <p:spPr bwMode="auto">
          <a:xfrm>
            <a:off x="1752600" y="1524000"/>
            <a:ext cx="457200" cy="1066800"/>
          </a:xfrm>
          <a:custGeom>
            <a:avLst/>
            <a:gdLst>
              <a:gd name="T0" fmla="*/ 0 w 288"/>
              <a:gd name="T1" fmla="*/ 0 h 672"/>
              <a:gd name="T2" fmla="*/ 0 w 288"/>
              <a:gd name="T3" fmla="*/ 2147483647 h 672"/>
              <a:gd name="T4" fmla="*/ 2147483647 w 288"/>
              <a:gd name="T5" fmla="*/ 2147483647 h 672"/>
              <a:gd name="T6" fmla="*/ 2147483647 w 288"/>
              <a:gd name="T7" fmla="*/ 2147483647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672"/>
              <a:gd name="T14" fmla="*/ 288 w 288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672">
                <a:moveTo>
                  <a:pt x="0" y="0"/>
                </a:moveTo>
                <a:lnTo>
                  <a:pt x="0" y="384"/>
                </a:lnTo>
                <a:lnTo>
                  <a:pt x="288" y="384"/>
                </a:lnTo>
                <a:lnTo>
                  <a:pt x="288" y="6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Freeform 98"/>
          <p:cNvSpPr>
            <a:spLocks/>
          </p:cNvSpPr>
          <p:nvPr/>
        </p:nvSpPr>
        <p:spPr bwMode="auto">
          <a:xfrm>
            <a:off x="3124200" y="1524000"/>
            <a:ext cx="1371600" cy="1066800"/>
          </a:xfrm>
          <a:custGeom>
            <a:avLst/>
            <a:gdLst>
              <a:gd name="T0" fmla="*/ 2147483647 w 864"/>
              <a:gd name="T1" fmla="*/ 0 h 672"/>
              <a:gd name="T2" fmla="*/ 2147483647 w 864"/>
              <a:gd name="T3" fmla="*/ 2147483647 h 672"/>
              <a:gd name="T4" fmla="*/ 0 w 864"/>
              <a:gd name="T5" fmla="*/ 2147483647 h 672"/>
              <a:gd name="T6" fmla="*/ 0 w 864"/>
              <a:gd name="T7" fmla="*/ 2147483647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672"/>
              <a:gd name="T14" fmla="*/ 864 w 864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672">
                <a:moveTo>
                  <a:pt x="864" y="0"/>
                </a:moveTo>
                <a:lnTo>
                  <a:pt x="864" y="384"/>
                </a:lnTo>
                <a:lnTo>
                  <a:pt x="0" y="384"/>
                </a:lnTo>
                <a:lnTo>
                  <a:pt x="0" y="6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AutoShape 99"/>
          <p:cNvSpPr>
            <a:spLocks noChangeArrowheads="1"/>
          </p:cNvSpPr>
          <p:nvPr/>
        </p:nvSpPr>
        <p:spPr bwMode="auto">
          <a:xfrm>
            <a:off x="2209800" y="3962400"/>
            <a:ext cx="9906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0">
                <a:latin typeface="Tahoma" charset="0"/>
                <a:cs typeface="Tahoma" charset="0"/>
              </a:rPr>
              <a:t>Add 1</a:t>
            </a:r>
          </a:p>
        </p:txBody>
      </p:sp>
      <p:sp>
        <p:nvSpPr>
          <p:cNvPr id="50202" name="Line 100"/>
          <p:cNvSpPr>
            <a:spLocks noChangeShapeType="1"/>
          </p:cNvSpPr>
          <p:nvPr/>
        </p:nvSpPr>
        <p:spPr bwMode="auto">
          <a:xfrm>
            <a:off x="27432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Line 101"/>
          <p:cNvSpPr>
            <a:spLocks noChangeShapeType="1"/>
          </p:cNvSpPr>
          <p:nvPr/>
        </p:nvSpPr>
        <p:spPr bwMode="auto">
          <a:xfrm flipH="1">
            <a:off x="3200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Freeform 104"/>
          <p:cNvSpPr>
            <a:spLocks/>
          </p:cNvSpPr>
          <p:nvPr/>
        </p:nvSpPr>
        <p:spPr bwMode="auto">
          <a:xfrm>
            <a:off x="3886200" y="3733800"/>
            <a:ext cx="228600" cy="990600"/>
          </a:xfrm>
          <a:custGeom>
            <a:avLst/>
            <a:gdLst>
              <a:gd name="T0" fmla="*/ 0 w 144"/>
              <a:gd name="T1" fmla="*/ 0 h 624"/>
              <a:gd name="T2" fmla="*/ 0 w 144"/>
              <a:gd name="T3" fmla="*/ 2147483647 h 624"/>
              <a:gd name="T4" fmla="*/ 0 w 144"/>
              <a:gd name="T5" fmla="*/ 2147483647 h 624"/>
              <a:gd name="T6" fmla="*/ 2147483647 w 144"/>
              <a:gd name="T7" fmla="*/ 2147483647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624"/>
              <a:gd name="T14" fmla="*/ 144 w 144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624">
                <a:moveTo>
                  <a:pt x="0" y="0"/>
                </a:moveTo>
                <a:lnTo>
                  <a:pt x="0" y="480"/>
                </a:lnTo>
                <a:lnTo>
                  <a:pt x="0" y="624"/>
                </a:lnTo>
                <a:lnTo>
                  <a:pt x="144" y="62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5" name="Rectangle 105"/>
          <p:cNvSpPr>
            <a:spLocks noChangeArrowheads="1"/>
          </p:cNvSpPr>
          <p:nvPr/>
        </p:nvSpPr>
        <p:spPr bwMode="auto">
          <a:xfrm>
            <a:off x="2438400" y="54864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latin typeface="Tahoma" charset="0"/>
                <a:cs typeface="Tahoma" charset="0"/>
              </a:rPr>
              <a:t>S</a:t>
            </a:r>
          </a:p>
        </p:txBody>
      </p:sp>
      <p:sp>
        <p:nvSpPr>
          <p:cNvPr id="50206" name="Rectangle 106"/>
          <p:cNvSpPr>
            <a:spLocks noChangeArrowheads="1"/>
          </p:cNvSpPr>
          <p:nvPr/>
        </p:nvSpPr>
        <p:spPr bwMode="auto">
          <a:xfrm>
            <a:off x="2667000" y="5486400"/>
            <a:ext cx="685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latin typeface="Tahoma" charset="0"/>
                <a:cs typeface="Tahoma" charset="0"/>
              </a:rPr>
              <a:t>E</a:t>
            </a:r>
          </a:p>
        </p:txBody>
      </p:sp>
      <p:sp>
        <p:nvSpPr>
          <p:cNvPr id="50207" name="Rectangle 107"/>
          <p:cNvSpPr>
            <a:spLocks noChangeArrowheads="1"/>
          </p:cNvSpPr>
          <p:nvPr/>
        </p:nvSpPr>
        <p:spPr bwMode="auto">
          <a:xfrm>
            <a:off x="3352800" y="5486400"/>
            <a:ext cx="1447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latin typeface="Tahoma" charset="0"/>
                <a:cs typeface="Tahoma" charset="0"/>
              </a:rPr>
              <a:t>F</a:t>
            </a:r>
          </a:p>
        </p:txBody>
      </p:sp>
      <p:cxnSp>
        <p:nvCxnSpPr>
          <p:cNvPr id="50208" name="AutoShape 109"/>
          <p:cNvCxnSpPr>
            <a:cxnSpLocks noChangeShapeType="1"/>
            <a:stCxn id="50194" idx="2"/>
            <a:endCxn id="50207" idx="0"/>
          </p:cNvCxnSpPr>
          <p:nvPr/>
        </p:nvCxnSpPr>
        <p:spPr bwMode="auto">
          <a:xfrm rot="5400000">
            <a:off x="4171950" y="4857750"/>
            <a:ext cx="533400" cy="72390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209" name="AutoShape 110"/>
          <p:cNvCxnSpPr>
            <a:cxnSpLocks noChangeShapeType="1"/>
            <a:stCxn id="50201" idx="2"/>
            <a:endCxn id="50206" idx="0"/>
          </p:cNvCxnSpPr>
          <p:nvPr/>
        </p:nvCxnSpPr>
        <p:spPr bwMode="auto">
          <a:xfrm rot="16200000" flipH="1">
            <a:off x="2286000" y="4762500"/>
            <a:ext cx="1143000" cy="304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0210" name="Freeform 112"/>
          <p:cNvSpPr>
            <a:spLocks/>
          </p:cNvSpPr>
          <p:nvPr/>
        </p:nvSpPr>
        <p:spPr bwMode="auto">
          <a:xfrm>
            <a:off x="1333500" y="2743200"/>
            <a:ext cx="1219200" cy="2743200"/>
          </a:xfrm>
          <a:custGeom>
            <a:avLst/>
            <a:gdLst>
              <a:gd name="T0" fmla="*/ 0 w 720"/>
              <a:gd name="T1" fmla="*/ 0 h 1728"/>
              <a:gd name="T2" fmla="*/ 0 w 720"/>
              <a:gd name="T3" fmla="*/ 2147483647 h 1728"/>
              <a:gd name="T4" fmla="*/ 2147483647 w 720"/>
              <a:gd name="T5" fmla="*/ 2147483647 h 1728"/>
              <a:gd name="T6" fmla="*/ 2147483647 w 720"/>
              <a:gd name="T7" fmla="*/ 2147483647 h 1728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1728"/>
              <a:gd name="T14" fmla="*/ 720 w 720"/>
              <a:gd name="T15" fmla="*/ 1728 h 17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1728">
                <a:moveTo>
                  <a:pt x="0" y="0"/>
                </a:moveTo>
                <a:lnTo>
                  <a:pt x="0" y="1200"/>
                </a:lnTo>
                <a:lnTo>
                  <a:pt x="720" y="1200"/>
                </a:lnTo>
                <a:lnTo>
                  <a:pt x="720" y="172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1" name="Text Box 113"/>
          <p:cNvSpPr txBox="1">
            <a:spLocks noChangeArrowheads="1"/>
          </p:cNvSpPr>
          <p:nvPr/>
        </p:nvSpPr>
        <p:spPr bwMode="auto">
          <a:xfrm>
            <a:off x="6516688" y="1066800"/>
            <a:ext cx="255111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CC0000"/>
                </a:solidFill>
                <a:latin typeface="Tahoma" charset="0"/>
                <a:cs typeface="Tahoma" charset="0"/>
              </a:rPr>
              <a:t>Step 1:</a:t>
            </a:r>
          </a:p>
          <a:p>
            <a:pPr algn="l"/>
            <a:r>
              <a:rPr lang="en-US" sz="1800" b="0">
                <a:latin typeface="Tahoma" charset="0"/>
                <a:cs typeface="Tahoma" charset="0"/>
              </a:rPr>
              <a:t>  Multiply significands</a:t>
            </a:r>
          </a:p>
          <a:p>
            <a:pPr algn="l"/>
            <a:r>
              <a:rPr lang="en-US" sz="1800" b="0">
                <a:latin typeface="Tahoma" charset="0"/>
                <a:cs typeface="Tahoma" charset="0"/>
              </a:rPr>
              <a:t>  Add exponents</a:t>
            </a:r>
          </a:p>
          <a:p>
            <a:pPr algn="l"/>
            <a:endParaRPr lang="en-US" sz="1800" b="0">
              <a:latin typeface="Tahoma" charset="0"/>
              <a:cs typeface="Tahoma" charset="0"/>
            </a:endParaRPr>
          </a:p>
          <a:p>
            <a:pPr algn="l"/>
            <a:r>
              <a:rPr lang="en-US" sz="1800" b="0">
                <a:latin typeface="Tahoma" charset="0"/>
                <a:cs typeface="Tahoma" charset="0"/>
              </a:rPr>
              <a:t>  E</a:t>
            </a:r>
            <a:r>
              <a:rPr lang="en-US" sz="1800" b="0" baseline="-25000">
                <a:latin typeface="Tahoma" charset="0"/>
                <a:cs typeface="Tahoma" charset="0"/>
              </a:rPr>
              <a:t>R</a:t>
            </a:r>
            <a:r>
              <a:rPr lang="en-US" sz="1800" b="0">
                <a:latin typeface="Tahoma" charset="0"/>
                <a:cs typeface="Tahoma" charset="0"/>
              </a:rPr>
              <a:t> = E</a:t>
            </a:r>
            <a:r>
              <a:rPr lang="en-US" sz="1800" b="0" baseline="-25000">
                <a:latin typeface="Tahoma" charset="0"/>
                <a:cs typeface="Tahoma" charset="0"/>
              </a:rPr>
              <a:t>1</a:t>
            </a:r>
            <a:r>
              <a:rPr lang="en-US" sz="1800" b="0">
                <a:latin typeface="Tahoma" charset="0"/>
                <a:cs typeface="Tahoma" charset="0"/>
              </a:rPr>
              <a:t> + E</a:t>
            </a:r>
            <a:r>
              <a:rPr lang="en-US" sz="1800" b="0" baseline="-25000">
                <a:latin typeface="Tahoma" charset="0"/>
                <a:cs typeface="Tahoma" charset="0"/>
              </a:rPr>
              <a:t>2</a:t>
            </a:r>
            <a:r>
              <a:rPr lang="en-US" sz="1800" b="0">
                <a:latin typeface="Tahoma" charset="0"/>
                <a:cs typeface="Tahoma" charset="0"/>
              </a:rPr>
              <a:t> -127</a:t>
            </a:r>
          </a:p>
          <a:p>
            <a:pPr algn="l"/>
            <a:endParaRPr lang="en-US" sz="1800" b="0">
              <a:latin typeface="Tahoma" charset="0"/>
              <a:cs typeface="Tahoma" charset="0"/>
            </a:endParaRPr>
          </a:p>
          <a:p>
            <a:pPr algn="l"/>
            <a:r>
              <a:rPr lang="en-US" sz="1800" b="0">
                <a:latin typeface="Tahoma" charset="0"/>
                <a:cs typeface="Tahoma" charset="0"/>
              </a:rPr>
              <a:t>  (do not need twice </a:t>
            </a:r>
            <a:br>
              <a:rPr lang="en-US" sz="1800" b="0">
                <a:latin typeface="Tahoma" charset="0"/>
                <a:cs typeface="Tahoma" charset="0"/>
              </a:rPr>
            </a:br>
            <a:r>
              <a:rPr lang="en-US" sz="1800" b="0">
                <a:latin typeface="Tahoma" charset="0"/>
                <a:cs typeface="Tahoma" charset="0"/>
              </a:rPr>
              <a:t>  the bias)</a:t>
            </a:r>
          </a:p>
          <a:p>
            <a:pPr algn="l"/>
            <a:endParaRPr lang="en-US" sz="1800" b="0">
              <a:latin typeface="Tahoma" charset="0"/>
              <a:cs typeface="Tahoma" charset="0"/>
            </a:endParaRPr>
          </a:p>
          <a:p>
            <a:pPr algn="l"/>
            <a:r>
              <a:rPr lang="en-US" sz="1800" b="0">
                <a:solidFill>
                  <a:srgbClr val="CC0000"/>
                </a:solidFill>
                <a:latin typeface="Tahoma" charset="0"/>
                <a:cs typeface="Tahoma" charset="0"/>
              </a:rPr>
              <a:t>Step 2:</a:t>
            </a:r>
          </a:p>
          <a:p>
            <a:pPr algn="l"/>
            <a:r>
              <a:rPr lang="en-US" sz="1800" b="0">
                <a:latin typeface="Tahoma" charset="0"/>
                <a:cs typeface="Tahoma" charset="0"/>
              </a:rPr>
              <a:t>  Normalize result</a:t>
            </a:r>
          </a:p>
          <a:p>
            <a:pPr algn="l"/>
            <a:r>
              <a:rPr lang="en-US" sz="1800" b="0">
                <a:latin typeface="Tahoma" charset="0"/>
                <a:cs typeface="Tahoma" charset="0"/>
              </a:rPr>
              <a:t>  (Result of </a:t>
            </a:r>
            <a:br>
              <a:rPr lang="en-US" sz="1800" b="0">
                <a:latin typeface="Tahoma" charset="0"/>
                <a:cs typeface="Tahoma" charset="0"/>
              </a:rPr>
            </a:br>
            <a:r>
              <a:rPr lang="en-US" sz="1800" b="0">
                <a:latin typeface="Tahoma" charset="0"/>
                <a:cs typeface="Tahoma" charset="0"/>
              </a:rPr>
              <a:t>     [1,2) *[1.2) = [1,4)</a:t>
            </a:r>
          </a:p>
          <a:p>
            <a:pPr algn="l"/>
            <a:r>
              <a:rPr lang="en-US" sz="1800" b="0">
                <a:latin typeface="Tahoma" charset="0"/>
                <a:cs typeface="Tahoma" charset="0"/>
              </a:rPr>
              <a:t>   at most we shift</a:t>
            </a:r>
            <a:br>
              <a:rPr lang="en-US" sz="1800" b="0">
                <a:latin typeface="Tahoma" charset="0"/>
                <a:cs typeface="Tahoma" charset="0"/>
              </a:rPr>
            </a:br>
            <a:r>
              <a:rPr lang="en-US" sz="1800" b="0">
                <a:latin typeface="Tahoma" charset="0"/>
                <a:cs typeface="Tahoma" charset="0"/>
              </a:rPr>
              <a:t>   right one bit, and</a:t>
            </a:r>
            <a:br>
              <a:rPr lang="en-US" sz="1800" b="0">
                <a:latin typeface="Tahoma" charset="0"/>
                <a:cs typeface="Tahoma" charset="0"/>
              </a:rPr>
            </a:br>
            <a:r>
              <a:rPr lang="en-US" sz="1800" b="0">
                <a:latin typeface="Tahoma" charset="0"/>
                <a:cs typeface="Tahoma" charset="0"/>
              </a:rPr>
              <a:t>   fix exponent</a:t>
            </a:r>
          </a:p>
          <a:p>
            <a:pPr algn="l"/>
            <a:r>
              <a:rPr lang="en-US" sz="1800" b="0">
                <a:latin typeface="Tahoma" charset="0"/>
                <a:cs typeface="Tahoma" charset="0"/>
              </a:rPr>
              <a:t>  </a:t>
            </a:r>
          </a:p>
        </p:txBody>
      </p:sp>
      <p:sp>
        <p:nvSpPr>
          <p:cNvPr id="50212" name="Freeform 114"/>
          <p:cNvSpPr>
            <a:spLocks/>
          </p:cNvSpPr>
          <p:nvPr/>
        </p:nvSpPr>
        <p:spPr bwMode="auto">
          <a:xfrm>
            <a:off x="4038600" y="3733800"/>
            <a:ext cx="762000" cy="533400"/>
          </a:xfrm>
          <a:custGeom>
            <a:avLst/>
            <a:gdLst>
              <a:gd name="T0" fmla="*/ 2147483647 w 432"/>
              <a:gd name="T1" fmla="*/ 2147483647 h 384"/>
              <a:gd name="T2" fmla="*/ 0 w 432"/>
              <a:gd name="T3" fmla="*/ 2147483647 h 384"/>
              <a:gd name="T4" fmla="*/ 0 w 432"/>
              <a:gd name="T5" fmla="*/ 0 h 384"/>
              <a:gd name="T6" fmla="*/ 0 60000 65536"/>
              <a:gd name="T7" fmla="*/ 0 60000 65536"/>
              <a:gd name="T8" fmla="*/ 0 60000 65536"/>
              <a:gd name="T9" fmla="*/ 0 w 432"/>
              <a:gd name="T10" fmla="*/ 0 h 384"/>
              <a:gd name="T11" fmla="*/ 432 w 43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384">
                <a:moveTo>
                  <a:pt x="432" y="384"/>
                </a:moveTo>
                <a:lnTo>
                  <a:pt x="0" y="384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842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Tahoma" charset="0"/>
                <a:ea typeface="Tahoma"/>
              </a:rPr>
              <a:t>Floating-Point Addition</a:t>
            </a:r>
          </a:p>
        </p:txBody>
      </p:sp>
      <p:pic>
        <p:nvPicPr>
          <p:cNvPr id="51202" name="Picture 5" descr="FPAd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066800"/>
            <a:ext cx="683895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MIPS Floating Point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Floating point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Co-processor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”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Separate co-processor for supporting floating-point</a:t>
            </a: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Separate circuitry for arithmetic, logic operations</a:t>
            </a:r>
          </a:p>
          <a:p>
            <a:pPr lvl="2">
              <a:defRPr/>
            </a:pPr>
            <a:endParaRPr lang="en-US" dirty="0" smtClean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>
              <a:defRPr/>
            </a:pPr>
            <a:r>
              <a:rPr lang="en-US" dirty="0" smtClean="0"/>
              <a:t>Registers</a:t>
            </a:r>
          </a:p>
          <a:p>
            <a:pPr lvl="1">
              <a:defRPr/>
            </a:pPr>
            <a:r>
              <a:rPr lang="en-US" dirty="0" smtClean="0"/>
              <a:t>F0…F31:  each 32 bits</a:t>
            </a:r>
          </a:p>
          <a:p>
            <a:pPr lvl="2">
              <a:defRPr/>
            </a:pPr>
            <a:r>
              <a:rPr lang="en-US" dirty="0" smtClean="0"/>
              <a:t>Good for single-precision (floats)</a:t>
            </a:r>
          </a:p>
          <a:p>
            <a:pPr lvl="1">
              <a:defRPr/>
            </a:pPr>
            <a:r>
              <a:rPr lang="en-US" dirty="0" smtClean="0"/>
              <a:t>Or, pair them up:  F0|F1 pair, F2|F3 pair … F30|F31 pair</a:t>
            </a:r>
          </a:p>
          <a:p>
            <a:pPr lvl="2">
              <a:defRPr/>
            </a:pPr>
            <a:r>
              <a:rPr lang="en-US" dirty="0" smtClean="0"/>
              <a:t>Simply refer to them as F0, F2, F4, etc.  Pairing implicit from instruction used</a:t>
            </a:r>
          </a:p>
          <a:p>
            <a:pPr lvl="2">
              <a:defRPr/>
            </a:pPr>
            <a:r>
              <a:rPr lang="en-US" dirty="0" smtClean="0"/>
              <a:t>Good for 64-bit double-precision (doubles)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ahoma" charset="0"/>
                <a:ea typeface="Tahoma"/>
              </a:rPr>
              <a:t>MIPS Floating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Instructions determine single/double precision</a:t>
            </a:r>
          </a:p>
          <a:p>
            <a:pPr lvl="1">
              <a:defRPr/>
            </a:pPr>
            <a:r>
              <a:rPr lang="en-US" dirty="0" err="1" smtClean="0"/>
              <a:t>add.s</a:t>
            </a:r>
            <a:r>
              <a:rPr lang="en-US" dirty="0" smtClean="0"/>
              <a:t> $F2, $F4, $F6  // F2=F4+F6 single-precision add</a:t>
            </a:r>
          </a:p>
          <a:p>
            <a:pPr lvl="1">
              <a:defRPr/>
            </a:pPr>
            <a:r>
              <a:rPr lang="en-US" dirty="0" err="1" smtClean="0"/>
              <a:t>add.d</a:t>
            </a:r>
            <a:r>
              <a:rPr lang="en-US" dirty="0" smtClean="0"/>
              <a:t> $F2, $F4, $F6  // F2=F4+F6 double-precision add</a:t>
            </a:r>
          </a:p>
          <a:p>
            <a:pPr lvl="2">
              <a:defRPr/>
            </a:pPr>
            <a:r>
              <a:rPr lang="en-US" dirty="0" smtClean="0"/>
              <a:t>Really using F2|F3 pair, F4|F5 pair, F6|F7 pair</a:t>
            </a: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Instructions available: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lvl="1">
              <a:defRPr/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add.d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ft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	#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=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+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ft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in double precision</a:t>
            </a:r>
          </a:p>
          <a:p>
            <a:pPr lvl="1">
              <a:defRPr/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add.s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ft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	#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=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+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ft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in single precision</a:t>
            </a:r>
          </a:p>
          <a:p>
            <a:pPr lvl="1">
              <a:defRPr/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sub.d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sub.s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mul.d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mul.s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div.d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div.s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abs.d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abs.s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>
              <a:defRPr/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l.d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, address	# load a double from address</a:t>
            </a:r>
          </a:p>
          <a:p>
            <a:pPr lvl="1">
              <a:defRPr/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l.s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s.d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s.s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Conversion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instructions:  </a:t>
            </a: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cvt.w.s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, </a:t>
            </a: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cvt.s.d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, …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Compare instructions: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c.lt.s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, </a:t>
            </a: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c.lt.d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, …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Branch (bc1t, bc1f):  branch on comparison true/false</a:t>
            </a:r>
          </a:p>
          <a:p>
            <a:pPr lvl="1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Binary Multipliers</a:t>
            </a:r>
          </a:p>
        </p:txBody>
      </p:sp>
      <p:graphicFrame>
        <p:nvGraphicFramePr>
          <p:cNvPr id="604163" name="Group 3"/>
          <p:cNvGraphicFramePr>
            <a:graphicFrameLocks noGrp="1"/>
          </p:cNvGraphicFramePr>
          <p:nvPr>
            <p:ph sz="half" idx="1"/>
          </p:nvPr>
        </p:nvGraphicFramePr>
        <p:xfrm>
          <a:off x="533400" y="1917700"/>
          <a:ext cx="4038600" cy="3270254"/>
        </p:xfrm>
        <a:graphic>
          <a:graphicData uri="http://schemas.openxmlformats.org/drawingml/2006/table">
            <a:tbl>
              <a:tblPr/>
              <a:tblGrid>
                <a:gridCol w="306388"/>
                <a:gridCol w="309562"/>
                <a:gridCol w="306388"/>
                <a:gridCol w="369887"/>
                <a:gridCol w="323850"/>
                <a:gridCol w="403225"/>
                <a:gridCol w="403225"/>
                <a:gridCol w="404813"/>
                <a:gridCol w="403225"/>
                <a:gridCol w="404812"/>
                <a:gridCol w="403225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4310" name="Group 150"/>
          <p:cNvGraphicFramePr>
            <a:graphicFrameLocks noGrp="1"/>
          </p:cNvGraphicFramePr>
          <p:nvPr>
            <p:ph sz="half" idx="2"/>
          </p:nvPr>
        </p:nvGraphicFramePr>
        <p:xfrm>
          <a:off x="5932488" y="1689100"/>
          <a:ext cx="1458912" cy="1314450"/>
        </p:xfrm>
        <a:graphic>
          <a:graphicData uri="http://schemas.openxmlformats.org/drawingml/2006/table">
            <a:tbl>
              <a:tblPr/>
              <a:tblGrid>
                <a:gridCol w="485775"/>
                <a:gridCol w="487362"/>
                <a:gridCol w="485775"/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623" name="Group 168"/>
          <p:cNvGrpSpPr>
            <a:grpSpLocks/>
          </p:cNvGrpSpPr>
          <p:nvPr/>
        </p:nvGrpSpPr>
        <p:grpSpPr bwMode="auto">
          <a:xfrm>
            <a:off x="4995863" y="3171825"/>
            <a:ext cx="936625" cy="2546350"/>
            <a:chOff x="2396" y="1786"/>
            <a:chExt cx="590" cy="1604"/>
          </a:xfrm>
        </p:grpSpPr>
        <p:sp>
          <p:nvSpPr>
            <p:cNvPr id="19627" name="Freeform 169"/>
            <p:cNvSpPr>
              <a:spLocks/>
            </p:cNvSpPr>
            <p:nvPr/>
          </p:nvSpPr>
          <p:spPr bwMode="auto">
            <a:xfrm>
              <a:off x="2506" y="1786"/>
              <a:ext cx="325" cy="356"/>
            </a:xfrm>
            <a:custGeom>
              <a:avLst/>
              <a:gdLst>
                <a:gd name="T0" fmla="*/ 80 w 325"/>
                <a:gd name="T1" fmla="*/ 0 h 356"/>
                <a:gd name="T2" fmla="*/ 134 w 325"/>
                <a:gd name="T3" fmla="*/ 0 h 356"/>
                <a:gd name="T4" fmla="*/ 187 w 325"/>
                <a:gd name="T5" fmla="*/ 21 h 356"/>
                <a:gd name="T6" fmla="*/ 218 w 325"/>
                <a:gd name="T7" fmla="*/ 39 h 356"/>
                <a:gd name="T8" fmla="*/ 240 w 325"/>
                <a:gd name="T9" fmla="*/ 103 h 356"/>
                <a:gd name="T10" fmla="*/ 254 w 325"/>
                <a:gd name="T11" fmla="*/ 142 h 356"/>
                <a:gd name="T12" fmla="*/ 307 w 325"/>
                <a:gd name="T13" fmla="*/ 99 h 356"/>
                <a:gd name="T14" fmla="*/ 325 w 325"/>
                <a:gd name="T15" fmla="*/ 103 h 356"/>
                <a:gd name="T16" fmla="*/ 321 w 325"/>
                <a:gd name="T17" fmla="*/ 124 h 356"/>
                <a:gd name="T18" fmla="*/ 254 w 325"/>
                <a:gd name="T19" fmla="*/ 193 h 356"/>
                <a:gd name="T20" fmla="*/ 254 w 325"/>
                <a:gd name="T21" fmla="*/ 244 h 356"/>
                <a:gd name="T22" fmla="*/ 240 w 325"/>
                <a:gd name="T23" fmla="*/ 296 h 356"/>
                <a:gd name="T24" fmla="*/ 218 w 325"/>
                <a:gd name="T25" fmla="*/ 335 h 356"/>
                <a:gd name="T26" fmla="*/ 187 w 325"/>
                <a:gd name="T27" fmla="*/ 356 h 356"/>
                <a:gd name="T28" fmla="*/ 147 w 325"/>
                <a:gd name="T29" fmla="*/ 356 h 356"/>
                <a:gd name="T30" fmla="*/ 93 w 325"/>
                <a:gd name="T31" fmla="*/ 335 h 356"/>
                <a:gd name="T32" fmla="*/ 58 w 325"/>
                <a:gd name="T33" fmla="*/ 292 h 356"/>
                <a:gd name="T34" fmla="*/ 27 w 325"/>
                <a:gd name="T35" fmla="*/ 227 h 356"/>
                <a:gd name="T36" fmla="*/ 4 w 325"/>
                <a:gd name="T37" fmla="*/ 167 h 356"/>
                <a:gd name="T38" fmla="*/ 0 w 325"/>
                <a:gd name="T39" fmla="*/ 86 h 356"/>
                <a:gd name="T40" fmla="*/ 13 w 325"/>
                <a:gd name="T41" fmla="*/ 47 h 356"/>
                <a:gd name="T42" fmla="*/ 31 w 325"/>
                <a:gd name="T43" fmla="*/ 21 h 356"/>
                <a:gd name="T44" fmla="*/ 80 w 325"/>
                <a:gd name="T45" fmla="*/ 0 h 35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5"/>
                <a:gd name="T70" fmla="*/ 0 h 356"/>
                <a:gd name="T71" fmla="*/ 325 w 325"/>
                <a:gd name="T72" fmla="*/ 356 h 35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5" h="356">
                  <a:moveTo>
                    <a:pt x="80" y="0"/>
                  </a:moveTo>
                  <a:lnTo>
                    <a:pt x="134" y="0"/>
                  </a:lnTo>
                  <a:lnTo>
                    <a:pt x="187" y="21"/>
                  </a:lnTo>
                  <a:lnTo>
                    <a:pt x="218" y="39"/>
                  </a:lnTo>
                  <a:lnTo>
                    <a:pt x="240" y="103"/>
                  </a:lnTo>
                  <a:lnTo>
                    <a:pt x="254" y="142"/>
                  </a:lnTo>
                  <a:lnTo>
                    <a:pt x="307" y="99"/>
                  </a:lnTo>
                  <a:lnTo>
                    <a:pt x="325" y="103"/>
                  </a:lnTo>
                  <a:lnTo>
                    <a:pt x="321" y="124"/>
                  </a:lnTo>
                  <a:lnTo>
                    <a:pt x="254" y="193"/>
                  </a:lnTo>
                  <a:lnTo>
                    <a:pt x="254" y="244"/>
                  </a:lnTo>
                  <a:lnTo>
                    <a:pt x="240" y="296"/>
                  </a:lnTo>
                  <a:lnTo>
                    <a:pt x="218" y="335"/>
                  </a:lnTo>
                  <a:lnTo>
                    <a:pt x="187" y="356"/>
                  </a:lnTo>
                  <a:lnTo>
                    <a:pt x="147" y="356"/>
                  </a:lnTo>
                  <a:lnTo>
                    <a:pt x="93" y="335"/>
                  </a:lnTo>
                  <a:lnTo>
                    <a:pt x="58" y="292"/>
                  </a:lnTo>
                  <a:lnTo>
                    <a:pt x="27" y="227"/>
                  </a:lnTo>
                  <a:lnTo>
                    <a:pt x="4" y="167"/>
                  </a:lnTo>
                  <a:lnTo>
                    <a:pt x="0" y="86"/>
                  </a:lnTo>
                  <a:lnTo>
                    <a:pt x="13" y="47"/>
                  </a:lnTo>
                  <a:lnTo>
                    <a:pt x="31" y="2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28" name="Freeform 170"/>
            <p:cNvSpPr>
              <a:spLocks/>
            </p:cNvSpPr>
            <p:nvPr/>
          </p:nvSpPr>
          <p:spPr bwMode="auto">
            <a:xfrm>
              <a:off x="2573" y="2187"/>
              <a:ext cx="230" cy="615"/>
            </a:xfrm>
            <a:custGeom>
              <a:avLst/>
              <a:gdLst>
                <a:gd name="T0" fmla="*/ 31 w 230"/>
                <a:gd name="T1" fmla="*/ 21 h 615"/>
                <a:gd name="T2" fmla="*/ 66 w 230"/>
                <a:gd name="T3" fmla="*/ 0 h 615"/>
                <a:gd name="T4" fmla="*/ 119 w 230"/>
                <a:gd name="T5" fmla="*/ 0 h 615"/>
                <a:gd name="T6" fmla="*/ 159 w 230"/>
                <a:gd name="T7" fmla="*/ 13 h 615"/>
                <a:gd name="T8" fmla="*/ 186 w 230"/>
                <a:gd name="T9" fmla="*/ 59 h 615"/>
                <a:gd name="T10" fmla="*/ 212 w 230"/>
                <a:gd name="T11" fmla="*/ 136 h 615"/>
                <a:gd name="T12" fmla="*/ 226 w 230"/>
                <a:gd name="T13" fmla="*/ 221 h 615"/>
                <a:gd name="T14" fmla="*/ 230 w 230"/>
                <a:gd name="T15" fmla="*/ 322 h 615"/>
                <a:gd name="T16" fmla="*/ 230 w 230"/>
                <a:gd name="T17" fmla="*/ 437 h 615"/>
                <a:gd name="T18" fmla="*/ 212 w 230"/>
                <a:gd name="T19" fmla="*/ 530 h 615"/>
                <a:gd name="T20" fmla="*/ 186 w 230"/>
                <a:gd name="T21" fmla="*/ 581 h 615"/>
                <a:gd name="T22" fmla="*/ 124 w 230"/>
                <a:gd name="T23" fmla="*/ 615 h 615"/>
                <a:gd name="T24" fmla="*/ 93 w 230"/>
                <a:gd name="T25" fmla="*/ 607 h 615"/>
                <a:gd name="T26" fmla="*/ 53 w 230"/>
                <a:gd name="T27" fmla="*/ 568 h 615"/>
                <a:gd name="T28" fmla="*/ 40 w 230"/>
                <a:gd name="T29" fmla="*/ 513 h 615"/>
                <a:gd name="T30" fmla="*/ 27 w 230"/>
                <a:gd name="T31" fmla="*/ 411 h 615"/>
                <a:gd name="T32" fmla="*/ 40 w 230"/>
                <a:gd name="T33" fmla="*/ 339 h 615"/>
                <a:gd name="T34" fmla="*/ 40 w 230"/>
                <a:gd name="T35" fmla="*/ 263 h 615"/>
                <a:gd name="T36" fmla="*/ 18 w 230"/>
                <a:gd name="T37" fmla="*/ 212 h 615"/>
                <a:gd name="T38" fmla="*/ 0 w 230"/>
                <a:gd name="T39" fmla="*/ 144 h 615"/>
                <a:gd name="T40" fmla="*/ 0 w 230"/>
                <a:gd name="T41" fmla="*/ 72 h 615"/>
                <a:gd name="T42" fmla="*/ 31 w 230"/>
                <a:gd name="T43" fmla="*/ 21 h 61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30"/>
                <a:gd name="T67" fmla="*/ 0 h 615"/>
                <a:gd name="T68" fmla="*/ 230 w 230"/>
                <a:gd name="T69" fmla="*/ 615 h 61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30" h="615">
                  <a:moveTo>
                    <a:pt x="31" y="21"/>
                  </a:moveTo>
                  <a:lnTo>
                    <a:pt x="66" y="0"/>
                  </a:lnTo>
                  <a:lnTo>
                    <a:pt x="119" y="0"/>
                  </a:lnTo>
                  <a:lnTo>
                    <a:pt x="159" y="13"/>
                  </a:lnTo>
                  <a:lnTo>
                    <a:pt x="186" y="59"/>
                  </a:lnTo>
                  <a:lnTo>
                    <a:pt x="212" y="136"/>
                  </a:lnTo>
                  <a:lnTo>
                    <a:pt x="226" y="221"/>
                  </a:lnTo>
                  <a:lnTo>
                    <a:pt x="230" y="322"/>
                  </a:lnTo>
                  <a:lnTo>
                    <a:pt x="230" y="437"/>
                  </a:lnTo>
                  <a:lnTo>
                    <a:pt x="212" y="530"/>
                  </a:lnTo>
                  <a:lnTo>
                    <a:pt x="186" y="581"/>
                  </a:lnTo>
                  <a:lnTo>
                    <a:pt x="124" y="615"/>
                  </a:lnTo>
                  <a:lnTo>
                    <a:pt x="93" y="607"/>
                  </a:lnTo>
                  <a:lnTo>
                    <a:pt x="53" y="568"/>
                  </a:lnTo>
                  <a:lnTo>
                    <a:pt x="40" y="513"/>
                  </a:lnTo>
                  <a:lnTo>
                    <a:pt x="27" y="411"/>
                  </a:lnTo>
                  <a:lnTo>
                    <a:pt x="40" y="339"/>
                  </a:lnTo>
                  <a:lnTo>
                    <a:pt x="40" y="263"/>
                  </a:lnTo>
                  <a:lnTo>
                    <a:pt x="18" y="212"/>
                  </a:lnTo>
                  <a:lnTo>
                    <a:pt x="0" y="144"/>
                  </a:lnTo>
                  <a:lnTo>
                    <a:pt x="0" y="72"/>
                  </a:lnTo>
                  <a:lnTo>
                    <a:pt x="31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29" name="Freeform 171"/>
            <p:cNvSpPr>
              <a:spLocks/>
            </p:cNvSpPr>
            <p:nvPr/>
          </p:nvSpPr>
          <p:spPr bwMode="auto">
            <a:xfrm>
              <a:off x="2681" y="2210"/>
              <a:ext cx="305" cy="608"/>
            </a:xfrm>
            <a:custGeom>
              <a:avLst/>
              <a:gdLst>
                <a:gd name="T0" fmla="*/ 35 w 305"/>
                <a:gd name="T1" fmla="*/ 0 h 608"/>
                <a:gd name="T2" fmla="*/ 133 w 305"/>
                <a:gd name="T3" fmla="*/ 21 h 608"/>
                <a:gd name="T4" fmla="*/ 208 w 305"/>
                <a:gd name="T5" fmla="*/ 72 h 608"/>
                <a:gd name="T6" fmla="*/ 265 w 305"/>
                <a:gd name="T7" fmla="*/ 157 h 608"/>
                <a:gd name="T8" fmla="*/ 301 w 305"/>
                <a:gd name="T9" fmla="*/ 238 h 608"/>
                <a:gd name="T10" fmla="*/ 305 w 305"/>
                <a:gd name="T11" fmla="*/ 327 h 608"/>
                <a:gd name="T12" fmla="*/ 278 w 305"/>
                <a:gd name="T13" fmla="*/ 387 h 608"/>
                <a:gd name="T14" fmla="*/ 212 w 305"/>
                <a:gd name="T15" fmla="*/ 425 h 608"/>
                <a:gd name="T16" fmla="*/ 159 w 305"/>
                <a:gd name="T17" fmla="*/ 451 h 608"/>
                <a:gd name="T18" fmla="*/ 159 w 305"/>
                <a:gd name="T19" fmla="*/ 476 h 608"/>
                <a:gd name="T20" fmla="*/ 194 w 305"/>
                <a:gd name="T21" fmla="*/ 506 h 608"/>
                <a:gd name="T22" fmla="*/ 212 w 305"/>
                <a:gd name="T23" fmla="*/ 570 h 608"/>
                <a:gd name="T24" fmla="*/ 194 w 305"/>
                <a:gd name="T25" fmla="*/ 608 h 608"/>
                <a:gd name="T26" fmla="*/ 172 w 305"/>
                <a:gd name="T27" fmla="*/ 591 h 608"/>
                <a:gd name="T28" fmla="*/ 172 w 305"/>
                <a:gd name="T29" fmla="*/ 557 h 608"/>
                <a:gd name="T30" fmla="*/ 155 w 305"/>
                <a:gd name="T31" fmla="*/ 506 h 608"/>
                <a:gd name="T32" fmla="*/ 128 w 305"/>
                <a:gd name="T33" fmla="*/ 476 h 608"/>
                <a:gd name="T34" fmla="*/ 119 w 305"/>
                <a:gd name="T35" fmla="*/ 438 h 608"/>
                <a:gd name="T36" fmla="*/ 159 w 305"/>
                <a:gd name="T37" fmla="*/ 412 h 608"/>
                <a:gd name="T38" fmla="*/ 234 w 305"/>
                <a:gd name="T39" fmla="*/ 361 h 608"/>
                <a:gd name="T40" fmla="*/ 265 w 305"/>
                <a:gd name="T41" fmla="*/ 315 h 608"/>
                <a:gd name="T42" fmla="*/ 265 w 305"/>
                <a:gd name="T43" fmla="*/ 264 h 608"/>
                <a:gd name="T44" fmla="*/ 225 w 305"/>
                <a:gd name="T45" fmla="*/ 187 h 608"/>
                <a:gd name="T46" fmla="*/ 159 w 305"/>
                <a:gd name="T47" fmla="*/ 119 h 608"/>
                <a:gd name="T48" fmla="*/ 119 w 305"/>
                <a:gd name="T49" fmla="*/ 85 h 608"/>
                <a:gd name="T50" fmla="*/ 62 w 305"/>
                <a:gd name="T51" fmla="*/ 72 h 608"/>
                <a:gd name="T52" fmla="*/ 0 w 305"/>
                <a:gd name="T53" fmla="*/ 55 h 608"/>
                <a:gd name="T54" fmla="*/ 35 w 305"/>
                <a:gd name="T55" fmla="*/ 0 h 60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05"/>
                <a:gd name="T85" fmla="*/ 0 h 608"/>
                <a:gd name="T86" fmla="*/ 305 w 305"/>
                <a:gd name="T87" fmla="*/ 608 h 60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05" h="608">
                  <a:moveTo>
                    <a:pt x="35" y="0"/>
                  </a:moveTo>
                  <a:lnTo>
                    <a:pt x="133" y="21"/>
                  </a:lnTo>
                  <a:lnTo>
                    <a:pt x="208" y="72"/>
                  </a:lnTo>
                  <a:lnTo>
                    <a:pt x="265" y="157"/>
                  </a:lnTo>
                  <a:lnTo>
                    <a:pt x="301" y="238"/>
                  </a:lnTo>
                  <a:lnTo>
                    <a:pt x="305" y="327"/>
                  </a:lnTo>
                  <a:lnTo>
                    <a:pt x="278" y="387"/>
                  </a:lnTo>
                  <a:lnTo>
                    <a:pt x="212" y="425"/>
                  </a:lnTo>
                  <a:lnTo>
                    <a:pt x="159" y="451"/>
                  </a:lnTo>
                  <a:lnTo>
                    <a:pt x="159" y="476"/>
                  </a:lnTo>
                  <a:lnTo>
                    <a:pt x="194" y="506"/>
                  </a:lnTo>
                  <a:lnTo>
                    <a:pt x="212" y="570"/>
                  </a:lnTo>
                  <a:lnTo>
                    <a:pt x="194" y="608"/>
                  </a:lnTo>
                  <a:lnTo>
                    <a:pt x="172" y="591"/>
                  </a:lnTo>
                  <a:lnTo>
                    <a:pt x="172" y="557"/>
                  </a:lnTo>
                  <a:lnTo>
                    <a:pt x="155" y="506"/>
                  </a:lnTo>
                  <a:lnTo>
                    <a:pt x="128" y="476"/>
                  </a:lnTo>
                  <a:lnTo>
                    <a:pt x="119" y="438"/>
                  </a:lnTo>
                  <a:lnTo>
                    <a:pt x="159" y="412"/>
                  </a:lnTo>
                  <a:lnTo>
                    <a:pt x="234" y="361"/>
                  </a:lnTo>
                  <a:lnTo>
                    <a:pt x="265" y="315"/>
                  </a:lnTo>
                  <a:lnTo>
                    <a:pt x="265" y="264"/>
                  </a:lnTo>
                  <a:lnTo>
                    <a:pt x="225" y="187"/>
                  </a:lnTo>
                  <a:lnTo>
                    <a:pt x="159" y="119"/>
                  </a:lnTo>
                  <a:lnTo>
                    <a:pt x="119" y="85"/>
                  </a:lnTo>
                  <a:lnTo>
                    <a:pt x="62" y="72"/>
                  </a:lnTo>
                  <a:lnTo>
                    <a:pt x="0" y="5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30" name="Freeform 172"/>
            <p:cNvSpPr>
              <a:spLocks/>
            </p:cNvSpPr>
            <p:nvPr/>
          </p:nvSpPr>
          <p:spPr bwMode="auto">
            <a:xfrm>
              <a:off x="2396" y="2207"/>
              <a:ext cx="226" cy="571"/>
            </a:xfrm>
            <a:custGeom>
              <a:avLst/>
              <a:gdLst>
                <a:gd name="T0" fmla="*/ 142 w 226"/>
                <a:gd name="T1" fmla="*/ 26 h 571"/>
                <a:gd name="T2" fmla="*/ 186 w 226"/>
                <a:gd name="T3" fmla="*/ 0 h 571"/>
                <a:gd name="T4" fmla="*/ 226 w 226"/>
                <a:gd name="T5" fmla="*/ 4 h 571"/>
                <a:gd name="T6" fmla="*/ 222 w 226"/>
                <a:gd name="T7" fmla="*/ 51 h 571"/>
                <a:gd name="T8" fmla="*/ 195 w 226"/>
                <a:gd name="T9" fmla="*/ 77 h 571"/>
                <a:gd name="T10" fmla="*/ 155 w 226"/>
                <a:gd name="T11" fmla="*/ 98 h 571"/>
                <a:gd name="T12" fmla="*/ 106 w 226"/>
                <a:gd name="T13" fmla="*/ 153 h 571"/>
                <a:gd name="T14" fmla="*/ 53 w 226"/>
                <a:gd name="T15" fmla="*/ 230 h 571"/>
                <a:gd name="T16" fmla="*/ 40 w 226"/>
                <a:gd name="T17" fmla="*/ 294 h 571"/>
                <a:gd name="T18" fmla="*/ 49 w 226"/>
                <a:gd name="T19" fmla="*/ 332 h 571"/>
                <a:gd name="T20" fmla="*/ 62 w 226"/>
                <a:gd name="T21" fmla="*/ 354 h 571"/>
                <a:gd name="T22" fmla="*/ 120 w 226"/>
                <a:gd name="T23" fmla="*/ 379 h 571"/>
                <a:gd name="T24" fmla="*/ 173 w 226"/>
                <a:gd name="T25" fmla="*/ 396 h 571"/>
                <a:gd name="T26" fmla="*/ 195 w 226"/>
                <a:gd name="T27" fmla="*/ 418 h 571"/>
                <a:gd name="T28" fmla="*/ 199 w 226"/>
                <a:gd name="T29" fmla="*/ 435 h 571"/>
                <a:gd name="T30" fmla="*/ 168 w 226"/>
                <a:gd name="T31" fmla="*/ 469 h 571"/>
                <a:gd name="T32" fmla="*/ 155 w 226"/>
                <a:gd name="T33" fmla="*/ 511 h 571"/>
                <a:gd name="T34" fmla="*/ 142 w 226"/>
                <a:gd name="T35" fmla="*/ 571 h 571"/>
                <a:gd name="T36" fmla="*/ 115 w 226"/>
                <a:gd name="T37" fmla="*/ 562 h 571"/>
                <a:gd name="T38" fmla="*/ 115 w 226"/>
                <a:gd name="T39" fmla="*/ 520 h 571"/>
                <a:gd name="T40" fmla="*/ 129 w 226"/>
                <a:gd name="T41" fmla="*/ 456 h 571"/>
                <a:gd name="T42" fmla="*/ 155 w 226"/>
                <a:gd name="T43" fmla="*/ 430 h 571"/>
                <a:gd name="T44" fmla="*/ 106 w 226"/>
                <a:gd name="T45" fmla="*/ 405 h 571"/>
                <a:gd name="T46" fmla="*/ 49 w 226"/>
                <a:gd name="T47" fmla="*/ 379 h 571"/>
                <a:gd name="T48" fmla="*/ 0 w 226"/>
                <a:gd name="T49" fmla="*/ 341 h 571"/>
                <a:gd name="T50" fmla="*/ 0 w 226"/>
                <a:gd name="T51" fmla="*/ 294 h 571"/>
                <a:gd name="T52" fmla="*/ 13 w 226"/>
                <a:gd name="T53" fmla="*/ 213 h 571"/>
                <a:gd name="T54" fmla="*/ 53 w 226"/>
                <a:gd name="T55" fmla="*/ 136 h 571"/>
                <a:gd name="T56" fmla="*/ 102 w 226"/>
                <a:gd name="T57" fmla="*/ 72 h 571"/>
                <a:gd name="T58" fmla="*/ 142 w 226"/>
                <a:gd name="T59" fmla="*/ 26 h 57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26"/>
                <a:gd name="T91" fmla="*/ 0 h 571"/>
                <a:gd name="T92" fmla="*/ 226 w 226"/>
                <a:gd name="T93" fmla="*/ 571 h 57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26" h="571">
                  <a:moveTo>
                    <a:pt x="142" y="26"/>
                  </a:moveTo>
                  <a:lnTo>
                    <a:pt x="186" y="0"/>
                  </a:lnTo>
                  <a:lnTo>
                    <a:pt x="226" y="4"/>
                  </a:lnTo>
                  <a:lnTo>
                    <a:pt x="222" y="51"/>
                  </a:lnTo>
                  <a:lnTo>
                    <a:pt x="195" y="77"/>
                  </a:lnTo>
                  <a:lnTo>
                    <a:pt x="155" y="98"/>
                  </a:lnTo>
                  <a:lnTo>
                    <a:pt x="106" y="153"/>
                  </a:lnTo>
                  <a:lnTo>
                    <a:pt x="53" y="230"/>
                  </a:lnTo>
                  <a:lnTo>
                    <a:pt x="40" y="294"/>
                  </a:lnTo>
                  <a:lnTo>
                    <a:pt x="49" y="332"/>
                  </a:lnTo>
                  <a:lnTo>
                    <a:pt x="62" y="354"/>
                  </a:lnTo>
                  <a:lnTo>
                    <a:pt x="120" y="379"/>
                  </a:lnTo>
                  <a:lnTo>
                    <a:pt x="173" y="396"/>
                  </a:lnTo>
                  <a:lnTo>
                    <a:pt x="195" y="418"/>
                  </a:lnTo>
                  <a:lnTo>
                    <a:pt x="199" y="435"/>
                  </a:lnTo>
                  <a:lnTo>
                    <a:pt x="168" y="469"/>
                  </a:lnTo>
                  <a:lnTo>
                    <a:pt x="155" y="511"/>
                  </a:lnTo>
                  <a:lnTo>
                    <a:pt x="142" y="571"/>
                  </a:lnTo>
                  <a:lnTo>
                    <a:pt x="115" y="562"/>
                  </a:lnTo>
                  <a:lnTo>
                    <a:pt x="115" y="520"/>
                  </a:lnTo>
                  <a:lnTo>
                    <a:pt x="129" y="456"/>
                  </a:lnTo>
                  <a:lnTo>
                    <a:pt x="155" y="430"/>
                  </a:lnTo>
                  <a:lnTo>
                    <a:pt x="106" y="405"/>
                  </a:lnTo>
                  <a:lnTo>
                    <a:pt x="49" y="379"/>
                  </a:lnTo>
                  <a:lnTo>
                    <a:pt x="0" y="341"/>
                  </a:lnTo>
                  <a:lnTo>
                    <a:pt x="0" y="294"/>
                  </a:lnTo>
                  <a:lnTo>
                    <a:pt x="13" y="213"/>
                  </a:lnTo>
                  <a:lnTo>
                    <a:pt x="53" y="136"/>
                  </a:lnTo>
                  <a:lnTo>
                    <a:pt x="102" y="72"/>
                  </a:lnTo>
                  <a:lnTo>
                    <a:pt x="142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31" name="Freeform 173"/>
            <p:cNvSpPr>
              <a:spLocks/>
            </p:cNvSpPr>
            <p:nvPr/>
          </p:nvSpPr>
          <p:spPr bwMode="auto">
            <a:xfrm>
              <a:off x="2700" y="2709"/>
              <a:ext cx="267" cy="681"/>
            </a:xfrm>
            <a:custGeom>
              <a:avLst/>
              <a:gdLst>
                <a:gd name="T0" fmla="*/ 18 w 267"/>
                <a:gd name="T1" fmla="*/ 0 h 681"/>
                <a:gd name="T2" fmla="*/ 80 w 267"/>
                <a:gd name="T3" fmla="*/ 25 h 681"/>
                <a:gd name="T4" fmla="*/ 111 w 267"/>
                <a:gd name="T5" fmla="*/ 89 h 681"/>
                <a:gd name="T6" fmla="*/ 120 w 267"/>
                <a:gd name="T7" fmla="*/ 203 h 681"/>
                <a:gd name="T8" fmla="*/ 111 w 267"/>
                <a:gd name="T9" fmla="*/ 393 h 681"/>
                <a:gd name="T10" fmla="*/ 85 w 267"/>
                <a:gd name="T11" fmla="*/ 541 h 681"/>
                <a:gd name="T12" fmla="*/ 71 w 267"/>
                <a:gd name="T13" fmla="*/ 605 h 681"/>
                <a:gd name="T14" fmla="*/ 98 w 267"/>
                <a:gd name="T15" fmla="*/ 618 h 681"/>
                <a:gd name="T16" fmla="*/ 151 w 267"/>
                <a:gd name="T17" fmla="*/ 567 h 681"/>
                <a:gd name="T18" fmla="*/ 214 w 267"/>
                <a:gd name="T19" fmla="*/ 529 h 681"/>
                <a:gd name="T20" fmla="*/ 231 w 267"/>
                <a:gd name="T21" fmla="*/ 533 h 681"/>
                <a:gd name="T22" fmla="*/ 267 w 267"/>
                <a:gd name="T23" fmla="*/ 558 h 681"/>
                <a:gd name="T24" fmla="*/ 267 w 267"/>
                <a:gd name="T25" fmla="*/ 571 h 681"/>
                <a:gd name="T26" fmla="*/ 191 w 267"/>
                <a:gd name="T27" fmla="*/ 605 h 681"/>
                <a:gd name="T28" fmla="*/ 111 w 267"/>
                <a:gd name="T29" fmla="*/ 647 h 681"/>
                <a:gd name="T30" fmla="*/ 45 w 267"/>
                <a:gd name="T31" fmla="*/ 681 h 681"/>
                <a:gd name="T32" fmla="*/ 13 w 267"/>
                <a:gd name="T33" fmla="*/ 673 h 681"/>
                <a:gd name="T34" fmla="*/ 13 w 267"/>
                <a:gd name="T35" fmla="*/ 634 h 681"/>
                <a:gd name="T36" fmla="*/ 40 w 267"/>
                <a:gd name="T37" fmla="*/ 579 h 681"/>
                <a:gd name="T38" fmla="*/ 58 w 267"/>
                <a:gd name="T39" fmla="*/ 465 h 681"/>
                <a:gd name="T40" fmla="*/ 71 w 267"/>
                <a:gd name="T41" fmla="*/ 330 h 681"/>
                <a:gd name="T42" fmla="*/ 80 w 267"/>
                <a:gd name="T43" fmla="*/ 178 h 681"/>
                <a:gd name="T44" fmla="*/ 45 w 267"/>
                <a:gd name="T45" fmla="*/ 85 h 681"/>
                <a:gd name="T46" fmla="*/ 0 w 267"/>
                <a:gd name="T47" fmla="*/ 47 h 681"/>
                <a:gd name="T48" fmla="*/ 18 w 267"/>
                <a:gd name="T49" fmla="*/ 0 h 68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67"/>
                <a:gd name="T76" fmla="*/ 0 h 681"/>
                <a:gd name="T77" fmla="*/ 267 w 267"/>
                <a:gd name="T78" fmla="*/ 681 h 68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67" h="681">
                  <a:moveTo>
                    <a:pt x="18" y="0"/>
                  </a:moveTo>
                  <a:lnTo>
                    <a:pt x="80" y="25"/>
                  </a:lnTo>
                  <a:lnTo>
                    <a:pt x="111" y="89"/>
                  </a:lnTo>
                  <a:lnTo>
                    <a:pt x="120" y="203"/>
                  </a:lnTo>
                  <a:lnTo>
                    <a:pt x="111" y="393"/>
                  </a:lnTo>
                  <a:lnTo>
                    <a:pt x="85" y="541"/>
                  </a:lnTo>
                  <a:lnTo>
                    <a:pt x="71" y="605"/>
                  </a:lnTo>
                  <a:lnTo>
                    <a:pt x="98" y="618"/>
                  </a:lnTo>
                  <a:lnTo>
                    <a:pt x="151" y="567"/>
                  </a:lnTo>
                  <a:lnTo>
                    <a:pt x="214" y="529"/>
                  </a:lnTo>
                  <a:lnTo>
                    <a:pt x="231" y="533"/>
                  </a:lnTo>
                  <a:lnTo>
                    <a:pt x="267" y="558"/>
                  </a:lnTo>
                  <a:lnTo>
                    <a:pt x="267" y="571"/>
                  </a:lnTo>
                  <a:lnTo>
                    <a:pt x="191" y="605"/>
                  </a:lnTo>
                  <a:lnTo>
                    <a:pt x="111" y="647"/>
                  </a:lnTo>
                  <a:lnTo>
                    <a:pt x="45" y="681"/>
                  </a:lnTo>
                  <a:lnTo>
                    <a:pt x="13" y="673"/>
                  </a:lnTo>
                  <a:lnTo>
                    <a:pt x="13" y="634"/>
                  </a:lnTo>
                  <a:lnTo>
                    <a:pt x="40" y="579"/>
                  </a:lnTo>
                  <a:lnTo>
                    <a:pt x="58" y="465"/>
                  </a:lnTo>
                  <a:lnTo>
                    <a:pt x="71" y="330"/>
                  </a:lnTo>
                  <a:lnTo>
                    <a:pt x="80" y="178"/>
                  </a:lnTo>
                  <a:lnTo>
                    <a:pt x="45" y="85"/>
                  </a:lnTo>
                  <a:lnTo>
                    <a:pt x="0" y="4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32" name="Freeform 174"/>
            <p:cNvSpPr>
              <a:spLocks/>
            </p:cNvSpPr>
            <p:nvPr/>
          </p:nvSpPr>
          <p:spPr bwMode="auto">
            <a:xfrm>
              <a:off x="2510" y="2640"/>
              <a:ext cx="205" cy="747"/>
            </a:xfrm>
            <a:custGeom>
              <a:avLst/>
              <a:gdLst>
                <a:gd name="T0" fmla="*/ 82 w 205"/>
                <a:gd name="T1" fmla="*/ 148 h 747"/>
                <a:gd name="T2" fmla="*/ 137 w 205"/>
                <a:gd name="T3" fmla="*/ 34 h 747"/>
                <a:gd name="T4" fmla="*/ 187 w 205"/>
                <a:gd name="T5" fmla="*/ 0 h 747"/>
                <a:gd name="T6" fmla="*/ 205 w 205"/>
                <a:gd name="T7" fmla="*/ 21 h 747"/>
                <a:gd name="T8" fmla="*/ 191 w 205"/>
                <a:gd name="T9" fmla="*/ 59 h 747"/>
                <a:gd name="T10" fmla="*/ 137 w 205"/>
                <a:gd name="T11" fmla="*/ 152 h 747"/>
                <a:gd name="T12" fmla="*/ 96 w 205"/>
                <a:gd name="T13" fmla="*/ 249 h 747"/>
                <a:gd name="T14" fmla="*/ 68 w 205"/>
                <a:gd name="T15" fmla="*/ 388 h 747"/>
                <a:gd name="T16" fmla="*/ 50 w 205"/>
                <a:gd name="T17" fmla="*/ 544 h 747"/>
                <a:gd name="T18" fmla="*/ 50 w 205"/>
                <a:gd name="T19" fmla="*/ 679 h 747"/>
                <a:gd name="T20" fmla="*/ 64 w 205"/>
                <a:gd name="T21" fmla="*/ 667 h 747"/>
                <a:gd name="T22" fmla="*/ 96 w 205"/>
                <a:gd name="T23" fmla="*/ 616 h 747"/>
                <a:gd name="T24" fmla="*/ 109 w 205"/>
                <a:gd name="T25" fmla="*/ 540 h 747"/>
                <a:gd name="T26" fmla="*/ 137 w 205"/>
                <a:gd name="T27" fmla="*/ 540 h 747"/>
                <a:gd name="T28" fmla="*/ 173 w 205"/>
                <a:gd name="T29" fmla="*/ 557 h 747"/>
                <a:gd name="T30" fmla="*/ 150 w 205"/>
                <a:gd name="T31" fmla="*/ 620 h 747"/>
                <a:gd name="T32" fmla="*/ 96 w 205"/>
                <a:gd name="T33" fmla="*/ 684 h 747"/>
                <a:gd name="T34" fmla="*/ 41 w 205"/>
                <a:gd name="T35" fmla="*/ 747 h 747"/>
                <a:gd name="T36" fmla="*/ 14 w 205"/>
                <a:gd name="T37" fmla="*/ 747 h 747"/>
                <a:gd name="T38" fmla="*/ 0 w 205"/>
                <a:gd name="T39" fmla="*/ 722 h 747"/>
                <a:gd name="T40" fmla="*/ 0 w 205"/>
                <a:gd name="T41" fmla="*/ 667 h 747"/>
                <a:gd name="T42" fmla="*/ 9 w 205"/>
                <a:gd name="T43" fmla="*/ 506 h 747"/>
                <a:gd name="T44" fmla="*/ 23 w 205"/>
                <a:gd name="T45" fmla="*/ 342 h 747"/>
                <a:gd name="T46" fmla="*/ 41 w 205"/>
                <a:gd name="T47" fmla="*/ 224 h 747"/>
                <a:gd name="T48" fmla="*/ 82 w 205"/>
                <a:gd name="T49" fmla="*/ 148 h 74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05"/>
                <a:gd name="T76" fmla="*/ 0 h 747"/>
                <a:gd name="T77" fmla="*/ 205 w 205"/>
                <a:gd name="T78" fmla="*/ 747 h 74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05" h="747">
                  <a:moveTo>
                    <a:pt x="82" y="148"/>
                  </a:moveTo>
                  <a:lnTo>
                    <a:pt x="137" y="34"/>
                  </a:lnTo>
                  <a:lnTo>
                    <a:pt x="187" y="0"/>
                  </a:lnTo>
                  <a:lnTo>
                    <a:pt x="205" y="21"/>
                  </a:lnTo>
                  <a:lnTo>
                    <a:pt x="191" y="59"/>
                  </a:lnTo>
                  <a:lnTo>
                    <a:pt x="137" y="152"/>
                  </a:lnTo>
                  <a:lnTo>
                    <a:pt x="96" y="249"/>
                  </a:lnTo>
                  <a:lnTo>
                    <a:pt x="68" y="388"/>
                  </a:lnTo>
                  <a:lnTo>
                    <a:pt x="50" y="544"/>
                  </a:lnTo>
                  <a:lnTo>
                    <a:pt x="50" y="679"/>
                  </a:lnTo>
                  <a:lnTo>
                    <a:pt x="64" y="667"/>
                  </a:lnTo>
                  <a:lnTo>
                    <a:pt x="96" y="616"/>
                  </a:lnTo>
                  <a:lnTo>
                    <a:pt x="109" y="540"/>
                  </a:lnTo>
                  <a:lnTo>
                    <a:pt x="137" y="540"/>
                  </a:lnTo>
                  <a:lnTo>
                    <a:pt x="173" y="557"/>
                  </a:lnTo>
                  <a:lnTo>
                    <a:pt x="150" y="620"/>
                  </a:lnTo>
                  <a:lnTo>
                    <a:pt x="96" y="684"/>
                  </a:lnTo>
                  <a:lnTo>
                    <a:pt x="41" y="747"/>
                  </a:lnTo>
                  <a:lnTo>
                    <a:pt x="14" y="747"/>
                  </a:lnTo>
                  <a:lnTo>
                    <a:pt x="0" y="722"/>
                  </a:lnTo>
                  <a:lnTo>
                    <a:pt x="0" y="667"/>
                  </a:lnTo>
                  <a:lnTo>
                    <a:pt x="9" y="506"/>
                  </a:lnTo>
                  <a:lnTo>
                    <a:pt x="23" y="342"/>
                  </a:lnTo>
                  <a:lnTo>
                    <a:pt x="41" y="224"/>
                  </a:lnTo>
                  <a:lnTo>
                    <a:pt x="82" y="1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624" name="Text Box 175"/>
          <p:cNvSpPr txBox="1">
            <a:spLocks noChangeArrowheads="1"/>
          </p:cNvSpPr>
          <p:nvPr/>
        </p:nvSpPr>
        <p:spPr bwMode="auto">
          <a:xfrm>
            <a:off x="6080125" y="3003550"/>
            <a:ext cx="1920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Tahoma" charset="0"/>
              </a:rPr>
              <a:t>You’</a:t>
            </a:r>
            <a:r>
              <a:rPr lang="en-US" altLang="ja-JP" sz="1800" b="0">
                <a:latin typeface="Tahoma" charset="0"/>
              </a:rPr>
              <a:t>ve got to be kidding… It can’t be that easy!</a:t>
            </a:r>
            <a:endParaRPr lang="en-US" sz="1800" b="0">
              <a:latin typeface="Tahoma" charset="0"/>
            </a:endParaRPr>
          </a:p>
        </p:txBody>
      </p:sp>
      <p:sp>
        <p:nvSpPr>
          <p:cNvPr id="19625" name="Line 176"/>
          <p:cNvSpPr>
            <a:spLocks noChangeShapeType="1"/>
          </p:cNvSpPr>
          <p:nvPr/>
        </p:nvSpPr>
        <p:spPr bwMode="auto">
          <a:xfrm flipV="1">
            <a:off x="5686425" y="3276600"/>
            <a:ext cx="39370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26" name="Text Box 177"/>
          <p:cNvSpPr txBox="1">
            <a:spLocks noChangeArrowheads="1"/>
          </p:cNvSpPr>
          <p:nvPr/>
        </p:nvSpPr>
        <p:spPr bwMode="auto">
          <a:xfrm>
            <a:off x="152400" y="6858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latin typeface="Tahoma" charset="0"/>
              </a:rPr>
              <a:t>The key trick of multiplication is memorizing a digit-to-digit table… Everything else is just adding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016272"/>
            <a:ext cx="8534400" cy="707878"/>
          </a:xfrm>
        </p:spPr>
        <p:txBody>
          <a:bodyPr/>
          <a:lstStyle/>
          <a:p>
            <a:r>
              <a:rPr lang="en-US" dirty="0" smtClean="0"/>
              <a:t>End of optional material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5098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ahoma" charset="0"/>
                <a:ea typeface="Tahoma"/>
              </a:rPr>
              <a:t>Next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Sequential circuits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Those with memory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Useful for registers, state machines</a:t>
            </a: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Let’s put it all together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… and build a CPU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Binary Multiplication</a:t>
            </a:r>
          </a:p>
        </p:txBody>
      </p:sp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6723063" y="2124075"/>
            <a:ext cx="43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</a:rPr>
              <a:t>A</a:t>
            </a:r>
            <a:r>
              <a:rPr lang="en-US" sz="2000" b="0" baseline="-25000">
                <a:latin typeface="Tahoma" charset="0"/>
              </a:rPr>
              <a:t>0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6027738" y="2139950"/>
            <a:ext cx="43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</a:rPr>
              <a:t>A</a:t>
            </a:r>
            <a:r>
              <a:rPr lang="en-US" sz="2000" b="0" baseline="-25000">
                <a:latin typeface="Tahoma" charset="0"/>
              </a:rPr>
              <a:t>1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5332413" y="2155825"/>
            <a:ext cx="430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</a:rPr>
              <a:t>A</a:t>
            </a:r>
            <a:r>
              <a:rPr lang="en-US" sz="2000" b="0" baseline="-25000">
                <a:latin typeface="Tahoma" charset="0"/>
              </a:rPr>
              <a:t>2</a:t>
            </a: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4637088" y="2171700"/>
            <a:ext cx="43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</a:rPr>
              <a:t>A</a:t>
            </a:r>
            <a:r>
              <a:rPr lang="en-US" sz="2000" b="0" baseline="-25000">
                <a:latin typeface="Tahoma" charset="0"/>
              </a:rPr>
              <a:t>3</a:t>
            </a: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6724650" y="2441575"/>
            <a:ext cx="427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</a:rPr>
              <a:t>B</a:t>
            </a:r>
            <a:r>
              <a:rPr lang="en-US" sz="2000" b="0" baseline="-25000">
                <a:latin typeface="Tahoma" charset="0"/>
              </a:rPr>
              <a:t>0</a:t>
            </a:r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6029325" y="2457450"/>
            <a:ext cx="427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</a:rPr>
              <a:t>B</a:t>
            </a:r>
            <a:r>
              <a:rPr lang="en-US" sz="2000" b="0" baseline="-25000">
                <a:latin typeface="Tahoma" charset="0"/>
              </a:rPr>
              <a:t>1</a:t>
            </a:r>
          </a:p>
        </p:txBody>
      </p:sp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5332413" y="2473325"/>
            <a:ext cx="428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</a:rPr>
              <a:t>B</a:t>
            </a:r>
            <a:r>
              <a:rPr lang="en-US" sz="2000" b="0" baseline="-25000">
                <a:latin typeface="Tahoma" charset="0"/>
              </a:rPr>
              <a:t>2</a:t>
            </a:r>
          </a:p>
        </p:txBody>
      </p:sp>
      <p:sp>
        <p:nvSpPr>
          <p:cNvPr id="21513" name="Text Box 10"/>
          <p:cNvSpPr txBox="1">
            <a:spLocks noChangeArrowheads="1"/>
          </p:cNvSpPr>
          <p:nvPr/>
        </p:nvSpPr>
        <p:spPr bwMode="auto">
          <a:xfrm>
            <a:off x="4638675" y="2489200"/>
            <a:ext cx="427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</a:rPr>
              <a:t>B</a:t>
            </a:r>
            <a:r>
              <a:rPr lang="en-US" sz="2000" b="0" baseline="-25000">
                <a:latin typeface="Tahoma" charset="0"/>
              </a:rPr>
              <a:t>3</a:t>
            </a:r>
          </a:p>
        </p:txBody>
      </p:sp>
      <p:sp>
        <p:nvSpPr>
          <p:cNvPr id="21514" name="Text Box 11"/>
          <p:cNvSpPr txBox="1">
            <a:spLocks noChangeArrowheads="1"/>
          </p:cNvSpPr>
          <p:nvPr/>
        </p:nvSpPr>
        <p:spPr bwMode="auto">
          <a:xfrm>
            <a:off x="6492875" y="2962275"/>
            <a:ext cx="674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</a:rPr>
              <a:t>A</a:t>
            </a:r>
            <a:r>
              <a:rPr lang="en-US" sz="2000" b="0" baseline="-25000">
                <a:latin typeface="Tahoma" charset="0"/>
              </a:rPr>
              <a:t>0</a:t>
            </a:r>
            <a:r>
              <a:rPr lang="en-US" sz="2000" b="0">
                <a:latin typeface="Tahoma" charset="0"/>
              </a:rPr>
              <a:t>B</a:t>
            </a:r>
            <a:r>
              <a:rPr lang="en-US" sz="2000" b="0" baseline="-25000">
                <a:latin typeface="Tahoma" charset="0"/>
              </a:rPr>
              <a:t>0</a:t>
            </a:r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5807075" y="2978150"/>
            <a:ext cx="674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</a:rPr>
              <a:t>A</a:t>
            </a:r>
            <a:r>
              <a:rPr lang="en-US" sz="2000" b="0" baseline="-25000">
                <a:latin typeface="Tahoma" charset="0"/>
              </a:rPr>
              <a:t>1</a:t>
            </a:r>
            <a:r>
              <a:rPr lang="en-US" sz="2000" b="0">
                <a:latin typeface="Tahoma" charset="0"/>
              </a:rPr>
              <a:t>B</a:t>
            </a:r>
            <a:r>
              <a:rPr lang="en-US" sz="2000" b="0" baseline="-25000">
                <a:latin typeface="Tahoma" charset="0"/>
              </a:rPr>
              <a:t>0</a:t>
            </a:r>
          </a:p>
        </p:txBody>
      </p:sp>
      <p:sp>
        <p:nvSpPr>
          <p:cNvPr id="21516" name="Text Box 13"/>
          <p:cNvSpPr txBox="1">
            <a:spLocks noChangeArrowheads="1"/>
          </p:cNvSpPr>
          <p:nvPr/>
        </p:nvSpPr>
        <p:spPr bwMode="auto">
          <a:xfrm>
            <a:off x="5119688" y="2994025"/>
            <a:ext cx="676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</a:rPr>
              <a:t>A</a:t>
            </a:r>
            <a:r>
              <a:rPr lang="en-US" sz="2000" b="0" baseline="-25000">
                <a:latin typeface="Tahoma" charset="0"/>
              </a:rPr>
              <a:t>2</a:t>
            </a:r>
            <a:r>
              <a:rPr lang="en-US" sz="2000" b="0">
                <a:latin typeface="Tahoma" charset="0"/>
              </a:rPr>
              <a:t>B</a:t>
            </a:r>
            <a:r>
              <a:rPr lang="en-US" sz="2000" b="0" baseline="-25000">
                <a:latin typeface="Tahoma" charset="0"/>
              </a:rPr>
              <a:t>0</a:t>
            </a:r>
          </a:p>
        </p:txBody>
      </p:sp>
      <p:sp>
        <p:nvSpPr>
          <p:cNvPr id="21517" name="Text Box 14"/>
          <p:cNvSpPr txBox="1">
            <a:spLocks noChangeArrowheads="1"/>
          </p:cNvSpPr>
          <p:nvPr/>
        </p:nvSpPr>
        <p:spPr bwMode="auto">
          <a:xfrm>
            <a:off x="4435475" y="3009900"/>
            <a:ext cx="674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</a:rPr>
              <a:t>A</a:t>
            </a:r>
            <a:r>
              <a:rPr lang="en-US" sz="2000" b="0" baseline="-25000">
                <a:latin typeface="Tahoma" charset="0"/>
              </a:rPr>
              <a:t>3</a:t>
            </a:r>
            <a:r>
              <a:rPr lang="en-US" sz="2000" b="0">
                <a:latin typeface="Tahoma" charset="0"/>
              </a:rPr>
              <a:t>B</a:t>
            </a:r>
            <a:r>
              <a:rPr lang="en-US" sz="2000" b="0" baseline="-25000">
                <a:latin typeface="Tahoma" charset="0"/>
              </a:rPr>
              <a:t>0</a:t>
            </a:r>
          </a:p>
        </p:txBody>
      </p:sp>
      <p:sp>
        <p:nvSpPr>
          <p:cNvPr id="21518" name="Text Box 15"/>
          <p:cNvSpPr txBox="1">
            <a:spLocks noChangeArrowheads="1"/>
          </p:cNvSpPr>
          <p:nvPr/>
        </p:nvSpPr>
        <p:spPr bwMode="auto">
          <a:xfrm>
            <a:off x="5803900" y="3371850"/>
            <a:ext cx="674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</a:rPr>
              <a:t>A</a:t>
            </a:r>
            <a:r>
              <a:rPr lang="en-US" sz="2000" b="0" baseline="-25000">
                <a:latin typeface="Tahoma" charset="0"/>
              </a:rPr>
              <a:t>0</a:t>
            </a:r>
            <a:r>
              <a:rPr lang="en-US" sz="2000" b="0">
                <a:latin typeface="Tahoma" charset="0"/>
              </a:rPr>
              <a:t>B</a:t>
            </a:r>
            <a:r>
              <a:rPr lang="en-US" sz="2000" b="0" baseline="-25000">
                <a:latin typeface="Tahoma" charset="0"/>
              </a:rPr>
              <a:t>1</a:t>
            </a:r>
          </a:p>
        </p:txBody>
      </p:sp>
      <p:sp>
        <p:nvSpPr>
          <p:cNvPr id="21519" name="Text Box 16"/>
          <p:cNvSpPr txBox="1">
            <a:spLocks noChangeArrowheads="1"/>
          </p:cNvSpPr>
          <p:nvPr/>
        </p:nvSpPr>
        <p:spPr bwMode="auto">
          <a:xfrm>
            <a:off x="5118100" y="3387725"/>
            <a:ext cx="674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</a:rPr>
              <a:t>A</a:t>
            </a:r>
            <a:r>
              <a:rPr lang="en-US" sz="2000" b="0" baseline="-25000">
                <a:latin typeface="Tahoma" charset="0"/>
              </a:rPr>
              <a:t>1</a:t>
            </a:r>
            <a:r>
              <a:rPr lang="en-US" sz="2000" b="0">
                <a:latin typeface="Tahoma" charset="0"/>
              </a:rPr>
              <a:t>B</a:t>
            </a:r>
            <a:r>
              <a:rPr lang="en-US" sz="2000" b="0" baseline="-25000">
                <a:latin typeface="Tahoma" charset="0"/>
              </a:rPr>
              <a:t>1</a:t>
            </a:r>
          </a:p>
        </p:txBody>
      </p:sp>
      <p:sp>
        <p:nvSpPr>
          <p:cNvPr id="21520" name="Text Box 17"/>
          <p:cNvSpPr txBox="1">
            <a:spLocks noChangeArrowheads="1"/>
          </p:cNvSpPr>
          <p:nvPr/>
        </p:nvSpPr>
        <p:spPr bwMode="auto">
          <a:xfrm>
            <a:off x="4430713" y="3403600"/>
            <a:ext cx="676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</a:rPr>
              <a:t>A</a:t>
            </a:r>
            <a:r>
              <a:rPr lang="en-US" sz="2000" b="0" baseline="-25000">
                <a:latin typeface="Tahoma" charset="0"/>
              </a:rPr>
              <a:t>2</a:t>
            </a:r>
            <a:r>
              <a:rPr lang="en-US" sz="2000" b="0">
                <a:latin typeface="Tahoma" charset="0"/>
              </a:rPr>
              <a:t>B</a:t>
            </a:r>
            <a:r>
              <a:rPr lang="en-US" sz="2000" b="0" baseline="-25000">
                <a:latin typeface="Tahoma" charset="0"/>
              </a:rPr>
              <a:t>1</a:t>
            </a:r>
          </a:p>
        </p:txBody>
      </p:sp>
      <p:sp>
        <p:nvSpPr>
          <p:cNvPr id="21521" name="Text Box 18"/>
          <p:cNvSpPr txBox="1">
            <a:spLocks noChangeArrowheads="1"/>
          </p:cNvSpPr>
          <p:nvPr/>
        </p:nvSpPr>
        <p:spPr bwMode="auto">
          <a:xfrm>
            <a:off x="3746500" y="3419475"/>
            <a:ext cx="674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</a:rPr>
              <a:t>A</a:t>
            </a:r>
            <a:r>
              <a:rPr lang="en-US" sz="2000" b="0" baseline="-25000">
                <a:latin typeface="Tahoma" charset="0"/>
              </a:rPr>
              <a:t>3</a:t>
            </a:r>
            <a:r>
              <a:rPr lang="en-US" sz="2000" b="0">
                <a:latin typeface="Tahoma" charset="0"/>
              </a:rPr>
              <a:t>B</a:t>
            </a:r>
            <a:r>
              <a:rPr lang="en-US" sz="2000" b="0" baseline="-25000">
                <a:latin typeface="Tahoma" charset="0"/>
              </a:rPr>
              <a:t>1</a:t>
            </a:r>
          </a:p>
        </p:txBody>
      </p:sp>
      <p:sp>
        <p:nvSpPr>
          <p:cNvPr id="21522" name="Text Box 19"/>
          <p:cNvSpPr txBox="1">
            <a:spLocks noChangeArrowheads="1"/>
          </p:cNvSpPr>
          <p:nvPr/>
        </p:nvSpPr>
        <p:spPr bwMode="auto">
          <a:xfrm>
            <a:off x="5113338" y="3781425"/>
            <a:ext cx="676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</a:rPr>
              <a:t>A</a:t>
            </a:r>
            <a:r>
              <a:rPr lang="en-US" sz="2000" b="0" baseline="-25000">
                <a:latin typeface="Tahoma" charset="0"/>
              </a:rPr>
              <a:t>0</a:t>
            </a:r>
            <a:r>
              <a:rPr lang="en-US" sz="2000" b="0">
                <a:latin typeface="Tahoma" charset="0"/>
              </a:rPr>
              <a:t>B</a:t>
            </a:r>
            <a:r>
              <a:rPr lang="en-US" sz="2000" b="0" baseline="-25000">
                <a:latin typeface="Tahoma" charset="0"/>
              </a:rPr>
              <a:t>2</a:t>
            </a:r>
          </a:p>
        </p:txBody>
      </p:sp>
      <p:sp>
        <p:nvSpPr>
          <p:cNvPr id="21523" name="Text Box 20"/>
          <p:cNvSpPr txBox="1">
            <a:spLocks noChangeArrowheads="1"/>
          </p:cNvSpPr>
          <p:nvPr/>
        </p:nvSpPr>
        <p:spPr bwMode="auto">
          <a:xfrm>
            <a:off x="4427538" y="3797300"/>
            <a:ext cx="676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</a:rPr>
              <a:t>A</a:t>
            </a:r>
            <a:r>
              <a:rPr lang="en-US" sz="2000" b="0" baseline="-25000">
                <a:latin typeface="Tahoma" charset="0"/>
              </a:rPr>
              <a:t>1</a:t>
            </a:r>
            <a:r>
              <a:rPr lang="en-US" sz="2000" b="0">
                <a:latin typeface="Tahoma" charset="0"/>
              </a:rPr>
              <a:t>B</a:t>
            </a:r>
            <a:r>
              <a:rPr lang="en-US" sz="2000" b="0" baseline="-25000">
                <a:latin typeface="Tahoma" charset="0"/>
              </a:rPr>
              <a:t>2</a:t>
            </a:r>
          </a:p>
        </p:txBody>
      </p:sp>
      <p:sp>
        <p:nvSpPr>
          <p:cNvPr id="21524" name="Text Box 21"/>
          <p:cNvSpPr txBox="1">
            <a:spLocks noChangeArrowheads="1"/>
          </p:cNvSpPr>
          <p:nvPr/>
        </p:nvSpPr>
        <p:spPr bwMode="auto">
          <a:xfrm>
            <a:off x="3741738" y="3813175"/>
            <a:ext cx="674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</a:rPr>
              <a:t>A</a:t>
            </a:r>
            <a:r>
              <a:rPr lang="en-US" sz="2000" b="0" baseline="-25000">
                <a:latin typeface="Tahoma" charset="0"/>
              </a:rPr>
              <a:t>2</a:t>
            </a:r>
            <a:r>
              <a:rPr lang="en-US" sz="2000" b="0">
                <a:latin typeface="Tahoma" charset="0"/>
              </a:rPr>
              <a:t>B</a:t>
            </a:r>
            <a:r>
              <a:rPr lang="en-US" sz="2000" b="0" baseline="-25000">
                <a:latin typeface="Tahoma" charset="0"/>
              </a:rPr>
              <a:t>2</a:t>
            </a:r>
          </a:p>
        </p:txBody>
      </p:sp>
      <p:sp>
        <p:nvSpPr>
          <p:cNvPr id="21525" name="Text Box 22"/>
          <p:cNvSpPr txBox="1">
            <a:spLocks noChangeArrowheads="1"/>
          </p:cNvSpPr>
          <p:nvPr/>
        </p:nvSpPr>
        <p:spPr bwMode="auto">
          <a:xfrm>
            <a:off x="3055938" y="3829050"/>
            <a:ext cx="676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</a:rPr>
              <a:t>A</a:t>
            </a:r>
            <a:r>
              <a:rPr lang="en-US" sz="2000" b="0" baseline="-25000">
                <a:latin typeface="Tahoma" charset="0"/>
              </a:rPr>
              <a:t>3</a:t>
            </a:r>
            <a:r>
              <a:rPr lang="en-US" sz="2000" b="0">
                <a:latin typeface="Tahoma" charset="0"/>
              </a:rPr>
              <a:t>B</a:t>
            </a:r>
            <a:r>
              <a:rPr lang="en-US" sz="2000" b="0" baseline="-25000">
                <a:latin typeface="Tahoma" charset="0"/>
              </a:rPr>
              <a:t>2</a:t>
            </a:r>
          </a:p>
        </p:txBody>
      </p:sp>
      <p:sp>
        <p:nvSpPr>
          <p:cNvPr id="21526" name="Text Box 23"/>
          <p:cNvSpPr txBox="1">
            <a:spLocks noChangeArrowheads="1"/>
          </p:cNvSpPr>
          <p:nvPr/>
        </p:nvSpPr>
        <p:spPr bwMode="auto">
          <a:xfrm>
            <a:off x="4425950" y="4191000"/>
            <a:ext cx="674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</a:rPr>
              <a:t>A</a:t>
            </a:r>
            <a:r>
              <a:rPr lang="en-US" sz="2000" b="0" baseline="-25000">
                <a:latin typeface="Tahoma" charset="0"/>
              </a:rPr>
              <a:t>0</a:t>
            </a:r>
            <a:r>
              <a:rPr lang="en-US" sz="2000" b="0">
                <a:latin typeface="Tahoma" charset="0"/>
              </a:rPr>
              <a:t>B</a:t>
            </a:r>
            <a:r>
              <a:rPr lang="en-US" sz="2000" b="0" baseline="-25000">
                <a:latin typeface="Tahoma" charset="0"/>
              </a:rPr>
              <a:t>3</a:t>
            </a:r>
          </a:p>
        </p:txBody>
      </p:sp>
      <p:sp>
        <p:nvSpPr>
          <p:cNvPr id="21527" name="Text Box 24"/>
          <p:cNvSpPr txBox="1">
            <a:spLocks noChangeArrowheads="1"/>
          </p:cNvSpPr>
          <p:nvPr/>
        </p:nvSpPr>
        <p:spPr bwMode="auto">
          <a:xfrm>
            <a:off x="3740150" y="4206875"/>
            <a:ext cx="674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</a:rPr>
              <a:t>A</a:t>
            </a:r>
            <a:r>
              <a:rPr lang="en-US" sz="2000" b="0" baseline="-25000">
                <a:latin typeface="Tahoma" charset="0"/>
              </a:rPr>
              <a:t>1</a:t>
            </a:r>
            <a:r>
              <a:rPr lang="en-US" sz="2000" b="0">
                <a:latin typeface="Tahoma" charset="0"/>
              </a:rPr>
              <a:t>B</a:t>
            </a:r>
            <a:r>
              <a:rPr lang="en-US" sz="2000" b="0" baseline="-25000">
                <a:latin typeface="Tahoma" charset="0"/>
              </a:rPr>
              <a:t>3</a:t>
            </a:r>
          </a:p>
        </p:txBody>
      </p:sp>
      <p:sp>
        <p:nvSpPr>
          <p:cNvPr id="21528" name="Text Box 25"/>
          <p:cNvSpPr txBox="1">
            <a:spLocks noChangeArrowheads="1"/>
          </p:cNvSpPr>
          <p:nvPr/>
        </p:nvSpPr>
        <p:spPr bwMode="auto">
          <a:xfrm>
            <a:off x="3052763" y="4222750"/>
            <a:ext cx="676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</a:rPr>
              <a:t>A</a:t>
            </a:r>
            <a:r>
              <a:rPr lang="en-US" sz="2000" b="0" baseline="-25000">
                <a:latin typeface="Tahoma" charset="0"/>
              </a:rPr>
              <a:t>2</a:t>
            </a:r>
            <a:r>
              <a:rPr lang="en-US" sz="2000" b="0">
                <a:latin typeface="Tahoma" charset="0"/>
              </a:rPr>
              <a:t>B</a:t>
            </a:r>
            <a:r>
              <a:rPr lang="en-US" sz="2000" b="0" baseline="-25000">
                <a:latin typeface="Tahoma" charset="0"/>
              </a:rPr>
              <a:t>3</a:t>
            </a:r>
          </a:p>
        </p:txBody>
      </p:sp>
      <p:sp>
        <p:nvSpPr>
          <p:cNvPr id="21529" name="Text Box 26"/>
          <p:cNvSpPr txBox="1">
            <a:spLocks noChangeArrowheads="1"/>
          </p:cNvSpPr>
          <p:nvPr/>
        </p:nvSpPr>
        <p:spPr bwMode="auto">
          <a:xfrm>
            <a:off x="2368550" y="4238625"/>
            <a:ext cx="674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</a:rPr>
              <a:t>A</a:t>
            </a:r>
            <a:r>
              <a:rPr lang="en-US" sz="2000" b="0" baseline="-25000">
                <a:latin typeface="Tahoma" charset="0"/>
              </a:rPr>
              <a:t>3</a:t>
            </a:r>
            <a:r>
              <a:rPr lang="en-US" sz="2000" b="0">
                <a:latin typeface="Tahoma" charset="0"/>
              </a:rPr>
              <a:t>B</a:t>
            </a:r>
            <a:r>
              <a:rPr lang="en-US" sz="2000" b="0" baseline="-25000">
                <a:latin typeface="Tahoma" charset="0"/>
              </a:rPr>
              <a:t>3</a:t>
            </a:r>
          </a:p>
        </p:txBody>
      </p:sp>
      <p:sp>
        <p:nvSpPr>
          <p:cNvPr id="21530" name="Line 27"/>
          <p:cNvSpPr>
            <a:spLocks noChangeShapeType="1"/>
          </p:cNvSpPr>
          <p:nvPr/>
        </p:nvSpPr>
        <p:spPr bwMode="auto">
          <a:xfrm>
            <a:off x="2209800" y="290195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Text Box 28"/>
          <p:cNvSpPr txBox="1">
            <a:spLocks noChangeArrowheads="1"/>
          </p:cNvSpPr>
          <p:nvPr/>
        </p:nvSpPr>
        <p:spPr bwMode="auto">
          <a:xfrm>
            <a:off x="4349750" y="2474913"/>
            <a:ext cx="31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</a:rPr>
              <a:t>x</a:t>
            </a:r>
          </a:p>
        </p:txBody>
      </p:sp>
      <p:sp>
        <p:nvSpPr>
          <p:cNvPr id="21532" name="Line 29"/>
          <p:cNvSpPr>
            <a:spLocks noChangeShapeType="1"/>
          </p:cNvSpPr>
          <p:nvPr/>
        </p:nvSpPr>
        <p:spPr bwMode="auto">
          <a:xfrm>
            <a:off x="2209800" y="473075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Text Box 30"/>
          <p:cNvSpPr txBox="1">
            <a:spLocks noChangeArrowheads="1"/>
          </p:cNvSpPr>
          <p:nvPr/>
        </p:nvSpPr>
        <p:spPr bwMode="auto">
          <a:xfrm>
            <a:off x="2016125" y="4197350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</a:rPr>
              <a:t>+</a:t>
            </a:r>
          </a:p>
        </p:txBody>
      </p:sp>
      <p:sp>
        <p:nvSpPr>
          <p:cNvPr id="21534" name="Text Box 31"/>
          <p:cNvSpPr txBox="1">
            <a:spLocks noChangeArrowheads="1"/>
          </p:cNvSpPr>
          <p:nvPr/>
        </p:nvSpPr>
        <p:spPr bwMode="auto">
          <a:xfrm>
            <a:off x="349250" y="3048000"/>
            <a:ext cx="2954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solidFill>
                  <a:srgbClr val="CC0000"/>
                </a:solidFill>
                <a:latin typeface="Tahoma" charset="0"/>
              </a:rPr>
              <a:t>A</a:t>
            </a:r>
            <a:r>
              <a:rPr lang="en-US" sz="2000" b="0" baseline="-25000">
                <a:solidFill>
                  <a:srgbClr val="CC0000"/>
                </a:solidFill>
                <a:latin typeface="Tahoma" charset="0"/>
              </a:rPr>
              <a:t>j</a:t>
            </a:r>
            <a:r>
              <a:rPr lang="en-US" sz="2000" b="0">
                <a:solidFill>
                  <a:srgbClr val="CC0000"/>
                </a:solidFill>
                <a:latin typeface="Tahoma" charset="0"/>
              </a:rPr>
              <a:t>B</a:t>
            </a:r>
            <a:r>
              <a:rPr lang="en-US" sz="2000" b="0" baseline="-25000">
                <a:solidFill>
                  <a:srgbClr val="CC0000"/>
                </a:solidFill>
                <a:latin typeface="Tahoma" charset="0"/>
              </a:rPr>
              <a:t>i </a:t>
            </a:r>
            <a:r>
              <a:rPr lang="en-US" sz="2000" b="0">
                <a:solidFill>
                  <a:srgbClr val="CC0000"/>
                </a:solidFill>
                <a:latin typeface="Tahoma" charset="0"/>
              </a:rPr>
              <a:t>is a </a:t>
            </a:r>
            <a:r>
              <a:rPr lang="ja-JP" altLang="en-US" sz="2000" b="0">
                <a:solidFill>
                  <a:srgbClr val="CC0000"/>
                </a:solidFill>
                <a:latin typeface="Tahoma" charset="0"/>
              </a:rPr>
              <a:t>“</a:t>
            </a:r>
            <a:r>
              <a:rPr lang="en-US" altLang="ja-JP" sz="2000" b="0">
                <a:solidFill>
                  <a:srgbClr val="CC0000"/>
                </a:solidFill>
                <a:latin typeface="Tahoma" charset="0"/>
              </a:rPr>
              <a:t>partial product</a:t>
            </a:r>
            <a:r>
              <a:rPr lang="ja-JP" altLang="en-US" sz="2000" b="0">
                <a:solidFill>
                  <a:srgbClr val="CC0000"/>
                </a:solidFill>
                <a:latin typeface="Tahoma" charset="0"/>
              </a:rPr>
              <a:t>”</a:t>
            </a:r>
            <a:endParaRPr lang="en-US" sz="2000" b="0" baseline="-25000">
              <a:solidFill>
                <a:srgbClr val="CC0000"/>
              </a:solidFill>
              <a:latin typeface="Tahoma" charset="0"/>
            </a:endParaRPr>
          </a:p>
        </p:txBody>
      </p:sp>
      <p:sp>
        <p:nvSpPr>
          <p:cNvPr id="21535" name="Line 32"/>
          <p:cNvSpPr>
            <a:spLocks noChangeShapeType="1"/>
          </p:cNvSpPr>
          <p:nvPr/>
        </p:nvSpPr>
        <p:spPr bwMode="auto">
          <a:xfrm>
            <a:off x="3303588" y="3206750"/>
            <a:ext cx="1039812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6" name="AutoShape 33"/>
          <p:cNvSpPr>
            <a:spLocks/>
          </p:cNvSpPr>
          <p:nvPr/>
        </p:nvSpPr>
        <p:spPr bwMode="auto">
          <a:xfrm rot="-5400000">
            <a:off x="4419600" y="2286000"/>
            <a:ext cx="304800" cy="5334000"/>
          </a:xfrm>
          <a:prstGeom prst="leftBrace">
            <a:avLst>
              <a:gd name="adj1" fmla="val 145833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Tahoma" charset="0"/>
            </a:endParaRPr>
          </a:p>
        </p:txBody>
      </p:sp>
      <p:sp>
        <p:nvSpPr>
          <p:cNvPr id="21537" name="Text Box 34"/>
          <p:cNvSpPr txBox="1">
            <a:spLocks noChangeArrowheads="1"/>
          </p:cNvSpPr>
          <p:nvPr/>
        </p:nvSpPr>
        <p:spPr bwMode="auto">
          <a:xfrm>
            <a:off x="496888" y="5105400"/>
            <a:ext cx="811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solidFill>
                  <a:srgbClr val="CC0000"/>
                </a:solidFill>
                <a:latin typeface="Tahoma" charset="0"/>
              </a:rPr>
              <a:t>Multiplying N-digit number by M-digit number gives (N+M)-digit result</a:t>
            </a:r>
          </a:p>
        </p:txBody>
      </p:sp>
      <p:sp>
        <p:nvSpPr>
          <p:cNvPr id="606243" name="Text Box 35"/>
          <p:cNvSpPr txBox="1">
            <a:spLocks noChangeArrowheads="1"/>
          </p:cNvSpPr>
          <p:nvPr/>
        </p:nvSpPr>
        <p:spPr bwMode="auto">
          <a:xfrm>
            <a:off x="723900" y="5638800"/>
            <a:ext cx="81137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Tahoma" charset="0"/>
              </a:rPr>
              <a:t>Easy part: forming partial products (just an AND gate since B</a:t>
            </a:r>
            <a:r>
              <a:rPr lang="en-US" sz="1800" b="0" baseline="-25000">
                <a:latin typeface="Tahoma" charset="0"/>
              </a:rPr>
              <a:t>I </a:t>
            </a:r>
            <a:r>
              <a:rPr lang="en-US" sz="1800" b="0">
                <a:latin typeface="Tahoma" charset="0"/>
              </a:rPr>
              <a:t>is either 0 or 1)</a:t>
            </a:r>
          </a:p>
          <a:p>
            <a:pPr algn="l"/>
            <a:r>
              <a:rPr lang="en-US" sz="1800" b="0">
                <a:latin typeface="Tahoma" charset="0"/>
              </a:rPr>
              <a:t>Hard part: adding M, N-bit partial products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712913" y="762000"/>
            <a:ext cx="1301750" cy="1933575"/>
            <a:chOff x="4796" y="308"/>
            <a:chExt cx="820" cy="1218"/>
          </a:xfrm>
        </p:grpSpPr>
        <p:sp>
          <p:nvSpPr>
            <p:cNvPr id="21545" name="Rectangle 37"/>
            <p:cNvSpPr>
              <a:spLocks noChangeArrowheads="1"/>
            </p:cNvSpPr>
            <p:nvPr/>
          </p:nvSpPr>
          <p:spPr bwMode="auto">
            <a:xfrm>
              <a:off x="5327" y="1277"/>
              <a:ext cx="24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1</a:t>
              </a:r>
            </a:p>
          </p:txBody>
        </p:sp>
        <p:sp>
          <p:nvSpPr>
            <p:cNvPr id="21546" name="Rectangle 38"/>
            <p:cNvSpPr>
              <a:spLocks noChangeArrowheads="1"/>
            </p:cNvSpPr>
            <p:nvPr/>
          </p:nvSpPr>
          <p:spPr bwMode="auto">
            <a:xfrm>
              <a:off x="5087" y="1277"/>
              <a:ext cx="24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0</a:t>
              </a:r>
            </a:p>
          </p:txBody>
        </p:sp>
        <p:sp>
          <p:nvSpPr>
            <p:cNvPr id="21547" name="Rectangle 39"/>
            <p:cNvSpPr>
              <a:spLocks noChangeArrowheads="1"/>
            </p:cNvSpPr>
            <p:nvPr/>
          </p:nvSpPr>
          <p:spPr bwMode="auto">
            <a:xfrm>
              <a:off x="4847" y="1277"/>
              <a:ext cx="240" cy="249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1</a:t>
              </a:r>
            </a:p>
          </p:txBody>
        </p:sp>
        <p:sp>
          <p:nvSpPr>
            <p:cNvPr id="21548" name="Rectangle 40"/>
            <p:cNvSpPr>
              <a:spLocks noChangeArrowheads="1"/>
            </p:cNvSpPr>
            <p:nvPr/>
          </p:nvSpPr>
          <p:spPr bwMode="auto">
            <a:xfrm>
              <a:off x="5327" y="1028"/>
              <a:ext cx="24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0</a:t>
              </a:r>
            </a:p>
          </p:txBody>
        </p:sp>
        <p:sp>
          <p:nvSpPr>
            <p:cNvPr id="21549" name="Rectangle 41"/>
            <p:cNvSpPr>
              <a:spLocks noChangeArrowheads="1"/>
            </p:cNvSpPr>
            <p:nvPr/>
          </p:nvSpPr>
          <p:spPr bwMode="auto">
            <a:xfrm>
              <a:off x="5087" y="1028"/>
              <a:ext cx="24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0</a:t>
              </a:r>
            </a:p>
          </p:txBody>
        </p:sp>
        <p:sp>
          <p:nvSpPr>
            <p:cNvPr id="21550" name="Rectangle 42"/>
            <p:cNvSpPr>
              <a:spLocks noChangeArrowheads="1"/>
            </p:cNvSpPr>
            <p:nvPr/>
          </p:nvSpPr>
          <p:spPr bwMode="auto">
            <a:xfrm>
              <a:off x="4847" y="1028"/>
              <a:ext cx="240" cy="249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0</a:t>
              </a:r>
            </a:p>
          </p:txBody>
        </p:sp>
        <p:sp>
          <p:nvSpPr>
            <p:cNvPr id="21551" name="Rectangle 43"/>
            <p:cNvSpPr>
              <a:spLocks noChangeArrowheads="1"/>
            </p:cNvSpPr>
            <p:nvPr/>
          </p:nvSpPr>
          <p:spPr bwMode="auto">
            <a:xfrm>
              <a:off x="5327" y="779"/>
              <a:ext cx="240" cy="249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1</a:t>
              </a:r>
            </a:p>
          </p:txBody>
        </p:sp>
        <p:sp>
          <p:nvSpPr>
            <p:cNvPr id="21552" name="Rectangle 44"/>
            <p:cNvSpPr>
              <a:spLocks noChangeArrowheads="1"/>
            </p:cNvSpPr>
            <p:nvPr/>
          </p:nvSpPr>
          <p:spPr bwMode="auto">
            <a:xfrm>
              <a:off x="5087" y="779"/>
              <a:ext cx="240" cy="249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0</a:t>
              </a:r>
            </a:p>
          </p:txBody>
        </p:sp>
        <p:sp>
          <p:nvSpPr>
            <p:cNvPr id="21553" name="Rectangle 45"/>
            <p:cNvSpPr>
              <a:spLocks noChangeArrowheads="1"/>
            </p:cNvSpPr>
            <p:nvPr/>
          </p:nvSpPr>
          <p:spPr bwMode="auto">
            <a:xfrm>
              <a:off x="4847" y="779"/>
              <a:ext cx="240" cy="249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X</a:t>
              </a:r>
            </a:p>
          </p:txBody>
        </p:sp>
        <p:sp>
          <p:nvSpPr>
            <p:cNvPr id="21554" name="Line 46"/>
            <p:cNvSpPr>
              <a:spLocks noChangeShapeType="1"/>
            </p:cNvSpPr>
            <p:nvPr/>
          </p:nvSpPr>
          <p:spPr bwMode="auto">
            <a:xfrm>
              <a:off x="4847" y="779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5" name="Line 47"/>
            <p:cNvSpPr>
              <a:spLocks noChangeShapeType="1"/>
            </p:cNvSpPr>
            <p:nvPr/>
          </p:nvSpPr>
          <p:spPr bwMode="auto">
            <a:xfrm>
              <a:off x="4847" y="1028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6" name="Line 48"/>
            <p:cNvSpPr>
              <a:spLocks noChangeShapeType="1"/>
            </p:cNvSpPr>
            <p:nvPr/>
          </p:nvSpPr>
          <p:spPr bwMode="auto">
            <a:xfrm>
              <a:off x="4847" y="1277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7" name="Line 49"/>
            <p:cNvSpPr>
              <a:spLocks noChangeShapeType="1"/>
            </p:cNvSpPr>
            <p:nvPr/>
          </p:nvSpPr>
          <p:spPr bwMode="auto">
            <a:xfrm>
              <a:off x="4847" y="1526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8" name="Line 50"/>
            <p:cNvSpPr>
              <a:spLocks noChangeShapeType="1"/>
            </p:cNvSpPr>
            <p:nvPr/>
          </p:nvSpPr>
          <p:spPr bwMode="auto">
            <a:xfrm>
              <a:off x="4847" y="779"/>
              <a:ext cx="0" cy="74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9" name="Line 51"/>
            <p:cNvSpPr>
              <a:spLocks noChangeShapeType="1"/>
            </p:cNvSpPr>
            <p:nvPr/>
          </p:nvSpPr>
          <p:spPr bwMode="auto">
            <a:xfrm>
              <a:off x="5087" y="779"/>
              <a:ext cx="0" cy="7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0" name="Line 52"/>
            <p:cNvSpPr>
              <a:spLocks noChangeShapeType="1"/>
            </p:cNvSpPr>
            <p:nvPr/>
          </p:nvSpPr>
          <p:spPr bwMode="auto">
            <a:xfrm>
              <a:off x="5327" y="779"/>
              <a:ext cx="0" cy="7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1" name="Line 53"/>
            <p:cNvSpPr>
              <a:spLocks noChangeShapeType="1"/>
            </p:cNvSpPr>
            <p:nvPr/>
          </p:nvSpPr>
          <p:spPr bwMode="auto">
            <a:xfrm>
              <a:off x="5567" y="779"/>
              <a:ext cx="0" cy="74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2" name="Text Box 54"/>
            <p:cNvSpPr txBox="1">
              <a:spLocks noChangeArrowheads="1"/>
            </p:cNvSpPr>
            <p:nvPr/>
          </p:nvSpPr>
          <p:spPr bwMode="auto">
            <a:xfrm>
              <a:off x="4796" y="308"/>
              <a:ext cx="82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Tahoma" charset="0"/>
                </a:rPr>
                <a:t>The </a:t>
              </a:r>
              <a:r>
                <a:rPr lang="ja-JP" altLang="en-US" sz="1400" b="0">
                  <a:latin typeface="Tahoma" charset="0"/>
                </a:rPr>
                <a:t>“</a:t>
              </a:r>
              <a:r>
                <a:rPr lang="en-US" altLang="ja-JP" sz="1400" b="0">
                  <a:latin typeface="Tahoma" charset="0"/>
                </a:rPr>
                <a:t>Binary</a:t>
              </a:r>
              <a:r>
                <a:rPr lang="ja-JP" altLang="en-US" sz="1400" b="0">
                  <a:latin typeface="Tahoma" charset="0"/>
                </a:rPr>
                <a:t>”</a:t>
              </a:r>
              <a:r>
                <a:rPr lang="en-US" altLang="ja-JP" sz="1400" b="0">
                  <a:latin typeface="Tahoma" charset="0"/>
                </a:rPr>
                <a:t> Multiplication Table</a:t>
              </a:r>
              <a:endParaRPr lang="en-US" sz="1400" b="0">
                <a:latin typeface="Tahoma" charset="0"/>
              </a:endParaRPr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52400" y="1644650"/>
            <a:ext cx="1563688" cy="957263"/>
            <a:chOff x="144" y="713"/>
            <a:chExt cx="985" cy="603"/>
          </a:xfrm>
        </p:grpSpPr>
        <p:sp>
          <p:nvSpPr>
            <p:cNvPr id="21542" name="Text Box 56"/>
            <p:cNvSpPr txBox="1">
              <a:spLocks noChangeArrowheads="1"/>
            </p:cNvSpPr>
            <p:nvPr/>
          </p:nvSpPr>
          <p:spPr bwMode="auto">
            <a:xfrm>
              <a:off x="144" y="766"/>
              <a:ext cx="64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b="0">
                  <a:latin typeface="Tahoma" charset="0"/>
                </a:rPr>
                <a:t>Hey, that looks like an AND gate</a:t>
              </a:r>
            </a:p>
          </p:txBody>
        </p:sp>
        <p:pic>
          <p:nvPicPr>
            <p:cNvPr id="21543" name="Picture 57" descr="j00786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" y="713"/>
              <a:ext cx="280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44" name="Line 58"/>
            <p:cNvSpPr>
              <a:spLocks noChangeShapeType="1"/>
            </p:cNvSpPr>
            <p:nvPr/>
          </p:nvSpPr>
          <p:spPr bwMode="auto">
            <a:xfrm flipV="1">
              <a:off x="738" y="943"/>
              <a:ext cx="12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41" name="Text Box 59"/>
          <p:cNvSpPr txBox="1">
            <a:spLocks noChangeArrowheads="1"/>
          </p:cNvSpPr>
          <p:nvPr/>
        </p:nvSpPr>
        <p:spPr bwMode="auto">
          <a:xfrm>
            <a:off x="3206750" y="889000"/>
            <a:ext cx="48704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2000" b="0">
                <a:latin typeface="Tahoma" charset="0"/>
              </a:rPr>
              <a:t>Binary multiplication is implemented using the same basic longhand algorithm that you learned in grade school.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4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itle 3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Multiplication:  Implementation</a:t>
            </a:r>
          </a:p>
        </p:txBody>
      </p:sp>
      <p:grpSp>
        <p:nvGrpSpPr>
          <p:cNvPr id="22530" name="Group 3"/>
          <p:cNvGrpSpPr>
            <a:grpSpLocks/>
          </p:cNvGrpSpPr>
          <p:nvPr/>
        </p:nvGrpSpPr>
        <p:grpSpPr bwMode="auto">
          <a:xfrm>
            <a:off x="4959350" y="1497013"/>
            <a:ext cx="3341688" cy="4794250"/>
            <a:chOff x="3124" y="943"/>
            <a:chExt cx="2105" cy="3020"/>
          </a:xfrm>
        </p:grpSpPr>
        <p:sp>
          <p:nvSpPr>
            <p:cNvPr id="22643" name="Freeform 4"/>
            <p:cNvSpPr>
              <a:spLocks/>
            </p:cNvSpPr>
            <p:nvPr/>
          </p:nvSpPr>
          <p:spPr bwMode="auto">
            <a:xfrm>
              <a:off x="3775" y="2038"/>
              <a:ext cx="646" cy="301"/>
            </a:xfrm>
            <a:custGeom>
              <a:avLst/>
              <a:gdLst>
                <a:gd name="T0" fmla="*/ 646 w 646"/>
                <a:gd name="T1" fmla="*/ 301 h 301"/>
                <a:gd name="T2" fmla="*/ 646 w 646"/>
                <a:gd name="T3" fmla="*/ 135 h 301"/>
                <a:gd name="T4" fmla="*/ 0 w 646"/>
                <a:gd name="T5" fmla="*/ 135 h 301"/>
                <a:gd name="T6" fmla="*/ 0 w 646"/>
                <a:gd name="T7" fmla="*/ 0 h 3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6"/>
                <a:gd name="T13" fmla="*/ 0 h 301"/>
                <a:gd name="T14" fmla="*/ 646 w 646"/>
                <a:gd name="T15" fmla="*/ 301 h 3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6" h="301">
                  <a:moveTo>
                    <a:pt x="646" y="301"/>
                  </a:moveTo>
                  <a:lnTo>
                    <a:pt x="646" y="135"/>
                  </a:lnTo>
                  <a:lnTo>
                    <a:pt x="0" y="135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4" name="Freeform 5"/>
            <p:cNvSpPr>
              <a:spLocks/>
            </p:cNvSpPr>
            <p:nvPr/>
          </p:nvSpPr>
          <p:spPr bwMode="auto">
            <a:xfrm>
              <a:off x="3775" y="1355"/>
              <a:ext cx="1454" cy="984"/>
            </a:xfrm>
            <a:custGeom>
              <a:avLst/>
              <a:gdLst>
                <a:gd name="T0" fmla="*/ 808 w 1454"/>
                <a:gd name="T1" fmla="*/ 984 h 984"/>
                <a:gd name="T2" fmla="*/ 808 w 1454"/>
                <a:gd name="T3" fmla="*/ 818 h 984"/>
                <a:gd name="T4" fmla="*/ 1454 w 1454"/>
                <a:gd name="T5" fmla="*/ 818 h 984"/>
                <a:gd name="T6" fmla="*/ 1454 w 1454"/>
                <a:gd name="T7" fmla="*/ 0 h 984"/>
                <a:gd name="T8" fmla="*/ 0 w 1454"/>
                <a:gd name="T9" fmla="*/ 0 h 984"/>
                <a:gd name="T10" fmla="*/ 0 w 1454"/>
                <a:gd name="T11" fmla="*/ 380 h 9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54"/>
                <a:gd name="T19" fmla="*/ 0 h 984"/>
                <a:gd name="T20" fmla="*/ 1454 w 1454"/>
                <a:gd name="T21" fmla="*/ 984 h 9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54" h="984">
                  <a:moveTo>
                    <a:pt x="808" y="984"/>
                  </a:moveTo>
                  <a:lnTo>
                    <a:pt x="808" y="818"/>
                  </a:lnTo>
                  <a:lnTo>
                    <a:pt x="1454" y="818"/>
                  </a:lnTo>
                  <a:lnTo>
                    <a:pt x="1454" y="0"/>
                  </a:lnTo>
                  <a:lnTo>
                    <a:pt x="0" y="0"/>
                  </a:lnTo>
                  <a:lnTo>
                    <a:pt x="0" y="38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5" name="Freeform 6"/>
            <p:cNvSpPr>
              <a:spLocks/>
            </p:cNvSpPr>
            <p:nvPr/>
          </p:nvSpPr>
          <p:spPr bwMode="auto">
            <a:xfrm>
              <a:off x="4179" y="3747"/>
              <a:ext cx="648" cy="216"/>
            </a:xfrm>
            <a:custGeom>
              <a:avLst/>
              <a:gdLst>
                <a:gd name="T0" fmla="*/ 538 w 648"/>
                <a:gd name="T1" fmla="*/ 216 h 216"/>
                <a:gd name="T2" fmla="*/ 558 w 648"/>
                <a:gd name="T3" fmla="*/ 214 h 216"/>
                <a:gd name="T4" fmla="*/ 575 w 648"/>
                <a:gd name="T5" fmla="*/ 212 h 216"/>
                <a:gd name="T6" fmla="*/ 590 w 648"/>
                <a:gd name="T7" fmla="*/ 205 h 216"/>
                <a:gd name="T8" fmla="*/ 603 w 648"/>
                <a:gd name="T9" fmla="*/ 195 h 216"/>
                <a:gd name="T10" fmla="*/ 616 w 648"/>
                <a:gd name="T11" fmla="*/ 184 h 216"/>
                <a:gd name="T12" fmla="*/ 627 w 648"/>
                <a:gd name="T13" fmla="*/ 173 h 216"/>
                <a:gd name="T14" fmla="*/ 635 w 648"/>
                <a:gd name="T15" fmla="*/ 158 h 216"/>
                <a:gd name="T16" fmla="*/ 642 w 648"/>
                <a:gd name="T17" fmla="*/ 143 h 216"/>
                <a:gd name="T18" fmla="*/ 646 w 648"/>
                <a:gd name="T19" fmla="*/ 125 h 216"/>
                <a:gd name="T20" fmla="*/ 648 w 648"/>
                <a:gd name="T21" fmla="*/ 108 h 216"/>
                <a:gd name="T22" fmla="*/ 646 w 648"/>
                <a:gd name="T23" fmla="*/ 91 h 216"/>
                <a:gd name="T24" fmla="*/ 642 w 648"/>
                <a:gd name="T25" fmla="*/ 73 h 216"/>
                <a:gd name="T26" fmla="*/ 635 w 648"/>
                <a:gd name="T27" fmla="*/ 58 h 216"/>
                <a:gd name="T28" fmla="*/ 627 w 648"/>
                <a:gd name="T29" fmla="*/ 45 h 216"/>
                <a:gd name="T30" fmla="*/ 616 w 648"/>
                <a:gd name="T31" fmla="*/ 32 h 216"/>
                <a:gd name="T32" fmla="*/ 603 w 648"/>
                <a:gd name="T33" fmla="*/ 21 h 216"/>
                <a:gd name="T34" fmla="*/ 590 w 648"/>
                <a:gd name="T35" fmla="*/ 13 h 216"/>
                <a:gd name="T36" fmla="*/ 575 w 648"/>
                <a:gd name="T37" fmla="*/ 6 h 216"/>
                <a:gd name="T38" fmla="*/ 558 w 648"/>
                <a:gd name="T39" fmla="*/ 2 h 216"/>
                <a:gd name="T40" fmla="*/ 540 w 648"/>
                <a:gd name="T41" fmla="*/ 0 h 216"/>
                <a:gd name="T42" fmla="*/ 108 w 648"/>
                <a:gd name="T43" fmla="*/ 0 h 216"/>
                <a:gd name="T44" fmla="*/ 91 w 648"/>
                <a:gd name="T45" fmla="*/ 2 h 216"/>
                <a:gd name="T46" fmla="*/ 73 w 648"/>
                <a:gd name="T47" fmla="*/ 6 h 216"/>
                <a:gd name="T48" fmla="*/ 58 w 648"/>
                <a:gd name="T49" fmla="*/ 13 h 216"/>
                <a:gd name="T50" fmla="*/ 43 w 648"/>
                <a:gd name="T51" fmla="*/ 21 h 216"/>
                <a:gd name="T52" fmla="*/ 30 w 648"/>
                <a:gd name="T53" fmla="*/ 32 h 216"/>
                <a:gd name="T54" fmla="*/ 19 w 648"/>
                <a:gd name="T55" fmla="*/ 45 h 216"/>
                <a:gd name="T56" fmla="*/ 11 w 648"/>
                <a:gd name="T57" fmla="*/ 58 h 216"/>
                <a:gd name="T58" fmla="*/ 4 w 648"/>
                <a:gd name="T59" fmla="*/ 73 h 216"/>
                <a:gd name="T60" fmla="*/ 0 w 648"/>
                <a:gd name="T61" fmla="*/ 91 h 216"/>
                <a:gd name="T62" fmla="*/ 0 w 648"/>
                <a:gd name="T63" fmla="*/ 108 h 216"/>
                <a:gd name="T64" fmla="*/ 0 w 648"/>
                <a:gd name="T65" fmla="*/ 125 h 216"/>
                <a:gd name="T66" fmla="*/ 4 w 648"/>
                <a:gd name="T67" fmla="*/ 143 h 216"/>
                <a:gd name="T68" fmla="*/ 11 w 648"/>
                <a:gd name="T69" fmla="*/ 158 h 216"/>
                <a:gd name="T70" fmla="*/ 19 w 648"/>
                <a:gd name="T71" fmla="*/ 173 h 216"/>
                <a:gd name="T72" fmla="*/ 30 w 648"/>
                <a:gd name="T73" fmla="*/ 184 h 216"/>
                <a:gd name="T74" fmla="*/ 43 w 648"/>
                <a:gd name="T75" fmla="*/ 195 h 216"/>
                <a:gd name="T76" fmla="*/ 58 w 648"/>
                <a:gd name="T77" fmla="*/ 205 h 216"/>
                <a:gd name="T78" fmla="*/ 73 w 648"/>
                <a:gd name="T79" fmla="*/ 212 h 216"/>
                <a:gd name="T80" fmla="*/ 91 w 648"/>
                <a:gd name="T81" fmla="*/ 214 h 216"/>
                <a:gd name="T82" fmla="*/ 108 w 648"/>
                <a:gd name="T83" fmla="*/ 216 h 216"/>
                <a:gd name="T84" fmla="*/ 540 w 648"/>
                <a:gd name="T85" fmla="*/ 216 h 216"/>
                <a:gd name="T86" fmla="*/ 540 w 648"/>
                <a:gd name="T87" fmla="*/ 216 h 216"/>
                <a:gd name="T88" fmla="*/ 538 w 648"/>
                <a:gd name="T89" fmla="*/ 216 h 21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48"/>
                <a:gd name="T136" fmla="*/ 0 h 216"/>
                <a:gd name="T137" fmla="*/ 648 w 648"/>
                <a:gd name="T138" fmla="*/ 216 h 21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48" h="216">
                  <a:moveTo>
                    <a:pt x="538" y="216"/>
                  </a:moveTo>
                  <a:lnTo>
                    <a:pt x="558" y="214"/>
                  </a:lnTo>
                  <a:lnTo>
                    <a:pt x="575" y="212"/>
                  </a:lnTo>
                  <a:lnTo>
                    <a:pt x="590" y="205"/>
                  </a:lnTo>
                  <a:lnTo>
                    <a:pt x="603" y="195"/>
                  </a:lnTo>
                  <a:lnTo>
                    <a:pt x="616" y="184"/>
                  </a:lnTo>
                  <a:lnTo>
                    <a:pt x="627" y="173"/>
                  </a:lnTo>
                  <a:lnTo>
                    <a:pt x="635" y="158"/>
                  </a:lnTo>
                  <a:lnTo>
                    <a:pt x="642" y="143"/>
                  </a:lnTo>
                  <a:lnTo>
                    <a:pt x="646" y="125"/>
                  </a:lnTo>
                  <a:lnTo>
                    <a:pt x="648" y="108"/>
                  </a:lnTo>
                  <a:lnTo>
                    <a:pt x="646" y="91"/>
                  </a:lnTo>
                  <a:lnTo>
                    <a:pt x="642" y="73"/>
                  </a:lnTo>
                  <a:lnTo>
                    <a:pt x="635" y="58"/>
                  </a:lnTo>
                  <a:lnTo>
                    <a:pt x="627" y="45"/>
                  </a:lnTo>
                  <a:lnTo>
                    <a:pt x="616" y="32"/>
                  </a:lnTo>
                  <a:lnTo>
                    <a:pt x="603" y="21"/>
                  </a:lnTo>
                  <a:lnTo>
                    <a:pt x="590" y="13"/>
                  </a:lnTo>
                  <a:lnTo>
                    <a:pt x="575" y="6"/>
                  </a:lnTo>
                  <a:lnTo>
                    <a:pt x="558" y="2"/>
                  </a:lnTo>
                  <a:lnTo>
                    <a:pt x="540" y="0"/>
                  </a:lnTo>
                  <a:lnTo>
                    <a:pt x="108" y="0"/>
                  </a:lnTo>
                  <a:lnTo>
                    <a:pt x="91" y="2"/>
                  </a:lnTo>
                  <a:lnTo>
                    <a:pt x="73" y="6"/>
                  </a:lnTo>
                  <a:lnTo>
                    <a:pt x="58" y="13"/>
                  </a:lnTo>
                  <a:lnTo>
                    <a:pt x="43" y="21"/>
                  </a:lnTo>
                  <a:lnTo>
                    <a:pt x="30" y="32"/>
                  </a:lnTo>
                  <a:lnTo>
                    <a:pt x="19" y="45"/>
                  </a:lnTo>
                  <a:lnTo>
                    <a:pt x="11" y="58"/>
                  </a:lnTo>
                  <a:lnTo>
                    <a:pt x="4" y="73"/>
                  </a:lnTo>
                  <a:lnTo>
                    <a:pt x="0" y="91"/>
                  </a:lnTo>
                  <a:lnTo>
                    <a:pt x="0" y="108"/>
                  </a:lnTo>
                  <a:lnTo>
                    <a:pt x="0" y="125"/>
                  </a:lnTo>
                  <a:lnTo>
                    <a:pt x="4" y="143"/>
                  </a:lnTo>
                  <a:lnTo>
                    <a:pt x="11" y="158"/>
                  </a:lnTo>
                  <a:lnTo>
                    <a:pt x="19" y="173"/>
                  </a:lnTo>
                  <a:lnTo>
                    <a:pt x="30" y="184"/>
                  </a:lnTo>
                  <a:lnTo>
                    <a:pt x="43" y="195"/>
                  </a:lnTo>
                  <a:lnTo>
                    <a:pt x="58" y="205"/>
                  </a:lnTo>
                  <a:lnTo>
                    <a:pt x="73" y="212"/>
                  </a:lnTo>
                  <a:lnTo>
                    <a:pt x="91" y="214"/>
                  </a:lnTo>
                  <a:lnTo>
                    <a:pt x="108" y="216"/>
                  </a:lnTo>
                  <a:lnTo>
                    <a:pt x="540" y="216"/>
                  </a:lnTo>
                  <a:lnTo>
                    <a:pt x="538" y="216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6" name="Freeform 7"/>
            <p:cNvSpPr>
              <a:spLocks/>
            </p:cNvSpPr>
            <p:nvPr/>
          </p:nvSpPr>
          <p:spPr bwMode="auto">
            <a:xfrm>
              <a:off x="4179" y="3747"/>
              <a:ext cx="648" cy="216"/>
            </a:xfrm>
            <a:custGeom>
              <a:avLst/>
              <a:gdLst>
                <a:gd name="T0" fmla="*/ 538 w 648"/>
                <a:gd name="T1" fmla="*/ 216 h 216"/>
                <a:gd name="T2" fmla="*/ 558 w 648"/>
                <a:gd name="T3" fmla="*/ 214 h 216"/>
                <a:gd name="T4" fmla="*/ 575 w 648"/>
                <a:gd name="T5" fmla="*/ 212 h 216"/>
                <a:gd name="T6" fmla="*/ 590 w 648"/>
                <a:gd name="T7" fmla="*/ 205 h 216"/>
                <a:gd name="T8" fmla="*/ 603 w 648"/>
                <a:gd name="T9" fmla="*/ 195 h 216"/>
                <a:gd name="T10" fmla="*/ 616 w 648"/>
                <a:gd name="T11" fmla="*/ 184 h 216"/>
                <a:gd name="T12" fmla="*/ 627 w 648"/>
                <a:gd name="T13" fmla="*/ 173 h 216"/>
                <a:gd name="T14" fmla="*/ 635 w 648"/>
                <a:gd name="T15" fmla="*/ 158 h 216"/>
                <a:gd name="T16" fmla="*/ 642 w 648"/>
                <a:gd name="T17" fmla="*/ 143 h 216"/>
                <a:gd name="T18" fmla="*/ 646 w 648"/>
                <a:gd name="T19" fmla="*/ 125 h 216"/>
                <a:gd name="T20" fmla="*/ 648 w 648"/>
                <a:gd name="T21" fmla="*/ 108 h 216"/>
                <a:gd name="T22" fmla="*/ 646 w 648"/>
                <a:gd name="T23" fmla="*/ 91 h 216"/>
                <a:gd name="T24" fmla="*/ 642 w 648"/>
                <a:gd name="T25" fmla="*/ 73 h 216"/>
                <a:gd name="T26" fmla="*/ 635 w 648"/>
                <a:gd name="T27" fmla="*/ 58 h 216"/>
                <a:gd name="T28" fmla="*/ 627 w 648"/>
                <a:gd name="T29" fmla="*/ 45 h 216"/>
                <a:gd name="T30" fmla="*/ 616 w 648"/>
                <a:gd name="T31" fmla="*/ 32 h 216"/>
                <a:gd name="T32" fmla="*/ 603 w 648"/>
                <a:gd name="T33" fmla="*/ 21 h 216"/>
                <a:gd name="T34" fmla="*/ 590 w 648"/>
                <a:gd name="T35" fmla="*/ 13 h 216"/>
                <a:gd name="T36" fmla="*/ 575 w 648"/>
                <a:gd name="T37" fmla="*/ 6 h 216"/>
                <a:gd name="T38" fmla="*/ 558 w 648"/>
                <a:gd name="T39" fmla="*/ 2 h 216"/>
                <a:gd name="T40" fmla="*/ 540 w 648"/>
                <a:gd name="T41" fmla="*/ 0 h 216"/>
                <a:gd name="T42" fmla="*/ 108 w 648"/>
                <a:gd name="T43" fmla="*/ 0 h 216"/>
                <a:gd name="T44" fmla="*/ 91 w 648"/>
                <a:gd name="T45" fmla="*/ 2 h 216"/>
                <a:gd name="T46" fmla="*/ 73 w 648"/>
                <a:gd name="T47" fmla="*/ 6 h 216"/>
                <a:gd name="T48" fmla="*/ 58 w 648"/>
                <a:gd name="T49" fmla="*/ 13 h 216"/>
                <a:gd name="T50" fmla="*/ 43 w 648"/>
                <a:gd name="T51" fmla="*/ 21 h 216"/>
                <a:gd name="T52" fmla="*/ 30 w 648"/>
                <a:gd name="T53" fmla="*/ 32 h 216"/>
                <a:gd name="T54" fmla="*/ 19 w 648"/>
                <a:gd name="T55" fmla="*/ 45 h 216"/>
                <a:gd name="T56" fmla="*/ 11 w 648"/>
                <a:gd name="T57" fmla="*/ 58 h 216"/>
                <a:gd name="T58" fmla="*/ 4 w 648"/>
                <a:gd name="T59" fmla="*/ 73 h 216"/>
                <a:gd name="T60" fmla="*/ 0 w 648"/>
                <a:gd name="T61" fmla="*/ 91 h 216"/>
                <a:gd name="T62" fmla="*/ 0 w 648"/>
                <a:gd name="T63" fmla="*/ 108 h 216"/>
                <a:gd name="T64" fmla="*/ 0 w 648"/>
                <a:gd name="T65" fmla="*/ 125 h 216"/>
                <a:gd name="T66" fmla="*/ 4 w 648"/>
                <a:gd name="T67" fmla="*/ 143 h 216"/>
                <a:gd name="T68" fmla="*/ 11 w 648"/>
                <a:gd name="T69" fmla="*/ 158 h 216"/>
                <a:gd name="T70" fmla="*/ 19 w 648"/>
                <a:gd name="T71" fmla="*/ 173 h 216"/>
                <a:gd name="T72" fmla="*/ 30 w 648"/>
                <a:gd name="T73" fmla="*/ 184 h 216"/>
                <a:gd name="T74" fmla="*/ 43 w 648"/>
                <a:gd name="T75" fmla="*/ 195 h 216"/>
                <a:gd name="T76" fmla="*/ 58 w 648"/>
                <a:gd name="T77" fmla="*/ 205 h 216"/>
                <a:gd name="T78" fmla="*/ 73 w 648"/>
                <a:gd name="T79" fmla="*/ 212 h 216"/>
                <a:gd name="T80" fmla="*/ 91 w 648"/>
                <a:gd name="T81" fmla="*/ 214 h 216"/>
                <a:gd name="T82" fmla="*/ 108 w 648"/>
                <a:gd name="T83" fmla="*/ 216 h 216"/>
                <a:gd name="T84" fmla="*/ 540 w 648"/>
                <a:gd name="T85" fmla="*/ 216 h 216"/>
                <a:gd name="T86" fmla="*/ 540 w 648"/>
                <a:gd name="T87" fmla="*/ 216 h 2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48"/>
                <a:gd name="T133" fmla="*/ 0 h 216"/>
                <a:gd name="T134" fmla="*/ 648 w 648"/>
                <a:gd name="T135" fmla="*/ 216 h 2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48" h="216">
                  <a:moveTo>
                    <a:pt x="538" y="216"/>
                  </a:moveTo>
                  <a:lnTo>
                    <a:pt x="558" y="214"/>
                  </a:lnTo>
                  <a:lnTo>
                    <a:pt x="575" y="212"/>
                  </a:lnTo>
                  <a:lnTo>
                    <a:pt x="590" y="205"/>
                  </a:lnTo>
                  <a:lnTo>
                    <a:pt x="603" y="195"/>
                  </a:lnTo>
                  <a:lnTo>
                    <a:pt x="616" y="184"/>
                  </a:lnTo>
                  <a:lnTo>
                    <a:pt x="627" y="173"/>
                  </a:lnTo>
                  <a:lnTo>
                    <a:pt x="635" y="158"/>
                  </a:lnTo>
                  <a:lnTo>
                    <a:pt x="642" y="143"/>
                  </a:lnTo>
                  <a:lnTo>
                    <a:pt x="646" y="125"/>
                  </a:lnTo>
                  <a:lnTo>
                    <a:pt x="648" y="108"/>
                  </a:lnTo>
                  <a:lnTo>
                    <a:pt x="646" y="91"/>
                  </a:lnTo>
                  <a:lnTo>
                    <a:pt x="642" y="73"/>
                  </a:lnTo>
                  <a:lnTo>
                    <a:pt x="635" y="58"/>
                  </a:lnTo>
                  <a:lnTo>
                    <a:pt x="627" y="45"/>
                  </a:lnTo>
                  <a:lnTo>
                    <a:pt x="616" y="32"/>
                  </a:lnTo>
                  <a:lnTo>
                    <a:pt x="603" y="21"/>
                  </a:lnTo>
                  <a:lnTo>
                    <a:pt x="590" y="13"/>
                  </a:lnTo>
                  <a:lnTo>
                    <a:pt x="575" y="6"/>
                  </a:lnTo>
                  <a:lnTo>
                    <a:pt x="558" y="2"/>
                  </a:lnTo>
                  <a:lnTo>
                    <a:pt x="540" y="0"/>
                  </a:lnTo>
                  <a:lnTo>
                    <a:pt x="108" y="0"/>
                  </a:lnTo>
                  <a:lnTo>
                    <a:pt x="91" y="2"/>
                  </a:lnTo>
                  <a:lnTo>
                    <a:pt x="73" y="6"/>
                  </a:lnTo>
                  <a:lnTo>
                    <a:pt x="58" y="13"/>
                  </a:lnTo>
                  <a:lnTo>
                    <a:pt x="43" y="21"/>
                  </a:lnTo>
                  <a:lnTo>
                    <a:pt x="30" y="32"/>
                  </a:lnTo>
                  <a:lnTo>
                    <a:pt x="19" y="45"/>
                  </a:lnTo>
                  <a:lnTo>
                    <a:pt x="11" y="58"/>
                  </a:lnTo>
                  <a:lnTo>
                    <a:pt x="4" y="73"/>
                  </a:lnTo>
                  <a:lnTo>
                    <a:pt x="0" y="91"/>
                  </a:lnTo>
                  <a:lnTo>
                    <a:pt x="0" y="108"/>
                  </a:lnTo>
                  <a:lnTo>
                    <a:pt x="0" y="125"/>
                  </a:lnTo>
                  <a:lnTo>
                    <a:pt x="4" y="143"/>
                  </a:lnTo>
                  <a:lnTo>
                    <a:pt x="11" y="158"/>
                  </a:lnTo>
                  <a:lnTo>
                    <a:pt x="19" y="173"/>
                  </a:lnTo>
                  <a:lnTo>
                    <a:pt x="30" y="184"/>
                  </a:lnTo>
                  <a:lnTo>
                    <a:pt x="43" y="195"/>
                  </a:lnTo>
                  <a:lnTo>
                    <a:pt x="58" y="205"/>
                  </a:lnTo>
                  <a:lnTo>
                    <a:pt x="73" y="212"/>
                  </a:lnTo>
                  <a:lnTo>
                    <a:pt x="91" y="214"/>
                  </a:lnTo>
                  <a:lnTo>
                    <a:pt x="108" y="216"/>
                  </a:lnTo>
                  <a:lnTo>
                    <a:pt x="540" y="216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7" name="Rectangle 8"/>
            <p:cNvSpPr>
              <a:spLocks noChangeArrowheads="1"/>
            </p:cNvSpPr>
            <p:nvPr/>
          </p:nvSpPr>
          <p:spPr bwMode="auto">
            <a:xfrm>
              <a:off x="4419" y="3812"/>
              <a:ext cx="84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48" name="Rectangle 9"/>
            <p:cNvSpPr>
              <a:spLocks noChangeArrowheads="1"/>
            </p:cNvSpPr>
            <p:nvPr/>
          </p:nvSpPr>
          <p:spPr bwMode="auto">
            <a:xfrm>
              <a:off x="4471" y="3812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49" name="Rectangle 10"/>
            <p:cNvSpPr>
              <a:spLocks noChangeArrowheads="1"/>
            </p:cNvSpPr>
            <p:nvPr/>
          </p:nvSpPr>
          <p:spPr bwMode="auto">
            <a:xfrm>
              <a:off x="4512" y="3812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50" name="Rectangle 11"/>
            <p:cNvSpPr>
              <a:spLocks noChangeArrowheads="1"/>
            </p:cNvSpPr>
            <p:nvPr/>
          </p:nvSpPr>
          <p:spPr bwMode="auto">
            <a:xfrm>
              <a:off x="4551" y="3812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51" name="Freeform 12"/>
            <p:cNvSpPr>
              <a:spLocks/>
            </p:cNvSpPr>
            <p:nvPr/>
          </p:nvSpPr>
          <p:spPr bwMode="auto">
            <a:xfrm>
              <a:off x="4179" y="1132"/>
              <a:ext cx="646" cy="447"/>
            </a:xfrm>
            <a:custGeom>
              <a:avLst/>
              <a:gdLst>
                <a:gd name="T0" fmla="*/ 322 w 646"/>
                <a:gd name="T1" fmla="*/ 0 h 447"/>
                <a:gd name="T2" fmla="*/ 0 w 646"/>
                <a:gd name="T3" fmla="*/ 223 h 447"/>
                <a:gd name="T4" fmla="*/ 324 w 646"/>
                <a:gd name="T5" fmla="*/ 447 h 447"/>
                <a:gd name="T6" fmla="*/ 646 w 646"/>
                <a:gd name="T7" fmla="*/ 223 h 447"/>
                <a:gd name="T8" fmla="*/ 324 w 646"/>
                <a:gd name="T9" fmla="*/ 2 h 447"/>
                <a:gd name="T10" fmla="*/ 324 w 646"/>
                <a:gd name="T11" fmla="*/ 2 h 447"/>
                <a:gd name="T12" fmla="*/ 322 w 646"/>
                <a:gd name="T13" fmla="*/ 0 h 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6"/>
                <a:gd name="T22" fmla="*/ 0 h 447"/>
                <a:gd name="T23" fmla="*/ 646 w 646"/>
                <a:gd name="T24" fmla="*/ 447 h 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6" h="447">
                  <a:moveTo>
                    <a:pt x="322" y="0"/>
                  </a:moveTo>
                  <a:lnTo>
                    <a:pt x="0" y="223"/>
                  </a:lnTo>
                  <a:lnTo>
                    <a:pt x="324" y="447"/>
                  </a:lnTo>
                  <a:lnTo>
                    <a:pt x="646" y="223"/>
                  </a:lnTo>
                  <a:lnTo>
                    <a:pt x="324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2" name="Freeform 13"/>
            <p:cNvSpPr>
              <a:spLocks/>
            </p:cNvSpPr>
            <p:nvPr/>
          </p:nvSpPr>
          <p:spPr bwMode="auto">
            <a:xfrm>
              <a:off x="4179" y="1132"/>
              <a:ext cx="646" cy="447"/>
            </a:xfrm>
            <a:custGeom>
              <a:avLst/>
              <a:gdLst>
                <a:gd name="T0" fmla="*/ 322 w 646"/>
                <a:gd name="T1" fmla="*/ 0 h 447"/>
                <a:gd name="T2" fmla="*/ 0 w 646"/>
                <a:gd name="T3" fmla="*/ 223 h 447"/>
                <a:gd name="T4" fmla="*/ 324 w 646"/>
                <a:gd name="T5" fmla="*/ 447 h 447"/>
                <a:gd name="T6" fmla="*/ 646 w 646"/>
                <a:gd name="T7" fmla="*/ 223 h 447"/>
                <a:gd name="T8" fmla="*/ 324 w 646"/>
                <a:gd name="T9" fmla="*/ 2 h 447"/>
                <a:gd name="T10" fmla="*/ 324 w 646"/>
                <a:gd name="T11" fmla="*/ 2 h 4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447"/>
                <a:gd name="T20" fmla="*/ 646 w 646"/>
                <a:gd name="T21" fmla="*/ 447 h 4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447">
                  <a:moveTo>
                    <a:pt x="322" y="0"/>
                  </a:moveTo>
                  <a:lnTo>
                    <a:pt x="0" y="223"/>
                  </a:lnTo>
                  <a:lnTo>
                    <a:pt x="324" y="447"/>
                  </a:lnTo>
                  <a:lnTo>
                    <a:pt x="646" y="223"/>
                  </a:lnTo>
                  <a:lnTo>
                    <a:pt x="324" y="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3" name="Freeform 14"/>
            <p:cNvSpPr>
              <a:spLocks/>
            </p:cNvSpPr>
            <p:nvPr/>
          </p:nvSpPr>
          <p:spPr bwMode="auto">
            <a:xfrm>
              <a:off x="4484" y="1093"/>
              <a:ext cx="36" cy="37"/>
            </a:xfrm>
            <a:custGeom>
              <a:avLst/>
              <a:gdLst>
                <a:gd name="T0" fmla="*/ 36 w 36"/>
                <a:gd name="T1" fmla="*/ 0 h 37"/>
                <a:gd name="T2" fmla="*/ 0 w 36"/>
                <a:gd name="T3" fmla="*/ 0 h 37"/>
                <a:gd name="T4" fmla="*/ 19 w 36"/>
                <a:gd name="T5" fmla="*/ 37 h 37"/>
                <a:gd name="T6" fmla="*/ 36 w 36"/>
                <a:gd name="T7" fmla="*/ 0 h 37"/>
                <a:gd name="T8" fmla="*/ 36 w 36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7"/>
                <a:gd name="T17" fmla="*/ 36 w 36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7">
                  <a:moveTo>
                    <a:pt x="36" y="0"/>
                  </a:moveTo>
                  <a:lnTo>
                    <a:pt x="0" y="0"/>
                  </a:lnTo>
                  <a:lnTo>
                    <a:pt x="19" y="3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4" name="Line 15"/>
            <p:cNvSpPr>
              <a:spLocks noChangeShapeType="1"/>
            </p:cNvSpPr>
            <p:nvPr/>
          </p:nvSpPr>
          <p:spPr bwMode="auto">
            <a:xfrm>
              <a:off x="4501" y="943"/>
              <a:ext cx="2" cy="1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5" name="Rectangle 16"/>
            <p:cNvSpPr>
              <a:spLocks noChangeArrowheads="1"/>
            </p:cNvSpPr>
            <p:nvPr/>
          </p:nvSpPr>
          <p:spPr bwMode="auto">
            <a:xfrm>
              <a:off x="4391" y="1269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56" name="Rectangle 17"/>
            <p:cNvSpPr>
              <a:spLocks noChangeArrowheads="1"/>
            </p:cNvSpPr>
            <p:nvPr/>
          </p:nvSpPr>
          <p:spPr bwMode="auto">
            <a:xfrm>
              <a:off x="4432" y="1269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.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57" name="Rectangle 18"/>
            <p:cNvSpPr>
              <a:spLocks noChangeArrowheads="1"/>
            </p:cNvSpPr>
            <p:nvPr/>
          </p:nvSpPr>
          <p:spPr bwMode="auto">
            <a:xfrm>
              <a:off x="4451" y="1269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58" name="Rectangle 19"/>
            <p:cNvSpPr>
              <a:spLocks noChangeArrowheads="1"/>
            </p:cNvSpPr>
            <p:nvPr/>
          </p:nvSpPr>
          <p:spPr bwMode="auto">
            <a:xfrm>
              <a:off x="4471" y="1269"/>
              <a:ext cx="7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59" name="Rectangle 20"/>
            <p:cNvSpPr>
              <a:spLocks noChangeArrowheads="1"/>
            </p:cNvSpPr>
            <p:nvPr/>
          </p:nvSpPr>
          <p:spPr bwMode="auto">
            <a:xfrm>
              <a:off x="4514" y="1269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60" name="Rectangle 21"/>
            <p:cNvSpPr>
              <a:spLocks noChangeArrowheads="1"/>
            </p:cNvSpPr>
            <p:nvPr/>
          </p:nvSpPr>
          <p:spPr bwMode="auto">
            <a:xfrm>
              <a:off x="4555" y="1269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61" name="Rectangle 22"/>
            <p:cNvSpPr>
              <a:spLocks noChangeArrowheads="1"/>
            </p:cNvSpPr>
            <p:nvPr/>
          </p:nvSpPr>
          <p:spPr bwMode="auto">
            <a:xfrm>
              <a:off x="4592" y="1269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62" name="Rectangle 23"/>
            <p:cNvSpPr>
              <a:spLocks noChangeArrowheads="1"/>
            </p:cNvSpPr>
            <p:nvPr/>
          </p:nvSpPr>
          <p:spPr bwMode="auto">
            <a:xfrm>
              <a:off x="4611" y="1269"/>
              <a:ext cx="8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endParaRPr lang="en-US" b="0">
                <a:latin typeface="Arial" charset="0"/>
              </a:endParaRPr>
            </a:p>
          </p:txBody>
        </p:sp>
        <p:sp>
          <p:nvSpPr>
            <p:cNvPr id="22663" name="Rectangle 24"/>
            <p:cNvSpPr>
              <a:spLocks noChangeArrowheads="1"/>
            </p:cNvSpPr>
            <p:nvPr/>
          </p:nvSpPr>
          <p:spPr bwMode="auto">
            <a:xfrm>
              <a:off x="4335" y="1355"/>
              <a:ext cx="9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64" name="Rectangle 25"/>
            <p:cNvSpPr>
              <a:spLocks noChangeArrowheads="1"/>
            </p:cNvSpPr>
            <p:nvPr/>
          </p:nvSpPr>
          <p:spPr bwMode="auto">
            <a:xfrm>
              <a:off x="4395" y="1355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65" name="Rectangle 26"/>
            <p:cNvSpPr>
              <a:spLocks noChangeArrowheads="1"/>
            </p:cNvSpPr>
            <p:nvPr/>
          </p:nvSpPr>
          <p:spPr bwMode="auto">
            <a:xfrm>
              <a:off x="4434" y="1355"/>
              <a:ext cx="4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66" name="Rectangle 27"/>
            <p:cNvSpPr>
              <a:spLocks noChangeArrowheads="1"/>
            </p:cNvSpPr>
            <p:nvPr/>
          </p:nvSpPr>
          <p:spPr bwMode="auto">
            <a:xfrm>
              <a:off x="4451" y="1355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67" name="Rectangle 28"/>
            <p:cNvSpPr>
              <a:spLocks noChangeArrowheads="1"/>
            </p:cNvSpPr>
            <p:nvPr/>
          </p:nvSpPr>
          <p:spPr bwMode="auto">
            <a:xfrm>
              <a:off x="4471" y="1355"/>
              <a:ext cx="4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68" name="Rectangle 29"/>
            <p:cNvSpPr>
              <a:spLocks noChangeArrowheads="1"/>
            </p:cNvSpPr>
            <p:nvPr/>
          </p:nvSpPr>
          <p:spPr bwMode="auto">
            <a:xfrm>
              <a:off x="4486" y="1355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69" name="Rectangle 30"/>
            <p:cNvSpPr>
              <a:spLocks noChangeArrowheads="1"/>
            </p:cNvSpPr>
            <p:nvPr/>
          </p:nvSpPr>
          <p:spPr bwMode="auto">
            <a:xfrm>
              <a:off x="4527" y="1355"/>
              <a:ext cx="4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70" name="Rectangle 31"/>
            <p:cNvSpPr>
              <a:spLocks noChangeArrowheads="1"/>
            </p:cNvSpPr>
            <p:nvPr/>
          </p:nvSpPr>
          <p:spPr bwMode="auto">
            <a:xfrm>
              <a:off x="4542" y="1355"/>
              <a:ext cx="4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71" name="Rectangle 32"/>
            <p:cNvSpPr>
              <a:spLocks noChangeArrowheads="1"/>
            </p:cNvSpPr>
            <p:nvPr/>
          </p:nvSpPr>
          <p:spPr bwMode="auto">
            <a:xfrm>
              <a:off x="4559" y="1355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72" name="Rectangle 33"/>
            <p:cNvSpPr>
              <a:spLocks noChangeArrowheads="1"/>
            </p:cNvSpPr>
            <p:nvPr/>
          </p:nvSpPr>
          <p:spPr bwMode="auto">
            <a:xfrm>
              <a:off x="4598" y="1355"/>
              <a:ext cx="5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73" name="Rectangle 34"/>
            <p:cNvSpPr>
              <a:spLocks noChangeArrowheads="1"/>
            </p:cNvSpPr>
            <p:nvPr/>
          </p:nvSpPr>
          <p:spPr bwMode="auto">
            <a:xfrm>
              <a:off x="4622" y="1355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74" name="Freeform 35"/>
            <p:cNvSpPr>
              <a:spLocks/>
            </p:cNvSpPr>
            <p:nvPr/>
          </p:nvSpPr>
          <p:spPr bwMode="auto">
            <a:xfrm>
              <a:off x="3755" y="1726"/>
              <a:ext cx="37" cy="37"/>
            </a:xfrm>
            <a:custGeom>
              <a:avLst/>
              <a:gdLst>
                <a:gd name="T0" fmla="*/ 37 w 37"/>
                <a:gd name="T1" fmla="*/ 0 h 37"/>
                <a:gd name="T2" fmla="*/ 0 w 37"/>
                <a:gd name="T3" fmla="*/ 0 h 37"/>
                <a:gd name="T4" fmla="*/ 20 w 37"/>
                <a:gd name="T5" fmla="*/ 37 h 37"/>
                <a:gd name="T6" fmla="*/ 37 w 37"/>
                <a:gd name="T7" fmla="*/ 0 h 37"/>
                <a:gd name="T8" fmla="*/ 37 w 37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37"/>
                <a:gd name="T17" fmla="*/ 37 w 37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37">
                  <a:moveTo>
                    <a:pt x="37" y="0"/>
                  </a:moveTo>
                  <a:lnTo>
                    <a:pt x="0" y="0"/>
                  </a:lnTo>
                  <a:lnTo>
                    <a:pt x="20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5" name="Freeform 36"/>
            <p:cNvSpPr>
              <a:spLocks/>
            </p:cNvSpPr>
            <p:nvPr/>
          </p:nvSpPr>
          <p:spPr bwMode="auto">
            <a:xfrm>
              <a:off x="3124" y="1767"/>
              <a:ext cx="1299" cy="271"/>
            </a:xfrm>
            <a:custGeom>
              <a:avLst/>
              <a:gdLst>
                <a:gd name="T0" fmla="*/ 0 w 1299"/>
                <a:gd name="T1" fmla="*/ 271 h 271"/>
                <a:gd name="T2" fmla="*/ 2 w 1299"/>
                <a:gd name="T3" fmla="*/ 0 h 271"/>
                <a:gd name="T4" fmla="*/ 1299 w 1299"/>
                <a:gd name="T5" fmla="*/ 0 h 271"/>
                <a:gd name="T6" fmla="*/ 1299 w 1299"/>
                <a:gd name="T7" fmla="*/ 271 h 271"/>
                <a:gd name="T8" fmla="*/ 2 w 1299"/>
                <a:gd name="T9" fmla="*/ 271 h 271"/>
                <a:gd name="T10" fmla="*/ 2 w 1299"/>
                <a:gd name="T11" fmla="*/ 271 h 271"/>
                <a:gd name="T12" fmla="*/ 0 w 1299"/>
                <a:gd name="T13" fmla="*/ 271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99"/>
                <a:gd name="T22" fmla="*/ 0 h 271"/>
                <a:gd name="T23" fmla="*/ 1299 w 1299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99" h="271">
                  <a:moveTo>
                    <a:pt x="0" y="271"/>
                  </a:moveTo>
                  <a:lnTo>
                    <a:pt x="2" y="0"/>
                  </a:lnTo>
                  <a:lnTo>
                    <a:pt x="1299" y="0"/>
                  </a:lnTo>
                  <a:lnTo>
                    <a:pt x="1299" y="271"/>
                  </a:lnTo>
                  <a:lnTo>
                    <a:pt x="2" y="27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6" name="Freeform 37"/>
            <p:cNvSpPr>
              <a:spLocks/>
            </p:cNvSpPr>
            <p:nvPr/>
          </p:nvSpPr>
          <p:spPr bwMode="auto">
            <a:xfrm>
              <a:off x="3124" y="1767"/>
              <a:ext cx="1299" cy="271"/>
            </a:xfrm>
            <a:custGeom>
              <a:avLst/>
              <a:gdLst>
                <a:gd name="T0" fmla="*/ 0 w 1299"/>
                <a:gd name="T1" fmla="*/ 271 h 271"/>
                <a:gd name="T2" fmla="*/ 2 w 1299"/>
                <a:gd name="T3" fmla="*/ 0 h 271"/>
                <a:gd name="T4" fmla="*/ 1299 w 1299"/>
                <a:gd name="T5" fmla="*/ 0 h 271"/>
                <a:gd name="T6" fmla="*/ 1299 w 1299"/>
                <a:gd name="T7" fmla="*/ 271 h 271"/>
                <a:gd name="T8" fmla="*/ 2 w 1299"/>
                <a:gd name="T9" fmla="*/ 271 h 271"/>
                <a:gd name="T10" fmla="*/ 2 w 1299"/>
                <a:gd name="T11" fmla="*/ 271 h 2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9"/>
                <a:gd name="T19" fmla="*/ 0 h 271"/>
                <a:gd name="T20" fmla="*/ 1299 w 1299"/>
                <a:gd name="T21" fmla="*/ 271 h 2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9" h="271">
                  <a:moveTo>
                    <a:pt x="0" y="271"/>
                  </a:moveTo>
                  <a:lnTo>
                    <a:pt x="2" y="0"/>
                  </a:lnTo>
                  <a:lnTo>
                    <a:pt x="1299" y="0"/>
                  </a:lnTo>
                  <a:lnTo>
                    <a:pt x="1299" y="271"/>
                  </a:lnTo>
                  <a:lnTo>
                    <a:pt x="2" y="27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7" name="Rectangle 38"/>
            <p:cNvSpPr>
              <a:spLocks noChangeArrowheads="1"/>
            </p:cNvSpPr>
            <p:nvPr/>
          </p:nvSpPr>
          <p:spPr bwMode="auto">
            <a:xfrm>
              <a:off x="3211" y="1817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78" name="Rectangle 39"/>
            <p:cNvSpPr>
              <a:spLocks noChangeArrowheads="1"/>
            </p:cNvSpPr>
            <p:nvPr/>
          </p:nvSpPr>
          <p:spPr bwMode="auto">
            <a:xfrm>
              <a:off x="3252" y="1817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79" name="Rectangle 40"/>
            <p:cNvSpPr>
              <a:spLocks noChangeArrowheads="1"/>
            </p:cNvSpPr>
            <p:nvPr/>
          </p:nvSpPr>
          <p:spPr bwMode="auto">
            <a:xfrm>
              <a:off x="3291" y="1817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.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80" name="Rectangle 41"/>
            <p:cNvSpPr>
              <a:spLocks noChangeArrowheads="1"/>
            </p:cNvSpPr>
            <p:nvPr/>
          </p:nvSpPr>
          <p:spPr bwMode="auto">
            <a:xfrm>
              <a:off x="3310" y="1817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81" name="Rectangle 42"/>
            <p:cNvSpPr>
              <a:spLocks noChangeArrowheads="1"/>
            </p:cNvSpPr>
            <p:nvPr/>
          </p:nvSpPr>
          <p:spPr bwMode="auto">
            <a:xfrm>
              <a:off x="3332" y="1817"/>
              <a:ext cx="8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82" name="Rectangle 43"/>
            <p:cNvSpPr>
              <a:spLocks noChangeArrowheads="1"/>
            </p:cNvSpPr>
            <p:nvPr/>
          </p:nvSpPr>
          <p:spPr bwMode="auto">
            <a:xfrm>
              <a:off x="3379" y="1817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83" name="Rectangle 44"/>
            <p:cNvSpPr>
              <a:spLocks noChangeArrowheads="1"/>
            </p:cNvSpPr>
            <p:nvPr/>
          </p:nvSpPr>
          <p:spPr bwMode="auto">
            <a:xfrm>
              <a:off x="3418" y="1817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84" name="Rectangle 45"/>
            <p:cNvSpPr>
              <a:spLocks noChangeArrowheads="1"/>
            </p:cNvSpPr>
            <p:nvPr/>
          </p:nvSpPr>
          <p:spPr bwMode="auto">
            <a:xfrm>
              <a:off x="3459" y="1817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85" name="Rectangle 46"/>
            <p:cNvSpPr>
              <a:spLocks noChangeArrowheads="1"/>
            </p:cNvSpPr>
            <p:nvPr/>
          </p:nvSpPr>
          <p:spPr bwMode="auto">
            <a:xfrm>
              <a:off x="3479" y="1817"/>
              <a:ext cx="9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86" name="Rectangle 47"/>
            <p:cNvSpPr>
              <a:spLocks noChangeArrowheads="1"/>
            </p:cNvSpPr>
            <p:nvPr/>
          </p:nvSpPr>
          <p:spPr bwMode="auto">
            <a:xfrm>
              <a:off x="3539" y="1817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87" name="Rectangle 48"/>
            <p:cNvSpPr>
              <a:spLocks noChangeArrowheads="1"/>
            </p:cNvSpPr>
            <p:nvPr/>
          </p:nvSpPr>
          <p:spPr bwMode="auto">
            <a:xfrm>
              <a:off x="3578" y="1817"/>
              <a:ext cx="4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88" name="Rectangle 49"/>
            <p:cNvSpPr>
              <a:spLocks noChangeArrowheads="1"/>
            </p:cNvSpPr>
            <p:nvPr/>
          </p:nvSpPr>
          <p:spPr bwMode="auto">
            <a:xfrm>
              <a:off x="3595" y="1817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89" name="Rectangle 50"/>
            <p:cNvSpPr>
              <a:spLocks noChangeArrowheads="1"/>
            </p:cNvSpPr>
            <p:nvPr/>
          </p:nvSpPr>
          <p:spPr bwMode="auto">
            <a:xfrm>
              <a:off x="3615" y="1817"/>
              <a:ext cx="4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90" name="Rectangle 51"/>
            <p:cNvSpPr>
              <a:spLocks noChangeArrowheads="1"/>
            </p:cNvSpPr>
            <p:nvPr/>
          </p:nvSpPr>
          <p:spPr bwMode="auto">
            <a:xfrm>
              <a:off x="3630" y="1817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91" name="Rectangle 52"/>
            <p:cNvSpPr>
              <a:spLocks noChangeArrowheads="1"/>
            </p:cNvSpPr>
            <p:nvPr/>
          </p:nvSpPr>
          <p:spPr bwMode="auto">
            <a:xfrm>
              <a:off x="3671" y="1817"/>
              <a:ext cx="4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92" name="Rectangle 53"/>
            <p:cNvSpPr>
              <a:spLocks noChangeArrowheads="1"/>
            </p:cNvSpPr>
            <p:nvPr/>
          </p:nvSpPr>
          <p:spPr bwMode="auto">
            <a:xfrm>
              <a:off x="3686" y="1817"/>
              <a:ext cx="4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93" name="Rectangle 54"/>
            <p:cNvSpPr>
              <a:spLocks noChangeArrowheads="1"/>
            </p:cNvSpPr>
            <p:nvPr/>
          </p:nvSpPr>
          <p:spPr bwMode="auto">
            <a:xfrm>
              <a:off x="3703" y="1817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94" name="Rectangle 55"/>
            <p:cNvSpPr>
              <a:spLocks noChangeArrowheads="1"/>
            </p:cNvSpPr>
            <p:nvPr/>
          </p:nvSpPr>
          <p:spPr bwMode="auto">
            <a:xfrm>
              <a:off x="3738" y="1817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95" name="Rectangle 56"/>
            <p:cNvSpPr>
              <a:spLocks noChangeArrowheads="1"/>
            </p:cNvSpPr>
            <p:nvPr/>
          </p:nvSpPr>
          <p:spPr bwMode="auto">
            <a:xfrm>
              <a:off x="3779" y="1817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96" name="Rectangle 57"/>
            <p:cNvSpPr>
              <a:spLocks noChangeArrowheads="1"/>
            </p:cNvSpPr>
            <p:nvPr/>
          </p:nvSpPr>
          <p:spPr bwMode="auto">
            <a:xfrm>
              <a:off x="3820" y="1817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97" name="Rectangle 58"/>
            <p:cNvSpPr>
              <a:spLocks noChangeArrowheads="1"/>
            </p:cNvSpPr>
            <p:nvPr/>
          </p:nvSpPr>
          <p:spPr bwMode="auto">
            <a:xfrm>
              <a:off x="3859" y="1817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98" name="Rectangle 59"/>
            <p:cNvSpPr>
              <a:spLocks noChangeArrowheads="1"/>
            </p:cNvSpPr>
            <p:nvPr/>
          </p:nvSpPr>
          <p:spPr bwMode="auto">
            <a:xfrm>
              <a:off x="3879" y="1817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699" name="Rectangle 60"/>
            <p:cNvSpPr>
              <a:spLocks noChangeArrowheads="1"/>
            </p:cNvSpPr>
            <p:nvPr/>
          </p:nvSpPr>
          <p:spPr bwMode="auto">
            <a:xfrm>
              <a:off x="3900" y="1817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00" name="Rectangle 61"/>
            <p:cNvSpPr>
              <a:spLocks noChangeArrowheads="1"/>
            </p:cNvSpPr>
            <p:nvPr/>
          </p:nvSpPr>
          <p:spPr bwMode="auto">
            <a:xfrm>
              <a:off x="3939" y="1817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01" name="Rectangle 62"/>
            <p:cNvSpPr>
              <a:spLocks noChangeArrowheads="1"/>
            </p:cNvSpPr>
            <p:nvPr/>
          </p:nvSpPr>
          <p:spPr bwMode="auto">
            <a:xfrm>
              <a:off x="3959" y="1817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02" name="Rectangle 63"/>
            <p:cNvSpPr>
              <a:spLocks noChangeArrowheads="1"/>
            </p:cNvSpPr>
            <p:nvPr/>
          </p:nvSpPr>
          <p:spPr bwMode="auto">
            <a:xfrm>
              <a:off x="4000" y="1817"/>
              <a:ext cx="5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03" name="Rectangle 64"/>
            <p:cNvSpPr>
              <a:spLocks noChangeArrowheads="1"/>
            </p:cNvSpPr>
            <p:nvPr/>
          </p:nvSpPr>
          <p:spPr bwMode="auto">
            <a:xfrm>
              <a:off x="4023" y="1817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04" name="Rectangle 65"/>
            <p:cNvSpPr>
              <a:spLocks noChangeArrowheads="1"/>
            </p:cNvSpPr>
            <p:nvPr/>
          </p:nvSpPr>
          <p:spPr bwMode="auto">
            <a:xfrm>
              <a:off x="4062" y="1817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05" name="Rectangle 66"/>
            <p:cNvSpPr>
              <a:spLocks noChangeArrowheads="1"/>
            </p:cNvSpPr>
            <p:nvPr/>
          </p:nvSpPr>
          <p:spPr bwMode="auto">
            <a:xfrm>
              <a:off x="4103" y="1817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06" name="Rectangle 67"/>
            <p:cNvSpPr>
              <a:spLocks noChangeArrowheads="1"/>
            </p:cNvSpPr>
            <p:nvPr/>
          </p:nvSpPr>
          <p:spPr bwMode="auto">
            <a:xfrm>
              <a:off x="4144" y="1817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07" name="Rectangle 68"/>
            <p:cNvSpPr>
              <a:spLocks noChangeArrowheads="1"/>
            </p:cNvSpPr>
            <p:nvPr/>
          </p:nvSpPr>
          <p:spPr bwMode="auto">
            <a:xfrm>
              <a:off x="4179" y="1817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08" name="Rectangle 69"/>
            <p:cNvSpPr>
              <a:spLocks noChangeArrowheads="1"/>
            </p:cNvSpPr>
            <p:nvPr/>
          </p:nvSpPr>
          <p:spPr bwMode="auto">
            <a:xfrm>
              <a:off x="4198" y="1817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09" name="Rectangle 70"/>
            <p:cNvSpPr>
              <a:spLocks noChangeArrowheads="1"/>
            </p:cNvSpPr>
            <p:nvPr/>
          </p:nvSpPr>
          <p:spPr bwMode="auto">
            <a:xfrm>
              <a:off x="4220" y="1817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10" name="Rectangle 71"/>
            <p:cNvSpPr>
              <a:spLocks noChangeArrowheads="1"/>
            </p:cNvSpPr>
            <p:nvPr/>
          </p:nvSpPr>
          <p:spPr bwMode="auto">
            <a:xfrm>
              <a:off x="4259" y="1817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11" name="Rectangle 72"/>
            <p:cNvSpPr>
              <a:spLocks noChangeArrowheads="1"/>
            </p:cNvSpPr>
            <p:nvPr/>
          </p:nvSpPr>
          <p:spPr bwMode="auto">
            <a:xfrm>
              <a:off x="4300" y="1817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12" name="Rectangle 73"/>
            <p:cNvSpPr>
              <a:spLocks noChangeArrowheads="1"/>
            </p:cNvSpPr>
            <p:nvPr/>
          </p:nvSpPr>
          <p:spPr bwMode="auto">
            <a:xfrm>
              <a:off x="4339" y="1817"/>
              <a:ext cx="8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endParaRPr lang="en-US" b="0">
                <a:latin typeface="Arial" charset="0"/>
              </a:endParaRPr>
            </a:p>
          </p:txBody>
        </p:sp>
        <p:sp>
          <p:nvSpPr>
            <p:cNvPr id="22713" name="Rectangle 74"/>
            <p:cNvSpPr>
              <a:spLocks noChangeArrowheads="1"/>
            </p:cNvSpPr>
            <p:nvPr/>
          </p:nvSpPr>
          <p:spPr bwMode="auto">
            <a:xfrm>
              <a:off x="3230" y="1902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14" name="Rectangle 75"/>
            <p:cNvSpPr>
              <a:spLocks noChangeArrowheads="1"/>
            </p:cNvSpPr>
            <p:nvPr/>
          </p:nvSpPr>
          <p:spPr bwMode="auto">
            <a:xfrm>
              <a:off x="3269" y="1902"/>
              <a:ext cx="4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15" name="Rectangle 76"/>
            <p:cNvSpPr>
              <a:spLocks noChangeArrowheads="1"/>
            </p:cNvSpPr>
            <p:nvPr/>
          </p:nvSpPr>
          <p:spPr bwMode="auto">
            <a:xfrm>
              <a:off x="3286" y="1902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16" name="Rectangle 77"/>
            <p:cNvSpPr>
              <a:spLocks noChangeArrowheads="1"/>
            </p:cNvSpPr>
            <p:nvPr/>
          </p:nvSpPr>
          <p:spPr bwMode="auto">
            <a:xfrm>
              <a:off x="3325" y="1902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17" name="Rectangle 78"/>
            <p:cNvSpPr>
              <a:spLocks noChangeArrowheads="1"/>
            </p:cNvSpPr>
            <p:nvPr/>
          </p:nvSpPr>
          <p:spPr bwMode="auto">
            <a:xfrm>
              <a:off x="3362" y="1902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18" name="Rectangle 79"/>
            <p:cNvSpPr>
              <a:spLocks noChangeArrowheads="1"/>
            </p:cNvSpPr>
            <p:nvPr/>
          </p:nvSpPr>
          <p:spPr bwMode="auto">
            <a:xfrm>
              <a:off x="3401" y="1902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19" name="Rectangle 80"/>
            <p:cNvSpPr>
              <a:spLocks noChangeArrowheads="1"/>
            </p:cNvSpPr>
            <p:nvPr/>
          </p:nvSpPr>
          <p:spPr bwMode="auto">
            <a:xfrm>
              <a:off x="3423" y="1902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20" name="Rectangle 81"/>
            <p:cNvSpPr>
              <a:spLocks noChangeArrowheads="1"/>
            </p:cNvSpPr>
            <p:nvPr/>
          </p:nvSpPr>
          <p:spPr bwMode="auto">
            <a:xfrm>
              <a:off x="3442" y="1902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21" name="Rectangle 82"/>
            <p:cNvSpPr>
              <a:spLocks noChangeArrowheads="1"/>
            </p:cNvSpPr>
            <p:nvPr/>
          </p:nvSpPr>
          <p:spPr bwMode="auto">
            <a:xfrm>
              <a:off x="3481" y="1902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22" name="Rectangle 83"/>
            <p:cNvSpPr>
              <a:spLocks noChangeArrowheads="1"/>
            </p:cNvSpPr>
            <p:nvPr/>
          </p:nvSpPr>
          <p:spPr bwMode="auto">
            <a:xfrm>
              <a:off x="3522" y="1902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23" name="Rectangle 84"/>
            <p:cNvSpPr>
              <a:spLocks noChangeArrowheads="1"/>
            </p:cNvSpPr>
            <p:nvPr/>
          </p:nvSpPr>
          <p:spPr bwMode="auto">
            <a:xfrm>
              <a:off x="3541" y="1902"/>
              <a:ext cx="5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24" name="Rectangle 85"/>
            <p:cNvSpPr>
              <a:spLocks noChangeArrowheads="1"/>
            </p:cNvSpPr>
            <p:nvPr/>
          </p:nvSpPr>
          <p:spPr bwMode="auto">
            <a:xfrm>
              <a:off x="3565" y="1902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25" name="Rectangle 86"/>
            <p:cNvSpPr>
              <a:spLocks noChangeArrowheads="1"/>
            </p:cNvSpPr>
            <p:nvPr/>
          </p:nvSpPr>
          <p:spPr bwMode="auto">
            <a:xfrm>
              <a:off x="3606" y="1902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26" name="Rectangle 87"/>
            <p:cNvSpPr>
              <a:spLocks noChangeArrowheads="1"/>
            </p:cNvSpPr>
            <p:nvPr/>
          </p:nvSpPr>
          <p:spPr bwMode="auto">
            <a:xfrm>
              <a:off x="3643" y="1902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27" name="Rectangle 88"/>
            <p:cNvSpPr>
              <a:spLocks noChangeArrowheads="1"/>
            </p:cNvSpPr>
            <p:nvPr/>
          </p:nvSpPr>
          <p:spPr bwMode="auto">
            <a:xfrm>
              <a:off x="3682" y="1902"/>
              <a:ext cx="4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28" name="Rectangle 89"/>
            <p:cNvSpPr>
              <a:spLocks noChangeArrowheads="1"/>
            </p:cNvSpPr>
            <p:nvPr/>
          </p:nvSpPr>
          <p:spPr bwMode="auto">
            <a:xfrm>
              <a:off x="3697" y="1902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29" name="Rectangle 90"/>
            <p:cNvSpPr>
              <a:spLocks noChangeArrowheads="1"/>
            </p:cNvSpPr>
            <p:nvPr/>
          </p:nvSpPr>
          <p:spPr bwMode="auto">
            <a:xfrm>
              <a:off x="3719" y="1902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30" name="Rectangle 91"/>
            <p:cNvSpPr>
              <a:spLocks noChangeArrowheads="1"/>
            </p:cNvSpPr>
            <p:nvPr/>
          </p:nvSpPr>
          <p:spPr bwMode="auto">
            <a:xfrm>
              <a:off x="3738" y="1902"/>
              <a:ext cx="4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31" name="Rectangle 92"/>
            <p:cNvSpPr>
              <a:spLocks noChangeArrowheads="1"/>
            </p:cNvSpPr>
            <p:nvPr/>
          </p:nvSpPr>
          <p:spPr bwMode="auto">
            <a:xfrm>
              <a:off x="3753" y="1902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32" name="Rectangle 93"/>
            <p:cNvSpPr>
              <a:spLocks noChangeArrowheads="1"/>
            </p:cNvSpPr>
            <p:nvPr/>
          </p:nvSpPr>
          <p:spPr bwMode="auto">
            <a:xfrm>
              <a:off x="3794" y="1902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33" name="Rectangle 94"/>
            <p:cNvSpPr>
              <a:spLocks noChangeArrowheads="1"/>
            </p:cNvSpPr>
            <p:nvPr/>
          </p:nvSpPr>
          <p:spPr bwMode="auto">
            <a:xfrm>
              <a:off x="3814" y="1902"/>
              <a:ext cx="8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34" name="Rectangle 95"/>
            <p:cNvSpPr>
              <a:spLocks noChangeArrowheads="1"/>
            </p:cNvSpPr>
            <p:nvPr/>
          </p:nvSpPr>
          <p:spPr bwMode="auto">
            <a:xfrm>
              <a:off x="3861" y="1902"/>
              <a:ext cx="5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35" name="Rectangle 96"/>
            <p:cNvSpPr>
              <a:spLocks noChangeArrowheads="1"/>
            </p:cNvSpPr>
            <p:nvPr/>
          </p:nvSpPr>
          <p:spPr bwMode="auto">
            <a:xfrm>
              <a:off x="3885" y="1902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36" name="Rectangle 97"/>
            <p:cNvSpPr>
              <a:spLocks noChangeArrowheads="1"/>
            </p:cNvSpPr>
            <p:nvPr/>
          </p:nvSpPr>
          <p:spPr bwMode="auto">
            <a:xfrm>
              <a:off x="3926" y="1902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37" name="Rectangle 98"/>
            <p:cNvSpPr>
              <a:spLocks noChangeArrowheads="1"/>
            </p:cNvSpPr>
            <p:nvPr/>
          </p:nvSpPr>
          <p:spPr bwMode="auto">
            <a:xfrm>
              <a:off x="3965" y="1902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38" name="Rectangle 99"/>
            <p:cNvSpPr>
              <a:spLocks noChangeArrowheads="1"/>
            </p:cNvSpPr>
            <p:nvPr/>
          </p:nvSpPr>
          <p:spPr bwMode="auto">
            <a:xfrm>
              <a:off x="4006" y="1902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39" name="Rectangle 100"/>
            <p:cNvSpPr>
              <a:spLocks noChangeArrowheads="1"/>
            </p:cNvSpPr>
            <p:nvPr/>
          </p:nvSpPr>
          <p:spPr bwMode="auto">
            <a:xfrm>
              <a:off x="4043" y="1902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40" name="Rectangle 101"/>
            <p:cNvSpPr>
              <a:spLocks noChangeArrowheads="1"/>
            </p:cNvSpPr>
            <p:nvPr/>
          </p:nvSpPr>
          <p:spPr bwMode="auto">
            <a:xfrm>
              <a:off x="4062" y="1902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41" name="Rectangle 102"/>
            <p:cNvSpPr>
              <a:spLocks noChangeArrowheads="1"/>
            </p:cNvSpPr>
            <p:nvPr/>
          </p:nvSpPr>
          <p:spPr bwMode="auto">
            <a:xfrm>
              <a:off x="4082" y="1902"/>
              <a:ext cx="5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42" name="Rectangle 103"/>
            <p:cNvSpPr>
              <a:spLocks noChangeArrowheads="1"/>
            </p:cNvSpPr>
            <p:nvPr/>
          </p:nvSpPr>
          <p:spPr bwMode="auto">
            <a:xfrm>
              <a:off x="4105" y="1902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43" name="Rectangle 104"/>
            <p:cNvSpPr>
              <a:spLocks noChangeArrowheads="1"/>
            </p:cNvSpPr>
            <p:nvPr/>
          </p:nvSpPr>
          <p:spPr bwMode="auto">
            <a:xfrm>
              <a:off x="4147" y="1902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44" name="Rectangle 105"/>
            <p:cNvSpPr>
              <a:spLocks noChangeArrowheads="1"/>
            </p:cNvSpPr>
            <p:nvPr/>
          </p:nvSpPr>
          <p:spPr bwMode="auto">
            <a:xfrm>
              <a:off x="4185" y="1902"/>
              <a:ext cx="4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45" name="Rectangle 106"/>
            <p:cNvSpPr>
              <a:spLocks noChangeArrowheads="1"/>
            </p:cNvSpPr>
            <p:nvPr/>
          </p:nvSpPr>
          <p:spPr bwMode="auto">
            <a:xfrm>
              <a:off x="4203" y="1902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46" name="Rectangle 107"/>
            <p:cNvSpPr>
              <a:spLocks noChangeArrowheads="1"/>
            </p:cNvSpPr>
            <p:nvPr/>
          </p:nvSpPr>
          <p:spPr bwMode="auto">
            <a:xfrm>
              <a:off x="4237" y="1902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47" name="Rectangle 108"/>
            <p:cNvSpPr>
              <a:spLocks noChangeArrowheads="1"/>
            </p:cNvSpPr>
            <p:nvPr/>
          </p:nvSpPr>
          <p:spPr bwMode="auto">
            <a:xfrm>
              <a:off x="4259" y="1902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48" name="Rectangle 109"/>
            <p:cNvSpPr>
              <a:spLocks noChangeArrowheads="1"/>
            </p:cNvSpPr>
            <p:nvPr/>
          </p:nvSpPr>
          <p:spPr bwMode="auto">
            <a:xfrm>
              <a:off x="4298" y="1902"/>
              <a:ext cx="5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49" name="Freeform 110"/>
            <p:cNvSpPr>
              <a:spLocks/>
            </p:cNvSpPr>
            <p:nvPr/>
          </p:nvSpPr>
          <p:spPr bwMode="auto">
            <a:xfrm>
              <a:off x="3799" y="2363"/>
              <a:ext cx="1406" cy="185"/>
            </a:xfrm>
            <a:custGeom>
              <a:avLst/>
              <a:gdLst>
                <a:gd name="T0" fmla="*/ 0 w 1406"/>
                <a:gd name="T1" fmla="*/ 185 h 185"/>
                <a:gd name="T2" fmla="*/ 2 w 1406"/>
                <a:gd name="T3" fmla="*/ 0 h 185"/>
                <a:gd name="T4" fmla="*/ 1406 w 1406"/>
                <a:gd name="T5" fmla="*/ 0 h 185"/>
                <a:gd name="T6" fmla="*/ 1406 w 1406"/>
                <a:gd name="T7" fmla="*/ 185 h 185"/>
                <a:gd name="T8" fmla="*/ 2 w 1406"/>
                <a:gd name="T9" fmla="*/ 185 h 185"/>
                <a:gd name="T10" fmla="*/ 2 w 1406"/>
                <a:gd name="T11" fmla="*/ 185 h 185"/>
                <a:gd name="T12" fmla="*/ 0 w 1406"/>
                <a:gd name="T13" fmla="*/ 185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06"/>
                <a:gd name="T22" fmla="*/ 0 h 185"/>
                <a:gd name="T23" fmla="*/ 1406 w 1406"/>
                <a:gd name="T24" fmla="*/ 185 h 1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06" h="185">
                  <a:moveTo>
                    <a:pt x="0" y="185"/>
                  </a:moveTo>
                  <a:lnTo>
                    <a:pt x="2" y="0"/>
                  </a:lnTo>
                  <a:lnTo>
                    <a:pt x="1406" y="0"/>
                  </a:lnTo>
                  <a:lnTo>
                    <a:pt x="1406" y="185"/>
                  </a:lnTo>
                  <a:lnTo>
                    <a:pt x="2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50" name="Freeform 111"/>
            <p:cNvSpPr>
              <a:spLocks/>
            </p:cNvSpPr>
            <p:nvPr/>
          </p:nvSpPr>
          <p:spPr bwMode="auto">
            <a:xfrm>
              <a:off x="3799" y="2363"/>
              <a:ext cx="1406" cy="185"/>
            </a:xfrm>
            <a:custGeom>
              <a:avLst/>
              <a:gdLst>
                <a:gd name="T0" fmla="*/ 0 w 1406"/>
                <a:gd name="T1" fmla="*/ 185 h 185"/>
                <a:gd name="T2" fmla="*/ 2 w 1406"/>
                <a:gd name="T3" fmla="*/ 0 h 185"/>
                <a:gd name="T4" fmla="*/ 1406 w 1406"/>
                <a:gd name="T5" fmla="*/ 0 h 185"/>
                <a:gd name="T6" fmla="*/ 1406 w 1406"/>
                <a:gd name="T7" fmla="*/ 185 h 185"/>
                <a:gd name="T8" fmla="*/ 2 w 1406"/>
                <a:gd name="T9" fmla="*/ 185 h 185"/>
                <a:gd name="T10" fmla="*/ 2 w 1406"/>
                <a:gd name="T11" fmla="*/ 185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06"/>
                <a:gd name="T19" fmla="*/ 0 h 185"/>
                <a:gd name="T20" fmla="*/ 1406 w 1406"/>
                <a:gd name="T21" fmla="*/ 185 h 1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06" h="185">
                  <a:moveTo>
                    <a:pt x="0" y="185"/>
                  </a:moveTo>
                  <a:lnTo>
                    <a:pt x="2" y="0"/>
                  </a:lnTo>
                  <a:lnTo>
                    <a:pt x="1406" y="0"/>
                  </a:lnTo>
                  <a:lnTo>
                    <a:pt x="1406" y="185"/>
                  </a:lnTo>
                  <a:lnTo>
                    <a:pt x="2" y="18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51" name="Rectangle 112"/>
            <p:cNvSpPr>
              <a:spLocks noChangeArrowheads="1"/>
            </p:cNvSpPr>
            <p:nvPr/>
          </p:nvSpPr>
          <p:spPr bwMode="auto">
            <a:xfrm>
              <a:off x="3850" y="2413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52" name="Rectangle 113"/>
            <p:cNvSpPr>
              <a:spLocks noChangeArrowheads="1"/>
            </p:cNvSpPr>
            <p:nvPr/>
          </p:nvSpPr>
          <p:spPr bwMode="auto">
            <a:xfrm>
              <a:off x="3889" y="2413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.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53" name="Rectangle 114"/>
            <p:cNvSpPr>
              <a:spLocks noChangeArrowheads="1"/>
            </p:cNvSpPr>
            <p:nvPr/>
          </p:nvSpPr>
          <p:spPr bwMode="auto">
            <a:xfrm>
              <a:off x="3911" y="2413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54" name="Rectangle 115"/>
            <p:cNvSpPr>
              <a:spLocks noChangeArrowheads="1"/>
            </p:cNvSpPr>
            <p:nvPr/>
          </p:nvSpPr>
          <p:spPr bwMode="auto">
            <a:xfrm>
              <a:off x="3930" y="2413"/>
              <a:ext cx="8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55" name="Rectangle 116"/>
            <p:cNvSpPr>
              <a:spLocks noChangeArrowheads="1"/>
            </p:cNvSpPr>
            <p:nvPr/>
          </p:nvSpPr>
          <p:spPr bwMode="auto">
            <a:xfrm>
              <a:off x="3978" y="2413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56" name="Rectangle 117"/>
            <p:cNvSpPr>
              <a:spLocks noChangeArrowheads="1"/>
            </p:cNvSpPr>
            <p:nvPr/>
          </p:nvSpPr>
          <p:spPr bwMode="auto">
            <a:xfrm>
              <a:off x="4019" y="2413"/>
              <a:ext cx="4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57" name="Rectangle 118"/>
            <p:cNvSpPr>
              <a:spLocks noChangeArrowheads="1"/>
            </p:cNvSpPr>
            <p:nvPr/>
          </p:nvSpPr>
          <p:spPr bwMode="auto">
            <a:xfrm>
              <a:off x="4034" y="2413"/>
              <a:ext cx="54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58" name="Rectangle 119"/>
            <p:cNvSpPr>
              <a:spLocks noChangeArrowheads="1"/>
            </p:cNvSpPr>
            <p:nvPr/>
          </p:nvSpPr>
          <p:spPr bwMode="auto">
            <a:xfrm>
              <a:off x="4054" y="2413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59" name="Rectangle 120"/>
            <p:cNvSpPr>
              <a:spLocks noChangeArrowheads="1"/>
            </p:cNvSpPr>
            <p:nvPr/>
          </p:nvSpPr>
          <p:spPr bwMode="auto">
            <a:xfrm>
              <a:off x="4073" y="2413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60" name="Rectangle 121"/>
            <p:cNvSpPr>
              <a:spLocks noChangeArrowheads="1"/>
            </p:cNvSpPr>
            <p:nvPr/>
          </p:nvSpPr>
          <p:spPr bwMode="auto">
            <a:xfrm>
              <a:off x="4095" y="2413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61" name="Rectangle 122"/>
            <p:cNvSpPr>
              <a:spLocks noChangeArrowheads="1"/>
            </p:cNvSpPr>
            <p:nvPr/>
          </p:nvSpPr>
          <p:spPr bwMode="auto">
            <a:xfrm>
              <a:off x="4114" y="2413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62" name="Rectangle 123"/>
            <p:cNvSpPr>
              <a:spLocks noChangeArrowheads="1"/>
            </p:cNvSpPr>
            <p:nvPr/>
          </p:nvSpPr>
          <p:spPr bwMode="auto">
            <a:xfrm>
              <a:off x="4153" y="2413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63" name="Rectangle 124"/>
            <p:cNvSpPr>
              <a:spLocks noChangeArrowheads="1"/>
            </p:cNvSpPr>
            <p:nvPr/>
          </p:nvSpPr>
          <p:spPr bwMode="auto">
            <a:xfrm>
              <a:off x="4194" y="2413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64" name="Rectangle 125"/>
            <p:cNvSpPr>
              <a:spLocks noChangeArrowheads="1"/>
            </p:cNvSpPr>
            <p:nvPr/>
          </p:nvSpPr>
          <p:spPr bwMode="auto">
            <a:xfrm>
              <a:off x="4214" y="2413"/>
              <a:ext cx="9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65" name="Rectangle 126"/>
            <p:cNvSpPr>
              <a:spLocks noChangeArrowheads="1"/>
            </p:cNvSpPr>
            <p:nvPr/>
          </p:nvSpPr>
          <p:spPr bwMode="auto">
            <a:xfrm>
              <a:off x="4274" y="2413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66" name="Rectangle 127"/>
            <p:cNvSpPr>
              <a:spLocks noChangeArrowheads="1"/>
            </p:cNvSpPr>
            <p:nvPr/>
          </p:nvSpPr>
          <p:spPr bwMode="auto">
            <a:xfrm>
              <a:off x="4313" y="2413"/>
              <a:ext cx="4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67" name="Rectangle 128"/>
            <p:cNvSpPr>
              <a:spLocks noChangeArrowheads="1"/>
            </p:cNvSpPr>
            <p:nvPr/>
          </p:nvSpPr>
          <p:spPr bwMode="auto">
            <a:xfrm>
              <a:off x="4330" y="2413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68" name="Rectangle 129"/>
            <p:cNvSpPr>
              <a:spLocks noChangeArrowheads="1"/>
            </p:cNvSpPr>
            <p:nvPr/>
          </p:nvSpPr>
          <p:spPr bwMode="auto">
            <a:xfrm>
              <a:off x="4350" y="2413"/>
              <a:ext cx="4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69" name="Rectangle 130"/>
            <p:cNvSpPr>
              <a:spLocks noChangeArrowheads="1"/>
            </p:cNvSpPr>
            <p:nvPr/>
          </p:nvSpPr>
          <p:spPr bwMode="auto">
            <a:xfrm>
              <a:off x="4365" y="2413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70" name="Rectangle 131"/>
            <p:cNvSpPr>
              <a:spLocks noChangeArrowheads="1"/>
            </p:cNvSpPr>
            <p:nvPr/>
          </p:nvSpPr>
          <p:spPr bwMode="auto">
            <a:xfrm>
              <a:off x="4406" y="2413"/>
              <a:ext cx="4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71" name="Rectangle 132"/>
            <p:cNvSpPr>
              <a:spLocks noChangeArrowheads="1"/>
            </p:cNvSpPr>
            <p:nvPr/>
          </p:nvSpPr>
          <p:spPr bwMode="auto">
            <a:xfrm>
              <a:off x="4421" y="2413"/>
              <a:ext cx="4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72" name="Rectangle 133"/>
            <p:cNvSpPr>
              <a:spLocks noChangeArrowheads="1"/>
            </p:cNvSpPr>
            <p:nvPr/>
          </p:nvSpPr>
          <p:spPr bwMode="auto">
            <a:xfrm>
              <a:off x="4438" y="2413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73" name="Rectangle 134"/>
            <p:cNvSpPr>
              <a:spLocks noChangeArrowheads="1"/>
            </p:cNvSpPr>
            <p:nvPr/>
          </p:nvSpPr>
          <p:spPr bwMode="auto">
            <a:xfrm>
              <a:off x="4473" y="2413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74" name="Rectangle 135"/>
            <p:cNvSpPr>
              <a:spLocks noChangeArrowheads="1"/>
            </p:cNvSpPr>
            <p:nvPr/>
          </p:nvSpPr>
          <p:spPr bwMode="auto">
            <a:xfrm>
              <a:off x="4514" y="2413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75" name="Rectangle 136"/>
            <p:cNvSpPr>
              <a:spLocks noChangeArrowheads="1"/>
            </p:cNvSpPr>
            <p:nvPr/>
          </p:nvSpPr>
          <p:spPr bwMode="auto">
            <a:xfrm>
              <a:off x="4555" y="2413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76" name="Rectangle 137"/>
            <p:cNvSpPr>
              <a:spLocks noChangeArrowheads="1"/>
            </p:cNvSpPr>
            <p:nvPr/>
          </p:nvSpPr>
          <p:spPr bwMode="auto">
            <a:xfrm>
              <a:off x="4594" y="2413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77" name="Rectangle 138"/>
            <p:cNvSpPr>
              <a:spLocks noChangeArrowheads="1"/>
            </p:cNvSpPr>
            <p:nvPr/>
          </p:nvSpPr>
          <p:spPr bwMode="auto">
            <a:xfrm>
              <a:off x="4613" y="2413"/>
              <a:ext cx="5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78" name="Rectangle 139"/>
            <p:cNvSpPr>
              <a:spLocks noChangeArrowheads="1"/>
            </p:cNvSpPr>
            <p:nvPr/>
          </p:nvSpPr>
          <p:spPr bwMode="auto">
            <a:xfrm>
              <a:off x="4637" y="2413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79" name="Rectangle 140"/>
            <p:cNvSpPr>
              <a:spLocks noChangeArrowheads="1"/>
            </p:cNvSpPr>
            <p:nvPr/>
          </p:nvSpPr>
          <p:spPr bwMode="auto">
            <a:xfrm>
              <a:off x="4678" y="2413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80" name="Rectangle 141"/>
            <p:cNvSpPr>
              <a:spLocks noChangeArrowheads="1"/>
            </p:cNvSpPr>
            <p:nvPr/>
          </p:nvSpPr>
          <p:spPr bwMode="auto">
            <a:xfrm>
              <a:off x="4717" y="2413"/>
              <a:ext cx="4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81" name="Rectangle 142"/>
            <p:cNvSpPr>
              <a:spLocks noChangeArrowheads="1"/>
            </p:cNvSpPr>
            <p:nvPr/>
          </p:nvSpPr>
          <p:spPr bwMode="auto">
            <a:xfrm>
              <a:off x="4734" y="2413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82" name="Rectangle 143"/>
            <p:cNvSpPr>
              <a:spLocks noChangeArrowheads="1"/>
            </p:cNvSpPr>
            <p:nvPr/>
          </p:nvSpPr>
          <p:spPr bwMode="auto">
            <a:xfrm>
              <a:off x="4771" y="2413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83" name="Rectangle 144"/>
            <p:cNvSpPr>
              <a:spLocks noChangeArrowheads="1"/>
            </p:cNvSpPr>
            <p:nvPr/>
          </p:nvSpPr>
          <p:spPr bwMode="auto">
            <a:xfrm>
              <a:off x="4791" y="2413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84" name="Rectangle 145"/>
            <p:cNvSpPr>
              <a:spLocks noChangeArrowheads="1"/>
            </p:cNvSpPr>
            <p:nvPr/>
          </p:nvSpPr>
          <p:spPr bwMode="auto">
            <a:xfrm>
              <a:off x="4829" y="2413"/>
              <a:ext cx="5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85" name="Rectangle 146"/>
            <p:cNvSpPr>
              <a:spLocks noChangeArrowheads="1"/>
            </p:cNvSpPr>
            <p:nvPr/>
          </p:nvSpPr>
          <p:spPr bwMode="auto">
            <a:xfrm>
              <a:off x="4853" y="2413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86" name="Rectangle 147"/>
            <p:cNvSpPr>
              <a:spLocks noChangeArrowheads="1"/>
            </p:cNvSpPr>
            <p:nvPr/>
          </p:nvSpPr>
          <p:spPr bwMode="auto">
            <a:xfrm>
              <a:off x="4875" y="2413"/>
              <a:ext cx="4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87" name="Rectangle 148"/>
            <p:cNvSpPr>
              <a:spLocks noChangeArrowheads="1"/>
            </p:cNvSpPr>
            <p:nvPr/>
          </p:nvSpPr>
          <p:spPr bwMode="auto">
            <a:xfrm>
              <a:off x="4890" y="2413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88" name="Rectangle 149"/>
            <p:cNvSpPr>
              <a:spLocks noChangeArrowheads="1"/>
            </p:cNvSpPr>
            <p:nvPr/>
          </p:nvSpPr>
          <p:spPr bwMode="auto">
            <a:xfrm>
              <a:off x="4931" y="2413"/>
              <a:ext cx="54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89" name="Rectangle 150"/>
            <p:cNvSpPr>
              <a:spLocks noChangeArrowheads="1"/>
            </p:cNvSpPr>
            <p:nvPr/>
          </p:nvSpPr>
          <p:spPr bwMode="auto">
            <a:xfrm>
              <a:off x="4950" y="2413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90" name="Rectangle 151"/>
            <p:cNvSpPr>
              <a:spLocks noChangeArrowheads="1"/>
            </p:cNvSpPr>
            <p:nvPr/>
          </p:nvSpPr>
          <p:spPr bwMode="auto">
            <a:xfrm>
              <a:off x="4970" y="2413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91" name="Rectangle 152"/>
            <p:cNvSpPr>
              <a:spLocks noChangeArrowheads="1"/>
            </p:cNvSpPr>
            <p:nvPr/>
          </p:nvSpPr>
          <p:spPr bwMode="auto">
            <a:xfrm>
              <a:off x="4989" y="2413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92" name="Rectangle 153"/>
            <p:cNvSpPr>
              <a:spLocks noChangeArrowheads="1"/>
            </p:cNvSpPr>
            <p:nvPr/>
          </p:nvSpPr>
          <p:spPr bwMode="auto">
            <a:xfrm>
              <a:off x="5030" y="2413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93" name="Rectangle 154"/>
            <p:cNvSpPr>
              <a:spLocks noChangeArrowheads="1"/>
            </p:cNvSpPr>
            <p:nvPr/>
          </p:nvSpPr>
          <p:spPr bwMode="auto">
            <a:xfrm>
              <a:off x="5050" y="2413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94" name="Rectangle 155"/>
            <p:cNvSpPr>
              <a:spLocks noChangeArrowheads="1"/>
            </p:cNvSpPr>
            <p:nvPr/>
          </p:nvSpPr>
          <p:spPr bwMode="auto">
            <a:xfrm>
              <a:off x="5091" y="2413"/>
              <a:ext cx="4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95" name="Rectangle 156"/>
            <p:cNvSpPr>
              <a:spLocks noChangeArrowheads="1"/>
            </p:cNvSpPr>
            <p:nvPr/>
          </p:nvSpPr>
          <p:spPr bwMode="auto">
            <a:xfrm>
              <a:off x="5106" y="2413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796" name="Freeform 157"/>
            <p:cNvSpPr>
              <a:spLocks/>
            </p:cNvSpPr>
            <p:nvPr/>
          </p:nvSpPr>
          <p:spPr bwMode="auto">
            <a:xfrm>
              <a:off x="4404" y="2322"/>
              <a:ext cx="36" cy="37"/>
            </a:xfrm>
            <a:custGeom>
              <a:avLst/>
              <a:gdLst>
                <a:gd name="T0" fmla="*/ 34 w 36"/>
                <a:gd name="T1" fmla="*/ 0 h 37"/>
                <a:gd name="T2" fmla="*/ 0 w 36"/>
                <a:gd name="T3" fmla="*/ 0 h 37"/>
                <a:gd name="T4" fmla="*/ 17 w 36"/>
                <a:gd name="T5" fmla="*/ 37 h 37"/>
                <a:gd name="T6" fmla="*/ 36 w 36"/>
                <a:gd name="T7" fmla="*/ 0 h 37"/>
                <a:gd name="T8" fmla="*/ 36 w 36"/>
                <a:gd name="T9" fmla="*/ 0 h 37"/>
                <a:gd name="T10" fmla="*/ 34 w 36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"/>
                <a:gd name="T19" fmla="*/ 0 h 37"/>
                <a:gd name="T20" fmla="*/ 36 w 36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" h="37">
                  <a:moveTo>
                    <a:pt x="34" y="0"/>
                  </a:moveTo>
                  <a:lnTo>
                    <a:pt x="0" y="0"/>
                  </a:lnTo>
                  <a:lnTo>
                    <a:pt x="17" y="37"/>
                  </a:lnTo>
                  <a:lnTo>
                    <a:pt x="36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97" name="Freeform 158"/>
            <p:cNvSpPr>
              <a:spLocks/>
            </p:cNvSpPr>
            <p:nvPr/>
          </p:nvSpPr>
          <p:spPr bwMode="auto">
            <a:xfrm>
              <a:off x="4566" y="2322"/>
              <a:ext cx="37" cy="37"/>
            </a:xfrm>
            <a:custGeom>
              <a:avLst/>
              <a:gdLst>
                <a:gd name="T0" fmla="*/ 34 w 37"/>
                <a:gd name="T1" fmla="*/ 0 h 37"/>
                <a:gd name="T2" fmla="*/ 0 w 37"/>
                <a:gd name="T3" fmla="*/ 0 h 37"/>
                <a:gd name="T4" fmla="*/ 17 w 37"/>
                <a:gd name="T5" fmla="*/ 37 h 37"/>
                <a:gd name="T6" fmla="*/ 37 w 37"/>
                <a:gd name="T7" fmla="*/ 0 h 37"/>
                <a:gd name="T8" fmla="*/ 37 w 37"/>
                <a:gd name="T9" fmla="*/ 0 h 37"/>
                <a:gd name="T10" fmla="*/ 34 w 37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"/>
                <a:gd name="T19" fmla="*/ 0 h 37"/>
                <a:gd name="T20" fmla="*/ 37 w 3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" h="37">
                  <a:moveTo>
                    <a:pt x="34" y="0"/>
                  </a:moveTo>
                  <a:lnTo>
                    <a:pt x="0" y="0"/>
                  </a:lnTo>
                  <a:lnTo>
                    <a:pt x="17" y="37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98" name="Freeform 159"/>
            <p:cNvSpPr>
              <a:spLocks/>
            </p:cNvSpPr>
            <p:nvPr/>
          </p:nvSpPr>
          <p:spPr bwMode="auto">
            <a:xfrm>
              <a:off x="3799" y="2738"/>
              <a:ext cx="1406" cy="185"/>
            </a:xfrm>
            <a:custGeom>
              <a:avLst/>
              <a:gdLst>
                <a:gd name="T0" fmla="*/ 0 w 1406"/>
                <a:gd name="T1" fmla="*/ 185 h 185"/>
                <a:gd name="T2" fmla="*/ 2 w 1406"/>
                <a:gd name="T3" fmla="*/ 0 h 185"/>
                <a:gd name="T4" fmla="*/ 1406 w 1406"/>
                <a:gd name="T5" fmla="*/ 0 h 185"/>
                <a:gd name="T6" fmla="*/ 1406 w 1406"/>
                <a:gd name="T7" fmla="*/ 185 h 185"/>
                <a:gd name="T8" fmla="*/ 2 w 1406"/>
                <a:gd name="T9" fmla="*/ 185 h 185"/>
                <a:gd name="T10" fmla="*/ 2 w 1406"/>
                <a:gd name="T11" fmla="*/ 185 h 185"/>
                <a:gd name="T12" fmla="*/ 0 w 1406"/>
                <a:gd name="T13" fmla="*/ 185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06"/>
                <a:gd name="T22" fmla="*/ 0 h 185"/>
                <a:gd name="T23" fmla="*/ 1406 w 1406"/>
                <a:gd name="T24" fmla="*/ 185 h 1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06" h="185">
                  <a:moveTo>
                    <a:pt x="0" y="185"/>
                  </a:moveTo>
                  <a:lnTo>
                    <a:pt x="2" y="0"/>
                  </a:lnTo>
                  <a:lnTo>
                    <a:pt x="1406" y="0"/>
                  </a:lnTo>
                  <a:lnTo>
                    <a:pt x="1406" y="185"/>
                  </a:lnTo>
                  <a:lnTo>
                    <a:pt x="2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99" name="Freeform 160"/>
            <p:cNvSpPr>
              <a:spLocks/>
            </p:cNvSpPr>
            <p:nvPr/>
          </p:nvSpPr>
          <p:spPr bwMode="auto">
            <a:xfrm>
              <a:off x="3799" y="2738"/>
              <a:ext cx="1406" cy="185"/>
            </a:xfrm>
            <a:custGeom>
              <a:avLst/>
              <a:gdLst>
                <a:gd name="T0" fmla="*/ 0 w 1406"/>
                <a:gd name="T1" fmla="*/ 185 h 185"/>
                <a:gd name="T2" fmla="*/ 2 w 1406"/>
                <a:gd name="T3" fmla="*/ 0 h 185"/>
                <a:gd name="T4" fmla="*/ 1406 w 1406"/>
                <a:gd name="T5" fmla="*/ 0 h 185"/>
                <a:gd name="T6" fmla="*/ 1406 w 1406"/>
                <a:gd name="T7" fmla="*/ 185 h 185"/>
                <a:gd name="T8" fmla="*/ 2 w 1406"/>
                <a:gd name="T9" fmla="*/ 185 h 185"/>
                <a:gd name="T10" fmla="*/ 2 w 1406"/>
                <a:gd name="T11" fmla="*/ 185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06"/>
                <a:gd name="T19" fmla="*/ 0 h 185"/>
                <a:gd name="T20" fmla="*/ 1406 w 1406"/>
                <a:gd name="T21" fmla="*/ 185 h 1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06" h="185">
                  <a:moveTo>
                    <a:pt x="0" y="185"/>
                  </a:moveTo>
                  <a:lnTo>
                    <a:pt x="2" y="0"/>
                  </a:lnTo>
                  <a:lnTo>
                    <a:pt x="1406" y="0"/>
                  </a:lnTo>
                  <a:lnTo>
                    <a:pt x="1406" y="185"/>
                  </a:lnTo>
                  <a:lnTo>
                    <a:pt x="2" y="18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00" name="Rectangle 161"/>
            <p:cNvSpPr>
              <a:spLocks noChangeArrowheads="1"/>
            </p:cNvSpPr>
            <p:nvPr/>
          </p:nvSpPr>
          <p:spPr bwMode="auto">
            <a:xfrm>
              <a:off x="3876" y="2788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01" name="Rectangle 162"/>
            <p:cNvSpPr>
              <a:spLocks noChangeArrowheads="1"/>
            </p:cNvSpPr>
            <p:nvPr/>
          </p:nvSpPr>
          <p:spPr bwMode="auto">
            <a:xfrm>
              <a:off x="3915" y="2788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.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02" name="Rectangle 163"/>
            <p:cNvSpPr>
              <a:spLocks noChangeArrowheads="1"/>
            </p:cNvSpPr>
            <p:nvPr/>
          </p:nvSpPr>
          <p:spPr bwMode="auto">
            <a:xfrm>
              <a:off x="3937" y="2788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03" name="Rectangle 164"/>
            <p:cNvSpPr>
              <a:spLocks noChangeArrowheads="1"/>
            </p:cNvSpPr>
            <p:nvPr/>
          </p:nvSpPr>
          <p:spPr bwMode="auto">
            <a:xfrm>
              <a:off x="3956" y="2788"/>
              <a:ext cx="8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04" name="Rectangle 165"/>
            <p:cNvSpPr>
              <a:spLocks noChangeArrowheads="1"/>
            </p:cNvSpPr>
            <p:nvPr/>
          </p:nvSpPr>
          <p:spPr bwMode="auto">
            <a:xfrm>
              <a:off x="4004" y="2788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05" name="Rectangle 166"/>
            <p:cNvSpPr>
              <a:spLocks noChangeArrowheads="1"/>
            </p:cNvSpPr>
            <p:nvPr/>
          </p:nvSpPr>
          <p:spPr bwMode="auto">
            <a:xfrm>
              <a:off x="4045" y="2788"/>
              <a:ext cx="4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06" name="Rectangle 167"/>
            <p:cNvSpPr>
              <a:spLocks noChangeArrowheads="1"/>
            </p:cNvSpPr>
            <p:nvPr/>
          </p:nvSpPr>
          <p:spPr bwMode="auto">
            <a:xfrm>
              <a:off x="4060" y="2788"/>
              <a:ext cx="54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07" name="Rectangle 168"/>
            <p:cNvSpPr>
              <a:spLocks noChangeArrowheads="1"/>
            </p:cNvSpPr>
            <p:nvPr/>
          </p:nvSpPr>
          <p:spPr bwMode="auto">
            <a:xfrm>
              <a:off x="4080" y="2788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08" name="Rectangle 169"/>
            <p:cNvSpPr>
              <a:spLocks noChangeArrowheads="1"/>
            </p:cNvSpPr>
            <p:nvPr/>
          </p:nvSpPr>
          <p:spPr bwMode="auto">
            <a:xfrm>
              <a:off x="4099" y="2788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09" name="Rectangle 170"/>
            <p:cNvSpPr>
              <a:spLocks noChangeArrowheads="1"/>
            </p:cNvSpPr>
            <p:nvPr/>
          </p:nvSpPr>
          <p:spPr bwMode="auto">
            <a:xfrm>
              <a:off x="4121" y="2788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10" name="Rectangle 171"/>
            <p:cNvSpPr>
              <a:spLocks noChangeArrowheads="1"/>
            </p:cNvSpPr>
            <p:nvPr/>
          </p:nvSpPr>
          <p:spPr bwMode="auto">
            <a:xfrm>
              <a:off x="4140" y="2788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11" name="Rectangle 172"/>
            <p:cNvSpPr>
              <a:spLocks noChangeArrowheads="1"/>
            </p:cNvSpPr>
            <p:nvPr/>
          </p:nvSpPr>
          <p:spPr bwMode="auto">
            <a:xfrm>
              <a:off x="4179" y="2788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12" name="Rectangle 173"/>
            <p:cNvSpPr>
              <a:spLocks noChangeArrowheads="1"/>
            </p:cNvSpPr>
            <p:nvPr/>
          </p:nvSpPr>
          <p:spPr bwMode="auto">
            <a:xfrm>
              <a:off x="4220" y="2788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13" name="Rectangle 174"/>
            <p:cNvSpPr>
              <a:spLocks noChangeArrowheads="1"/>
            </p:cNvSpPr>
            <p:nvPr/>
          </p:nvSpPr>
          <p:spPr bwMode="auto">
            <a:xfrm>
              <a:off x="4239" y="2788"/>
              <a:ext cx="9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14" name="Rectangle 175"/>
            <p:cNvSpPr>
              <a:spLocks noChangeArrowheads="1"/>
            </p:cNvSpPr>
            <p:nvPr/>
          </p:nvSpPr>
          <p:spPr bwMode="auto">
            <a:xfrm>
              <a:off x="4300" y="2788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15" name="Rectangle 176"/>
            <p:cNvSpPr>
              <a:spLocks noChangeArrowheads="1"/>
            </p:cNvSpPr>
            <p:nvPr/>
          </p:nvSpPr>
          <p:spPr bwMode="auto">
            <a:xfrm>
              <a:off x="4339" y="2788"/>
              <a:ext cx="4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16" name="Rectangle 177"/>
            <p:cNvSpPr>
              <a:spLocks noChangeArrowheads="1"/>
            </p:cNvSpPr>
            <p:nvPr/>
          </p:nvSpPr>
          <p:spPr bwMode="auto">
            <a:xfrm>
              <a:off x="4356" y="2788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17" name="Rectangle 178"/>
            <p:cNvSpPr>
              <a:spLocks noChangeArrowheads="1"/>
            </p:cNvSpPr>
            <p:nvPr/>
          </p:nvSpPr>
          <p:spPr bwMode="auto">
            <a:xfrm>
              <a:off x="4376" y="2788"/>
              <a:ext cx="4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18" name="Rectangle 179"/>
            <p:cNvSpPr>
              <a:spLocks noChangeArrowheads="1"/>
            </p:cNvSpPr>
            <p:nvPr/>
          </p:nvSpPr>
          <p:spPr bwMode="auto">
            <a:xfrm>
              <a:off x="4391" y="2788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19" name="Rectangle 180"/>
            <p:cNvSpPr>
              <a:spLocks noChangeArrowheads="1"/>
            </p:cNvSpPr>
            <p:nvPr/>
          </p:nvSpPr>
          <p:spPr bwMode="auto">
            <a:xfrm>
              <a:off x="4432" y="2788"/>
              <a:ext cx="4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20" name="Rectangle 181"/>
            <p:cNvSpPr>
              <a:spLocks noChangeArrowheads="1"/>
            </p:cNvSpPr>
            <p:nvPr/>
          </p:nvSpPr>
          <p:spPr bwMode="auto">
            <a:xfrm>
              <a:off x="4447" y="2788"/>
              <a:ext cx="4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21" name="Rectangle 182"/>
            <p:cNvSpPr>
              <a:spLocks noChangeArrowheads="1"/>
            </p:cNvSpPr>
            <p:nvPr/>
          </p:nvSpPr>
          <p:spPr bwMode="auto">
            <a:xfrm>
              <a:off x="4464" y="2788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22" name="Rectangle 183"/>
            <p:cNvSpPr>
              <a:spLocks noChangeArrowheads="1"/>
            </p:cNvSpPr>
            <p:nvPr/>
          </p:nvSpPr>
          <p:spPr bwMode="auto">
            <a:xfrm>
              <a:off x="4503" y="2788"/>
              <a:ext cx="5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23" name="Rectangle 184"/>
            <p:cNvSpPr>
              <a:spLocks noChangeArrowheads="1"/>
            </p:cNvSpPr>
            <p:nvPr/>
          </p:nvSpPr>
          <p:spPr bwMode="auto">
            <a:xfrm>
              <a:off x="4527" y="2788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24" name="Rectangle 185"/>
            <p:cNvSpPr>
              <a:spLocks noChangeArrowheads="1"/>
            </p:cNvSpPr>
            <p:nvPr/>
          </p:nvSpPr>
          <p:spPr bwMode="auto">
            <a:xfrm>
              <a:off x="4548" y="2788"/>
              <a:ext cx="5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25" name="Rectangle 186"/>
            <p:cNvSpPr>
              <a:spLocks noChangeArrowheads="1"/>
            </p:cNvSpPr>
            <p:nvPr/>
          </p:nvSpPr>
          <p:spPr bwMode="auto">
            <a:xfrm>
              <a:off x="4572" y="2788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26" name="Rectangle 187"/>
            <p:cNvSpPr>
              <a:spLocks noChangeArrowheads="1"/>
            </p:cNvSpPr>
            <p:nvPr/>
          </p:nvSpPr>
          <p:spPr bwMode="auto">
            <a:xfrm>
              <a:off x="4611" y="2788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27" name="Rectangle 188"/>
            <p:cNvSpPr>
              <a:spLocks noChangeArrowheads="1"/>
            </p:cNvSpPr>
            <p:nvPr/>
          </p:nvSpPr>
          <p:spPr bwMode="auto">
            <a:xfrm>
              <a:off x="4652" y="2788"/>
              <a:ext cx="4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28" name="Rectangle 189"/>
            <p:cNvSpPr>
              <a:spLocks noChangeArrowheads="1"/>
            </p:cNvSpPr>
            <p:nvPr/>
          </p:nvSpPr>
          <p:spPr bwMode="auto">
            <a:xfrm>
              <a:off x="4667" y="2788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29" name="Rectangle 190"/>
            <p:cNvSpPr>
              <a:spLocks noChangeArrowheads="1"/>
            </p:cNvSpPr>
            <p:nvPr/>
          </p:nvSpPr>
          <p:spPr bwMode="auto">
            <a:xfrm>
              <a:off x="4704" y="2788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30" name="Rectangle 191"/>
            <p:cNvSpPr>
              <a:spLocks noChangeArrowheads="1"/>
            </p:cNvSpPr>
            <p:nvPr/>
          </p:nvSpPr>
          <p:spPr bwMode="auto">
            <a:xfrm>
              <a:off x="4724" y="2788"/>
              <a:ext cx="6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31" name="Rectangle 192"/>
            <p:cNvSpPr>
              <a:spLocks noChangeArrowheads="1"/>
            </p:cNvSpPr>
            <p:nvPr/>
          </p:nvSpPr>
          <p:spPr bwMode="auto">
            <a:xfrm>
              <a:off x="4765" y="2788"/>
              <a:ext cx="5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32" name="Rectangle 193"/>
            <p:cNvSpPr>
              <a:spLocks noChangeArrowheads="1"/>
            </p:cNvSpPr>
            <p:nvPr/>
          </p:nvSpPr>
          <p:spPr bwMode="auto">
            <a:xfrm>
              <a:off x="4788" y="2788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33" name="Rectangle 194"/>
            <p:cNvSpPr>
              <a:spLocks noChangeArrowheads="1"/>
            </p:cNvSpPr>
            <p:nvPr/>
          </p:nvSpPr>
          <p:spPr bwMode="auto">
            <a:xfrm>
              <a:off x="4808" y="2788"/>
              <a:ext cx="5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34" name="Rectangle 195"/>
            <p:cNvSpPr>
              <a:spLocks noChangeArrowheads="1"/>
            </p:cNvSpPr>
            <p:nvPr/>
          </p:nvSpPr>
          <p:spPr bwMode="auto">
            <a:xfrm>
              <a:off x="4832" y="2788"/>
              <a:ext cx="4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35" name="Rectangle 196"/>
            <p:cNvSpPr>
              <a:spLocks noChangeArrowheads="1"/>
            </p:cNvSpPr>
            <p:nvPr/>
          </p:nvSpPr>
          <p:spPr bwMode="auto">
            <a:xfrm>
              <a:off x="4849" y="2788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36" name="Rectangle 197"/>
            <p:cNvSpPr>
              <a:spLocks noChangeArrowheads="1"/>
            </p:cNvSpPr>
            <p:nvPr/>
          </p:nvSpPr>
          <p:spPr bwMode="auto">
            <a:xfrm>
              <a:off x="4888" y="2788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37" name="Rectangle 198"/>
            <p:cNvSpPr>
              <a:spLocks noChangeArrowheads="1"/>
            </p:cNvSpPr>
            <p:nvPr/>
          </p:nvSpPr>
          <p:spPr bwMode="auto">
            <a:xfrm>
              <a:off x="4929" y="2788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38" name="Rectangle 199"/>
            <p:cNvSpPr>
              <a:spLocks noChangeArrowheads="1"/>
            </p:cNvSpPr>
            <p:nvPr/>
          </p:nvSpPr>
          <p:spPr bwMode="auto">
            <a:xfrm>
              <a:off x="4948" y="2788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39" name="Rectangle 200"/>
            <p:cNvSpPr>
              <a:spLocks noChangeArrowheads="1"/>
            </p:cNvSpPr>
            <p:nvPr/>
          </p:nvSpPr>
          <p:spPr bwMode="auto">
            <a:xfrm>
              <a:off x="4968" y="2788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40" name="Rectangle 201"/>
            <p:cNvSpPr>
              <a:spLocks noChangeArrowheads="1"/>
            </p:cNvSpPr>
            <p:nvPr/>
          </p:nvSpPr>
          <p:spPr bwMode="auto">
            <a:xfrm>
              <a:off x="5009" y="2788"/>
              <a:ext cx="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41" name="Rectangle 202"/>
            <p:cNvSpPr>
              <a:spLocks noChangeArrowheads="1"/>
            </p:cNvSpPr>
            <p:nvPr/>
          </p:nvSpPr>
          <p:spPr bwMode="auto">
            <a:xfrm>
              <a:off x="5028" y="2788"/>
              <a:ext cx="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2842" name="Rectangle 203"/>
            <p:cNvSpPr>
              <a:spLocks noChangeArrowheads="1"/>
            </p:cNvSpPr>
            <p:nvPr/>
          </p:nvSpPr>
          <p:spPr bwMode="auto">
            <a:xfrm>
              <a:off x="5067" y="2788"/>
              <a:ext cx="4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</p:grpSp>
      <p:sp>
        <p:nvSpPr>
          <p:cNvPr id="22531" name="Rectangle 204"/>
          <p:cNvSpPr>
            <a:spLocks noChangeArrowheads="1"/>
          </p:cNvSpPr>
          <p:nvPr/>
        </p:nvSpPr>
        <p:spPr bwMode="auto">
          <a:xfrm>
            <a:off x="8070850" y="4425950"/>
            <a:ext cx="825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2532" name="Freeform 205"/>
          <p:cNvSpPr>
            <a:spLocks/>
          </p:cNvSpPr>
          <p:nvPr/>
        </p:nvSpPr>
        <p:spPr bwMode="auto">
          <a:xfrm>
            <a:off x="7118350" y="4278313"/>
            <a:ext cx="57150" cy="61912"/>
          </a:xfrm>
          <a:custGeom>
            <a:avLst/>
            <a:gdLst>
              <a:gd name="T0" fmla="*/ 2147483647 w 36"/>
              <a:gd name="T1" fmla="*/ 0 h 39"/>
              <a:gd name="T2" fmla="*/ 0 w 36"/>
              <a:gd name="T3" fmla="*/ 2147483647 h 39"/>
              <a:gd name="T4" fmla="*/ 2147483647 w 36"/>
              <a:gd name="T5" fmla="*/ 2147483647 h 39"/>
              <a:gd name="T6" fmla="*/ 2147483647 w 36"/>
              <a:gd name="T7" fmla="*/ 2147483647 h 39"/>
              <a:gd name="T8" fmla="*/ 2147483647 w 36"/>
              <a:gd name="T9" fmla="*/ 2147483647 h 39"/>
              <a:gd name="T10" fmla="*/ 2147483647 w 36"/>
              <a:gd name="T11" fmla="*/ 0 h 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"/>
              <a:gd name="T19" fmla="*/ 0 h 39"/>
              <a:gd name="T20" fmla="*/ 36 w 36"/>
              <a:gd name="T21" fmla="*/ 39 h 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" h="39">
                <a:moveTo>
                  <a:pt x="36" y="0"/>
                </a:moveTo>
                <a:lnTo>
                  <a:pt x="0" y="2"/>
                </a:lnTo>
                <a:lnTo>
                  <a:pt x="19" y="39"/>
                </a:lnTo>
                <a:lnTo>
                  <a:pt x="36" y="2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Line 206"/>
          <p:cNvSpPr>
            <a:spLocks noChangeShapeType="1"/>
          </p:cNvSpPr>
          <p:nvPr/>
        </p:nvSpPr>
        <p:spPr bwMode="auto">
          <a:xfrm>
            <a:off x="7145338" y="4044950"/>
            <a:ext cx="3175" cy="2682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Freeform 207"/>
          <p:cNvSpPr>
            <a:spLocks/>
          </p:cNvSpPr>
          <p:nvPr/>
        </p:nvSpPr>
        <p:spPr bwMode="auto">
          <a:xfrm>
            <a:off x="6634163" y="4938713"/>
            <a:ext cx="1025525" cy="706437"/>
          </a:xfrm>
          <a:custGeom>
            <a:avLst/>
            <a:gdLst>
              <a:gd name="T0" fmla="*/ 2147483647 w 646"/>
              <a:gd name="T1" fmla="*/ 0 h 445"/>
              <a:gd name="T2" fmla="*/ 0 w 646"/>
              <a:gd name="T3" fmla="*/ 2147483647 h 445"/>
              <a:gd name="T4" fmla="*/ 2147483647 w 646"/>
              <a:gd name="T5" fmla="*/ 2147483647 h 445"/>
              <a:gd name="T6" fmla="*/ 2147483647 w 646"/>
              <a:gd name="T7" fmla="*/ 2147483647 h 445"/>
              <a:gd name="T8" fmla="*/ 2147483647 w 646"/>
              <a:gd name="T9" fmla="*/ 2147483647 h 445"/>
              <a:gd name="T10" fmla="*/ 2147483647 w 646"/>
              <a:gd name="T11" fmla="*/ 2147483647 h 445"/>
              <a:gd name="T12" fmla="*/ 2147483647 w 646"/>
              <a:gd name="T13" fmla="*/ 0 h 4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6"/>
              <a:gd name="T22" fmla="*/ 0 h 445"/>
              <a:gd name="T23" fmla="*/ 646 w 646"/>
              <a:gd name="T24" fmla="*/ 445 h 4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6" h="445">
                <a:moveTo>
                  <a:pt x="322" y="0"/>
                </a:moveTo>
                <a:lnTo>
                  <a:pt x="0" y="224"/>
                </a:lnTo>
                <a:lnTo>
                  <a:pt x="324" y="445"/>
                </a:lnTo>
                <a:lnTo>
                  <a:pt x="646" y="224"/>
                </a:lnTo>
                <a:lnTo>
                  <a:pt x="324" y="2"/>
                </a:lnTo>
                <a:lnTo>
                  <a:pt x="322" y="0"/>
                </a:lnTo>
                <a:close/>
              </a:path>
            </a:pathLst>
          </a:custGeom>
          <a:solidFill>
            <a:srgbClr val="FBE2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Freeform 208"/>
          <p:cNvSpPr>
            <a:spLocks/>
          </p:cNvSpPr>
          <p:nvPr/>
        </p:nvSpPr>
        <p:spPr bwMode="auto">
          <a:xfrm>
            <a:off x="6634163" y="4938713"/>
            <a:ext cx="1025525" cy="706437"/>
          </a:xfrm>
          <a:custGeom>
            <a:avLst/>
            <a:gdLst>
              <a:gd name="T0" fmla="*/ 2147483647 w 646"/>
              <a:gd name="T1" fmla="*/ 0 h 445"/>
              <a:gd name="T2" fmla="*/ 0 w 646"/>
              <a:gd name="T3" fmla="*/ 2147483647 h 445"/>
              <a:gd name="T4" fmla="*/ 2147483647 w 646"/>
              <a:gd name="T5" fmla="*/ 2147483647 h 445"/>
              <a:gd name="T6" fmla="*/ 2147483647 w 646"/>
              <a:gd name="T7" fmla="*/ 2147483647 h 445"/>
              <a:gd name="T8" fmla="*/ 2147483647 w 646"/>
              <a:gd name="T9" fmla="*/ 2147483647 h 445"/>
              <a:gd name="T10" fmla="*/ 2147483647 w 646"/>
              <a:gd name="T11" fmla="*/ 2147483647 h 4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6"/>
              <a:gd name="T19" fmla="*/ 0 h 445"/>
              <a:gd name="T20" fmla="*/ 646 w 646"/>
              <a:gd name="T21" fmla="*/ 445 h 4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6" h="445">
                <a:moveTo>
                  <a:pt x="322" y="0"/>
                </a:moveTo>
                <a:lnTo>
                  <a:pt x="0" y="224"/>
                </a:lnTo>
                <a:lnTo>
                  <a:pt x="324" y="445"/>
                </a:lnTo>
                <a:lnTo>
                  <a:pt x="646" y="224"/>
                </a:lnTo>
                <a:lnTo>
                  <a:pt x="324" y="2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Freeform 209"/>
          <p:cNvSpPr>
            <a:spLocks/>
          </p:cNvSpPr>
          <p:nvPr/>
        </p:nvSpPr>
        <p:spPr bwMode="auto">
          <a:xfrm>
            <a:off x="7118350" y="4873625"/>
            <a:ext cx="57150" cy="58738"/>
          </a:xfrm>
          <a:custGeom>
            <a:avLst/>
            <a:gdLst>
              <a:gd name="T0" fmla="*/ 2147483647 w 36"/>
              <a:gd name="T1" fmla="*/ 0 h 37"/>
              <a:gd name="T2" fmla="*/ 0 w 36"/>
              <a:gd name="T3" fmla="*/ 2147483647 h 37"/>
              <a:gd name="T4" fmla="*/ 2147483647 w 36"/>
              <a:gd name="T5" fmla="*/ 2147483647 h 37"/>
              <a:gd name="T6" fmla="*/ 2147483647 w 36"/>
              <a:gd name="T7" fmla="*/ 2147483647 h 37"/>
              <a:gd name="T8" fmla="*/ 2147483647 w 36"/>
              <a:gd name="T9" fmla="*/ 2147483647 h 37"/>
              <a:gd name="T10" fmla="*/ 2147483647 w 36"/>
              <a:gd name="T11" fmla="*/ 0 h 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"/>
              <a:gd name="T19" fmla="*/ 0 h 37"/>
              <a:gd name="T20" fmla="*/ 36 w 36"/>
              <a:gd name="T21" fmla="*/ 37 h 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" h="37">
                <a:moveTo>
                  <a:pt x="36" y="0"/>
                </a:moveTo>
                <a:lnTo>
                  <a:pt x="0" y="2"/>
                </a:lnTo>
                <a:lnTo>
                  <a:pt x="19" y="37"/>
                </a:lnTo>
                <a:lnTo>
                  <a:pt x="36" y="2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210"/>
          <p:cNvSpPr>
            <a:spLocks noChangeShapeType="1"/>
          </p:cNvSpPr>
          <p:nvPr/>
        </p:nvSpPr>
        <p:spPr bwMode="auto">
          <a:xfrm>
            <a:off x="7145338" y="4640263"/>
            <a:ext cx="3175" cy="2682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Rectangle 211"/>
          <p:cNvSpPr>
            <a:spLocks noChangeArrowheads="1"/>
          </p:cNvSpPr>
          <p:nvPr/>
        </p:nvSpPr>
        <p:spPr bwMode="auto">
          <a:xfrm>
            <a:off x="6729413" y="5224463"/>
            <a:ext cx="1127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3</a:t>
            </a:r>
            <a:endParaRPr lang="en-US" b="0">
              <a:latin typeface="Arial" charset="0"/>
            </a:endParaRPr>
          </a:p>
        </p:txBody>
      </p:sp>
      <p:sp>
        <p:nvSpPr>
          <p:cNvPr id="22539" name="Rectangle 212"/>
          <p:cNvSpPr>
            <a:spLocks noChangeArrowheads="1"/>
          </p:cNvSpPr>
          <p:nvPr/>
        </p:nvSpPr>
        <p:spPr bwMode="auto">
          <a:xfrm>
            <a:off x="6796088" y="5224463"/>
            <a:ext cx="1127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2</a:t>
            </a:r>
            <a:endParaRPr lang="en-US" b="0">
              <a:latin typeface="Arial" charset="0"/>
            </a:endParaRPr>
          </a:p>
        </p:txBody>
      </p:sp>
      <p:sp>
        <p:nvSpPr>
          <p:cNvPr id="22540" name="Rectangle 213"/>
          <p:cNvSpPr>
            <a:spLocks noChangeArrowheads="1"/>
          </p:cNvSpPr>
          <p:nvPr/>
        </p:nvSpPr>
        <p:spPr bwMode="auto">
          <a:xfrm>
            <a:off x="6856413" y="5224463"/>
            <a:ext cx="1127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n</a:t>
            </a:r>
            <a:endParaRPr lang="en-US" b="0">
              <a:latin typeface="Arial" charset="0"/>
            </a:endParaRPr>
          </a:p>
        </p:txBody>
      </p:sp>
      <p:sp>
        <p:nvSpPr>
          <p:cNvPr id="22541" name="Rectangle 214"/>
          <p:cNvSpPr>
            <a:spLocks noChangeArrowheads="1"/>
          </p:cNvSpPr>
          <p:nvPr/>
        </p:nvSpPr>
        <p:spPr bwMode="auto">
          <a:xfrm>
            <a:off x="6921500" y="5224463"/>
            <a:ext cx="1127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d</a:t>
            </a:r>
            <a:endParaRPr lang="en-US" b="0">
              <a:latin typeface="Arial" charset="0"/>
            </a:endParaRPr>
          </a:p>
        </p:txBody>
      </p:sp>
      <p:sp>
        <p:nvSpPr>
          <p:cNvPr id="22542" name="Rectangle 215"/>
          <p:cNvSpPr>
            <a:spLocks noChangeArrowheads="1"/>
          </p:cNvSpPr>
          <p:nvPr/>
        </p:nvSpPr>
        <p:spPr bwMode="auto">
          <a:xfrm>
            <a:off x="6988175" y="5224463"/>
            <a:ext cx="825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2543" name="Rectangle 216"/>
          <p:cNvSpPr>
            <a:spLocks noChangeArrowheads="1"/>
          </p:cNvSpPr>
          <p:nvPr/>
        </p:nvSpPr>
        <p:spPr bwMode="auto">
          <a:xfrm>
            <a:off x="7018338" y="5224463"/>
            <a:ext cx="889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r</a:t>
            </a:r>
            <a:endParaRPr lang="en-US" b="0">
              <a:latin typeface="Arial" charset="0"/>
            </a:endParaRPr>
          </a:p>
        </p:txBody>
      </p:sp>
      <p:sp>
        <p:nvSpPr>
          <p:cNvPr id="22544" name="Rectangle 217"/>
          <p:cNvSpPr>
            <a:spLocks noChangeArrowheads="1"/>
          </p:cNvSpPr>
          <p:nvPr/>
        </p:nvSpPr>
        <p:spPr bwMode="auto">
          <a:xfrm>
            <a:off x="7056438" y="5224463"/>
            <a:ext cx="10953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b="0">
              <a:latin typeface="Arial" charset="0"/>
            </a:endParaRPr>
          </a:p>
        </p:txBody>
      </p:sp>
      <p:sp>
        <p:nvSpPr>
          <p:cNvPr id="22545" name="Rectangle 218"/>
          <p:cNvSpPr>
            <a:spLocks noChangeArrowheads="1"/>
          </p:cNvSpPr>
          <p:nvPr/>
        </p:nvSpPr>
        <p:spPr bwMode="auto">
          <a:xfrm>
            <a:off x="7118350" y="5224463"/>
            <a:ext cx="1127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p</a:t>
            </a:r>
            <a:endParaRPr lang="en-US" b="0">
              <a:latin typeface="Arial" charset="0"/>
            </a:endParaRPr>
          </a:p>
        </p:txBody>
      </p:sp>
      <p:sp>
        <p:nvSpPr>
          <p:cNvPr id="22546" name="Rectangle 219"/>
          <p:cNvSpPr>
            <a:spLocks noChangeArrowheads="1"/>
          </p:cNvSpPr>
          <p:nvPr/>
        </p:nvSpPr>
        <p:spPr bwMode="auto">
          <a:xfrm>
            <a:off x="7183438" y="5224463"/>
            <a:ext cx="10953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b="0">
              <a:latin typeface="Arial" charset="0"/>
            </a:endParaRPr>
          </a:p>
        </p:txBody>
      </p:sp>
      <p:sp>
        <p:nvSpPr>
          <p:cNvPr id="22547" name="Rectangle 220"/>
          <p:cNvSpPr>
            <a:spLocks noChangeArrowheads="1"/>
          </p:cNvSpPr>
          <p:nvPr/>
        </p:nvSpPr>
        <p:spPr bwMode="auto">
          <a:xfrm>
            <a:off x="7245350" y="5224463"/>
            <a:ext cx="825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2548" name="Rectangle 221"/>
          <p:cNvSpPr>
            <a:spLocks noChangeArrowheads="1"/>
          </p:cNvSpPr>
          <p:nvPr/>
        </p:nvSpPr>
        <p:spPr bwMode="auto">
          <a:xfrm>
            <a:off x="7278688" y="5224463"/>
            <a:ext cx="762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2549" name="Rectangle 222"/>
          <p:cNvSpPr>
            <a:spLocks noChangeArrowheads="1"/>
          </p:cNvSpPr>
          <p:nvPr/>
        </p:nvSpPr>
        <p:spPr bwMode="auto">
          <a:xfrm>
            <a:off x="7302500" y="5224463"/>
            <a:ext cx="825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2550" name="Rectangle 223"/>
          <p:cNvSpPr>
            <a:spLocks noChangeArrowheads="1"/>
          </p:cNvSpPr>
          <p:nvPr/>
        </p:nvSpPr>
        <p:spPr bwMode="auto">
          <a:xfrm>
            <a:off x="7334250" y="5224463"/>
            <a:ext cx="762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2551" name="Rectangle 224"/>
          <p:cNvSpPr>
            <a:spLocks noChangeArrowheads="1"/>
          </p:cNvSpPr>
          <p:nvPr/>
        </p:nvSpPr>
        <p:spPr bwMode="auto">
          <a:xfrm>
            <a:off x="7361238" y="5224463"/>
            <a:ext cx="10953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o</a:t>
            </a:r>
            <a:endParaRPr lang="en-US" b="0">
              <a:latin typeface="Arial" charset="0"/>
            </a:endParaRPr>
          </a:p>
        </p:txBody>
      </p:sp>
      <p:sp>
        <p:nvSpPr>
          <p:cNvPr id="22552" name="Rectangle 225"/>
          <p:cNvSpPr>
            <a:spLocks noChangeArrowheads="1"/>
          </p:cNvSpPr>
          <p:nvPr/>
        </p:nvSpPr>
        <p:spPr bwMode="auto">
          <a:xfrm>
            <a:off x="7423150" y="5224463"/>
            <a:ext cx="1127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n</a:t>
            </a:r>
            <a:endParaRPr lang="en-US" b="0">
              <a:latin typeface="Arial" charset="0"/>
            </a:endParaRPr>
          </a:p>
        </p:txBody>
      </p:sp>
      <p:sp>
        <p:nvSpPr>
          <p:cNvPr id="22553" name="Rectangle 226"/>
          <p:cNvSpPr>
            <a:spLocks noChangeArrowheads="1"/>
          </p:cNvSpPr>
          <p:nvPr/>
        </p:nvSpPr>
        <p:spPr bwMode="auto">
          <a:xfrm>
            <a:off x="7488238" y="5224463"/>
            <a:ext cx="1127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?</a:t>
            </a:r>
            <a:endParaRPr lang="en-US" b="0">
              <a:latin typeface="Arial" charset="0"/>
            </a:endParaRPr>
          </a:p>
        </p:txBody>
      </p:sp>
      <p:sp>
        <p:nvSpPr>
          <p:cNvPr id="22554" name="Freeform 227"/>
          <p:cNvSpPr>
            <a:spLocks/>
          </p:cNvSpPr>
          <p:nvPr/>
        </p:nvSpPr>
        <p:spPr bwMode="auto">
          <a:xfrm>
            <a:off x="7118350" y="5878513"/>
            <a:ext cx="57150" cy="58737"/>
          </a:xfrm>
          <a:custGeom>
            <a:avLst/>
            <a:gdLst>
              <a:gd name="T0" fmla="*/ 2147483647 w 36"/>
              <a:gd name="T1" fmla="*/ 0 h 37"/>
              <a:gd name="T2" fmla="*/ 0 w 36"/>
              <a:gd name="T3" fmla="*/ 0 h 37"/>
              <a:gd name="T4" fmla="*/ 2147483647 w 36"/>
              <a:gd name="T5" fmla="*/ 2147483647 h 37"/>
              <a:gd name="T6" fmla="*/ 2147483647 w 36"/>
              <a:gd name="T7" fmla="*/ 0 h 37"/>
              <a:gd name="T8" fmla="*/ 2147483647 w 36"/>
              <a:gd name="T9" fmla="*/ 0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37"/>
              <a:gd name="T17" fmla="*/ 36 w 36"/>
              <a:gd name="T18" fmla="*/ 37 h 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37">
                <a:moveTo>
                  <a:pt x="36" y="0"/>
                </a:moveTo>
                <a:lnTo>
                  <a:pt x="0" y="0"/>
                </a:lnTo>
                <a:lnTo>
                  <a:pt x="19" y="37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5" name="Line 228"/>
          <p:cNvSpPr>
            <a:spLocks noChangeShapeType="1"/>
          </p:cNvSpPr>
          <p:nvPr/>
        </p:nvSpPr>
        <p:spPr bwMode="auto">
          <a:xfrm>
            <a:off x="7145338" y="5645150"/>
            <a:ext cx="3175" cy="26511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6" name="Freeform 229"/>
          <p:cNvSpPr>
            <a:spLocks/>
          </p:cNvSpPr>
          <p:nvPr/>
        </p:nvSpPr>
        <p:spPr bwMode="auto">
          <a:xfrm>
            <a:off x="6634163" y="1157288"/>
            <a:ext cx="1028700" cy="342900"/>
          </a:xfrm>
          <a:custGeom>
            <a:avLst/>
            <a:gdLst>
              <a:gd name="T0" fmla="*/ 2147483647 w 648"/>
              <a:gd name="T1" fmla="*/ 2147483647 h 216"/>
              <a:gd name="T2" fmla="*/ 2147483647 w 648"/>
              <a:gd name="T3" fmla="*/ 2147483647 h 216"/>
              <a:gd name="T4" fmla="*/ 2147483647 w 648"/>
              <a:gd name="T5" fmla="*/ 2147483647 h 216"/>
              <a:gd name="T6" fmla="*/ 2147483647 w 648"/>
              <a:gd name="T7" fmla="*/ 2147483647 h 216"/>
              <a:gd name="T8" fmla="*/ 2147483647 w 648"/>
              <a:gd name="T9" fmla="*/ 2147483647 h 216"/>
              <a:gd name="T10" fmla="*/ 2147483647 w 648"/>
              <a:gd name="T11" fmla="*/ 2147483647 h 216"/>
              <a:gd name="T12" fmla="*/ 2147483647 w 648"/>
              <a:gd name="T13" fmla="*/ 2147483647 h 216"/>
              <a:gd name="T14" fmla="*/ 2147483647 w 648"/>
              <a:gd name="T15" fmla="*/ 2147483647 h 216"/>
              <a:gd name="T16" fmla="*/ 2147483647 w 648"/>
              <a:gd name="T17" fmla="*/ 2147483647 h 216"/>
              <a:gd name="T18" fmla="*/ 2147483647 w 648"/>
              <a:gd name="T19" fmla="*/ 2147483647 h 216"/>
              <a:gd name="T20" fmla="*/ 2147483647 w 648"/>
              <a:gd name="T21" fmla="*/ 2147483647 h 216"/>
              <a:gd name="T22" fmla="*/ 2147483647 w 648"/>
              <a:gd name="T23" fmla="*/ 2147483647 h 216"/>
              <a:gd name="T24" fmla="*/ 2147483647 w 648"/>
              <a:gd name="T25" fmla="*/ 2147483647 h 216"/>
              <a:gd name="T26" fmla="*/ 2147483647 w 648"/>
              <a:gd name="T27" fmla="*/ 2147483647 h 216"/>
              <a:gd name="T28" fmla="*/ 2147483647 w 648"/>
              <a:gd name="T29" fmla="*/ 2147483647 h 216"/>
              <a:gd name="T30" fmla="*/ 2147483647 w 648"/>
              <a:gd name="T31" fmla="*/ 2147483647 h 216"/>
              <a:gd name="T32" fmla="*/ 2147483647 w 648"/>
              <a:gd name="T33" fmla="*/ 2147483647 h 216"/>
              <a:gd name="T34" fmla="*/ 2147483647 w 648"/>
              <a:gd name="T35" fmla="*/ 2147483647 h 216"/>
              <a:gd name="T36" fmla="*/ 2147483647 w 648"/>
              <a:gd name="T37" fmla="*/ 2147483647 h 216"/>
              <a:gd name="T38" fmla="*/ 2147483647 w 648"/>
              <a:gd name="T39" fmla="*/ 0 h 216"/>
              <a:gd name="T40" fmla="*/ 2147483647 w 648"/>
              <a:gd name="T41" fmla="*/ 0 h 216"/>
              <a:gd name="T42" fmla="*/ 2147483647 w 648"/>
              <a:gd name="T43" fmla="*/ 0 h 216"/>
              <a:gd name="T44" fmla="*/ 2147483647 w 648"/>
              <a:gd name="T45" fmla="*/ 0 h 216"/>
              <a:gd name="T46" fmla="*/ 2147483647 w 648"/>
              <a:gd name="T47" fmla="*/ 2147483647 h 216"/>
              <a:gd name="T48" fmla="*/ 2147483647 w 648"/>
              <a:gd name="T49" fmla="*/ 2147483647 h 216"/>
              <a:gd name="T50" fmla="*/ 2147483647 w 648"/>
              <a:gd name="T51" fmla="*/ 2147483647 h 216"/>
              <a:gd name="T52" fmla="*/ 2147483647 w 648"/>
              <a:gd name="T53" fmla="*/ 2147483647 h 216"/>
              <a:gd name="T54" fmla="*/ 2147483647 w 648"/>
              <a:gd name="T55" fmla="*/ 2147483647 h 216"/>
              <a:gd name="T56" fmla="*/ 2147483647 w 648"/>
              <a:gd name="T57" fmla="*/ 2147483647 h 216"/>
              <a:gd name="T58" fmla="*/ 2147483647 w 648"/>
              <a:gd name="T59" fmla="*/ 2147483647 h 216"/>
              <a:gd name="T60" fmla="*/ 0 w 648"/>
              <a:gd name="T61" fmla="*/ 2147483647 h 216"/>
              <a:gd name="T62" fmla="*/ 0 w 648"/>
              <a:gd name="T63" fmla="*/ 2147483647 h 216"/>
              <a:gd name="T64" fmla="*/ 0 w 648"/>
              <a:gd name="T65" fmla="*/ 2147483647 h 216"/>
              <a:gd name="T66" fmla="*/ 2147483647 w 648"/>
              <a:gd name="T67" fmla="*/ 2147483647 h 216"/>
              <a:gd name="T68" fmla="*/ 2147483647 w 648"/>
              <a:gd name="T69" fmla="*/ 2147483647 h 216"/>
              <a:gd name="T70" fmla="*/ 2147483647 w 648"/>
              <a:gd name="T71" fmla="*/ 2147483647 h 216"/>
              <a:gd name="T72" fmla="*/ 2147483647 w 648"/>
              <a:gd name="T73" fmla="*/ 2147483647 h 216"/>
              <a:gd name="T74" fmla="*/ 2147483647 w 648"/>
              <a:gd name="T75" fmla="*/ 2147483647 h 216"/>
              <a:gd name="T76" fmla="*/ 2147483647 w 648"/>
              <a:gd name="T77" fmla="*/ 2147483647 h 216"/>
              <a:gd name="T78" fmla="*/ 2147483647 w 648"/>
              <a:gd name="T79" fmla="*/ 2147483647 h 216"/>
              <a:gd name="T80" fmla="*/ 2147483647 w 648"/>
              <a:gd name="T81" fmla="*/ 2147483647 h 216"/>
              <a:gd name="T82" fmla="*/ 2147483647 w 648"/>
              <a:gd name="T83" fmla="*/ 2147483647 h 216"/>
              <a:gd name="T84" fmla="*/ 2147483647 w 648"/>
              <a:gd name="T85" fmla="*/ 2147483647 h 216"/>
              <a:gd name="T86" fmla="*/ 2147483647 w 648"/>
              <a:gd name="T87" fmla="*/ 2147483647 h 216"/>
              <a:gd name="T88" fmla="*/ 2147483647 w 648"/>
              <a:gd name="T89" fmla="*/ 2147483647 h 21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648"/>
              <a:gd name="T136" fmla="*/ 0 h 216"/>
              <a:gd name="T137" fmla="*/ 648 w 648"/>
              <a:gd name="T138" fmla="*/ 216 h 21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648" h="216">
                <a:moveTo>
                  <a:pt x="538" y="214"/>
                </a:moveTo>
                <a:lnTo>
                  <a:pt x="558" y="214"/>
                </a:lnTo>
                <a:lnTo>
                  <a:pt x="575" y="210"/>
                </a:lnTo>
                <a:lnTo>
                  <a:pt x="590" y="203"/>
                </a:lnTo>
                <a:lnTo>
                  <a:pt x="603" y="195"/>
                </a:lnTo>
                <a:lnTo>
                  <a:pt x="616" y="184"/>
                </a:lnTo>
                <a:lnTo>
                  <a:pt x="627" y="171"/>
                </a:lnTo>
                <a:lnTo>
                  <a:pt x="635" y="158"/>
                </a:lnTo>
                <a:lnTo>
                  <a:pt x="642" y="141"/>
                </a:lnTo>
                <a:lnTo>
                  <a:pt x="646" y="125"/>
                </a:lnTo>
                <a:lnTo>
                  <a:pt x="648" y="108"/>
                </a:lnTo>
                <a:lnTo>
                  <a:pt x="646" y="91"/>
                </a:lnTo>
                <a:lnTo>
                  <a:pt x="642" y="73"/>
                </a:lnTo>
                <a:lnTo>
                  <a:pt x="635" y="58"/>
                </a:lnTo>
                <a:lnTo>
                  <a:pt x="627" y="43"/>
                </a:lnTo>
                <a:lnTo>
                  <a:pt x="616" y="30"/>
                </a:lnTo>
                <a:lnTo>
                  <a:pt x="603" y="19"/>
                </a:lnTo>
                <a:lnTo>
                  <a:pt x="590" y="11"/>
                </a:lnTo>
                <a:lnTo>
                  <a:pt x="575" y="4"/>
                </a:lnTo>
                <a:lnTo>
                  <a:pt x="558" y="0"/>
                </a:lnTo>
                <a:lnTo>
                  <a:pt x="540" y="0"/>
                </a:lnTo>
                <a:lnTo>
                  <a:pt x="108" y="0"/>
                </a:lnTo>
                <a:lnTo>
                  <a:pt x="91" y="0"/>
                </a:lnTo>
                <a:lnTo>
                  <a:pt x="73" y="4"/>
                </a:lnTo>
                <a:lnTo>
                  <a:pt x="58" y="11"/>
                </a:lnTo>
                <a:lnTo>
                  <a:pt x="43" y="19"/>
                </a:lnTo>
                <a:lnTo>
                  <a:pt x="30" y="30"/>
                </a:lnTo>
                <a:lnTo>
                  <a:pt x="19" y="43"/>
                </a:lnTo>
                <a:lnTo>
                  <a:pt x="11" y="58"/>
                </a:lnTo>
                <a:lnTo>
                  <a:pt x="4" y="73"/>
                </a:lnTo>
                <a:lnTo>
                  <a:pt x="0" y="91"/>
                </a:lnTo>
                <a:lnTo>
                  <a:pt x="0" y="108"/>
                </a:lnTo>
                <a:lnTo>
                  <a:pt x="0" y="125"/>
                </a:lnTo>
                <a:lnTo>
                  <a:pt x="4" y="141"/>
                </a:lnTo>
                <a:lnTo>
                  <a:pt x="11" y="158"/>
                </a:lnTo>
                <a:lnTo>
                  <a:pt x="19" y="171"/>
                </a:lnTo>
                <a:lnTo>
                  <a:pt x="30" y="184"/>
                </a:lnTo>
                <a:lnTo>
                  <a:pt x="43" y="195"/>
                </a:lnTo>
                <a:lnTo>
                  <a:pt x="58" y="203"/>
                </a:lnTo>
                <a:lnTo>
                  <a:pt x="73" y="210"/>
                </a:lnTo>
                <a:lnTo>
                  <a:pt x="91" y="214"/>
                </a:lnTo>
                <a:lnTo>
                  <a:pt x="108" y="216"/>
                </a:lnTo>
                <a:lnTo>
                  <a:pt x="540" y="216"/>
                </a:lnTo>
                <a:lnTo>
                  <a:pt x="538" y="214"/>
                </a:lnTo>
                <a:close/>
              </a:path>
            </a:pathLst>
          </a:custGeom>
          <a:solidFill>
            <a:srgbClr val="FBE2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Freeform 230"/>
          <p:cNvSpPr>
            <a:spLocks/>
          </p:cNvSpPr>
          <p:nvPr/>
        </p:nvSpPr>
        <p:spPr bwMode="auto">
          <a:xfrm>
            <a:off x="6634163" y="1157288"/>
            <a:ext cx="1028700" cy="342900"/>
          </a:xfrm>
          <a:custGeom>
            <a:avLst/>
            <a:gdLst>
              <a:gd name="T0" fmla="*/ 2147483647 w 648"/>
              <a:gd name="T1" fmla="*/ 2147483647 h 216"/>
              <a:gd name="T2" fmla="*/ 2147483647 w 648"/>
              <a:gd name="T3" fmla="*/ 2147483647 h 216"/>
              <a:gd name="T4" fmla="*/ 2147483647 w 648"/>
              <a:gd name="T5" fmla="*/ 2147483647 h 216"/>
              <a:gd name="T6" fmla="*/ 2147483647 w 648"/>
              <a:gd name="T7" fmla="*/ 2147483647 h 216"/>
              <a:gd name="T8" fmla="*/ 2147483647 w 648"/>
              <a:gd name="T9" fmla="*/ 2147483647 h 216"/>
              <a:gd name="T10" fmla="*/ 2147483647 w 648"/>
              <a:gd name="T11" fmla="*/ 2147483647 h 216"/>
              <a:gd name="T12" fmla="*/ 2147483647 w 648"/>
              <a:gd name="T13" fmla="*/ 2147483647 h 216"/>
              <a:gd name="T14" fmla="*/ 2147483647 w 648"/>
              <a:gd name="T15" fmla="*/ 2147483647 h 216"/>
              <a:gd name="T16" fmla="*/ 2147483647 w 648"/>
              <a:gd name="T17" fmla="*/ 2147483647 h 216"/>
              <a:gd name="T18" fmla="*/ 2147483647 w 648"/>
              <a:gd name="T19" fmla="*/ 2147483647 h 216"/>
              <a:gd name="T20" fmla="*/ 2147483647 w 648"/>
              <a:gd name="T21" fmla="*/ 2147483647 h 216"/>
              <a:gd name="T22" fmla="*/ 2147483647 w 648"/>
              <a:gd name="T23" fmla="*/ 2147483647 h 216"/>
              <a:gd name="T24" fmla="*/ 2147483647 w 648"/>
              <a:gd name="T25" fmla="*/ 2147483647 h 216"/>
              <a:gd name="T26" fmla="*/ 2147483647 w 648"/>
              <a:gd name="T27" fmla="*/ 2147483647 h 216"/>
              <a:gd name="T28" fmla="*/ 2147483647 w 648"/>
              <a:gd name="T29" fmla="*/ 2147483647 h 216"/>
              <a:gd name="T30" fmla="*/ 2147483647 w 648"/>
              <a:gd name="T31" fmla="*/ 2147483647 h 216"/>
              <a:gd name="T32" fmla="*/ 2147483647 w 648"/>
              <a:gd name="T33" fmla="*/ 2147483647 h 216"/>
              <a:gd name="T34" fmla="*/ 2147483647 w 648"/>
              <a:gd name="T35" fmla="*/ 2147483647 h 216"/>
              <a:gd name="T36" fmla="*/ 2147483647 w 648"/>
              <a:gd name="T37" fmla="*/ 2147483647 h 216"/>
              <a:gd name="T38" fmla="*/ 2147483647 w 648"/>
              <a:gd name="T39" fmla="*/ 0 h 216"/>
              <a:gd name="T40" fmla="*/ 2147483647 w 648"/>
              <a:gd name="T41" fmla="*/ 0 h 216"/>
              <a:gd name="T42" fmla="*/ 2147483647 w 648"/>
              <a:gd name="T43" fmla="*/ 0 h 216"/>
              <a:gd name="T44" fmla="*/ 2147483647 w 648"/>
              <a:gd name="T45" fmla="*/ 0 h 216"/>
              <a:gd name="T46" fmla="*/ 2147483647 w 648"/>
              <a:gd name="T47" fmla="*/ 2147483647 h 216"/>
              <a:gd name="T48" fmla="*/ 2147483647 w 648"/>
              <a:gd name="T49" fmla="*/ 2147483647 h 216"/>
              <a:gd name="T50" fmla="*/ 2147483647 w 648"/>
              <a:gd name="T51" fmla="*/ 2147483647 h 216"/>
              <a:gd name="T52" fmla="*/ 2147483647 w 648"/>
              <a:gd name="T53" fmla="*/ 2147483647 h 216"/>
              <a:gd name="T54" fmla="*/ 2147483647 w 648"/>
              <a:gd name="T55" fmla="*/ 2147483647 h 216"/>
              <a:gd name="T56" fmla="*/ 2147483647 w 648"/>
              <a:gd name="T57" fmla="*/ 2147483647 h 216"/>
              <a:gd name="T58" fmla="*/ 2147483647 w 648"/>
              <a:gd name="T59" fmla="*/ 2147483647 h 216"/>
              <a:gd name="T60" fmla="*/ 0 w 648"/>
              <a:gd name="T61" fmla="*/ 2147483647 h 216"/>
              <a:gd name="T62" fmla="*/ 0 w 648"/>
              <a:gd name="T63" fmla="*/ 2147483647 h 216"/>
              <a:gd name="T64" fmla="*/ 0 w 648"/>
              <a:gd name="T65" fmla="*/ 2147483647 h 216"/>
              <a:gd name="T66" fmla="*/ 2147483647 w 648"/>
              <a:gd name="T67" fmla="*/ 2147483647 h 216"/>
              <a:gd name="T68" fmla="*/ 2147483647 w 648"/>
              <a:gd name="T69" fmla="*/ 2147483647 h 216"/>
              <a:gd name="T70" fmla="*/ 2147483647 w 648"/>
              <a:gd name="T71" fmla="*/ 2147483647 h 216"/>
              <a:gd name="T72" fmla="*/ 2147483647 w 648"/>
              <a:gd name="T73" fmla="*/ 2147483647 h 216"/>
              <a:gd name="T74" fmla="*/ 2147483647 w 648"/>
              <a:gd name="T75" fmla="*/ 2147483647 h 216"/>
              <a:gd name="T76" fmla="*/ 2147483647 w 648"/>
              <a:gd name="T77" fmla="*/ 2147483647 h 216"/>
              <a:gd name="T78" fmla="*/ 2147483647 w 648"/>
              <a:gd name="T79" fmla="*/ 2147483647 h 216"/>
              <a:gd name="T80" fmla="*/ 2147483647 w 648"/>
              <a:gd name="T81" fmla="*/ 2147483647 h 216"/>
              <a:gd name="T82" fmla="*/ 2147483647 w 648"/>
              <a:gd name="T83" fmla="*/ 2147483647 h 216"/>
              <a:gd name="T84" fmla="*/ 2147483647 w 648"/>
              <a:gd name="T85" fmla="*/ 2147483647 h 216"/>
              <a:gd name="T86" fmla="*/ 2147483647 w 648"/>
              <a:gd name="T87" fmla="*/ 2147483647 h 21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648"/>
              <a:gd name="T133" fmla="*/ 0 h 216"/>
              <a:gd name="T134" fmla="*/ 648 w 648"/>
              <a:gd name="T135" fmla="*/ 216 h 21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648" h="216">
                <a:moveTo>
                  <a:pt x="538" y="214"/>
                </a:moveTo>
                <a:lnTo>
                  <a:pt x="558" y="214"/>
                </a:lnTo>
                <a:lnTo>
                  <a:pt x="575" y="210"/>
                </a:lnTo>
                <a:lnTo>
                  <a:pt x="590" y="203"/>
                </a:lnTo>
                <a:lnTo>
                  <a:pt x="603" y="195"/>
                </a:lnTo>
                <a:lnTo>
                  <a:pt x="616" y="184"/>
                </a:lnTo>
                <a:lnTo>
                  <a:pt x="627" y="171"/>
                </a:lnTo>
                <a:lnTo>
                  <a:pt x="635" y="158"/>
                </a:lnTo>
                <a:lnTo>
                  <a:pt x="642" y="141"/>
                </a:lnTo>
                <a:lnTo>
                  <a:pt x="646" y="125"/>
                </a:lnTo>
                <a:lnTo>
                  <a:pt x="648" y="108"/>
                </a:lnTo>
                <a:lnTo>
                  <a:pt x="646" y="91"/>
                </a:lnTo>
                <a:lnTo>
                  <a:pt x="642" y="73"/>
                </a:lnTo>
                <a:lnTo>
                  <a:pt x="635" y="58"/>
                </a:lnTo>
                <a:lnTo>
                  <a:pt x="627" y="43"/>
                </a:lnTo>
                <a:lnTo>
                  <a:pt x="616" y="30"/>
                </a:lnTo>
                <a:lnTo>
                  <a:pt x="603" y="19"/>
                </a:lnTo>
                <a:lnTo>
                  <a:pt x="590" y="11"/>
                </a:lnTo>
                <a:lnTo>
                  <a:pt x="575" y="4"/>
                </a:lnTo>
                <a:lnTo>
                  <a:pt x="558" y="0"/>
                </a:lnTo>
                <a:lnTo>
                  <a:pt x="540" y="0"/>
                </a:lnTo>
                <a:lnTo>
                  <a:pt x="108" y="0"/>
                </a:lnTo>
                <a:lnTo>
                  <a:pt x="91" y="0"/>
                </a:lnTo>
                <a:lnTo>
                  <a:pt x="73" y="4"/>
                </a:lnTo>
                <a:lnTo>
                  <a:pt x="58" y="11"/>
                </a:lnTo>
                <a:lnTo>
                  <a:pt x="43" y="19"/>
                </a:lnTo>
                <a:lnTo>
                  <a:pt x="30" y="30"/>
                </a:lnTo>
                <a:lnTo>
                  <a:pt x="19" y="43"/>
                </a:lnTo>
                <a:lnTo>
                  <a:pt x="11" y="58"/>
                </a:lnTo>
                <a:lnTo>
                  <a:pt x="4" y="73"/>
                </a:lnTo>
                <a:lnTo>
                  <a:pt x="0" y="91"/>
                </a:lnTo>
                <a:lnTo>
                  <a:pt x="0" y="108"/>
                </a:lnTo>
                <a:lnTo>
                  <a:pt x="0" y="125"/>
                </a:lnTo>
                <a:lnTo>
                  <a:pt x="4" y="141"/>
                </a:lnTo>
                <a:lnTo>
                  <a:pt x="11" y="158"/>
                </a:lnTo>
                <a:lnTo>
                  <a:pt x="19" y="171"/>
                </a:lnTo>
                <a:lnTo>
                  <a:pt x="30" y="184"/>
                </a:lnTo>
                <a:lnTo>
                  <a:pt x="43" y="195"/>
                </a:lnTo>
                <a:lnTo>
                  <a:pt x="58" y="203"/>
                </a:lnTo>
                <a:lnTo>
                  <a:pt x="73" y="210"/>
                </a:lnTo>
                <a:lnTo>
                  <a:pt x="91" y="214"/>
                </a:lnTo>
                <a:lnTo>
                  <a:pt x="108" y="216"/>
                </a:lnTo>
                <a:lnTo>
                  <a:pt x="540" y="216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8" name="Rectangle 231"/>
          <p:cNvSpPr>
            <a:spLocks noChangeArrowheads="1"/>
          </p:cNvSpPr>
          <p:nvPr/>
        </p:nvSpPr>
        <p:spPr bwMode="auto">
          <a:xfrm>
            <a:off x="7024688" y="1260475"/>
            <a:ext cx="1270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S</a:t>
            </a:r>
            <a:endParaRPr lang="en-US" b="0">
              <a:latin typeface="Arial" charset="0"/>
            </a:endParaRPr>
          </a:p>
        </p:txBody>
      </p:sp>
      <p:sp>
        <p:nvSpPr>
          <p:cNvPr id="22559" name="Rectangle 232"/>
          <p:cNvSpPr>
            <a:spLocks noChangeArrowheads="1"/>
          </p:cNvSpPr>
          <p:nvPr/>
        </p:nvSpPr>
        <p:spPr bwMode="auto">
          <a:xfrm>
            <a:off x="7100888" y="1260475"/>
            <a:ext cx="825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2560" name="Rectangle 233"/>
          <p:cNvSpPr>
            <a:spLocks noChangeArrowheads="1"/>
          </p:cNvSpPr>
          <p:nvPr/>
        </p:nvSpPr>
        <p:spPr bwMode="auto">
          <a:xfrm>
            <a:off x="7131050" y="1260475"/>
            <a:ext cx="1095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a</a:t>
            </a:r>
            <a:endParaRPr lang="en-US" b="0">
              <a:latin typeface="Arial" charset="0"/>
            </a:endParaRPr>
          </a:p>
        </p:txBody>
      </p:sp>
      <p:sp>
        <p:nvSpPr>
          <p:cNvPr id="22561" name="Rectangle 234"/>
          <p:cNvSpPr>
            <a:spLocks noChangeArrowheads="1"/>
          </p:cNvSpPr>
          <p:nvPr/>
        </p:nvSpPr>
        <p:spPr bwMode="auto">
          <a:xfrm>
            <a:off x="7196138" y="1260475"/>
            <a:ext cx="889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r</a:t>
            </a:r>
            <a:endParaRPr lang="en-US" b="0">
              <a:latin typeface="Arial" charset="0"/>
            </a:endParaRPr>
          </a:p>
        </p:txBody>
      </p:sp>
      <p:sp>
        <p:nvSpPr>
          <p:cNvPr id="22562" name="Rectangle 235"/>
          <p:cNvSpPr>
            <a:spLocks noChangeArrowheads="1"/>
          </p:cNvSpPr>
          <p:nvPr/>
        </p:nvSpPr>
        <p:spPr bwMode="auto">
          <a:xfrm>
            <a:off x="7234238" y="1260475"/>
            <a:ext cx="825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2563" name="Rectangle 236"/>
          <p:cNvSpPr>
            <a:spLocks noChangeArrowheads="1"/>
          </p:cNvSpPr>
          <p:nvPr/>
        </p:nvSpPr>
        <p:spPr bwMode="auto">
          <a:xfrm>
            <a:off x="7677150" y="1985963"/>
            <a:ext cx="1444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M</a:t>
            </a:r>
            <a:endParaRPr lang="en-US" b="0">
              <a:latin typeface="Arial" charset="0"/>
            </a:endParaRPr>
          </a:p>
        </p:txBody>
      </p:sp>
      <p:sp>
        <p:nvSpPr>
          <p:cNvPr id="22564" name="Rectangle 237"/>
          <p:cNvSpPr>
            <a:spLocks noChangeArrowheads="1"/>
          </p:cNvSpPr>
          <p:nvPr/>
        </p:nvSpPr>
        <p:spPr bwMode="auto">
          <a:xfrm>
            <a:off x="7772400" y="1985963"/>
            <a:ext cx="1127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u</a:t>
            </a:r>
            <a:endParaRPr lang="en-US" b="0">
              <a:latin typeface="Arial" charset="0"/>
            </a:endParaRPr>
          </a:p>
        </p:txBody>
      </p:sp>
      <p:sp>
        <p:nvSpPr>
          <p:cNvPr id="22565" name="Rectangle 238"/>
          <p:cNvSpPr>
            <a:spLocks noChangeArrowheads="1"/>
          </p:cNvSpPr>
          <p:nvPr/>
        </p:nvSpPr>
        <p:spPr bwMode="auto">
          <a:xfrm>
            <a:off x="7834313" y="1985963"/>
            <a:ext cx="762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l</a:t>
            </a:r>
            <a:endParaRPr lang="en-US" b="0">
              <a:latin typeface="Arial" charset="0"/>
            </a:endParaRPr>
          </a:p>
        </p:txBody>
      </p:sp>
      <p:sp>
        <p:nvSpPr>
          <p:cNvPr id="22566" name="Rectangle 239"/>
          <p:cNvSpPr>
            <a:spLocks noChangeArrowheads="1"/>
          </p:cNvSpPr>
          <p:nvPr/>
        </p:nvSpPr>
        <p:spPr bwMode="auto">
          <a:xfrm>
            <a:off x="7862888" y="1985963"/>
            <a:ext cx="825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2567" name="Rectangle 240"/>
          <p:cNvSpPr>
            <a:spLocks noChangeArrowheads="1"/>
          </p:cNvSpPr>
          <p:nvPr/>
        </p:nvSpPr>
        <p:spPr bwMode="auto">
          <a:xfrm>
            <a:off x="7893050" y="1985963"/>
            <a:ext cx="762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2568" name="Rectangle 241"/>
          <p:cNvSpPr>
            <a:spLocks noChangeArrowheads="1"/>
          </p:cNvSpPr>
          <p:nvPr/>
        </p:nvSpPr>
        <p:spPr bwMode="auto">
          <a:xfrm>
            <a:off x="7916863" y="1985963"/>
            <a:ext cx="1127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p</a:t>
            </a:r>
            <a:endParaRPr lang="en-US" b="0">
              <a:latin typeface="Arial" charset="0"/>
            </a:endParaRPr>
          </a:p>
        </p:txBody>
      </p:sp>
      <p:sp>
        <p:nvSpPr>
          <p:cNvPr id="22569" name="Rectangle 242"/>
          <p:cNvSpPr>
            <a:spLocks noChangeArrowheads="1"/>
          </p:cNvSpPr>
          <p:nvPr/>
        </p:nvSpPr>
        <p:spPr bwMode="auto">
          <a:xfrm>
            <a:off x="7981950" y="1985963"/>
            <a:ext cx="762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l</a:t>
            </a:r>
            <a:endParaRPr lang="en-US" b="0">
              <a:latin typeface="Arial" charset="0"/>
            </a:endParaRPr>
          </a:p>
        </p:txBody>
      </p:sp>
      <p:sp>
        <p:nvSpPr>
          <p:cNvPr id="22570" name="Rectangle 243"/>
          <p:cNvSpPr>
            <a:spLocks noChangeArrowheads="1"/>
          </p:cNvSpPr>
          <p:nvPr/>
        </p:nvSpPr>
        <p:spPr bwMode="auto">
          <a:xfrm>
            <a:off x="8005763" y="1985963"/>
            <a:ext cx="762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2571" name="Rectangle 244"/>
          <p:cNvSpPr>
            <a:spLocks noChangeArrowheads="1"/>
          </p:cNvSpPr>
          <p:nvPr/>
        </p:nvSpPr>
        <p:spPr bwMode="auto">
          <a:xfrm>
            <a:off x="8034338" y="1985963"/>
            <a:ext cx="10953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b="0">
              <a:latin typeface="Arial" charset="0"/>
            </a:endParaRPr>
          </a:p>
        </p:txBody>
      </p:sp>
      <p:sp>
        <p:nvSpPr>
          <p:cNvPr id="22572" name="Rectangle 245"/>
          <p:cNvSpPr>
            <a:spLocks noChangeArrowheads="1"/>
          </p:cNvSpPr>
          <p:nvPr/>
        </p:nvSpPr>
        <p:spPr bwMode="auto">
          <a:xfrm>
            <a:off x="8096250" y="1985963"/>
            <a:ext cx="889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r</a:t>
            </a:r>
            <a:endParaRPr lang="en-US" b="0">
              <a:latin typeface="Arial" charset="0"/>
            </a:endParaRPr>
          </a:p>
        </p:txBody>
      </p:sp>
      <p:sp>
        <p:nvSpPr>
          <p:cNvPr id="22573" name="Rectangle 246"/>
          <p:cNvSpPr>
            <a:spLocks noChangeArrowheads="1"/>
          </p:cNvSpPr>
          <p:nvPr/>
        </p:nvSpPr>
        <p:spPr bwMode="auto">
          <a:xfrm>
            <a:off x="8132763" y="1985963"/>
            <a:ext cx="1127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0</a:t>
            </a:r>
            <a:endParaRPr lang="en-US" b="0">
              <a:latin typeface="Arial" charset="0"/>
            </a:endParaRPr>
          </a:p>
        </p:txBody>
      </p:sp>
      <p:sp>
        <p:nvSpPr>
          <p:cNvPr id="22574" name="Rectangle 247"/>
          <p:cNvSpPr>
            <a:spLocks noChangeArrowheads="1"/>
          </p:cNvSpPr>
          <p:nvPr/>
        </p:nvSpPr>
        <p:spPr bwMode="auto">
          <a:xfrm>
            <a:off x="8197850" y="1985963"/>
            <a:ext cx="825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2575" name="Rectangle 248"/>
          <p:cNvSpPr>
            <a:spLocks noChangeArrowheads="1"/>
          </p:cNvSpPr>
          <p:nvPr/>
        </p:nvSpPr>
        <p:spPr bwMode="auto">
          <a:xfrm>
            <a:off x="8229600" y="1985963"/>
            <a:ext cx="11588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=</a:t>
            </a:r>
            <a:endParaRPr lang="en-US" b="0">
              <a:latin typeface="Arial" charset="0"/>
            </a:endParaRPr>
          </a:p>
        </p:txBody>
      </p:sp>
      <p:sp>
        <p:nvSpPr>
          <p:cNvPr id="22576" name="Rectangle 249"/>
          <p:cNvSpPr>
            <a:spLocks noChangeArrowheads="1"/>
          </p:cNvSpPr>
          <p:nvPr/>
        </p:nvSpPr>
        <p:spPr bwMode="auto">
          <a:xfrm>
            <a:off x="8297863" y="1985963"/>
            <a:ext cx="825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2577" name="Rectangle 250"/>
          <p:cNvSpPr>
            <a:spLocks noChangeArrowheads="1"/>
          </p:cNvSpPr>
          <p:nvPr/>
        </p:nvSpPr>
        <p:spPr bwMode="auto">
          <a:xfrm>
            <a:off x="8329613" y="1985963"/>
            <a:ext cx="1127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0</a:t>
            </a:r>
            <a:endParaRPr lang="en-US" b="0">
              <a:latin typeface="Arial" charset="0"/>
            </a:endParaRPr>
          </a:p>
        </p:txBody>
      </p:sp>
      <p:sp>
        <p:nvSpPr>
          <p:cNvPr id="22578" name="Rectangle 251"/>
          <p:cNvSpPr>
            <a:spLocks noChangeArrowheads="1"/>
          </p:cNvSpPr>
          <p:nvPr/>
        </p:nvSpPr>
        <p:spPr bwMode="auto">
          <a:xfrm>
            <a:off x="5878513" y="1985963"/>
            <a:ext cx="14446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M</a:t>
            </a:r>
            <a:endParaRPr lang="en-US" b="0">
              <a:latin typeface="Arial" charset="0"/>
            </a:endParaRPr>
          </a:p>
        </p:txBody>
      </p:sp>
      <p:sp>
        <p:nvSpPr>
          <p:cNvPr id="22579" name="Rectangle 252"/>
          <p:cNvSpPr>
            <a:spLocks noChangeArrowheads="1"/>
          </p:cNvSpPr>
          <p:nvPr/>
        </p:nvSpPr>
        <p:spPr bwMode="auto">
          <a:xfrm>
            <a:off x="5975350" y="1985963"/>
            <a:ext cx="1127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u</a:t>
            </a:r>
            <a:endParaRPr lang="en-US" b="0">
              <a:latin typeface="Arial" charset="0"/>
            </a:endParaRPr>
          </a:p>
        </p:txBody>
      </p:sp>
      <p:sp>
        <p:nvSpPr>
          <p:cNvPr id="22580" name="Rectangle 253"/>
          <p:cNvSpPr>
            <a:spLocks noChangeArrowheads="1"/>
          </p:cNvSpPr>
          <p:nvPr/>
        </p:nvSpPr>
        <p:spPr bwMode="auto">
          <a:xfrm>
            <a:off x="6037263" y="1985963"/>
            <a:ext cx="762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l</a:t>
            </a:r>
            <a:endParaRPr lang="en-US" b="0">
              <a:latin typeface="Arial" charset="0"/>
            </a:endParaRPr>
          </a:p>
        </p:txBody>
      </p:sp>
      <p:sp>
        <p:nvSpPr>
          <p:cNvPr id="22581" name="Rectangle 254"/>
          <p:cNvSpPr>
            <a:spLocks noChangeArrowheads="1"/>
          </p:cNvSpPr>
          <p:nvPr/>
        </p:nvSpPr>
        <p:spPr bwMode="auto">
          <a:xfrm>
            <a:off x="6064250" y="1985963"/>
            <a:ext cx="825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2582" name="Rectangle 255"/>
          <p:cNvSpPr>
            <a:spLocks noChangeArrowheads="1"/>
          </p:cNvSpPr>
          <p:nvPr/>
        </p:nvSpPr>
        <p:spPr bwMode="auto">
          <a:xfrm>
            <a:off x="6096000" y="1985963"/>
            <a:ext cx="762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2583" name="Rectangle 256"/>
          <p:cNvSpPr>
            <a:spLocks noChangeArrowheads="1"/>
          </p:cNvSpPr>
          <p:nvPr/>
        </p:nvSpPr>
        <p:spPr bwMode="auto">
          <a:xfrm>
            <a:off x="6119813" y="1985963"/>
            <a:ext cx="1127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p</a:t>
            </a:r>
            <a:endParaRPr lang="en-US" b="0">
              <a:latin typeface="Arial" charset="0"/>
            </a:endParaRPr>
          </a:p>
        </p:txBody>
      </p:sp>
      <p:sp>
        <p:nvSpPr>
          <p:cNvPr id="22584" name="Rectangle 257"/>
          <p:cNvSpPr>
            <a:spLocks noChangeArrowheads="1"/>
          </p:cNvSpPr>
          <p:nvPr/>
        </p:nvSpPr>
        <p:spPr bwMode="auto">
          <a:xfrm>
            <a:off x="6184900" y="1985963"/>
            <a:ext cx="762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l</a:t>
            </a:r>
            <a:endParaRPr lang="en-US" b="0">
              <a:latin typeface="Arial" charset="0"/>
            </a:endParaRPr>
          </a:p>
        </p:txBody>
      </p:sp>
      <p:sp>
        <p:nvSpPr>
          <p:cNvPr id="22585" name="Rectangle 258"/>
          <p:cNvSpPr>
            <a:spLocks noChangeArrowheads="1"/>
          </p:cNvSpPr>
          <p:nvPr/>
        </p:nvSpPr>
        <p:spPr bwMode="auto">
          <a:xfrm>
            <a:off x="6208713" y="1985963"/>
            <a:ext cx="762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2586" name="Rectangle 259"/>
          <p:cNvSpPr>
            <a:spLocks noChangeArrowheads="1"/>
          </p:cNvSpPr>
          <p:nvPr/>
        </p:nvSpPr>
        <p:spPr bwMode="auto">
          <a:xfrm>
            <a:off x="6235700" y="1985963"/>
            <a:ext cx="1095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b="0">
              <a:latin typeface="Arial" charset="0"/>
            </a:endParaRPr>
          </a:p>
        </p:txBody>
      </p:sp>
      <p:sp>
        <p:nvSpPr>
          <p:cNvPr id="22587" name="Rectangle 260"/>
          <p:cNvSpPr>
            <a:spLocks noChangeArrowheads="1"/>
          </p:cNvSpPr>
          <p:nvPr/>
        </p:nvSpPr>
        <p:spPr bwMode="auto">
          <a:xfrm>
            <a:off x="6297613" y="1985963"/>
            <a:ext cx="889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r</a:t>
            </a:r>
            <a:endParaRPr lang="en-US" b="0">
              <a:latin typeface="Arial" charset="0"/>
            </a:endParaRPr>
          </a:p>
        </p:txBody>
      </p:sp>
      <p:sp>
        <p:nvSpPr>
          <p:cNvPr id="22588" name="Rectangle 261"/>
          <p:cNvSpPr>
            <a:spLocks noChangeArrowheads="1"/>
          </p:cNvSpPr>
          <p:nvPr/>
        </p:nvSpPr>
        <p:spPr bwMode="auto">
          <a:xfrm>
            <a:off x="6335713" y="1985963"/>
            <a:ext cx="1127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0</a:t>
            </a:r>
            <a:endParaRPr lang="en-US" b="0">
              <a:latin typeface="Arial" charset="0"/>
            </a:endParaRPr>
          </a:p>
        </p:txBody>
      </p:sp>
      <p:sp>
        <p:nvSpPr>
          <p:cNvPr id="22589" name="Rectangle 262"/>
          <p:cNvSpPr>
            <a:spLocks noChangeArrowheads="1"/>
          </p:cNvSpPr>
          <p:nvPr/>
        </p:nvSpPr>
        <p:spPr bwMode="auto">
          <a:xfrm>
            <a:off x="6400800" y="1985963"/>
            <a:ext cx="825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2590" name="Rectangle 263"/>
          <p:cNvSpPr>
            <a:spLocks noChangeArrowheads="1"/>
          </p:cNvSpPr>
          <p:nvPr/>
        </p:nvSpPr>
        <p:spPr bwMode="auto">
          <a:xfrm>
            <a:off x="6430963" y="1985963"/>
            <a:ext cx="11588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=</a:t>
            </a:r>
            <a:endParaRPr lang="en-US" b="0">
              <a:latin typeface="Arial" charset="0"/>
            </a:endParaRPr>
          </a:p>
        </p:txBody>
      </p:sp>
      <p:sp>
        <p:nvSpPr>
          <p:cNvPr id="22591" name="Rectangle 264"/>
          <p:cNvSpPr>
            <a:spLocks noChangeArrowheads="1"/>
          </p:cNvSpPr>
          <p:nvPr/>
        </p:nvSpPr>
        <p:spPr bwMode="auto">
          <a:xfrm>
            <a:off x="6500813" y="1985963"/>
            <a:ext cx="825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2592" name="Rectangle 265"/>
          <p:cNvSpPr>
            <a:spLocks noChangeArrowheads="1"/>
          </p:cNvSpPr>
          <p:nvPr/>
        </p:nvSpPr>
        <p:spPr bwMode="auto">
          <a:xfrm>
            <a:off x="6530975" y="1985963"/>
            <a:ext cx="1127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1</a:t>
            </a:r>
            <a:endParaRPr lang="en-US" b="0">
              <a:latin typeface="Arial" charset="0"/>
            </a:endParaRPr>
          </a:p>
        </p:txBody>
      </p:sp>
      <p:sp>
        <p:nvSpPr>
          <p:cNvPr id="22593" name="Freeform 266"/>
          <p:cNvSpPr>
            <a:spLocks/>
          </p:cNvSpPr>
          <p:nvPr/>
        </p:nvSpPr>
        <p:spPr bwMode="auto">
          <a:xfrm>
            <a:off x="7200900" y="1617663"/>
            <a:ext cx="1746250" cy="3676650"/>
          </a:xfrm>
          <a:custGeom>
            <a:avLst/>
            <a:gdLst>
              <a:gd name="T0" fmla="*/ 0 w 1100"/>
              <a:gd name="T1" fmla="*/ 0 h 2316"/>
              <a:gd name="T2" fmla="*/ 2147483647 w 1100"/>
              <a:gd name="T3" fmla="*/ 0 h 2316"/>
              <a:gd name="T4" fmla="*/ 2147483647 w 1100"/>
              <a:gd name="T5" fmla="*/ 2147483647 h 2316"/>
              <a:gd name="T6" fmla="*/ 2147483647 w 1100"/>
              <a:gd name="T7" fmla="*/ 2147483647 h 2316"/>
              <a:gd name="T8" fmla="*/ 0 60000 65536"/>
              <a:gd name="T9" fmla="*/ 0 60000 65536"/>
              <a:gd name="T10" fmla="*/ 0 60000 65536"/>
              <a:gd name="T11" fmla="*/ 0 60000 65536"/>
              <a:gd name="T12" fmla="*/ 0 w 1100"/>
              <a:gd name="T13" fmla="*/ 0 h 2316"/>
              <a:gd name="T14" fmla="*/ 1100 w 1100"/>
              <a:gd name="T15" fmla="*/ 2316 h 23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0" h="2316">
                <a:moveTo>
                  <a:pt x="0" y="0"/>
                </a:moveTo>
                <a:lnTo>
                  <a:pt x="1100" y="0"/>
                </a:lnTo>
                <a:lnTo>
                  <a:pt x="1100" y="2316"/>
                </a:lnTo>
                <a:lnTo>
                  <a:pt x="289" y="2316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4" name="Freeform 267"/>
          <p:cNvSpPr>
            <a:spLocks/>
          </p:cNvSpPr>
          <p:nvPr/>
        </p:nvSpPr>
        <p:spPr bwMode="auto">
          <a:xfrm>
            <a:off x="7154863" y="1590675"/>
            <a:ext cx="58737" cy="55563"/>
          </a:xfrm>
          <a:custGeom>
            <a:avLst/>
            <a:gdLst>
              <a:gd name="T0" fmla="*/ 2147483647 w 37"/>
              <a:gd name="T1" fmla="*/ 2147483647 h 35"/>
              <a:gd name="T2" fmla="*/ 2147483647 w 37"/>
              <a:gd name="T3" fmla="*/ 0 h 35"/>
              <a:gd name="T4" fmla="*/ 0 w 37"/>
              <a:gd name="T5" fmla="*/ 2147483647 h 35"/>
              <a:gd name="T6" fmla="*/ 2147483647 w 37"/>
              <a:gd name="T7" fmla="*/ 2147483647 h 35"/>
              <a:gd name="T8" fmla="*/ 2147483647 w 37"/>
              <a:gd name="T9" fmla="*/ 2147483647 h 35"/>
              <a:gd name="T10" fmla="*/ 2147483647 w 37"/>
              <a:gd name="T11" fmla="*/ 2147483647 h 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"/>
              <a:gd name="T19" fmla="*/ 0 h 35"/>
              <a:gd name="T20" fmla="*/ 37 w 37"/>
              <a:gd name="T21" fmla="*/ 35 h 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" h="35">
                <a:moveTo>
                  <a:pt x="35" y="35"/>
                </a:moveTo>
                <a:lnTo>
                  <a:pt x="37" y="0"/>
                </a:lnTo>
                <a:lnTo>
                  <a:pt x="0" y="17"/>
                </a:lnTo>
                <a:lnTo>
                  <a:pt x="37" y="35"/>
                </a:lnTo>
                <a:lnTo>
                  <a:pt x="35" y="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5" name="Rectangle 268"/>
          <p:cNvSpPr>
            <a:spLocks noChangeArrowheads="1"/>
          </p:cNvSpPr>
          <p:nvPr/>
        </p:nvSpPr>
        <p:spPr bwMode="auto">
          <a:xfrm>
            <a:off x="7677150" y="5129213"/>
            <a:ext cx="1333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N</a:t>
            </a:r>
            <a:endParaRPr lang="en-US" b="0">
              <a:latin typeface="Arial" charset="0"/>
            </a:endParaRPr>
          </a:p>
        </p:txBody>
      </p:sp>
      <p:sp>
        <p:nvSpPr>
          <p:cNvPr id="22596" name="Rectangle 269"/>
          <p:cNvSpPr>
            <a:spLocks noChangeArrowheads="1"/>
          </p:cNvSpPr>
          <p:nvPr/>
        </p:nvSpPr>
        <p:spPr bwMode="auto">
          <a:xfrm>
            <a:off x="7759700" y="5129213"/>
            <a:ext cx="1095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o</a:t>
            </a:r>
            <a:endParaRPr lang="en-US" b="0">
              <a:latin typeface="Arial" charset="0"/>
            </a:endParaRPr>
          </a:p>
        </p:txBody>
      </p:sp>
      <p:sp>
        <p:nvSpPr>
          <p:cNvPr id="22597" name="Rectangle 270"/>
          <p:cNvSpPr>
            <a:spLocks noChangeArrowheads="1"/>
          </p:cNvSpPr>
          <p:nvPr/>
        </p:nvSpPr>
        <p:spPr bwMode="auto">
          <a:xfrm>
            <a:off x="7824788" y="5129213"/>
            <a:ext cx="825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:</a:t>
            </a:r>
            <a:endParaRPr lang="en-US" b="0">
              <a:latin typeface="Arial" charset="0"/>
            </a:endParaRPr>
          </a:p>
        </p:txBody>
      </p:sp>
      <p:sp>
        <p:nvSpPr>
          <p:cNvPr id="22598" name="Rectangle 271"/>
          <p:cNvSpPr>
            <a:spLocks noChangeArrowheads="1"/>
          </p:cNvSpPr>
          <p:nvPr/>
        </p:nvSpPr>
        <p:spPr bwMode="auto">
          <a:xfrm>
            <a:off x="7854950" y="5129213"/>
            <a:ext cx="825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2599" name="Rectangle 272"/>
          <p:cNvSpPr>
            <a:spLocks noChangeArrowheads="1"/>
          </p:cNvSpPr>
          <p:nvPr/>
        </p:nvSpPr>
        <p:spPr bwMode="auto">
          <a:xfrm>
            <a:off x="7886700" y="5129213"/>
            <a:ext cx="825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2600" name="Rectangle 273"/>
          <p:cNvSpPr>
            <a:spLocks noChangeArrowheads="1"/>
          </p:cNvSpPr>
          <p:nvPr/>
        </p:nvSpPr>
        <p:spPr bwMode="auto">
          <a:xfrm>
            <a:off x="7916863" y="5129213"/>
            <a:ext cx="11588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&lt;</a:t>
            </a:r>
            <a:endParaRPr lang="en-US" b="0">
              <a:latin typeface="Arial" charset="0"/>
            </a:endParaRPr>
          </a:p>
        </p:txBody>
      </p:sp>
      <p:sp>
        <p:nvSpPr>
          <p:cNvPr id="22601" name="Rectangle 274"/>
          <p:cNvSpPr>
            <a:spLocks noChangeArrowheads="1"/>
          </p:cNvSpPr>
          <p:nvPr/>
        </p:nvSpPr>
        <p:spPr bwMode="auto">
          <a:xfrm>
            <a:off x="7985125" y="5129213"/>
            <a:ext cx="825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2602" name="Rectangle 275"/>
          <p:cNvSpPr>
            <a:spLocks noChangeArrowheads="1"/>
          </p:cNvSpPr>
          <p:nvPr/>
        </p:nvSpPr>
        <p:spPr bwMode="auto">
          <a:xfrm>
            <a:off x="8016875" y="5129213"/>
            <a:ext cx="1127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3</a:t>
            </a:r>
            <a:endParaRPr lang="en-US" b="0">
              <a:latin typeface="Arial" charset="0"/>
            </a:endParaRPr>
          </a:p>
        </p:txBody>
      </p:sp>
      <p:sp>
        <p:nvSpPr>
          <p:cNvPr id="22603" name="Rectangle 276"/>
          <p:cNvSpPr>
            <a:spLocks noChangeArrowheads="1"/>
          </p:cNvSpPr>
          <p:nvPr/>
        </p:nvSpPr>
        <p:spPr bwMode="auto">
          <a:xfrm>
            <a:off x="8081963" y="5129213"/>
            <a:ext cx="1127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2</a:t>
            </a:r>
            <a:endParaRPr lang="en-US" b="0">
              <a:latin typeface="Arial" charset="0"/>
            </a:endParaRPr>
          </a:p>
        </p:txBody>
      </p:sp>
      <p:sp>
        <p:nvSpPr>
          <p:cNvPr id="22604" name="Rectangle 277"/>
          <p:cNvSpPr>
            <a:spLocks noChangeArrowheads="1"/>
          </p:cNvSpPr>
          <p:nvPr/>
        </p:nvSpPr>
        <p:spPr bwMode="auto">
          <a:xfrm>
            <a:off x="8143875" y="5129213"/>
            <a:ext cx="825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2605" name="Rectangle 278"/>
          <p:cNvSpPr>
            <a:spLocks noChangeArrowheads="1"/>
          </p:cNvSpPr>
          <p:nvPr/>
        </p:nvSpPr>
        <p:spPr bwMode="auto">
          <a:xfrm>
            <a:off x="8174038" y="5129213"/>
            <a:ext cx="889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r</a:t>
            </a:r>
            <a:endParaRPr lang="en-US" b="0">
              <a:latin typeface="Arial" charset="0"/>
            </a:endParaRPr>
          </a:p>
        </p:txBody>
      </p:sp>
      <p:sp>
        <p:nvSpPr>
          <p:cNvPr id="22606" name="Rectangle 279"/>
          <p:cNvSpPr>
            <a:spLocks noChangeArrowheads="1"/>
          </p:cNvSpPr>
          <p:nvPr/>
        </p:nvSpPr>
        <p:spPr bwMode="auto">
          <a:xfrm>
            <a:off x="8212138" y="5129213"/>
            <a:ext cx="10953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b="0">
              <a:latin typeface="Arial" charset="0"/>
            </a:endParaRPr>
          </a:p>
        </p:txBody>
      </p:sp>
      <p:sp>
        <p:nvSpPr>
          <p:cNvPr id="22607" name="Rectangle 280"/>
          <p:cNvSpPr>
            <a:spLocks noChangeArrowheads="1"/>
          </p:cNvSpPr>
          <p:nvPr/>
        </p:nvSpPr>
        <p:spPr bwMode="auto">
          <a:xfrm>
            <a:off x="8277225" y="5129213"/>
            <a:ext cx="1127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p</a:t>
            </a:r>
            <a:endParaRPr lang="en-US" b="0">
              <a:latin typeface="Arial" charset="0"/>
            </a:endParaRPr>
          </a:p>
        </p:txBody>
      </p:sp>
      <p:sp>
        <p:nvSpPr>
          <p:cNvPr id="22608" name="Rectangle 281"/>
          <p:cNvSpPr>
            <a:spLocks noChangeArrowheads="1"/>
          </p:cNvSpPr>
          <p:nvPr/>
        </p:nvSpPr>
        <p:spPr bwMode="auto">
          <a:xfrm>
            <a:off x="8339138" y="5129213"/>
            <a:ext cx="10953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b="0">
              <a:latin typeface="Arial" charset="0"/>
            </a:endParaRPr>
          </a:p>
        </p:txBody>
      </p:sp>
      <p:sp>
        <p:nvSpPr>
          <p:cNvPr id="22609" name="Rectangle 282"/>
          <p:cNvSpPr>
            <a:spLocks noChangeArrowheads="1"/>
          </p:cNvSpPr>
          <p:nvPr/>
        </p:nvSpPr>
        <p:spPr bwMode="auto">
          <a:xfrm>
            <a:off x="8404225" y="5129213"/>
            <a:ext cx="825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2610" name="Rectangle 283"/>
          <p:cNvSpPr>
            <a:spLocks noChangeArrowheads="1"/>
          </p:cNvSpPr>
          <p:nvPr/>
        </p:nvSpPr>
        <p:spPr bwMode="auto">
          <a:xfrm>
            <a:off x="8435975" y="5129213"/>
            <a:ext cx="762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2611" name="Rectangle 284"/>
          <p:cNvSpPr>
            <a:spLocks noChangeArrowheads="1"/>
          </p:cNvSpPr>
          <p:nvPr/>
        </p:nvSpPr>
        <p:spPr bwMode="auto">
          <a:xfrm>
            <a:off x="8462963" y="5129213"/>
            <a:ext cx="825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2612" name="Rectangle 285"/>
          <p:cNvSpPr>
            <a:spLocks noChangeArrowheads="1"/>
          </p:cNvSpPr>
          <p:nvPr/>
        </p:nvSpPr>
        <p:spPr bwMode="auto">
          <a:xfrm>
            <a:off x="8493125" y="5129213"/>
            <a:ext cx="762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2613" name="Rectangle 286"/>
          <p:cNvSpPr>
            <a:spLocks noChangeArrowheads="1"/>
          </p:cNvSpPr>
          <p:nvPr/>
        </p:nvSpPr>
        <p:spPr bwMode="auto">
          <a:xfrm>
            <a:off x="8516938" y="5129213"/>
            <a:ext cx="10953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o</a:t>
            </a:r>
            <a:endParaRPr lang="en-US" b="0">
              <a:latin typeface="Arial" charset="0"/>
            </a:endParaRPr>
          </a:p>
        </p:txBody>
      </p:sp>
      <p:sp>
        <p:nvSpPr>
          <p:cNvPr id="22614" name="Rectangle 287"/>
          <p:cNvSpPr>
            <a:spLocks noChangeArrowheads="1"/>
          </p:cNvSpPr>
          <p:nvPr/>
        </p:nvSpPr>
        <p:spPr bwMode="auto">
          <a:xfrm>
            <a:off x="8582025" y="5129213"/>
            <a:ext cx="1127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n</a:t>
            </a:r>
            <a:endParaRPr lang="en-US" b="0">
              <a:latin typeface="Arial" charset="0"/>
            </a:endParaRPr>
          </a:p>
        </p:txBody>
      </p:sp>
      <p:sp>
        <p:nvSpPr>
          <p:cNvPr id="22615" name="Rectangle 288"/>
          <p:cNvSpPr>
            <a:spLocks noChangeArrowheads="1"/>
          </p:cNvSpPr>
          <p:nvPr/>
        </p:nvSpPr>
        <p:spPr bwMode="auto">
          <a:xfrm>
            <a:off x="8643938" y="5129213"/>
            <a:ext cx="10953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s</a:t>
            </a:r>
            <a:endParaRPr lang="en-US" b="0">
              <a:latin typeface="Arial" charset="0"/>
            </a:endParaRPr>
          </a:p>
        </p:txBody>
      </p:sp>
      <p:sp>
        <p:nvSpPr>
          <p:cNvPr id="22616" name="Rectangle 289"/>
          <p:cNvSpPr>
            <a:spLocks noChangeArrowheads="1"/>
          </p:cNvSpPr>
          <p:nvPr/>
        </p:nvSpPr>
        <p:spPr bwMode="auto">
          <a:xfrm>
            <a:off x="7204075" y="563880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Y</a:t>
            </a:r>
            <a:endParaRPr lang="en-US" b="0">
              <a:latin typeface="Arial" charset="0"/>
            </a:endParaRPr>
          </a:p>
        </p:txBody>
      </p:sp>
      <p:sp>
        <p:nvSpPr>
          <p:cNvPr id="22617" name="Rectangle 290"/>
          <p:cNvSpPr>
            <a:spLocks noChangeArrowheads="1"/>
          </p:cNvSpPr>
          <p:nvPr/>
        </p:nvSpPr>
        <p:spPr bwMode="auto">
          <a:xfrm>
            <a:off x="7278688" y="5638800"/>
            <a:ext cx="10953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b="0">
              <a:latin typeface="Arial" charset="0"/>
            </a:endParaRPr>
          </a:p>
        </p:txBody>
      </p:sp>
      <p:sp>
        <p:nvSpPr>
          <p:cNvPr id="22618" name="Rectangle 291"/>
          <p:cNvSpPr>
            <a:spLocks noChangeArrowheads="1"/>
          </p:cNvSpPr>
          <p:nvPr/>
        </p:nvSpPr>
        <p:spPr bwMode="auto">
          <a:xfrm>
            <a:off x="7343775" y="5638800"/>
            <a:ext cx="1095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s</a:t>
            </a:r>
            <a:endParaRPr lang="en-US" b="0">
              <a:latin typeface="Arial" charset="0"/>
            </a:endParaRPr>
          </a:p>
        </p:txBody>
      </p:sp>
      <p:sp>
        <p:nvSpPr>
          <p:cNvPr id="22619" name="Rectangle 292"/>
          <p:cNvSpPr>
            <a:spLocks noChangeArrowheads="1"/>
          </p:cNvSpPr>
          <p:nvPr/>
        </p:nvSpPr>
        <p:spPr bwMode="auto">
          <a:xfrm>
            <a:off x="7399338" y="5638800"/>
            <a:ext cx="825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:</a:t>
            </a:r>
            <a:endParaRPr lang="en-US" b="0">
              <a:latin typeface="Arial" charset="0"/>
            </a:endParaRPr>
          </a:p>
        </p:txBody>
      </p:sp>
      <p:sp>
        <p:nvSpPr>
          <p:cNvPr id="22620" name="Rectangle 293"/>
          <p:cNvSpPr>
            <a:spLocks noChangeArrowheads="1"/>
          </p:cNvSpPr>
          <p:nvPr/>
        </p:nvSpPr>
        <p:spPr bwMode="auto">
          <a:xfrm>
            <a:off x="7432675" y="5638800"/>
            <a:ext cx="825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2621" name="Rectangle 294"/>
          <p:cNvSpPr>
            <a:spLocks noChangeArrowheads="1"/>
          </p:cNvSpPr>
          <p:nvPr/>
        </p:nvSpPr>
        <p:spPr bwMode="auto">
          <a:xfrm>
            <a:off x="7464425" y="5638800"/>
            <a:ext cx="825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2622" name="Rectangle 295"/>
          <p:cNvSpPr>
            <a:spLocks noChangeArrowheads="1"/>
          </p:cNvSpPr>
          <p:nvPr/>
        </p:nvSpPr>
        <p:spPr bwMode="auto">
          <a:xfrm>
            <a:off x="7494588" y="5638800"/>
            <a:ext cx="1127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3</a:t>
            </a:r>
            <a:endParaRPr lang="en-US" b="0">
              <a:latin typeface="Arial" charset="0"/>
            </a:endParaRPr>
          </a:p>
        </p:txBody>
      </p:sp>
      <p:sp>
        <p:nvSpPr>
          <p:cNvPr id="22623" name="Rectangle 296"/>
          <p:cNvSpPr>
            <a:spLocks noChangeArrowheads="1"/>
          </p:cNvSpPr>
          <p:nvPr/>
        </p:nvSpPr>
        <p:spPr bwMode="auto">
          <a:xfrm>
            <a:off x="7559675" y="5638800"/>
            <a:ext cx="1127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2</a:t>
            </a:r>
            <a:endParaRPr lang="en-US" b="0">
              <a:latin typeface="Arial" charset="0"/>
            </a:endParaRPr>
          </a:p>
        </p:txBody>
      </p:sp>
      <p:sp>
        <p:nvSpPr>
          <p:cNvPr id="22624" name="Rectangle 297"/>
          <p:cNvSpPr>
            <a:spLocks noChangeArrowheads="1"/>
          </p:cNvSpPr>
          <p:nvPr/>
        </p:nvSpPr>
        <p:spPr bwMode="auto">
          <a:xfrm>
            <a:off x="7621588" y="5638800"/>
            <a:ext cx="825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2625" name="Rectangle 298"/>
          <p:cNvSpPr>
            <a:spLocks noChangeArrowheads="1"/>
          </p:cNvSpPr>
          <p:nvPr/>
        </p:nvSpPr>
        <p:spPr bwMode="auto">
          <a:xfrm>
            <a:off x="7653338" y="5638800"/>
            <a:ext cx="889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r</a:t>
            </a:r>
            <a:endParaRPr lang="en-US" b="0">
              <a:latin typeface="Arial" charset="0"/>
            </a:endParaRPr>
          </a:p>
        </p:txBody>
      </p:sp>
      <p:sp>
        <p:nvSpPr>
          <p:cNvPr id="22626" name="Rectangle 299"/>
          <p:cNvSpPr>
            <a:spLocks noChangeArrowheads="1"/>
          </p:cNvSpPr>
          <p:nvPr/>
        </p:nvSpPr>
        <p:spPr bwMode="auto">
          <a:xfrm>
            <a:off x="7694613" y="5638800"/>
            <a:ext cx="10953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b="0">
              <a:latin typeface="Arial" charset="0"/>
            </a:endParaRPr>
          </a:p>
        </p:txBody>
      </p:sp>
      <p:sp>
        <p:nvSpPr>
          <p:cNvPr id="22627" name="Rectangle 300"/>
          <p:cNvSpPr>
            <a:spLocks noChangeArrowheads="1"/>
          </p:cNvSpPr>
          <p:nvPr/>
        </p:nvSpPr>
        <p:spPr bwMode="auto">
          <a:xfrm>
            <a:off x="7756525" y="5638800"/>
            <a:ext cx="1127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p</a:t>
            </a:r>
            <a:endParaRPr lang="en-US" b="0">
              <a:latin typeface="Arial" charset="0"/>
            </a:endParaRPr>
          </a:p>
        </p:txBody>
      </p:sp>
      <p:sp>
        <p:nvSpPr>
          <p:cNvPr id="22628" name="Rectangle 301"/>
          <p:cNvSpPr>
            <a:spLocks noChangeArrowheads="1"/>
          </p:cNvSpPr>
          <p:nvPr/>
        </p:nvSpPr>
        <p:spPr bwMode="auto">
          <a:xfrm>
            <a:off x="7821613" y="5638800"/>
            <a:ext cx="10953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b="0">
              <a:latin typeface="Arial" charset="0"/>
            </a:endParaRPr>
          </a:p>
        </p:txBody>
      </p:sp>
      <p:sp>
        <p:nvSpPr>
          <p:cNvPr id="22629" name="Rectangle 302"/>
          <p:cNvSpPr>
            <a:spLocks noChangeArrowheads="1"/>
          </p:cNvSpPr>
          <p:nvPr/>
        </p:nvSpPr>
        <p:spPr bwMode="auto">
          <a:xfrm>
            <a:off x="7883525" y="5638800"/>
            <a:ext cx="825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2630" name="Rectangle 303"/>
          <p:cNvSpPr>
            <a:spLocks noChangeArrowheads="1"/>
          </p:cNvSpPr>
          <p:nvPr/>
        </p:nvSpPr>
        <p:spPr bwMode="auto">
          <a:xfrm>
            <a:off x="7913688" y="5638800"/>
            <a:ext cx="762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2631" name="Rectangle 304"/>
          <p:cNvSpPr>
            <a:spLocks noChangeArrowheads="1"/>
          </p:cNvSpPr>
          <p:nvPr/>
        </p:nvSpPr>
        <p:spPr bwMode="auto">
          <a:xfrm>
            <a:off x="7940675" y="5638800"/>
            <a:ext cx="825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2632" name="Rectangle 305"/>
          <p:cNvSpPr>
            <a:spLocks noChangeArrowheads="1"/>
          </p:cNvSpPr>
          <p:nvPr/>
        </p:nvSpPr>
        <p:spPr bwMode="auto">
          <a:xfrm>
            <a:off x="7972425" y="5638800"/>
            <a:ext cx="762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2633" name="Rectangle 306"/>
          <p:cNvSpPr>
            <a:spLocks noChangeArrowheads="1"/>
          </p:cNvSpPr>
          <p:nvPr/>
        </p:nvSpPr>
        <p:spPr bwMode="auto">
          <a:xfrm>
            <a:off x="7996238" y="5638800"/>
            <a:ext cx="10953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o</a:t>
            </a:r>
            <a:endParaRPr lang="en-US" b="0">
              <a:latin typeface="Arial" charset="0"/>
            </a:endParaRPr>
          </a:p>
        </p:txBody>
      </p:sp>
      <p:sp>
        <p:nvSpPr>
          <p:cNvPr id="22634" name="Rectangle 307"/>
          <p:cNvSpPr>
            <a:spLocks noChangeArrowheads="1"/>
          </p:cNvSpPr>
          <p:nvPr/>
        </p:nvSpPr>
        <p:spPr bwMode="auto">
          <a:xfrm>
            <a:off x="8061325" y="5638800"/>
            <a:ext cx="1127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n</a:t>
            </a:r>
            <a:endParaRPr lang="en-US" b="0">
              <a:latin typeface="Arial" charset="0"/>
            </a:endParaRPr>
          </a:p>
        </p:txBody>
      </p:sp>
      <p:sp>
        <p:nvSpPr>
          <p:cNvPr id="22635" name="Rectangle 308"/>
          <p:cNvSpPr>
            <a:spLocks noChangeArrowheads="1"/>
          </p:cNvSpPr>
          <p:nvPr/>
        </p:nvSpPr>
        <p:spPr bwMode="auto">
          <a:xfrm>
            <a:off x="8123238" y="5638800"/>
            <a:ext cx="10953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s</a:t>
            </a:r>
            <a:endParaRPr lang="en-US" b="0">
              <a:latin typeface="Arial" charset="0"/>
            </a:endParaRPr>
          </a:p>
        </p:txBody>
      </p:sp>
      <p:pic>
        <p:nvPicPr>
          <p:cNvPr id="22636" name="Picture 30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4505325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637" name="Group 6"/>
          <p:cNvGrpSpPr>
            <a:grpSpLocks/>
          </p:cNvGrpSpPr>
          <p:nvPr/>
        </p:nvGrpSpPr>
        <p:grpSpPr bwMode="auto">
          <a:xfrm>
            <a:off x="4041775" y="4281488"/>
            <a:ext cx="1763713" cy="1560512"/>
            <a:chOff x="4042397" y="4281714"/>
            <a:chExt cx="1763317" cy="1559989"/>
          </a:xfrm>
        </p:grpSpPr>
        <p:sp>
          <p:nvSpPr>
            <p:cNvPr id="22641" name="TextBox 1"/>
            <p:cNvSpPr txBox="1">
              <a:spLocks noChangeArrowheads="1"/>
            </p:cNvSpPr>
            <p:nvPr/>
          </p:nvSpPr>
          <p:spPr bwMode="auto">
            <a:xfrm>
              <a:off x="4042397" y="5380038"/>
              <a:ext cx="16726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b="0"/>
                <a:t>Flow Chart</a:t>
              </a:r>
            </a:p>
          </p:txBody>
        </p:sp>
        <p:sp>
          <p:nvSpPr>
            <p:cNvPr id="22642" name="Freeform 4"/>
            <p:cNvSpPr>
              <a:spLocks/>
            </p:cNvSpPr>
            <p:nvPr/>
          </p:nvSpPr>
          <p:spPr bwMode="auto">
            <a:xfrm>
              <a:off x="4922762" y="4281714"/>
              <a:ext cx="882952" cy="1100667"/>
            </a:xfrm>
            <a:custGeom>
              <a:avLst/>
              <a:gdLst>
                <a:gd name="T0" fmla="*/ 0 w 882952"/>
                <a:gd name="T1" fmla="*/ 1100667 h 1100667"/>
                <a:gd name="T2" fmla="*/ 302381 w 882952"/>
                <a:gd name="T3" fmla="*/ 447524 h 1100667"/>
                <a:gd name="T4" fmla="*/ 882952 w 882952"/>
                <a:gd name="T5" fmla="*/ 0 h 11006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82952" h="1100667">
                  <a:moveTo>
                    <a:pt x="0" y="1100667"/>
                  </a:moveTo>
                  <a:cubicBezTo>
                    <a:pt x="77611" y="865817"/>
                    <a:pt x="155222" y="630968"/>
                    <a:pt x="302381" y="447524"/>
                  </a:cubicBezTo>
                  <a:cubicBezTo>
                    <a:pt x="449540" y="264079"/>
                    <a:pt x="882952" y="0"/>
                    <a:pt x="882952" y="0"/>
                  </a:cubicBezTo>
                </a:path>
              </a:pathLst>
            </a:custGeom>
            <a:noFill/>
            <a:ln w="28575" cmpd="sng">
              <a:solidFill>
                <a:srgbClr val="A50021"/>
              </a:solidFill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638" name="Group 7"/>
          <p:cNvGrpSpPr>
            <a:grpSpLocks/>
          </p:cNvGrpSpPr>
          <p:nvPr/>
        </p:nvGrpSpPr>
        <p:grpSpPr bwMode="auto">
          <a:xfrm>
            <a:off x="1368425" y="3762375"/>
            <a:ext cx="2289175" cy="1963738"/>
            <a:chOff x="1368692" y="3761619"/>
            <a:chExt cx="2288908" cy="1964468"/>
          </a:xfrm>
        </p:grpSpPr>
        <p:sp>
          <p:nvSpPr>
            <p:cNvPr id="22639" name="TextBox 310"/>
            <p:cNvSpPr txBox="1">
              <a:spLocks noChangeArrowheads="1"/>
            </p:cNvSpPr>
            <p:nvPr/>
          </p:nvSpPr>
          <p:spPr bwMode="auto">
            <a:xfrm>
              <a:off x="1368692" y="4895090"/>
              <a:ext cx="228890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/>
                <a:t>Hardware</a:t>
              </a:r>
            </a:p>
            <a:p>
              <a:pPr algn="ctr"/>
              <a:r>
                <a:rPr lang="en-US" b="0"/>
                <a:t>Implementation</a:t>
              </a:r>
            </a:p>
          </p:txBody>
        </p:sp>
        <p:sp>
          <p:nvSpPr>
            <p:cNvPr id="22640" name="Freeform 5"/>
            <p:cNvSpPr>
              <a:spLocks/>
            </p:cNvSpPr>
            <p:nvPr/>
          </p:nvSpPr>
          <p:spPr bwMode="auto">
            <a:xfrm>
              <a:off x="1923143" y="3761619"/>
              <a:ext cx="302381" cy="1100667"/>
            </a:xfrm>
            <a:custGeom>
              <a:avLst/>
              <a:gdLst>
                <a:gd name="T0" fmla="*/ 302381 w 302381"/>
                <a:gd name="T1" fmla="*/ 1100667 h 1100667"/>
                <a:gd name="T2" fmla="*/ 72571 w 302381"/>
                <a:gd name="T3" fmla="*/ 532191 h 1100667"/>
                <a:gd name="T4" fmla="*/ 0 w 302381"/>
                <a:gd name="T5" fmla="*/ 0 h 11006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2381" h="1100667">
                  <a:moveTo>
                    <a:pt x="302381" y="1100667"/>
                  </a:moveTo>
                  <a:cubicBezTo>
                    <a:pt x="212674" y="908151"/>
                    <a:pt x="122968" y="715635"/>
                    <a:pt x="72571" y="532191"/>
                  </a:cubicBezTo>
                  <a:cubicBezTo>
                    <a:pt x="22174" y="348747"/>
                    <a:pt x="0" y="0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A50021"/>
              </a:solidFill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itle 4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Second Version</a:t>
            </a:r>
          </a:p>
        </p:txBody>
      </p:sp>
      <p:sp>
        <p:nvSpPr>
          <p:cNvPr id="24578" name="Line 3"/>
          <p:cNvSpPr>
            <a:spLocks noChangeShapeType="1"/>
          </p:cNvSpPr>
          <p:nvPr/>
        </p:nvSpPr>
        <p:spPr bwMode="auto">
          <a:xfrm flipV="1">
            <a:off x="1435100" y="2593975"/>
            <a:ext cx="1588" cy="361950"/>
          </a:xfrm>
          <a:prstGeom prst="line">
            <a:avLst/>
          </a:prstGeom>
          <a:noFill/>
          <a:ln w="23813">
            <a:solidFill>
              <a:srgbClr val="D9D9D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9" name="Freeform 4"/>
          <p:cNvSpPr>
            <a:spLocks/>
          </p:cNvSpPr>
          <p:nvPr/>
        </p:nvSpPr>
        <p:spPr bwMode="auto">
          <a:xfrm>
            <a:off x="2373313" y="2817813"/>
            <a:ext cx="58737" cy="61912"/>
          </a:xfrm>
          <a:custGeom>
            <a:avLst/>
            <a:gdLst>
              <a:gd name="T0" fmla="*/ 2147483647 w 37"/>
              <a:gd name="T1" fmla="*/ 2147483647 h 39"/>
              <a:gd name="T2" fmla="*/ 2147483647 w 37"/>
              <a:gd name="T3" fmla="*/ 0 h 39"/>
              <a:gd name="T4" fmla="*/ 0 w 37"/>
              <a:gd name="T5" fmla="*/ 2147483647 h 39"/>
              <a:gd name="T6" fmla="*/ 2147483647 w 37"/>
              <a:gd name="T7" fmla="*/ 2147483647 h 39"/>
              <a:gd name="T8" fmla="*/ 2147483647 w 37"/>
              <a:gd name="T9" fmla="*/ 2147483647 h 39"/>
              <a:gd name="T10" fmla="*/ 2147483647 w 37"/>
              <a:gd name="T11" fmla="*/ 2147483647 h 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"/>
              <a:gd name="T19" fmla="*/ 0 h 39"/>
              <a:gd name="T20" fmla="*/ 37 w 37"/>
              <a:gd name="T21" fmla="*/ 39 h 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" h="39">
                <a:moveTo>
                  <a:pt x="37" y="37"/>
                </a:moveTo>
                <a:lnTo>
                  <a:pt x="37" y="0"/>
                </a:lnTo>
                <a:lnTo>
                  <a:pt x="0" y="19"/>
                </a:lnTo>
                <a:lnTo>
                  <a:pt x="37" y="39"/>
                </a:lnTo>
                <a:lnTo>
                  <a:pt x="37" y="37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Freeform 5"/>
          <p:cNvSpPr>
            <a:spLocks/>
          </p:cNvSpPr>
          <p:nvPr/>
        </p:nvSpPr>
        <p:spPr bwMode="auto">
          <a:xfrm>
            <a:off x="2411413" y="2847975"/>
            <a:ext cx="20637" cy="1588"/>
          </a:xfrm>
          <a:custGeom>
            <a:avLst/>
            <a:gdLst>
              <a:gd name="T0" fmla="*/ 0 w 13"/>
              <a:gd name="T1" fmla="*/ 0 h 1588"/>
              <a:gd name="T2" fmla="*/ 2147483647 w 13"/>
              <a:gd name="T3" fmla="*/ 0 h 1588"/>
              <a:gd name="T4" fmla="*/ 0 w 13"/>
              <a:gd name="T5" fmla="*/ 0 h 1588"/>
              <a:gd name="T6" fmla="*/ 0 60000 65536"/>
              <a:gd name="T7" fmla="*/ 0 60000 65536"/>
              <a:gd name="T8" fmla="*/ 0 60000 65536"/>
              <a:gd name="T9" fmla="*/ 0 w 13"/>
              <a:gd name="T10" fmla="*/ 0 h 1588"/>
              <a:gd name="T11" fmla="*/ 13 w 13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1588">
                <a:moveTo>
                  <a:pt x="0" y="0"/>
                </a:moveTo>
                <a:lnTo>
                  <a:pt x="13" y="0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Freeform 6"/>
          <p:cNvSpPr>
            <a:spLocks/>
          </p:cNvSpPr>
          <p:nvPr/>
        </p:nvSpPr>
        <p:spPr bwMode="auto">
          <a:xfrm>
            <a:off x="939800" y="2524125"/>
            <a:ext cx="58738" cy="61913"/>
          </a:xfrm>
          <a:custGeom>
            <a:avLst/>
            <a:gdLst>
              <a:gd name="T0" fmla="*/ 2147483647 w 37"/>
              <a:gd name="T1" fmla="*/ 0 h 39"/>
              <a:gd name="T2" fmla="*/ 0 w 37"/>
              <a:gd name="T3" fmla="*/ 0 h 39"/>
              <a:gd name="T4" fmla="*/ 2147483647 w 37"/>
              <a:gd name="T5" fmla="*/ 2147483647 h 39"/>
              <a:gd name="T6" fmla="*/ 2147483647 w 37"/>
              <a:gd name="T7" fmla="*/ 0 h 39"/>
              <a:gd name="T8" fmla="*/ 2147483647 w 37"/>
              <a:gd name="T9" fmla="*/ 0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"/>
              <a:gd name="T16" fmla="*/ 0 h 39"/>
              <a:gd name="T17" fmla="*/ 37 w 37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" h="39">
                <a:moveTo>
                  <a:pt x="37" y="0"/>
                </a:moveTo>
                <a:lnTo>
                  <a:pt x="0" y="0"/>
                </a:lnTo>
                <a:lnTo>
                  <a:pt x="19" y="39"/>
                </a:lnTo>
                <a:lnTo>
                  <a:pt x="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 flipV="1">
            <a:off x="966788" y="2274888"/>
            <a:ext cx="3175" cy="271462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Freeform 8"/>
          <p:cNvSpPr>
            <a:spLocks/>
          </p:cNvSpPr>
          <p:nvPr/>
        </p:nvSpPr>
        <p:spPr bwMode="auto">
          <a:xfrm>
            <a:off x="1268413" y="1824038"/>
            <a:ext cx="58737" cy="61912"/>
          </a:xfrm>
          <a:custGeom>
            <a:avLst/>
            <a:gdLst>
              <a:gd name="T0" fmla="*/ 2147483647 w 37"/>
              <a:gd name="T1" fmla="*/ 0 h 39"/>
              <a:gd name="T2" fmla="*/ 0 w 37"/>
              <a:gd name="T3" fmla="*/ 0 h 39"/>
              <a:gd name="T4" fmla="*/ 2147483647 w 37"/>
              <a:gd name="T5" fmla="*/ 2147483647 h 39"/>
              <a:gd name="T6" fmla="*/ 2147483647 w 37"/>
              <a:gd name="T7" fmla="*/ 0 h 39"/>
              <a:gd name="T8" fmla="*/ 2147483647 w 37"/>
              <a:gd name="T9" fmla="*/ 0 h 39"/>
              <a:gd name="T10" fmla="*/ 2147483647 w 37"/>
              <a:gd name="T11" fmla="*/ 0 h 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"/>
              <a:gd name="T19" fmla="*/ 0 h 39"/>
              <a:gd name="T20" fmla="*/ 37 w 37"/>
              <a:gd name="T21" fmla="*/ 39 h 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" h="39">
                <a:moveTo>
                  <a:pt x="34" y="0"/>
                </a:moveTo>
                <a:lnTo>
                  <a:pt x="0" y="0"/>
                </a:lnTo>
                <a:lnTo>
                  <a:pt x="20" y="39"/>
                </a:lnTo>
                <a:lnTo>
                  <a:pt x="37" y="0"/>
                </a:lnTo>
                <a:lnTo>
                  <a:pt x="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9"/>
          <p:cNvSpPr>
            <a:spLocks noChangeShapeType="1"/>
          </p:cNvSpPr>
          <p:nvPr/>
        </p:nvSpPr>
        <p:spPr bwMode="auto">
          <a:xfrm flipV="1">
            <a:off x="1295400" y="1439863"/>
            <a:ext cx="1588" cy="40640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Freeform 10"/>
          <p:cNvSpPr>
            <a:spLocks/>
          </p:cNvSpPr>
          <p:nvPr/>
        </p:nvSpPr>
        <p:spPr bwMode="auto">
          <a:xfrm>
            <a:off x="611188" y="1824038"/>
            <a:ext cx="58737" cy="61912"/>
          </a:xfrm>
          <a:custGeom>
            <a:avLst/>
            <a:gdLst>
              <a:gd name="T0" fmla="*/ 2147483647 w 37"/>
              <a:gd name="T1" fmla="*/ 0 h 39"/>
              <a:gd name="T2" fmla="*/ 0 w 37"/>
              <a:gd name="T3" fmla="*/ 0 h 39"/>
              <a:gd name="T4" fmla="*/ 2147483647 w 37"/>
              <a:gd name="T5" fmla="*/ 2147483647 h 39"/>
              <a:gd name="T6" fmla="*/ 2147483647 w 37"/>
              <a:gd name="T7" fmla="*/ 0 h 39"/>
              <a:gd name="T8" fmla="*/ 2147483647 w 37"/>
              <a:gd name="T9" fmla="*/ 0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"/>
              <a:gd name="T16" fmla="*/ 0 h 39"/>
              <a:gd name="T17" fmla="*/ 37 w 37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" h="39">
                <a:moveTo>
                  <a:pt x="37" y="0"/>
                </a:moveTo>
                <a:lnTo>
                  <a:pt x="0" y="0"/>
                </a:lnTo>
                <a:lnTo>
                  <a:pt x="19" y="39"/>
                </a:lnTo>
                <a:lnTo>
                  <a:pt x="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Freeform 11"/>
          <p:cNvSpPr>
            <a:spLocks/>
          </p:cNvSpPr>
          <p:nvPr/>
        </p:nvSpPr>
        <p:spPr bwMode="auto">
          <a:xfrm>
            <a:off x="1366838" y="2052638"/>
            <a:ext cx="58737" cy="61912"/>
          </a:xfrm>
          <a:custGeom>
            <a:avLst/>
            <a:gdLst>
              <a:gd name="T0" fmla="*/ 2147483647 w 37"/>
              <a:gd name="T1" fmla="*/ 2147483647 h 39"/>
              <a:gd name="T2" fmla="*/ 2147483647 w 37"/>
              <a:gd name="T3" fmla="*/ 0 h 39"/>
              <a:gd name="T4" fmla="*/ 0 w 37"/>
              <a:gd name="T5" fmla="*/ 2147483647 h 39"/>
              <a:gd name="T6" fmla="*/ 2147483647 w 37"/>
              <a:gd name="T7" fmla="*/ 2147483647 h 39"/>
              <a:gd name="T8" fmla="*/ 2147483647 w 37"/>
              <a:gd name="T9" fmla="*/ 2147483647 h 39"/>
              <a:gd name="T10" fmla="*/ 2147483647 w 37"/>
              <a:gd name="T11" fmla="*/ 2147483647 h 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"/>
              <a:gd name="T19" fmla="*/ 0 h 39"/>
              <a:gd name="T20" fmla="*/ 37 w 37"/>
              <a:gd name="T21" fmla="*/ 39 h 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" h="39">
                <a:moveTo>
                  <a:pt x="34" y="37"/>
                </a:moveTo>
                <a:lnTo>
                  <a:pt x="34" y="0"/>
                </a:lnTo>
                <a:lnTo>
                  <a:pt x="0" y="21"/>
                </a:lnTo>
                <a:lnTo>
                  <a:pt x="37" y="39"/>
                </a:lnTo>
                <a:lnTo>
                  <a:pt x="34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Freeform 12"/>
          <p:cNvSpPr>
            <a:spLocks/>
          </p:cNvSpPr>
          <p:nvPr/>
        </p:nvSpPr>
        <p:spPr bwMode="auto">
          <a:xfrm>
            <a:off x="1401763" y="2082800"/>
            <a:ext cx="19050" cy="1588"/>
          </a:xfrm>
          <a:custGeom>
            <a:avLst/>
            <a:gdLst>
              <a:gd name="T0" fmla="*/ 0 w 12"/>
              <a:gd name="T1" fmla="*/ 0 h 1588"/>
              <a:gd name="T2" fmla="*/ 2147483647 w 12"/>
              <a:gd name="T3" fmla="*/ 0 h 1588"/>
              <a:gd name="T4" fmla="*/ 0 w 12"/>
              <a:gd name="T5" fmla="*/ 0 h 1588"/>
              <a:gd name="T6" fmla="*/ 0 60000 65536"/>
              <a:gd name="T7" fmla="*/ 0 60000 65536"/>
              <a:gd name="T8" fmla="*/ 0 60000 65536"/>
              <a:gd name="T9" fmla="*/ 0 w 12"/>
              <a:gd name="T10" fmla="*/ 0 h 1588"/>
              <a:gd name="T11" fmla="*/ 12 w 12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1588">
                <a:moveTo>
                  <a:pt x="0" y="0"/>
                </a:moveTo>
                <a:lnTo>
                  <a:pt x="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Freeform 13"/>
          <p:cNvSpPr>
            <a:spLocks/>
          </p:cNvSpPr>
          <p:nvPr/>
        </p:nvSpPr>
        <p:spPr bwMode="auto">
          <a:xfrm>
            <a:off x="1401763" y="2082800"/>
            <a:ext cx="1479550" cy="525463"/>
          </a:xfrm>
          <a:custGeom>
            <a:avLst/>
            <a:gdLst>
              <a:gd name="T0" fmla="*/ 0 w 932"/>
              <a:gd name="T1" fmla="*/ 0 h 331"/>
              <a:gd name="T2" fmla="*/ 2147483647 w 932"/>
              <a:gd name="T3" fmla="*/ 2147483647 h 331"/>
              <a:gd name="T4" fmla="*/ 2147483647 w 932"/>
              <a:gd name="T5" fmla="*/ 2147483647 h 331"/>
              <a:gd name="T6" fmla="*/ 0 60000 65536"/>
              <a:gd name="T7" fmla="*/ 0 60000 65536"/>
              <a:gd name="T8" fmla="*/ 0 60000 65536"/>
              <a:gd name="T9" fmla="*/ 0 w 932"/>
              <a:gd name="T10" fmla="*/ 0 h 331"/>
              <a:gd name="T11" fmla="*/ 932 w 932"/>
              <a:gd name="T12" fmla="*/ 331 h 3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2" h="331">
                <a:moveTo>
                  <a:pt x="0" y="0"/>
                </a:moveTo>
                <a:lnTo>
                  <a:pt x="932" y="2"/>
                </a:lnTo>
                <a:lnTo>
                  <a:pt x="932" y="331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Freeform 14"/>
          <p:cNvSpPr>
            <a:spLocks/>
          </p:cNvSpPr>
          <p:nvPr/>
        </p:nvSpPr>
        <p:spPr bwMode="auto">
          <a:xfrm>
            <a:off x="3281363" y="1900238"/>
            <a:ext cx="931862" cy="363537"/>
          </a:xfrm>
          <a:custGeom>
            <a:avLst/>
            <a:gdLst>
              <a:gd name="T0" fmla="*/ 2147483647 w 587"/>
              <a:gd name="T1" fmla="*/ 2147483647 h 229"/>
              <a:gd name="T2" fmla="*/ 2147483647 w 587"/>
              <a:gd name="T3" fmla="*/ 0 h 229"/>
              <a:gd name="T4" fmla="*/ 0 w 587"/>
              <a:gd name="T5" fmla="*/ 0 h 229"/>
              <a:gd name="T6" fmla="*/ 0 w 587"/>
              <a:gd name="T7" fmla="*/ 2147483647 h 229"/>
              <a:gd name="T8" fmla="*/ 2147483647 w 587"/>
              <a:gd name="T9" fmla="*/ 2147483647 h 229"/>
              <a:gd name="T10" fmla="*/ 2147483647 w 587"/>
              <a:gd name="T11" fmla="*/ 2147483647 h 2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87"/>
              <a:gd name="T19" fmla="*/ 0 h 229"/>
              <a:gd name="T20" fmla="*/ 587 w 587"/>
              <a:gd name="T21" fmla="*/ 229 h 2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87" h="229">
                <a:moveTo>
                  <a:pt x="587" y="229"/>
                </a:moveTo>
                <a:lnTo>
                  <a:pt x="587" y="0"/>
                </a:lnTo>
                <a:lnTo>
                  <a:pt x="0" y="0"/>
                </a:lnTo>
                <a:lnTo>
                  <a:pt x="0" y="229"/>
                </a:lnTo>
                <a:lnTo>
                  <a:pt x="587" y="229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3519488" y="1939925"/>
            <a:ext cx="14922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M</a:t>
            </a:r>
            <a:endParaRPr lang="en-US" b="0">
              <a:latin typeface="Arial" charset="0"/>
            </a:endParaRPr>
          </a:p>
        </p:txBody>
      </p:sp>
      <p:sp>
        <p:nvSpPr>
          <p:cNvPr id="24591" name="Rectangle 16"/>
          <p:cNvSpPr>
            <a:spLocks noChangeArrowheads="1"/>
          </p:cNvSpPr>
          <p:nvPr/>
        </p:nvSpPr>
        <p:spPr bwMode="auto">
          <a:xfrm>
            <a:off x="3614738" y="1939925"/>
            <a:ext cx="11588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u</a:t>
            </a:r>
            <a:endParaRPr lang="en-US" b="0">
              <a:latin typeface="Arial" charset="0"/>
            </a:endParaRPr>
          </a:p>
        </p:txBody>
      </p:sp>
      <p:sp>
        <p:nvSpPr>
          <p:cNvPr id="24592" name="Rectangle 17"/>
          <p:cNvSpPr>
            <a:spLocks noChangeArrowheads="1"/>
          </p:cNvSpPr>
          <p:nvPr/>
        </p:nvSpPr>
        <p:spPr bwMode="auto">
          <a:xfrm>
            <a:off x="3675063" y="1939925"/>
            <a:ext cx="746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l</a:t>
            </a:r>
            <a:endParaRPr lang="en-US" b="0">
              <a:latin typeface="Arial" charset="0"/>
            </a:endParaRPr>
          </a:p>
        </p:txBody>
      </p:sp>
      <p:sp>
        <p:nvSpPr>
          <p:cNvPr id="24593" name="Rectangle 18"/>
          <p:cNvSpPr>
            <a:spLocks noChangeArrowheads="1"/>
          </p:cNvSpPr>
          <p:nvPr/>
        </p:nvSpPr>
        <p:spPr bwMode="auto">
          <a:xfrm>
            <a:off x="3702050" y="1939925"/>
            <a:ext cx="841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594" name="Rectangle 19"/>
          <p:cNvSpPr>
            <a:spLocks noChangeArrowheads="1"/>
          </p:cNvSpPr>
          <p:nvPr/>
        </p:nvSpPr>
        <p:spPr bwMode="auto">
          <a:xfrm>
            <a:off x="3732213" y="1939925"/>
            <a:ext cx="746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4595" name="Rectangle 20"/>
          <p:cNvSpPr>
            <a:spLocks noChangeArrowheads="1"/>
          </p:cNvSpPr>
          <p:nvPr/>
        </p:nvSpPr>
        <p:spPr bwMode="auto">
          <a:xfrm>
            <a:off x="3756025" y="1939925"/>
            <a:ext cx="1158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p</a:t>
            </a:r>
            <a:endParaRPr lang="en-US" b="0">
              <a:latin typeface="Arial" charset="0"/>
            </a:endParaRPr>
          </a:p>
        </p:txBody>
      </p:sp>
      <p:sp>
        <p:nvSpPr>
          <p:cNvPr id="24596" name="Rectangle 21"/>
          <p:cNvSpPr>
            <a:spLocks noChangeArrowheads="1"/>
          </p:cNvSpPr>
          <p:nvPr/>
        </p:nvSpPr>
        <p:spPr bwMode="auto">
          <a:xfrm>
            <a:off x="3821113" y="1939925"/>
            <a:ext cx="746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l</a:t>
            </a:r>
            <a:endParaRPr lang="en-US" b="0">
              <a:latin typeface="Arial" charset="0"/>
            </a:endParaRPr>
          </a:p>
        </p:txBody>
      </p:sp>
      <p:sp>
        <p:nvSpPr>
          <p:cNvPr id="24597" name="Rectangle 22"/>
          <p:cNvSpPr>
            <a:spLocks noChangeArrowheads="1"/>
          </p:cNvSpPr>
          <p:nvPr/>
        </p:nvSpPr>
        <p:spPr bwMode="auto">
          <a:xfrm>
            <a:off x="3844925" y="1939925"/>
            <a:ext cx="7461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4598" name="Rectangle 23"/>
          <p:cNvSpPr>
            <a:spLocks noChangeArrowheads="1"/>
          </p:cNvSpPr>
          <p:nvPr/>
        </p:nvSpPr>
        <p:spPr bwMode="auto">
          <a:xfrm>
            <a:off x="3871913" y="1939925"/>
            <a:ext cx="11112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b="0">
              <a:latin typeface="Arial" charset="0"/>
            </a:endParaRPr>
          </a:p>
        </p:txBody>
      </p:sp>
      <p:sp>
        <p:nvSpPr>
          <p:cNvPr id="24599" name="Rectangle 24"/>
          <p:cNvSpPr>
            <a:spLocks noChangeArrowheads="1"/>
          </p:cNvSpPr>
          <p:nvPr/>
        </p:nvSpPr>
        <p:spPr bwMode="auto">
          <a:xfrm>
            <a:off x="3932238" y="1939925"/>
            <a:ext cx="9207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r</a:t>
            </a:r>
            <a:endParaRPr lang="en-US" b="0">
              <a:latin typeface="Arial" charset="0"/>
            </a:endParaRPr>
          </a:p>
        </p:txBody>
      </p:sp>
      <p:sp>
        <p:nvSpPr>
          <p:cNvPr id="24600" name="Rectangle 25"/>
          <p:cNvSpPr>
            <a:spLocks noChangeArrowheads="1"/>
          </p:cNvSpPr>
          <p:nvPr/>
        </p:nvSpPr>
        <p:spPr bwMode="auto">
          <a:xfrm>
            <a:off x="3671888" y="2081213"/>
            <a:ext cx="12858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S</a:t>
            </a:r>
            <a:endParaRPr lang="en-US" b="0">
              <a:latin typeface="Arial" charset="0"/>
            </a:endParaRPr>
          </a:p>
        </p:txBody>
      </p:sp>
      <p:sp>
        <p:nvSpPr>
          <p:cNvPr id="24601" name="Rectangle 26"/>
          <p:cNvSpPr>
            <a:spLocks noChangeArrowheads="1"/>
          </p:cNvSpPr>
          <p:nvPr/>
        </p:nvSpPr>
        <p:spPr bwMode="auto">
          <a:xfrm>
            <a:off x="3746500" y="2081213"/>
            <a:ext cx="1158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h</a:t>
            </a:r>
            <a:endParaRPr lang="en-US" b="0">
              <a:latin typeface="Arial" charset="0"/>
            </a:endParaRPr>
          </a:p>
        </p:txBody>
      </p:sp>
      <p:sp>
        <p:nvSpPr>
          <p:cNvPr id="24602" name="Rectangle 27"/>
          <p:cNvSpPr>
            <a:spLocks noChangeArrowheads="1"/>
          </p:cNvSpPr>
          <p:nvPr/>
        </p:nvSpPr>
        <p:spPr bwMode="auto">
          <a:xfrm>
            <a:off x="3810000" y="2081213"/>
            <a:ext cx="7461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4603" name="Rectangle 28"/>
          <p:cNvSpPr>
            <a:spLocks noChangeArrowheads="1"/>
          </p:cNvSpPr>
          <p:nvPr/>
        </p:nvSpPr>
        <p:spPr bwMode="auto">
          <a:xfrm>
            <a:off x="3833813" y="2081213"/>
            <a:ext cx="8413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f</a:t>
            </a:r>
            <a:endParaRPr lang="en-US" b="0">
              <a:latin typeface="Arial" charset="0"/>
            </a:endParaRPr>
          </a:p>
        </p:txBody>
      </p:sp>
      <p:sp>
        <p:nvSpPr>
          <p:cNvPr id="24604" name="Rectangle 29"/>
          <p:cNvSpPr>
            <a:spLocks noChangeArrowheads="1"/>
          </p:cNvSpPr>
          <p:nvPr/>
        </p:nvSpPr>
        <p:spPr bwMode="auto">
          <a:xfrm>
            <a:off x="3863975" y="2081213"/>
            <a:ext cx="841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605" name="Rectangle 30"/>
          <p:cNvSpPr>
            <a:spLocks noChangeArrowheads="1"/>
          </p:cNvSpPr>
          <p:nvPr/>
        </p:nvSpPr>
        <p:spPr bwMode="auto">
          <a:xfrm>
            <a:off x="3895725" y="2081213"/>
            <a:ext cx="841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4606" name="Rectangle 31"/>
          <p:cNvSpPr>
            <a:spLocks noChangeArrowheads="1"/>
          </p:cNvSpPr>
          <p:nvPr/>
        </p:nvSpPr>
        <p:spPr bwMode="auto">
          <a:xfrm>
            <a:off x="3929063" y="2081213"/>
            <a:ext cx="9207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r</a:t>
            </a:r>
            <a:endParaRPr lang="en-US" b="0">
              <a:latin typeface="Arial" charset="0"/>
            </a:endParaRPr>
          </a:p>
        </p:txBody>
      </p:sp>
      <p:sp>
        <p:nvSpPr>
          <p:cNvPr id="24607" name="Rectangle 32"/>
          <p:cNvSpPr>
            <a:spLocks noChangeArrowheads="1"/>
          </p:cNvSpPr>
          <p:nvPr/>
        </p:nvSpPr>
        <p:spPr bwMode="auto">
          <a:xfrm>
            <a:off x="3967163" y="2081213"/>
            <a:ext cx="746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4608" name="Rectangle 33"/>
          <p:cNvSpPr>
            <a:spLocks noChangeArrowheads="1"/>
          </p:cNvSpPr>
          <p:nvPr/>
        </p:nvSpPr>
        <p:spPr bwMode="auto">
          <a:xfrm>
            <a:off x="3989388" y="2081213"/>
            <a:ext cx="11588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g</a:t>
            </a:r>
            <a:endParaRPr lang="en-US" b="0">
              <a:latin typeface="Arial" charset="0"/>
            </a:endParaRPr>
          </a:p>
        </p:txBody>
      </p:sp>
      <p:sp>
        <p:nvSpPr>
          <p:cNvPr id="24609" name="Rectangle 34"/>
          <p:cNvSpPr>
            <a:spLocks noChangeArrowheads="1"/>
          </p:cNvSpPr>
          <p:nvPr/>
        </p:nvSpPr>
        <p:spPr bwMode="auto">
          <a:xfrm>
            <a:off x="4054475" y="2081213"/>
            <a:ext cx="1158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h</a:t>
            </a:r>
            <a:endParaRPr lang="en-US" b="0">
              <a:latin typeface="Arial" charset="0"/>
            </a:endParaRPr>
          </a:p>
        </p:txBody>
      </p:sp>
      <p:sp>
        <p:nvSpPr>
          <p:cNvPr id="24610" name="Rectangle 35"/>
          <p:cNvSpPr>
            <a:spLocks noChangeArrowheads="1"/>
          </p:cNvSpPr>
          <p:nvPr/>
        </p:nvSpPr>
        <p:spPr bwMode="auto">
          <a:xfrm>
            <a:off x="4114800" y="2081213"/>
            <a:ext cx="841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611" name="Rectangle 36"/>
          <p:cNvSpPr>
            <a:spLocks noChangeArrowheads="1"/>
          </p:cNvSpPr>
          <p:nvPr/>
        </p:nvSpPr>
        <p:spPr bwMode="auto">
          <a:xfrm>
            <a:off x="2047875" y="2774950"/>
            <a:ext cx="1730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W</a:t>
            </a:r>
            <a:endParaRPr lang="en-US" b="0">
              <a:latin typeface="Arial" charset="0"/>
            </a:endParaRPr>
          </a:p>
        </p:txBody>
      </p:sp>
      <p:sp>
        <p:nvSpPr>
          <p:cNvPr id="24612" name="Rectangle 37"/>
          <p:cNvSpPr>
            <a:spLocks noChangeArrowheads="1"/>
          </p:cNvSpPr>
          <p:nvPr/>
        </p:nvSpPr>
        <p:spPr bwMode="auto">
          <a:xfrm>
            <a:off x="2157413" y="2774950"/>
            <a:ext cx="9207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r</a:t>
            </a:r>
            <a:endParaRPr lang="en-US" b="0">
              <a:latin typeface="Arial" charset="0"/>
            </a:endParaRPr>
          </a:p>
        </p:txBody>
      </p:sp>
      <p:sp>
        <p:nvSpPr>
          <p:cNvPr id="24613" name="Rectangle 38"/>
          <p:cNvSpPr>
            <a:spLocks noChangeArrowheads="1"/>
          </p:cNvSpPr>
          <p:nvPr/>
        </p:nvSpPr>
        <p:spPr bwMode="auto">
          <a:xfrm>
            <a:off x="2193925" y="2774950"/>
            <a:ext cx="7461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4614" name="Rectangle 39"/>
          <p:cNvSpPr>
            <a:spLocks noChangeArrowheads="1"/>
          </p:cNvSpPr>
          <p:nvPr/>
        </p:nvSpPr>
        <p:spPr bwMode="auto">
          <a:xfrm>
            <a:off x="2217738" y="2774950"/>
            <a:ext cx="8413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615" name="Rectangle 40"/>
          <p:cNvSpPr>
            <a:spLocks noChangeArrowheads="1"/>
          </p:cNvSpPr>
          <p:nvPr/>
        </p:nvSpPr>
        <p:spPr bwMode="auto">
          <a:xfrm>
            <a:off x="2251075" y="2774950"/>
            <a:ext cx="11112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b="0">
              <a:latin typeface="Arial" charset="0"/>
            </a:endParaRPr>
          </a:p>
        </p:txBody>
      </p:sp>
      <p:sp>
        <p:nvSpPr>
          <p:cNvPr id="24616" name="Line 41"/>
          <p:cNvSpPr>
            <a:spLocks noChangeShapeType="1"/>
          </p:cNvSpPr>
          <p:nvPr/>
        </p:nvSpPr>
        <p:spPr bwMode="auto">
          <a:xfrm>
            <a:off x="2420938" y="2847975"/>
            <a:ext cx="334962" cy="1588"/>
          </a:xfrm>
          <a:prstGeom prst="line">
            <a:avLst/>
          </a:prstGeom>
          <a:noFill/>
          <a:ln w="14288">
            <a:solidFill>
              <a:srgbClr val="EB75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7" name="Freeform 42"/>
          <p:cNvSpPr>
            <a:spLocks/>
          </p:cNvSpPr>
          <p:nvPr/>
        </p:nvSpPr>
        <p:spPr bwMode="auto">
          <a:xfrm>
            <a:off x="4224338" y="2125663"/>
            <a:ext cx="53975" cy="61912"/>
          </a:xfrm>
          <a:custGeom>
            <a:avLst/>
            <a:gdLst>
              <a:gd name="T0" fmla="*/ 2147483647 w 34"/>
              <a:gd name="T1" fmla="*/ 2147483647 h 39"/>
              <a:gd name="T2" fmla="*/ 2147483647 w 34"/>
              <a:gd name="T3" fmla="*/ 0 h 39"/>
              <a:gd name="T4" fmla="*/ 0 w 34"/>
              <a:gd name="T5" fmla="*/ 2147483647 h 39"/>
              <a:gd name="T6" fmla="*/ 2147483647 w 34"/>
              <a:gd name="T7" fmla="*/ 2147483647 h 39"/>
              <a:gd name="T8" fmla="*/ 2147483647 w 34"/>
              <a:gd name="T9" fmla="*/ 2147483647 h 39"/>
              <a:gd name="T10" fmla="*/ 2147483647 w 34"/>
              <a:gd name="T11" fmla="*/ 2147483647 h 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"/>
              <a:gd name="T19" fmla="*/ 0 h 39"/>
              <a:gd name="T20" fmla="*/ 34 w 34"/>
              <a:gd name="T21" fmla="*/ 39 h 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" h="39">
                <a:moveTo>
                  <a:pt x="34" y="37"/>
                </a:moveTo>
                <a:lnTo>
                  <a:pt x="34" y="0"/>
                </a:lnTo>
                <a:lnTo>
                  <a:pt x="0" y="18"/>
                </a:lnTo>
                <a:lnTo>
                  <a:pt x="34" y="39"/>
                </a:lnTo>
                <a:lnTo>
                  <a:pt x="34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8" name="Freeform 43"/>
          <p:cNvSpPr>
            <a:spLocks/>
          </p:cNvSpPr>
          <p:nvPr/>
        </p:nvSpPr>
        <p:spPr bwMode="auto">
          <a:xfrm>
            <a:off x="4257675" y="2154238"/>
            <a:ext cx="20638" cy="1587"/>
          </a:xfrm>
          <a:custGeom>
            <a:avLst/>
            <a:gdLst>
              <a:gd name="T0" fmla="*/ 0 w 13"/>
              <a:gd name="T1" fmla="*/ 0 h 1587"/>
              <a:gd name="T2" fmla="*/ 2147483647 w 13"/>
              <a:gd name="T3" fmla="*/ 0 h 1587"/>
              <a:gd name="T4" fmla="*/ 0 w 13"/>
              <a:gd name="T5" fmla="*/ 0 h 1587"/>
              <a:gd name="T6" fmla="*/ 0 60000 65536"/>
              <a:gd name="T7" fmla="*/ 0 60000 65536"/>
              <a:gd name="T8" fmla="*/ 0 60000 65536"/>
              <a:gd name="T9" fmla="*/ 0 w 13"/>
              <a:gd name="T10" fmla="*/ 0 h 1587"/>
              <a:gd name="T11" fmla="*/ 13 w 1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1587">
                <a:moveTo>
                  <a:pt x="0" y="0"/>
                </a:moveTo>
                <a:lnTo>
                  <a:pt x="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9" name="Freeform 44"/>
          <p:cNvSpPr>
            <a:spLocks/>
          </p:cNvSpPr>
          <p:nvPr/>
        </p:nvSpPr>
        <p:spPr bwMode="auto">
          <a:xfrm>
            <a:off x="249238" y="1574800"/>
            <a:ext cx="720725" cy="1652588"/>
          </a:xfrm>
          <a:custGeom>
            <a:avLst/>
            <a:gdLst>
              <a:gd name="T0" fmla="*/ 2147483647 w 454"/>
              <a:gd name="T1" fmla="*/ 2147483647 h 1041"/>
              <a:gd name="T2" fmla="*/ 2147483647 w 454"/>
              <a:gd name="T3" fmla="*/ 0 h 1041"/>
              <a:gd name="T4" fmla="*/ 0 w 454"/>
              <a:gd name="T5" fmla="*/ 0 h 1041"/>
              <a:gd name="T6" fmla="*/ 0 w 454"/>
              <a:gd name="T7" fmla="*/ 2147483647 h 1041"/>
              <a:gd name="T8" fmla="*/ 2147483647 w 454"/>
              <a:gd name="T9" fmla="*/ 2147483647 h 1041"/>
              <a:gd name="T10" fmla="*/ 2147483647 w 454"/>
              <a:gd name="T11" fmla="*/ 2147483647 h 10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4"/>
              <a:gd name="T19" fmla="*/ 0 h 1041"/>
              <a:gd name="T20" fmla="*/ 454 w 454"/>
              <a:gd name="T21" fmla="*/ 1041 h 10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4" h="1041">
                <a:moveTo>
                  <a:pt x="245" y="171"/>
                </a:moveTo>
                <a:lnTo>
                  <a:pt x="247" y="0"/>
                </a:lnTo>
                <a:lnTo>
                  <a:pt x="0" y="0"/>
                </a:lnTo>
                <a:lnTo>
                  <a:pt x="0" y="1041"/>
                </a:lnTo>
                <a:lnTo>
                  <a:pt x="454" y="1041"/>
                </a:lnTo>
                <a:lnTo>
                  <a:pt x="454" y="87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0" name="Rectangle 45"/>
          <p:cNvSpPr>
            <a:spLocks noChangeArrowheads="1"/>
          </p:cNvSpPr>
          <p:nvPr/>
        </p:nvSpPr>
        <p:spPr bwMode="auto">
          <a:xfrm>
            <a:off x="1354138" y="1468438"/>
            <a:ext cx="11588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3</a:t>
            </a:r>
            <a:endParaRPr lang="en-US" b="0">
              <a:latin typeface="Arial" charset="0"/>
            </a:endParaRPr>
          </a:p>
        </p:txBody>
      </p:sp>
      <p:sp>
        <p:nvSpPr>
          <p:cNvPr id="24621" name="Rectangle 46"/>
          <p:cNvSpPr>
            <a:spLocks noChangeArrowheads="1"/>
          </p:cNvSpPr>
          <p:nvPr/>
        </p:nvSpPr>
        <p:spPr bwMode="auto">
          <a:xfrm>
            <a:off x="1414463" y="1468438"/>
            <a:ext cx="11588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2</a:t>
            </a:r>
            <a:endParaRPr lang="en-US" b="0">
              <a:latin typeface="Arial" charset="0"/>
            </a:endParaRPr>
          </a:p>
        </p:txBody>
      </p:sp>
      <p:sp>
        <p:nvSpPr>
          <p:cNvPr id="24622" name="Rectangle 47"/>
          <p:cNvSpPr>
            <a:spLocks noChangeArrowheads="1"/>
          </p:cNvSpPr>
          <p:nvPr/>
        </p:nvSpPr>
        <p:spPr bwMode="auto">
          <a:xfrm>
            <a:off x="1479550" y="1468438"/>
            <a:ext cx="841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4623" name="Rectangle 48"/>
          <p:cNvSpPr>
            <a:spLocks noChangeArrowheads="1"/>
          </p:cNvSpPr>
          <p:nvPr/>
        </p:nvSpPr>
        <p:spPr bwMode="auto">
          <a:xfrm>
            <a:off x="1509713" y="1468438"/>
            <a:ext cx="11588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b</a:t>
            </a:r>
            <a:endParaRPr lang="en-US" b="0">
              <a:latin typeface="Arial" charset="0"/>
            </a:endParaRPr>
          </a:p>
        </p:txBody>
      </p:sp>
      <p:sp>
        <p:nvSpPr>
          <p:cNvPr id="24624" name="Rectangle 49"/>
          <p:cNvSpPr>
            <a:spLocks noChangeArrowheads="1"/>
          </p:cNvSpPr>
          <p:nvPr/>
        </p:nvSpPr>
        <p:spPr bwMode="auto">
          <a:xfrm>
            <a:off x="1573213" y="1468438"/>
            <a:ext cx="746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4625" name="Rectangle 50"/>
          <p:cNvSpPr>
            <a:spLocks noChangeArrowheads="1"/>
          </p:cNvSpPr>
          <p:nvPr/>
        </p:nvSpPr>
        <p:spPr bwMode="auto">
          <a:xfrm>
            <a:off x="1597025" y="1468438"/>
            <a:ext cx="841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626" name="Rectangle 51"/>
          <p:cNvSpPr>
            <a:spLocks noChangeArrowheads="1"/>
          </p:cNvSpPr>
          <p:nvPr/>
        </p:nvSpPr>
        <p:spPr bwMode="auto">
          <a:xfrm>
            <a:off x="1628775" y="1468438"/>
            <a:ext cx="11112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s</a:t>
            </a:r>
            <a:endParaRPr lang="en-US" b="0">
              <a:latin typeface="Arial" charset="0"/>
            </a:endParaRPr>
          </a:p>
        </p:txBody>
      </p:sp>
      <p:sp>
        <p:nvSpPr>
          <p:cNvPr id="24627" name="Rectangle 52"/>
          <p:cNvSpPr>
            <a:spLocks noChangeArrowheads="1"/>
          </p:cNvSpPr>
          <p:nvPr/>
        </p:nvSpPr>
        <p:spPr bwMode="auto">
          <a:xfrm>
            <a:off x="1258888" y="2987675"/>
            <a:ext cx="11588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6</a:t>
            </a:r>
            <a:endParaRPr lang="en-US" b="0">
              <a:latin typeface="Arial" charset="0"/>
            </a:endParaRPr>
          </a:p>
        </p:txBody>
      </p:sp>
      <p:sp>
        <p:nvSpPr>
          <p:cNvPr id="24628" name="Rectangle 53"/>
          <p:cNvSpPr>
            <a:spLocks noChangeArrowheads="1"/>
          </p:cNvSpPr>
          <p:nvPr/>
        </p:nvSpPr>
        <p:spPr bwMode="auto">
          <a:xfrm>
            <a:off x="1319213" y="2987675"/>
            <a:ext cx="11588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4</a:t>
            </a:r>
            <a:endParaRPr lang="en-US" b="0">
              <a:latin typeface="Arial" charset="0"/>
            </a:endParaRPr>
          </a:p>
        </p:txBody>
      </p:sp>
      <p:sp>
        <p:nvSpPr>
          <p:cNvPr id="24629" name="Rectangle 54"/>
          <p:cNvSpPr>
            <a:spLocks noChangeArrowheads="1"/>
          </p:cNvSpPr>
          <p:nvPr/>
        </p:nvSpPr>
        <p:spPr bwMode="auto">
          <a:xfrm>
            <a:off x="1384300" y="2987675"/>
            <a:ext cx="841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4630" name="Rectangle 55"/>
          <p:cNvSpPr>
            <a:spLocks noChangeArrowheads="1"/>
          </p:cNvSpPr>
          <p:nvPr/>
        </p:nvSpPr>
        <p:spPr bwMode="auto">
          <a:xfrm>
            <a:off x="1414463" y="2987675"/>
            <a:ext cx="11588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b</a:t>
            </a:r>
            <a:endParaRPr lang="en-US" b="0">
              <a:latin typeface="Arial" charset="0"/>
            </a:endParaRPr>
          </a:p>
        </p:txBody>
      </p:sp>
      <p:sp>
        <p:nvSpPr>
          <p:cNvPr id="24631" name="Rectangle 56"/>
          <p:cNvSpPr>
            <a:spLocks noChangeArrowheads="1"/>
          </p:cNvSpPr>
          <p:nvPr/>
        </p:nvSpPr>
        <p:spPr bwMode="auto">
          <a:xfrm>
            <a:off x="1479550" y="2987675"/>
            <a:ext cx="7461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4632" name="Rectangle 57"/>
          <p:cNvSpPr>
            <a:spLocks noChangeArrowheads="1"/>
          </p:cNvSpPr>
          <p:nvPr/>
        </p:nvSpPr>
        <p:spPr bwMode="auto">
          <a:xfrm>
            <a:off x="1503363" y="2987675"/>
            <a:ext cx="8413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633" name="Rectangle 58"/>
          <p:cNvSpPr>
            <a:spLocks noChangeArrowheads="1"/>
          </p:cNvSpPr>
          <p:nvPr/>
        </p:nvSpPr>
        <p:spPr bwMode="auto">
          <a:xfrm>
            <a:off x="1533525" y="2987675"/>
            <a:ext cx="11112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s</a:t>
            </a:r>
            <a:endParaRPr lang="en-US" b="0">
              <a:latin typeface="Arial" charset="0"/>
            </a:endParaRPr>
          </a:p>
        </p:txBody>
      </p:sp>
      <p:sp>
        <p:nvSpPr>
          <p:cNvPr id="24634" name="Rectangle 59"/>
          <p:cNvSpPr>
            <a:spLocks noChangeArrowheads="1"/>
          </p:cNvSpPr>
          <p:nvPr/>
        </p:nvSpPr>
        <p:spPr bwMode="auto">
          <a:xfrm>
            <a:off x="3570288" y="2295525"/>
            <a:ext cx="11588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3</a:t>
            </a:r>
            <a:endParaRPr lang="en-US" b="0">
              <a:latin typeface="Arial" charset="0"/>
            </a:endParaRPr>
          </a:p>
        </p:txBody>
      </p:sp>
      <p:sp>
        <p:nvSpPr>
          <p:cNvPr id="24635" name="Rectangle 60"/>
          <p:cNvSpPr>
            <a:spLocks noChangeArrowheads="1"/>
          </p:cNvSpPr>
          <p:nvPr/>
        </p:nvSpPr>
        <p:spPr bwMode="auto">
          <a:xfrm>
            <a:off x="3633788" y="2295525"/>
            <a:ext cx="11588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2</a:t>
            </a:r>
            <a:endParaRPr lang="en-US" b="0">
              <a:latin typeface="Arial" charset="0"/>
            </a:endParaRPr>
          </a:p>
        </p:txBody>
      </p:sp>
      <p:sp>
        <p:nvSpPr>
          <p:cNvPr id="24636" name="Rectangle 61"/>
          <p:cNvSpPr>
            <a:spLocks noChangeArrowheads="1"/>
          </p:cNvSpPr>
          <p:nvPr/>
        </p:nvSpPr>
        <p:spPr bwMode="auto">
          <a:xfrm>
            <a:off x="3695700" y="2295525"/>
            <a:ext cx="841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4637" name="Rectangle 62"/>
          <p:cNvSpPr>
            <a:spLocks noChangeArrowheads="1"/>
          </p:cNvSpPr>
          <p:nvPr/>
        </p:nvSpPr>
        <p:spPr bwMode="auto">
          <a:xfrm>
            <a:off x="3729038" y="2295525"/>
            <a:ext cx="11588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b</a:t>
            </a:r>
            <a:endParaRPr lang="en-US" b="0">
              <a:latin typeface="Arial" charset="0"/>
            </a:endParaRPr>
          </a:p>
        </p:txBody>
      </p:sp>
      <p:sp>
        <p:nvSpPr>
          <p:cNvPr id="24638" name="Rectangle 63"/>
          <p:cNvSpPr>
            <a:spLocks noChangeArrowheads="1"/>
          </p:cNvSpPr>
          <p:nvPr/>
        </p:nvSpPr>
        <p:spPr bwMode="auto">
          <a:xfrm>
            <a:off x="3790950" y="2295525"/>
            <a:ext cx="7461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4639" name="Rectangle 64"/>
          <p:cNvSpPr>
            <a:spLocks noChangeArrowheads="1"/>
          </p:cNvSpPr>
          <p:nvPr/>
        </p:nvSpPr>
        <p:spPr bwMode="auto">
          <a:xfrm>
            <a:off x="3817938" y="2295525"/>
            <a:ext cx="8413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640" name="Rectangle 65"/>
          <p:cNvSpPr>
            <a:spLocks noChangeArrowheads="1"/>
          </p:cNvSpPr>
          <p:nvPr/>
        </p:nvSpPr>
        <p:spPr bwMode="auto">
          <a:xfrm>
            <a:off x="3848100" y="2295525"/>
            <a:ext cx="11112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s</a:t>
            </a:r>
            <a:endParaRPr lang="en-US" b="0">
              <a:latin typeface="Arial" charset="0"/>
            </a:endParaRPr>
          </a:p>
        </p:txBody>
      </p:sp>
      <p:sp>
        <p:nvSpPr>
          <p:cNvPr id="24641" name="Rectangle 66"/>
          <p:cNvSpPr>
            <a:spLocks noChangeArrowheads="1"/>
          </p:cNvSpPr>
          <p:nvPr/>
        </p:nvSpPr>
        <p:spPr bwMode="auto">
          <a:xfrm>
            <a:off x="1824038" y="2633663"/>
            <a:ext cx="12858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S</a:t>
            </a:r>
            <a:endParaRPr lang="en-US" b="0">
              <a:latin typeface="Arial" charset="0"/>
            </a:endParaRPr>
          </a:p>
        </p:txBody>
      </p:sp>
      <p:sp>
        <p:nvSpPr>
          <p:cNvPr id="24642" name="Rectangle 67"/>
          <p:cNvSpPr>
            <a:spLocks noChangeArrowheads="1"/>
          </p:cNvSpPr>
          <p:nvPr/>
        </p:nvSpPr>
        <p:spPr bwMode="auto">
          <a:xfrm>
            <a:off x="1898650" y="2633663"/>
            <a:ext cx="1158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h</a:t>
            </a:r>
            <a:endParaRPr lang="en-US" b="0">
              <a:latin typeface="Arial" charset="0"/>
            </a:endParaRPr>
          </a:p>
        </p:txBody>
      </p:sp>
      <p:sp>
        <p:nvSpPr>
          <p:cNvPr id="24643" name="Rectangle 68"/>
          <p:cNvSpPr>
            <a:spLocks noChangeArrowheads="1"/>
          </p:cNvSpPr>
          <p:nvPr/>
        </p:nvSpPr>
        <p:spPr bwMode="auto">
          <a:xfrm>
            <a:off x="1960563" y="2633663"/>
            <a:ext cx="746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4644" name="Rectangle 69"/>
          <p:cNvSpPr>
            <a:spLocks noChangeArrowheads="1"/>
          </p:cNvSpPr>
          <p:nvPr/>
        </p:nvSpPr>
        <p:spPr bwMode="auto">
          <a:xfrm>
            <a:off x="1987550" y="2633663"/>
            <a:ext cx="841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f</a:t>
            </a:r>
            <a:endParaRPr lang="en-US" b="0">
              <a:latin typeface="Arial" charset="0"/>
            </a:endParaRPr>
          </a:p>
        </p:txBody>
      </p:sp>
      <p:sp>
        <p:nvSpPr>
          <p:cNvPr id="24645" name="Rectangle 70"/>
          <p:cNvSpPr>
            <a:spLocks noChangeArrowheads="1"/>
          </p:cNvSpPr>
          <p:nvPr/>
        </p:nvSpPr>
        <p:spPr bwMode="auto">
          <a:xfrm>
            <a:off x="2017713" y="2633663"/>
            <a:ext cx="8413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646" name="Rectangle 71"/>
          <p:cNvSpPr>
            <a:spLocks noChangeArrowheads="1"/>
          </p:cNvSpPr>
          <p:nvPr/>
        </p:nvSpPr>
        <p:spPr bwMode="auto">
          <a:xfrm>
            <a:off x="2047875" y="2633663"/>
            <a:ext cx="841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4647" name="Rectangle 72"/>
          <p:cNvSpPr>
            <a:spLocks noChangeArrowheads="1"/>
          </p:cNvSpPr>
          <p:nvPr/>
        </p:nvSpPr>
        <p:spPr bwMode="auto">
          <a:xfrm>
            <a:off x="2082800" y="2633663"/>
            <a:ext cx="9207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r</a:t>
            </a:r>
            <a:endParaRPr lang="en-US" b="0">
              <a:latin typeface="Arial" charset="0"/>
            </a:endParaRPr>
          </a:p>
        </p:txBody>
      </p:sp>
      <p:sp>
        <p:nvSpPr>
          <p:cNvPr id="24648" name="Rectangle 73"/>
          <p:cNvSpPr>
            <a:spLocks noChangeArrowheads="1"/>
          </p:cNvSpPr>
          <p:nvPr/>
        </p:nvSpPr>
        <p:spPr bwMode="auto">
          <a:xfrm>
            <a:off x="2119313" y="2633663"/>
            <a:ext cx="746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4649" name="Rectangle 74"/>
          <p:cNvSpPr>
            <a:spLocks noChangeArrowheads="1"/>
          </p:cNvSpPr>
          <p:nvPr/>
        </p:nvSpPr>
        <p:spPr bwMode="auto">
          <a:xfrm>
            <a:off x="2143125" y="2633663"/>
            <a:ext cx="1158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g</a:t>
            </a:r>
            <a:endParaRPr lang="en-US" b="0">
              <a:latin typeface="Arial" charset="0"/>
            </a:endParaRPr>
          </a:p>
        </p:txBody>
      </p:sp>
      <p:sp>
        <p:nvSpPr>
          <p:cNvPr id="24650" name="Rectangle 75"/>
          <p:cNvSpPr>
            <a:spLocks noChangeArrowheads="1"/>
          </p:cNvSpPr>
          <p:nvPr/>
        </p:nvSpPr>
        <p:spPr bwMode="auto">
          <a:xfrm>
            <a:off x="2208213" y="2633663"/>
            <a:ext cx="11588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h</a:t>
            </a:r>
            <a:endParaRPr lang="en-US" b="0">
              <a:latin typeface="Arial" charset="0"/>
            </a:endParaRPr>
          </a:p>
        </p:txBody>
      </p:sp>
      <p:sp>
        <p:nvSpPr>
          <p:cNvPr id="24651" name="Rectangle 76"/>
          <p:cNvSpPr>
            <a:spLocks noChangeArrowheads="1"/>
          </p:cNvSpPr>
          <p:nvPr/>
        </p:nvSpPr>
        <p:spPr bwMode="auto">
          <a:xfrm>
            <a:off x="2268538" y="2633663"/>
            <a:ext cx="8413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652" name="Freeform 77"/>
          <p:cNvSpPr>
            <a:spLocks/>
          </p:cNvSpPr>
          <p:nvPr/>
        </p:nvSpPr>
        <p:spPr bwMode="auto">
          <a:xfrm>
            <a:off x="2373313" y="2673350"/>
            <a:ext cx="58737" cy="61913"/>
          </a:xfrm>
          <a:custGeom>
            <a:avLst/>
            <a:gdLst>
              <a:gd name="T0" fmla="*/ 2147483647 w 37"/>
              <a:gd name="T1" fmla="*/ 2147483647 h 39"/>
              <a:gd name="T2" fmla="*/ 2147483647 w 37"/>
              <a:gd name="T3" fmla="*/ 0 h 39"/>
              <a:gd name="T4" fmla="*/ 0 w 37"/>
              <a:gd name="T5" fmla="*/ 2147483647 h 39"/>
              <a:gd name="T6" fmla="*/ 2147483647 w 37"/>
              <a:gd name="T7" fmla="*/ 2147483647 h 39"/>
              <a:gd name="T8" fmla="*/ 2147483647 w 37"/>
              <a:gd name="T9" fmla="*/ 2147483647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"/>
              <a:gd name="T16" fmla="*/ 0 h 39"/>
              <a:gd name="T17" fmla="*/ 37 w 37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" h="39">
                <a:moveTo>
                  <a:pt x="37" y="39"/>
                </a:moveTo>
                <a:lnTo>
                  <a:pt x="37" y="0"/>
                </a:lnTo>
                <a:lnTo>
                  <a:pt x="0" y="21"/>
                </a:lnTo>
                <a:lnTo>
                  <a:pt x="37" y="39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3" name="Freeform 78"/>
          <p:cNvSpPr>
            <a:spLocks/>
          </p:cNvSpPr>
          <p:nvPr/>
        </p:nvSpPr>
        <p:spPr bwMode="auto">
          <a:xfrm>
            <a:off x="2411413" y="2701925"/>
            <a:ext cx="20637" cy="4763"/>
          </a:xfrm>
          <a:custGeom>
            <a:avLst/>
            <a:gdLst>
              <a:gd name="T0" fmla="*/ 0 w 13"/>
              <a:gd name="T1" fmla="*/ 0 h 3"/>
              <a:gd name="T2" fmla="*/ 2147483647 w 13"/>
              <a:gd name="T3" fmla="*/ 2147483647 h 3"/>
              <a:gd name="T4" fmla="*/ 0 w 13"/>
              <a:gd name="T5" fmla="*/ 0 h 3"/>
              <a:gd name="T6" fmla="*/ 0 60000 65536"/>
              <a:gd name="T7" fmla="*/ 0 60000 65536"/>
              <a:gd name="T8" fmla="*/ 0 60000 65536"/>
              <a:gd name="T9" fmla="*/ 0 w 13"/>
              <a:gd name="T10" fmla="*/ 0 h 3"/>
              <a:gd name="T11" fmla="*/ 13 w 13"/>
              <a:gd name="T12" fmla="*/ 3 h 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3">
                <a:moveTo>
                  <a:pt x="0" y="0"/>
                </a:moveTo>
                <a:lnTo>
                  <a:pt x="13" y="3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4" name="Line 79"/>
          <p:cNvSpPr>
            <a:spLocks noChangeShapeType="1"/>
          </p:cNvSpPr>
          <p:nvPr/>
        </p:nvSpPr>
        <p:spPr bwMode="auto">
          <a:xfrm>
            <a:off x="2420938" y="2701925"/>
            <a:ext cx="334962" cy="4763"/>
          </a:xfrm>
          <a:prstGeom prst="line">
            <a:avLst/>
          </a:prstGeom>
          <a:noFill/>
          <a:ln w="14288">
            <a:solidFill>
              <a:srgbClr val="EB75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5" name="Freeform 80"/>
          <p:cNvSpPr>
            <a:spLocks/>
          </p:cNvSpPr>
          <p:nvPr/>
        </p:nvSpPr>
        <p:spPr bwMode="auto">
          <a:xfrm>
            <a:off x="831850" y="1074738"/>
            <a:ext cx="931863" cy="361950"/>
          </a:xfrm>
          <a:custGeom>
            <a:avLst/>
            <a:gdLst>
              <a:gd name="T0" fmla="*/ 2147483647 w 587"/>
              <a:gd name="T1" fmla="*/ 2147483647 h 228"/>
              <a:gd name="T2" fmla="*/ 2147483647 w 587"/>
              <a:gd name="T3" fmla="*/ 0 h 228"/>
              <a:gd name="T4" fmla="*/ 0 w 587"/>
              <a:gd name="T5" fmla="*/ 0 h 228"/>
              <a:gd name="T6" fmla="*/ 0 w 587"/>
              <a:gd name="T7" fmla="*/ 2147483647 h 228"/>
              <a:gd name="T8" fmla="*/ 2147483647 w 587"/>
              <a:gd name="T9" fmla="*/ 2147483647 h 228"/>
              <a:gd name="T10" fmla="*/ 2147483647 w 587"/>
              <a:gd name="T11" fmla="*/ 2147483647 h 2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87"/>
              <a:gd name="T19" fmla="*/ 0 h 228"/>
              <a:gd name="T20" fmla="*/ 587 w 587"/>
              <a:gd name="T21" fmla="*/ 228 h 2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87" h="228">
                <a:moveTo>
                  <a:pt x="587" y="228"/>
                </a:moveTo>
                <a:lnTo>
                  <a:pt x="587" y="0"/>
                </a:lnTo>
                <a:lnTo>
                  <a:pt x="0" y="0"/>
                </a:lnTo>
                <a:lnTo>
                  <a:pt x="0" y="228"/>
                </a:lnTo>
                <a:lnTo>
                  <a:pt x="587" y="228"/>
                </a:lnTo>
                <a:close/>
              </a:path>
            </a:pathLst>
          </a:custGeom>
          <a:solidFill>
            <a:srgbClr val="FBE2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6" name="Freeform 81"/>
          <p:cNvSpPr>
            <a:spLocks/>
          </p:cNvSpPr>
          <p:nvPr/>
        </p:nvSpPr>
        <p:spPr bwMode="auto">
          <a:xfrm>
            <a:off x="831850" y="1074738"/>
            <a:ext cx="931863" cy="361950"/>
          </a:xfrm>
          <a:custGeom>
            <a:avLst/>
            <a:gdLst>
              <a:gd name="T0" fmla="*/ 2147483647 w 587"/>
              <a:gd name="T1" fmla="*/ 2147483647 h 228"/>
              <a:gd name="T2" fmla="*/ 2147483647 w 587"/>
              <a:gd name="T3" fmla="*/ 0 h 228"/>
              <a:gd name="T4" fmla="*/ 0 w 587"/>
              <a:gd name="T5" fmla="*/ 0 h 228"/>
              <a:gd name="T6" fmla="*/ 0 w 587"/>
              <a:gd name="T7" fmla="*/ 2147483647 h 228"/>
              <a:gd name="T8" fmla="*/ 2147483647 w 587"/>
              <a:gd name="T9" fmla="*/ 2147483647 h 228"/>
              <a:gd name="T10" fmla="*/ 2147483647 w 587"/>
              <a:gd name="T11" fmla="*/ 2147483647 h 2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87"/>
              <a:gd name="T19" fmla="*/ 0 h 228"/>
              <a:gd name="T20" fmla="*/ 587 w 587"/>
              <a:gd name="T21" fmla="*/ 228 h 2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87" h="228">
                <a:moveTo>
                  <a:pt x="587" y="228"/>
                </a:moveTo>
                <a:lnTo>
                  <a:pt x="587" y="0"/>
                </a:lnTo>
                <a:lnTo>
                  <a:pt x="0" y="0"/>
                </a:lnTo>
                <a:lnTo>
                  <a:pt x="0" y="228"/>
                </a:lnTo>
                <a:lnTo>
                  <a:pt x="587" y="228"/>
                </a:lnTo>
              </a:path>
            </a:pathLst>
          </a:custGeom>
          <a:noFill/>
          <a:ln w="14288">
            <a:solidFill>
              <a:srgbClr val="EB75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7" name="Rectangle 82"/>
          <p:cNvSpPr>
            <a:spLocks noChangeArrowheads="1"/>
          </p:cNvSpPr>
          <p:nvPr/>
        </p:nvSpPr>
        <p:spPr bwMode="auto">
          <a:xfrm>
            <a:off x="998538" y="1182688"/>
            <a:ext cx="14922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M</a:t>
            </a:r>
            <a:endParaRPr lang="en-US" b="0">
              <a:latin typeface="Arial" charset="0"/>
            </a:endParaRPr>
          </a:p>
        </p:txBody>
      </p:sp>
      <p:sp>
        <p:nvSpPr>
          <p:cNvPr id="24658" name="Rectangle 83"/>
          <p:cNvSpPr>
            <a:spLocks noChangeArrowheads="1"/>
          </p:cNvSpPr>
          <p:nvPr/>
        </p:nvSpPr>
        <p:spPr bwMode="auto">
          <a:xfrm>
            <a:off x="1092200" y="1182688"/>
            <a:ext cx="1158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u</a:t>
            </a:r>
            <a:endParaRPr lang="en-US" b="0">
              <a:latin typeface="Arial" charset="0"/>
            </a:endParaRPr>
          </a:p>
        </p:txBody>
      </p:sp>
      <p:sp>
        <p:nvSpPr>
          <p:cNvPr id="24659" name="Rectangle 84"/>
          <p:cNvSpPr>
            <a:spLocks noChangeArrowheads="1"/>
          </p:cNvSpPr>
          <p:nvPr/>
        </p:nvSpPr>
        <p:spPr bwMode="auto">
          <a:xfrm>
            <a:off x="1154113" y="1182688"/>
            <a:ext cx="746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l</a:t>
            </a:r>
            <a:endParaRPr lang="en-US" b="0">
              <a:latin typeface="Arial" charset="0"/>
            </a:endParaRPr>
          </a:p>
        </p:txBody>
      </p:sp>
      <p:sp>
        <p:nvSpPr>
          <p:cNvPr id="24660" name="Rectangle 85"/>
          <p:cNvSpPr>
            <a:spLocks noChangeArrowheads="1"/>
          </p:cNvSpPr>
          <p:nvPr/>
        </p:nvSpPr>
        <p:spPr bwMode="auto">
          <a:xfrm>
            <a:off x="1181100" y="1182688"/>
            <a:ext cx="841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661" name="Rectangle 86"/>
          <p:cNvSpPr>
            <a:spLocks noChangeArrowheads="1"/>
          </p:cNvSpPr>
          <p:nvPr/>
        </p:nvSpPr>
        <p:spPr bwMode="auto">
          <a:xfrm>
            <a:off x="1211263" y="1182688"/>
            <a:ext cx="746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4662" name="Rectangle 87"/>
          <p:cNvSpPr>
            <a:spLocks noChangeArrowheads="1"/>
          </p:cNvSpPr>
          <p:nvPr/>
        </p:nvSpPr>
        <p:spPr bwMode="auto">
          <a:xfrm>
            <a:off x="1238250" y="1182688"/>
            <a:ext cx="1158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p</a:t>
            </a:r>
            <a:endParaRPr lang="en-US" b="0">
              <a:latin typeface="Arial" charset="0"/>
            </a:endParaRPr>
          </a:p>
        </p:txBody>
      </p:sp>
      <p:sp>
        <p:nvSpPr>
          <p:cNvPr id="24663" name="Rectangle 88"/>
          <p:cNvSpPr>
            <a:spLocks noChangeArrowheads="1"/>
          </p:cNvSpPr>
          <p:nvPr/>
        </p:nvSpPr>
        <p:spPr bwMode="auto">
          <a:xfrm>
            <a:off x="1300163" y="1182688"/>
            <a:ext cx="746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l</a:t>
            </a:r>
            <a:endParaRPr lang="en-US" b="0">
              <a:latin typeface="Arial" charset="0"/>
            </a:endParaRPr>
          </a:p>
        </p:txBody>
      </p:sp>
      <p:sp>
        <p:nvSpPr>
          <p:cNvPr id="24664" name="Rectangle 89"/>
          <p:cNvSpPr>
            <a:spLocks noChangeArrowheads="1"/>
          </p:cNvSpPr>
          <p:nvPr/>
        </p:nvSpPr>
        <p:spPr bwMode="auto">
          <a:xfrm>
            <a:off x="1322388" y="1182688"/>
            <a:ext cx="746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4665" name="Rectangle 90"/>
          <p:cNvSpPr>
            <a:spLocks noChangeArrowheads="1"/>
          </p:cNvSpPr>
          <p:nvPr/>
        </p:nvSpPr>
        <p:spPr bwMode="auto">
          <a:xfrm>
            <a:off x="1350963" y="1182688"/>
            <a:ext cx="11112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c</a:t>
            </a:r>
            <a:endParaRPr lang="en-US" b="0">
              <a:latin typeface="Arial" charset="0"/>
            </a:endParaRPr>
          </a:p>
        </p:txBody>
      </p:sp>
      <p:sp>
        <p:nvSpPr>
          <p:cNvPr id="24666" name="Rectangle 91"/>
          <p:cNvSpPr>
            <a:spLocks noChangeArrowheads="1"/>
          </p:cNvSpPr>
          <p:nvPr/>
        </p:nvSpPr>
        <p:spPr bwMode="auto">
          <a:xfrm>
            <a:off x="1408113" y="1182688"/>
            <a:ext cx="11112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a</a:t>
            </a:r>
            <a:endParaRPr lang="en-US" b="0">
              <a:latin typeface="Arial" charset="0"/>
            </a:endParaRPr>
          </a:p>
        </p:txBody>
      </p:sp>
      <p:sp>
        <p:nvSpPr>
          <p:cNvPr id="24667" name="Rectangle 92"/>
          <p:cNvSpPr>
            <a:spLocks noChangeArrowheads="1"/>
          </p:cNvSpPr>
          <p:nvPr/>
        </p:nvSpPr>
        <p:spPr bwMode="auto">
          <a:xfrm>
            <a:off x="1468438" y="1182688"/>
            <a:ext cx="11588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n</a:t>
            </a:r>
            <a:endParaRPr lang="en-US" b="0">
              <a:latin typeface="Arial" charset="0"/>
            </a:endParaRPr>
          </a:p>
        </p:txBody>
      </p:sp>
      <p:sp>
        <p:nvSpPr>
          <p:cNvPr id="24668" name="Rectangle 93"/>
          <p:cNvSpPr>
            <a:spLocks noChangeArrowheads="1"/>
          </p:cNvSpPr>
          <p:nvPr/>
        </p:nvSpPr>
        <p:spPr bwMode="auto">
          <a:xfrm>
            <a:off x="1533525" y="1182688"/>
            <a:ext cx="1158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d</a:t>
            </a:r>
            <a:endParaRPr lang="en-US" b="0">
              <a:latin typeface="Arial" charset="0"/>
            </a:endParaRPr>
          </a:p>
        </p:txBody>
      </p:sp>
      <p:sp>
        <p:nvSpPr>
          <p:cNvPr id="24669" name="Freeform 94"/>
          <p:cNvSpPr>
            <a:spLocks/>
          </p:cNvSpPr>
          <p:nvPr/>
        </p:nvSpPr>
        <p:spPr bwMode="auto">
          <a:xfrm>
            <a:off x="419100" y="1890713"/>
            <a:ext cx="1100138" cy="384175"/>
          </a:xfrm>
          <a:custGeom>
            <a:avLst/>
            <a:gdLst>
              <a:gd name="T0" fmla="*/ 2147483647 w 693"/>
              <a:gd name="T1" fmla="*/ 0 h 242"/>
              <a:gd name="T2" fmla="*/ 2147483647 w 693"/>
              <a:gd name="T3" fmla="*/ 2147483647 h 242"/>
              <a:gd name="T4" fmla="*/ 2147483647 w 693"/>
              <a:gd name="T5" fmla="*/ 2147483647 h 242"/>
              <a:gd name="T6" fmla="*/ 2147483647 w 693"/>
              <a:gd name="T7" fmla="*/ 2147483647 h 242"/>
              <a:gd name="T8" fmla="*/ 0 w 693"/>
              <a:gd name="T9" fmla="*/ 2147483647 h 242"/>
              <a:gd name="T10" fmla="*/ 2147483647 w 693"/>
              <a:gd name="T11" fmla="*/ 2147483647 h 242"/>
              <a:gd name="T12" fmla="*/ 2147483647 w 693"/>
              <a:gd name="T13" fmla="*/ 2147483647 h 242"/>
              <a:gd name="T14" fmla="*/ 2147483647 w 693"/>
              <a:gd name="T15" fmla="*/ 2147483647 h 242"/>
              <a:gd name="T16" fmla="*/ 2147483647 w 693"/>
              <a:gd name="T17" fmla="*/ 2147483647 h 242"/>
              <a:gd name="T18" fmla="*/ 2147483647 w 693"/>
              <a:gd name="T19" fmla="*/ 0 h 24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93"/>
              <a:gd name="T31" fmla="*/ 0 h 242"/>
              <a:gd name="T32" fmla="*/ 693 w 693"/>
              <a:gd name="T33" fmla="*/ 242 h 24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93" h="242">
                <a:moveTo>
                  <a:pt x="693" y="0"/>
                </a:moveTo>
                <a:lnTo>
                  <a:pt x="414" y="2"/>
                </a:lnTo>
                <a:lnTo>
                  <a:pt x="347" y="77"/>
                </a:lnTo>
                <a:lnTo>
                  <a:pt x="279" y="2"/>
                </a:lnTo>
                <a:lnTo>
                  <a:pt x="0" y="2"/>
                </a:lnTo>
                <a:lnTo>
                  <a:pt x="213" y="242"/>
                </a:lnTo>
                <a:lnTo>
                  <a:pt x="482" y="242"/>
                </a:lnTo>
                <a:lnTo>
                  <a:pt x="693" y="2"/>
                </a:lnTo>
                <a:lnTo>
                  <a:pt x="693" y="0"/>
                </a:lnTo>
                <a:close/>
              </a:path>
            </a:pathLst>
          </a:custGeom>
          <a:solidFill>
            <a:srgbClr val="FBE2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0" name="Freeform 95"/>
          <p:cNvSpPr>
            <a:spLocks/>
          </p:cNvSpPr>
          <p:nvPr/>
        </p:nvSpPr>
        <p:spPr bwMode="auto">
          <a:xfrm>
            <a:off x="419100" y="1890713"/>
            <a:ext cx="1100138" cy="384175"/>
          </a:xfrm>
          <a:custGeom>
            <a:avLst/>
            <a:gdLst>
              <a:gd name="T0" fmla="*/ 2147483647 w 693"/>
              <a:gd name="T1" fmla="*/ 0 h 242"/>
              <a:gd name="T2" fmla="*/ 2147483647 w 693"/>
              <a:gd name="T3" fmla="*/ 2147483647 h 242"/>
              <a:gd name="T4" fmla="*/ 2147483647 w 693"/>
              <a:gd name="T5" fmla="*/ 2147483647 h 242"/>
              <a:gd name="T6" fmla="*/ 2147483647 w 693"/>
              <a:gd name="T7" fmla="*/ 2147483647 h 242"/>
              <a:gd name="T8" fmla="*/ 0 w 693"/>
              <a:gd name="T9" fmla="*/ 2147483647 h 242"/>
              <a:gd name="T10" fmla="*/ 2147483647 w 693"/>
              <a:gd name="T11" fmla="*/ 2147483647 h 242"/>
              <a:gd name="T12" fmla="*/ 2147483647 w 693"/>
              <a:gd name="T13" fmla="*/ 2147483647 h 242"/>
              <a:gd name="T14" fmla="*/ 2147483647 w 693"/>
              <a:gd name="T15" fmla="*/ 2147483647 h 242"/>
              <a:gd name="T16" fmla="*/ 2147483647 w 693"/>
              <a:gd name="T17" fmla="*/ 2147483647 h 2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93"/>
              <a:gd name="T28" fmla="*/ 0 h 242"/>
              <a:gd name="T29" fmla="*/ 693 w 693"/>
              <a:gd name="T30" fmla="*/ 242 h 24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93" h="242">
                <a:moveTo>
                  <a:pt x="693" y="0"/>
                </a:moveTo>
                <a:lnTo>
                  <a:pt x="414" y="2"/>
                </a:lnTo>
                <a:lnTo>
                  <a:pt x="347" y="77"/>
                </a:lnTo>
                <a:lnTo>
                  <a:pt x="279" y="2"/>
                </a:lnTo>
                <a:lnTo>
                  <a:pt x="0" y="2"/>
                </a:lnTo>
                <a:lnTo>
                  <a:pt x="213" y="242"/>
                </a:lnTo>
                <a:lnTo>
                  <a:pt x="482" y="242"/>
                </a:lnTo>
                <a:lnTo>
                  <a:pt x="693" y="2"/>
                </a:lnTo>
              </a:path>
            </a:pathLst>
          </a:custGeom>
          <a:noFill/>
          <a:ln w="14288">
            <a:solidFill>
              <a:srgbClr val="EB75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1" name="Rectangle 96"/>
          <p:cNvSpPr>
            <a:spLocks noChangeArrowheads="1"/>
          </p:cNvSpPr>
          <p:nvPr/>
        </p:nvSpPr>
        <p:spPr bwMode="auto">
          <a:xfrm>
            <a:off x="712788" y="2066925"/>
            <a:ext cx="11588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3</a:t>
            </a:r>
            <a:endParaRPr lang="en-US" b="0">
              <a:latin typeface="Arial" charset="0"/>
            </a:endParaRPr>
          </a:p>
        </p:txBody>
      </p:sp>
      <p:sp>
        <p:nvSpPr>
          <p:cNvPr id="24672" name="Rectangle 97"/>
          <p:cNvSpPr>
            <a:spLocks noChangeArrowheads="1"/>
          </p:cNvSpPr>
          <p:nvPr/>
        </p:nvSpPr>
        <p:spPr bwMode="auto">
          <a:xfrm>
            <a:off x="774700" y="2066925"/>
            <a:ext cx="1158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2</a:t>
            </a:r>
            <a:endParaRPr lang="en-US" b="0">
              <a:latin typeface="Arial" charset="0"/>
            </a:endParaRPr>
          </a:p>
        </p:txBody>
      </p:sp>
      <p:sp>
        <p:nvSpPr>
          <p:cNvPr id="24673" name="Rectangle 98"/>
          <p:cNvSpPr>
            <a:spLocks noChangeArrowheads="1"/>
          </p:cNvSpPr>
          <p:nvPr/>
        </p:nvSpPr>
        <p:spPr bwMode="auto">
          <a:xfrm>
            <a:off x="838200" y="2066925"/>
            <a:ext cx="9207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-</a:t>
            </a:r>
            <a:endParaRPr lang="en-US" b="0">
              <a:latin typeface="Arial" charset="0"/>
            </a:endParaRPr>
          </a:p>
        </p:txBody>
      </p:sp>
      <p:sp>
        <p:nvSpPr>
          <p:cNvPr id="24674" name="Rectangle 99"/>
          <p:cNvSpPr>
            <a:spLocks noChangeArrowheads="1"/>
          </p:cNvSpPr>
          <p:nvPr/>
        </p:nvSpPr>
        <p:spPr bwMode="auto">
          <a:xfrm>
            <a:off x="876300" y="2066925"/>
            <a:ext cx="1158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b</a:t>
            </a:r>
            <a:endParaRPr lang="en-US" b="0">
              <a:latin typeface="Arial" charset="0"/>
            </a:endParaRPr>
          </a:p>
        </p:txBody>
      </p:sp>
      <p:sp>
        <p:nvSpPr>
          <p:cNvPr id="24675" name="Rectangle 100"/>
          <p:cNvSpPr>
            <a:spLocks noChangeArrowheads="1"/>
          </p:cNvSpPr>
          <p:nvPr/>
        </p:nvSpPr>
        <p:spPr bwMode="auto">
          <a:xfrm>
            <a:off x="939800" y="2066925"/>
            <a:ext cx="7461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4676" name="Rectangle 101"/>
          <p:cNvSpPr>
            <a:spLocks noChangeArrowheads="1"/>
          </p:cNvSpPr>
          <p:nvPr/>
        </p:nvSpPr>
        <p:spPr bwMode="auto">
          <a:xfrm>
            <a:off x="963613" y="2066925"/>
            <a:ext cx="8413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677" name="Rectangle 102"/>
          <p:cNvSpPr>
            <a:spLocks noChangeArrowheads="1"/>
          </p:cNvSpPr>
          <p:nvPr/>
        </p:nvSpPr>
        <p:spPr bwMode="auto">
          <a:xfrm>
            <a:off x="993775" y="2066925"/>
            <a:ext cx="841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4678" name="Rectangle 103"/>
          <p:cNvSpPr>
            <a:spLocks noChangeArrowheads="1"/>
          </p:cNvSpPr>
          <p:nvPr/>
        </p:nvSpPr>
        <p:spPr bwMode="auto">
          <a:xfrm>
            <a:off x="1025525" y="2066925"/>
            <a:ext cx="1285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A</a:t>
            </a:r>
            <a:endParaRPr lang="en-US" b="0">
              <a:latin typeface="Arial" charset="0"/>
            </a:endParaRPr>
          </a:p>
        </p:txBody>
      </p:sp>
      <p:sp>
        <p:nvSpPr>
          <p:cNvPr id="24679" name="Rectangle 104"/>
          <p:cNvSpPr>
            <a:spLocks noChangeArrowheads="1"/>
          </p:cNvSpPr>
          <p:nvPr/>
        </p:nvSpPr>
        <p:spPr bwMode="auto">
          <a:xfrm>
            <a:off x="1103313" y="2066925"/>
            <a:ext cx="11588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L</a:t>
            </a:r>
            <a:endParaRPr lang="en-US" b="0">
              <a:latin typeface="Arial" charset="0"/>
            </a:endParaRPr>
          </a:p>
        </p:txBody>
      </p:sp>
      <p:sp>
        <p:nvSpPr>
          <p:cNvPr id="24680" name="Rectangle 105"/>
          <p:cNvSpPr>
            <a:spLocks noChangeArrowheads="1"/>
          </p:cNvSpPr>
          <p:nvPr/>
        </p:nvSpPr>
        <p:spPr bwMode="auto">
          <a:xfrm>
            <a:off x="1163638" y="2066925"/>
            <a:ext cx="13493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EB7500"/>
                </a:solidFill>
                <a:latin typeface="Arial" charset="0"/>
              </a:rPr>
              <a:t>U</a:t>
            </a:r>
            <a:endParaRPr lang="en-US" b="0">
              <a:latin typeface="Arial" charset="0"/>
            </a:endParaRPr>
          </a:p>
        </p:txBody>
      </p:sp>
      <p:sp>
        <p:nvSpPr>
          <p:cNvPr id="24681" name="Rectangle 106"/>
          <p:cNvSpPr>
            <a:spLocks noChangeArrowheads="1"/>
          </p:cNvSpPr>
          <p:nvPr/>
        </p:nvSpPr>
        <p:spPr bwMode="auto">
          <a:xfrm>
            <a:off x="1249363" y="2701925"/>
            <a:ext cx="12858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P</a:t>
            </a:r>
            <a:endParaRPr lang="en-US" b="0">
              <a:latin typeface="Arial" charset="0"/>
            </a:endParaRPr>
          </a:p>
        </p:txBody>
      </p:sp>
      <p:sp>
        <p:nvSpPr>
          <p:cNvPr id="24682" name="Rectangle 107"/>
          <p:cNvSpPr>
            <a:spLocks noChangeArrowheads="1"/>
          </p:cNvSpPr>
          <p:nvPr/>
        </p:nvSpPr>
        <p:spPr bwMode="auto">
          <a:xfrm>
            <a:off x="1322388" y="2701925"/>
            <a:ext cx="9207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r</a:t>
            </a:r>
            <a:endParaRPr lang="en-US" b="0">
              <a:latin typeface="Arial" charset="0"/>
            </a:endParaRPr>
          </a:p>
        </p:txBody>
      </p:sp>
      <p:sp>
        <p:nvSpPr>
          <p:cNvPr id="24683" name="Rectangle 108"/>
          <p:cNvSpPr>
            <a:spLocks noChangeArrowheads="1"/>
          </p:cNvSpPr>
          <p:nvPr/>
        </p:nvSpPr>
        <p:spPr bwMode="auto">
          <a:xfrm>
            <a:off x="1360488" y="2701925"/>
            <a:ext cx="11112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o</a:t>
            </a:r>
            <a:endParaRPr lang="en-US" b="0">
              <a:latin typeface="Arial" charset="0"/>
            </a:endParaRPr>
          </a:p>
        </p:txBody>
      </p:sp>
      <p:sp>
        <p:nvSpPr>
          <p:cNvPr id="24684" name="Rectangle 109"/>
          <p:cNvSpPr>
            <a:spLocks noChangeArrowheads="1"/>
          </p:cNvSpPr>
          <p:nvPr/>
        </p:nvSpPr>
        <p:spPr bwMode="auto">
          <a:xfrm>
            <a:off x="1425575" y="2701925"/>
            <a:ext cx="1158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d</a:t>
            </a:r>
            <a:endParaRPr lang="en-US" b="0">
              <a:latin typeface="Arial" charset="0"/>
            </a:endParaRPr>
          </a:p>
        </p:txBody>
      </p:sp>
      <p:sp>
        <p:nvSpPr>
          <p:cNvPr id="24685" name="Rectangle 110"/>
          <p:cNvSpPr>
            <a:spLocks noChangeArrowheads="1"/>
          </p:cNvSpPr>
          <p:nvPr/>
        </p:nvSpPr>
        <p:spPr bwMode="auto">
          <a:xfrm>
            <a:off x="1485900" y="2701925"/>
            <a:ext cx="1158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u</a:t>
            </a:r>
            <a:endParaRPr lang="en-US" b="0">
              <a:latin typeface="Arial" charset="0"/>
            </a:endParaRPr>
          </a:p>
        </p:txBody>
      </p:sp>
      <p:sp>
        <p:nvSpPr>
          <p:cNvPr id="24686" name="Rectangle 111"/>
          <p:cNvSpPr>
            <a:spLocks noChangeArrowheads="1"/>
          </p:cNvSpPr>
          <p:nvPr/>
        </p:nvSpPr>
        <p:spPr bwMode="auto">
          <a:xfrm>
            <a:off x="1550988" y="2701925"/>
            <a:ext cx="11112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c</a:t>
            </a:r>
            <a:endParaRPr lang="en-US" b="0">
              <a:latin typeface="Arial" charset="0"/>
            </a:endParaRPr>
          </a:p>
        </p:txBody>
      </p:sp>
      <p:sp>
        <p:nvSpPr>
          <p:cNvPr id="24687" name="Rectangle 112"/>
          <p:cNvSpPr>
            <a:spLocks noChangeArrowheads="1"/>
          </p:cNvSpPr>
          <p:nvPr/>
        </p:nvSpPr>
        <p:spPr bwMode="auto">
          <a:xfrm>
            <a:off x="1604963" y="2701925"/>
            <a:ext cx="8413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688" name="Freeform 113"/>
          <p:cNvSpPr>
            <a:spLocks/>
          </p:cNvSpPr>
          <p:nvPr/>
        </p:nvSpPr>
        <p:spPr bwMode="auto">
          <a:xfrm>
            <a:off x="503238" y="2593975"/>
            <a:ext cx="1863725" cy="361950"/>
          </a:xfrm>
          <a:custGeom>
            <a:avLst/>
            <a:gdLst>
              <a:gd name="T0" fmla="*/ 2147483647 w 1174"/>
              <a:gd name="T1" fmla="*/ 2147483647 h 228"/>
              <a:gd name="T2" fmla="*/ 2147483647 w 1174"/>
              <a:gd name="T3" fmla="*/ 0 h 228"/>
              <a:gd name="T4" fmla="*/ 0 w 1174"/>
              <a:gd name="T5" fmla="*/ 0 h 228"/>
              <a:gd name="T6" fmla="*/ 0 w 1174"/>
              <a:gd name="T7" fmla="*/ 2147483647 h 228"/>
              <a:gd name="T8" fmla="*/ 2147483647 w 1174"/>
              <a:gd name="T9" fmla="*/ 2147483647 h 228"/>
              <a:gd name="T10" fmla="*/ 2147483647 w 1174"/>
              <a:gd name="T11" fmla="*/ 2147483647 h 2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74"/>
              <a:gd name="T19" fmla="*/ 0 h 228"/>
              <a:gd name="T20" fmla="*/ 1174 w 1174"/>
              <a:gd name="T21" fmla="*/ 228 h 2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74" h="228">
                <a:moveTo>
                  <a:pt x="1174" y="228"/>
                </a:moveTo>
                <a:lnTo>
                  <a:pt x="1174" y="0"/>
                </a:lnTo>
                <a:lnTo>
                  <a:pt x="0" y="0"/>
                </a:lnTo>
                <a:lnTo>
                  <a:pt x="0" y="228"/>
                </a:lnTo>
                <a:lnTo>
                  <a:pt x="1174" y="228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9" name="Freeform 114"/>
          <p:cNvSpPr>
            <a:spLocks/>
          </p:cNvSpPr>
          <p:nvPr/>
        </p:nvSpPr>
        <p:spPr bwMode="auto">
          <a:xfrm>
            <a:off x="2733675" y="2549525"/>
            <a:ext cx="896938" cy="454025"/>
          </a:xfrm>
          <a:custGeom>
            <a:avLst/>
            <a:gdLst>
              <a:gd name="T0" fmla="*/ 2147483647 w 565"/>
              <a:gd name="T1" fmla="*/ 2147483647 h 286"/>
              <a:gd name="T2" fmla="*/ 2147483647 w 565"/>
              <a:gd name="T3" fmla="*/ 2147483647 h 286"/>
              <a:gd name="T4" fmla="*/ 2147483647 w 565"/>
              <a:gd name="T5" fmla="*/ 2147483647 h 286"/>
              <a:gd name="T6" fmla="*/ 2147483647 w 565"/>
              <a:gd name="T7" fmla="*/ 2147483647 h 286"/>
              <a:gd name="T8" fmla="*/ 2147483647 w 565"/>
              <a:gd name="T9" fmla="*/ 2147483647 h 286"/>
              <a:gd name="T10" fmla="*/ 2147483647 w 565"/>
              <a:gd name="T11" fmla="*/ 2147483647 h 286"/>
              <a:gd name="T12" fmla="*/ 2147483647 w 565"/>
              <a:gd name="T13" fmla="*/ 2147483647 h 286"/>
              <a:gd name="T14" fmla="*/ 2147483647 w 565"/>
              <a:gd name="T15" fmla="*/ 2147483647 h 286"/>
              <a:gd name="T16" fmla="*/ 2147483647 w 565"/>
              <a:gd name="T17" fmla="*/ 2147483647 h 286"/>
              <a:gd name="T18" fmla="*/ 2147483647 w 565"/>
              <a:gd name="T19" fmla="*/ 2147483647 h 286"/>
              <a:gd name="T20" fmla="*/ 2147483647 w 565"/>
              <a:gd name="T21" fmla="*/ 0 h 286"/>
              <a:gd name="T22" fmla="*/ 2147483647 w 565"/>
              <a:gd name="T23" fmla="*/ 2147483647 h 286"/>
              <a:gd name="T24" fmla="*/ 2147483647 w 565"/>
              <a:gd name="T25" fmla="*/ 2147483647 h 286"/>
              <a:gd name="T26" fmla="*/ 2147483647 w 565"/>
              <a:gd name="T27" fmla="*/ 2147483647 h 286"/>
              <a:gd name="T28" fmla="*/ 2147483647 w 565"/>
              <a:gd name="T29" fmla="*/ 2147483647 h 286"/>
              <a:gd name="T30" fmla="*/ 2147483647 w 565"/>
              <a:gd name="T31" fmla="*/ 2147483647 h 286"/>
              <a:gd name="T32" fmla="*/ 2147483647 w 565"/>
              <a:gd name="T33" fmla="*/ 2147483647 h 286"/>
              <a:gd name="T34" fmla="*/ 2147483647 w 565"/>
              <a:gd name="T35" fmla="*/ 2147483647 h 286"/>
              <a:gd name="T36" fmla="*/ 2147483647 w 565"/>
              <a:gd name="T37" fmla="*/ 2147483647 h 286"/>
              <a:gd name="T38" fmla="*/ 2147483647 w 565"/>
              <a:gd name="T39" fmla="*/ 2147483647 h 286"/>
              <a:gd name="T40" fmla="*/ 0 w 565"/>
              <a:gd name="T41" fmla="*/ 2147483647 h 286"/>
              <a:gd name="T42" fmla="*/ 2147483647 w 565"/>
              <a:gd name="T43" fmla="*/ 2147483647 h 286"/>
              <a:gd name="T44" fmla="*/ 2147483647 w 565"/>
              <a:gd name="T45" fmla="*/ 2147483647 h 286"/>
              <a:gd name="T46" fmla="*/ 2147483647 w 565"/>
              <a:gd name="T47" fmla="*/ 2147483647 h 286"/>
              <a:gd name="T48" fmla="*/ 2147483647 w 565"/>
              <a:gd name="T49" fmla="*/ 2147483647 h 286"/>
              <a:gd name="T50" fmla="*/ 2147483647 w 565"/>
              <a:gd name="T51" fmla="*/ 2147483647 h 286"/>
              <a:gd name="T52" fmla="*/ 2147483647 w 565"/>
              <a:gd name="T53" fmla="*/ 2147483647 h 286"/>
              <a:gd name="T54" fmla="*/ 2147483647 w 565"/>
              <a:gd name="T55" fmla="*/ 2147483647 h 286"/>
              <a:gd name="T56" fmla="*/ 2147483647 w 565"/>
              <a:gd name="T57" fmla="*/ 2147483647 h 286"/>
              <a:gd name="T58" fmla="*/ 2147483647 w 565"/>
              <a:gd name="T59" fmla="*/ 2147483647 h 286"/>
              <a:gd name="T60" fmla="*/ 2147483647 w 565"/>
              <a:gd name="T61" fmla="*/ 2147483647 h 286"/>
              <a:gd name="T62" fmla="*/ 2147483647 w 565"/>
              <a:gd name="T63" fmla="*/ 2147483647 h 286"/>
              <a:gd name="T64" fmla="*/ 2147483647 w 565"/>
              <a:gd name="T65" fmla="*/ 2147483647 h 286"/>
              <a:gd name="T66" fmla="*/ 2147483647 w 565"/>
              <a:gd name="T67" fmla="*/ 2147483647 h 286"/>
              <a:gd name="T68" fmla="*/ 2147483647 w 565"/>
              <a:gd name="T69" fmla="*/ 2147483647 h 286"/>
              <a:gd name="T70" fmla="*/ 2147483647 w 565"/>
              <a:gd name="T71" fmla="*/ 2147483647 h 286"/>
              <a:gd name="T72" fmla="*/ 2147483647 w 565"/>
              <a:gd name="T73" fmla="*/ 2147483647 h 286"/>
              <a:gd name="T74" fmla="*/ 2147483647 w 565"/>
              <a:gd name="T75" fmla="*/ 2147483647 h 286"/>
              <a:gd name="T76" fmla="*/ 2147483647 w 565"/>
              <a:gd name="T77" fmla="*/ 2147483647 h 286"/>
              <a:gd name="T78" fmla="*/ 2147483647 w 565"/>
              <a:gd name="T79" fmla="*/ 2147483647 h 286"/>
              <a:gd name="T80" fmla="*/ 2147483647 w 565"/>
              <a:gd name="T81" fmla="*/ 2147483647 h 286"/>
              <a:gd name="T82" fmla="*/ 2147483647 w 565"/>
              <a:gd name="T83" fmla="*/ 2147483647 h 28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565"/>
              <a:gd name="T127" fmla="*/ 0 h 286"/>
              <a:gd name="T128" fmla="*/ 565 w 565"/>
              <a:gd name="T129" fmla="*/ 286 h 28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565" h="286">
                <a:moveTo>
                  <a:pt x="565" y="142"/>
                </a:moveTo>
                <a:lnTo>
                  <a:pt x="563" y="119"/>
                </a:lnTo>
                <a:lnTo>
                  <a:pt x="552" y="99"/>
                </a:lnTo>
                <a:lnTo>
                  <a:pt x="535" y="78"/>
                </a:lnTo>
                <a:lnTo>
                  <a:pt x="512" y="57"/>
                </a:lnTo>
                <a:lnTo>
                  <a:pt x="482" y="41"/>
                </a:lnTo>
                <a:lnTo>
                  <a:pt x="450" y="28"/>
                </a:lnTo>
                <a:lnTo>
                  <a:pt x="414" y="16"/>
                </a:lnTo>
                <a:lnTo>
                  <a:pt x="373" y="7"/>
                </a:lnTo>
                <a:lnTo>
                  <a:pt x="328" y="3"/>
                </a:lnTo>
                <a:lnTo>
                  <a:pt x="283" y="0"/>
                </a:lnTo>
                <a:lnTo>
                  <a:pt x="236" y="3"/>
                </a:lnTo>
                <a:lnTo>
                  <a:pt x="194" y="7"/>
                </a:lnTo>
                <a:lnTo>
                  <a:pt x="153" y="16"/>
                </a:lnTo>
                <a:lnTo>
                  <a:pt x="115" y="28"/>
                </a:lnTo>
                <a:lnTo>
                  <a:pt x="83" y="41"/>
                </a:lnTo>
                <a:lnTo>
                  <a:pt x="53" y="57"/>
                </a:lnTo>
                <a:lnTo>
                  <a:pt x="32" y="78"/>
                </a:lnTo>
                <a:lnTo>
                  <a:pt x="14" y="99"/>
                </a:lnTo>
                <a:lnTo>
                  <a:pt x="2" y="119"/>
                </a:lnTo>
                <a:lnTo>
                  <a:pt x="0" y="142"/>
                </a:lnTo>
                <a:lnTo>
                  <a:pt x="2" y="167"/>
                </a:lnTo>
                <a:lnTo>
                  <a:pt x="14" y="188"/>
                </a:lnTo>
                <a:lnTo>
                  <a:pt x="32" y="208"/>
                </a:lnTo>
                <a:lnTo>
                  <a:pt x="53" y="226"/>
                </a:lnTo>
                <a:lnTo>
                  <a:pt x="83" y="245"/>
                </a:lnTo>
                <a:lnTo>
                  <a:pt x="115" y="258"/>
                </a:lnTo>
                <a:lnTo>
                  <a:pt x="153" y="270"/>
                </a:lnTo>
                <a:lnTo>
                  <a:pt x="194" y="279"/>
                </a:lnTo>
                <a:lnTo>
                  <a:pt x="236" y="284"/>
                </a:lnTo>
                <a:lnTo>
                  <a:pt x="283" y="286"/>
                </a:lnTo>
                <a:lnTo>
                  <a:pt x="328" y="284"/>
                </a:lnTo>
                <a:lnTo>
                  <a:pt x="373" y="279"/>
                </a:lnTo>
                <a:lnTo>
                  <a:pt x="414" y="270"/>
                </a:lnTo>
                <a:lnTo>
                  <a:pt x="450" y="258"/>
                </a:lnTo>
                <a:lnTo>
                  <a:pt x="482" y="245"/>
                </a:lnTo>
                <a:lnTo>
                  <a:pt x="512" y="226"/>
                </a:lnTo>
                <a:lnTo>
                  <a:pt x="535" y="208"/>
                </a:lnTo>
                <a:lnTo>
                  <a:pt x="552" y="188"/>
                </a:lnTo>
                <a:lnTo>
                  <a:pt x="563" y="167"/>
                </a:lnTo>
                <a:lnTo>
                  <a:pt x="565" y="1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90" name="Freeform 115"/>
          <p:cNvSpPr>
            <a:spLocks/>
          </p:cNvSpPr>
          <p:nvPr/>
        </p:nvSpPr>
        <p:spPr bwMode="auto">
          <a:xfrm>
            <a:off x="2733675" y="2549525"/>
            <a:ext cx="896938" cy="454025"/>
          </a:xfrm>
          <a:custGeom>
            <a:avLst/>
            <a:gdLst>
              <a:gd name="T0" fmla="*/ 2147483647 w 565"/>
              <a:gd name="T1" fmla="*/ 2147483647 h 286"/>
              <a:gd name="T2" fmla="*/ 2147483647 w 565"/>
              <a:gd name="T3" fmla="*/ 2147483647 h 286"/>
              <a:gd name="T4" fmla="*/ 2147483647 w 565"/>
              <a:gd name="T5" fmla="*/ 2147483647 h 286"/>
              <a:gd name="T6" fmla="*/ 2147483647 w 565"/>
              <a:gd name="T7" fmla="*/ 2147483647 h 286"/>
              <a:gd name="T8" fmla="*/ 2147483647 w 565"/>
              <a:gd name="T9" fmla="*/ 2147483647 h 286"/>
              <a:gd name="T10" fmla="*/ 2147483647 w 565"/>
              <a:gd name="T11" fmla="*/ 2147483647 h 286"/>
              <a:gd name="T12" fmla="*/ 2147483647 w 565"/>
              <a:gd name="T13" fmla="*/ 2147483647 h 286"/>
              <a:gd name="T14" fmla="*/ 2147483647 w 565"/>
              <a:gd name="T15" fmla="*/ 2147483647 h 286"/>
              <a:gd name="T16" fmla="*/ 2147483647 w 565"/>
              <a:gd name="T17" fmla="*/ 2147483647 h 286"/>
              <a:gd name="T18" fmla="*/ 2147483647 w 565"/>
              <a:gd name="T19" fmla="*/ 2147483647 h 286"/>
              <a:gd name="T20" fmla="*/ 2147483647 w 565"/>
              <a:gd name="T21" fmla="*/ 0 h 286"/>
              <a:gd name="T22" fmla="*/ 2147483647 w 565"/>
              <a:gd name="T23" fmla="*/ 2147483647 h 286"/>
              <a:gd name="T24" fmla="*/ 2147483647 w 565"/>
              <a:gd name="T25" fmla="*/ 2147483647 h 286"/>
              <a:gd name="T26" fmla="*/ 2147483647 w 565"/>
              <a:gd name="T27" fmla="*/ 2147483647 h 286"/>
              <a:gd name="T28" fmla="*/ 2147483647 w 565"/>
              <a:gd name="T29" fmla="*/ 2147483647 h 286"/>
              <a:gd name="T30" fmla="*/ 2147483647 w 565"/>
              <a:gd name="T31" fmla="*/ 2147483647 h 286"/>
              <a:gd name="T32" fmla="*/ 2147483647 w 565"/>
              <a:gd name="T33" fmla="*/ 2147483647 h 286"/>
              <a:gd name="T34" fmla="*/ 2147483647 w 565"/>
              <a:gd name="T35" fmla="*/ 2147483647 h 286"/>
              <a:gd name="T36" fmla="*/ 2147483647 w 565"/>
              <a:gd name="T37" fmla="*/ 2147483647 h 286"/>
              <a:gd name="T38" fmla="*/ 2147483647 w 565"/>
              <a:gd name="T39" fmla="*/ 2147483647 h 286"/>
              <a:gd name="T40" fmla="*/ 0 w 565"/>
              <a:gd name="T41" fmla="*/ 2147483647 h 286"/>
              <a:gd name="T42" fmla="*/ 2147483647 w 565"/>
              <a:gd name="T43" fmla="*/ 2147483647 h 286"/>
              <a:gd name="T44" fmla="*/ 2147483647 w 565"/>
              <a:gd name="T45" fmla="*/ 2147483647 h 286"/>
              <a:gd name="T46" fmla="*/ 2147483647 w 565"/>
              <a:gd name="T47" fmla="*/ 2147483647 h 286"/>
              <a:gd name="T48" fmla="*/ 2147483647 w 565"/>
              <a:gd name="T49" fmla="*/ 2147483647 h 286"/>
              <a:gd name="T50" fmla="*/ 2147483647 w 565"/>
              <a:gd name="T51" fmla="*/ 2147483647 h 286"/>
              <a:gd name="T52" fmla="*/ 2147483647 w 565"/>
              <a:gd name="T53" fmla="*/ 2147483647 h 286"/>
              <a:gd name="T54" fmla="*/ 2147483647 w 565"/>
              <a:gd name="T55" fmla="*/ 2147483647 h 286"/>
              <a:gd name="T56" fmla="*/ 2147483647 w 565"/>
              <a:gd name="T57" fmla="*/ 2147483647 h 286"/>
              <a:gd name="T58" fmla="*/ 2147483647 w 565"/>
              <a:gd name="T59" fmla="*/ 2147483647 h 286"/>
              <a:gd name="T60" fmla="*/ 2147483647 w 565"/>
              <a:gd name="T61" fmla="*/ 2147483647 h 286"/>
              <a:gd name="T62" fmla="*/ 2147483647 w 565"/>
              <a:gd name="T63" fmla="*/ 2147483647 h 286"/>
              <a:gd name="T64" fmla="*/ 2147483647 w 565"/>
              <a:gd name="T65" fmla="*/ 2147483647 h 286"/>
              <a:gd name="T66" fmla="*/ 2147483647 w 565"/>
              <a:gd name="T67" fmla="*/ 2147483647 h 286"/>
              <a:gd name="T68" fmla="*/ 2147483647 w 565"/>
              <a:gd name="T69" fmla="*/ 2147483647 h 286"/>
              <a:gd name="T70" fmla="*/ 2147483647 w 565"/>
              <a:gd name="T71" fmla="*/ 2147483647 h 286"/>
              <a:gd name="T72" fmla="*/ 2147483647 w 565"/>
              <a:gd name="T73" fmla="*/ 2147483647 h 286"/>
              <a:gd name="T74" fmla="*/ 2147483647 w 565"/>
              <a:gd name="T75" fmla="*/ 2147483647 h 286"/>
              <a:gd name="T76" fmla="*/ 2147483647 w 565"/>
              <a:gd name="T77" fmla="*/ 2147483647 h 286"/>
              <a:gd name="T78" fmla="*/ 2147483647 w 565"/>
              <a:gd name="T79" fmla="*/ 2147483647 h 286"/>
              <a:gd name="T80" fmla="*/ 2147483647 w 565"/>
              <a:gd name="T81" fmla="*/ 2147483647 h 286"/>
              <a:gd name="T82" fmla="*/ 2147483647 w 565"/>
              <a:gd name="T83" fmla="*/ 2147483647 h 28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565"/>
              <a:gd name="T127" fmla="*/ 0 h 286"/>
              <a:gd name="T128" fmla="*/ 565 w 565"/>
              <a:gd name="T129" fmla="*/ 286 h 28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565" h="286">
                <a:moveTo>
                  <a:pt x="565" y="142"/>
                </a:moveTo>
                <a:lnTo>
                  <a:pt x="563" y="119"/>
                </a:lnTo>
                <a:lnTo>
                  <a:pt x="552" y="99"/>
                </a:lnTo>
                <a:lnTo>
                  <a:pt x="535" y="78"/>
                </a:lnTo>
                <a:lnTo>
                  <a:pt x="512" y="57"/>
                </a:lnTo>
                <a:lnTo>
                  <a:pt x="482" y="41"/>
                </a:lnTo>
                <a:lnTo>
                  <a:pt x="450" y="28"/>
                </a:lnTo>
                <a:lnTo>
                  <a:pt x="414" y="16"/>
                </a:lnTo>
                <a:lnTo>
                  <a:pt x="373" y="7"/>
                </a:lnTo>
                <a:lnTo>
                  <a:pt x="328" y="3"/>
                </a:lnTo>
                <a:lnTo>
                  <a:pt x="283" y="0"/>
                </a:lnTo>
                <a:lnTo>
                  <a:pt x="236" y="3"/>
                </a:lnTo>
                <a:lnTo>
                  <a:pt x="194" y="7"/>
                </a:lnTo>
                <a:lnTo>
                  <a:pt x="153" y="16"/>
                </a:lnTo>
                <a:lnTo>
                  <a:pt x="115" y="28"/>
                </a:lnTo>
                <a:lnTo>
                  <a:pt x="83" y="41"/>
                </a:lnTo>
                <a:lnTo>
                  <a:pt x="53" y="57"/>
                </a:lnTo>
                <a:lnTo>
                  <a:pt x="32" y="78"/>
                </a:lnTo>
                <a:lnTo>
                  <a:pt x="14" y="99"/>
                </a:lnTo>
                <a:lnTo>
                  <a:pt x="2" y="119"/>
                </a:lnTo>
                <a:lnTo>
                  <a:pt x="0" y="142"/>
                </a:lnTo>
                <a:lnTo>
                  <a:pt x="2" y="167"/>
                </a:lnTo>
                <a:lnTo>
                  <a:pt x="14" y="188"/>
                </a:lnTo>
                <a:lnTo>
                  <a:pt x="32" y="208"/>
                </a:lnTo>
                <a:lnTo>
                  <a:pt x="53" y="226"/>
                </a:lnTo>
                <a:lnTo>
                  <a:pt x="83" y="245"/>
                </a:lnTo>
                <a:lnTo>
                  <a:pt x="115" y="258"/>
                </a:lnTo>
                <a:lnTo>
                  <a:pt x="153" y="270"/>
                </a:lnTo>
                <a:lnTo>
                  <a:pt x="194" y="279"/>
                </a:lnTo>
                <a:lnTo>
                  <a:pt x="236" y="284"/>
                </a:lnTo>
                <a:lnTo>
                  <a:pt x="283" y="286"/>
                </a:lnTo>
                <a:lnTo>
                  <a:pt x="328" y="284"/>
                </a:lnTo>
                <a:lnTo>
                  <a:pt x="373" y="279"/>
                </a:lnTo>
                <a:lnTo>
                  <a:pt x="414" y="270"/>
                </a:lnTo>
                <a:lnTo>
                  <a:pt x="450" y="258"/>
                </a:lnTo>
                <a:lnTo>
                  <a:pt x="482" y="245"/>
                </a:lnTo>
                <a:lnTo>
                  <a:pt x="512" y="226"/>
                </a:lnTo>
                <a:lnTo>
                  <a:pt x="535" y="208"/>
                </a:lnTo>
                <a:lnTo>
                  <a:pt x="552" y="188"/>
                </a:lnTo>
                <a:lnTo>
                  <a:pt x="563" y="167"/>
                </a:lnTo>
                <a:lnTo>
                  <a:pt x="565" y="142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91" name="Rectangle 116"/>
          <p:cNvSpPr>
            <a:spLocks noChangeArrowheads="1"/>
          </p:cNvSpPr>
          <p:nvPr/>
        </p:nvSpPr>
        <p:spPr bwMode="auto">
          <a:xfrm>
            <a:off x="2892425" y="2701925"/>
            <a:ext cx="1349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C</a:t>
            </a:r>
            <a:endParaRPr lang="en-US" b="0">
              <a:latin typeface="Arial" charset="0"/>
            </a:endParaRPr>
          </a:p>
        </p:txBody>
      </p:sp>
      <p:sp>
        <p:nvSpPr>
          <p:cNvPr id="24692" name="Rectangle 117"/>
          <p:cNvSpPr>
            <a:spLocks noChangeArrowheads="1"/>
          </p:cNvSpPr>
          <p:nvPr/>
        </p:nvSpPr>
        <p:spPr bwMode="auto">
          <a:xfrm>
            <a:off x="2973388" y="2701925"/>
            <a:ext cx="11112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o</a:t>
            </a:r>
            <a:endParaRPr lang="en-US" b="0">
              <a:latin typeface="Arial" charset="0"/>
            </a:endParaRPr>
          </a:p>
        </p:txBody>
      </p:sp>
      <p:sp>
        <p:nvSpPr>
          <p:cNvPr id="24693" name="Rectangle 118"/>
          <p:cNvSpPr>
            <a:spLocks noChangeArrowheads="1"/>
          </p:cNvSpPr>
          <p:nvPr/>
        </p:nvSpPr>
        <p:spPr bwMode="auto">
          <a:xfrm>
            <a:off x="3033713" y="2701925"/>
            <a:ext cx="11588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n</a:t>
            </a:r>
            <a:endParaRPr lang="en-US" b="0">
              <a:latin typeface="Arial" charset="0"/>
            </a:endParaRPr>
          </a:p>
        </p:txBody>
      </p:sp>
      <p:sp>
        <p:nvSpPr>
          <p:cNvPr id="24694" name="Rectangle 119"/>
          <p:cNvSpPr>
            <a:spLocks noChangeArrowheads="1"/>
          </p:cNvSpPr>
          <p:nvPr/>
        </p:nvSpPr>
        <p:spPr bwMode="auto">
          <a:xfrm>
            <a:off x="3098800" y="2701925"/>
            <a:ext cx="841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695" name="Rectangle 120"/>
          <p:cNvSpPr>
            <a:spLocks noChangeArrowheads="1"/>
          </p:cNvSpPr>
          <p:nvPr/>
        </p:nvSpPr>
        <p:spPr bwMode="auto">
          <a:xfrm>
            <a:off x="3128963" y="2701925"/>
            <a:ext cx="9207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r</a:t>
            </a:r>
            <a:endParaRPr lang="en-US" b="0">
              <a:latin typeface="Arial" charset="0"/>
            </a:endParaRPr>
          </a:p>
        </p:txBody>
      </p:sp>
      <p:sp>
        <p:nvSpPr>
          <p:cNvPr id="24696" name="Rectangle 121"/>
          <p:cNvSpPr>
            <a:spLocks noChangeArrowheads="1"/>
          </p:cNvSpPr>
          <p:nvPr/>
        </p:nvSpPr>
        <p:spPr bwMode="auto">
          <a:xfrm>
            <a:off x="3167063" y="2701925"/>
            <a:ext cx="11112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o</a:t>
            </a:r>
            <a:endParaRPr lang="en-US" b="0">
              <a:latin typeface="Arial" charset="0"/>
            </a:endParaRPr>
          </a:p>
        </p:txBody>
      </p:sp>
      <p:sp>
        <p:nvSpPr>
          <p:cNvPr id="24697" name="Rectangle 122"/>
          <p:cNvSpPr>
            <a:spLocks noChangeArrowheads="1"/>
          </p:cNvSpPr>
          <p:nvPr/>
        </p:nvSpPr>
        <p:spPr bwMode="auto">
          <a:xfrm>
            <a:off x="3230563" y="2701925"/>
            <a:ext cx="746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l</a:t>
            </a:r>
            <a:endParaRPr lang="en-US" b="0">
              <a:latin typeface="Arial" charset="0"/>
            </a:endParaRPr>
          </a:p>
        </p:txBody>
      </p:sp>
      <p:sp>
        <p:nvSpPr>
          <p:cNvPr id="24698" name="Rectangle 123"/>
          <p:cNvSpPr>
            <a:spLocks noChangeArrowheads="1"/>
          </p:cNvSpPr>
          <p:nvPr/>
        </p:nvSpPr>
        <p:spPr bwMode="auto">
          <a:xfrm>
            <a:off x="3254375" y="2701925"/>
            <a:ext cx="841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4699" name="Rectangle 124"/>
          <p:cNvSpPr>
            <a:spLocks noChangeArrowheads="1"/>
          </p:cNvSpPr>
          <p:nvPr/>
        </p:nvSpPr>
        <p:spPr bwMode="auto">
          <a:xfrm>
            <a:off x="3284538" y="2701925"/>
            <a:ext cx="8413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700" name="Rectangle 125"/>
          <p:cNvSpPr>
            <a:spLocks noChangeArrowheads="1"/>
          </p:cNvSpPr>
          <p:nvPr/>
        </p:nvSpPr>
        <p:spPr bwMode="auto">
          <a:xfrm>
            <a:off x="3319463" y="2701925"/>
            <a:ext cx="11112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b="0">
              <a:latin typeface="Arial" charset="0"/>
            </a:endParaRPr>
          </a:p>
        </p:txBody>
      </p:sp>
      <p:sp>
        <p:nvSpPr>
          <p:cNvPr id="24701" name="Rectangle 126"/>
          <p:cNvSpPr>
            <a:spLocks noChangeArrowheads="1"/>
          </p:cNvSpPr>
          <p:nvPr/>
        </p:nvSpPr>
        <p:spPr bwMode="auto">
          <a:xfrm>
            <a:off x="3379788" y="2701925"/>
            <a:ext cx="11112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s</a:t>
            </a:r>
            <a:endParaRPr lang="en-US" b="0">
              <a:latin typeface="Arial" charset="0"/>
            </a:endParaRPr>
          </a:p>
        </p:txBody>
      </p:sp>
      <p:sp>
        <p:nvSpPr>
          <p:cNvPr id="24702" name="Rectangle 127"/>
          <p:cNvSpPr>
            <a:spLocks noChangeArrowheads="1"/>
          </p:cNvSpPr>
          <p:nvPr/>
        </p:nvSpPr>
        <p:spPr bwMode="auto">
          <a:xfrm>
            <a:off x="3438525" y="2701925"/>
            <a:ext cx="841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703" name="Freeform 128"/>
          <p:cNvSpPr>
            <a:spLocks/>
          </p:cNvSpPr>
          <p:nvPr/>
        </p:nvSpPr>
        <p:spPr bwMode="auto">
          <a:xfrm>
            <a:off x="2733675" y="2549525"/>
            <a:ext cx="896938" cy="454025"/>
          </a:xfrm>
          <a:custGeom>
            <a:avLst/>
            <a:gdLst>
              <a:gd name="T0" fmla="*/ 2147483647 w 565"/>
              <a:gd name="T1" fmla="*/ 2147483647 h 286"/>
              <a:gd name="T2" fmla="*/ 2147483647 w 565"/>
              <a:gd name="T3" fmla="*/ 2147483647 h 286"/>
              <a:gd name="T4" fmla="*/ 2147483647 w 565"/>
              <a:gd name="T5" fmla="*/ 2147483647 h 286"/>
              <a:gd name="T6" fmla="*/ 2147483647 w 565"/>
              <a:gd name="T7" fmla="*/ 2147483647 h 286"/>
              <a:gd name="T8" fmla="*/ 2147483647 w 565"/>
              <a:gd name="T9" fmla="*/ 2147483647 h 286"/>
              <a:gd name="T10" fmla="*/ 2147483647 w 565"/>
              <a:gd name="T11" fmla="*/ 2147483647 h 286"/>
              <a:gd name="T12" fmla="*/ 2147483647 w 565"/>
              <a:gd name="T13" fmla="*/ 2147483647 h 286"/>
              <a:gd name="T14" fmla="*/ 2147483647 w 565"/>
              <a:gd name="T15" fmla="*/ 2147483647 h 286"/>
              <a:gd name="T16" fmla="*/ 2147483647 w 565"/>
              <a:gd name="T17" fmla="*/ 2147483647 h 286"/>
              <a:gd name="T18" fmla="*/ 2147483647 w 565"/>
              <a:gd name="T19" fmla="*/ 2147483647 h 286"/>
              <a:gd name="T20" fmla="*/ 2147483647 w 565"/>
              <a:gd name="T21" fmla="*/ 0 h 286"/>
              <a:gd name="T22" fmla="*/ 2147483647 w 565"/>
              <a:gd name="T23" fmla="*/ 2147483647 h 286"/>
              <a:gd name="T24" fmla="*/ 2147483647 w 565"/>
              <a:gd name="T25" fmla="*/ 2147483647 h 286"/>
              <a:gd name="T26" fmla="*/ 2147483647 w 565"/>
              <a:gd name="T27" fmla="*/ 2147483647 h 286"/>
              <a:gd name="T28" fmla="*/ 2147483647 w 565"/>
              <a:gd name="T29" fmla="*/ 2147483647 h 286"/>
              <a:gd name="T30" fmla="*/ 2147483647 w 565"/>
              <a:gd name="T31" fmla="*/ 2147483647 h 286"/>
              <a:gd name="T32" fmla="*/ 2147483647 w 565"/>
              <a:gd name="T33" fmla="*/ 2147483647 h 286"/>
              <a:gd name="T34" fmla="*/ 2147483647 w 565"/>
              <a:gd name="T35" fmla="*/ 2147483647 h 286"/>
              <a:gd name="T36" fmla="*/ 2147483647 w 565"/>
              <a:gd name="T37" fmla="*/ 2147483647 h 286"/>
              <a:gd name="T38" fmla="*/ 2147483647 w 565"/>
              <a:gd name="T39" fmla="*/ 2147483647 h 286"/>
              <a:gd name="T40" fmla="*/ 0 w 565"/>
              <a:gd name="T41" fmla="*/ 2147483647 h 286"/>
              <a:gd name="T42" fmla="*/ 2147483647 w 565"/>
              <a:gd name="T43" fmla="*/ 2147483647 h 286"/>
              <a:gd name="T44" fmla="*/ 2147483647 w 565"/>
              <a:gd name="T45" fmla="*/ 2147483647 h 286"/>
              <a:gd name="T46" fmla="*/ 2147483647 w 565"/>
              <a:gd name="T47" fmla="*/ 2147483647 h 286"/>
              <a:gd name="T48" fmla="*/ 2147483647 w 565"/>
              <a:gd name="T49" fmla="*/ 2147483647 h 286"/>
              <a:gd name="T50" fmla="*/ 2147483647 w 565"/>
              <a:gd name="T51" fmla="*/ 2147483647 h 286"/>
              <a:gd name="T52" fmla="*/ 2147483647 w 565"/>
              <a:gd name="T53" fmla="*/ 2147483647 h 286"/>
              <a:gd name="T54" fmla="*/ 2147483647 w 565"/>
              <a:gd name="T55" fmla="*/ 2147483647 h 286"/>
              <a:gd name="T56" fmla="*/ 2147483647 w 565"/>
              <a:gd name="T57" fmla="*/ 2147483647 h 286"/>
              <a:gd name="T58" fmla="*/ 2147483647 w 565"/>
              <a:gd name="T59" fmla="*/ 2147483647 h 286"/>
              <a:gd name="T60" fmla="*/ 2147483647 w 565"/>
              <a:gd name="T61" fmla="*/ 2147483647 h 286"/>
              <a:gd name="T62" fmla="*/ 2147483647 w 565"/>
              <a:gd name="T63" fmla="*/ 2147483647 h 286"/>
              <a:gd name="T64" fmla="*/ 2147483647 w 565"/>
              <a:gd name="T65" fmla="*/ 2147483647 h 286"/>
              <a:gd name="T66" fmla="*/ 2147483647 w 565"/>
              <a:gd name="T67" fmla="*/ 2147483647 h 286"/>
              <a:gd name="T68" fmla="*/ 2147483647 w 565"/>
              <a:gd name="T69" fmla="*/ 2147483647 h 286"/>
              <a:gd name="T70" fmla="*/ 2147483647 w 565"/>
              <a:gd name="T71" fmla="*/ 2147483647 h 286"/>
              <a:gd name="T72" fmla="*/ 2147483647 w 565"/>
              <a:gd name="T73" fmla="*/ 2147483647 h 286"/>
              <a:gd name="T74" fmla="*/ 2147483647 w 565"/>
              <a:gd name="T75" fmla="*/ 2147483647 h 286"/>
              <a:gd name="T76" fmla="*/ 2147483647 w 565"/>
              <a:gd name="T77" fmla="*/ 2147483647 h 286"/>
              <a:gd name="T78" fmla="*/ 2147483647 w 565"/>
              <a:gd name="T79" fmla="*/ 2147483647 h 286"/>
              <a:gd name="T80" fmla="*/ 2147483647 w 565"/>
              <a:gd name="T81" fmla="*/ 2147483647 h 286"/>
              <a:gd name="T82" fmla="*/ 2147483647 w 565"/>
              <a:gd name="T83" fmla="*/ 2147483647 h 28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565"/>
              <a:gd name="T127" fmla="*/ 0 h 286"/>
              <a:gd name="T128" fmla="*/ 565 w 565"/>
              <a:gd name="T129" fmla="*/ 286 h 28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565" h="286">
                <a:moveTo>
                  <a:pt x="565" y="142"/>
                </a:moveTo>
                <a:lnTo>
                  <a:pt x="563" y="119"/>
                </a:lnTo>
                <a:lnTo>
                  <a:pt x="552" y="99"/>
                </a:lnTo>
                <a:lnTo>
                  <a:pt x="535" y="78"/>
                </a:lnTo>
                <a:lnTo>
                  <a:pt x="512" y="57"/>
                </a:lnTo>
                <a:lnTo>
                  <a:pt x="482" y="41"/>
                </a:lnTo>
                <a:lnTo>
                  <a:pt x="450" y="28"/>
                </a:lnTo>
                <a:lnTo>
                  <a:pt x="414" y="16"/>
                </a:lnTo>
                <a:lnTo>
                  <a:pt x="373" y="7"/>
                </a:lnTo>
                <a:lnTo>
                  <a:pt x="328" y="3"/>
                </a:lnTo>
                <a:lnTo>
                  <a:pt x="283" y="0"/>
                </a:lnTo>
                <a:lnTo>
                  <a:pt x="236" y="3"/>
                </a:lnTo>
                <a:lnTo>
                  <a:pt x="194" y="7"/>
                </a:lnTo>
                <a:lnTo>
                  <a:pt x="153" y="16"/>
                </a:lnTo>
                <a:lnTo>
                  <a:pt x="115" y="28"/>
                </a:lnTo>
                <a:lnTo>
                  <a:pt x="83" y="41"/>
                </a:lnTo>
                <a:lnTo>
                  <a:pt x="53" y="57"/>
                </a:lnTo>
                <a:lnTo>
                  <a:pt x="32" y="78"/>
                </a:lnTo>
                <a:lnTo>
                  <a:pt x="14" y="99"/>
                </a:lnTo>
                <a:lnTo>
                  <a:pt x="2" y="119"/>
                </a:lnTo>
                <a:lnTo>
                  <a:pt x="0" y="142"/>
                </a:lnTo>
                <a:lnTo>
                  <a:pt x="2" y="167"/>
                </a:lnTo>
                <a:lnTo>
                  <a:pt x="14" y="188"/>
                </a:lnTo>
                <a:lnTo>
                  <a:pt x="32" y="208"/>
                </a:lnTo>
                <a:lnTo>
                  <a:pt x="53" y="226"/>
                </a:lnTo>
                <a:lnTo>
                  <a:pt x="83" y="245"/>
                </a:lnTo>
                <a:lnTo>
                  <a:pt x="115" y="258"/>
                </a:lnTo>
                <a:lnTo>
                  <a:pt x="153" y="270"/>
                </a:lnTo>
                <a:lnTo>
                  <a:pt x="194" y="279"/>
                </a:lnTo>
                <a:lnTo>
                  <a:pt x="236" y="284"/>
                </a:lnTo>
                <a:lnTo>
                  <a:pt x="283" y="286"/>
                </a:lnTo>
                <a:lnTo>
                  <a:pt x="328" y="284"/>
                </a:lnTo>
                <a:lnTo>
                  <a:pt x="373" y="279"/>
                </a:lnTo>
                <a:lnTo>
                  <a:pt x="414" y="270"/>
                </a:lnTo>
                <a:lnTo>
                  <a:pt x="450" y="258"/>
                </a:lnTo>
                <a:lnTo>
                  <a:pt x="482" y="245"/>
                </a:lnTo>
                <a:lnTo>
                  <a:pt x="512" y="226"/>
                </a:lnTo>
                <a:lnTo>
                  <a:pt x="535" y="208"/>
                </a:lnTo>
                <a:lnTo>
                  <a:pt x="552" y="188"/>
                </a:lnTo>
                <a:lnTo>
                  <a:pt x="563" y="167"/>
                </a:lnTo>
                <a:lnTo>
                  <a:pt x="565" y="142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04" name="Freeform 129"/>
          <p:cNvSpPr>
            <a:spLocks/>
          </p:cNvSpPr>
          <p:nvPr/>
        </p:nvSpPr>
        <p:spPr bwMode="auto">
          <a:xfrm>
            <a:off x="3609975" y="2673350"/>
            <a:ext cx="55563" cy="57150"/>
          </a:xfrm>
          <a:custGeom>
            <a:avLst/>
            <a:gdLst>
              <a:gd name="T0" fmla="*/ 2147483647 w 35"/>
              <a:gd name="T1" fmla="*/ 2147483647 h 36"/>
              <a:gd name="T2" fmla="*/ 2147483647 w 35"/>
              <a:gd name="T3" fmla="*/ 0 h 36"/>
              <a:gd name="T4" fmla="*/ 0 w 35"/>
              <a:gd name="T5" fmla="*/ 2147483647 h 36"/>
              <a:gd name="T6" fmla="*/ 2147483647 w 35"/>
              <a:gd name="T7" fmla="*/ 2147483647 h 36"/>
              <a:gd name="T8" fmla="*/ 2147483647 w 35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36"/>
              <a:gd name="T17" fmla="*/ 35 w 35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36">
                <a:moveTo>
                  <a:pt x="35" y="36"/>
                </a:moveTo>
                <a:lnTo>
                  <a:pt x="35" y="0"/>
                </a:lnTo>
                <a:lnTo>
                  <a:pt x="0" y="18"/>
                </a:lnTo>
                <a:lnTo>
                  <a:pt x="35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05" name="Freeform 130"/>
          <p:cNvSpPr>
            <a:spLocks/>
          </p:cNvSpPr>
          <p:nvPr/>
        </p:nvSpPr>
        <p:spPr bwMode="auto">
          <a:xfrm>
            <a:off x="3644900" y="2266950"/>
            <a:ext cx="400050" cy="434975"/>
          </a:xfrm>
          <a:custGeom>
            <a:avLst/>
            <a:gdLst>
              <a:gd name="T0" fmla="*/ 0 w 252"/>
              <a:gd name="T1" fmla="*/ 2147483647 h 274"/>
              <a:gd name="T2" fmla="*/ 2147483647 w 252"/>
              <a:gd name="T3" fmla="*/ 2147483647 h 274"/>
              <a:gd name="T4" fmla="*/ 2147483647 w 252"/>
              <a:gd name="T5" fmla="*/ 0 h 274"/>
              <a:gd name="T6" fmla="*/ 0 60000 65536"/>
              <a:gd name="T7" fmla="*/ 0 60000 65536"/>
              <a:gd name="T8" fmla="*/ 0 60000 65536"/>
              <a:gd name="T9" fmla="*/ 0 w 252"/>
              <a:gd name="T10" fmla="*/ 0 h 274"/>
              <a:gd name="T11" fmla="*/ 252 w 252"/>
              <a:gd name="T12" fmla="*/ 274 h 2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2" h="274">
                <a:moveTo>
                  <a:pt x="0" y="274"/>
                </a:moveTo>
                <a:lnTo>
                  <a:pt x="252" y="274"/>
                </a:lnTo>
                <a:lnTo>
                  <a:pt x="252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06" name="Freeform 131"/>
          <p:cNvSpPr>
            <a:spLocks/>
          </p:cNvSpPr>
          <p:nvPr/>
        </p:nvSpPr>
        <p:spPr bwMode="auto">
          <a:xfrm>
            <a:off x="3606800" y="2154238"/>
            <a:ext cx="860425" cy="693737"/>
          </a:xfrm>
          <a:custGeom>
            <a:avLst/>
            <a:gdLst>
              <a:gd name="T0" fmla="*/ 2147483647 w 542"/>
              <a:gd name="T1" fmla="*/ 0 h 437"/>
              <a:gd name="T2" fmla="*/ 2147483647 w 542"/>
              <a:gd name="T3" fmla="*/ 0 h 437"/>
              <a:gd name="T4" fmla="*/ 2147483647 w 542"/>
              <a:gd name="T5" fmla="*/ 2147483647 h 437"/>
              <a:gd name="T6" fmla="*/ 0 w 542"/>
              <a:gd name="T7" fmla="*/ 2147483647 h 437"/>
              <a:gd name="T8" fmla="*/ 0 60000 65536"/>
              <a:gd name="T9" fmla="*/ 0 60000 65536"/>
              <a:gd name="T10" fmla="*/ 0 60000 65536"/>
              <a:gd name="T11" fmla="*/ 0 60000 65536"/>
              <a:gd name="T12" fmla="*/ 0 w 542"/>
              <a:gd name="T13" fmla="*/ 0 h 437"/>
              <a:gd name="T14" fmla="*/ 542 w 542"/>
              <a:gd name="T15" fmla="*/ 437 h 4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2" h="437">
                <a:moveTo>
                  <a:pt x="410" y="0"/>
                </a:moveTo>
                <a:lnTo>
                  <a:pt x="542" y="0"/>
                </a:lnTo>
                <a:lnTo>
                  <a:pt x="542" y="437"/>
                </a:lnTo>
                <a:lnTo>
                  <a:pt x="0" y="437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707" name="Group 132"/>
          <p:cNvGrpSpPr>
            <a:grpSpLocks/>
          </p:cNvGrpSpPr>
          <p:nvPr/>
        </p:nvGrpSpPr>
        <p:grpSpPr bwMode="auto">
          <a:xfrm>
            <a:off x="4970463" y="1273175"/>
            <a:ext cx="3275012" cy="4943475"/>
            <a:chOff x="3131" y="802"/>
            <a:chExt cx="2063" cy="3114"/>
          </a:xfrm>
        </p:grpSpPr>
        <p:sp>
          <p:nvSpPr>
            <p:cNvPr id="24859" name="Freeform 133"/>
            <p:cNvSpPr>
              <a:spLocks/>
            </p:cNvSpPr>
            <p:nvPr/>
          </p:nvSpPr>
          <p:spPr bwMode="auto">
            <a:xfrm>
              <a:off x="3768" y="1986"/>
              <a:ext cx="634" cy="302"/>
            </a:xfrm>
            <a:custGeom>
              <a:avLst/>
              <a:gdLst>
                <a:gd name="T0" fmla="*/ 634 w 634"/>
                <a:gd name="T1" fmla="*/ 302 h 302"/>
                <a:gd name="T2" fmla="*/ 634 w 634"/>
                <a:gd name="T3" fmla="*/ 135 h 302"/>
                <a:gd name="T4" fmla="*/ 0 w 634"/>
                <a:gd name="T5" fmla="*/ 135 h 302"/>
                <a:gd name="T6" fmla="*/ 0 w 634"/>
                <a:gd name="T7" fmla="*/ 0 h 3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4"/>
                <a:gd name="T13" fmla="*/ 0 h 302"/>
                <a:gd name="T14" fmla="*/ 634 w 634"/>
                <a:gd name="T15" fmla="*/ 302 h 3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4" h="302">
                  <a:moveTo>
                    <a:pt x="634" y="302"/>
                  </a:moveTo>
                  <a:lnTo>
                    <a:pt x="634" y="135"/>
                  </a:lnTo>
                  <a:lnTo>
                    <a:pt x="0" y="13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0" name="Freeform 134"/>
            <p:cNvSpPr>
              <a:spLocks/>
            </p:cNvSpPr>
            <p:nvPr/>
          </p:nvSpPr>
          <p:spPr bwMode="auto">
            <a:xfrm>
              <a:off x="3768" y="1215"/>
              <a:ext cx="1426" cy="1073"/>
            </a:xfrm>
            <a:custGeom>
              <a:avLst/>
              <a:gdLst>
                <a:gd name="T0" fmla="*/ 793 w 1426"/>
                <a:gd name="T1" fmla="*/ 1073 h 1073"/>
                <a:gd name="T2" fmla="*/ 793 w 1426"/>
                <a:gd name="T3" fmla="*/ 906 h 1073"/>
                <a:gd name="T4" fmla="*/ 1426 w 1426"/>
                <a:gd name="T5" fmla="*/ 906 h 1073"/>
                <a:gd name="T6" fmla="*/ 1426 w 1426"/>
                <a:gd name="T7" fmla="*/ 0 h 1073"/>
                <a:gd name="T8" fmla="*/ 0 w 1426"/>
                <a:gd name="T9" fmla="*/ 0 h 1073"/>
                <a:gd name="T10" fmla="*/ 0 w 1426"/>
                <a:gd name="T11" fmla="*/ 380 h 10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26"/>
                <a:gd name="T19" fmla="*/ 0 h 1073"/>
                <a:gd name="T20" fmla="*/ 1426 w 1426"/>
                <a:gd name="T21" fmla="*/ 1073 h 10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26" h="1073">
                  <a:moveTo>
                    <a:pt x="793" y="1073"/>
                  </a:moveTo>
                  <a:lnTo>
                    <a:pt x="793" y="906"/>
                  </a:lnTo>
                  <a:lnTo>
                    <a:pt x="1426" y="906"/>
                  </a:lnTo>
                  <a:lnTo>
                    <a:pt x="1426" y="0"/>
                  </a:lnTo>
                  <a:lnTo>
                    <a:pt x="0" y="0"/>
                  </a:lnTo>
                  <a:lnTo>
                    <a:pt x="0" y="38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1" name="Freeform 135"/>
            <p:cNvSpPr>
              <a:spLocks/>
            </p:cNvSpPr>
            <p:nvPr/>
          </p:nvSpPr>
          <p:spPr bwMode="auto">
            <a:xfrm>
              <a:off x="4165" y="3699"/>
              <a:ext cx="635" cy="217"/>
            </a:xfrm>
            <a:custGeom>
              <a:avLst/>
              <a:gdLst>
                <a:gd name="T0" fmla="*/ 527 w 635"/>
                <a:gd name="T1" fmla="*/ 215 h 217"/>
                <a:gd name="T2" fmla="*/ 546 w 635"/>
                <a:gd name="T3" fmla="*/ 215 h 217"/>
                <a:gd name="T4" fmla="*/ 563 w 635"/>
                <a:gd name="T5" fmla="*/ 211 h 217"/>
                <a:gd name="T6" fmla="*/ 578 w 635"/>
                <a:gd name="T7" fmla="*/ 204 h 217"/>
                <a:gd name="T8" fmla="*/ 591 w 635"/>
                <a:gd name="T9" fmla="*/ 195 h 217"/>
                <a:gd name="T10" fmla="*/ 603 w 635"/>
                <a:gd name="T11" fmla="*/ 185 h 217"/>
                <a:gd name="T12" fmla="*/ 614 w 635"/>
                <a:gd name="T13" fmla="*/ 171 h 217"/>
                <a:gd name="T14" fmla="*/ 622 w 635"/>
                <a:gd name="T15" fmla="*/ 158 h 217"/>
                <a:gd name="T16" fmla="*/ 629 w 635"/>
                <a:gd name="T17" fmla="*/ 143 h 217"/>
                <a:gd name="T18" fmla="*/ 633 w 635"/>
                <a:gd name="T19" fmla="*/ 126 h 217"/>
                <a:gd name="T20" fmla="*/ 635 w 635"/>
                <a:gd name="T21" fmla="*/ 108 h 217"/>
                <a:gd name="T22" fmla="*/ 633 w 635"/>
                <a:gd name="T23" fmla="*/ 91 h 217"/>
                <a:gd name="T24" fmla="*/ 629 w 635"/>
                <a:gd name="T25" fmla="*/ 74 h 217"/>
                <a:gd name="T26" fmla="*/ 622 w 635"/>
                <a:gd name="T27" fmla="*/ 58 h 217"/>
                <a:gd name="T28" fmla="*/ 614 w 635"/>
                <a:gd name="T29" fmla="*/ 43 h 217"/>
                <a:gd name="T30" fmla="*/ 603 w 635"/>
                <a:gd name="T31" fmla="*/ 30 h 217"/>
                <a:gd name="T32" fmla="*/ 591 w 635"/>
                <a:gd name="T33" fmla="*/ 19 h 217"/>
                <a:gd name="T34" fmla="*/ 578 w 635"/>
                <a:gd name="T35" fmla="*/ 11 h 217"/>
                <a:gd name="T36" fmla="*/ 563 w 635"/>
                <a:gd name="T37" fmla="*/ 4 h 217"/>
                <a:gd name="T38" fmla="*/ 546 w 635"/>
                <a:gd name="T39" fmla="*/ 0 h 217"/>
                <a:gd name="T40" fmla="*/ 529 w 635"/>
                <a:gd name="T41" fmla="*/ 0 h 217"/>
                <a:gd name="T42" fmla="*/ 105 w 635"/>
                <a:gd name="T43" fmla="*/ 0 h 217"/>
                <a:gd name="T44" fmla="*/ 89 w 635"/>
                <a:gd name="T45" fmla="*/ 0 h 217"/>
                <a:gd name="T46" fmla="*/ 72 w 635"/>
                <a:gd name="T47" fmla="*/ 4 h 217"/>
                <a:gd name="T48" fmla="*/ 57 w 635"/>
                <a:gd name="T49" fmla="*/ 11 h 217"/>
                <a:gd name="T50" fmla="*/ 42 w 635"/>
                <a:gd name="T51" fmla="*/ 19 h 217"/>
                <a:gd name="T52" fmla="*/ 29 w 635"/>
                <a:gd name="T53" fmla="*/ 30 h 217"/>
                <a:gd name="T54" fmla="*/ 19 w 635"/>
                <a:gd name="T55" fmla="*/ 43 h 217"/>
                <a:gd name="T56" fmla="*/ 10 w 635"/>
                <a:gd name="T57" fmla="*/ 58 h 217"/>
                <a:gd name="T58" fmla="*/ 4 w 635"/>
                <a:gd name="T59" fmla="*/ 74 h 217"/>
                <a:gd name="T60" fmla="*/ 0 w 635"/>
                <a:gd name="T61" fmla="*/ 91 h 217"/>
                <a:gd name="T62" fmla="*/ 0 w 635"/>
                <a:gd name="T63" fmla="*/ 108 h 217"/>
                <a:gd name="T64" fmla="*/ 0 w 635"/>
                <a:gd name="T65" fmla="*/ 126 h 217"/>
                <a:gd name="T66" fmla="*/ 4 w 635"/>
                <a:gd name="T67" fmla="*/ 143 h 217"/>
                <a:gd name="T68" fmla="*/ 10 w 635"/>
                <a:gd name="T69" fmla="*/ 158 h 217"/>
                <a:gd name="T70" fmla="*/ 19 w 635"/>
                <a:gd name="T71" fmla="*/ 171 h 217"/>
                <a:gd name="T72" fmla="*/ 29 w 635"/>
                <a:gd name="T73" fmla="*/ 185 h 217"/>
                <a:gd name="T74" fmla="*/ 42 w 635"/>
                <a:gd name="T75" fmla="*/ 195 h 217"/>
                <a:gd name="T76" fmla="*/ 57 w 635"/>
                <a:gd name="T77" fmla="*/ 204 h 217"/>
                <a:gd name="T78" fmla="*/ 72 w 635"/>
                <a:gd name="T79" fmla="*/ 211 h 217"/>
                <a:gd name="T80" fmla="*/ 89 w 635"/>
                <a:gd name="T81" fmla="*/ 215 h 217"/>
                <a:gd name="T82" fmla="*/ 105 w 635"/>
                <a:gd name="T83" fmla="*/ 217 h 217"/>
                <a:gd name="T84" fmla="*/ 529 w 635"/>
                <a:gd name="T85" fmla="*/ 217 h 217"/>
                <a:gd name="T86" fmla="*/ 529 w 635"/>
                <a:gd name="T87" fmla="*/ 217 h 217"/>
                <a:gd name="T88" fmla="*/ 527 w 635"/>
                <a:gd name="T89" fmla="*/ 215 h 2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35"/>
                <a:gd name="T136" fmla="*/ 0 h 217"/>
                <a:gd name="T137" fmla="*/ 635 w 635"/>
                <a:gd name="T138" fmla="*/ 217 h 2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35" h="217">
                  <a:moveTo>
                    <a:pt x="527" y="215"/>
                  </a:moveTo>
                  <a:lnTo>
                    <a:pt x="546" y="215"/>
                  </a:lnTo>
                  <a:lnTo>
                    <a:pt x="563" y="211"/>
                  </a:lnTo>
                  <a:lnTo>
                    <a:pt x="578" y="204"/>
                  </a:lnTo>
                  <a:lnTo>
                    <a:pt x="591" y="195"/>
                  </a:lnTo>
                  <a:lnTo>
                    <a:pt x="603" y="185"/>
                  </a:lnTo>
                  <a:lnTo>
                    <a:pt x="614" y="171"/>
                  </a:lnTo>
                  <a:lnTo>
                    <a:pt x="622" y="158"/>
                  </a:lnTo>
                  <a:lnTo>
                    <a:pt x="629" y="143"/>
                  </a:lnTo>
                  <a:lnTo>
                    <a:pt x="633" y="126"/>
                  </a:lnTo>
                  <a:lnTo>
                    <a:pt x="635" y="108"/>
                  </a:lnTo>
                  <a:lnTo>
                    <a:pt x="633" y="91"/>
                  </a:lnTo>
                  <a:lnTo>
                    <a:pt x="629" y="74"/>
                  </a:lnTo>
                  <a:lnTo>
                    <a:pt x="622" y="58"/>
                  </a:lnTo>
                  <a:lnTo>
                    <a:pt x="614" y="43"/>
                  </a:lnTo>
                  <a:lnTo>
                    <a:pt x="603" y="30"/>
                  </a:lnTo>
                  <a:lnTo>
                    <a:pt x="591" y="19"/>
                  </a:lnTo>
                  <a:lnTo>
                    <a:pt x="578" y="11"/>
                  </a:lnTo>
                  <a:lnTo>
                    <a:pt x="563" y="4"/>
                  </a:lnTo>
                  <a:lnTo>
                    <a:pt x="546" y="0"/>
                  </a:lnTo>
                  <a:lnTo>
                    <a:pt x="529" y="0"/>
                  </a:lnTo>
                  <a:lnTo>
                    <a:pt x="105" y="0"/>
                  </a:lnTo>
                  <a:lnTo>
                    <a:pt x="89" y="0"/>
                  </a:lnTo>
                  <a:lnTo>
                    <a:pt x="72" y="4"/>
                  </a:lnTo>
                  <a:lnTo>
                    <a:pt x="57" y="11"/>
                  </a:lnTo>
                  <a:lnTo>
                    <a:pt x="42" y="19"/>
                  </a:lnTo>
                  <a:lnTo>
                    <a:pt x="29" y="30"/>
                  </a:lnTo>
                  <a:lnTo>
                    <a:pt x="19" y="43"/>
                  </a:lnTo>
                  <a:lnTo>
                    <a:pt x="10" y="58"/>
                  </a:lnTo>
                  <a:lnTo>
                    <a:pt x="4" y="74"/>
                  </a:lnTo>
                  <a:lnTo>
                    <a:pt x="0" y="91"/>
                  </a:lnTo>
                  <a:lnTo>
                    <a:pt x="0" y="108"/>
                  </a:lnTo>
                  <a:lnTo>
                    <a:pt x="0" y="126"/>
                  </a:lnTo>
                  <a:lnTo>
                    <a:pt x="4" y="143"/>
                  </a:lnTo>
                  <a:lnTo>
                    <a:pt x="10" y="158"/>
                  </a:lnTo>
                  <a:lnTo>
                    <a:pt x="19" y="171"/>
                  </a:lnTo>
                  <a:lnTo>
                    <a:pt x="29" y="185"/>
                  </a:lnTo>
                  <a:lnTo>
                    <a:pt x="42" y="195"/>
                  </a:lnTo>
                  <a:lnTo>
                    <a:pt x="57" y="204"/>
                  </a:lnTo>
                  <a:lnTo>
                    <a:pt x="72" y="211"/>
                  </a:lnTo>
                  <a:lnTo>
                    <a:pt x="89" y="215"/>
                  </a:lnTo>
                  <a:lnTo>
                    <a:pt x="105" y="217"/>
                  </a:lnTo>
                  <a:lnTo>
                    <a:pt x="529" y="217"/>
                  </a:lnTo>
                  <a:lnTo>
                    <a:pt x="527" y="215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2" name="Freeform 136"/>
            <p:cNvSpPr>
              <a:spLocks/>
            </p:cNvSpPr>
            <p:nvPr/>
          </p:nvSpPr>
          <p:spPr bwMode="auto">
            <a:xfrm>
              <a:off x="4165" y="3699"/>
              <a:ext cx="635" cy="217"/>
            </a:xfrm>
            <a:custGeom>
              <a:avLst/>
              <a:gdLst>
                <a:gd name="T0" fmla="*/ 527 w 635"/>
                <a:gd name="T1" fmla="*/ 215 h 217"/>
                <a:gd name="T2" fmla="*/ 546 w 635"/>
                <a:gd name="T3" fmla="*/ 215 h 217"/>
                <a:gd name="T4" fmla="*/ 563 w 635"/>
                <a:gd name="T5" fmla="*/ 211 h 217"/>
                <a:gd name="T6" fmla="*/ 578 w 635"/>
                <a:gd name="T7" fmla="*/ 204 h 217"/>
                <a:gd name="T8" fmla="*/ 591 w 635"/>
                <a:gd name="T9" fmla="*/ 195 h 217"/>
                <a:gd name="T10" fmla="*/ 603 w 635"/>
                <a:gd name="T11" fmla="*/ 185 h 217"/>
                <a:gd name="T12" fmla="*/ 614 w 635"/>
                <a:gd name="T13" fmla="*/ 171 h 217"/>
                <a:gd name="T14" fmla="*/ 622 w 635"/>
                <a:gd name="T15" fmla="*/ 158 h 217"/>
                <a:gd name="T16" fmla="*/ 629 w 635"/>
                <a:gd name="T17" fmla="*/ 143 h 217"/>
                <a:gd name="T18" fmla="*/ 633 w 635"/>
                <a:gd name="T19" fmla="*/ 126 h 217"/>
                <a:gd name="T20" fmla="*/ 635 w 635"/>
                <a:gd name="T21" fmla="*/ 108 h 217"/>
                <a:gd name="T22" fmla="*/ 633 w 635"/>
                <a:gd name="T23" fmla="*/ 91 h 217"/>
                <a:gd name="T24" fmla="*/ 629 w 635"/>
                <a:gd name="T25" fmla="*/ 74 h 217"/>
                <a:gd name="T26" fmla="*/ 622 w 635"/>
                <a:gd name="T27" fmla="*/ 58 h 217"/>
                <a:gd name="T28" fmla="*/ 614 w 635"/>
                <a:gd name="T29" fmla="*/ 43 h 217"/>
                <a:gd name="T30" fmla="*/ 603 w 635"/>
                <a:gd name="T31" fmla="*/ 30 h 217"/>
                <a:gd name="T32" fmla="*/ 591 w 635"/>
                <a:gd name="T33" fmla="*/ 19 h 217"/>
                <a:gd name="T34" fmla="*/ 578 w 635"/>
                <a:gd name="T35" fmla="*/ 11 h 217"/>
                <a:gd name="T36" fmla="*/ 563 w 635"/>
                <a:gd name="T37" fmla="*/ 4 h 217"/>
                <a:gd name="T38" fmla="*/ 546 w 635"/>
                <a:gd name="T39" fmla="*/ 0 h 217"/>
                <a:gd name="T40" fmla="*/ 529 w 635"/>
                <a:gd name="T41" fmla="*/ 0 h 217"/>
                <a:gd name="T42" fmla="*/ 105 w 635"/>
                <a:gd name="T43" fmla="*/ 0 h 217"/>
                <a:gd name="T44" fmla="*/ 89 w 635"/>
                <a:gd name="T45" fmla="*/ 0 h 217"/>
                <a:gd name="T46" fmla="*/ 72 w 635"/>
                <a:gd name="T47" fmla="*/ 4 h 217"/>
                <a:gd name="T48" fmla="*/ 57 w 635"/>
                <a:gd name="T49" fmla="*/ 11 h 217"/>
                <a:gd name="T50" fmla="*/ 42 w 635"/>
                <a:gd name="T51" fmla="*/ 19 h 217"/>
                <a:gd name="T52" fmla="*/ 29 w 635"/>
                <a:gd name="T53" fmla="*/ 30 h 217"/>
                <a:gd name="T54" fmla="*/ 19 w 635"/>
                <a:gd name="T55" fmla="*/ 43 h 217"/>
                <a:gd name="T56" fmla="*/ 10 w 635"/>
                <a:gd name="T57" fmla="*/ 58 h 217"/>
                <a:gd name="T58" fmla="*/ 4 w 635"/>
                <a:gd name="T59" fmla="*/ 74 h 217"/>
                <a:gd name="T60" fmla="*/ 0 w 635"/>
                <a:gd name="T61" fmla="*/ 91 h 217"/>
                <a:gd name="T62" fmla="*/ 0 w 635"/>
                <a:gd name="T63" fmla="*/ 108 h 217"/>
                <a:gd name="T64" fmla="*/ 0 w 635"/>
                <a:gd name="T65" fmla="*/ 126 h 217"/>
                <a:gd name="T66" fmla="*/ 4 w 635"/>
                <a:gd name="T67" fmla="*/ 143 h 217"/>
                <a:gd name="T68" fmla="*/ 10 w 635"/>
                <a:gd name="T69" fmla="*/ 158 h 217"/>
                <a:gd name="T70" fmla="*/ 19 w 635"/>
                <a:gd name="T71" fmla="*/ 171 h 217"/>
                <a:gd name="T72" fmla="*/ 29 w 635"/>
                <a:gd name="T73" fmla="*/ 185 h 217"/>
                <a:gd name="T74" fmla="*/ 42 w 635"/>
                <a:gd name="T75" fmla="*/ 195 h 217"/>
                <a:gd name="T76" fmla="*/ 57 w 635"/>
                <a:gd name="T77" fmla="*/ 204 h 217"/>
                <a:gd name="T78" fmla="*/ 72 w 635"/>
                <a:gd name="T79" fmla="*/ 211 h 217"/>
                <a:gd name="T80" fmla="*/ 89 w 635"/>
                <a:gd name="T81" fmla="*/ 215 h 217"/>
                <a:gd name="T82" fmla="*/ 105 w 635"/>
                <a:gd name="T83" fmla="*/ 217 h 217"/>
                <a:gd name="T84" fmla="*/ 529 w 635"/>
                <a:gd name="T85" fmla="*/ 217 h 217"/>
                <a:gd name="T86" fmla="*/ 529 w 635"/>
                <a:gd name="T87" fmla="*/ 217 h 21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35"/>
                <a:gd name="T133" fmla="*/ 0 h 217"/>
                <a:gd name="T134" fmla="*/ 635 w 635"/>
                <a:gd name="T135" fmla="*/ 217 h 21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35" h="217">
                  <a:moveTo>
                    <a:pt x="527" y="215"/>
                  </a:moveTo>
                  <a:lnTo>
                    <a:pt x="546" y="215"/>
                  </a:lnTo>
                  <a:lnTo>
                    <a:pt x="563" y="211"/>
                  </a:lnTo>
                  <a:lnTo>
                    <a:pt x="578" y="204"/>
                  </a:lnTo>
                  <a:lnTo>
                    <a:pt x="591" y="195"/>
                  </a:lnTo>
                  <a:lnTo>
                    <a:pt x="603" y="185"/>
                  </a:lnTo>
                  <a:lnTo>
                    <a:pt x="614" y="171"/>
                  </a:lnTo>
                  <a:lnTo>
                    <a:pt x="622" y="158"/>
                  </a:lnTo>
                  <a:lnTo>
                    <a:pt x="629" y="143"/>
                  </a:lnTo>
                  <a:lnTo>
                    <a:pt x="633" y="126"/>
                  </a:lnTo>
                  <a:lnTo>
                    <a:pt x="635" y="108"/>
                  </a:lnTo>
                  <a:lnTo>
                    <a:pt x="633" y="91"/>
                  </a:lnTo>
                  <a:lnTo>
                    <a:pt x="629" y="74"/>
                  </a:lnTo>
                  <a:lnTo>
                    <a:pt x="622" y="58"/>
                  </a:lnTo>
                  <a:lnTo>
                    <a:pt x="614" y="43"/>
                  </a:lnTo>
                  <a:lnTo>
                    <a:pt x="603" y="30"/>
                  </a:lnTo>
                  <a:lnTo>
                    <a:pt x="591" y="19"/>
                  </a:lnTo>
                  <a:lnTo>
                    <a:pt x="578" y="11"/>
                  </a:lnTo>
                  <a:lnTo>
                    <a:pt x="563" y="4"/>
                  </a:lnTo>
                  <a:lnTo>
                    <a:pt x="546" y="0"/>
                  </a:lnTo>
                  <a:lnTo>
                    <a:pt x="529" y="0"/>
                  </a:lnTo>
                  <a:lnTo>
                    <a:pt x="105" y="0"/>
                  </a:lnTo>
                  <a:lnTo>
                    <a:pt x="89" y="0"/>
                  </a:lnTo>
                  <a:lnTo>
                    <a:pt x="72" y="4"/>
                  </a:lnTo>
                  <a:lnTo>
                    <a:pt x="57" y="11"/>
                  </a:lnTo>
                  <a:lnTo>
                    <a:pt x="42" y="19"/>
                  </a:lnTo>
                  <a:lnTo>
                    <a:pt x="29" y="30"/>
                  </a:lnTo>
                  <a:lnTo>
                    <a:pt x="19" y="43"/>
                  </a:lnTo>
                  <a:lnTo>
                    <a:pt x="10" y="58"/>
                  </a:lnTo>
                  <a:lnTo>
                    <a:pt x="4" y="74"/>
                  </a:lnTo>
                  <a:lnTo>
                    <a:pt x="0" y="91"/>
                  </a:lnTo>
                  <a:lnTo>
                    <a:pt x="0" y="108"/>
                  </a:lnTo>
                  <a:lnTo>
                    <a:pt x="0" y="126"/>
                  </a:lnTo>
                  <a:lnTo>
                    <a:pt x="4" y="143"/>
                  </a:lnTo>
                  <a:lnTo>
                    <a:pt x="10" y="158"/>
                  </a:lnTo>
                  <a:lnTo>
                    <a:pt x="19" y="171"/>
                  </a:lnTo>
                  <a:lnTo>
                    <a:pt x="29" y="185"/>
                  </a:lnTo>
                  <a:lnTo>
                    <a:pt x="42" y="195"/>
                  </a:lnTo>
                  <a:lnTo>
                    <a:pt x="57" y="204"/>
                  </a:lnTo>
                  <a:lnTo>
                    <a:pt x="72" y="211"/>
                  </a:lnTo>
                  <a:lnTo>
                    <a:pt x="89" y="215"/>
                  </a:lnTo>
                  <a:lnTo>
                    <a:pt x="105" y="217"/>
                  </a:lnTo>
                  <a:lnTo>
                    <a:pt x="529" y="21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3" name="Rectangle 137"/>
            <p:cNvSpPr>
              <a:spLocks noChangeArrowheads="1"/>
            </p:cNvSpPr>
            <p:nvPr/>
          </p:nvSpPr>
          <p:spPr bwMode="auto">
            <a:xfrm>
              <a:off x="4400" y="3764"/>
              <a:ext cx="8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864" name="Rectangle 138"/>
            <p:cNvSpPr>
              <a:spLocks noChangeArrowheads="1"/>
            </p:cNvSpPr>
            <p:nvPr/>
          </p:nvSpPr>
          <p:spPr bwMode="auto">
            <a:xfrm>
              <a:off x="4453" y="3764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865" name="Rectangle 139"/>
            <p:cNvSpPr>
              <a:spLocks noChangeArrowheads="1"/>
            </p:cNvSpPr>
            <p:nvPr/>
          </p:nvSpPr>
          <p:spPr bwMode="auto">
            <a:xfrm>
              <a:off x="4491" y="3764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866" name="Rectangle 140"/>
            <p:cNvSpPr>
              <a:spLocks noChangeArrowheads="1"/>
            </p:cNvSpPr>
            <p:nvPr/>
          </p:nvSpPr>
          <p:spPr bwMode="auto">
            <a:xfrm>
              <a:off x="4531" y="3764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867" name="Freeform 141"/>
            <p:cNvSpPr>
              <a:spLocks/>
            </p:cNvSpPr>
            <p:nvPr/>
          </p:nvSpPr>
          <p:spPr bwMode="auto">
            <a:xfrm>
              <a:off x="4165" y="991"/>
              <a:ext cx="633" cy="448"/>
            </a:xfrm>
            <a:custGeom>
              <a:avLst/>
              <a:gdLst>
                <a:gd name="T0" fmla="*/ 315 w 633"/>
                <a:gd name="T1" fmla="*/ 0 h 448"/>
                <a:gd name="T2" fmla="*/ 0 w 633"/>
                <a:gd name="T3" fmla="*/ 224 h 448"/>
                <a:gd name="T4" fmla="*/ 317 w 633"/>
                <a:gd name="T5" fmla="*/ 448 h 448"/>
                <a:gd name="T6" fmla="*/ 633 w 633"/>
                <a:gd name="T7" fmla="*/ 224 h 448"/>
                <a:gd name="T8" fmla="*/ 317 w 633"/>
                <a:gd name="T9" fmla="*/ 2 h 448"/>
                <a:gd name="T10" fmla="*/ 317 w 633"/>
                <a:gd name="T11" fmla="*/ 2 h 448"/>
                <a:gd name="T12" fmla="*/ 315 w 633"/>
                <a:gd name="T13" fmla="*/ 0 h 4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3"/>
                <a:gd name="T22" fmla="*/ 0 h 448"/>
                <a:gd name="T23" fmla="*/ 633 w 633"/>
                <a:gd name="T24" fmla="*/ 448 h 4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3" h="448">
                  <a:moveTo>
                    <a:pt x="315" y="0"/>
                  </a:moveTo>
                  <a:lnTo>
                    <a:pt x="0" y="224"/>
                  </a:lnTo>
                  <a:lnTo>
                    <a:pt x="317" y="448"/>
                  </a:lnTo>
                  <a:lnTo>
                    <a:pt x="633" y="224"/>
                  </a:lnTo>
                  <a:lnTo>
                    <a:pt x="317" y="2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8" name="Freeform 142"/>
            <p:cNvSpPr>
              <a:spLocks/>
            </p:cNvSpPr>
            <p:nvPr/>
          </p:nvSpPr>
          <p:spPr bwMode="auto">
            <a:xfrm>
              <a:off x="4165" y="991"/>
              <a:ext cx="633" cy="448"/>
            </a:xfrm>
            <a:custGeom>
              <a:avLst/>
              <a:gdLst>
                <a:gd name="T0" fmla="*/ 315 w 633"/>
                <a:gd name="T1" fmla="*/ 0 h 448"/>
                <a:gd name="T2" fmla="*/ 0 w 633"/>
                <a:gd name="T3" fmla="*/ 224 h 448"/>
                <a:gd name="T4" fmla="*/ 317 w 633"/>
                <a:gd name="T5" fmla="*/ 448 h 448"/>
                <a:gd name="T6" fmla="*/ 633 w 633"/>
                <a:gd name="T7" fmla="*/ 224 h 448"/>
                <a:gd name="T8" fmla="*/ 317 w 633"/>
                <a:gd name="T9" fmla="*/ 2 h 448"/>
                <a:gd name="T10" fmla="*/ 317 w 633"/>
                <a:gd name="T11" fmla="*/ 2 h 4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3"/>
                <a:gd name="T19" fmla="*/ 0 h 448"/>
                <a:gd name="T20" fmla="*/ 633 w 633"/>
                <a:gd name="T21" fmla="*/ 448 h 4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3" h="448">
                  <a:moveTo>
                    <a:pt x="315" y="0"/>
                  </a:moveTo>
                  <a:lnTo>
                    <a:pt x="0" y="224"/>
                  </a:lnTo>
                  <a:lnTo>
                    <a:pt x="317" y="448"/>
                  </a:lnTo>
                  <a:lnTo>
                    <a:pt x="633" y="224"/>
                  </a:lnTo>
                  <a:lnTo>
                    <a:pt x="317" y="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9" name="Freeform 143"/>
            <p:cNvSpPr>
              <a:spLocks/>
            </p:cNvSpPr>
            <p:nvPr/>
          </p:nvSpPr>
          <p:spPr bwMode="auto">
            <a:xfrm>
              <a:off x="4463" y="952"/>
              <a:ext cx="36" cy="37"/>
            </a:xfrm>
            <a:custGeom>
              <a:avLst/>
              <a:gdLst>
                <a:gd name="T0" fmla="*/ 36 w 36"/>
                <a:gd name="T1" fmla="*/ 0 h 37"/>
                <a:gd name="T2" fmla="*/ 0 w 36"/>
                <a:gd name="T3" fmla="*/ 0 h 37"/>
                <a:gd name="T4" fmla="*/ 19 w 36"/>
                <a:gd name="T5" fmla="*/ 37 h 37"/>
                <a:gd name="T6" fmla="*/ 36 w 36"/>
                <a:gd name="T7" fmla="*/ 0 h 37"/>
                <a:gd name="T8" fmla="*/ 36 w 36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7"/>
                <a:gd name="T17" fmla="*/ 36 w 36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7">
                  <a:moveTo>
                    <a:pt x="36" y="0"/>
                  </a:moveTo>
                  <a:lnTo>
                    <a:pt x="0" y="0"/>
                  </a:lnTo>
                  <a:lnTo>
                    <a:pt x="19" y="3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0" name="Line 144"/>
            <p:cNvSpPr>
              <a:spLocks noChangeShapeType="1"/>
            </p:cNvSpPr>
            <p:nvPr/>
          </p:nvSpPr>
          <p:spPr bwMode="auto">
            <a:xfrm>
              <a:off x="4480" y="802"/>
              <a:ext cx="2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1" name="Rectangle 145"/>
            <p:cNvSpPr>
              <a:spLocks noChangeArrowheads="1"/>
            </p:cNvSpPr>
            <p:nvPr/>
          </p:nvSpPr>
          <p:spPr bwMode="auto">
            <a:xfrm>
              <a:off x="4372" y="1128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872" name="Rectangle 146"/>
            <p:cNvSpPr>
              <a:spLocks noChangeArrowheads="1"/>
            </p:cNvSpPr>
            <p:nvPr/>
          </p:nvSpPr>
          <p:spPr bwMode="auto">
            <a:xfrm>
              <a:off x="4412" y="1128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.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873" name="Rectangle 147"/>
            <p:cNvSpPr>
              <a:spLocks noChangeArrowheads="1"/>
            </p:cNvSpPr>
            <p:nvPr/>
          </p:nvSpPr>
          <p:spPr bwMode="auto">
            <a:xfrm>
              <a:off x="4431" y="1128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874" name="Rectangle 148"/>
            <p:cNvSpPr>
              <a:spLocks noChangeArrowheads="1"/>
            </p:cNvSpPr>
            <p:nvPr/>
          </p:nvSpPr>
          <p:spPr bwMode="auto">
            <a:xfrm>
              <a:off x="4451" y="1128"/>
              <a:ext cx="7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875" name="Rectangle 149"/>
            <p:cNvSpPr>
              <a:spLocks noChangeArrowheads="1"/>
            </p:cNvSpPr>
            <p:nvPr/>
          </p:nvSpPr>
          <p:spPr bwMode="auto">
            <a:xfrm>
              <a:off x="4493" y="1128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876" name="Rectangle 150"/>
            <p:cNvSpPr>
              <a:spLocks noChangeArrowheads="1"/>
            </p:cNvSpPr>
            <p:nvPr/>
          </p:nvSpPr>
          <p:spPr bwMode="auto">
            <a:xfrm>
              <a:off x="4533" y="1128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877" name="Rectangle 151"/>
            <p:cNvSpPr>
              <a:spLocks noChangeArrowheads="1"/>
            </p:cNvSpPr>
            <p:nvPr/>
          </p:nvSpPr>
          <p:spPr bwMode="auto">
            <a:xfrm>
              <a:off x="4569" y="1128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878" name="Rectangle 152"/>
            <p:cNvSpPr>
              <a:spLocks noChangeArrowheads="1"/>
            </p:cNvSpPr>
            <p:nvPr/>
          </p:nvSpPr>
          <p:spPr bwMode="auto">
            <a:xfrm>
              <a:off x="4588" y="1128"/>
              <a:ext cx="85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endParaRPr lang="en-US" b="0">
                <a:latin typeface="Arial" charset="0"/>
              </a:endParaRPr>
            </a:p>
          </p:txBody>
        </p:sp>
        <p:sp>
          <p:nvSpPr>
            <p:cNvPr id="24879" name="Rectangle 153"/>
            <p:cNvSpPr>
              <a:spLocks noChangeArrowheads="1"/>
            </p:cNvSpPr>
            <p:nvPr/>
          </p:nvSpPr>
          <p:spPr bwMode="auto">
            <a:xfrm>
              <a:off x="4317" y="1215"/>
              <a:ext cx="8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880" name="Rectangle 154"/>
            <p:cNvSpPr>
              <a:spLocks noChangeArrowheads="1"/>
            </p:cNvSpPr>
            <p:nvPr/>
          </p:nvSpPr>
          <p:spPr bwMode="auto">
            <a:xfrm>
              <a:off x="4376" y="1215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881" name="Rectangle 155"/>
            <p:cNvSpPr>
              <a:spLocks noChangeArrowheads="1"/>
            </p:cNvSpPr>
            <p:nvPr/>
          </p:nvSpPr>
          <p:spPr bwMode="auto">
            <a:xfrm>
              <a:off x="4415" y="1215"/>
              <a:ext cx="4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882" name="Rectangle 156"/>
            <p:cNvSpPr>
              <a:spLocks noChangeArrowheads="1"/>
            </p:cNvSpPr>
            <p:nvPr/>
          </p:nvSpPr>
          <p:spPr bwMode="auto">
            <a:xfrm>
              <a:off x="4431" y="1215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883" name="Rectangle 157"/>
            <p:cNvSpPr>
              <a:spLocks noChangeArrowheads="1"/>
            </p:cNvSpPr>
            <p:nvPr/>
          </p:nvSpPr>
          <p:spPr bwMode="auto">
            <a:xfrm>
              <a:off x="4451" y="1215"/>
              <a:ext cx="4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884" name="Rectangle 158"/>
            <p:cNvSpPr>
              <a:spLocks noChangeArrowheads="1"/>
            </p:cNvSpPr>
            <p:nvPr/>
          </p:nvSpPr>
          <p:spPr bwMode="auto">
            <a:xfrm>
              <a:off x="4465" y="1215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885" name="Rectangle 159"/>
            <p:cNvSpPr>
              <a:spLocks noChangeArrowheads="1"/>
            </p:cNvSpPr>
            <p:nvPr/>
          </p:nvSpPr>
          <p:spPr bwMode="auto">
            <a:xfrm>
              <a:off x="4506" y="1215"/>
              <a:ext cx="4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886" name="Rectangle 160"/>
            <p:cNvSpPr>
              <a:spLocks noChangeArrowheads="1"/>
            </p:cNvSpPr>
            <p:nvPr/>
          </p:nvSpPr>
          <p:spPr bwMode="auto">
            <a:xfrm>
              <a:off x="4520" y="1215"/>
              <a:ext cx="4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887" name="Rectangle 161"/>
            <p:cNvSpPr>
              <a:spLocks noChangeArrowheads="1"/>
            </p:cNvSpPr>
            <p:nvPr/>
          </p:nvSpPr>
          <p:spPr bwMode="auto">
            <a:xfrm>
              <a:off x="4537" y="1215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888" name="Rectangle 162"/>
            <p:cNvSpPr>
              <a:spLocks noChangeArrowheads="1"/>
            </p:cNvSpPr>
            <p:nvPr/>
          </p:nvSpPr>
          <p:spPr bwMode="auto">
            <a:xfrm>
              <a:off x="4576" y="1215"/>
              <a:ext cx="55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889" name="Rectangle 163"/>
            <p:cNvSpPr>
              <a:spLocks noChangeArrowheads="1"/>
            </p:cNvSpPr>
            <p:nvPr/>
          </p:nvSpPr>
          <p:spPr bwMode="auto">
            <a:xfrm>
              <a:off x="4599" y="1215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890" name="Freeform 164"/>
            <p:cNvSpPr>
              <a:spLocks/>
            </p:cNvSpPr>
            <p:nvPr/>
          </p:nvSpPr>
          <p:spPr bwMode="auto">
            <a:xfrm>
              <a:off x="3751" y="1587"/>
              <a:ext cx="34" cy="36"/>
            </a:xfrm>
            <a:custGeom>
              <a:avLst/>
              <a:gdLst>
                <a:gd name="T0" fmla="*/ 34 w 34"/>
                <a:gd name="T1" fmla="*/ 0 h 36"/>
                <a:gd name="T2" fmla="*/ 0 w 34"/>
                <a:gd name="T3" fmla="*/ 0 h 36"/>
                <a:gd name="T4" fmla="*/ 17 w 34"/>
                <a:gd name="T5" fmla="*/ 36 h 36"/>
                <a:gd name="T6" fmla="*/ 34 w 34"/>
                <a:gd name="T7" fmla="*/ 0 h 36"/>
                <a:gd name="T8" fmla="*/ 34 w 3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6"/>
                <a:gd name="T17" fmla="*/ 34 w 3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6">
                  <a:moveTo>
                    <a:pt x="34" y="0"/>
                  </a:moveTo>
                  <a:lnTo>
                    <a:pt x="0" y="0"/>
                  </a:lnTo>
                  <a:lnTo>
                    <a:pt x="17" y="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1" name="Freeform 165"/>
            <p:cNvSpPr>
              <a:spLocks/>
            </p:cNvSpPr>
            <p:nvPr/>
          </p:nvSpPr>
          <p:spPr bwMode="auto">
            <a:xfrm>
              <a:off x="3131" y="1628"/>
              <a:ext cx="1273" cy="358"/>
            </a:xfrm>
            <a:custGeom>
              <a:avLst/>
              <a:gdLst>
                <a:gd name="T0" fmla="*/ 0 w 1273"/>
                <a:gd name="T1" fmla="*/ 356 h 358"/>
                <a:gd name="T2" fmla="*/ 2 w 1273"/>
                <a:gd name="T3" fmla="*/ 0 h 358"/>
                <a:gd name="T4" fmla="*/ 1273 w 1273"/>
                <a:gd name="T5" fmla="*/ 0 h 358"/>
                <a:gd name="T6" fmla="*/ 1273 w 1273"/>
                <a:gd name="T7" fmla="*/ 358 h 358"/>
                <a:gd name="T8" fmla="*/ 2 w 1273"/>
                <a:gd name="T9" fmla="*/ 358 h 358"/>
                <a:gd name="T10" fmla="*/ 2 w 1273"/>
                <a:gd name="T11" fmla="*/ 358 h 358"/>
                <a:gd name="T12" fmla="*/ 0 w 1273"/>
                <a:gd name="T13" fmla="*/ 356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73"/>
                <a:gd name="T22" fmla="*/ 0 h 358"/>
                <a:gd name="T23" fmla="*/ 1273 w 1273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73" h="358">
                  <a:moveTo>
                    <a:pt x="0" y="356"/>
                  </a:moveTo>
                  <a:lnTo>
                    <a:pt x="2" y="0"/>
                  </a:lnTo>
                  <a:lnTo>
                    <a:pt x="1273" y="0"/>
                  </a:lnTo>
                  <a:lnTo>
                    <a:pt x="1273" y="358"/>
                  </a:lnTo>
                  <a:lnTo>
                    <a:pt x="2" y="358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2" name="Freeform 166"/>
            <p:cNvSpPr>
              <a:spLocks/>
            </p:cNvSpPr>
            <p:nvPr/>
          </p:nvSpPr>
          <p:spPr bwMode="auto">
            <a:xfrm>
              <a:off x="3131" y="1628"/>
              <a:ext cx="1273" cy="358"/>
            </a:xfrm>
            <a:custGeom>
              <a:avLst/>
              <a:gdLst>
                <a:gd name="T0" fmla="*/ 0 w 1273"/>
                <a:gd name="T1" fmla="*/ 356 h 358"/>
                <a:gd name="T2" fmla="*/ 2 w 1273"/>
                <a:gd name="T3" fmla="*/ 0 h 358"/>
                <a:gd name="T4" fmla="*/ 1273 w 1273"/>
                <a:gd name="T5" fmla="*/ 0 h 358"/>
                <a:gd name="T6" fmla="*/ 1273 w 1273"/>
                <a:gd name="T7" fmla="*/ 358 h 358"/>
                <a:gd name="T8" fmla="*/ 2 w 1273"/>
                <a:gd name="T9" fmla="*/ 358 h 358"/>
                <a:gd name="T10" fmla="*/ 2 w 1273"/>
                <a:gd name="T11" fmla="*/ 358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3"/>
                <a:gd name="T19" fmla="*/ 0 h 358"/>
                <a:gd name="T20" fmla="*/ 1273 w 1273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3" h="358">
                  <a:moveTo>
                    <a:pt x="0" y="356"/>
                  </a:moveTo>
                  <a:lnTo>
                    <a:pt x="2" y="0"/>
                  </a:lnTo>
                  <a:lnTo>
                    <a:pt x="1273" y="0"/>
                  </a:lnTo>
                  <a:lnTo>
                    <a:pt x="1273" y="358"/>
                  </a:lnTo>
                  <a:lnTo>
                    <a:pt x="2" y="35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3" name="Rectangle 167"/>
            <p:cNvSpPr>
              <a:spLocks noChangeArrowheads="1"/>
            </p:cNvSpPr>
            <p:nvPr/>
          </p:nvSpPr>
          <p:spPr bwMode="auto">
            <a:xfrm>
              <a:off x="3181" y="1678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894" name="Rectangle 168"/>
            <p:cNvSpPr>
              <a:spLocks noChangeArrowheads="1"/>
            </p:cNvSpPr>
            <p:nvPr/>
          </p:nvSpPr>
          <p:spPr bwMode="auto">
            <a:xfrm>
              <a:off x="3222" y="1678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895" name="Rectangle 169"/>
            <p:cNvSpPr>
              <a:spLocks noChangeArrowheads="1"/>
            </p:cNvSpPr>
            <p:nvPr/>
          </p:nvSpPr>
          <p:spPr bwMode="auto">
            <a:xfrm>
              <a:off x="3260" y="1678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.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896" name="Rectangle 170"/>
            <p:cNvSpPr>
              <a:spLocks noChangeArrowheads="1"/>
            </p:cNvSpPr>
            <p:nvPr/>
          </p:nvSpPr>
          <p:spPr bwMode="auto">
            <a:xfrm>
              <a:off x="3281" y="1678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897" name="Rectangle 171"/>
            <p:cNvSpPr>
              <a:spLocks noChangeArrowheads="1"/>
            </p:cNvSpPr>
            <p:nvPr/>
          </p:nvSpPr>
          <p:spPr bwMode="auto">
            <a:xfrm>
              <a:off x="3300" y="1678"/>
              <a:ext cx="7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898" name="Rectangle 172"/>
            <p:cNvSpPr>
              <a:spLocks noChangeArrowheads="1"/>
            </p:cNvSpPr>
            <p:nvPr/>
          </p:nvSpPr>
          <p:spPr bwMode="auto">
            <a:xfrm>
              <a:off x="3347" y="1678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899" name="Rectangle 173"/>
            <p:cNvSpPr>
              <a:spLocks noChangeArrowheads="1"/>
            </p:cNvSpPr>
            <p:nvPr/>
          </p:nvSpPr>
          <p:spPr bwMode="auto">
            <a:xfrm>
              <a:off x="3385" y="1678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00" name="Rectangle 174"/>
            <p:cNvSpPr>
              <a:spLocks noChangeArrowheads="1"/>
            </p:cNvSpPr>
            <p:nvPr/>
          </p:nvSpPr>
          <p:spPr bwMode="auto">
            <a:xfrm>
              <a:off x="3425" y="1678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01" name="Rectangle 175"/>
            <p:cNvSpPr>
              <a:spLocks noChangeArrowheads="1"/>
            </p:cNvSpPr>
            <p:nvPr/>
          </p:nvSpPr>
          <p:spPr bwMode="auto">
            <a:xfrm>
              <a:off x="3444" y="1678"/>
              <a:ext cx="8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02" name="Rectangle 176"/>
            <p:cNvSpPr>
              <a:spLocks noChangeArrowheads="1"/>
            </p:cNvSpPr>
            <p:nvPr/>
          </p:nvSpPr>
          <p:spPr bwMode="auto">
            <a:xfrm>
              <a:off x="3503" y="1678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03" name="Rectangle 177"/>
            <p:cNvSpPr>
              <a:spLocks noChangeArrowheads="1"/>
            </p:cNvSpPr>
            <p:nvPr/>
          </p:nvSpPr>
          <p:spPr bwMode="auto">
            <a:xfrm>
              <a:off x="3544" y="1678"/>
              <a:ext cx="4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04" name="Rectangle 178"/>
            <p:cNvSpPr>
              <a:spLocks noChangeArrowheads="1"/>
            </p:cNvSpPr>
            <p:nvPr/>
          </p:nvSpPr>
          <p:spPr bwMode="auto">
            <a:xfrm>
              <a:off x="3559" y="1678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05" name="Rectangle 179"/>
            <p:cNvSpPr>
              <a:spLocks noChangeArrowheads="1"/>
            </p:cNvSpPr>
            <p:nvPr/>
          </p:nvSpPr>
          <p:spPr bwMode="auto">
            <a:xfrm>
              <a:off x="3578" y="1678"/>
              <a:ext cx="4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06" name="Rectangle 180"/>
            <p:cNvSpPr>
              <a:spLocks noChangeArrowheads="1"/>
            </p:cNvSpPr>
            <p:nvPr/>
          </p:nvSpPr>
          <p:spPr bwMode="auto">
            <a:xfrm>
              <a:off x="3595" y="1678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07" name="Rectangle 181"/>
            <p:cNvSpPr>
              <a:spLocks noChangeArrowheads="1"/>
            </p:cNvSpPr>
            <p:nvPr/>
          </p:nvSpPr>
          <p:spPr bwMode="auto">
            <a:xfrm>
              <a:off x="3633" y="1678"/>
              <a:ext cx="4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08" name="Rectangle 182"/>
            <p:cNvSpPr>
              <a:spLocks noChangeArrowheads="1"/>
            </p:cNvSpPr>
            <p:nvPr/>
          </p:nvSpPr>
          <p:spPr bwMode="auto">
            <a:xfrm>
              <a:off x="3650" y="1678"/>
              <a:ext cx="4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09" name="Rectangle 183"/>
            <p:cNvSpPr>
              <a:spLocks noChangeArrowheads="1"/>
            </p:cNvSpPr>
            <p:nvPr/>
          </p:nvSpPr>
          <p:spPr bwMode="auto">
            <a:xfrm>
              <a:off x="3665" y="1678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10" name="Rectangle 184"/>
            <p:cNvSpPr>
              <a:spLocks noChangeArrowheads="1"/>
            </p:cNvSpPr>
            <p:nvPr/>
          </p:nvSpPr>
          <p:spPr bwMode="auto">
            <a:xfrm>
              <a:off x="3701" y="1678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11" name="Rectangle 185"/>
            <p:cNvSpPr>
              <a:spLocks noChangeArrowheads="1"/>
            </p:cNvSpPr>
            <p:nvPr/>
          </p:nvSpPr>
          <p:spPr bwMode="auto">
            <a:xfrm>
              <a:off x="3739" y="1678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12" name="Rectangle 186"/>
            <p:cNvSpPr>
              <a:spLocks noChangeArrowheads="1"/>
            </p:cNvSpPr>
            <p:nvPr/>
          </p:nvSpPr>
          <p:spPr bwMode="auto">
            <a:xfrm>
              <a:off x="3779" y="1678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13" name="Rectangle 187"/>
            <p:cNvSpPr>
              <a:spLocks noChangeArrowheads="1"/>
            </p:cNvSpPr>
            <p:nvPr/>
          </p:nvSpPr>
          <p:spPr bwMode="auto">
            <a:xfrm>
              <a:off x="3817" y="1678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14" name="Rectangle 188"/>
            <p:cNvSpPr>
              <a:spLocks noChangeArrowheads="1"/>
            </p:cNvSpPr>
            <p:nvPr/>
          </p:nvSpPr>
          <p:spPr bwMode="auto">
            <a:xfrm>
              <a:off x="3836" y="1678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15" name="Rectangle 189"/>
            <p:cNvSpPr>
              <a:spLocks noChangeArrowheads="1"/>
            </p:cNvSpPr>
            <p:nvPr/>
          </p:nvSpPr>
          <p:spPr bwMode="auto">
            <a:xfrm>
              <a:off x="3857" y="1678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16" name="Rectangle 190"/>
            <p:cNvSpPr>
              <a:spLocks noChangeArrowheads="1"/>
            </p:cNvSpPr>
            <p:nvPr/>
          </p:nvSpPr>
          <p:spPr bwMode="auto">
            <a:xfrm>
              <a:off x="3895" y="1678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17" name="Rectangle 191"/>
            <p:cNvSpPr>
              <a:spLocks noChangeArrowheads="1"/>
            </p:cNvSpPr>
            <p:nvPr/>
          </p:nvSpPr>
          <p:spPr bwMode="auto">
            <a:xfrm>
              <a:off x="3915" y="1678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18" name="Rectangle 192"/>
            <p:cNvSpPr>
              <a:spLocks noChangeArrowheads="1"/>
            </p:cNvSpPr>
            <p:nvPr/>
          </p:nvSpPr>
          <p:spPr bwMode="auto">
            <a:xfrm>
              <a:off x="3936" y="1678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h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19" name="Rectangle 193"/>
            <p:cNvSpPr>
              <a:spLocks noChangeArrowheads="1"/>
            </p:cNvSpPr>
            <p:nvPr/>
          </p:nvSpPr>
          <p:spPr bwMode="auto">
            <a:xfrm>
              <a:off x="3974" y="1678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20" name="Rectangle 194"/>
            <p:cNvSpPr>
              <a:spLocks noChangeArrowheads="1"/>
            </p:cNvSpPr>
            <p:nvPr/>
          </p:nvSpPr>
          <p:spPr bwMode="auto">
            <a:xfrm>
              <a:off x="4014" y="1678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21" name="Rectangle 195"/>
            <p:cNvSpPr>
              <a:spLocks noChangeArrowheads="1"/>
            </p:cNvSpPr>
            <p:nvPr/>
          </p:nvSpPr>
          <p:spPr bwMode="auto">
            <a:xfrm>
              <a:off x="4033" y="1678"/>
              <a:ext cx="4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l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22" name="Rectangle 196"/>
            <p:cNvSpPr>
              <a:spLocks noChangeArrowheads="1"/>
            </p:cNvSpPr>
            <p:nvPr/>
          </p:nvSpPr>
          <p:spPr bwMode="auto">
            <a:xfrm>
              <a:off x="4048" y="1678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23" name="Rectangle 197"/>
            <p:cNvSpPr>
              <a:spLocks noChangeArrowheads="1"/>
            </p:cNvSpPr>
            <p:nvPr/>
          </p:nvSpPr>
          <p:spPr bwMode="auto">
            <a:xfrm>
              <a:off x="4088" y="1678"/>
              <a:ext cx="5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f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24" name="Rectangle 198"/>
            <p:cNvSpPr>
              <a:spLocks noChangeArrowheads="1"/>
            </p:cNvSpPr>
            <p:nvPr/>
          </p:nvSpPr>
          <p:spPr bwMode="auto">
            <a:xfrm>
              <a:off x="4107" y="1678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25" name="Rectangle 199"/>
            <p:cNvSpPr>
              <a:spLocks noChangeArrowheads="1"/>
            </p:cNvSpPr>
            <p:nvPr/>
          </p:nvSpPr>
          <p:spPr bwMode="auto">
            <a:xfrm>
              <a:off x="4126" y="1678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26" name="Rectangle 200"/>
            <p:cNvSpPr>
              <a:spLocks noChangeArrowheads="1"/>
            </p:cNvSpPr>
            <p:nvPr/>
          </p:nvSpPr>
          <p:spPr bwMode="auto">
            <a:xfrm>
              <a:off x="4148" y="1678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h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27" name="Rectangle 201"/>
            <p:cNvSpPr>
              <a:spLocks noChangeArrowheads="1"/>
            </p:cNvSpPr>
            <p:nvPr/>
          </p:nvSpPr>
          <p:spPr bwMode="auto">
            <a:xfrm>
              <a:off x="4186" y="1678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a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28" name="Rectangle 202"/>
            <p:cNvSpPr>
              <a:spLocks noChangeArrowheads="1"/>
            </p:cNvSpPr>
            <p:nvPr/>
          </p:nvSpPr>
          <p:spPr bwMode="auto">
            <a:xfrm>
              <a:off x="4226" y="1678"/>
              <a:ext cx="4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l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29" name="Rectangle 203"/>
            <p:cNvSpPr>
              <a:spLocks noChangeArrowheads="1"/>
            </p:cNvSpPr>
            <p:nvPr/>
          </p:nvSpPr>
          <p:spPr bwMode="auto">
            <a:xfrm>
              <a:off x="4241" y="1678"/>
              <a:ext cx="5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f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30" name="Rectangle 204"/>
            <p:cNvSpPr>
              <a:spLocks noChangeArrowheads="1"/>
            </p:cNvSpPr>
            <p:nvPr/>
          </p:nvSpPr>
          <p:spPr bwMode="auto">
            <a:xfrm>
              <a:off x="4260" y="1678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31" name="Rectangle 205"/>
            <p:cNvSpPr>
              <a:spLocks noChangeArrowheads="1"/>
            </p:cNvSpPr>
            <p:nvPr/>
          </p:nvSpPr>
          <p:spPr bwMode="auto">
            <a:xfrm>
              <a:off x="4281" y="1678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o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32" name="Rectangle 206"/>
            <p:cNvSpPr>
              <a:spLocks noChangeArrowheads="1"/>
            </p:cNvSpPr>
            <p:nvPr/>
          </p:nvSpPr>
          <p:spPr bwMode="auto">
            <a:xfrm>
              <a:off x="4319" y="1678"/>
              <a:ext cx="5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f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33" name="Rectangle 207"/>
            <p:cNvSpPr>
              <a:spLocks noChangeArrowheads="1"/>
            </p:cNvSpPr>
            <p:nvPr/>
          </p:nvSpPr>
          <p:spPr bwMode="auto">
            <a:xfrm>
              <a:off x="4338" y="1678"/>
              <a:ext cx="85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endParaRPr lang="en-US" b="0">
                <a:latin typeface="Arial" charset="0"/>
              </a:endParaRPr>
            </a:p>
          </p:txBody>
        </p:sp>
        <p:sp>
          <p:nvSpPr>
            <p:cNvPr id="24934" name="Rectangle 208"/>
            <p:cNvSpPr>
              <a:spLocks noChangeArrowheads="1"/>
            </p:cNvSpPr>
            <p:nvPr/>
          </p:nvSpPr>
          <p:spPr bwMode="auto">
            <a:xfrm>
              <a:off x="3234" y="1763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35" name="Rectangle 209"/>
            <p:cNvSpPr>
              <a:spLocks noChangeArrowheads="1"/>
            </p:cNvSpPr>
            <p:nvPr/>
          </p:nvSpPr>
          <p:spPr bwMode="auto">
            <a:xfrm>
              <a:off x="3253" y="1763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36" name="Rectangle 210"/>
            <p:cNvSpPr>
              <a:spLocks noChangeArrowheads="1"/>
            </p:cNvSpPr>
            <p:nvPr/>
          </p:nvSpPr>
          <p:spPr bwMode="auto">
            <a:xfrm>
              <a:off x="3294" y="1763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37" name="Rectangle 211"/>
            <p:cNvSpPr>
              <a:spLocks noChangeArrowheads="1"/>
            </p:cNvSpPr>
            <p:nvPr/>
          </p:nvSpPr>
          <p:spPr bwMode="auto">
            <a:xfrm>
              <a:off x="3332" y="1763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38" name="Rectangle 212"/>
            <p:cNvSpPr>
              <a:spLocks noChangeArrowheads="1"/>
            </p:cNvSpPr>
            <p:nvPr/>
          </p:nvSpPr>
          <p:spPr bwMode="auto">
            <a:xfrm>
              <a:off x="3351" y="1763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39" name="Rectangle 213"/>
            <p:cNvSpPr>
              <a:spLocks noChangeArrowheads="1"/>
            </p:cNvSpPr>
            <p:nvPr/>
          </p:nvSpPr>
          <p:spPr bwMode="auto">
            <a:xfrm>
              <a:off x="3391" y="1763"/>
              <a:ext cx="55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40" name="Rectangle 214"/>
            <p:cNvSpPr>
              <a:spLocks noChangeArrowheads="1"/>
            </p:cNvSpPr>
            <p:nvPr/>
          </p:nvSpPr>
          <p:spPr bwMode="auto">
            <a:xfrm>
              <a:off x="3414" y="1763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41" name="Rectangle 215"/>
            <p:cNvSpPr>
              <a:spLocks noChangeArrowheads="1"/>
            </p:cNvSpPr>
            <p:nvPr/>
          </p:nvSpPr>
          <p:spPr bwMode="auto">
            <a:xfrm>
              <a:off x="3455" y="1763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42" name="Rectangle 216"/>
            <p:cNvSpPr>
              <a:spLocks noChangeArrowheads="1"/>
            </p:cNvSpPr>
            <p:nvPr/>
          </p:nvSpPr>
          <p:spPr bwMode="auto">
            <a:xfrm>
              <a:off x="3493" y="1763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43" name="Rectangle 217"/>
            <p:cNvSpPr>
              <a:spLocks noChangeArrowheads="1"/>
            </p:cNvSpPr>
            <p:nvPr/>
          </p:nvSpPr>
          <p:spPr bwMode="auto">
            <a:xfrm>
              <a:off x="3533" y="1763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44" name="Rectangle 218"/>
            <p:cNvSpPr>
              <a:spLocks noChangeArrowheads="1"/>
            </p:cNvSpPr>
            <p:nvPr/>
          </p:nvSpPr>
          <p:spPr bwMode="auto">
            <a:xfrm>
              <a:off x="3567" y="1763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45" name="Rectangle 219"/>
            <p:cNvSpPr>
              <a:spLocks noChangeArrowheads="1"/>
            </p:cNvSpPr>
            <p:nvPr/>
          </p:nvSpPr>
          <p:spPr bwMode="auto">
            <a:xfrm>
              <a:off x="3588" y="1763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46" name="Rectangle 220"/>
            <p:cNvSpPr>
              <a:spLocks noChangeArrowheads="1"/>
            </p:cNvSpPr>
            <p:nvPr/>
          </p:nvSpPr>
          <p:spPr bwMode="auto">
            <a:xfrm>
              <a:off x="3607" y="1763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47" name="Rectangle 221"/>
            <p:cNvSpPr>
              <a:spLocks noChangeArrowheads="1"/>
            </p:cNvSpPr>
            <p:nvPr/>
          </p:nvSpPr>
          <p:spPr bwMode="auto">
            <a:xfrm>
              <a:off x="3645" y="1763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48" name="Rectangle 222"/>
            <p:cNvSpPr>
              <a:spLocks noChangeArrowheads="1"/>
            </p:cNvSpPr>
            <p:nvPr/>
          </p:nvSpPr>
          <p:spPr bwMode="auto">
            <a:xfrm>
              <a:off x="3686" y="1763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49" name="Rectangle 223"/>
            <p:cNvSpPr>
              <a:spLocks noChangeArrowheads="1"/>
            </p:cNvSpPr>
            <p:nvPr/>
          </p:nvSpPr>
          <p:spPr bwMode="auto">
            <a:xfrm>
              <a:off x="3724" y="1763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50" name="Rectangle 224"/>
            <p:cNvSpPr>
              <a:spLocks noChangeArrowheads="1"/>
            </p:cNvSpPr>
            <p:nvPr/>
          </p:nvSpPr>
          <p:spPr bwMode="auto">
            <a:xfrm>
              <a:off x="3745" y="1763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51" name="Rectangle 225"/>
            <p:cNvSpPr>
              <a:spLocks noChangeArrowheads="1"/>
            </p:cNvSpPr>
            <p:nvPr/>
          </p:nvSpPr>
          <p:spPr bwMode="auto">
            <a:xfrm>
              <a:off x="3783" y="1763"/>
              <a:ext cx="4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52" name="Rectangle 226"/>
            <p:cNvSpPr>
              <a:spLocks noChangeArrowheads="1"/>
            </p:cNvSpPr>
            <p:nvPr/>
          </p:nvSpPr>
          <p:spPr bwMode="auto">
            <a:xfrm>
              <a:off x="3800" y="1763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53" name="Rectangle 227"/>
            <p:cNvSpPr>
              <a:spLocks noChangeArrowheads="1"/>
            </p:cNvSpPr>
            <p:nvPr/>
          </p:nvSpPr>
          <p:spPr bwMode="auto">
            <a:xfrm>
              <a:off x="3838" y="1763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54" name="Rectangle 228"/>
            <p:cNvSpPr>
              <a:spLocks noChangeArrowheads="1"/>
            </p:cNvSpPr>
            <p:nvPr/>
          </p:nvSpPr>
          <p:spPr bwMode="auto">
            <a:xfrm>
              <a:off x="3874" y="1763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55" name="Rectangle 229"/>
            <p:cNvSpPr>
              <a:spLocks noChangeArrowheads="1"/>
            </p:cNvSpPr>
            <p:nvPr/>
          </p:nvSpPr>
          <p:spPr bwMode="auto">
            <a:xfrm>
              <a:off x="3912" y="1763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56" name="Rectangle 230"/>
            <p:cNvSpPr>
              <a:spLocks noChangeArrowheads="1"/>
            </p:cNvSpPr>
            <p:nvPr/>
          </p:nvSpPr>
          <p:spPr bwMode="auto">
            <a:xfrm>
              <a:off x="3934" y="1763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57" name="Rectangle 231"/>
            <p:cNvSpPr>
              <a:spLocks noChangeArrowheads="1"/>
            </p:cNvSpPr>
            <p:nvPr/>
          </p:nvSpPr>
          <p:spPr bwMode="auto">
            <a:xfrm>
              <a:off x="3953" y="1763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58" name="Rectangle 232"/>
            <p:cNvSpPr>
              <a:spLocks noChangeArrowheads="1"/>
            </p:cNvSpPr>
            <p:nvPr/>
          </p:nvSpPr>
          <p:spPr bwMode="auto">
            <a:xfrm>
              <a:off x="3991" y="1763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59" name="Rectangle 233"/>
            <p:cNvSpPr>
              <a:spLocks noChangeArrowheads="1"/>
            </p:cNvSpPr>
            <p:nvPr/>
          </p:nvSpPr>
          <p:spPr bwMode="auto">
            <a:xfrm>
              <a:off x="4031" y="1763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60" name="Rectangle 234"/>
            <p:cNvSpPr>
              <a:spLocks noChangeArrowheads="1"/>
            </p:cNvSpPr>
            <p:nvPr/>
          </p:nvSpPr>
          <p:spPr bwMode="auto">
            <a:xfrm>
              <a:off x="4050" y="1763"/>
              <a:ext cx="55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61" name="Rectangle 235"/>
            <p:cNvSpPr>
              <a:spLocks noChangeArrowheads="1"/>
            </p:cNvSpPr>
            <p:nvPr/>
          </p:nvSpPr>
          <p:spPr bwMode="auto">
            <a:xfrm>
              <a:off x="4073" y="1763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62" name="Rectangle 236"/>
            <p:cNvSpPr>
              <a:spLocks noChangeArrowheads="1"/>
            </p:cNvSpPr>
            <p:nvPr/>
          </p:nvSpPr>
          <p:spPr bwMode="auto">
            <a:xfrm>
              <a:off x="4114" y="1763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63" name="Rectangle 237"/>
            <p:cNvSpPr>
              <a:spLocks noChangeArrowheads="1"/>
            </p:cNvSpPr>
            <p:nvPr/>
          </p:nvSpPr>
          <p:spPr bwMode="auto">
            <a:xfrm>
              <a:off x="4148" y="1763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64" name="Rectangle 238"/>
            <p:cNvSpPr>
              <a:spLocks noChangeArrowheads="1"/>
            </p:cNvSpPr>
            <p:nvPr/>
          </p:nvSpPr>
          <p:spPr bwMode="auto">
            <a:xfrm>
              <a:off x="4188" y="1763"/>
              <a:ext cx="4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65" name="Rectangle 239"/>
            <p:cNvSpPr>
              <a:spLocks noChangeArrowheads="1"/>
            </p:cNvSpPr>
            <p:nvPr/>
          </p:nvSpPr>
          <p:spPr bwMode="auto">
            <a:xfrm>
              <a:off x="4203" y="1763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66" name="Rectangle 240"/>
            <p:cNvSpPr>
              <a:spLocks noChangeArrowheads="1"/>
            </p:cNvSpPr>
            <p:nvPr/>
          </p:nvSpPr>
          <p:spPr bwMode="auto">
            <a:xfrm>
              <a:off x="4224" y="1763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67" name="Rectangle 241"/>
            <p:cNvSpPr>
              <a:spLocks noChangeArrowheads="1"/>
            </p:cNvSpPr>
            <p:nvPr/>
          </p:nvSpPr>
          <p:spPr bwMode="auto">
            <a:xfrm>
              <a:off x="4243" y="1763"/>
              <a:ext cx="4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68" name="Rectangle 242"/>
            <p:cNvSpPr>
              <a:spLocks noChangeArrowheads="1"/>
            </p:cNvSpPr>
            <p:nvPr/>
          </p:nvSpPr>
          <p:spPr bwMode="auto">
            <a:xfrm>
              <a:off x="4258" y="1763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69" name="Rectangle 243"/>
            <p:cNvSpPr>
              <a:spLocks noChangeArrowheads="1"/>
            </p:cNvSpPr>
            <p:nvPr/>
          </p:nvSpPr>
          <p:spPr bwMode="auto">
            <a:xfrm>
              <a:off x="4298" y="1763"/>
              <a:ext cx="85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endParaRPr lang="en-US" b="0">
                <a:latin typeface="Arial" charset="0"/>
              </a:endParaRPr>
            </a:p>
          </p:txBody>
        </p:sp>
        <p:sp>
          <p:nvSpPr>
            <p:cNvPr id="24970" name="Rectangle 244"/>
            <p:cNvSpPr>
              <a:spLocks noChangeArrowheads="1"/>
            </p:cNvSpPr>
            <p:nvPr/>
          </p:nvSpPr>
          <p:spPr bwMode="auto">
            <a:xfrm>
              <a:off x="3237" y="1850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71" name="Rectangle 245"/>
            <p:cNvSpPr>
              <a:spLocks noChangeArrowheads="1"/>
            </p:cNvSpPr>
            <p:nvPr/>
          </p:nvSpPr>
          <p:spPr bwMode="auto">
            <a:xfrm>
              <a:off x="3256" y="1850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h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72" name="Rectangle 246"/>
            <p:cNvSpPr>
              <a:spLocks noChangeArrowheads="1"/>
            </p:cNvSpPr>
            <p:nvPr/>
          </p:nvSpPr>
          <p:spPr bwMode="auto">
            <a:xfrm>
              <a:off x="3294" y="1850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73" name="Rectangle 247"/>
            <p:cNvSpPr>
              <a:spLocks noChangeArrowheads="1"/>
            </p:cNvSpPr>
            <p:nvPr/>
          </p:nvSpPr>
          <p:spPr bwMode="auto">
            <a:xfrm>
              <a:off x="3334" y="1850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74" name="Rectangle 248"/>
            <p:cNvSpPr>
              <a:spLocks noChangeArrowheads="1"/>
            </p:cNvSpPr>
            <p:nvPr/>
          </p:nvSpPr>
          <p:spPr bwMode="auto">
            <a:xfrm>
              <a:off x="3353" y="1850"/>
              <a:ext cx="4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l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75" name="Rectangle 249"/>
            <p:cNvSpPr>
              <a:spLocks noChangeArrowheads="1"/>
            </p:cNvSpPr>
            <p:nvPr/>
          </p:nvSpPr>
          <p:spPr bwMode="auto">
            <a:xfrm>
              <a:off x="3368" y="1850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76" name="Rectangle 250"/>
            <p:cNvSpPr>
              <a:spLocks noChangeArrowheads="1"/>
            </p:cNvSpPr>
            <p:nvPr/>
          </p:nvSpPr>
          <p:spPr bwMode="auto">
            <a:xfrm>
              <a:off x="3408" y="1850"/>
              <a:ext cx="5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f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77" name="Rectangle 251"/>
            <p:cNvSpPr>
              <a:spLocks noChangeArrowheads="1"/>
            </p:cNvSpPr>
            <p:nvPr/>
          </p:nvSpPr>
          <p:spPr bwMode="auto">
            <a:xfrm>
              <a:off x="3427" y="1850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78" name="Rectangle 252"/>
            <p:cNvSpPr>
              <a:spLocks noChangeArrowheads="1"/>
            </p:cNvSpPr>
            <p:nvPr/>
          </p:nvSpPr>
          <p:spPr bwMode="auto">
            <a:xfrm>
              <a:off x="3446" y="1850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79" name="Rectangle 253"/>
            <p:cNvSpPr>
              <a:spLocks noChangeArrowheads="1"/>
            </p:cNvSpPr>
            <p:nvPr/>
          </p:nvSpPr>
          <p:spPr bwMode="auto">
            <a:xfrm>
              <a:off x="3467" y="1850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h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80" name="Rectangle 254"/>
            <p:cNvSpPr>
              <a:spLocks noChangeArrowheads="1"/>
            </p:cNvSpPr>
            <p:nvPr/>
          </p:nvSpPr>
          <p:spPr bwMode="auto">
            <a:xfrm>
              <a:off x="3506" y="1850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a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81" name="Rectangle 255"/>
            <p:cNvSpPr>
              <a:spLocks noChangeArrowheads="1"/>
            </p:cNvSpPr>
            <p:nvPr/>
          </p:nvSpPr>
          <p:spPr bwMode="auto">
            <a:xfrm>
              <a:off x="3546" y="1850"/>
              <a:ext cx="4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l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82" name="Rectangle 256"/>
            <p:cNvSpPr>
              <a:spLocks noChangeArrowheads="1"/>
            </p:cNvSpPr>
            <p:nvPr/>
          </p:nvSpPr>
          <p:spPr bwMode="auto">
            <a:xfrm>
              <a:off x="3561" y="1850"/>
              <a:ext cx="5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f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83" name="Rectangle 257"/>
            <p:cNvSpPr>
              <a:spLocks noChangeArrowheads="1"/>
            </p:cNvSpPr>
            <p:nvPr/>
          </p:nvSpPr>
          <p:spPr bwMode="auto">
            <a:xfrm>
              <a:off x="3580" y="1850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84" name="Rectangle 258"/>
            <p:cNvSpPr>
              <a:spLocks noChangeArrowheads="1"/>
            </p:cNvSpPr>
            <p:nvPr/>
          </p:nvSpPr>
          <p:spPr bwMode="auto">
            <a:xfrm>
              <a:off x="3601" y="1850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o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85" name="Rectangle 259"/>
            <p:cNvSpPr>
              <a:spLocks noChangeArrowheads="1"/>
            </p:cNvSpPr>
            <p:nvPr/>
          </p:nvSpPr>
          <p:spPr bwMode="auto">
            <a:xfrm>
              <a:off x="3639" y="1850"/>
              <a:ext cx="5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f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86" name="Rectangle 260"/>
            <p:cNvSpPr>
              <a:spLocks noChangeArrowheads="1"/>
            </p:cNvSpPr>
            <p:nvPr/>
          </p:nvSpPr>
          <p:spPr bwMode="auto">
            <a:xfrm>
              <a:off x="3658" y="1850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87" name="Rectangle 261"/>
            <p:cNvSpPr>
              <a:spLocks noChangeArrowheads="1"/>
            </p:cNvSpPr>
            <p:nvPr/>
          </p:nvSpPr>
          <p:spPr bwMode="auto">
            <a:xfrm>
              <a:off x="3679" y="1850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88" name="Rectangle 262"/>
            <p:cNvSpPr>
              <a:spLocks noChangeArrowheads="1"/>
            </p:cNvSpPr>
            <p:nvPr/>
          </p:nvSpPr>
          <p:spPr bwMode="auto">
            <a:xfrm>
              <a:off x="3698" y="1850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89" name="Rectangle 263"/>
            <p:cNvSpPr>
              <a:spLocks noChangeArrowheads="1"/>
            </p:cNvSpPr>
            <p:nvPr/>
          </p:nvSpPr>
          <p:spPr bwMode="auto">
            <a:xfrm>
              <a:off x="3737" y="1850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90" name="Rectangle 264"/>
            <p:cNvSpPr>
              <a:spLocks noChangeArrowheads="1"/>
            </p:cNvSpPr>
            <p:nvPr/>
          </p:nvSpPr>
          <p:spPr bwMode="auto">
            <a:xfrm>
              <a:off x="3777" y="1850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91" name="Rectangle 265"/>
            <p:cNvSpPr>
              <a:spLocks noChangeArrowheads="1"/>
            </p:cNvSpPr>
            <p:nvPr/>
          </p:nvSpPr>
          <p:spPr bwMode="auto">
            <a:xfrm>
              <a:off x="3796" y="1850"/>
              <a:ext cx="7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92" name="Rectangle 266"/>
            <p:cNvSpPr>
              <a:spLocks noChangeArrowheads="1"/>
            </p:cNvSpPr>
            <p:nvPr/>
          </p:nvSpPr>
          <p:spPr bwMode="auto">
            <a:xfrm>
              <a:off x="3842" y="1850"/>
              <a:ext cx="55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93" name="Rectangle 267"/>
            <p:cNvSpPr>
              <a:spLocks noChangeArrowheads="1"/>
            </p:cNvSpPr>
            <p:nvPr/>
          </p:nvSpPr>
          <p:spPr bwMode="auto">
            <a:xfrm>
              <a:off x="3866" y="1850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94" name="Rectangle 268"/>
            <p:cNvSpPr>
              <a:spLocks noChangeArrowheads="1"/>
            </p:cNvSpPr>
            <p:nvPr/>
          </p:nvSpPr>
          <p:spPr bwMode="auto">
            <a:xfrm>
              <a:off x="3906" y="1850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95" name="Rectangle 269"/>
            <p:cNvSpPr>
              <a:spLocks noChangeArrowheads="1"/>
            </p:cNvSpPr>
            <p:nvPr/>
          </p:nvSpPr>
          <p:spPr bwMode="auto">
            <a:xfrm>
              <a:off x="3946" y="1850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96" name="Rectangle 270"/>
            <p:cNvSpPr>
              <a:spLocks noChangeArrowheads="1"/>
            </p:cNvSpPr>
            <p:nvPr/>
          </p:nvSpPr>
          <p:spPr bwMode="auto">
            <a:xfrm>
              <a:off x="3984" y="1850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97" name="Rectangle 271"/>
            <p:cNvSpPr>
              <a:spLocks noChangeArrowheads="1"/>
            </p:cNvSpPr>
            <p:nvPr/>
          </p:nvSpPr>
          <p:spPr bwMode="auto">
            <a:xfrm>
              <a:off x="4020" y="1850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98" name="Rectangle 272"/>
            <p:cNvSpPr>
              <a:spLocks noChangeArrowheads="1"/>
            </p:cNvSpPr>
            <p:nvPr/>
          </p:nvSpPr>
          <p:spPr bwMode="auto">
            <a:xfrm>
              <a:off x="4040" y="1850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4999" name="Rectangle 273"/>
            <p:cNvSpPr>
              <a:spLocks noChangeArrowheads="1"/>
            </p:cNvSpPr>
            <p:nvPr/>
          </p:nvSpPr>
          <p:spPr bwMode="auto">
            <a:xfrm>
              <a:off x="4059" y="1850"/>
              <a:ext cx="55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00" name="Rectangle 274"/>
            <p:cNvSpPr>
              <a:spLocks noChangeArrowheads="1"/>
            </p:cNvSpPr>
            <p:nvPr/>
          </p:nvSpPr>
          <p:spPr bwMode="auto">
            <a:xfrm>
              <a:off x="4082" y="1850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01" name="Rectangle 275"/>
            <p:cNvSpPr>
              <a:spLocks noChangeArrowheads="1"/>
            </p:cNvSpPr>
            <p:nvPr/>
          </p:nvSpPr>
          <p:spPr bwMode="auto">
            <a:xfrm>
              <a:off x="4122" y="1850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02" name="Rectangle 276"/>
            <p:cNvSpPr>
              <a:spLocks noChangeArrowheads="1"/>
            </p:cNvSpPr>
            <p:nvPr/>
          </p:nvSpPr>
          <p:spPr bwMode="auto">
            <a:xfrm>
              <a:off x="4160" y="1850"/>
              <a:ext cx="4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03" name="Rectangle 277"/>
            <p:cNvSpPr>
              <a:spLocks noChangeArrowheads="1"/>
            </p:cNvSpPr>
            <p:nvPr/>
          </p:nvSpPr>
          <p:spPr bwMode="auto">
            <a:xfrm>
              <a:off x="4177" y="1850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04" name="Rectangle 278"/>
            <p:cNvSpPr>
              <a:spLocks noChangeArrowheads="1"/>
            </p:cNvSpPr>
            <p:nvPr/>
          </p:nvSpPr>
          <p:spPr bwMode="auto">
            <a:xfrm>
              <a:off x="4211" y="1850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05" name="Rectangle 279"/>
            <p:cNvSpPr>
              <a:spLocks noChangeArrowheads="1"/>
            </p:cNvSpPr>
            <p:nvPr/>
          </p:nvSpPr>
          <p:spPr bwMode="auto">
            <a:xfrm>
              <a:off x="4232" y="1850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06" name="Rectangle 280"/>
            <p:cNvSpPr>
              <a:spLocks noChangeArrowheads="1"/>
            </p:cNvSpPr>
            <p:nvPr/>
          </p:nvSpPr>
          <p:spPr bwMode="auto">
            <a:xfrm>
              <a:off x="4270" y="1850"/>
              <a:ext cx="55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07" name="Freeform 281"/>
            <p:cNvSpPr>
              <a:spLocks/>
            </p:cNvSpPr>
            <p:nvPr/>
          </p:nvSpPr>
          <p:spPr bwMode="auto">
            <a:xfrm>
              <a:off x="3792" y="2312"/>
              <a:ext cx="1379" cy="185"/>
            </a:xfrm>
            <a:custGeom>
              <a:avLst/>
              <a:gdLst>
                <a:gd name="T0" fmla="*/ 0 w 1379"/>
                <a:gd name="T1" fmla="*/ 185 h 185"/>
                <a:gd name="T2" fmla="*/ 2 w 1379"/>
                <a:gd name="T3" fmla="*/ 0 h 185"/>
                <a:gd name="T4" fmla="*/ 1379 w 1379"/>
                <a:gd name="T5" fmla="*/ 0 h 185"/>
                <a:gd name="T6" fmla="*/ 1379 w 1379"/>
                <a:gd name="T7" fmla="*/ 185 h 185"/>
                <a:gd name="T8" fmla="*/ 2 w 1379"/>
                <a:gd name="T9" fmla="*/ 185 h 185"/>
                <a:gd name="T10" fmla="*/ 2 w 1379"/>
                <a:gd name="T11" fmla="*/ 185 h 185"/>
                <a:gd name="T12" fmla="*/ 0 w 1379"/>
                <a:gd name="T13" fmla="*/ 185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79"/>
                <a:gd name="T22" fmla="*/ 0 h 185"/>
                <a:gd name="T23" fmla="*/ 1379 w 1379"/>
                <a:gd name="T24" fmla="*/ 185 h 1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79" h="185">
                  <a:moveTo>
                    <a:pt x="0" y="185"/>
                  </a:moveTo>
                  <a:lnTo>
                    <a:pt x="2" y="0"/>
                  </a:lnTo>
                  <a:lnTo>
                    <a:pt x="1379" y="0"/>
                  </a:lnTo>
                  <a:lnTo>
                    <a:pt x="1379" y="185"/>
                  </a:lnTo>
                  <a:lnTo>
                    <a:pt x="2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8" name="Freeform 282"/>
            <p:cNvSpPr>
              <a:spLocks/>
            </p:cNvSpPr>
            <p:nvPr/>
          </p:nvSpPr>
          <p:spPr bwMode="auto">
            <a:xfrm>
              <a:off x="3792" y="2312"/>
              <a:ext cx="1379" cy="185"/>
            </a:xfrm>
            <a:custGeom>
              <a:avLst/>
              <a:gdLst>
                <a:gd name="T0" fmla="*/ 0 w 1379"/>
                <a:gd name="T1" fmla="*/ 185 h 185"/>
                <a:gd name="T2" fmla="*/ 2 w 1379"/>
                <a:gd name="T3" fmla="*/ 0 h 185"/>
                <a:gd name="T4" fmla="*/ 1379 w 1379"/>
                <a:gd name="T5" fmla="*/ 0 h 185"/>
                <a:gd name="T6" fmla="*/ 1379 w 1379"/>
                <a:gd name="T7" fmla="*/ 185 h 185"/>
                <a:gd name="T8" fmla="*/ 2 w 1379"/>
                <a:gd name="T9" fmla="*/ 185 h 185"/>
                <a:gd name="T10" fmla="*/ 2 w 1379"/>
                <a:gd name="T11" fmla="*/ 185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79"/>
                <a:gd name="T19" fmla="*/ 0 h 185"/>
                <a:gd name="T20" fmla="*/ 1379 w 1379"/>
                <a:gd name="T21" fmla="*/ 185 h 1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79" h="185">
                  <a:moveTo>
                    <a:pt x="0" y="185"/>
                  </a:moveTo>
                  <a:lnTo>
                    <a:pt x="2" y="0"/>
                  </a:lnTo>
                  <a:lnTo>
                    <a:pt x="1379" y="0"/>
                  </a:lnTo>
                  <a:lnTo>
                    <a:pt x="1379" y="185"/>
                  </a:lnTo>
                  <a:lnTo>
                    <a:pt x="2" y="18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9" name="Rectangle 283"/>
            <p:cNvSpPr>
              <a:spLocks noChangeArrowheads="1"/>
            </p:cNvSpPr>
            <p:nvPr/>
          </p:nvSpPr>
          <p:spPr bwMode="auto">
            <a:xfrm>
              <a:off x="3893" y="2361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10" name="Rectangle 284"/>
            <p:cNvSpPr>
              <a:spLocks noChangeArrowheads="1"/>
            </p:cNvSpPr>
            <p:nvPr/>
          </p:nvSpPr>
          <p:spPr bwMode="auto">
            <a:xfrm>
              <a:off x="3934" y="2361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.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11" name="Rectangle 285"/>
            <p:cNvSpPr>
              <a:spLocks noChangeArrowheads="1"/>
            </p:cNvSpPr>
            <p:nvPr/>
          </p:nvSpPr>
          <p:spPr bwMode="auto">
            <a:xfrm>
              <a:off x="3953" y="2361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12" name="Rectangle 286"/>
            <p:cNvSpPr>
              <a:spLocks noChangeArrowheads="1"/>
            </p:cNvSpPr>
            <p:nvPr/>
          </p:nvSpPr>
          <p:spPr bwMode="auto">
            <a:xfrm>
              <a:off x="3972" y="2361"/>
              <a:ext cx="7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13" name="Rectangle 287"/>
            <p:cNvSpPr>
              <a:spLocks noChangeArrowheads="1"/>
            </p:cNvSpPr>
            <p:nvPr/>
          </p:nvSpPr>
          <p:spPr bwMode="auto">
            <a:xfrm>
              <a:off x="4018" y="2361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14" name="Rectangle 288"/>
            <p:cNvSpPr>
              <a:spLocks noChangeArrowheads="1"/>
            </p:cNvSpPr>
            <p:nvPr/>
          </p:nvSpPr>
          <p:spPr bwMode="auto">
            <a:xfrm>
              <a:off x="4059" y="2361"/>
              <a:ext cx="4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15" name="Rectangle 289"/>
            <p:cNvSpPr>
              <a:spLocks noChangeArrowheads="1"/>
            </p:cNvSpPr>
            <p:nvPr/>
          </p:nvSpPr>
          <p:spPr bwMode="auto">
            <a:xfrm>
              <a:off x="4073" y="2361"/>
              <a:ext cx="5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16" name="Rectangle 290"/>
            <p:cNvSpPr>
              <a:spLocks noChangeArrowheads="1"/>
            </p:cNvSpPr>
            <p:nvPr/>
          </p:nvSpPr>
          <p:spPr bwMode="auto">
            <a:xfrm>
              <a:off x="4095" y="2361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17" name="Rectangle 291"/>
            <p:cNvSpPr>
              <a:spLocks noChangeArrowheads="1"/>
            </p:cNvSpPr>
            <p:nvPr/>
          </p:nvSpPr>
          <p:spPr bwMode="auto">
            <a:xfrm>
              <a:off x="4114" y="2361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18" name="Rectangle 292"/>
            <p:cNvSpPr>
              <a:spLocks noChangeArrowheads="1"/>
            </p:cNvSpPr>
            <p:nvPr/>
          </p:nvSpPr>
          <p:spPr bwMode="auto">
            <a:xfrm>
              <a:off x="4133" y="2361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19" name="Rectangle 293"/>
            <p:cNvSpPr>
              <a:spLocks noChangeArrowheads="1"/>
            </p:cNvSpPr>
            <p:nvPr/>
          </p:nvSpPr>
          <p:spPr bwMode="auto">
            <a:xfrm>
              <a:off x="4152" y="2361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20" name="Rectangle 294"/>
            <p:cNvSpPr>
              <a:spLocks noChangeArrowheads="1"/>
            </p:cNvSpPr>
            <p:nvPr/>
          </p:nvSpPr>
          <p:spPr bwMode="auto">
            <a:xfrm>
              <a:off x="4192" y="2361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21" name="Rectangle 295"/>
            <p:cNvSpPr>
              <a:spLocks noChangeArrowheads="1"/>
            </p:cNvSpPr>
            <p:nvPr/>
          </p:nvSpPr>
          <p:spPr bwMode="auto">
            <a:xfrm>
              <a:off x="4230" y="2361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22" name="Rectangle 296"/>
            <p:cNvSpPr>
              <a:spLocks noChangeArrowheads="1"/>
            </p:cNvSpPr>
            <p:nvPr/>
          </p:nvSpPr>
          <p:spPr bwMode="auto">
            <a:xfrm>
              <a:off x="4251" y="2361"/>
              <a:ext cx="7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P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23" name="Rectangle 297"/>
            <p:cNvSpPr>
              <a:spLocks noChangeArrowheads="1"/>
            </p:cNvSpPr>
            <p:nvPr/>
          </p:nvSpPr>
          <p:spPr bwMode="auto">
            <a:xfrm>
              <a:off x="4298" y="2361"/>
              <a:ext cx="55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24" name="Rectangle 298"/>
            <p:cNvSpPr>
              <a:spLocks noChangeArrowheads="1"/>
            </p:cNvSpPr>
            <p:nvPr/>
          </p:nvSpPr>
          <p:spPr bwMode="auto">
            <a:xfrm>
              <a:off x="4321" y="2361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o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25" name="Rectangle 299"/>
            <p:cNvSpPr>
              <a:spLocks noChangeArrowheads="1"/>
            </p:cNvSpPr>
            <p:nvPr/>
          </p:nvSpPr>
          <p:spPr bwMode="auto">
            <a:xfrm>
              <a:off x="4359" y="2361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d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26" name="Rectangle 300"/>
            <p:cNvSpPr>
              <a:spLocks noChangeArrowheads="1"/>
            </p:cNvSpPr>
            <p:nvPr/>
          </p:nvSpPr>
          <p:spPr bwMode="auto">
            <a:xfrm>
              <a:off x="4400" y="2361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u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27" name="Rectangle 301"/>
            <p:cNvSpPr>
              <a:spLocks noChangeArrowheads="1"/>
            </p:cNvSpPr>
            <p:nvPr/>
          </p:nvSpPr>
          <p:spPr bwMode="auto">
            <a:xfrm>
              <a:off x="4438" y="2361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c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28" name="Rectangle 302"/>
            <p:cNvSpPr>
              <a:spLocks noChangeArrowheads="1"/>
            </p:cNvSpPr>
            <p:nvPr/>
          </p:nvSpPr>
          <p:spPr bwMode="auto">
            <a:xfrm>
              <a:off x="4474" y="2361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29" name="Rectangle 303"/>
            <p:cNvSpPr>
              <a:spLocks noChangeArrowheads="1"/>
            </p:cNvSpPr>
            <p:nvPr/>
          </p:nvSpPr>
          <p:spPr bwMode="auto">
            <a:xfrm>
              <a:off x="4493" y="2361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30" name="Rectangle 304"/>
            <p:cNvSpPr>
              <a:spLocks noChangeArrowheads="1"/>
            </p:cNvSpPr>
            <p:nvPr/>
          </p:nvSpPr>
          <p:spPr bwMode="auto">
            <a:xfrm>
              <a:off x="4514" y="2361"/>
              <a:ext cx="55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31" name="Rectangle 305"/>
            <p:cNvSpPr>
              <a:spLocks noChangeArrowheads="1"/>
            </p:cNvSpPr>
            <p:nvPr/>
          </p:nvSpPr>
          <p:spPr bwMode="auto">
            <a:xfrm>
              <a:off x="4537" y="2361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32" name="Rectangle 306"/>
            <p:cNvSpPr>
              <a:spLocks noChangeArrowheads="1"/>
            </p:cNvSpPr>
            <p:nvPr/>
          </p:nvSpPr>
          <p:spPr bwMode="auto">
            <a:xfrm>
              <a:off x="4576" y="2361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33" name="Rectangle 307"/>
            <p:cNvSpPr>
              <a:spLocks noChangeArrowheads="1"/>
            </p:cNvSpPr>
            <p:nvPr/>
          </p:nvSpPr>
          <p:spPr bwMode="auto">
            <a:xfrm>
              <a:off x="4616" y="2361"/>
              <a:ext cx="4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34" name="Rectangle 308"/>
            <p:cNvSpPr>
              <a:spLocks noChangeArrowheads="1"/>
            </p:cNvSpPr>
            <p:nvPr/>
          </p:nvSpPr>
          <p:spPr bwMode="auto">
            <a:xfrm>
              <a:off x="4631" y="2361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s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35" name="Rectangle 309"/>
            <p:cNvSpPr>
              <a:spLocks noChangeArrowheads="1"/>
            </p:cNvSpPr>
            <p:nvPr/>
          </p:nvSpPr>
          <p:spPr bwMode="auto">
            <a:xfrm>
              <a:off x="4667" y="2361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36" name="Rectangle 310"/>
            <p:cNvSpPr>
              <a:spLocks noChangeArrowheads="1"/>
            </p:cNvSpPr>
            <p:nvPr/>
          </p:nvSpPr>
          <p:spPr bwMode="auto">
            <a:xfrm>
              <a:off x="4686" y="2361"/>
              <a:ext cx="6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37" name="Rectangle 311"/>
            <p:cNvSpPr>
              <a:spLocks noChangeArrowheads="1"/>
            </p:cNvSpPr>
            <p:nvPr/>
          </p:nvSpPr>
          <p:spPr bwMode="auto">
            <a:xfrm>
              <a:off x="4726" y="2361"/>
              <a:ext cx="55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38" name="Rectangle 312"/>
            <p:cNvSpPr>
              <a:spLocks noChangeArrowheads="1"/>
            </p:cNvSpPr>
            <p:nvPr/>
          </p:nvSpPr>
          <p:spPr bwMode="auto">
            <a:xfrm>
              <a:off x="4749" y="2361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39" name="Rectangle 313"/>
            <p:cNvSpPr>
              <a:spLocks noChangeArrowheads="1"/>
            </p:cNvSpPr>
            <p:nvPr/>
          </p:nvSpPr>
          <p:spPr bwMode="auto">
            <a:xfrm>
              <a:off x="4768" y="2361"/>
              <a:ext cx="55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40" name="Rectangle 314"/>
            <p:cNvSpPr>
              <a:spLocks noChangeArrowheads="1"/>
            </p:cNvSpPr>
            <p:nvPr/>
          </p:nvSpPr>
          <p:spPr bwMode="auto">
            <a:xfrm>
              <a:off x="4792" y="2361"/>
              <a:ext cx="4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41" name="Rectangle 315"/>
            <p:cNvSpPr>
              <a:spLocks noChangeArrowheads="1"/>
            </p:cNvSpPr>
            <p:nvPr/>
          </p:nvSpPr>
          <p:spPr bwMode="auto">
            <a:xfrm>
              <a:off x="4806" y="2361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42" name="Rectangle 316"/>
            <p:cNvSpPr>
              <a:spLocks noChangeArrowheads="1"/>
            </p:cNvSpPr>
            <p:nvPr/>
          </p:nvSpPr>
          <p:spPr bwMode="auto">
            <a:xfrm>
              <a:off x="4847" y="2361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h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43" name="Rectangle 317"/>
            <p:cNvSpPr>
              <a:spLocks noChangeArrowheads="1"/>
            </p:cNvSpPr>
            <p:nvPr/>
          </p:nvSpPr>
          <p:spPr bwMode="auto">
            <a:xfrm>
              <a:off x="4887" y="2361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44" name="Rectangle 318"/>
            <p:cNvSpPr>
              <a:spLocks noChangeArrowheads="1"/>
            </p:cNvSpPr>
            <p:nvPr/>
          </p:nvSpPr>
          <p:spPr bwMode="auto">
            <a:xfrm>
              <a:off x="4906" y="2361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45" name="Rectangle 319"/>
            <p:cNvSpPr>
              <a:spLocks noChangeArrowheads="1"/>
            </p:cNvSpPr>
            <p:nvPr/>
          </p:nvSpPr>
          <p:spPr bwMode="auto">
            <a:xfrm>
              <a:off x="4925" y="2361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46" name="Rectangle 320"/>
            <p:cNvSpPr>
              <a:spLocks noChangeArrowheads="1"/>
            </p:cNvSpPr>
            <p:nvPr/>
          </p:nvSpPr>
          <p:spPr bwMode="auto">
            <a:xfrm>
              <a:off x="4965" y="2361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47" name="Rectangle 321"/>
            <p:cNvSpPr>
              <a:spLocks noChangeArrowheads="1"/>
            </p:cNvSpPr>
            <p:nvPr/>
          </p:nvSpPr>
          <p:spPr bwMode="auto">
            <a:xfrm>
              <a:off x="4984" y="2361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48" name="Rectangle 322"/>
            <p:cNvSpPr>
              <a:spLocks noChangeArrowheads="1"/>
            </p:cNvSpPr>
            <p:nvPr/>
          </p:nvSpPr>
          <p:spPr bwMode="auto">
            <a:xfrm>
              <a:off x="5023" y="2361"/>
              <a:ext cx="4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49" name="Rectangle 323"/>
            <p:cNvSpPr>
              <a:spLocks noChangeArrowheads="1"/>
            </p:cNvSpPr>
            <p:nvPr/>
          </p:nvSpPr>
          <p:spPr bwMode="auto">
            <a:xfrm>
              <a:off x="5040" y="2361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50" name="Freeform 324"/>
            <p:cNvSpPr>
              <a:spLocks/>
            </p:cNvSpPr>
            <p:nvPr/>
          </p:nvSpPr>
          <p:spPr bwMode="auto">
            <a:xfrm>
              <a:off x="4385" y="2269"/>
              <a:ext cx="36" cy="37"/>
            </a:xfrm>
            <a:custGeom>
              <a:avLst/>
              <a:gdLst>
                <a:gd name="T0" fmla="*/ 34 w 36"/>
                <a:gd name="T1" fmla="*/ 0 h 37"/>
                <a:gd name="T2" fmla="*/ 0 w 36"/>
                <a:gd name="T3" fmla="*/ 2 h 37"/>
                <a:gd name="T4" fmla="*/ 17 w 36"/>
                <a:gd name="T5" fmla="*/ 37 h 37"/>
                <a:gd name="T6" fmla="*/ 36 w 36"/>
                <a:gd name="T7" fmla="*/ 2 h 37"/>
                <a:gd name="T8" fmla="*/ 36 w 36"/>
                <a:gd name="T9" fmla="*/ 2 h 37"/>
                <a:gd name="T10" fmla="*/ 34 w 36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"/>
                <a:gd name="T19" fmla="*/ 0 h 37"/>
                <a:gd name="T20" fmla="*/ 36 w 36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" h="37">
                  <a:moveTo>
                    <a:pt x="34" y="0"/>
                  </a:moveTo>
                  <a:lnTo>
                    <a:pt x="0" y="2"/>
                  </a:lnTo>
                  <a:lnTo>
                    <a:pt x="17" y="37"/>
                  </a:lnTo>
                  <a:lnTo>
                    <a:pt x="36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51" name="Freeform 325"/>
            <p:cNvSpPr>
              <a:spLocks/>
            </p:cNvSpPr>
            <p:nvPr/>
          </p:nvSpPr>
          <p:spPr bwMode="auto">
            <a:xfrm>
              <a:off x="4544" y="2269"/>
              <a:ext cx="36" cy="37"/>
            </a:xfrm>
            <a:custGeom>
              <a:avLst/>
              <a:gdLst>
                <a:gd name="T0" fmla="*/ 34 w 36"/>
                <a:gd name="T1" fmla="*/ 0 h 37"/>
                <a:gd name="T2" fmla="*/ 0 w 36"/>
                <a:gd name="T3" fmla="*/ 2 h 37"/>
                <a:gd name="T4" fmla="*/ 17 w 36"/>
                <a:gd name="T5" fmla="*/ 37 h 37"/>
                <a:gd name="T6" fmla="*/ 36 w 36"/>
                <a:gd name="T7" fmla="*/ 2 h 37"/>
                <a:gd name="T8" fmla="*/ 36 w 36"/>
                <a:gd name="T9" fmla="*/ 2 h 37"/>
                <a:gd name="T10" fmla="*/ 34 w 36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"/>
                <a:gd name="T19" fmla="*/ 0 h 37"/>
                <a:gd name="T20" fmla="*/ 36 w 36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" h="37">
                  <a:moveTo>
                    <a:pt x="34" y="0"/>
                  </a:moveTo>
                  <a:lnTo>
                    <a:pt x="0" y="2"/>
                  </a:lnTo>
                  <a:lnTo>
                    <a:pt x="17" y="37"/>
                  </a:lnTo>
                  <a:lnTo>
                    <a:pt x="36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52" name="Freeform 326"/>
            <p:cNvSpPr>
              <a:spLocks/>
            </p:cNvSpPr>
            <p:nvPr/>
          </p:nvSpPr>
          <p:spPr bwMode="auto">
            <a:xfrm>
              <a:off x="3792" y="2688"/>
              <a:ext cx="1379" cy="185"/>
            </a:xfrm>
            <a:custGeom>
              <a:avLst/>
              <a:gdLst>
                <a:gd name="T0" fmla="*/ 0 w 1379"/>
                <a:gd name="T1" fmla="*/ 185 h 185"/>
                <a:gd name="T2" fmla="*/ 2 w 1379"/>
                <a:gd name="T3" fmla="*/ 0 h 185"/>
                <a:gd name="T4" fmla="*/ 1379 w 1379"/>
                <a:gd name="T5" fmla="*/ 0 h 185"/>
                <a:gd name="T6" fmla="*/ 1379 w 1379"/>
                <a:gd name="T7" fmla="*/ 185 h 185"/>
                <a:gd name="T8" fmla="*/ 2 w 1379"/>
                <a:gd name="T9" fmla="*/ 185 h 185"/>
                <a:gd name="T10" fmla="*/ 2 w 1379"/>
                <a:gd name="T11" fmla="*/ 185 h 185"/>
                <a:gd name="T12" fmla="*/ 0 w 1379"/>
                <a:gd name="T13" fmla="*/ 185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79"/>
                <a:gd name="T22" fmla="*/ 0 h 185"/>
                <a:gd name="T23" fmla="*/ 1379 w 1379"/>
                <a:gd name="T24" fmla="*/ 185 h 1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79" h="185">
                  <a:moveTo>
                    <a:pt x="0" y="185"/>
                  </a:moveTo>
                  <a:lnTo>
                    <a:pt x="2" y="0"/>
                  </a:lnTo>
                  <a:lnTo>
                    <a:pt x="1379" y="0"/>
                  </a:lnTo>
                  <a:lnTo>
                    <a:pt x="1379" y="185"/>
                  </a:lnTo>
                  <a:lnTo>
                    <a:pt x="2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53" name="Freeform 327"/>
            <p:cNvSpPr>
              <a:spLocks/>
            </p:cNvSpPr>
            <p:nvPr/>
          </p:nvSpPr>
          <p:spPr bwMode="auto">
            <a:xfrm>
              <a:off x="3792" y="2688"/>
              <a:ext cx="1379" cy="185"/>
            </a:xfrm>
            <a:custGeom>
              <a:avLst/>
              <a:gdLst>
                <a:gd name="T0" fmla="*/ 0 w 1379"/>
                <a:gd name="T1" fmla="*/ 185 h 185"/>
                <a:gd name="T2" fmla="*/ 2 w 1379"/>
                <a:gd name="T3" fmla="*/ 0 h 185"/>
                <a:gd name="T4" fmla="*/ 1379 w 1379"/>
                <a:gd name="T5" fmla="*/ 0 h 185"/>
                <a:gd name="T6" fmla="*/ 1379 w 1379"/>
                <a:gd name="T7" fmla="*/ 185 h 185"/>
                <a:gd name="T8" fmla="*/ 2 w 1379"/>
                <a:gd name="T9" fmla="*/ 185 h 185"/>
                <a:gd name="T10" fmla="*/ 2 w 1379"/>
                <a:gd name="T11" fmla="*/ 185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79"/>
                <a:gd name="T19" fmla="*/ 0 h 185"/>
                <a:gd name="T20" fmla="*/ 1379 w 1379"/>
                <a:gd name="T21" fmla="*/ 185 h 1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79" h="185">
                  <a:moveTo>
                    <a:pt x="0" y="185"/>
                  </a:moveTo>
                  <a:lnTo>
                    <a:pt x="2" y="0"/>
                  </a:lnTo>
                  <a:lnTo>
                    <a:pt x="1379" y="0"/>
                  </a:lnTo>
                  <a:lnTo>
                    <a:pt x="1379" y="185"/>
                  </a:lnTo>
                  <a:lnTo>
                    <a:pt x="2" y="18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54" name="Rectangle 328"/>
            <p:cNvSpPr>
              <a:spLocks noChangeArrowheads="1"/>
            </p:cNvSpPr>
            <p:nvPr/>
          </p:nvSpPr>
          <p:spPr bwMode="auto">
            <a:xfrm>
              <a:off x="3868" y="2736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55" name="Rectangle 329"/>
            <p:cNvSpPr>
              <a:spLocks noChangeArrowheads="1"/>
            </p:cNvSpPr>
            <p:nvPr/>
          </p:nvSpPr>
          <p:spPr bwMode="auto">
            <a:xfrm>
              <a:off x="3906" y="2736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.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56" name="Rectangle 330"/>
            <p:cNvSpPr>
              <a:spLocks noChangeArrowheads="1"/>
            </p:cNvSpPr>
            <p:nvPr/>
          </p:nvSpPr>
          <p:spPr bwMode="auto">
            <a:xfrm>
              <a:off x="3927" y="2736"/>
              <a:ext cx="5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57" name="Rectangle 331"/>
            <p:cNvSpPr>
              <a:spLocks noChangeArrowheads="1"/>
            </p:cNvSpPr>
            <p:nvPr/>
          </p:nvSpPr>
          <p:spPr bwMode="auto">
            <a:xfrm>
              <a:off x="3946" y="2736"/>
              <a:ext cx="7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5058" name="Rectangle 332"/>
            <p:cNvSpPr>
              <a:spLocks noChangeArrowheads="1"/>
            </p:cNvSpPr>
            <p:nvPr/>
          </p:nvSpPr>
          <p:spPr bwMode="auto">
            <a:xfrm>
              <a:off x="3993" y="2736"/>
              <a:ext cx="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b="0">
                <a:latin typeface="Arial" charset="0"/>
              </a:endParaRPr>
            </a:p>
          </p:txBody>
        </p:sp>
      </p:grpSp>
      <p:sp>
        <p:nvSpPr>
          <p:cNvPr id="24708" name="Rectangle 333"/>
          <p:cNvSpPr>
            <a:spLocks noChangeArrowheads="1"/>
          </p:cNvSpPr>
          <p:nvPr/>
        </p:nvSpPr>
        <p:spPr bwMode="auto">
          <a:xfrm>
            <a:off x="6402388" y="4343400"/>
            <a:ext cx="746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4709" name="Rectangle 334"/>
          <p:cNvSpPr>
            <a:spLocks noChangeArrowheads="1"/>
          </p:cNvSpPr>
          <p:nvPr/>
        </p:nvSpPr>
        <p:spPr bwMode="auto">
          <a:xfrm>
            <a:off x="6426200" y="4343400"/>
            <a:ext cx="841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f</a:t>
            </a:r>
            <a:endParaRPr lang="en-US" b="0">
              <a:latin typeface="Arial" charset="0"/>
            </a:endParaRPr>
          </a:p>
        </p:txBody>
      </p:sp>
      <p:sp>
        <p:nvSpPr>
          <p:cNvPr id="24710" name="Rectangle 335"/>
          <p:cNvSpPr>
            <a:spLocks noChangeArrowheads="1"/>
          </p:cNvSpPr>
          <p:nvPr/>
        </p:nvSpPr>
        <p:spPr bwMode="auto">
          <a:xfrm>
            <a:off x="6456363" y="4343400"/>
            <a:ext cx="8096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711" name="Rectangle 336"/>
          <p:cNvSpPr>
            <a:spLocks noChangeArrowheads="1"/>
          </p:cNvSpPr>
          <p:nvPr/>
        </p:nvSpPr>
        <p:spPr bwMode="auto">
          <a:xfrm>
            <a:off x="6486525" y="4343400"/>
            <a:ext cx="80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4712" name="Rectangle 337"/>
          <p:cNvSpPr>
            <a:spLocks noChangeArrowheads="1"/>
          </p:cNvSpPr>
          <p:nvPr/>
        </p:nvSpPr>
        <p:spPr bwMode="auto">
          <a:xfrm>
            <a:off x="6519863" y="4343400"/>
            <a:ext cx="8096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713" name="Rectangle 338"/>
          <p:cNvSpPr>
            <a:spLocks noChangeArrowheads="1"/>
          </p:cNvSpPr>
          <p:nvPr/>
        </p:nvSpPr>
        <p:spPr bwMode="auto">
          <a:xfrm>
            <a:off x="6550025" y="4343400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h</a:t>
            </a:r>
            <a:endParaRPr lang="en-US" b="0">
              <a:latin typeface="Arial" charset="0"/>
            </a:endParaRPr>
          </a:p>
        </p:txBody>
      </p:sp>
      <p:sp>
        <p:nvSpPr>
          <p:cNvPr id="24714" name="Rectangle 339"/>
          <p:cNvSpPr>
            <a:spLocks noChangeArrowheads="1"/>
          </p:cNvSpPr>
          <p:nvPr/>
        </p:nvSpPr>
        <p:spPr bwMode="auto">
          <a:xfrm>
            <a:off x="6611938" y="4343400"/>
            <a:ext cx="1079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b="0">
              <a:latin typeface="Arial" charset="0"/>
            </a:endParaRPr>
          </a:p>
        </p:txBody>
      </p:sp>
      <p:sp>
        <p:nvSpPr>
          <p:cNvPr id="24715" name="Rectangle 340"/>
          <p:cNvSpPr>
            <a:spLocks noChangeArrowheads="1"/>
          </p:cNvSpPr>
          <p:nvPr/>
        </p:nvSpPr>
        <p:spPr bwMode="auto">
          <a:xfrm>
            <a:off x="6675438" y="4343400"/>
            <a:ext cx="8096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4716" name="Rectangle 341"/>
          <p:cNvSpPr>
            <a:spLocks noChangeArrowheads="1"/>
          </p:cNvSpPr>
          <p:nvPr/>
        </p:nvSpPr>
        <p:spPr bwMode="auto">
          <a:xfrm>
            <a:off x="6705600" y="4343400"/>
            <a:ext cx="14128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M</a:t>
            </a:r>
            <a:endParaRPr lang="en-US" b="0">
              <a:latin typeface="Arial" charset="0"/>
            </a:endParaRPr>
          </a:p>
        </p:txBody>
      </p:sp>
      <p:sp>
        <p:nvSpPr>
          <p:cNvPr id="24717" name="Rectangle 342"/>
          <p:cNvSpPr>
            <a:spLocks noChangeArrowheads="1"/>
          </p:cNvSpPr>
          <p:nvPr/>
        </p:nvSpPr>
        <p:spPr bwMode="auto">
          <a:xfrm>
            <a:off x="6799263" y="4343400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u</a:t>
            </a:r>
            <a:endParaRPr lang="en-US" b="0">
              <a:latin typeface="Arial" charset="0"/>
            </a:endParaRPr>
          </a:p>
        </p:txBody>
      </p:sp>
      <p:sp>
        <p:nvSpPr>
          <p:cNvPr id="24718" name="Rectangle 343"/>
          <p:cNvSpPr>
            <a:spLocks noChangeArrowheads="1"/>
          </p:cNvSpPr>
          <p:nvPr/>
        </p:nvSpPr>
        <p:spPr bwMode="auto">
          <a:xfrm>
            <a:off x="6862763" y="4343400"/>
            <a:ext cx="746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l</a:t>
            </a:r>
            <a:endParaRPr lang="en-US" b="0">
              <a:latin typeface="Arial" charset="0"/>
            </a:endParaRPr>
          </a:p>
        </p:txBody>
      </p:sp>
      <p:sp>
        <p:nvSpPr>
          <p:cNvPr id="24719" name="Rectangle 344"/>
          <p:cNvSpPr>
            <a:spLocks noChangeArrowheads="1"/>
          </p:cNvSpPr>
          <p:nvPr/>
        </p:nvSpPr>
        <p:spPr bwMode="auto">
          <a:xfrm>
            <a:off x="6886575" y="4343400"/>
            <a:ext cx="80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720" name="Rectangle 345"/>
          <p:cNvSpPr>
            <a:spLocks noChangeArrowheads="1"/>
          </p:cNvSpPr>
          <p:nvPr/>
        </p:nvSpPr>
        <p:spPr bwMode="auto">
          <a:xfrm>
            <a:off x="6916738" y="4343400"/>
            <a:ext cx="746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4721" name="Rectangle 346"/>
          <p:cNvSpPr>
            <a:spLocks noChangeArrowheads="1"/>
          </p:cNvSpPr>
          <p:nvPr/>
        </p:nvSpPr>
        <p:spPr bwMode="auto">
          <a:xfrm>
            <a:off x="6943725" y="4343400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p</a:t>
            </a:r>
            <a:endParaRPr lang="en-US" b="0">
              <a:latin typeface="Arial" charset="0"/>
            </a:endParaRPr>
          </a:p>
        </p:txBody>
      </p:sp>
      <p:sp>
        <p:nvSpPr>
          <p:cNvPr id="24722" name="Rectangle 347"/>
          <p:cNvSpPr>
            <a:spLocks noChangeArrowheads="1"/>
          </p:cNvSpPr>
          <p:nvPr/>
        </p:nvSpPr>
        <p:spPr bwMode="auto">
          <a:xfrm>
            <a:off x="7004050" y="4343400"/>
            <a:ext cx="746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l</a:t>
            </a:r>
            <a:endParaRPr lang="en-US" b="0">
              <a:latin typeface="Arial" charset="0"/>
            </a:endParaRPr>
          </a:p>
        </p:txBody>
      </p:sp>
      <p:sp>
        <p:nvSpPr>
          <p:cNvPr id="24723" name="Rectangle 348"/>
          <p:cNvSpPr>
            <a:spLocks noChangeArrowheads="1"/>
          </p:cNvSpPr>
          <p:nvPr/>
        </p:nvSpPr>
        <p:spPr bwMode="auto">
          <a:xfrm>
            <a:off x="7031038" y="4343400"/>
            <a:ext cx="746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4724" name="Rectangle 349"/>
          <p:cNvSpPr>
            <a:spLocks noChangeArrowheads="1"/>
          </p:cNvSpPr>
          <p:nvPr/>
        </p:nvSpPr>
        <p:spPr bwMode="auto">
          <a:xfrm>
            <a:off x="7054850" y="4343400"/>
            <a:ext cx="1079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b="0">
              <a:latin typeface="Arial" charset="0"/>
            </a:endParaRPr>
          </a:p>
        </p:txBody>
      </p:sp>
      <p:sp>
        <p:nvSpPr>
          <p:cNvPr id="24725" name="Rectangle 350"/>
          <p:cNvSpPr>
            <a:spLocks noChangeArrowheads="1"/>
          </p:cNvSpPr>
          <p:nvPr/>
        </p:nvSpPr>
        <p:spPr bwMode="auto">
          <a:xfrm>
            <a:off x="7115175" y="4343400"/>
            <a:ext cx="873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r</a:t>
            </a:r>
            <a:endParaRPr lang="en-US" b="0">
              <a:latin typeface="Arial" charset="0"/>
            </a:endParaRPr>
          </a:p>
        </p:txBody>
      </p:sp>
      <p:sp>
        <p:nvSpPr>
          <p:cNvPr id="24726" name="Rectangle 351"/>
          <p:cNvSpPr>
            <a:spLocks noChangeArrowheads="1"/>
          </p:cNvSpPr>
          <p:nvPr/>
        </p:nvSpPr>
        <p:spPr bwMode="auto">
          <a:xfrm>
            <a:off x="7156450" y="4343400"/>
            <a:ext cx="80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4727" name="Rectangle 352"/>
          <p:cNvSpPr>
            <a:spLocks noChangeArrowheads="1"/>
          </p:cNvSpPr>
          <p:nvPr/>
        </p:nvSpPr>
        <p:spPr bwMode="auto">
          <a:xfrm>
            <a:off x="7186613" y="4343400"/>
            <a:ext cx="873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r</a:t>
            </a:r>
            <a:endParaRPr lang="en-US" b="0">
              <a:latin typeface="Arial" charset="0"/>
            </a:endParaRPr>
          </a:p>
        </p:txBody>
      </p:sp>
      <p:sp>
        <p:nvSpPr>
          <p:cNvPr id="24728" name="Rectangle 353"/>
          <p:cNvSpPr>
            <a:spLocks noChangeArrowheads="1"/>
          </p:cNvSpPr>
          <p:nvPr/>
        </p:nvSpPr>
        <p:spPr bwMode="auto">
          <a:xfrm>
            <a:off x="7223125" y="4343400"/>
            <a:ext cx="1079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b="0">
              <a:latin typeface="Arial" charset="0"/>
            </a:endParaRPr>
          </a:p>
        </p:txBody>
      </p:sp>
      <p:sp>
        <p:nvSpPr>
          <p:cNvPr id="24729" name="Rectangle 354"/>
          <p:cNvSpPr>
            <a:spLocks noChangeArrowheads="1"/>
          </p:cNvSpPr>
          <p:nvPr/>
        </p:nvSpPr>
        <p:spPr bwMode="auto">
          <a:xfrm>
            <a:off x="7283450" y="4343400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g</a:t>
            </a:r>
            <a:endParaRPr lang="en-US" b="0">
              <a:latin typeface="Arial" charset="0"/>
            </a:endParaRPr>
          </a:p>
        </p:txBody>
      </p:sp>
      <p:sp>
        <p:nvSpPr>
          <p:cNvPr id="24730" name="Rectangle 355"/>
          <p:cNvSpPr>
            <a:spLocks noChangeArrowheads="1"/>
          </p:cNvSpPr>
          <p:nvPr/>
        </p:nvSpPr>
        <p:spPr bwMode="auto">
          <a:xfrm>
            <a:off x="7348538" y="4343400"/>
            <a:ext cx="746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4731" name="Rectangle 356"/>
          <p:cNvSpPr>
            <a:spLocks noChangeArrowheads="1"/>
          </p:cNvSpPr>
          <p:nvPr/>
        </p:nvSpPr>
        <p:spPr bwMode="auto">
          <a:xfrm>
            <a:off x="7370763" y="4343400"/>
            <a:ext cx="1079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s</a:t>
            </a:r>
            <a:endParaRPr lang="en-US" b="0">
              <a:latin typeface="Arial" charset="0"/>
            </a:endParaRPr>
          </a:p>
        </p:txBody>
      </p:sp>
      <p:sp>
        <p:nvSpPr>
          <p:cNvPr id="24732" name="Rectangle 357"/>
          <p:cNvSpPr>
            <a:spLocks noChangeArrowheads="1"/>
          </p:cNvSpPr>
          <p:nvPr/>
        </p:nvSpPr>
        <p:spPr bwMode="auto">
          <a:xfrm>
            <a:off x="7427913" y="4343400"/>
            <a:ext cx="8096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733" name="Rectangle 358"/>
          <p:cNvSpPr>
            <a:spLocks noChangeArrowheads="1"/>
          </p:cNvSpPr>
          <p:nvPr/>
        </p:nvSpPr>
        <p:spPr bwMode="auto">
          <a:xfrm>
            <a:off x="7458075" y="4343400"/>
            <a:ext cx="1079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b="0">
              <a:latin typeface="Arial" charset="0"/>
            </a:endParaRPr>
          </a:p>
        </p:txBody>
      </p:sp>
      <p:sp>
        <p:nvSpPr>
          <p:cNvPr id="24734" name="Rectangle 359"/>
          <p:cNvSpPr>
            <a:spLocks noChangeArrowheads="1"/>
          </p:cNvSpPr>
          <p:nvPr/>
        </p:nvSpPr>
        <p:spPr bwMode="auto">
          <a:xfrm>
            <a:off x="7523163" y="4343400"/>
            <a:ext cx="873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r</a:t>
            </a:r>
            <a:endParaRPr lang="en-US" b="0">
              <a:latin typeface="Arial" charset="0"/>
            </a:endParaRPr>
          </a:p>
        </p:txBody>
      </p:sp>
      <p:sp>
        <p:nvSpPr>
          <p:cNvPr id="24735" name="Rectangle 360"/>
          <p:cNvSpPr>
            <a:spLocks noChangeArrowheads="1"/>
          </p:cNvSpPr>
          <p:nvPr/>
        </p:nvSpPr>
        <p:spPr bwMode="auto">
          <a:xfrm>
            <a:off x="7559675" y="4343400"/>
            <a:ext cx="80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4736" name="Rectangle 361"/>
          <p:cNvSpPr>
            <a:spLocks noChangeArrowheads="1"/>
          </p:cNvSpPr>
          <p:nvPr/>
        </p:nvSpPr>
        <p:spPr bwMode="auto">
          <a:xfrm>
            <a:off x="7589838" y="4343400"/>
            <a:ext cx="873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r</a:t>
            </a:r>
            <a:endParaRPr lang="en-US" b="0">
              <a:latin typeface="Arial" charset="0"/>
            </a:endParaRPr>
          </a:p>
        </p:txBody>
      </p:sp>
      <p:sp>
        <p:nvSpPr>
          <p:cNvPr id="24737" name="Rectangle 362"/>
          <p:cNvSpPr>
            <a:spLocks noChangeArrowheads="1"/>
          </p:cNvSpPr>
          <p:nvPr/>
        </p:nvSpPr>
        <p:spPr bwMode="auto">
          <a:xfrm>
            <a:off x="7626350" y="4343400"/>
            <a:ext cx="746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4738" name="Rectangle 363"/>
          <p:cNvSpPr>
            <a:spLocks noChangeArrowheads="1"/>
          </p:cNvSpPr>
          <p:nvPr/>
        </p:nvSpPr>
        <p:spPr bwMode="auto">
          <a:xfrm>
            <a:off x="7653338" y="4343400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g</a:t>
            </a:r>
            <a:endParaRPr lang="en-US" b="0">
              <a:latin typeface="Arial" charset="0"/>
            </a:endParaRPr>
          </a:p>
        </p:txBody>
      </p:sp>
      <p:sp>
        <p:nvSpPr>
          <p:cNvPr id="24739" name="Rectangle 364"/>
          <p:cNvSpPr>
            <a:spLocks noChangeArrowheads="1"/>
          </p:cNvSpPr>
          <p:nvPr/>
        </p:nvSpPr>
        <p:spPr bwMode="auto">
          <a:xfrm>
            <a:off x="7713663" y="4343400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h</a:t>
            </a:r>
            <a:endParaRPr lang="en-US" b="0">
              <a:latin typeface="Arial" charset="0"/>
            </a:endParaRPr>
          </a:p>
        </p:txBody>
      </p:sp>
      <p:sp>
        <p:nvSpPr>
          <p:cNvPr id="24740" name="Rectangle 365"/>
          <p:cNvSpPr>
            <a:spLocks noChangeArrowheads="1"/>
          </p:cNvSpPr>
          <p:nvPr/>
        </p:nvSpPr>
        <p:spPr bwMode="auto">
          <a:xfrm>
            <a:off x="7778750" y="4343400"/>
            <a:ext cx="80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741" name="Rectangle 366"/>
          <p:cNvSpPr>
            <a:spLocks noChangeArrowheads="1"/>
          </p:cNvSpPr>
          <p:nvPr/>
        </p:nvSpPr>
        <p:spPr bwMode="auto">
          <a:xfrm>
            <a:off x="7808913" y="4343400"/>
            <a:ext cx="8096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4742" name="Rectangle 367"/>
          <p:cNvSpPr>
            <a:spLocks noChangeArrowheads="1"/>
          </p:cNvSpPr>
          <p:nvPr/>
        </p:nvSpPr>
        <p:spPr bwMode="auto">
          <a:xfrm>
            <a:off x="7839075" y="4343400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1</a:t>
            </a:r>
            <a:endParaRPr lang="en-US" b="0">
              <a:latin typeface="Arial" charset="0"/>
            </a:endParaRPr>
          </a:p>
        </p:txBody>
      </p:sp>
      <p:sp>
        <p:nvSpPr>
          <p:cNvPr id="24743" name="Rectangle 368"/>
          <p:cNvSpPr>
            <a:spLocks noChangeArrowheads="1"/>
          </p:cNvSpPr>
          <p:nvPr/>
        </p:nvSpPr>
        <p:spPr bwMode="auto">
          <a:xfrm>
            <a:off x="7902575" y="4343400"/>
            <a:ext cx="80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4744" name="Rectangle 369"/>
          <p:cNvSpPr>
            <a:spLocks noChangeArrowheads="1"/>
          </p:cNvSpPr>
          <p:nvPr/>
        </p:nvSpPr>
        <p:spPr bwMode="auto">
          <a:xfrm>
            <a:off x="7932738" y="4343400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b</a:t>
            </a:r>
            <a:endParaRPr lang="en-US" b="0">
              <a:latin typeface="Arial" charset="0"/>
            </a:endParaRPr>
          </a:p>
        </p:txBody>
      </p:sp>
      <p:sp>
        <p:nvSpPr>
          <p:cNvPr id="24745" name="Rectangle 370"/>
          <p:cNvSpPr>
            <a:spLocks noChangeArrowheads="1"/>
          </p:cNvSpPr>
          <p:nvPr/>
        </p:nvSpPr>
        <p:spPr bwMode="auto">
          <a:xfrm>
            <a:off x="7993063" y="4343400"/>
            <a:ext cx="746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4746" name="Rectangle 371"/>
          <p:cNvSpPr>
            <a:spLocks noChangeArrowheads="1"/>
          </p:cNvSpPr>
          <p:nvPr/>
        </p:nvSpPr>
        <p:spPr bwMode="auto">
          <a:xfrm>
            <a:off x="8020050" y="4343400"/>
            <a:ext cx="80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747" name="Freeform 372"/>
          <p:cNvSpPr>
            <a:spLocks/>
          </p:cNvSpPr>
          <p:nvPr/>
        </p:nvSpPr>
        <p:spPr bwMode="auto">
          <a:xfrm>
            <a:off x="7085013" y="4198938"/>
            <a:ext cx="57150" cy="58737"/>
          </a:xfrm>
          <a:custGeom>
            <a:avLst/>
            <a:gdLst>
              <a:gd name="T0" fmla="*/ 2147483647 w 36"/>
              <a:gd name="T1" fmla="*/ 0 h 37"/>
              <a:gd name="T2" fmla="*/ 0 w 36"/>
              <a:gd name="T3" fmla="*/ 2147483647 h 37"/>
              <a:gd name="T4" fmla="*/ 2147483647 w 36"/>
              <a:gd name="T5" fmla="*/ 2147483647 h 37"/>
              <a:gd name="T6" fmla="*/ 2147483647 w 36"/>
              <a:gd name="T7" fmla="*/ 2147483647 h 37"/>
              <a:gd name="T8" fmla="*/ 2147483647 w 36"/>
              <a:gd name="T9" fmla="*/ 2147483647 h 37"/>
              <a:gd name="T10" fmla="*/ 2147483647 w 36"/>
              <a:gd name="T11" fmla="*/ 0 h 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"/>
              <a:gd name="T19" fmla="*/ 0 h 37"/>
              <a:gd name="T20" fmla="*/ 36 w 36"/>
              <a:gd name="T21" fmla="*/ 37 h 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" h="37">
                <a:moveTo>
                  <a:pt x="36" y="0"/>
                </a:moveTo>
                <a:lnTo>
                  <a:pt x="0" y="2"/>
                </a:lnTo>
                <a:lnTo>
                  <a:pt x="19" y="37"/>
                </a:lnTo>
                <a:lnTo>
                  <a:pt x="36" y="2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48" name="Line 373"/>
          <p:cNvSpPr>
            <a:spLocks noChangeShapeType="1"/>
          </p:cNvSpPr>
          <p:nvPr/>
        </p:nvSpPr>
        <p:spPr bwMode="auto">
          <a:xfrm>
            <a:off x="7112000" y="3963988"/>
            <a:ext cx="3175" cy="265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49" name="Freeform 374"/>
          <p:cNvSpPr>
            <a:spLocks/>
          </p:cNvSpPr>
          <p:nvPr/>
        </p:nvSpPr>
        <p:spPr bwMode="auto">
          <a:xfrm>
            <a:off x="6611938" y="4860925"/>
            <a:ext cx="1004887" cy="708025"/>
          </a:xfrm>
          <a:custGeom>
            <a:avLst/>
            <a:gdLst>
              <a:gd name="T0" fmla="*/ 2147483647 w 633"/>
              <a:gd name="T1" fmla="*/ 0 h 446"/>
              <a:gd name="T2" fmla="*/ 0 w 633"/>
              <a:gd name="T3" fmla="*/ 2147483647 h 446"/>
              <a:gd name="T4" fmla="*/ 2147483647 w 633"/>
              <a:gd name="T5" fmla="*/ 2147483647 h 446"/>
              <a:gd name="T6" fmla="*/ 2147483647 w 633"/>
              <a:gd name="T7" fmla="*/ 2147483647 h 446"/>
              <a:gd name="T8" fmla="*/ 2147483647 w 633"/>
              <a:gd name="T9" fmla="*/ 0 h 446"/>
              <a:gd name="T10" fmla="*/ 2147483647 w 633"/>
              <a:gd name="T11" fmla="*/ 0 h 446"/>
              <a:gd name="T12" fmla="*/ 2147483647 w 633"/>
              <a:gd name="T13" fmla="*/ 0 h 4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3"/>
              <a:gd name="T22" fmla="*/ 0 h 446"/>
              <a:gd name="T23" fmla="*/ 633 w 633"/>
              <a:gd name="T24" fmla="*/ 446 h 4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3" h="446">
                <a:moveTo>
                  <a:pt x="315" y="0"/>
                </a:moveTo>
                <a:lnTo>
                  <a:pt x="0" y="224"/>
                </a:lnTo>
                <a:lnTo>
                  <a:pt x="317" y="446"/>
                </a:lnTo>
                <a:lnTo>
                  <a:pt x="633" y="224"/>
                </a:lnTo>
                <a:lnTo>
                  <a:pt x="317" y="0"/>
                </a:lnTo>
                <a:lnTo>
                  <a:pt x="315" y="0"/>
                </a:lnTo>
                <a:close/>
              </a:path>
            </a:pathLst>
          </a:custGeom>
          <a:solidFill>
            <a:srgbClr val="FBE2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50" name="Freeform 375"/>
          <p:cNvSpPr>
            <a:spLocks/>
          </p:cNvSpPr>
          <p:nvPr/>
        </p:nvSpPr>
        <p:spPr bwMode="auto">
          <a:xfrm>
            <a:off x="6611938" y="4860925"/>
            <a:ext cx="1004887" cy="708025"/>
          </a:xfrm>
          <a:custGeom>
            <a:avLst/>
            <a:gdLst>
              <a:gd name="T0" fmla="*/ 2147483647 w 633"/>
              <a:gd name="T1" fmla="*/ 0 h 446"/>
              <a:gd name="T2" fmla="*/ 0 w 633"/>
              <a:gd name="T3" fmla="*/ 2147483647 h 446"/>
              <a:gd name="T4" fmla="*/ 2147483647 w 633"/>
              <a:gd name="T5" fmla="*/ 2147483647 h 446"/>
              <a:gd name="T6" fmla="*/ 2147483647 w 633"/>
              <a:gd name="T7" fmla="*/ 2147483647 h 446"/>
              <a:gd name="T8" fmla="*/ 2147483647 w 633"/>
              <a:gd name="T9" fmla="*/ 0 h 446"/>
              <a:gd name="T10" fmla="*/ 2147483647 w 633"/>
              <a:gd name="T11" fmla="*/ 0 h 4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33"/>
              <a:gd name="T19" fmla="*/ 0 h 446"/>
              <a:gd name="T20" fmla="*/ 633 w 633"/>
              <a:gd name="T21" fmla="*/ 446 h 4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33" h="446">
                <a:moveTo>
                  <a:pt x="315" y="0"/>
                </a:moveTo>
                <a:lnTo>
                  <a:pt x="0" y="224"/>
                </a:lnTo>
                <a:lnTo>
                  <a:pt x="317" y="446"/>
                </a:lnTo>
                <a:lnTo>
                  <a:pt x="633" y="224"/>
                </a:lnTo>
                <a:lnTo>
                  <a:pt x="317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51" name="Freeform 376"/>
          <p:cNvSpPr>
            <a:spLocks/>
          </p:cNvSpPr>
          <p:nvPr/>
        </p:nvSpPr>
        <p:spPr bwMode="auto">
          <a:xfrm>
            <a:off x="7085013" y="4795838"/>
            <a:ext cx="57150" cy="58737"/>
          </a:xfrm>
          <a:custGeom>
            <a:avLst/>
            <a:gdLst>
              <a:gd name="T0" fmla="*/ 2147483647 w 36"/>
              <a:gd name="T1" fmla="*/ 0 h 37"/>
              <a:gd name="T2" fmla="*/ 0 w 36"/>
              <a:gd name="T3" fmla="*/ 0 h 37"/>
              <a:gd name="T4" fmla="*/ 2147483647 w 36"/>
              <a:gd name="T5" fmla="*/ 2147483647 h 37"/>
              <a:gd name="T6" fmla="*/ 2147483647 w 36"/>
              <a:gd name="T7" fmla="*/ 0 h 37"/>
              <a:gd name="T8" fmla="*/ 2147483647 w 36"/>
              <a:gd name="T9" fmla="*/ 0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37"/>
              <a:gd name="T17" fmla="*/ 36 w 36"/>
              <a:gd name="T18" fmla="*/ 37 h 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37">
                <a:moveTo>
                  <a:pt x="36" y="0"/>
                </a:moveTo>
                <a:lnTo>
                  <a:pt x="0" y="0"/>
                </a:lnTo>
                <a:lnTo>
                  <a:pt x="19" y="37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52" name="Line 377"/>
          <p:cNvSpPr>
            <a:spLocks noChangeShapeType="1"/>
          </p:cNvSpPr>
          <p:nvPr/>
        </p:nvSpPr>
        <p:spPr bwMode="auto">
          <a:xfrm>
            <a:off x="7112000" y="4560888"/>
            <a:ext cx="3175" cy="265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53" name="Rectangle 378"/>
          <p:cNvSpPr>
            <a:spLocks noChangeArrowheads="1"/>
          </p:cNvSpPr>
          <p:nvPr/>
        </p:nvSpPr>
        <p:spPr bwMode="auto">
          <a:xfrm>
            <a:off x="6705600" y="5148263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3</a:t>
            </a:r>
            <a:endParaRPr lang="en-US" b="0">
              <a:latin typeface="Arial" charset="0"/>
            </a:endParaRPr>
          </a:p>
        </p:txBody>
      </p:sp>
      <p:sp>
        <p:nvSpPr>
          <p:cNvPr id="24754" name="Rectangle 379"/>
          <p:cNvSpPr>
            <a:spLocks noChangeArrowheads="1"/>
          </p:cNvSpPr>
          <p:nvPr/>
        </p:nvSpPr>
        <p:spPr bwMode="auto">
          <a:xfrm>
            <a:off x="6769100" y="5148263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2</a:t>
            </a:r>
            <a:endParaRPr lang="en-US" b="0">
              <a:latin typeface="Arial" charset="0"/>
            </a:endParaRPr>
          </a:p>
        </p:txBody>
      </p:sp>
      <p:sp>
        <p:nvSpPr>
          <p:cNvPr id="24755" name="Rectangle 380"/>
          <p:cNvSpPr>
            <a:spLocks noChangeArrowheads="1"/>
          </p:cNvSpPr>
          <p:nvPr/>
        </p:nvSpPr>
        <p:spPr bwMode="auto">
          <a:xfrm>
            <a:off x="6832600" y="5148263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n</a:t>
            </a:r>
            <a:endParaRPr lang="en-US" b="0">
              <a:latin typeface="Arial" charset="0"/>
            </a:endParaRPr>
          </a:p>
        </p:txBody>
      </p:sp>
      <p:sp>
        <p:nvSpPr>
          <p:cNvPr id="24756" name="Rectangle 381"/>
          <p:cNvSpPr>
            <a:spLocks noChangeArrowheads="1"/>
          </p:cNvSpPr>
          <p:nvPr/>
        </p:nvSpPr>
        <p:spPr bwMode="auto">
          <a:xfrm>
            <a:off x="6892925" y="5148263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d</a:t>
            </a:r>
            <a:endParaRPr lang="en-US" b="0">
              <a:latin typeface="Arial" charset="0"/>
            </a:endParaRPr>
          </a:p>
        </p:txBody>
      </p:sp>
      <p:sp>
        <p:nvSpPr>
          <p:cNvPr id="24757" name="Rectangle 382"/>
          <p:cNvSpPr>
            <a:spLocks noChangeArrowheads="1"/>
          </p:cNvSpPr>
          <p:nvPr/>
        </p:nvSpPr>
        <p:spPr bwMode="auto">
          <a:xfrm>
            <a:off x="6958013" y="5148263"/>
            <a:ext cx="8096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4758" name="Rectangle 383"/>
          <p:cNvSpPr>
            <a:spLocks noChangeArrowheads="1"/>
          </p:cNvSpPr>
          <p:nvPr/>
        </p:nvSpPr>
        <p:spPr bwMode="auto">
          <a:xfrm>
            <a:off x="6988175" y="5148263"/>
            <a:ext cx="873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r</a:t>
            </a:r>
            <a:endParaRPr lang="en-US" b="0">
              <a:latin typeface="Arial" charset="0"/>
            </a:endParaRPr>
          </a:p>
        </p:txBody>
      </p:sp>
      <p:sp>
        <p:nvSpPr>
          <p:cNvPr id="24759" name="Rectangle 384"/>
          <p:cNvSpPr>
            <a:spLocks noChangeArrowheads="1"/>
          </p:cNvSpPr>
          <p:nvPr/>
        </p:nvSpPr>
        <p:spPr bwMode="auto">
          <a:xfrm>
            <a:off x="7024688" y="5148263"/>
            <a:ext cx="1079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b="0">
              <a:latin typeface="Arial" charset="0"/>
            </a:endParaRPr>
          </a:p>
        </p:txBody>
      </p:sp>
      <p:sp>
        <p:nvSpPr>
          <p:cNvPr id="24760" name="Rectangle 385"/>
          <p:cNvSpPr>
            <a:spLocks noChangeArrowheads="1"/>
          </p:cNvSpPr>
          <p:nvPr/>
        </p:nvSpPr>
        <p:spPr bwMode="auto">
          <a:xfrm>
            <a:off x="7085013" y="5148263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p</a:t>
            </a:r>
            <a:endParaRPr lang="en-US" b="0">
              <a:latin typeface="Arial" charset="0"/>
            </a:endParaRPr>
          </a:p>
        </p:txBody>
      </p:sp>
      <p:sp>
        <p:nvSpPr>
          <p:cNvPr id="24761" name="Rectangle 386"/>
          <p:cNvSpPr>
            <a:spLocks noChangeArrowheads="1"/>
          </p:cNvSpPr>
          <p:nvPr/>
        </p:nvSpPr>
        <p:spPr bwMode="auto">
          <a:xfrm>
            <a:off x="7150100" y="5148263"/>
            <a:ext cx="1079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b="0">
              <a:latin typeface="Arial" charset="0"/>
            </a:endParaRPr>
          </a:p>
        </p:txBody>
      </p:sp>
      <p:sp>
        <p:nvSpPr>
          <p:cNvPr id="24762" name="Rectangle 387"/>
          <p:cNvSpPr>
            <a:spLocks noChangeArrowheads="1"/>
          </p:cNvSpPr>
          <p:nvPr/>
        </p:nvSpPr>
        <p:spPr bwMode="auto">
          <a:xfrm>
            <a:off x="7213600" y="5148263"/>
            <a:ext cx="80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763" name="Rectangle 388"/>
          <p:cNvSpPr>
            <a:spLocks noChangeArrowheads="1"/>
          </p:cNvSpPr>
          <p:nvPr/>
        </p:nvSpPr>
        <p:spPr bwMode="auto">
          <a:xfrm>
            <a:off x="7243763" y="5148263"/>
            <a:ext cx="746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4764" name="Rectangle 389"/>
          <p:cNvSpPr>
            <a:spLocks noChangeArrowheads="1"/>
          </p:cNvSpPr>
          <p:nvPr/>
        </p:nvSpPr>
        <p:spPr bwMode="auto">
          <a:xfrm>
            <a:off x="7267575" y="5148263"/>
            <a:ext cx="80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765" name="Rectangle 390"/>
          <p:cNvSpPr>
            <a:spLocks noChangeArrowheads="1"/>
          </p:cNvSpPr>
          <p:nvPr/>
        </p:nvSpPr>
        <p:spPr bwMode="auto">
          <a:xfrm>
            <a:off x="7297738" y="5148263"/>
            <a:ext cx="746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4766" name="Rectangle 391"/>
          <p:cNvSpPr>
            <a:spLocks noChangeArrowheads="1"/>
          </p:cNvSpPr>
          <p:nvPr/>
        </p:nvSpPr>
        <p:spPr bwMode="auto">
          <a:xfrm>
            <a:off x="7324725" y="5148263"/>
            <a:ext cx="1079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o</a:t>
            </a:r>
            <a:endParaRPr lang="en-US" b="0">
              <a:latin typeface="Arial" charset="0"/>
            </a:endParaRPr>
          </a:p>
        </p:txBody>
      </p:sp>
      <p:sp>
        <p:nvSpPr>
          <p:cNvPr id="24767" name="Rectangle 392"/>
          <p:cNvSpPr>
            <a:spLocks noChangeArrowheads="1"/>
          </p:cNvSpPr>
          <p:nvPr/>
        </p:nvSpPr>
        <p:spPr bwMode="auto">
          <a:xfrm>
            <a:off x="7385050" y="5148263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n</a:t>
            </a:r>
            <a:endParaRPr lang="en-US" b="0">
              <a:latin typeface="Arial" charset="0"/>
            </a:endParaRPr>
          </a:p>
        </p:txBody>
      </p:sp>
      <p:sp>
        <p:nvSpPr>
          <p:cNvPr id="24768" name="Rectangle 393"/>
          <p:cNvSpPr>
            <a:spLocks noChangeArrowheads="1"/>
          </p:cNvSpPr>
          <p:nvPr/>
        </p:nvSpPr>
        <p:spPr bwMode="auto">
          <a:xfrm>
            <a:off x="7448550" y="5148263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?</a:t>
            </a:r>
            <a:endParaRPr lang="en-US" b="0">
              <a:latin typeface="Arial" charset="0"/>
            </a:endParaRPr>
          </a:p>
        </p:txBody>
      </p:sp>
      <p:sp>
        <p:nvSpPr>
          <p:cNvPr id="24769" name="Freeform 394"/>
          <p:cNvSpPr>
            <a:spLocks/>
          </p:cNvSpPr>
          <p:nvPr/>
        </p:nvSpPr>
        <p:spPr bwMode="auto">
          <a:xfrm>
            <a:off x="7085013" y="5802313"/>
            <a:ext cx="57150" cy="58737"/>
          </a:xfrm>
          <a:custGeom>
            <a:avLst/>
            <a:gdLst>
              <a:gd name="T0" fmla="*/ 2147483647 w 36"/>
              <a:gd name="T1" fmla="*/ 0 h 37"/>
              <a:gd name="T2" fmla="*/ 0 w 36"/>
              <a:gd name="T3" fmla="*/ 0 h 37"/>
              <a:gd name="T4" fmla="*/ 2147483647 w 36"/>
              <a:gd name="T5" fmla="*/ 2147483647 h 37"/>
              <a:gd name="T6" fmla="*/ 2147483647 w 36"/>
              <a:gd name="T7" fmla="*/ 0 h 37"/>
              <a:gd name="T8" fmla="*/ 2147483647 w 36"/>
              <a:gd name="T9" fmla="*/ 0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37"/>
              <a:gd name="T17" fmla="*/ 36 w 36"/>
              <a:gd name="T18" fmla="*/ 37 h 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37">
                <a:moveTo>
                  <a:pt x="36" y="0"/>
                </a:moveTo>
                <a:lnTo>
                  <a:pt x="0" y="0"/>
                </a:lnTo>
                <a:lnTo>
                  <a:pt x="19" y="37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0" name="Line 395"/>
          <p:cNvSpPr>
            <a:spLocks noChangeShapeType="1"/>
          </p:cNvSpPr>
          <p:nvPr/>
        </p:nvSpPr>
        <p:spPr bwMode="auto">
          <a:xfrm>
            <a:off x="7112000" y="5564188"/>
            <a:ext cx="3175" cy="269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1" name="Freeform 396"/>
          <p:cNvSpPr>
            <a:spLocks/>
          </p:cNvSpPr>
          <p:nvPr/>
        </p:nvSpPr>
        <p:spPr bwMode="auto">
          <a:xfrm>
            <a:off x="6611938" y="931863"/>
            <a:ext cx="1008062" cy="344487"/>
          </a:xfrm>
          <a:custGeom>
            <a:avLst/>
            <a:gdLst>
              <a:gd name="T0" fmla="*/ 2147483647 w 635"/>
              <a:gd name="T1" fmla="*/ 2147483647 h 217"/>
              <a:gd name="T2" fmla="*/ 2147483647 w 635"/>
              <a:gd name="T3" fmla="*/ 2147483647 h 217"/>
              <a:gd name="T4" fmla="*/ 2147483647 w 635"/>
              <a:gd name="T5" fmla="*/ 2147483647 h 217"/>
              <a:gd name="T6" fmla="*/ 2147483647 w 635"/>
              <a:gd name="T7" fmla="*/ 2147483647 h 217"/>
              <a:gd name="T8" fmla="*/ 2147483647 w 635"/>
              <a:gd name="T9" fmla="*/ 2147483647 h 217"/>
              <a:gd name="T10" fmla="*/ 2147483647 w 635"/>
              <a:gd name="T11" fmla="*/ 2147483647 h 217"/>
              <a:gd name="T12" fmla="*/ 2147483647 w 635"/>
              <a:gd name="T13" fmla="*/ 2147483647 h 217"/>
              <a:gd name="T14" fmla="*/ 2147483647 w 635"/>
              <a:gd name="T15" fmla="*/ 2147483647 h 217"/>
              <a:gd name="T16" fmla="*/ 2147483647 w 635"/>
              <a:gd name="T17" fmla="*/ 2147483647 h 217"/>
              <a:gd name="T18" fmla="*/ 2147483647 w 635"/>
              <a:gd name="T19" fmla="*/ 2147483647 h 217"/>
              <a:gd name="T20" fmla="*/ 2147483647 w 635"/>
              <a:gd name="T21" fmla="*/ 2147483647 h 217"/>
              <a:gd name="T22" fmla="*/ 2147483647 w 635"/>
              <a:gd name="T23" fmla="*/ 2147483647 h 217"/>
              <a:gd name="T24" fmla="*/ 2147483647 w 635"/>
              <a:gd name="T25" fmla="*/ 2147483647 h 217"/>
              <a:gd name="T26" fmla="*/ 2147483647 w 635"/>
              <a:gd name="T27" fmla="*/ 2147483647 h 217"/>
              <a:gd name="T28" fmla="*/ 2147483647 w 635"/>
              <a:gd name="T29" fmla="*/ 2147483647 h 217"/>
              <a:gd name="T30" fmla="*/ 2147483647 w 635"/>
              <a:gd name="T31" fmla="*/ 2147483647 h 217"/>
              <a:gd name="T32" fmla="*/ 2147483647 w 635"/>
              <a:gd name="T33" fmla="*/ 2147483647 h 217"/>
              <a:gd name="T34" fmla="*/ 2147483647 w 635"/>
              <a:gd name="T35" fmla="*/ 2147483647 h 217"/>
              <a:gd name="T36" fmla="*/ 2147483647 w 635"/>
              <a:gd name="T37" fmla="*/ 2147483647 h 217"/>
              <a:gd name="T38" fmla="*/ 2147483647 w 635"/>
              <a:gd name="T39" fmla="*/ 0 h 217"/>
              <a:gd name="T40" fmla="*/ 2147483647 w 635"/>
              <a:gd name="T41" fmla="*/ 0 h 217"/>
              <a:gd name="T42" fmla="*/ 2147483647 w 635"/>
              <a:gd name="T43" fmla="*/ 0 h 217"/>
              <a:gd name="T44" fmla="*/ 2147483647 w 635"/>
              <a:gd name="T45" fmla="*/ 0 h 217"/>
              <a:gd name="T46" fmla="*/ 2147483647 w 635"/>
              <a:gd name="T47" fmla="*/ 2147483647 h 217"/>
              <a:gd name="T48" fmla="*/ 2147483647 w 635"/>
              <a:gd name="T49" fmla="*/ 2147483647 h 217"/>
              <a:gd name="T50" fmla="*/ 2147483647 w 635"/>
              <a:gd name="T51" fmla="*/ 2147483647 h 217"/>
              <a:gd name="T52" fmla="*/ 2147483647 w 635"/>
              <a:gd name="T53" fmla="*/ 2147483647 h 217"/>
              <a:gd name="T54" fmla="*/ 2147483647 w 635"/>
              <a:gd name="T55" fmla="*/ 2147483647 h 217"/>
              <a:gd name="T56" fmla="*/ 2147483647 w 635"/>
              <a:gd name="T57" fmla="*/ 2147483647 h 217"/>
              <a:gd name="T58" fmla="*/ 2147483647 w 635"/>
              <a:gd name="T59" fmla="*/ 2147483647 h 217"/>
              <a:gd name="T60" fmla="*/ 0 w 635"/>
              <a:gd name="T61" fmla="*/ 2147483647 h 217"/>
              <a:gd name="T62" fmla="*/ 0 w 635"/>
              <a:gd name="T63" fmla="*/ 2147483647 h 217"/>
              <a:gd name="T64" fmla="*/ 0 w 635"/>
              <a:gd name="T65" fmla="*/ 2147483647 h 217"/>
              <a:gd name="T66" fmla="*/ 2147483647 w 635"/>
              <a:gd name="T67" fmla="*/ 2147483647 h 217"/>
              <a:gd name="T68" fmla="*/ 2147483647 w 635"/>
              <a:gd name="T69" fmla="*/ 2147483647 h 217"/>
              <a:gd name="T70" fmla="*/ 2147483647 w 635"/>
              <a:gd name="T71" fmla="*/ 2147483647 h 217"/>
              <a:gd name="T72" fmla="*/ 2147483647 w 635"/>
              <a:gd name="T73" fmla="*/ 2147483647 h 217"/>
              <a:gd name="T74" fmla="*/ 2147483647 w 635"/>
              <a:gd name="T75" fmla="*/ 2147483647 h 217"/>
              <a:gd name="T76" fmla="*/ 2147483647 w 635"/>
              <a:gd name="T77" fmla="*/ 2147483647 h 217"/>
              <a:gd name="T78" fmla="*/ 2147483647 w 635"/>
              <a:gd name="T79" fmla="*/ 2147483647 h 217"/>
              <a:gd name="T80" fmla="*/ 2147483647 w 635"/>
              <a:gd name="T81" fmla="*/ 2147483647 h 217"/>
              <a:gd name="T82" fmla="*/ 2147483647 w 635"/>
              <a:gd name="T83" fmla="*/ 2147483647 h 217"/>
              <a:gd name="T84" fmla="*/ 2147483647 w 635"/>
              <a:gd name="T85" fmla="*/ 2147483647 h 217"/>
              <a:gd name="T86" fmla="*/ 2147483647 w 635"/>
              <a:gd name="T87" fmla="*/ 2147483647 h 217"/>
              <a:gd name="T88" fmla="*/ 2147483647 w 635"/>
              <a:gd name="T89" fmla="*/ 2147483647 h 21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635"/>
              <a:gd name="T136" fmla="*/ 0 h 217"/>
              <a:gd name="T137" fmla="*/ 635 w 635"/>
              <a:gd name="T138" fmla="*/ 217 h 217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635" h="217">
                <a:moveTo>
                  <a:pt x="527" y="215"/>
                </a:moveTo>
                <a:lnTo>
                  <a:pt x="546" y="215"/>
                </a:lnTo>
                <a:lnTo>
                  <a:pt x="563" y="211"/>
                </a:lnTo>
                <a:lnTo>
                  <a:pt x="578" y="204"/>
                </a:lnTo>
                <a:lnTo>
                  <a:pt x="591" y="195"/>
                </a:lnTo>
                <a:lnTo>
                  <a:pt x="603" y="185"/>
                </a:lnTo>
                <a:lnTo>
                  <a:pt x="614" y="172"/>
                </a:lnTo>
                <a:lnTo>
                  <a:pt x="622" y="159"/>
                </a:lnTo>
                <a:lnTo>
                  <a:pt x="629" y="143"/>
                </a:lnTo>
                <a:lnTo>
                  <a:pt x="633" y="126"/>
                </a:lnTo>
                <a:lnTo>
                  <a:pt x="635" y="109"/>
                </a:lnTo>
                <a:lnTo>
                  <a:pt x="633" y="91"/>
                </a:lnTo>
                <a:lnTo>
                  <a:pt x="629" y="74"/>
                </a:lnTo>
                <a:lnTo>
                  <a:pt x="622" y="59"/>
                </a:lnTo>
                <a:lnTo>
                  <a:pt x="614" y="43"/>
                </a:lnTo>
                <a:lnTo>
                  <a:pt x="603" y="30"/>
                </a:lnTo>
                <a:lnTo>
                  <a:pt x="591" y="19"/>
                </a:lnTo>
                <a:lnTo>
                  <a:pt x="578" y="11"/>
                </a:lnTo>
                <a:lnTo>
                  <a:pt x="563" y="4"/>
                </a:lnTo>
                <a:lnTo>
                  <a:pt x="546" y="0"/>
                </a:lnTo>
                <a:lnTo>
                  <a:pt x="529" y="0"/>
                </a:lnTo>
                <a:lnTo>
                  <a:pt x="105" y="0"/>
                </a:lnTo>
                <a:lnTo>
                  <a:pt x="89" y="0"/>
                </a:lnTo>
                <a:lnTo>
                  <a:pt x="72" y="4"/>
                </a:lnTo>
                <a:lnTo>
                  <a:pt x="57" y="11"/>
                </a:lnTo>
                <a:lnTo>
                  <a:pt x="42" y="19"/>
                </a:lnTo>
                <a:lnTo>
                  <a:pt x="29" y="30"/>
                </a:lnTo>
                <a:lnTo>
                  <a:pt x="19" y="43"/>
                </a:lnTo>
                <a:lnTo>
                  <a:pt x="10" y="59"/>
                </a:lnTo>
                <a:lnTo>
                  <a:pt x="4" y="74"/>
                </a:lnTo>
                <a:lnTo>
                  <a:pt x="0" y="91"/>
                </a:lnTo>
                <a:lnTo>
                  <a:pt x="0" y="109"/>
                </a:lnTo>
                <a:lnTo>
                  <a:pt x="0" y="126"/>
                </a:lnTo>
                <a:lnTo>
                  <a:pt x="4" y="143"/>
                </a:lnTo>
                <a:lnTo>
                  <a:pt x="10" y="159"/>
                </a:lnTo>
                <a:lnTo>
                  <a:pt x="19" y="172"/>
                </a:lnTo>
                <a:lnTo>
                  <a:pt x="29" y="185"/>
                </a:lnTo>
                <a:lnTo>
                  <a:pt x="42" y="195"/>
                </a:lnTo>
                <a:lnTo>
                  <a:pt x="57" y="204"/>
                </a:lnTo>
                <a:lnTo>
                  <a:pt x="72" y="211"/>
                </a:lnTo>
                <a:lnTo>
                  <a:pt x="89" y="215"/>
                </a:lnTo>
                <a:lnTo>
                  <a:pt x="105" y="217"/>
                </a:lnTo>
                <a:lnTo>
                  <a:pt x="529" y="217"/>
                </a:lnTo>
                <a:lnTo>
                  <a:pt x="527" y="215"/>
                </a:lnTo>
                <a:close/>
              </a:path>
            </a:pathLst>
          </a:custGeom>
          <a:solidFill>
            <a:srgbClr val="FBE2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2" name="Freeform 397"/>
          <p:cNvSpPr>
            <a:spLocks/>
          </p:cNvSpPr>
          <p:nvPr/>
        </p:nvSpPr>
        <p:spPr bwMode="auto">
          <a:xfrm>
            <a:off x="6611938" y="931863"/>
            <a:ext cx="1008062" cy="344487"/>
          </a:xfrm>
          <a:custGeom>
            <a:avLst/>
            <a:gdLst>
              <a:gd name="T0" fmla="*/ 2147483647 w 635"/>
              <a:gd name="T1" fmla="*/ 2147483647 h 217"/>
              <a:gd name="T2" fmla="*/ 2147483647 w 635"/>
              <a:gd name="T3" fmla="*/ 2147483647 h 217"/>
              <a:gd name="T4" fmla="*/ 2147483647 w 635"/>
              <a:gd name="T5" fmla="*/ 2147483647 h 217"/>
              <a:gd name="T6" fmla="*/ 2147483647 w 635"/>
              <a:gd name="T7" fmla="*/ 2147483647 h 217"/>
              <a:gd name="T8" fmla="*/ 2147483647 w 635"/>
              <a:gd name="T9" fmla="*/ 2147483647 h 217"/>
              <a:gd name="T10" fmla="*/ 2147483647 w 635"/>
              <a:gd name="T11" fmla="*/ 2147483647 h 217"/>
              <a:gd name="T12" fmla="*/ 2147483647 w 635"/>
              <a:gd name="T13" fmla="*/ 2147483647 h 217"/>
              <a:gd name="T14" fmla="*/ 2147483647 w 635"/>
              <a:gd name="T15" fmla="*/ 2147483647 h 217"/>
              <a:gd name="T16" fmla="*/ 2147483647 w 635"/>
              <a:gd name="T17" fmla="*/ 2147483647 h 217"/>
              <a:gd name="T18" fmla="*/ 2147483647 w 635"/>
              <a:gd name="T19" fmla="*/ 2147483647 h 217"/>
              <a:gd name="T20" fmla="*/ 2147483647 w 635"/>
              <a:gd name="T21" fmla="*/ 2147483647 h 217"/>
              <a:gd name="T22" fmla="*/ 2147483647 w 635"/>
              <a:gd name="T23" fmla="*/ 2147483647 h 217"/>
              <a:gd name="T24" fmla="*/ 2147483647 w 635"/>
              <a:gd name="T25" fmla="*/ 2147483647 h 217"/>
              <a:gd name="T26" fmla="*/ 2147483647 w 635"/>
              <a:gd name="T27" fmla="*/ 2147483647 h 217"/>
              <a:gd name="T28" fmla="*/ 2147483647 w 635"/>
              <a:gd name="T29" fmla="*/ 2147483647 h 217"/>
              <a:gd name="T30" fmla="*/ 2147483647 w 635"/>
              <a:gd name="T31" fmla="*/ 2147483647 h 217"/>
              <a:gd name="T32" fmla="*/ 2147483647 w 635"/>
              <a:gd name="T33" fmla="*/ 2147483647 h 217"/>
              <a:gd name="T34" fmla="*/ 2147483647 w 635"/>
              <a:gd name="T35" fmla="*/ 2147483647 h 217"/>
              <a:gd name="T36" fmla="*/ 2147483647 w 635"/>
              <a:gd name="T37" fmla="*/ 2147483647 h 217"/>
              <a:gd name="T38" fmla="*/ 2147483647 w 635"/>
              <a:gd name="T39" fmla="*/ 0 h 217"/>
              <a:gd name="T40" fmla="*/ 2147483647 w 635"/>
              <a:gd name="T41" fmla="*/ 0 h 217"/>
              <a:gd name="T42" fmla="*/ 2147483647 w 635"/>
              <a:gd name="T43" fmla="*/ 0 h 217"/>
              <a:gd name="T44" fmla="*/ 2147483647 w 635"/>
              <a:gd name="T45" fmla="*/ 0 h 217"/>
              <a:gd name="T46" fmla="*/ 2147483647 w 635"/>
              <a:gd name="T47" fmla="*/ 2147483647 h 217"/>
              <a:gd name="T48" fmla="*/ 2147483647 w 635"/>
              <a:gd name="T49" fmla="*/ 2147483647 h 217"/>
              <a:gd name="T50" fmla="*/ 2147483647 w 635"/>
              <a:gd name="T51" fmla="*/ 2147483647 h 217"/>
              <a:gd name="T52" fmla="*/ 2147483647 w 635"/>
              <a:gd name="T53" fmla="*/ 2147483647 h 217"/>
              <a:gd name="T54" fmla="*/ 2147483647 w 635"/>
              <a:gd name="T55" fmla="*/ 2147483647 h 217"/>
              <a:gd name="T56" fmla="*/ 2147483647 w 635"/>
              <a:gd name="T57" fmla="*/ 2147483647 h 217"/>
              <a:gd name="T58" fmla="*/ 2147483647 w 635"/>
              <a:gd name="T59" fmla="*/ 2147483647 h 217"/>
              <a:gd name="T60" fmla="*/ 0 w 635"/>
              <a:gd name="T61" fmla="*/ 2147483647 h 217"/>
              <a:gd name="T62" fmla="*/ 0 w 635"/>
              <a:gd name="T63" fmla="*/ 2147483647 h 217"/>
              <a:gd name="T64" fmla="*/ 0 w 635"/>
              <a:gd name="T65" fmla="*/ 2147483647 h 217"/>
              <a:gd name="T66" fmla="*/ 2147483647 w 635"/>
              <a:gd name="T67" fmla="*/ 2147483647 h 217"/>
              <a:gd name="T68" fmla="*/ 2147483647 w 635"/>
              <a:gd name="T69" fmla="*/ 2147483647 h 217"/>
              <a:gd name="T70" fmla="*/ 2147483647 w 635"/>
              <a:gd name="T71" fmla="*/ 2147483647 h 217"/>
              <a:gd name="T72" fmla="*/ 2147483647 w 635"/>
              <a:gd name="T73" fmla="*/ 2147483647 h 217"/>
              <a:gd name="T74" fmla="*/ 2147483647 w 635"/>
              <a:gd name="T75" fmla="*/ 2147483647 h 217"/>
              <a:gd name="T76" fmla="*/ 2147483647 w 635"/>
              <a:gd name="T77" fmla="*/ 2147483647 h 217"/>
              <a:gd name="T78" fmla="*/ 2147483647 w 635"/>
              <a:gd name="T79" fmla="*/ 2147483647 h 217"/>
              <a:gd name="T80" fmla="*/ 2147483647 w 635"/>
              <a:gd name="T81" fmla="*/ 2147483647 h 217"/>
              <a:gd name="T82" fmla="*/ 2147483647 w 635"/>
              <a:gd name="T83" fmla="*/ 2147483647 h 217"/>
              <a:gd name="T84" fmla="*/ 2147483647 w 635"/>
              <a:gd name="T85" fmla="*/ 2147483647 h 217"/>
              <a:gd name="T86" fmla="*/ 2147483647 w 635"/>
              <a:gd name="T87" fmla="*/ 2147483647 h 21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635"/>
              <a:gd name="T133" fmla="*/ 0 h 217"/>
              <a:gd name="T134" fmla="*/ 635 w 635"/>
              <a:gd name="T135" fmla="*/ 217 h 217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635" h="217">
                <a:moveTo>
                  <a:pt x="527" y="215"/>
                </a:moveTo>
                <a:lnTo>
                  <a:pt x="546" y="215"/>
                </a:lnTo>
                <a:lnTo>
                  <a:pt x="563" y="211"/>
                </a:lnTo>
                <a:lnTo>
                  <a:pt x="578" y="204"/>
                </a:lnTo>
                <a:lnTo>
                  <a:pt x="591" y="195"/>
                </a:lnTo>
                <a:lnTo>
                  <a:pt x="603" y="185"/>
                </a:lnTo>
                <a:lnTo>
                  <a:pt x="614" y="172"/>
                </a:lnTo>
                <a:lnTo>
                  <a:pt x="622" y="159"/>
                </a:lnTo>
                <a:lnTo>
                  <a:pt x="629" y="143"/>
                </a:lnTo>
                <a:lnTo>
                  <a:pt x="633" y="126"/>
                </a:lnTo>
                <a:lnTo>
                  <a:pt x="635" y="109"/>
                </a:lnTo>
                <a:lnTo>
                  <a:pt x="633" y="91"/>
                </a:lnTo>
                <a:lnTo>
                  <a:pt x="629" y="74"/>
                </a:lnTo>
                <a:lnTo>
                  <a:pt x="622" y="59"/>
                </a:lnTo>
                <a:lnTo>
                  <a:pt x="614" y="43"/>
                </a:lnTo>
                <a:lnTo>
                  <a:pt x="603" y="30"/>
                </a:lnTo>
                <a:lnTo>
                  <a:pt x="591" y="19"/>
                </a:lnTo>
                <a:lnTo>
                  <a:pt x="578" y="11"/>
                </a:lnTo>
                <a:lnTo>
                  <a:pt x="563" y="4"/>
                </a:lnTo>
                <a:lnTo>
                  <a:pt x="546" y="0"/>
                </a:lnTo>
                <a:lnTo>
                  <a:pt x="529" y="0"/>
                </a:lnTo>
                <a:lnTo>
                  <a:pt x="105" y="0"/>
                </a:lnTo>
                <a:lnTo>
                  <a:pt x="89" y="0"/>
                </a:lnTo>
                <a:lnTo>
                  <a:pt x="72" y="4"/>
                </a:lnTo>
                <a:lnTo>
                  <a:pt x="57" y="11"/>
                </a:lnTo>
                <a:lnTo>
                  <a:pt x="42" y="19"/>
                </a:lnTo>
                <a:lnTo>
                  <a:pt x="29" y="30"/>
                </a:lnTo>
                <a:lnTo>
                  <a:pt x="19" y="43"/>
                </a:lnTo>
                <a:lnTo>
                  <a:pt x="10" y="59"/>
                </a:lnTo>
                <a:lnTo>
                  <a:pt x="4" y="74"/>
                </a:lnTo>
                <a:lnTo>
                  <a:pt x="0" y="91"/>
                </a:lnTo>
                <a:lnTo>
                  <a:pt x="0" y="109"/>
                </a:lnTo>
                <a:lnTo>
                  <a:pt x="0" y="126"/>
                </a:lnTo>
                <a:lnTo>
                  <a:pt x="4" y="143"/>
                </a:lnTo>
                <a:lnTo>
                  <a:pt x="10" y="159"/>
                </a:lnTo>
                <a:lnTo>
                  <a:pt x="19" y="172"/>
                </a:lnTo>
                <a:lnTo>
                  <a:pt x="29" y="185"/>
                </a:lnTo>
                <a:lnTo>
                  <a:pt x="42" y="195"/>
                </a:lnTo>
                <a:lnTo>
                  <a:pt x="57" y="204"/>
                </a:lnTo>
                <a:lnTo>
                  <a:pt x="72" y="211"/>
                </a:lnTo>
                <a:lnTo>
                  <a:pt x="89" y="215"/>
                </a:lnTo>
                <a:lnTo>
                  <a:pt x="105" y="217"/>
                </a:lnTo>
                <a:lnTo>
                  <a:pt x="529" y="217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3" name="Rectangle 398"/>
          <p:cNvSpPr>
            <a:spLocks noChangeArrowheads="1"/>
          </p:cNvSpPr>
          <p:nvPr/>
        </p:nvSpPr>
        <p:spPr bwMode="auto">
          <a:xfrm>
            <a:off x="6994525" y="10350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S</a:t>
            </a:r>
            <a:endParaRPr lang="en-US" b="0">
              <a:latin typeface="Arial" charset="0"/>
            </a:endParaRPr>
          </a:p>
        </p:txBody>
      </p:sp>
      <p:sp>
        <p:nvSpPr>
          <p:cNvPr id="24774" name="Rectangle 399"/>
          <p:cNvSpPr>
            <a:spLocks noChangeArrowheads="1"/>
          </p:cNvSpPr>
          <p:nvPr/>
        </p:nvSpPr>
        <p:spPr bwMode="auto">
          <a:xfrm>
            <a:off x="7069138" y="1035050"/>
            <a:ext cx="8096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775" name="Rectangle 400"/>
          <p:cNvSpPr>
            <a:spLocks noChangeArrowheads="1"/>
          </p:cNvSpPr>
          <p:nvPr/>
        </p:nvSpPr>
        <p:spPr bwMode="auto">
          <a:xfrm>
            <a:off x="7102475" y="1035050"/>
            <a:ext cx="1079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a</a:t>
            </a:r>
            <a:endParaRPr lang="en-US" b="0">
              <a:latin typeface="Arial" charset="0"/>
            </a:endParaRPr>
          </a:p>
        </p:txBody>
      </p:sp>
      <p:sp>
        <p:nvSpPr>
          <p:cNvPr id="24776" name="Rectangle 401"/>
          <p:cNvSpPr>
            <a:spLocks noChangeArrowheads="1"/>
          </p:cNvSpPr>
          <p:nvPr/>
        </p:nvSpPr>
        <p:spPr bwMode="auto">
          <a:xfrm>
            <a:off x="7162800" y="1035050"/>
            <a:ext cx="873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r</a:t>
            </a:r>
            <a:endParaRPr lang="en-US" b="0">
              <a:latin typeface="Arial" charset="0"/>
            </a:endParaRPr>
          </a:p>
        </p:txBody>
      </p:sp>
      <p:sp>
        <p:nvSpPr>
          <p:cNvPr id="24777" name="Rectangle 402"/>
          <p:cNvSpPr>
            <a:spLocks noChangeArrowheads="1"/>
          </p:cNvSpPr>
          <p:nvPr/>
        </p:nvSpPr>
        <p:spPr bwMode="auto">
          <a:xfrm>
            <a:off x="7199313" y="1035050"/>
            <a:ext cx="8096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778" name="Rectangle 403"/>
          <p:cNvSpPr>
            <a:spLocks noChangeArrowheads="1"/>
          </p:cNvSpPr>
          <p:nvPr/>
        </p:nvSpPr>
        <p:spPr bwMode="auto">
          <a:xfrm>
            <a:off x="7634288" y="1763713"/>
            <a:ext cx="14128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M</a:t>
            </a:r>
            <a:endParaRPr lang="en-US" b="0">
              <a:latin typeface="Arial" charset="0"/>
            </a:endParaRPr>
          </a:p>
        </p:txBody>
      </p:sp>
      <p:sp>
        <p:nvSpPr>
          <p:cNvPr id="24779" name="Rectangle 404"/>
          <p:cNvSpPr>
            <a:spLocks noChangeArrowheads="1"/>
          </p:cNvSpPr>
          <p:nvPr/>
        </p:nvSpPr>
        <p:spPr bwMode="auto">
          <a:xfrm>
            <a:off x="7727950" y="1763713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u</a:t>
            </a:r>
            <a:endParaRPr lang="en-US" b="0">
              <a:latin typeface="Arial" charset="0"/>
            </a:endParaRPr>
          </a:p>
        </p:txBody>
      </p:sp>
      <p:sp>
        <p:nvSpPr>
          <p:cNvPr id="24780" name="Rectangle 405"/>
          <p:cNvSpPr>
            <a:spLocks noChangeArrowheads="1"/>
          </p:cNvSpPr>
          <p:nvPr/>
        </p:nvSpPr>
        <p:spPr bwMode="auto">
          <a:xfrm>
            <a:off x="7788275" y="1763713"/>
            <a:ext cx="746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l</a:t>
            </a:r>
            <a:endParaRPr lang="en-US" b="0">
              <a:latin typeface="Arial" charset="0"/>
            </a:endParaRPr>
          </a:p>
        </p:txBody>
      </p:sp>
      <p:sp>
        <p:nvSpPr>
          <p:cNvPr id="24781" name="Rectangle 406"/>
          <p:cNvSpPr>
            <a:spLocks noChangeArrowheads="1"/>
          </p:cNvSpPr>
          <p:nvPr/>
        </p:nvSpPr>
        <p:spPr bwMode="auto">
          <a:xfrm>
            <a:off x="7815263" y="1763713"/>
            <a:ext cx="8096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782" name="Rectangle 407"/>
          <p:cNvSpPr>
            <a:spLocks noChangeArrowheads="1"/>
          </p:cNvSpPr>
          <p:nvPr/>
        </p:nvSpPr>
        <p:spPr bwMode="auto">
          <a:xfrm>
            <a:off x="7845425" y="1763713"/>
            <a:ext cx="746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4783" name="Rectangle 408"/>
          <p:cNvSpPr>
            <a:spLocks noChangeArrowheads="1"/>
          </p:cNvSpPr>
          <p:nvPr/>
        </p:nvSpPr>
        <p:spPr bwMode="auto">
          <a:xfrm>
            <a:off x="7869238" y="1763713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p</a:t>
            </a:r>
            <a:endParaRPr lang="en-US" b="0">
              <a:latin typeface="Arial" charset="0"/>
            </a:endParaRPr>
          </a:p>
        </p:txBody>
      </p:sp>
      <p:sp>
        <p:nvSpPr>
          <p:cNvPr id="24784" name="Rectangle 409"/>
          <p:cNvSpPr>
            <a:spLocks noChangeArrowheads="1"/>
          </p:cNvSpPr>
          <p:nvPr/>
        </p:nvSpPr>
        <p:spPr bwMode="auto">
          <a:xfrm>
            <a:off x="7932738" y="1763713"/>
            <a:ext cx="746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l</a:t>
            </a:r>
            <a:endParaRPr lang="en-US" b="0">
              <a:latin typeface="Arial" charset="0"/>
            </a:endParaRPr>
          </a:p>
        </p:txBody>
      </p:sp>
      <p:sp>
        <p:nvSpPr>
          <p:cNvPr id="24785" name="Rectangle 410"/>
          <p:cNvSpPr>
            <a:spLocks noChangeArrowheads="1"/>
          </p:cNvSpPr>
          <p:nvPr/>
        </p:nvSpPr>
        <p:spPr bwMode="auto">
          <a:xfrm>
            <a:off x="7956550" y="1763713"/>
            <a:ext cx="746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4786" name="Rectangle 411"/>
          <p:cNvSpPr>
            <a:spLocks noChangeArrowheads="1"/>
          </p:cNvSpPr>
          <p:nvPr/>
        </p:nvSpPr>
        <p:spPr bwMode="auto">
          <a:xfrm>
            <a:off x="7983538" y="1763713"/>
            <a:ext cx="1079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b="0">
              <a:latin typeface="Arial" charset="0"/>
            </a:endParaRPr>
          </a:p>
        </p:txBody>
      </p:sp>
      <p:sp>
        <p:nvSpPr>
          <p:cNvPr id="24787" name="Rectangle 412"/>
          <p:cNvSpPr>
            <a:spLocks noChangeArrowheads="1"/>
          </p:cNvSpPr>
          <p:nvPr/>
        </p:nvSpPr>
        <p:spPr bwMode="auto">
          <a:xfrm>
            <a:off x="8043863" y="1763713"/>
            <a:ext cx="873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r</a:t>
            </a:r>
            <a:endParaRPr lang="en-US" b="0">
              <a:latin typeface="Arial" charset="0"/>
            </a:endParaRPr>
          </a:p>
        </p:txBody>
      </p:sp>
      <p:sp>
        <p:nvSpPr>
          <p:cNvPr id="24788" name="Rectangle 413"/>
          <p:cNvSpPr>
            <a:spLocks noChangeArrowheads="1"/>
          </p:cNvSpPr>
          <p:nvPr/>
        </p:nvSpPr>
        <p:spPr bwMode="auto">
          <a:xfrm>
            <a:off x="8080375" y="1763713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0</a:t>
            </a:r>
            <a:endParaRPr lang="en-US" b="0">
              <a:latin typeface="Arial" charset="0"/>
            </a:endParaRPr>
          </a:p>
        </p:txBody>
      </p:sp>
      <p:sp>
        <p:nvSpPr>
          <p:cNvPr id="24789" name="Rectangle 414"/>
          <p:cNvSpPr>
            <a:spLocks noChangeArrowheads="1"/>
          </p:cNvSpPr>
          <p:nvPr/>
        </p:nvSpPr>
        <p:spPr bwMode="auto">
          <a:xfrm>
            <a:off x="8145463" y="1763713"/>
            <a:ext cx="8096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4790" name="Rectangle 415"/>
          <p:cNvSpPr>
            <a:spLocks noChangeArrowheads="1"/>
          </p:cNvSpPr>
          <p:nvPr/>
        </p:nvSpPr>
        <p:spPr bwMode="auto">
          <a:xfrm>
            <a:off x="8175625" y="1763713"/>
            <a:ext cx="1143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=</a:t>
            </a:r>
            <a:endParaRPr lang="en-US" b="0">
              <a:latin typeface="Arial" charset="0"/>
            </a:endParaRPr>
          </a:p>
        </p:txBody>
      </p:sp>
      <p:sp>
        <p:nvSpPr>
          <p:cNvPr id="24791" name="Rectangle 416"/>
          <p:cNvSpPr>
            <a:spLocks noChangeArrowheads="1"/>
          </p:cNvSpPr>
          <p:nvPr/>
        </p:nvSpPr>
        <p:spPr bwMode="auto">
          <a:xfrm>
            <a:off x="8242300" y="1763713"/>
            <a:ext cx="80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4792" name="Rectangle 417"/>
          <p:cNvSpPr>
            <a:spLocks noChangeArrowheads="1"/>
          </p:cNvSpPr>
          <p:nvPr/>
        </p:nvSpPr>
        <p:spPr bwMode="auto">
          <a:xfrm>
            <a:off x="8272463" y="1763713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0</a:t>
            </a:r>
            <a:endParaRPr lang="en-US" b="0">
              <a:latin typeface="Arial" charset="0"/>
            </a:endParaRPr>
          </a:p>
        </p:txBody>
      </p:sp>
      <p:sp>
        <p:nvSpPr>
          <p:cNvPr id="24793" name="Rectangle 418"/>
          <p:cNvSpPr>
            <a:spLocks noChangeArrowheads="1"/>
          </p:cNvSpPr>
          <p:nvPr/>
        </p:nvSpPr>
        <p:spPr bwMode="auto">
          <a:xfrm>
            <a:off x="5870575" y="1763713"/>
            <a:ext cx="14128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M</a:t>
            </a:r>
            <a:endParaRPr lang="en-US" b="0">
              <a:latin typeface="Arial" charset="0"/>
            </a:endParaRPr>
          </a:p>
        </p:txBody>
      </p:sp>
      <p:sp>
        <p:nvSpPr>
          <p:cNvPr id="24794" name="Rectangle 419"/>
          <p:cNvSpPr>
            <a:spLocks noChangeArrowheads="1"/>
          </p:cNvSpPr>
          <p:nvPr/>
        </p:nvSpPr>
        <p:spPr bwMode="auto">
          <a:xfrm>
            <a:off x="5965825" y="1763713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u</a:t>
            </a:r>
            <a:endParaRPr lang="en-US" b="0">
              <a:latin typeface="Arial" charset="0"/>
            </a:endParaRPr>
          </a:p>
        </p:txBody>
      </p:sp>
      <p:sp>
        <p:nvSpPr>
          <p:cNvPr id="24795" name="Rectangle 420"/>
          <p:cNvSpPr>
            <a:spLocks noChangeArrowheads="1"/>
          </p:cNvSpPr>
          <p:nvPr/>
        </p:nvSpPr>
        <p:spPr bwMode="auto">
          <a:xfrm>
            <a:off x="6026150" y="1763713"/>
            <a:ext cx="746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l</a:t>
            </a:r>
            <a:endParaRPr lang="en-US" b="0">
              <a:latin typeface="Arial" charset="0"/>
            </a:endParaRPr>
          </a:p>
        </p:txBody>
      </p:sp>
      <p:sp>
        <p:nvSpPr>
          <p:cNvPr id="24796" name="Rectangle 421"/>
          <p:cNvSpPr>
            <a:spLocks noChangeArrowheads="1"/>
          </p:cNvSpPr>
          <p:nvPr/>
        </p:nvSpPr>
        <p:spPr bwMode="auto">
          <a:xfrm>
            <a:off x="6053138" y="1763713"/>
            <a:ext cx="8096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797" name="Rectangle 422"/>
          <p:cNvSpPr>
            <a:spLocks noChangeArrowheads="1"/>
          </p:cNvSpPr>
          <p:nvPr/>
        </p:nvSpPr>
        <p:spPr bwMode="auto">
          <a:xfrm>
            <a:off x="6083300" y="1763713"/>
            <a:ext cx="746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4798" name="Rectangle 423"/>
          <p:cNvSpPr>
            <a:spLocks noChangeArrowheads="1"/>
          </p:cNvSpPr>
          <p:nvPr/>
        </p:nvSpPr>
        <p:spPr bwMode="auto">
          <a:xfrm>
            <a:off x="6107113" y="1763713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p</a:t>
            </a:r>
            <a:endParaRPr lang="en-US" b="0">
              <a:latin typeface="Arial" charset="0"/>
            </a:endParaRPr>
          </a:p>
        </p:txBody>
      </p:sp>
      <p:sp>
        <p:nvSpPr>
          <p:cNvPr id="24799" name="Rectangle 424"/>
          <p:cNvSpPr>
            <a:spLocks noChangeArrowheads="1"/>
          </p:cNvSpPr>
          <p:nvPr/>
        </p:nvSpPr>
        <p:spPr bwMode="auto">
          <a:xfrm>
            <a:off x="6170613" y="1763713"/>
            <a:ext cx="746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l</a:t>
            </a:r>
            <a:endParaRPr lang="en-US" b="0">
              <a:latin typeface="Arial" charset="0"/>
            </a:endParaRPr>
          </a:p>
        </p:txBody>
      </p:sp>
      <p:sp>
        <p:nvSpPr>
          <p:cNvPr id="24800" name="Rectangle 425"/>
          <p:cNvSpPr>
            <a:spLocks noChangeArrowheads="1"/>
          </p:cNvSpPr>
          <p:nvPr/>
        </p:nvSpPr>
        <p:spPr bwMode="auto">
          <a:xfrm>
            <a:off x="6194425" y="1763713"/>
            <a:ext cx="746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4801" name="Rectangle 426"/>
          <p:cNvSpPr>
            <a:spLocks noChangeArrowheads="1"/>
          </p:cNvSpPr>
          <p:nvPr/>
        </p:nvSpPr>
        <p:spPr bwMode="auto">
          <a:xfrm>
            <a:off x="6221413" y="1763713"/>
            <a:ext cx="1079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b="0">
              <a:latin typeface="Arial" charset="0"/>
            </a:endParaRPr>
          </a:p>
        </p:txBody>
      </p:sp>
      <p:sp>
        <p:nvSpPr>
          <p:cNvPr id="24802" name="Rectangle 427"/>
          <p:cNvSpPr>
            <a:spLocks noChangeArrowheads="1"/>
          </p:cNvSpPr>
          <p:nvPr/>
        </p:nvSpPr>
        <p:spPr bwMode="auto">
          <a:xfrm>
            <a:off x="6281738" y="1763713"/>
            <a:ext cx="873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r</a:t>
            </a:r>
            <a:endParaRPr lang="en-US" b="0">
              <a:latin typeface="Arial" charset="0"/>
            </a:endParaRPr>
          </a:p>
        </p:txBody>
      </p:sp>
      <p:sp>
        <p:nvSpPr>
          <p:cNvPr id="24803" name="Rectangle 428"/>
          <p:cNvSpPr>
            <a:spLocks noChangeArrowheads="1"/>
          </p:cNvSpPr>
          <p:nvPr/>
        </p:nvSpPr>
        <p:spPr bwMode="auto">
          <a:xfrm>
            <a:off x="6318250" y="1763713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0</a:t>
            </a:r>
            <a:endParaRPr lang="en-US" b="0">
              <a:latin typeface="Arial" charset="0"/>
            </a:endParaRPr>
          </a:p>
        </p:txBody>
      </p:sp>
      <p:sp>
        <p:nvSpPr>
          <p:cNvPr id="24804" name="Rectangle 429"/>
          <p:cNvSpPr>
            <a:spLocks noChangeArrowheads="1"/>
          </p:cNvSpPr>
          <p:nvPr/>
        </p:nvSpPr>
        <p:spPr bwMode="auto">
          <a:xfrm>
            <a:off x="6381750" y="1763713"/>
            <a:ext cx="80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4805" name="Rectangle 430"/>
          <p:cNvSpPr>
            <a:spLocks noChangeArrowheads="1"/>
          </p:cNvSpPr>
          <p:nvPr/>
        </p:nvSpPr>
        <p:spPr bwMode="auto">
          <a:xfrm>
            <a:off x="6413500" y="1763713"/>
            <a:ext cx="1143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=</a:t>
            </a:r>
            <a:endParaRPr lang="en-US" b="0">
              <a:latin typeface="Arial" charset="0"/>
            </a:endParaRPr>
          </a:p>
        </p:txBody>
      </p:sp>
      <p:sp>
        <p:nvSpPr>
          <p:cNvPr id="24806" name="Rectangle 431"/>
          <p:cNvSpPr>
            <a:spLocks noChangeArrowheads="1"/>
          </p:cNvSpPr>
          <p:nvPr/>
        </p:nvSpPr>
        <p:spPr bwMode="auto">
          <a:xfrm>
            <a:off x="6480175" y="1763713"/>
            <a:ext cx="80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4807" name="Rectangle 432"/>
          <p:cNvSpPr>
            <a:spLocks noChangeArrowheads="1"/>
          </p:cNvSpPr>
          <p:nvPr/>
        </p:nvSpPr>
        <p:spPr bwMode="auto">
          <a:xfrm>
            <a:off x="6510338" y="1763713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1</a:t>
            </a:r>
            <a:endParaRPr lang="en-US" b="0">
              <a:latin typeface="Arial" charset="0"/>
            </a:endParaRPr>
          </a:p>
        </p:txBody>
      </p:sp>
      <p:sp>
        <p:nvSpPr>
          <p:cNvPr id="24808" name="Freeform 433"/>
          <p:cNvSpPr>
            <a:spLocks/>
          </p:cNvSpPr>
          <p:nvPr/>
        </p:nvSpPr>
        <p:spPr bwMode="auto">
          <a:xfrm>
            <a:off x="7165975" y="1393825"/>
            <a:ext cx="1712913" cy="3822700"/>
          </a:xfrm>
          <a:custGeom>
            <a:avLst/>
            <a:gdLst>
              <a:gd name="T0" fmla="*/ 0 w 1079"/>
              <a:gd name="T1" fmla="*/ 0 h 2408"/>
              <a:gd name="T2" fmla="*/ 2147483647 w 1079"/>
              <a:gd name="T3" fmla="*/ 0 h 2408"/>
              <a:gd name="T4" fmla="*/ 2147483647 w 1079"/>
              <a:gd name="T5" fmla="*/ 2147483647 h 2408"/>
              <a:gd name="T6" fmla="*/ 2147483647 w 1079"/>
              <a:gd name="T7" fmla="*/ 2147483647 h 2408"/>
              <a:gd name="T8" fmla="*/ 0 60000 65536"/>
              <a:gd name="T9" fmla="*/ 0 60000 65536"/>
              <a:gd name="T10" fmla="*/ 0 60000 65536"/>
              <a:gd name="T11" fmla="*/ 0 60000 65536"/>
              <a:gd name="T12" fmla="*/ 0 w 1079"/>
              <a:gd name="T13" fmla="*/ 0 h 2408"/>
              <a:gd name="T14" fmla="*/ 1079 w 1079"/>
              <a:gd name="T15" fmla="*/ 2408 h 2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9" h="2408">
                <a:moveTo>
                  <a:pt x="0" y="0"/>
                </a:moveTo>
                <a:lnTo>
                  <a:pt x="1079" y="0"/>
                </a:lnTo>
                <a:lnTo>
                  <a:pt x="1079" y="2408"/>
                </a:lnTo>
                <a:lnTo>
                  <a:pt x="284" y="2408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09" name="Freeform 434"/>
          <p:cNvSpPr>
            <a:spLocks/>
          </p:cNvSpPr>
          <p:nvPr/>
        </p:nvSpPr>
        <p:spPr bwMode="auto">
          <a:xfrm>
            <a:off x="7123113" y="1366838"/>
            <a:ext cx="57150" cy="53975"/>
          </a:xfrm>
          <a:custGeom>
            <a:avLst/>
            <a:gdLst>
              <a:gd name="T0" fmla="*/ 2147483647 w 36"/>
              <a:gd name="T1" fmla="*/ 2147483647 h 34"/>
              <a:gd name="T2" fmla="*/ 2147483647 w 36"/>
              <a:gd name="T3" fmla="*/ 0 h 34"/>
              <a:gd name="T4" fmla="*/ 0 w 36"/>
              <a:gd name="T5" fmla="*/ 2147483647 h 34"/>
              <a:gd name="T6" fmla="*/ 2147483647 w 36"/>
              <a:gd name="T7" fmla="*/ 2147483647 h 34"/>
              <a:gd name="T8" fmla="*/ 2147483647 w 36"/>
              <a:gd name="T9" fmla="*/ 2147483647 h 34"/>
              <a:gd name="T10" fmla="*/ 2147483647 w 36"/>
              <a:gd name="T11" fmla="*/ 2147483647 h 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"/>
              <a:gd name="T19" fmla="*/ 0 h 34"/>
              <a:gd name="T20" fmla="*/ 36 w 36"/>
              <a:gd name="T21" fmla="*/ 34 h 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" h="34">
                <a:moveTo>
                  <a:pt x="33" y="34"/>
                </a:moveTo>
                <a:lnTo>
                  <a:pt x="36" y="0"/>
                </a:lnTo>
                <a:lnTo>
                  <a:pt x="0" y="17"/>
                </a:lnTo>
                <a:lnTo>
                  <a:pt x="36" y="34"/>
                </a:lnTo>
                <a:lnTo>
                  <a:pt x="33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0" name="Rectangle 435"/>
          <p:cNvSpPr>
            <a:spLocks noChangeArrowheads="1"/>
          </p:cNvSpPr>
          <p:nvPr/>
        </p:nvSpPr>
        <p:spPr bwMode="auto">
          <a:xfrm>
            <a:off x="7634288" y="5051425"/>
            <a:ext cx="13176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N</a:t>
            </a:r>
            <a:endParaRPr lang="en-US" b="0">
              <a:latin typeface="Arial" charset="0"/>
            </a:endParaRPr>
          </a:p>
        </p:txBody>
      </p:sp>
      <p:sp>
        <p:nvSpPr>
          <p:cNvPr id="24811" name="Rectangle 436"/>
          <p:cNvSpPr>
            <a:spLocks noChangeArrowheads="1"/>
          </p:cNvSpPr>
          <p:nvPr/>
        </p:nvSpPr>
        <p:spPr bwMode="auto">
          <a:xfrm>
            <a:off x="7713663" y="5051425"/>
            <a:ext cx="1079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o</a:t>
            </a:r>
            <a:endParaRPr lang="en-US" b="0">
              <a:latin typeface="Arial" charset="0"/>
            </a:endParaRPr>
          </a:p>
        </p:txBody>
      </p:sp>
      <p:sp>
        <p:nvSpPr>
          <p:cNvPr id="24812" name="Rectangle 437"/>
          <p:cNvSpPr>
            <a:spLocks noChangeArrowheads="1"/>
          </p:cNvSpPr>
          <p:nvPr/>
        </p:nvSpPr>
        <p:spPr bwMode="auto">
          <a:xfrm>
            <a:off x="7778750" y="5051425"/>
            <a:ext cx="80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:</a:t>
            </a:r>
            <a:endParaRPr lang="en-US" b="0">
              <a:latin typeface="Arial" charset="0"/>
            </a:endParaRPr>
          </a:p>
        </p:txBody>
      </p:sp>
      <p:sp>
        <p:nvSpPr>
          <p:cNvPr id="24813" name="Rectangle 438"/>
          <p:cNvSpPr>
            <a:spLocks noChangeArrowheads="1"/>
          </p:cNvSpPr>
          <p:nvPr/>
        </p:nvSpPr>
        <p:spPr bwMode="auto">
          <a:xfrm>
            <a:off x="7808913" y="5051425"/>
            <a:ext cx="8096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4814" name="Rectangle 439"/>
          <p:cNvSpPr>
            <a:spLocks noChangeArrowheads="1"/>
          </p:cNvSpPr>
          <p:nvPr/>
        </p:nvSpPr>
        <p:spPr bwMode="auto">
          <a:xfrm>
            <a:off x="7839075" y="5051425"/>
            <a:ext cx="80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4815" name="Rectangle 440"/>
          <p:cNvSpPr>
            <a:spLocks noChangeArrowheads="1"/>
          </p:cNvSpPr>
          <p:nvPr/>
        </p:nvSpPr>
        <p:spPr bwMode="auto">
          <a:xfrm>
            <a:off x="7869238" y="5051425"/>
            <a:ext cx="1143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&lt;</a:t>
            </a:r>
            <a:endParaRPr lang="en-US" b="0">
              <a:latin typeface="Arial" charset="0"/>
            </a:endParaRPr>
          </a:p>
        </p:txBody>
      </p:sp>
      <p:sp>
        <p:nvSpPr>
          <p:cNvPr id="24816" name="Rectangle 441"/>
          <p:cNvSpPr>
            <a:spLocks noChangeArrowheads="1"/>
          </p:cNvSpPr>
          <p:nvPr/>
        </p:nvSpPr>
        <p:spPr bwMode="auto">
          <a:xfrm>
            <a:off x="7935913" y="5051425"/>
            <a:ext cx="8096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4817" name="Rectangle 442"/>
          <p:cNvSpPr>
            <a:spLocks noChangeArrowheads="1"/>
          </p:cNvSpPr>
          <p:nvPr/>
        </p:nvSpPr>
        <p:spPr bwMode="auto">
          <a:xfrm>
            <a:off x="7966075" y="5051425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3</a:t>
            </a:r>
            <a:endParaRPr lang="en-US" b="0">
              <a:latin typeface="Arial" charset="0"/>
            </a:endParaRPr>
          </a:p>
        </p:txBody>
      </p:sp>
      <p:sp>
        <p:nvSpPr>
          <p:cNvPr id="24818" name="Rectangle 443"/>
          <p:cNvSpPr>
            <a:spLocks noChangeArrowheads="1"/>
          </p:cNvSpPr>
          <p:nvPr/>
        </p:nvSpPr>
        <p:spPr bwMode="auto">
          <a:xfrm>
            <a:off x="8031163" y="5051425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2</a:t>
            </a:r>
            <a:endParaRPr lang="en-US" b="0">
              <a:latin typeface="Arial" charset="0"/>
            </a:endParaRPr>
          </a:p>
        </p:txBody>
      </p:sp>
      <p:sp>
        <p:nvSpPr>
          <p:cNvPr id="24819" name="Rectangle 444"/>
          <p:cNvSpPr>
            <a:spLocks noChangeArrowheads="1"/>
          </p:cNvSpPr>
          <p:nvPr/>
        </p:nvSpPr>
        <p:spPr bwMode="auto">
          <a:xfrm>
            <a:off x="8091488" y="5051425"/>
            <a:ext cx="8096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4820" name="Rectangle 445"/>
          <p:cNvSpPr>
            <a:spLocks noChangeArrowheads="1"/>
          </p:cNvSpPr>
          <p:nvPr/>
        </p:nvSpPr>
        <p:spPr bwMode="auto">
          <a:xfrm>
            <a:off x="8121650" y="5051425"/>
            <a:ext cx="873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r</a:t>
            </a:r>
            <a:endParaRPr lang="en-US" b="0">
              <a:latin typeface="Arial" charset="0"/>
            </a:endParaRPr>
          </a:p>
        </p:txBody>
      </p:sp>
      <p:sp>
        <p:nvSpPr>
          <p:cNvPr id="24821" name="Rectangle 446"/>
          <p:cNvSpPr>
            <a:spLocks noChangeArrowheads="1"/>
          </p:cNvSpPr>
          <p:nvPr/>
        </p:nvSpPr>
        <p:spPr bwMode="auto">
          <a:xfrm>
            <a:off x="8158163" y="5051425"/>
            <a:ext cx="1079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b="0">
              <a:latin typeface="Arial" charset="0"/>
            </a:endParaRPr>
          </a:p>
        </p:txBody>
      </p:sp>
      <p:sp>
        <p:nvSpPr>
          <p:cNvPr id="24822" name="Rectangle 447"/>
          <p:cNvSpPr>
            <a:spLocks noChangeArrowheads="1"/>
          </p:cNvSpPr>
          <p:nvPr/>
        </p:nvSpPr>
        <p:spPr bwMode="auto">
          <a:xfrm>
            <a:off x="8221663" y="5051425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p</a:t>
            </a:r>
            <a:endParaRPr lang="en-US" b="0">
              <a:latin typeface="Arial" charset="0"/>
            </a:endParaRPr>
          </a:p>
        </p:txBody>
      </p:sp>
      <p:sp>
        <p:nvSpPr>
          <p:cNvPr id="24823" name="Rectangle 448"/>
          <p:cNvSpPr>
            <a:spLocks noChangeArrowheads="1"/>
          </p:cNvSpPr>
          <p:nvPr/>
        </p:nvSpPr>
        <p:spPr bwMode="auto">
          <a:xfrm>
            <a:off x="8286750" y="5051425"/>
            <a:ext cx="1079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b="0">
              <a:latin typeface="Arial" charset="0"/>
            </a:endParaRPr>
          </a:p>
        </p:txBody>
      </p:sp>
      <p:sp>
        <p:nvSpPr>
          <p:cNvPr id="24824" name="Rectangle 449"/>
          <p:cNvSpPr>
            <a:spLocks noChangeArrowheads="1"/>
          </p:cNvSpPr>
          <p:nvPr/>
        </p:nvSpPr>
        <p:spPr bwMode="auto">
          <a:xfrm>
            <a:off x="8347075" y="5051425"/>
            <a:ext cx="80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825" name="Rectangle 450"/>
          <p:cNvSpPr>
            <a:spLocks noChangeArrowheads="1"/>
          </p:cNvSpPr>
          <p:nvPr/>
        </p:nvSpPr>
        <p:spPr bwMode="auto">
          <a:xfrm>
            <a:off x="8377238" y="5051425"/>
            <a:ext cx="746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4826" name="Rectangle 451"/>
          <p:cNvSpPr>
            <a:spLocks noChangeArrowheads="1"/>
          </p:cNvSpPr>
          <p:nvPr/>
        </p:nvSpPr>
        <p:spPr bwMode="auto">
          <a:xfrm>
            <a:off x="8404225" y="5051425"/>
            <a:ext cx="80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827" name="Rectangle 452"/>
          <p:cNvSpPr>
            <a:spLocks noChangeArrowheads="1"/>
          </p:cNvSpPr>
          <p:nvPr/>
        </p:nvSpPr>
        <p:spPr bwMode="auto">
          <a:xfrm>
            <a:off x="8434388" y="5051425"/>
            <a:ext cx="746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4828" name="Rectangle 453"/>
          <p:cNvSpPr>
            <a:spLocks noChangeArrowheads="1"/>
          </p:cNvSpPr>
          <p:nvPr/>
        </p:nvSpPr>
        <p:spPr bwMode="auto">
          <a:xfrm>
            <a:off x="8458200" y="5051425"/>
            <a:ext cx="1079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o</a:t>
            </a:r>
            <a:endParaRPr lang="en-US" b="0">
              <a:latin typeface="Arial" charset="0"/>
            </a:endParaRPr>
          </a:p>
        </p:txBody>
      </p:sp>
      <p:sp>
        <p:nvSpPr>
          <p:cNvPr id="24829" name="Rectangle 454"/>
          <p:cNvSpPr>
            <a:spLocks noChangeArrowheads="1"/>
          </p:cNvSpPr>
          <p:nvPr/>
        </p:nvSpPr>
        <p:spPr bwMode="auto">
          <a:xfrm>
            <a:off x="8521700" y="5051425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n</a:t>
            </a:r>
            <a:endParaRPr lang="en-US" b="0">
              <a:latin typeface="Arial" charset="0"/>
            </a:endParaRPr>
          </a:p>
        </p:txBody>
      </p:sp>
      <p:sp>
        <p:nvSpPr>
          <p:cNvPr id="24830" name="Rectangle 455"/>
          <p:cNvSpPr>
            <a:spLocks noChangeArrowheads="1"/>
          </p:cNvSpPr>
          <p:nvPr/>
        </p:nvSpPr>
        <p:spPr bwMode="auto">
          <a:xfrm>
            <a:off x="8582025" y="5051425"/>
            <a:ext cx="1079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s</a:t>
            </a:r>
            <a:endParaRPr lang="en-US" b="0">
              <a:latin typeface="Arial" charset="0"/>
            </a:endParaRPr>
          </a:p>
        </p:txBody>
      </p:sp>
      <p:sp>
        <p:nvSpPr>
          <p:cNvPr id="24831" name="Rectangle 456"/>
          <p:cNvSpPr>
            <a:spLocks noChangeArrowheads="1"/>
          </p:cNvSpPr>
          <p:nvPr/>
        </p:nvSpPr>
        <p:spPr bwMode="auto">
          <a:xfrm>
            <a:off x="7169150" y="5562600"/>
            <a:ext cx="1206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Y</a:t>
            </a:r>
            <a:endParaRPr lang="en-US" b="0">
              <a:latin typeface="Arial" charset="0"/>
            </a:endParaRPr>
          </a:p>
        </p:txBody>
      </p:sp>
      <p:sp>
        <p:nvSpPr>
          <p:cNvPr id="24832" name="Rectangle 457"/>
          <p:cNvSpPr>
            <a:spLocks noChangeArrowheads="1"/>
          </p:cNvSpPr>
          <p:nvPr/>
        </p:nvSpPr>
        <p:spPr bwMode="auto">
          <a:xfrm>
            <a:off x="7243763" y="5562600"/>
            <a:ext cx="1079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b="0">
              <a:latin typeface="Arial" charset="0"/>
            </a:endParaRPr>
          </a:p>
        </p:txBody>
      </p:sp>
      <p:sp>
        <p:nvSpPr>
          <p:cNvPr id="24833" name="Rectangle 458"/>
          <p:cNvSpPr>
            <a:spLocks noChangeArrowheads="1"/>
          </p:cNvSpPr>
          <p:nvPr/>
        </p:nvSpPr>
        <p:spPr bwMode="auto">
          <a:xfrm>
            <a:off x="7307263" y="5562600"/>
            <a:ext cx="1079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s</a:t>
            </a:r>
            <a:endParaRPr lang="en-US" b="0">
              <a:latin typeface="Arial" charset="0"/>
            </a:endParaRPr>
          </a:p>
        </p:txBody>
      </p:sp>
      <p:sp>
        <p:nvSpPr>
          <p:cNvPr id="24834" name="Rectangle 459"/>
          <p:cNvSpPr>
            <a:spLocks noChangeArrowheads="1"/>
          </p:cNvSpPr>
          <p:nvPr/>
        </p:nvSpPr>
        <p:spPr bwMode="auto">
          <a:xfrm>
            <a:off x="7361238" y="5562600"/>
            <a:ext cx="8096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:</a:t>
            </a:r>
            <a:endParaRPr lang="en-US" b="0">
              <a:latin typeface="Arial" charset="0"/>
            </a:endParaRPr>
          </a:p>
        </p:txBody>
      </p:sp>
      <p:sp>
        <p:nvSpPr>
          <p:cNvPr id="24835" name="Rectangle 460"/>
          <p:cNvSpPr>
            <a:spLocks noChangeArrowheads="1"/>
          </p:cNvSpPr>
          <p:nvPr/>
        </p:nvSpPr>
        <p:spPr bwMode="auto">
          <a:xfrm>
            <a:off x="7394575" y="5562600"/>
            <a:ext cx="80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4836" name="Rectangle 461"/>
          <p:cNvSpPr>
            <a:spLocks noChangeArrowheads="1"/>
          </p:cNvSpPr>
          <p:nvPr/>
        </p:nvSpPr>
        <p:spPr bwMode="auto">
          <a:xfrm>
            <a:off x="7424738" y="5562600"/>
            <a:ext cx="8096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4837" name="Rectangle 462"/>
          <p:cNvSpPr>
            <a:spLocks noChangeArrowheads="1"/>
          </p:cNvSpPr>
          <p:nvPr/>
        </p:nvSpPr>
        <p:spPr bwMode="auto">
          <a:xfrm>
            <a:off x="7454900" y="5562600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3</a:t>
            </a:r>
            <a:endParaRPr lang="en-US" b="0">
              <a:latin typeface="Arial" charset="0"/>
            </a:endParaRPr>
          </a:p>
        </p:txBody>
      </p:sp>
      <p:sp>
        <p:nvSpPr>
          <p:cNvPr id="24838" name="Rectangle 463"/>
          <p:cNvSpPr>
            <a:spLocks noChangeArrowheads="1"/>
          </p:cNvSpPr>
          <p:nvPr/>
        </p:nvSpPr>
        <p:spPr bwMode="auto">
          <a:xfrm>
            <a:off x="7519988" y="5562600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2</a:t>
            </a:r>
            <a:endParaRPr lang="en-US" b="0">
              <a:latin typeface="Arial" charset="0"/>
            </a:endParaRPr>
          </a:p>
        </p:txBody>
      </p:sp>
      <p:sp>
        <p:nvSpPr>
          <p:cNvPr id="24839" name="Rectangle 464"/>
          <p:cNvSpPr>
            <a:spLocks noChangeArrowheads="1"/>
          </p:cNvSpPr>
          <p:nvPr/>
        </p:nvSpPr>
        <p:spPr bwMode="auto">
          <a:xfrm>
            <a:off x="7580313" y="5562600"/>
            <a:ext cx="8096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>
              <a:latin typeface="Arial" charset="0"/>
            </a:endParaRPr>
          </a:p>
        </p:txBody>
      </p:sp>
      <p:sp>
        <p:nvSpPr>
          <p:cNvPr id="24840" name="Rectangle 465"/>
          <p:cNvSpPr>
            <a:spLocks noChangeArrowheads="1"/>
          </p:cNvSpPr>
          <p:nvPr/>
        </p:nvSpPr>
        <p:spPr bwMode="auto">
          <a:xfrm>
            <a:off x="7610475" y="5562600"/>
            <a:ext cx="873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r</a:t>
            </a:r>
            <a:endParaRPr lang="en-US" b="0">
              <a:latin typeface="Arial" charset="0"/>
            </a:endParaRPr>
          </a:p>
        </p:txBody>
      </p:sp>
      <p:sp>
        <p:nvSpPr>
          <p:cNvPr id="24841" name="Rectangle 466"/>
          <p:cNvSpPr>
            <a:spLocks noChangeArrowheads="1"/>
          </p:cNvSpPr>
          <p:nvPr/>
        </p:nvSpPr>
        <p:spPr bwMode="auto">
          <a:xfrm>
            <a:off x="7650163" y="5562600"/>
            <a:ext cx="1079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b="0">
              <a:latin typeface="Arial" charset="0"/>
            </a:endParaRPr>
          </a:p>
        </p:txBody>
      </p:sp>
      <p:sp>
        <p:nvSpPr>
          <p:cNvPr id="24842" name="Rectangle 467"/>
          <p:cNvSpPr>
            <a:spLocks noChangeArrowheads="1"/>
          </p:cNvSpPr>
          <p:nvPr/>
        </p:nvSpPr>
        <p:spPr bwMode="auto">
          <a:xfrm>
            <a:off x="7710488" y="5562600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p</a:t>
            </a:r>
            <a:endParaRPr lang="en-US" b="0">
              <a:latin typeface="Arial" charset="0"/>
            </a:endParaRPr>
          </a:p>
        </p:txBody>
      </p:sp>
      <p:sp>
        <p:nvSpPr>
          <p:cNvPr id="24843" name="Rectangle 468"/>
          <p:cNvSpPr>
            <a:spLocks noChangeArrowheads="1"/>
          </p:cNvSpPr>
          <p:nvPr/>
        </p:nvSpPr>
        <p:spPr bwMode="auto">
          <a:xfrm>
            <a:off x="7775575" y="5562600"/>
            <a:ext cx="1079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b="0">
              <a:latin typeface="Arial" charset="0"/>
            </a:endParaRPr>
          </a:p>
        </p:txBody>
      </p:sp>
      <p:sp>
        <p:nvSpPr>
          <p:cNvPr id="24844" name="Rectangle 469"/>
          <p:cNvSpPr>
            <a:spLocks noChangeArrowheads="1"/>
          </p:cNvSpPr>
          <p:nvPr/>
        </p:nvSpPr>
        <p:spPr bwMode="auto">
          <a:xfrm>
            <a:off x="7835900" y="5562600"/>
            <a:ext cx="80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845" name="Rectangle 470"/>
          <p:cNvSpPr>
            <a:spLocks noChangeArrowheads="1"/>
          </p:cNvSpPr>
          <p:nvPr/>
        </p:nvSpPr>
        <p:spPr bwMode="auto">
          <a:xfrm>
            <a:off x="7866063" y="5562600"/>
            <a:ext cx="746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4846" name="Rectangle 471"/>
          <p:cNvSpPr>
            <a:spLocks noChangeArrowheads="1"/>
          </p:cNvSpPr>
          <p:nvPr/>
        </p:nvSpPr>
        <p:spPr bwMode="auto">
          <a:xfrm>
            <a:off x="7893050" y="5562600"/>
            <a:ext cx="80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b="0">
              <a:latin typeface="Arial" charset="0"/>
            </a:endParaRPr>
          </a:p>
        </p:txBody>
      </p:sp>
      <p:sp>
        <p:nvSpPr>
          <p:cNvPr id="24847" name="Rectangle 472"/>
          <p:cNvSpPr>
            <a:spLocks noChangeArrowheads="1"/>
          </p:cNvSpPr>
          <p:nvPr/>
        </p:nvSpPr>
        <p:spPr bwMode="auto">
          <a:xfrm>
            <a:off x="7923213" y="5562600"/>
            <a:ext cx="746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b="0">
              <a:latin typeface="Arial" charset="0"/>
            </a:endParaRPr>
          </a:p>
        </p:txBody>
      </p:sp>
      <p:sp>
        <p:nvSpPr>
          <p:cNvPr id="24848" name="Rectangle 473"/>
          <p:cNvSpPr>
            <a:spLocks noChangeArrowheads="1"/>
          </p:cNvSpPr>
          <p:nvPr/>
        </p:nvSpPr>
        <p:spPr bwMode="auto">
          <a:xfrm>
            <a:off x="7947025" y="5562600"/>
            <a:ext cx="1079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o</a:t>
            </a:r>
            <a:endParaRPr lang="en-US" b="0">
              <a:latin typeface="Arial" charset="0"/>
            </a:endParaRPr>
          </a:p>
        </p:txBody>
      </p:sp>
      <p:sp>
        <p:nvSpPr>
          <p:cNvPr id="24849" name="Rectangle 474"/>
          <p:cNvSpPr>
            <a:spLocks noChangeArrowheads="1"/>
          </p:cNvSpPr>
          <p:nvPr/>
        </p:nvSpPr>
        <p:spPr bwMode="auto">
          <a:xfrm>
            <a:off x="8010525" y="5562600"/>
            <a:ext cx="1111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n</a:t>
            </a:r>
            <a:endParaRPr lang="en-US" b="0">
              <a:latin typeface="Arial" charset="0"/>
            </a:endParaRPr>
          </a:p>
        </p:txBody>
      </p:sp>
      <p:sp>
        <p:nvSpPr>
          <p:cNvPr id="24850" name="Rectangle 475"/>
          <p:cNvSpPr>
            <a:spLocks noChangeArrowheads="1"/>
          </p:cNvSpPr>
          <p:nvPr/>
        </p:nvSpPr>
        <p:spPr bwMode="auto">
          <a:xfrm>
            <a:off x="8074025" y="5562600"/>
            <a:ext cx="1079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0">
                <a:solidFill>
                  <a:srgbClr val="000000"/>
                </a:solidFill>
                <a:latin typeface="Arial" charset="0"/>
              </a:rPr>
              <a:t>s</a:t>
            </a:r>
            <a:endParaRPr lang="en-US" b="0">
              <a:latin typeface="Arial" charset="0"/>
            </a:endParaRPr>
          </a:p>
        </p:txBody>
      </p:sp>
      <p:sp>
        <p:nvSpPr>
          <p:cNvPr id="24851" name="Line 476"/>
          <p:cNvSpPr>
            <a:spLocks noChangeShapeType="1"/>
          </p:cNvSpPr>
          <p:nvPr/>
        </p:nvSpPr>
        <p:spPr bwMode="auto">
          <a:xfrm>
            <a:off x="3429000" y="1752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852" name="Line 477"/>
          <p:cNvSpPr>
            <a:spLocks noChangeShapeType="1"/>
          </p:cNvSpPr>
          <p:nvPr/>
        </p:nvSpPr>
        <p:spPr bwMode="auto">
          <a:xfrm>
            <a:off x="1219200" y="2438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4853" name="Group 478"/>
          <p:cNvGrpSpPr>
            <a:grpSpLocks/>
          </p:cNvGrpSpPr>
          <p:nvPr/>
        </p:nvGrpSpPr>
        <p:grpSpPr bwMode="auto">
          <a:xfrm>
            <a:off x="1184275" y="3762375"/>
            <a:ext cx="2657475" cy="1779588"/>
            <a:chOff x="1184938" y="3761619"/>
            <a:chExt cx="2656421" cy="1779802"/>
          </a:xfrm>
        </p:grpSpPr>
        <p:sp>
          <p:nvSpPr>
            <p:cNvPr id="24857" name="TextBox 479"/>
            <p:cNvSpPr txBox="1">
              <a:spLocks noChangeArrowheads="1"/>
            </p:cNvSpPr>
            <p:nvPr/>
          </p:nvSpPr>
          <p:spPr bwMode="auto">
            <a:xfrm>
              <a:off x="1184938" y="4895090"/>
              <a:ext cx="265642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/>
                <a:t>More Efficient Hardware</a:t>
              </a:r>
            </a:p>
            <a:p>
              <a:pPr algn="ctr"/>
              <a:r>
                <a:rPr lang="en-US" sz="1800" b="0"/>
                <a:t>Implementation</a:t>
              </a:r>
            </a:p>
          </p:txBody>
        </p:sp>
        <p:sp>
          <p:nvSpPr>
            <p:cNvPr id="24858" name="Freeform 480"/>
            <p:cNvSpPr>
              <a:spLocks/>
            </p:cNvSpPr>
            <p:nvPr/>
          </p:nvSpPr>
          <p:spPr bwMode="auto">
            <a:xfrm>
              <a:off x="1923143" y="3761619"/>
              <a:ext cx="302381" cy="1100667"/>
            </a:xfrm>
            <a:custGeom>
              <a:avLst/>
              <a:gdLst>
                <a:gd name="T0" fmla="*/ 302381 w 302381"/>
                <a:gd name="T1" fmla="*/ 1100667 h 1100667"/>
                <a:gd name="T2" fmla="*/ 72571 w 302381"/>
                <a:gd name="T3" fmla="*/ 532191 h 1100667"/>
                <a:gd name="T4" fmla="*/ 0 w 302381"/>
                <a:gd name="T5" fmla="*/ 0 h 11006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2381" h="1100667">
                  <a:moveTo>
                    <a:pt x="302381" y="1100667"/>
                  </a:moveTo>
                  <a:cubicBezTo>
                    <a:pt x="212674" y="908151"/>
                    <a:pt x="122968" y="715635"/>
                    <a:pt x="72571" y="532191"/>
                  </a:cubicBezTo>
                  <a:cubicBezTo>
                    <a:pt x="22174" y="348747"/>
                    <a:pt x="0" y="0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A50021"/>
              </a:solidFill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854" name="Group 481"/>
          <p:cNvGrpSpPr>
            <a:grpSpLocks/>
          </p:cNvGrpSpPr>
          <p:nvPr/>
        </p:nvGrpSpPr>
        <p:grpSpPr bwMode="auto">
          <a:xfrm>
            <a:off x="4414838" y="4281488"/>
            <a:ext cx="1390650" cy="1468437"/>
            <a:chOff x="4414381" y="4281714"/>
            <a:chExt cx="1391333" cy="1467656"/>
          </a:xfrm>
        </p:grpSpPr>
        <p:sp>
          <p:nvSpPr>
            <p:cNvPr id="24855" name="TextBox 482"/>
            <p:cNvSpPr txBox="1">
              <a:spLocks noChangeArrowheads="1"/>
            </p:cNvSpPr>
            <p:nvPr/>
          </p:nvSpPr>
          <p:spPr bwMode="auto">
            <a:xfrm>
              <a:off x="4414381" y="5380038"/>
              <a:ext cx="13006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800" b="0"/>
                <a:t>Flow Chart</a:t>
              </a:r>
            </a:p>
          </p:txBody>
        </p:sp>
        <p:sp>
          <p:nvSpPr>
            <p:cNvPr id="24856" name="Freeform 483"/>
            <p:cNvSpPr>
              <a:spLocks/>
            </p:cNvSpPr>
            <p:nvPr/>
          </p:nvSpPr>
          <p:spPr bwMode="auto">
            <a:xfrm>
              <a:off x="4922762" y="4281714"/>
              <a:ext cx="882952" cy="1100667"/>
            </a:xfrm>
            <a:custGeom>
              <a:avLst/>
              <a:gdLst>
                <a:gd name="T0" fmla="*/ 0 w 882952"/>
                <a:gd name="T1" fmla="*/ 1100667 h 1100667"/>
                <a:gd name="T2" fmla="*/ 302381 w 882952"/>
                <a:gd name="T3" fmla="*/ 447524 h 1100667"/>
                <a:gd name="T4" fmla="*/ 882952 w 882952"/>
                <a:gd name="T5" fmla="*/ 0 h 11006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82952" h="1100667">
                  <a:moveTo>
                    <a:pt x="0" y="1100667"/>
                  </a:moveTo>
                  <a:cubicBezTo>
                    <a:pt x="77611" y="865817"/>
                    <a:pt x="155222" y="630968"/>
                    <a:pt x="302381" y="447524"/>
                  </a:cubicBezTo>
                  <a:cubicBezTo>
                    <a:pt x="449540" y="264079"/>
                    <a:pt x="882952" y="0"/>
                    <a:pt x="882952" y="0"/>
                  </a:cubicBezTo>
                </a:path>
              </a:pathLst>
            </a:custGeom>
            <a:noFill/>
            <a:ln w="28575" cmpd="sng">
              <a:solidFill>
                <a:srgbClr val="A50021"/>
              </a:solidFill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itle 3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Final Version</a:t>
            </a:r>
          </a:p>
        </p:txBody>
      </p:sp>
      <p:grpSp>
        <p:nvGrpSpPr>
          <p:cNvPr id="27650" name="Group 5"/>
          <p:cNvGrpSpPr>
            <a:grpSpLocks/>
          </p:cNvGrpSpPr>
          <p:nvPr/>
        </p:nvGrpSpPr>
        <p:grpSpPr bwMode="auto">
          <a:xfrm>
            <a:off x="4884738" y="1006475"/>
            <a:ext cx="4106862" cy="5286375"/>
            <a:chOff x="4665663" y="1006475"/>
            <a:chExt cx="4106862" cy="5286375"/>
          </a:xfrm>
        </p:grpSpPr>
        <p:grpSp>
          <p:nvGrpSpPr>
            <p:cNvPr id="27656" name="Group 99"/>
            <p:cNvGrpSpPr>
              <a:grpSpLocks/>
            </p:cNvGrpSpPr>
            <p:nvPr/>
          </p:nvGrpSpPr>
          <p:grpSpPr bwMode="auto">
            <a:xfrm>
              <a:off x="4665663" y="1390650"/>
              <a:ext cx="3443287" cy="4902200"/>
              <a:chOff x="2939" y="876"/>
              <a:chExt cx="2169" cy="3088"/>
            </a:xfrm>
          </p:grpSpPr>
          <p:sp>
            <p:nvSpPr>
              <p:cNvPr id="27743" name="Freeform 100"/>
              <p:cNvSpPr>
                <a:spLocks/>
              </p:cNvSpPr>
              <p:nvPr/>
            </p:nvSpPr>
            <p:spPr bwMode="auto">
              <a:xfrm>
                <a:off x="3609" y="2212"/>
                <a:ext cx="666" cy="341"/>
              </a:xfrm>
              <a:custGeom>
                <a:avLst/>
                <a:gdLst>
                  <a:gd name="T0" fmla="*/ 666 w 666"/>
                  <a:gd name="T1" fmla="*/ 341 h 341"/>
                  <a:gd name="T2" fmla="*/ 666 w 666"/>
                  <a:gd name="T3" fmla="*/ 152 h 341"/>
                  <a:gd name="T4" fmla="*/ 0 w 666"/>
                  <a:gd name="T5" fmla="*/ 152 h 341"/>
                  <a:gd name="T6" fmla="*/ 0 w 666"/>
                  <a:gd name="T7" fmla="*/ 0 h 3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6"/>
                  <a:gd name="T13" fmla="*/ 0 h 341"/>
                  <a:gd name="T14" fmla="*/ 666 w 666"/>
                  <a:gd name="T15" fmla="*/ 341 h 3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6" h="341">
                    <a:moveTo>
                      <a:pt x="666" y="341"/>
                    </a:moveTo>
                    <a:lnTo>
                      <a:pt x="666" y="152"/>
                    </a:lnTo>
                    <a:lnTo>
                      <a:pt x="0" y="152"/>
                    </a:lnTo>
                    <a:lnTo>
                      <a:pt x="0" y="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4" name="Freeform 101"/>
              <p:cNvSpPr>
                <a:spLocks/>
              </p:cNvSpPr>
              <p:nvPr/>
            </p:nvSpPr>
            <p:spPr bwMode="auto">
              <a:xfrm>
                <a:off x="3609" y="1342"/>
                <a:ext cx="1499" cy="1211"/>
              </a:xfrm>
              <a:custGeom>
                <a:avLst/>
                <a:gdLst>
                  <a:gd name="T0" fmla="*/ 833 w 1499"/>
                  <a:gd name="T1" fmla="*/ 1211 h 1211"/>
                  <a:gd name="T2" fmla="*/ 833 w 1499"/>
                  <a:gd name="T3" fmla="*/ 1022 h 1211"/>
                  <a:gd name="T4" fmla="*/ 1499 w 1499"/>
                  <a:gd name="T5" fmla="*/ 1022 h 1211"/>
                  <a:gd name="T6" fmla="*/ 1499 w 1499"/>
                  <a:gd name="T7" fmla="*/ 0 h 1211"/>
                  <a:gd name="T8" fmla="*/ 0 w 1499"/>
                  <a:gd name="T9" fmla="*/ 0 h 1211"/>
                  <a:gd name="T10" fmla="*/ 0 w 1499"/>
                  <a:gd name="T11" fmla="*/ 429 h 12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99"/>
                  <a:gd name="T19" fmla="*/ 0 h 1211"/>
                  <a:gd name="T20" fmla="*/ 1499 w 1499"/>
                  <a:gd name="T21" fmla="*/ 1211 h 121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99" h="1211">
                    <a:moveTo>
                      <a:pt x="833" y="1211"/>
                    </a:moveTo>
                    <a:lnTo>
                      <a:pt x="833" y="1022"/>
                    </a:lnTo>
                    <a:lnTo>
                      <a:pt x="1499" y="1022"/>
                    </a:lnTo>
                    <a:lnTo>
                      <a:pt x="1499" y="0"/>
                    </a:lnTo>
                    <a:lnTo>
                      <a:pt x="0" y="0"/>
                    </a:lnTo>
                    <a:lnTo>
                      <a:pt x="0" y="429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5" name="Freeform 102"/>
              <p:cNvSpPr>
                <a:spLocks/>
              </p:cNvSpPr>
              <p:nvPr/>
            </p:nvSpPr>
            <p:spPr bwMode="auto">
              <a:xfrm>
                <a:off x="4026" y="3719"/>
                <a:ext cx="667" cy="245"/>
              </a:xfrm>
              <a:custGeom>
                <a:avLst/>
                <a:gdLst>
                  <a:gd name="T0" fmla="*/ 554 w 667"/>
                  <a:gd name="T1" fmla="*/ 243 h 245"/>
                  <a:gd name="T2" fmla="*/ 574 w 667"/>
                  <a:gd name="T3" fmla="*/ 243 h 245"/>
                  <a:gd name="T4" fmla="*/ 592 w 667"/>
                  <a:gd name="T5" fmla="*/ 238 h 245"/>
                  <a:gd name="T6" fmla="*/ 607 w 667"/>
                  <a:gd name="T7" fmla="*/ 230 h 245"/>
                  <a:gd name="T8" fmla="*/ 621 w 667"/>
                  <a:gd name="T9" fmla="*/ 221 h 245"/>
                  <a:gd name="T10" fmla="*/ 634 w 667"/>
                  <a:gd name="T11" fmla="*/ 208 h 245"/>
                  <a:gd name="T12" fmla="*/ 645 w 667"/>
                  <a:gd name="T13" fmla="*/ 194 h 245"/>
                  <a:gd name="T14" fmla="*/ 654 w 667"/>
                  <a:gd name="T15" fmla="*/ 179 h 245"/>
                  <a:gd name="T16" fmla="*/ 661 w 667"/>
                  <a:gd name="T17" fmla="*/ 162 h 245"/>
                  <a:gd name="T18" fmla="*/ 665 w 667"/>
                  <a:gd name="T19" fmla="*/ 142 h 245"/>
                  <a:gd name="T20" fmla="*/ 667 w 667"/>
                  <a:gd name="T21" fmla="*/ 123 h 245"/>
                  <a:gd name="T22" fmla="*/ 665 w 667"/>
                  <a:gd name="T23" fmla="*/ 103 h 245"/>
                  <a:gd name="T24" fmla="*/ 661 w 667"/>
                  <a:gd name="T25" fmla="*/ 83 h 245"/>
                  <a:gd name="T26" fmla="*/ 654 w 667"/>
                  <a:gd name="T27" fmla="*/ 66 h 245"/>
                  <a:gd name="T28" fmla="*/ 645 w 667"/>
                  <a:gd name="T29" fmla="*/ 49 h 245"/>
                  <a:gd name="T30" fmla="*/ 634 w 667"/>
                  <a:gd name="T31" fmla="*/ 34 h 245"/>
                  <a:gd name="T32" fmla="*/ 621 w 667"/>
                  <a:gd name="T33" fmla="*/ 22 h 245"/>
                  <a:gd name="T34" fmla="*/ 607 w 667"/>
                  <a:gd name="T35" fmla="*/ 12 h 245"/>
                  <a:gd name="T36" fmla="*/ 592 w 667"/>
                  <a:gd name="T37" fmla="*/ 5 h 245"/>
                  <a:gd name="T38" fmla="*/ 574 w 667"/>
                  <a:gd name="T39" fmla="*/ 0 h 245"/>
                  <a:gd name="T40" fmla="*/ 556 w 667"/>
                  <a:gd name="T41" fmla="*/ 0 h 245"/>
                  <a:gd name="T42" fmla="*/ 111 w 667"/>
                  <a:gd name="T43" fmla="*/ 0 h 245"/>
                  <a:gd name="T44" fmla="*/ 93 w 667"/>
                  <a:gd name="T45" fmla="*/ 0 h 245"/>
                  <a:gd name="T46" fmla="*/ 75 w 667"/>
                  <a:gd name="T47" fmla="*/ 5 h 245"/>
                  <a:gd name="T48" fmla="*/ 60 w 667"/>
                  <a:gd name="T49" fmla="*/ 12 h 245"/>
                  <a:gd name="T50" fmla="*/ 44 w 667"/>
                  <a:gd name="T51" fmla="*/ 22 h 245"/>
                  <a:gd name="T52" fmla="*/ 31 w 667"/>
                  <a:gd name="T53" fmla="*/ 34 h 245"/>
                  <a:gd name="T54" fmla="*/ 20 w 667"/>
                  <a:gd name="T55" fmla="*/ 49 h 245"/>
                  <a:gd name="T56" fmla="*/ 11 w 667"/>
                  <a:gd name="T57" fmla="*/ 66 h 245"/>
                  <a:gd name="T58" fmla="*/ 4 w 667"/>
                  <a:gd name="T59" fmla="*/ 83 h 245"/>
                  <a:gd name="T60" fmla="*/ 0 w 667"/>
                  <a:gd name="T61" fmla="*/ 103 h 245"/>
                  <a:gd name="T62" fmla="*/ 0 w 667"/>
                  <a:gd name="T63" fmla="*/ 123 h 245"/>
                  <a:gd name="T64" fmla="*/ 0 w 667"/>
                  <a:gd name="T65" fmla="*/ 142 h 245"/>
                  <a:gd name="T66" fmla="*/ 4 w 667"/>
                  <a:gd name="T67" fmla="*/ 162 h 245"/>
                  <a:gd name="T68" fmla="*/ 11 w 667"/>
                  <a:gd name="T69" fmla="*/ 179 h 245"/>
                  <a:gd name="T70" fmla="*/ 20 w 667"/>
                  <a:gd name="T71" fmla="*/ 194 h 245"/>
                  <a:gd name="T72" fmla="*/ 31 w 667"/>
                  <a:gd name="T73" fmla="*/ 208 h 245"/>
                  <a:gd name="T74" fmla="*/ 44 w 667"/>
                  <a:gd name="T75" fmla="*/ 221 h 245"/>
                  <a:gd name="T76" fmla="*/ 60 w 667"/>
                  <a:gd name="T77" fmla="*/ 230 h 245"/>
                  <a:gd name="T78" fmla="*/ 75 w 667"/>
                  <a:gd name="T79" fmla="*/ 238 h 245"/>
                  <a:gd name="T80" fmla="*/ 93 w 667"/>
                  <a:gd name="T81" fmla="*/ 243 h 245"/>
                  <a:gd name="T82" fmla="*/ 111 w 667"/>
                  <a:gd name="T83" fmla="*/ 245 h 245"/>
                  <a:gd name="T84" fmla="*/ 556 w 667"/>
                  <a:gd name="T85" fmla="*/ 245 h 245"/>
                  <a:gd name="T86" fmla="*/ 556 w 667"/>
                  <a:gd name="T87" fmla="*/ 245 h 245"/>
                  <a:gd name="T88" fmla="*/ 554 w 667"/>
                  <a:gd name="T89" fmla="*/ 243 h 24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67"/>
                  <a:gd name="T136" fmla="*/ 0 h 245"/>
                  <a:gd name="T137" fmla="*/ 667 w 667"/>
                  <a:gd name="T138" fmla="*/ 245 h 24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67" h="245">
                    <a:moveTo>
                      <a:pt x="554" y="243"/>
                    </a:moveTo>
                    <a:lnTo>
                      <a:pt x="574" y="243"/>
                    </a:lnTo>
                    <a:lnTo>
                      <a:pt x="592" y="238"/>
                    </a:lnTo>
                    <a:lnTo>
                      <a:pt x="607" y="230"/>
                    </a:lnTo>
                    <a:lnTo>
                      <a:pt x="621" y="221"/>
                    </a:lnTo>
                    <a:lnTo>
                      <a:pt x="634" y="208"/>
                    </a:lnTo>
                    <a:lnTo>
                      <a:pt x="645" y="194"/>
                    </a:lnTo>
                    <a:lnTo>
                      <a:pt x="654" y="179"/>
                    </a:lnTo>
                    <a:lnTo>
                      <a:pt x="661" y="162"/>
                    </a:lnTo>
                    <a:lnTo>
                      <a:pt x="665" y="142"/>
                    </a:lnTo>
                    <a:lnTo>
                      <a:pt x="667" y="123"/>
                    </a:lnTo>
                    <a:lnTo>
                      <a:pt x="665" y="103"/>
                    </a:lnTo>
                    <a:lnTo>
                      <a:pt x="661" y="83"/>
                    </a:lnTo>
                    <a:lnTo>
                      <a:pt x="654" y="66"/>
                    </a:lnTo>
                    <a:lnTo>
                      <a:pt x="645" y="49"/>
                    </a:lnTo>
                    <a:lnTo>
                      <a:pt x="634" y="34"/>
                    </a:lnTo>
                    <a:lnTo>
                      <a:pt x="621" y="22"/>
                    </a:lnTo>
                    <a:lnTo>
                      <a:pt x="607" y="12"/>
                    </a:lnTo>
                    <a:lnTo>
                      <a:pt x="592" y="5"/>
                    </a:lnTo>
                    <a:lnTo>
                      <a:pt x="574" y="0"/>
                    </a:lnTo>
                    <a:lnTo>
                      <a:pt x="556" y="0"/>
                    </a:lnTo>
                    <a:lnTo>
                      <a:pt x="111" y="0"/>
                    </a:lnTo>
                    <a:lnTo>
                      <a:pt x="93" y="0"/>
                    </a:lnTo>
                    <a:lnTo>
                      <a:pt x="75" y="5"/>
                    </a:lnTo>
                    <a:lnTo>
                      <a:pt x="60" y="12"/>
                    </a:lnTo>
                    <a:lnTo>
                      <a:pt x="44" y="22"/>
                    </a:lnTo>
                    <a:lnTo>
                      <a:pt x="31" y="34"/>
                    </a:lnTo>
                    <a:lnTo>
                      <a:pt x="20" y="49"/>
                    </a:lnTo>
                    <a:lnTo>
                      <a:pt x="11" y="66"/>
                    </a:lnTo>
                    <a:lnTo>
                      <a:pt x="4" y="83"/>
                    </a:lnTo>
                    <a:lnTo>
                      <a:pt x="0" y="103"/>
                    </a:lnTo>
                    <a:lnTo>
                      <a:pt x="0" y="123"/>
                    </a:lnTo>
                    <a:lnTo>
                      <a:pt x="0" y="142"/>
                    </a:lnTo>
                    <a:lnTo>
                      <a:pt x="4" y="162"/>
                    </a:lnTo>
                    <a:lnTo>
                      <a:pt x="11" y="179"/>
                    </a:lnTo>
                    <a:lnTo>
                      <a:pt x="20" y="194"/>
                    </a:lnTo>
                    <a:lnTo>
                      <a:pt x="31" y="208"/>
                    </a:lnTo>
                    <a:lnTo>
                      <a:pt x="44" y="221"/>
                    </a:lnTo>
                    <a:lnTo>
                      <a:pt x="60" y="230"/>
                    </a:lnTo>
                    <a:lnTo>
                      <a:pt x="75" y="238"/>
                    </a:lnTo>
                    <a:lnTo>
                      <a:pt x="93" y="243"/>
                    </a:lnTo>
                    <a:lnTo>
                      <a:pt x="111" y="245"/>
                    </a:lnTo>
                    <a:lnTo>
                      <a:pt x="556" y="245"/>
                    </a:lnTo>
                    <a:lnTo>
                      <a:pt x="554" y="243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6" name="Freeform 103"/>
              <p:cNvSpPr>
                <a:spLocks/>
              </p:cNvSpPr>
              <p:nvPr/>
            </p:nvSpPr>
            <p:spPr bwMode="auto">
              <a:xfrm>
                <a:off x="4026" y="3719"/>
                <a:ext cx="667" cy="245"/>
              </a:xfrm>
              <a:custGeom>
                <a:avLst/>
                <a:gdLst>
                  <a:gd name="T0" fmla="*/ 554 w 667"/>
                  <a:gd name="T1" fmla="*/ 243 h 245"/>
                  <a:gd name="T2" fmla="*/ 574 w 667"/>
                  <a:gd name="T3" fmla="*/ 243 h 245"/>
                  <a:gd name="T4" fmla="*/ 592 w 667"/>
                  <a:gd name="T5" fmla="*/ 238 h 245"/>
                  <a:gd name="T6" fmla="*/ 607 w 667"/>
                  <a:gd name="T7" fmla="*/ 230 h 245"/>
                  <a:gd name="T8" fmla="*/ 621 w 667"/>
                  <a:gd name="T9" fmla="*/ 221 h 245"/>
                  <a:gd name="T10" fmla="*/ 634 w 667"/>
                  <a:gd name="T11" fmla="*/ 208 h 245"/>
                  <a:gd name="T12" fmla="*/ 645 w 667"/>
                  <a:gd name="T13" fmla="*/ 194 h 245"/>
                  <a:gd name="T14" fmla="*/ 654 w 667"/>
                  <a:gd name="T15" fmla="*/ 179 h 245"/>
                  <a:gd name="T16" fmla="*/ 661 w 667"/>
                  <a:gd name="T17" fmla="*/ 162 h 245"/>
                  <a:gd name="T18" fmla="*/ 665 w 667"/>
                  <a:gd name="T19" fmla="*/ 142 h 245"/>
                  <a:gd name="T20" fmla="*/ 667 w 667"/>
                  <a:gd name="T21" fmla="*/ 123 h 245"/>
                  <a:gd name="T22" fmla="*/ 665 w 667"/>
                  <a:gd name="T23" fmla="*/ 103 h 245"/>
                  <a:gd name="T24" fmla="*/ 661 w 667"/>
                  <a:gd name="T25" fmla="*/ 83 h 245"/>
                  <a:gd name="T26" fmla="*/ 654 w 667"/>
                  <a:gd name="T27" fmla="*/ 66 h 245"/>
                  <a:gd name="T28" fmla="*/ 645 w 667"/>
                  <a:gd name="T29" fmla="*/ 49 h 245"/>
                  <a:gd name="T30" fmla="*/ 634 w 667"/>
                  <a:gd name="T31" fmla="*/ 34 h 245"/>
                  <a:gd name="T32" fmla="*/ 621 w 667"/>
                  <a:gd name="T33" fmla="*/ 22 h 245"/>
                  <a:gd name="T34" fmla="*/ 607 w 667"/>
                  <a:gd name="T35" fmla="*/ 12 h 245"/>
                  <a:gd name="T36" fmla="*/ 592 w 667"/>
                  <a:gd name="T37" fmla="*/ 5 h 245"/>
                  <a:gd name="T38" fmla="*/ 574 w 667"/>
                  <a:gd name="T39" fmla="*/ 0 h 245"/>
                  <a:gd name="T40" fmla="*/ 556 w 667"/>
                  <a:gd name="T41" fmla="*/ 0 h 245"/>
                  <a:gd name="T42" fmla="*/ 111 w 667"/>
                  <a:gd name="T43" fmla="*/ 0 h 245"/>
                  <a:gd name="T44" fmla="*/ 93 w 667"/>
                  <a:gd name="T45" fmla="*/ 0 h 245"/>
                  <a:gd name="T46" fmla="*/ 75 w 667"/>
                  <a:gd name="T47" fmla="*/ 5 h 245"/>
                  <a:gd name="T48" fmla="*/ 60 w 667"/>
                  <a:gd name="T49" fmla="*/ 12 h 245"/>
                  <a:gd name="T50" fmla="*/ 44 w 667"/>
                  <a:gd name="T51" fmla="*/ 22 h 245"/>
                  <a:gd name="T52" fmla="*/ 31 w 667"/>
                  <a:gd name="T53" fmla="*/ 34 h 245"/>
                  <a:gd name="T54" fmla="*/ 20 w 667"/>
                  <a:gd name="T55" fmla="*/ 49 h 245"/>
                  <a:gd name="T56" fmla="*/ 11 w 667"/>
                  <a:gd name="T57" fmla="*/ 66 h 245"/>
                  <a:gd name="T58" fmla="*/ 4 w 667"/>
                  <a:gd name="T59" fmla="*/ 83 h 245"/>
                  <a:gd name="T60" fmla="*/ 0 w 667"/>
                  <a:gd name="T61" fmla="*/ 103 h 245"/>
                  <a:gd name="T62" fmla="*/ 0 w 667"/>
                  <a:gd name="T63" fmla="*/ 123 h 245"/>
                  <a:gd name="T64" fmla="*/ 0 w 667"/>
                  <a:gd name="T65" fmla="*/ 142 h 245"/>
                  <a:gd name="T66" fmla="*/ 4 w 667"/>
                  <a:gd name="T67" fmla="*/ 162 h 245"/>
                  <a:gd name="T68" fmla="*/ 11 w 667"/>
                  <a:gd name="T69" fmla="*/ 179 h 245"/>
                  <a:gd name="T70" fmla="*/ 20 w 667"/>
                  <a:gd name="T71" fmla="*/ 194 h 245"/>
                  <a:gd name="T72" fmla="*/ 31 w 667"/>
                  <a:gd name="T73" fmla="*/ 208 h 245"/>
                  <a:gd name="T74" fmla="*/ 44 w 667"/>
                  <a:gd name="T75" fmla="*/ 221 h 245"/>
                  <a:gd name="T76" fmla="*/ 60 w 667"/>
                  <a:gd name="T77" fmla="*/ 230 h 245"/>
                  <a:gd name="T78" fmla="*/ 75 w 667"/>
                  <a:gd name="T79" fmla="*/ 238 h 245"/>
                  <a:gd name="T80" fmla="*/ 93 w 667"/>
                  <a:gd name="T81" fmla="*/ 243 h 245"/>
                  <a:gd name="T82" fmla="*/ 111 w 667"/>
                  <a:gd name="T83" fmla="*/ 245 h 245"/>
                  <a:gd name="T84" fmla="*/ 556 w 667"/>
                  <a:gd name="T85" fmla="*/ 245 h 245"/>
                  <a:gd name="T86" fmla="*/ 556 w 667"/>
                  <a:gd name="T87" fmla="*/ 245 h 24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67"/>
                  <a:gd name="T133" fmla="*/ 0 h 245"/>
                  <a:gd name="T134" fmla="*/ 667 w 667"/>
                  <a:gd name="T135" fmla="*/ 245 h 24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67" h="245">
                    <a:moveTo>
                      <a:pt x="554" y="243"/>
                    </a:moveTo>
                    <a:lnTo>
                      <a:pt x="574" y="243"/>
                    </a:lnTo>
                    <a:lnTo>
                      <a:pt x="592" y="238"/>
                    </a:lnTo>
                    <a:lnTo>
                      <a:pt x="607" y="230"/>
                    </a:lnTo>
                    <a:lnTo>
                      <a:pt x="621" y="221"/>
                    </a:lnTo>
                    <a:lnTo>
                      <a:pt x="634" y="208"/>
                    </a:lnTo>
                    <a:lnTo>
                      <a:pt x="645" y="194"/>
                    </a:lnTo>
                    <a:lnTo>
                      <a:pt x="654" y="179"/>
                    </a:lnTo>
                    <a:lnTo>
                      <a:pt x="661" y="162"/>
                    </a:lnTo>
                    <a:lnTo>
                      <a:pt x="665" y="142"/>
                    </a:lnTo>
                    <a:lnTo>
                      <a:pt x="667" y="123"/>
                    </a:lnTo>
                    <a:lnTo>
                      <a:pt x="665" y="103"/>
                    </a:lnTo>
                    <a:lnTo>
                      <a:pt x="661" y="83"/>
                    </a:lnTo>
                    <a:lnTo>
                      <a:pt x="654" y="66"/>
                    </a:lnTo>
                    <a:lnTo>
                      <a:pt x="645" y="49"/>
                    </a:lnTo>
                    <a:lnTo>
                      <a:pt x="634" y="34"/>
                    </a:lnTo>
                    <a:lnTo>
                      <a:pt x="621" y="22"/>
                    </a:lnTo>
                    <a:lnTo>
                      <a:pt x="607" y="12"/>
                    </a:lnTo>
                    <a:lnTo>
                      <a:pt x="592" y="5"/>
                    </a:lnTo>
                    <a:lnTo>
                      <a:pt x="574" y="0"/>
                    </a:lnTo>
                    <a:lnTo>
                      <a:pt x="556" y="0"/>
                    </a:lnTo>
                    <a:lnTo>
                      <a:pt x="111" y="0"/>
                    </a:lnTo>
                    <a:lnTo>
                      <a:pt x="93" y="0"/>
                    </a:lnTo>
                    <a:lnTo>
                      <a:pt x="75" y="5"/>
                    </a:lnTo>
                    <a:lnTo>
                      <a:pt x="60" y="12"/>
                    </a:lnTo>
                    <a:lnTo>
                      <a:pt x="44" y="22"/>
                    </a:lnTo>
                    <a:lnTo>
                      <a:pt x="31" y="34"/>
                    </a:lnTo>
                    <a:lnTo>
                      <a:pt x="20" y="49"/>
                    </a:lnTo>
                    <a:lnTo>
                      <a:pt x="11" y="66"/>
                    </a:lnTo>
                    <a:lnTo>
                      <a:pt x="4" y="83"/>
                    </a:lnTo>
                    <a:lnTo>
                      <a:pt x="0" y="103"/>
                    </a:lnTo>
                    <a:lnTo>
                      <a:pt x="0" y="123"/>
                    </a:lnTo>
                    <a:lnTo>
                      <a:pt x="0" y="142"/>
                    </a:lnTo>
                    <a:lnTo>
                      <a:pt x="4" y="162"/>
                    </a:lnTo>
                    <a:lnTo>
                      <a:pt x="11" y="179"/>
                    </a:lnTo>
                    <a:lnTo>
                      <a:pt x="20" y="194"/>
                    </a:lnTo>
                    <a:lnTo>
                      <a:pt x="31" y="208"/>
                    </a:lnTo>
                    <a:lnTo>
                      <a:pt x="44" y="221"/>
                    </a:lnTo>
                    <a:lnTo>
                      <a:pt x="60" y="230"/>
                    </a:lnTo>
                    <a:lnTo>
                      <a:pt x="75" y="238"/>
                    </a:lnTo>
                    <a:lnTo>
                      <a:pt x="93" y="243"/>
                    </a:lnTo>
                    <a:lnTo>
                      <a:pt x="111" y="245"/>
                    </a:lnTo>
                    <a:lnTo>
                      <a:pt x="556" y="245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7" name="Rectangle 104"/>
              <p:cNvSpPr>
                <a:spLocks noChangeArrowheads="1"/>
              </p:cNvSpPr>
              <p:nvPr/>
            </p:nvSpPr>
            <p:spPr bwMode="auto">
              <a:xfrm>
                <a:off x="4273" y="3793"/>
                <a:ext cx="94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48" name="Rectangle 105"/>
              <p:cNvSpPr>
                <a:spLocks noChangeArrowheads="1"/>
              </p:cNvSpPr>
              <p:nvPr/>
            </p:nvSpPr>
            <p:spPr bwMode="auto">
              <a:xfrm>
                <a:off x="4328" y="3793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49" name="Rectangle 106"/>
              <p:cNvSpPr>
                <a:spLocks noChangeArrowheads="1"/>
              </p:cNvSpPr>
              <p:nvPr/>
            </p:nvSpPr>
            <p:spPr bwMode="auto">
              <a:xfrm>
                <a:off x="4368" y="3793"/>
                <a:ext cx="7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50" name="Rectangle 107"/>
              <p:cNvSpPr>
                <a:spLocks noChangeArrowheads="1"/>
              </p:cNvSpPr>
              <p:nvPr/>
            </p:nvSpPr>
            <p:spPr bwMode="auto">
              <a:xfrm>
                <a:off x="4411" y="3793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51" name="Freeform 108"/>
              <p:cNvSpPr>
                <a:spLocks/>
              </p:cNvSpPr>
              <p:nvPr/>
            </p:nvSpPr>
            <p:spPr bwMode="auto">
              <a:xfrm>
                <a:off x="4026" y="1090"/>
                <a:ext cx="665" cy="504"/>
              </a:xfrm>
              <a:custGeom>
                <a:avLst/>
                <a:gdLst>
                  <a:gd name="T0" fmla="*/ 331 w 665"/>
                  <a:gd name="T1" fmla="*/ 0 h 504"/>
                  <a:gd name="T2" fmla="*/ 0 w 665"/>
                  <a:gd name="T3" fmla="*/ 252 h 504"/>
                  <a:gd name="T4" fmla="*/ 334 w 665"/>
                  <a:gd name="T5" fmla="*/ 504 h 504"/>
                  <a:gd name="T6" fmla="*/ 665 w 665"/>
                  <a:gd name="T7" fmla="*/ 252 h 504"/>
                  <a:gd name="T8" fmla="*/ 334 w 665"/>
                  <a:gd name="T9" fmla="*/ 2 h 504"/>
                  <a:gd name="T10" fmla="*/ 334 w 665"/>
                  <a:gd name="T11" fmla="*/ 2 h 504"/>
                  <a:gd name="T12" fmla="*/ 331 w 665"/>
                  <a:gd name="T13" fmla="*/ 0 h 5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65"/>
                  <a:gd name="T22" fmla="*/ 0 h 504"/>
                  <a:gd name="T23" fmla="*/ 665 w 665"/>
                  <a:gd name="T24" fmla="*/ 504 h 50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65" h="504">
                    <a:moveTo>
                      <a:pt x="331" y="0"/>
                    </a:moveTo>
                    <a:lnTo>
                      <a:pt x="0" y="252"/>
                    </a:lnTo>
                    <a:lnTo>
                      <a:pt x="334" y="504"/>
                    </a:lnTo>
                    <a:lnTo>
                      <a:pt x="665" y="252"/>
                    </a:lnTo>
                    <a:lnTo>
                      <a:pt x="334" y="2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2" name="Freeform 109"/>
              <p:cNvSpPr>
                <a:spLocks/>
              </p:cNvSpPr>
              <p:nvPr/>
            </p:nvSpPr>
            <p:spPr bwMode="auto">
              <a:xfrm>
                <a:off x="4026" y="1090"/>
                <a:ext cx="665" cy="504"/>
              </a:xfrm>
              <a:custGeom>
                <a:avLst/>
                <a:gdLst>
                  <a:gd name="T0" fmla="*/ 331 w 665"/>
                  <a:gd name="T1" fmla="*/ 0 h 504"/>
                  <a:gd name="T2" fmla="*/ 0 w 665"/>
                  <a:gd name="T3" fmla="*/ 252 h 504"/>
                  <a:gd name="T4" fmla="*/ 334 w 665"/>
                  <a:gd name="T5" fmla="*/ 504 h 504"/>
                  <a:gd name="T6" fmla="*/ 665 w 665"/>
                  <a:gd name="T7" fmla="*/ 252 h 504"/>
                  <a:gd name="T8" fmla="*/ 334 w 665"/>
                  <a:gd name="T9" fmla="*/ 2 h 504"/>
                  <a:gd name="T10" fmla="*/ 334 w 665"/>
                  <a:gd name="T11" fmla="*/ 2 h 5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65"/>
                  <a:gd name="T19" fmla="*/ 0 h 504"/>
                  <a:gd name="T20" fmla="*/ 665 w 665"/>
                  <a:gd name="T21" fmla="*/ 504 h 5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65" h="504">
                    <a:moveTo>
                      <a:pt x="331" y="0"/>
                    </a:moveTo>
                    <a:lnTo>
                      <a:pt x="0" y="252"/>
                    </a:lnTo>
                    <a:lnTo>
                      <a:pt x="334" y="504"/>
                    </a:lnTo>
                    <a:lnTo>
                      <a:pt x="665" y="252"/>
                    </a:lnTo>
                    <a:lnTo>
                      <a:pt x="334" y="2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3" name="Freeform 110"/>
              <p:cNvSpPr>
                <a:spLocks/>
              </p:cNvSpPr>
              <p:nvPr/>
            </p:nvSpPr>
            <p:spPr bwMode="auto">
              <a:xfrm>
                <a:off x="4339" y="1046"/>
                <a:ext cx="38" cy="41"/>
              </a:xfrm>
              <a:custGeom>
                <a:avLst/>
                <a:gdLst>
                  <a:gd name="T0" fmla="*/ 38 w 38"/>
                  <a:gd name="T1" fmla="*/ 0 h 41"/>
                  <a:gd name="T2" fmla="*/ 0 w 38"/>
                  <a:gd name="T3" fmla="*/ 0 h 41"/>
                  <a:gd name="T4" fmla="*/ 21 w 38"/>
                  <a:gd name="T5" fmla="*/ 41 h 41"/>
                  <a:gd name="T6" fmla="*/ 38 w 38"/>
                  <a:gd name="T7" fmla="*/ 0 h 41"/>
                  <a:gd name="T8" fmla="*/ 38 w 38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41"/>
                  <a:gd name="T17" fmla="*/ 38 w 38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41">
                    <a:moveTo>
                      <a:pt x="38" y="0"/>
                    </a:moveTo>
                    <a:lnTo>
                      <a:pt x="0" y="0"/>
                    </a:lnTo>
                    <a:lnTo>
                      <a:pt x="21" y="4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4" name="Line 111"/>
              <p:cNvSpPr>
                <a:spLocks noChangeShapeType="1"/>
              </p:cNvSpPr>
              <p:nvPr/>
            </p:nvSpPr>
            <p:spPr bwMode="auto">
              <a:xfrm>
                <a:off x="4357" y="876"/>
                <a:ext cx="3" cy="19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5" name="Rectangle 112"/>
              <p:cNvSpPr>
                <a:spLocks noChangeArrowheads="1"/>
              </p:cNvSpPr>
              <p:nvPr/>
            </p:nvSpPr>
            <p:spPr bwMode="auto">
              <a:xfrm>
                <a:off x="4244" y="1244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56" name="Rectangle 113"/>
              <p:cNvSpPr>
                <a:spLocks noChangeArrowheads="1"/>
              </p:cNvSpPr>
              <p:nvPr/>
            </p:nvSpPr>
            <p:spPr bwMode="auto">
              <a:xfrm>
                <a:off x="4286" y="1244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57" name="Rectangle 114"/>
              <p:cNvSpPr>
                <a:spLocks noChangeArrowheads="1"/>
              </p:cNvSpPr>
              <p:nvPr/>
            </p:nvSpPr>
            <p:spPr bwMode="auto">
              <a:xfrm>
                <a:off x="4306" y="1244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58" name="Rectangle 115"/>
              <p:cNvSpPr>
                <a:spLocks noChangeArrowheads="1"/>
              </p:cNvSpPr>
              <p:nvPr/>
            </p:nvSpPr>
            <p:spPr bwMode="auto">
              <a:xfrm>
                <a:off x="4326" y="1244"/>
                <a:ext cx="82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59" name="Rectangle 116"/>
              <p:cNvSpPr>
                <a:spLocks noChangeArrowheads="1"/>
              </p:cNvSpPr>
              <p:nvPr/>
            </p:nvSpPr>
            <p:spPr bwMode="auto">
              <a:xfrm>
                <a:off x="4371" y="1244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60" name="Rectangle 117"/>
              <p:cNvSpPr>
                <a:spLocks noChangeArrowheads="1"/>
              </p:cNvSpPr>
              <p:nvPr/>
            </p:nvSpPr>
            <p:spPr bwMode="auto">
              <a:xfrm>
                <a:off x="4413" y="1244"/>
                <a:ext cx="76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61" name="Rectangle 118"/>
              <p:cNvSpPr>
                <a:spLocks noChangeArrowheads="1"/>
              </p:cNvSpPr>
              <p:nvPr/>
            </p:nvSpPr>
            <p:spPr bwMode="auto">
              <a:xfrm>
                <a:off x="4451" y="1244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62" name="Rectangle 119"/>
              <p:cNvSpPr>
                <a:spLocks noChangeArrowheads="1"/>
              </p:cNvSpPr>
              <p:nvPr/>
            </p:nvSpPr>
            <p:spPr bwMode="auto">
              <a:xfrm>
                <a:off x="4471" y="1244"/>
                <a:ext cx="96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endParaRPr lang="en-US" b="0">
                  <a:latin typeface="Arial" charset="0"/>
                </a:endParaRPr>
              </a:p>
            </p:txBody>
          </p:sp>
          <p:sp>
            <p:nvSpPr>
              <p:cNvPr id="27763" name="Rectangle 120"/>
              <p:cNvSpPr>
                <a:spLocks noChangeArrowheads="1"/>
              </p:cNvSpPr>
              <p:nvPr/>
            </p:nvSpPr>
            <p:spPr bwMode="auto">
              <a:xfrm>
                <a:off x="4213" y="1342"/>
                <a:ext cx="8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EB7500"/>
                    </a:solidFill>
                    <a:latin typeface="Arial" charset="0"/>
                  </a:rPr>
                  <a:t>P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64" name="Rectangle 121"/>
              <p:cNvSpPr>
                <a:spLocks noChangeArrowheads="1"/>
              </p:cNvSpPr>
              <p:nvPr/>
            </p:nvSpPr>
            <p:spPr bwMode="auto">
              <a:xfrm>
                <a:off x="4264" y="1342"/>
                <a:ext cx="62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65" name="Rectangle 122"/>
              <p:cNvSpPr>
                <a:spLocks noChangeArrowheads="1"/>
              </p:cNvSpPr>
              <p:nvPr/>
            </p:nvSpPr>
            <p:spPr bwMode="auto">
              <a:xfrm>
                <a:off x="4288" y="1342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EB7500"/>
                    </a:solidFill>
                    <a:latin typeface="Arial" charset="0"/>
                  </a:rPr>
                  <a:t>o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66" name="Rectangle 123"/>
              <p:cNvSpPr>
                <a:spLocks noChangeArrowheads="1"/>
              </p:cNvSpPr>
              <p:nvPr/>
            </p:nvSpPr>
            <p:spPr bwMode="auto">
              <a:xfrm>
                <a:off x="4328" y="1342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EB7500"/>
                    </a:solidFill>
                    <a:latin typeface="Arial" charset="0"/>
                  </a:rPr>
                  <a:t>d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67" name="Rectangle 124"/>
              <p:cNvSpPr>
                <a:spLocks noChangeArrowheads="1"/>
              </p:cNvSpPr>
              <p:nvPr/>
            </p:nvSpPr>
            <p:spPr bwMode="auto">
              <a:xfrm>
                <a:off x="4371" y="1342"/>
                <a:ext cx="7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EB7500"/>
                    </a:solidFill>
                    <a:latin typeface="Arial" charset="0"/>
                  </a:rPr>
                  <a:t>u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68" name="Rectangle 125"/>
              <p:cNvSpPr>
                <a:spLocks noChangeArrowheads="1"/>
              </p:cNvSpPr>
              <p:nvPr/>
            </p:nvSpPr>
            <p:spPr bwMode="auto">
              <a:xfrm>
                <a:off x="4411" y="1342"/>
                <a:ext cx="76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EB7500"/>
                    </a:solidFill>
                    <a:latin typeface="Arial" charset="0"/>
                  </a:rPr>
                  <a:t>c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69" name="Rectangle 126"/>
              <p:cNvSpPr>
                <a:spLocks noChangeArrowheads="1"/>
              </p:cNvSpPr>
              <p:nvPr/>
            </p:nvSpPr>
            <p:spPr bwMode="auto">
              <a:xfrm>
                <a:off x="4449" y="1342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70" name="Rectangle 127"/>
              <p:cNvSpPr>
                <a:spLocks noChangeArrowheads="1"/>
              </p:cNvSpPr>
              <p:nvPr/>
            </p:nvSpPr>
            <p:spPr bwMode="auto">
              <a:xfrm>
                <a:off x="4469" y="1342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EB7500"/>
                    </a:solidFill>
                    <a:latin typeface="Arial" charset="0"/>
                  </a:rPr>
                  <a:t>0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71" name="Freeform 128"/>
              <p:cNvSpPr>
                <a:spLocks/>
              </p:cNvSpPr>
              <p:nvPr/>
            </p:nvSpPr>
            <p:spPr bwMode="auto">
              <a:xfrm>
                <a:off x="3591" y="1761"/>
                <a:ext cx="36" cy="42"/>
              </a:xfrm>
              <a:custGeom>
                <a:avLst/>
                <a:gdLst>
                  <a:gd name="T0" fmla="*/ 36 w 36"/>
                  <a:gd name="T1" fmla="*/ 0 h 42"/>
                  <a:gd name="T2" fmla="*/ 0 w 36"/>
                  <a:gd name="T3" fmla="*/ 0 h 42"/>
                  <a:gd name="T4" fmla="*/ 18 w 36"/>
                  <a:gd name="T5" fmla="*/ 42 h 42"/>
                  <a:gd name="T6" fmla="*/ 36 w 36"/>
                  <a:gd name="T7" fmla="*/ 0 h 42"/>
                  <a:gd name="T8" fmla="*/ 36 w 36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42"/>
                  <a:gd name="T17" fmla="*/ 36 w 36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42">
                    <a:moveTo>
                      <a:pt x="36" y="0"/>
                    </a:moveTo>
                    <a:lnTo>
                      <a:pt x="0" y="0"/>
                    </a:lnTo>
                    <a:lnTo>
                      <a:pt x="18" y="4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2" name="Freeform 129"/>
              <p:cNvSpPr>
                <a:spLocks/>
              </p:cNvSpPr>
              <p:nvPr/>
            </p:nvSpPr>
            <p:spPr bwMode="auto">
              <a:xfrm>
                <a:off x="2939" y="1808"/>
                <a:ext cx="1338" cy="404"/>
              </a:xfrm>
              <a:custGeom>
                <a:avLst/>
                <a:gdLst>
                  <a:gd name="T0" fmla="*/ 0 w 1338"/>
                  <a:gd name="T1" fmla="*/ 402 h 404"/>
                  <a:gd name="T2" fmla="*/ 2 w 1338"/>
                  <a:gd name="T3" fmla="*/ 0 h 404"/>
                  <a:gd name="T4" fmla="*/ 1338 w 1338"/>
                  <a:gd name="T5" fmla="*/ 0 h 404"/>
                  <a:gd name="T6" fmla="*/ 1338 w 1338"/>
                  <a:gd name="T7" fmla="*/ 404 h 404"/>
                  <a:gd name="T8" fmla="*/ 2 w 1338"/>
                  <a:gd name="T9" fmla="*/ 404 h 404"/>
                  <a:gd name="T10" fmla="*/ 2 w 1338"/>
                  <a:gd name="T11" fmla="*/ 404 h 404"/>
                  <a:gd name="T12" fmla="*/ 0 w 1338"/>
                  <a:gd name="T13" fmla="*/ 402 h 4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38"/>
                  <a:gd name="T22" fmla="*/ 0 h 404"/>
                  <a:gd name="T23" fmla="*/ 1338 w 1338"/>
                  <a:gd name="T24" fmla="*/ 404 h 40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38" h="404">
                    <a:moveTo>
                      <a:pt x="0" y="402"/>
                    </a:moveTo>
                    <a:lnTo>
                      <a:pt x="2" y="0"/>
                    </a:lnTo>
                    <a:lnTo>
                      <a:pt x="1338" y="0"/>
                    </a:lnTo>
                    <a:lnTo>
                      <a:pt x="1338" y="404"/>
                    </a:lnTo>
                    <a:lnTo>
                      <a:pt x="2" y="404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3" name="Freeform 130"/>
              <p:cNvSpPr>
                <a:spLocks/>
              </p:cNvSpPr>
              <p:nvPr/>
            </p:nvSpPr>
            <p:spPr bwMode="auto">
              <a:xfrm>
                <a:off x="2939" y="1808"/>
                <a:ext cx="1338" cy="404"/>
              </a:xfrm>
              <a:custGeom>
                <a:avLst/>
                <a:gdLst>
                  <a:gd name="T0" fmla="*/ 0 w 1338"/>
                  <a:gd name="T1" fmla="*/ 402 h 404"/>
                  <a:gd name="T2" fmla="*/ 2 w 1338"/>
                  <a:gd name="T3" fmla="*/ 0 h 404"/>
                  <a:gd name="T4" fmla="*/ 1338 w 1338"/>
                  <a:gd name="T5" fmla="*/ 0 h 404"/>
                  <a:gd name="T6" fmla="*/ 1338 w 1338"/>
                  <a:gd name="T7" fmla="*/ 404 h 404"/>
                  <a:gd name="T8" fmla="*/ 2 w 1338"/>
                  <a:gd name="T9" fmla="*/ 404 h 404"/>
                  <a:gd name="T10" fmla="*/ 2 w 1338"/>
                  <a:gd name="T11" fmla="*/ 404 h 4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38"/>
                  <a:gd name="T19" fmla="*/ 0 h 404"/>
                  <a:gd name="T20" fmla="*/ 1338 w 1338"/>
                  <a:gd name="T21" fmla="*/ 404 h 4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38" h="404">
                    <a:moveTo>
                      <a:pt x="0" y="402"/>
                    </a:moveTo>
                    <a:lnTo>
                      <a:pt x="2" y="0"/>
                    </a:lnTo>
                    <a:lnTo>
                      <a:pt x="1338" y="0"/>
                    </a:lnTo>
                    <a:lnTo>
                      <a:pt x="1338" y="404"/>
                    </a:lnTo>
                    <a:lnTo>
                      <a:pt x="2" y="404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4" name="Rectangle 131"/>
              <p:cNvSpPr>
                <a:spLocks noChangeArrowheads="1"/>
              </p:cNvSpPr>
              <p:nvPr/>
            </p:nvSpPr>
            <p:spPr bwMode="auto">
              <a:xfrm>
                <a:off x="2993" y="1864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75" name="Rectangle 132"/>
              <p:cNvSpPr>
                <a:spLocks noChangeArrowheads="1"/>
              </p:cNvSpPr>
              <p:nvPr/>
            </p:nvSpPr>
            <p:spPr bwMode="auto">
              <a:xfrm>
                <a:off x="3035" y="1864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76" name="Rectangle 133"/>
              <p:cNvSpPr>
                <a:spLocks noChangeArrowheads="1"/>
              </p:cNvSpPr>
              <p:nvPr/>
            </p:nvSpPr>
            <p:spPr bwMode="auto">
              <a:xfrm>
                <a:off x="3075" y="1864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77" name="Rectangle 134"/>
              <p:cNvSpPr>
                <a:spLocks noChangeArrowheads="1"/>
              </p:cNvSpPr>
              <p:nvPr/>
            </p:nvSpPr>
            <p:spPr bwMode="auto">
              <a:xfrm>
                <a:off x="3097" y="1864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78" name="Rectangle 135"/>
              <p:cNvSpPr>
                <a:spLocks noChangeArrowheads="1"/>
              </p:cNvSpPr>
              <p:nvPr/>
            </p:nvSpPr>
            <p:spPr bwMode="auto">
              <a:xfrm>
                <a:off x="3117" y="1864"/>
                <a:ext cx="87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79" name="Rectangle 136"/>
              <p:cNvSpPr>
                <a:spLocks noChangeArrowheads="1"/>
              </p:cNvSpPr>
              <p:nvPr/>
            </p:nvSpPr>
            <p:spPr bwMode="auto">
              <a:xfrm>
                <a:off x="3166" y="1864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80" name="Rectangle 137"/>
              <p:cNvSpPr>
                <a:spLocks noChangeArrowheads="1"/>
              </p:cNvSpPr>
              <p:nvPr/>
            </p:nvSpPr>
            <p:spPr bwMode="auto">
              <a:xfrm>
                <a:off x="3206" y="1864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81" name="Rectangle 138"/>
              <p:cNvSpPr>
                <a:spLocks noChangeArrowheads="1"/>
              </p:cNvSpPr>
              <p:nvPr/>
            </p:nvSpPr>
            <p:spPr bwMode="auto">
              <a:xfrm>
                <a:off x="3249" y="1864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82" name="Rectangle 139"/>
              <p:cNvSpPr>
                <a:spLocks noChangeArrowheads="1"/>
              </p:cNvSpPr>
              <p:nvPr/>
            </p:nvSpPr>
            <p:spPr bwMode="auto">
              <a:xfrm>
                <a:off x="3269" y="1864"/>
                <a:ext cx="10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83" name="Rectangle 140"/>
              <p:cNvSpPr>
                <a:spLocks noChangeArrowheads="1"/>
              </p:cNvSpPr>
              <p:nvPr/>
            </p:nvSpPr>
            <p:spPr bwMode="auto">
              <a:xfrm>
                <a:off x="3331" y="1864"/>
                <a:ext cx="7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84" name="Rectangle 141"/>
              <p:cNvSpPr>
                <a:spLocks noChangeArrowheads="1"/>
              </p:cNvSpPr>
              <p:nvPr/>
            </p:nvSpPr>
            <p:spPr bwMode="auto">
              <a:xfrm>
                <a:off x="3373" y="1864"/>
                <a:ext cx="51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85" name="Rectangle 142"/>
              <p:cNvSpPr>
                <a:spLocks noChangeArrowheads="1"/>
              </p:cNvSpPr>
              <p:nvPr/>
            </p:nvSpPr>
            <p:spPr bwMode="auto">
              <a:xfrm>
                <a:off x="3389" y="1864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86" name="Rectangle 143"/>
              <p:cNvSpPr>
                <a:spLocks noChangeArrowheads="1"/>
              </p:cNvSpPr>
              <p:nvPr/>
            </p:nvSpPr>
            <p:spPr bwMode="auto">
              <a:xfrm>
                <a:off x="3409" y="1864"/>
                <a:ext cx="51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87" name="Rectangle 144"/>
              <p:cNvSpPr>
                <a:spLocks noChangeArrowheads="1"/>
              </p:cNvSpPr>
              <p:nvPr/>
            </p:nvSpPr>
            <p:spPr bwMode="auto">
              <a:xfrm>
                <a:off x="3427" y="1864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88" name="Rectangle 145"/>
              <p:cNvSpPr>
                <a:spLocks noChangeArrowheads="1"/>
              </p:cNvSpPr>
              <p:nvPr/>
            </p:nvSpPr>
            <p:spPr bwMode="auto">
              <a:xfrm>
                <a:off x="3467" y="1864"/>
                <a:ext cx="51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89" name="Rectangle 146"/>
              <p:cNvSpPr>
                <a:spLocks noChangeArrowheads="1"/>
              </p:cNvSpPr>
              <p:nvPr/>
            </p:nvSpPr>
            <p:spPr bwMode="auto">
              <a:xfrm>
                <a:off x="3485" y="1864"/>
                <a:ext cx="51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90" name="Rectangle 147"/>
              <p:cNvSpPr>
                <a:spLocks noChangeArrowheads="1"/>
              </p:cNvSpPr>
              <p:nvPr/>
            </p:nvSpPr>
            <p:spPr bwMode="auto">
              <a:xfrm>
                <a:off x="3500" y="1864"/>
                <a:ext cx="76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91" name="Rectangle 148"/>
              <p:cNvSpPr>
                <a:spLocks noChangeArrowheads="1"/>
              </p:cNvSpPr>
              <p:nvPr/>
            </p:nvSpPr>
            <p:spPr bwMode="auto">
              <a:xfrm>
                <a:off x="3538" y="1864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92" name="Rectangle 149"/>
              <p:cNvSpPr>
                <a:spLocks noChangeArrowheads="1"/>
              </p:cNvSpPr>
              <p:nvPr/>
            </p:nvSpPr>
            <p:spPr bwMode="auto">
              <a:xfrm>
                <a:off x="3578" y="1864"/>
                <a:ext cx="7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93" name="Rectangle 150"/>
              <p:cNvSpPr>
                <a:spLocks noChangeArrowheads="1"/>
              </p:cNvSpPr>
              <p:nvPr/>
            </p:nvSpPr>
            <p:spPr bwMode="auto">
              <a:xfrm>
                <a:off x="3620" y="1864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94" name="Rectangle 151"/>
              <p:cNvSpPr>
                <a:spLocks noChangeArrowheads="1"/>
              </p:cNvSpPr>
              <p:nvPr/>
            </p:nvSpPr>
            <p:spPr bwMode="auto">
              <a:xfrm>
                <a:off x="3660" y="1864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95" name="Rectangle 152"/>
              <p:cNvSpPr>
                <a:spLocks noChangeArrowheads="1"/>
              </p:cNvSpPr>
              <p:nvPr/>
            </p:nvSpPr>
            <p:spPr bwMode="auto">
              <a:xfrm>
                <a:off x="3680" y="1864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96" name="Rectangle 153"/>
              <p:cNvSpPr>
                <a:spLocks noChangeArrowheads="1"/>
              </p:cNvSpPr>
              <p:nvPr/>
            </p:nvSpPr>
            <p:spPr bwMode="auto">
              <a:xfrm>
                <a:off x="3703" y="1864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97" name="Rectangle 154"/>
              <p:cNvSpPr>
                <a:spLocks noChangeArrowheads="1"/>
              </p:cNvSpPr>
              <p:nvPr/>
            </p:nvSpPr>
            <p:spPr bwMode="auto">
              <a:xfrm>
                <a:off x="3743" y="1864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98" name="Rectangle 155"/>
              <p:cNvSpPr>
                <a:spLocks noChangeArrowheads="1"/>
              </p:cNvSpPr>
              <p:nvPr/>
            </p:nvSpPr>
            <p:spPr bwMode="auto">
              <a:xfrm>
                <a:off x="3763" y="1864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799" name="Rectangle 156"/>
              <p:cNvSpPr>
                <a:spLocks noChangeArrowheads="1"/>
              </p:cNvSpPr>
              <p:nvPr/>
            </p:nvSpPr>
            <p:spPr bwMode="auto">
              <a:xfrm>
                <a:off x="3785" y="1864"/>
                <a:ext cx="7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00" name="Rectangle 157"/>
              <p:cNvSpPr>
                <a:spLocks noChangeArrowheads="1"/>
              </p:cNvSpPr>
              <p:nvPr/>
            </p:nvSpPr>
            <p:spPr bwMode="auto">
              <a:xfrm>
                <a:off x="3825" y="1864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01" name="Rectangle 158"/>
              <p:cNvSpPr>
                <a:spLocks noChangeArrowheads="1"/>
              </p:cNvSpPr>
              <p:nvPr/>
            </p:nvSpPr>
            <p:spPr bwMode="auto">
              <a:xfrm>
                <a:off x="3867" y="1864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02" name="Rectangle 159"/>
              <p:cNvSpPr>
                <a:spLocks noChangeArrowheads="1"/>
              </p:cNvSpPr>
              <p:nvPr/>
            </p:nvSpPr>
            <p:spPr bwMode="auto">
              <a:xfrm>
                <a:off x="3888" y="1864"/>
                <a:ext cx="51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03" name="Rectangle 160"/>
              <p:cNvSpPr>
                <a:spLocks noChangeArrowheads="1"/>
              </p:cNvSpPr>
              <p:nvPr/>
            </p:nvSpPr>
            <p:spPr bwMode="auto">
              <a:xfrm>
                <a:off x="3903" y="1864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04" name="Rectangle 161"/>
              <p:cNvSpPr>
                <a:spLocks noChangeArrowheads="1"/>
              </p:cNvSpPr>
              <p:nvPr/>
            </p:nvSpPr>
            <p:spPr bwMode="auto">
              <a:xfrm>
                <a:off x="3945" y="1864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05" name="Rectangle 162"/>
              <p:cNvSpPr>
                <a:spLocks noChangeArrowheads="1"/>
              </p:cNvSpPr>
              <p:nvPr/>
            </p:nvSpPr>
            <p:spPr bwMode="auto">
              <a:xfrm>
                <a:off x="3965" y="1864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06" name="Rectangle 163"/>
              <p:cNvSpPr>
                <a:spLocks noChangeArrowheads="1"/>
              </p:cNvSpPr>
              <p:nvPr/>
            </p:nvSpPr>
            <p:spPr bwMode="auto">
              <a:xfrm>
                <a:off x="3985" y="1864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07" name="Rectangle 164"/>
              <p:cNvSpPr>
                <a:spLocks noChangeArrowheads="1"/>
              </p:cNvSpPr>
              <p:nvPr/>
            </p:nvSpPr>
            <p:spPr bwMode="auto">
              <a:xfrm>
                <a:off x="4008" y="1864"/>
                <a:ext cx="7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08" name="Rectangle 165"/>
              <p:cNvSpPr>
                <a:spLocks noChangeArrowheads="1"/>
              </p:cNvSpPr>
              <p:nvPr/>
            </p:nvSpPr>
            <p:spPr bwMode="auto">
              <a:xfrm>
                <a:off x="4048" y="1864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09" name="Rectangle 166"/>
              <p:cNvSpPr>
                <a:spLocks noChangeArrowheads="1"/>
              </p:cNvSpPr>
              <p:nvPr/>
            </p:nvSpPr>
            <p:spPr bwMode="auto">
              <a:xfrm>
                <a:off x="4090" y="1864"/>
                <a:ext cx="51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10" name="Rectangle 167"/>
              <p:cNvSpPr>
                <a:spLocks noChangeArrowheads="1"/>
              </p:cNvSpPr>
              <p:nvPr/>
            </p:nvSpPr>
            <p:spPr bwMode="auto">
              <a:xfrm>
                <a:off x="4106" y="1864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11" name="Rectangle 168"/>
              <p:cNvSpPr>
                <a:spLocks noChangeArrowheads="1"/>
              </p:cNvSpPr>
              <p:nvPr/>
            </p:nvSpPr>
            <p:spPr bwMode="auto">
              <a:xfrm>
                <a:off x="4126" y="1864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12" name="Rectangle 169"/>
              <p:cNvSpPr>
                <a:spLocks noChangeArrowheads="1"/>
              </p:cNvSpPr>
              <p:nvPr/>
            </p:nvSpPr>
            <p:spPr bwMode="auto">
              <a:xfrm>
                <a:off x="4148" y="1864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13" name="Rectangle 170"/>
              <p:cNvSpPr>
                <a:spLocks noChangeArrowheads="1"/>
              </p:cNvSpPr>
              <p:nvPr/>
            </p:nvSpPr>
            <p:spPr bwMode="auto">
              <a:xfrm>
                <a:off x="4188" y="1864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14" name="Rectangle 171"/>
              <p:cNvSpPr>
                <a:spLocks noChangeArrowheads="1"/>
              </p:cNvSpPr>
              <p:nvPr/>
            </p:nvSpPr>
            <p:spPr bwMode="auto">
              <a:xfrm>
                <a:off x="4208" y="1864"/>
                <a:ext cx="96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endParaRPr lang="en-US" b="0">
                  <a:latin typeface="Arial" charset="0"/>
                </a:endParaRPr>
              </a:p>
            </p:txBody>
          </p:sp>
          <p:sp>
            <p:nvSpPr>
              <p:cNvPr id="27815" name="Rectangle 172"/>
              <p:cNvSpPr>
                <a:spLocks noChangeArrowheads="1"/>
              </p:cNvSpPr>
              <p:nvPr/>
            </p:nvSpPr>
            <p:spPr bwMode="auto">
              <a:xfrm>
                <a:off x="3048" y="1960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16" name="Rectangle 173"/>
              <p:cNvSpPr>
                <a:spLocks noChangeArrowheads="1"/>
              </p:cNvSpPr>
              <p:nvPr/>
            </p:nvSpPr>
            <p:spPr bwMode="auto">
              <a:xfrm>
                <a:off x="3068" y="1960"/>
                <a:ext cx="7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17" name="Rectangle 174"/>
              <p:cNvSpPr>
                <a:spLocks noChangeArrowheads="1"/>
              </p:cNvSpPr>
              <p:nvPr/>
            </p:nvSpPr>
            <p:spPr bwMode="auto">
              <a:xfrm>
                <a:off x="3111" y="1960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18" name="Rectangle 175"/>
              <p:cNvSpPr>
                <a:spLocks noChangeArrowheads="1"/>
              </p:cNvSpPr>
              <p:nvPr/>
            </p:nvSpPr>
            <p:spPr bwMode="auto">
              <a:xfrm>
                <a:off x="3151" y="1960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19" name="Rectangle 176"/>
              <p:cNvSpPr>
                <a:spLocks noChangeArrowheads="1"/>
              </p:cNvSpPr>
              <p:nvPr/>
            </p:nvSpPr>
            <p:spPr bwMode="auto">
              <a:xfrm>
                <a:off x="3171" y="1960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20" name="Rectangle 177"/>
              <p:cNvSpPr>
                <a:spLocks noChangeArrowheads="1"/>
              </p:cNvSpPr>
              <p:nvPr/>
            </p:nvSpPr>
            <p:spPr bwMode="auto">
              <a:xfrm>
                <a:off x="3213" y="1960"/>
                <a:ext cx="62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21" name="Rectangle 178"/>
              <p:cNvSpPr>
                <a:spLocks noChangeArrowheads="1"/>
              </p:cNvSpPr>
              <p:nvPr/>
            </p:nvSpPr>
            <p:spPr bwMode="auto">
              <a:xfrm>
                <a:off x="3237" y="1960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22" name="Rectangle 179"/>
              <p:cNvSpPr>
                <a:spLocks noChangeArrowheads="1"/>
              </p:cNvSpPr>
              <p:nvPr/>
            </p:nvSpPr>
            <p:spPr bwMode="auto">
              <a:xfrm>
                <a:off x="3280" y="1960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23" name="Rectangle 180"/>
              <p:cNvSpPr>
                <a:spLocks noChangeArrowheads="1"/>
              </p:cNvSpPr>
              <p:nvPr/>
            </p:nvSpPr>
            <p:spPr bwMode="auto">
              <a:xfrm>
                <a:off x="3320" y="1960"/>
                <a:ext cx="7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24" name="Rectangle 181"/>
              <p:cNvSpPr>
                <a:spLocks noChangeArrowheads="1"/>
              </p:cNvSpPr>
              <p:nvPr/>
            </p:nvSpPr>
            <p:spPr bwMode="auto">
              <a:xfrm>
                <a:off x="3362" y="1960"/>
                <a:ext cx="76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25" name="Rectangle 182"/>
              <p:cNvSpPr>
                <a:spLocks noChangeArrowheads="1"/>
              </p:cNvSpPr>
              <p:nvPr/>
            </p:nvSpPr>
            <p:spPr bwMode="auto">
              <a:xfrm>
                <a:off x="3398" y="1960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26" name="Rectangle 183"/>
              <p:cNvSpPr>
                <a:spLocks noChangeArrowheads="1"/>
              </p:cNvSpPr>
              <p:nvPr/>
            </p:nvSpPr>
            <p:spPr bwMode="auto">
              <a:xfrm>
                <a:off x="3420" y="1960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27" name="Rectangle 184"/>
              <p:cNvSpPr>
                <a:spLocks noChangeArrowheads="1"/>
              </p:cNvSpPr>
              <p:nvPr/>
            </p:nvSpPr>
            <p:spPr bwMode="auto">
              <a:xfrm>
                <a:off x="3440" y="1960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28" name="Rectangle 185"/>
              <p:cNvSpPr>
                <a:spLocks noChangeArrowheads="1"/>
              </p:cNvSpPr>
              <p:nvPr/>
            </p:nvSpPr>
            <p:spPr bwMode="auto">
              <a:xfrm>
                <a:off x="3480" y="1960"/>
                <a:ext cx="7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29" name="Rectangle 186"/>
              <p:cNvSpPr>
                <a:spLocks noChangeArrowheads="1"/>
              </p:cNvSpPr>
              <p:nvPr/>
            </p:nvSpPr>
            <p:spPr bwMode="auto">
              <a:xfrm>
                <a:off x="3522" y="1960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30" name="Rectangle 187"/>
              <p:cNvSpPr>
                <a:spLocks noChangeArrowheads="1"/>
              </p:cNvSpPr>
              <p:nvPr/>
            </p:nvSpPr>
            <p:spPr bwMode="auto">
              <a:xfrm>
                <a:off x="3562" y="1960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31" name="Rectangle 188"/>
              <p:cNvSpPr>
                <a:spLocks noChangeArrowheads="1"/>
              </p:cNvSpPr>
              <p:nvPr/>
            </p:nvSpPr>
            <p:spPr bwMode="auto">
              <a:xfrm>
                <a:off x="3585" y="1960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32" name="Rectangle 189"/>
              <p:cNvSpPr>
                <a:spLocks noChangeArrowheads="1"/>
              </p:cNvSpPr>
              <p:nvPr/>
            </p:nvSpPr>
            <p:spPr bwMode="auto">
              <a:xfrm>
                <a:off x="3625" y="1960"/>
                <a:ext cx="51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33" name="Rectangle 190"/>
              <p:cNvSpPr>
                <a:spLocks noChangeArrowheads="1"/>
              </p:cNvSpPr>
              <p:nvPr/>
            </p:nvSpPr>
            <p:spPr bwMode="auto">
              <a:xfrm>
                <a:off x="3643" y="1960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34" name="Rectangle 191"/>
              <p:cNvSpPr>
                <a:spLocks noChangeArrowheads="1"/>
              </p:cNvSpPr>
              <p:nvPr/>
            </p:nvSpPr>
            <p:spPr bwMode="auto">
              <a:xfrm>
                <a:off x="3683" y="1960"/>
                <a:ext cx="76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35" name="Rectangle 192"/>
              <p:cNvSpPr>
                <a:spLocks noChangeArrowheads="1"/>
              </p:cNvSpPr>
              <p:nvPr/>
            </p:nvSpPr>
            <p:spPr bwMode="auto">
              <a:xfrm>
                <a:off x="3721" y="1960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36" name="Rectangle 193"/>
              <p:cNvSpPr>
                <a:spLocks noChangeArrowheads="1"/>
              </p:cNvSpPr>
              <p:nvPr/>
            </p:nvSpPr>
            <p:spPr bwMode="auto">
              <a:xfrm>
                <a:off x="3761" y="1960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37" name="Rectangle 194"/>
              <p:cNvSpPr>
                <a:spLocks noChangeArrowheads="1"/>
              </p:cNvSpPr>
              <p:nvPr/>
            </p:nvSpPr>
            <p:spPr bwMode="auto">
              <a:xfrm>
                <a:off x="3783" y="1960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38" name="Rectangle 195"/>
              <p:cNvSpPr>
                <a:spLocks noChangeArrowheads="1"/>
              </p:cNvSpPr>
              <p:nvPr/>
            </p:nvSpPr>
            <p:spPr bwMode="auto">
              <a:xfrm>
                <a:off x="3803" y="1960"/>
                <a:ext cx="7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39" name="Rectangle 196"/>
              <p:cNvSpPr>
                <a:spLocks noChangeArrowheads="1"/>
              </p:cNvSpPr>
              <p:nvPr/>
            </p:nvSpPr>
            <p:spPr bwMode="auto">
              <a:xfrm>
                <a:off x="3843" y="1960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40" name="Rectangle 197"/>
              <p:cNvSpPr>
                <a:spLocks noChangeArrowheads="1"/>
              </p:cNvSpPr>
              <p:nvPr/>
            </p:nvSpPr>
            <p:spPr bwMode="auto">
              <a:xfrm>
                <a:off x="3885" y="1960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41" name="Rectangle 198"/>
              <p:cNvSpPr>
                <a:spLocks noChangeArrowheads="1"/>
              </p:cNvSpPr>
              <p:nvPr/>
            </p:nvSpPr>
            <p:spPr bwMode="auto">
              <a:xfrm>
                <a:off x="3905" y="1960"/>
                <a:ext cx="62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42" name="Rectangle 199"/>
              <p:cNvSpPr>
                <a:spLocks noChangeArrowheads="1"/>
              </p:cNvSpPr>
              <p:nvPr/>
            </p:nvSpPr>
            <p:spPr bwMode="auto">
              <a:xfrm>
                <a:off x="3930" y="1960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43" name="Rectangle 200"/>
              <p:cNvSpPr>
                <a:spLocks noChangeArrowheads="1"/>
              </p:cNvSpPr>
              <p:nvPr/>
            </p:nvSpPr>
            <p:spPr bwMode="auto">
              <a:xfrm>
                <a:off x="3972" y="1960"/>
                <a:ext cx="76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44" name="Rectangle 201"/>
              <p:cNvSpPr>
                <a:spLocks noChangeArrowheads="1"/>
              </p:cNvSpPr>
              <p:nvPr/>
            </p:nvSpPr>
            <p:spPr bwMode="auto">
              <a:xfrm>
                <a:off x="4008" y="1960"/>
                <a:ext cx="7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45" name="Rectangle 202"/>
              <p:cNvSpPr>
                <a:spLocks noChangeArrowheads="1"/>
              </p:cNvSpPr>
              <p:nvPr/>
            </p:nvSpPr>
            <p:spPr bwMode="auto">
              <a:xfrm>
                <a:off x="4050" y="1960"/>
                <a:ext cx="51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46" name="Rectangle 203"/>
              <p:cNvSpPr>
                <a:spLocks noChangeArrowheads="1"/>
              </p:cNvSpPr>
              <p:nvPr/>
            </p:nvSpPr>
            <p:spPr bwMode="auto">
              <a:xfrm>
                <a:off x="4066" y="1960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47" name="Rectangle 204"/>
              <p:cNvSpPr>
                <a:spLocks noChangeArrowheads="1"/>
              </p:cNvSpPr>
              <p:nvPr/>
            </p:nvSpPr>
            <p:spPr bwMode="auto">
              <a:xfrm>
                <a:off x="4088" y="1960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48" name="Rectangle 205"/>
              <p:cNvSpPr>
                <a:spLocks noChangeArrowheads="1"/>
              </p:cNvSpPr>
              <p:nvPr/>
            </p:nvSpPr>
            <p:spPr bwMode="auto">
              <a:xfrm>
                <a:off x="4108" y="1960"/>
                <a:ext cx="51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49" name="Rectangle 206"/>
              <p:cNvSpPr>
                <a:spLocks noChangeArrowheads="1"/>
              </p:cNvSpPr>
              <p:nvPr/>
            </p:nvSpPr>
            <p:spPr bwMode="auto">
              <a:xfrm>
                <a:off x="4124" y="1960"/>
                <a:ext cx="7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50" name="Rectangle 207"/>
              <p:cNvSpPr>
                <a:spLocks noChangeArrowheads="1"/>
              </p:cNvSpPr>
              <p:nvPr/>
            </p:nvSpPr>
            <p:spPr bwMode="auto">
              <a:xfrm>
                <a:off x="4166" y="1960"/>
                <a:ext cx="96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endParaRPr lang="en-US" b="0">
                  <a:latin typeface="Arial" charset="0"/>
                </a:endParaRPr>
              </a:p>
            </p:txBody>
          </p:sp>
          <p:sp>
            <p:nvSpPr>
              <p:cNvPr id="27851" name="Rectangle 208"/>
              <p:cNvSpPr>
                <a:spLocks noChangeArrowheads="1"/>
              </p:cNvSpPr>
              <p:nvPr/>
            </p:nvSpPr>
            <p:spPr bwMode="auto">
              <a:xfrm>
                <a:off x="3050" y="2058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52" name="Rectangle 209"/>
              <p:cNvSpPr>
                <a:spLocks noChangeArrowheads="1"/>
              </p:cNvSpPr>
              <p:nvPr/>
            </p:nvSpPr>
            <p:spPr bwMode="auto">
              <a:xfrm>
                <a:off x="3070" y="2058"/>
                <a:ext cx="7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53" name="Rectangle 210"/>
              <p:cNvSpPr>
                <a:spLocks noChangeArrowheads="1"/>
              </p:cNvSpPr>
              <p:nvPr/>
            </p:nvSpPr>
            <p:spPr bwMode="auto">
              <a:xfrm>
                <a:off x="3111" y="2058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54" name="Rectangle 211"/>
              <p:cNvSpPr>
                <a:spLocks noChangeArrowheads="1"/>
              </p:cNvSpPr>
              <p:nvPr/>
            </p:nvSpPr>
            <p:spPr bwMode="auto">
              <a:xfrm>
                <a:off x="3153" y="2058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55" name="Rectangle 212"/>
              <p:cNvSpPr>
                <a:spLocks noChangeArrowheads="1"/>
              </p:cNvSpPr>
              <p:nvPr/>
            </p:nvSpPr>
            <p:spPr bwMode="auto">
              <a:xfrm>
                <a:off x="3173" y="2058"/>
                <a:ext cx="51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56" name="Rectangle 213"/>
              <p:cNvSpPr>
                <a:spLocks noChangeArrowheads="1"/>
              </p:cNvSpPr>
              <p:nvPr/>
            </p:nvSpPr>
            <p:spPr bwMode="auto">
              <a:xfrm>
                <a:off x="3188" y="2058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57" name="Rectangle 214"/>
              <p:cNvSpPr>
                <a:spLocks noChangeArrowheads="1"/>
              </p:cNvSpPr>
              <p:nvPr/>
            </p:nvSpPr>
            <p:spPr bwMode="auto">
              <a:xfrm>
                <a:off x="3231" y="2058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58" name="Rectangle 215"/>
              <p:cNvSpPr>
                <a:spLocks noChangeArrowheads="1"/>
              </p:cNvSpPr>
              <p:nvPr/>
            </p:nvSpPr>
            <p:spPr bwMode="auto">
              <a:xfrm>
                <a:off x="3251" y="2058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59" name="Rectangle 216"/>
              <p:cNvSpPr>
                <a:spLocks noChangeArrowheads="1"/>
              </p:cNvSpPr>
              <p:nvPr/>
            </p:nvSpPr>
            <p:spPr bwMode="auto">
              <a:xfrm>
                <a:off x="3271" y="2058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60" name="Rectangle 217"/>
              <p:cNvSpPr>
                <a:spLocks noChangeArrowheads="1"/>
              </p:cNvSpPr>
              <p:nvPr/>
            </p:nvSpPr>
            <p:spPr bwMode="auto">
              <a:xfrm>
                <a:off x="3293" y="2058"/>
                <a:ext cx="7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61" name="Rectangle 218"/>
              <p:cNvSpPr>
                <a:spLocks noChangeArrowheads="1"/>
              </p:cNvSpPr>
              <p:nvPr/>
            </p:nvSpPr>
            <p:spPr bwMode="auto">
              <a:xfrm>
                <a:off x="3333" y="2058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62" name="Rectangle 219"/>
              <p:cNvSpPr>
                <a:spLocks noChangeArrowheads="1"/>
              </p:cNvSpPr>
              <p:nvPr/>
            </p:nvSpPr>
            <p:spPr bwMode="auto">
              <a:xfrm>
                <a:off x="3375" y="2058"/>
                <a:ext cx="51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63" name="Rectangle 220"/>
              <p:cNvSpPr>
                <a:spLocks noChangeArrowheads="1"/>
              </p:cNvSpPr>
              <p:nvPr/>
            </p:nvSpPr>
            <p:spPr bwMode="auto">
              <a:xfrm>
                <a:off x="3391" y="2058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64" name="Rectangle 221"/>
              <p:cNvSpPr>
                <a:spLocks noChangeArrowheads="1"/>
              </p:cNvSpPr>
              <p:nvPr/>
            </p:nvSpPr>
            <p:spPr bwMode="auto">
              <a:xfrm>
                <a:off x="3411" y="2058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65" name="Rectangle 222"/>
              <p:cNvSpPr>
                <a:spLocks noChangeArrowheads="1"/>
              </p:cNvSpPr>
              <p:nvPr/>
            </p:nvSpPr>
            <p:spPr bwMode="auto">
              <a:xfrm>
                <a:off x="3433" y="2058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66" name="Rectangle 223"/>
              <p:cNvSpPr>
                <a:spLocks noChangeArrowheads="1"/>
              </p:cNvSpPr>
              <p:nvPr/>
            </p:nvSpPr>
            <p:spPr bwMode="auto">
              <a:xfrm>
                <a:off x="3473" y="2058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67" name="Rectangle 224"/>
              <p:cNvSpPr>
                <a:spLocks noChangeArrowheads="1"/>
              </p:cNvSpPr>
              <p:nvPr/>
            </p:nvSpPr>
            <p:spPr bwMode="auto">
              <a:xfrm>
                <a:off x="3493" y="2058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68" name="Rectangle 225"/>
              <p:cNvSpPr>
                <a:spLocks noChangeArrowheads="1"/>
              </p:cNvSpPr>
              <p:nvPr/>
            </p:nvSpPr>
            <p:spPr bwMode="auto">
              <a:xfrm>
                <a:off x="3516" y="2058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69" name="Rectangle 226"/>
              <p:cNvSpPr>
                <a:spLocks noChangeArrowheads="1"/>
              </p:cNvSpPr>
              <p:nvPr/>
            </p:nvSpPr>
            <p:spPr bwMode="auto">
              <a:xfrm>
                <a:off x="3536" y="2058"/>
                <a:ext cx="7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70" name="Rectangle 227"/>
              <p:cNvSpPr>
                <a:spLocks noChangeArrowheads="1"/>
              </p:cNvSpPr>
              <p:nvPr/>
            </p:nvSpPr>
            <p:spPr bwMode="auto">
              <a:xfrm>
                <a:off x="3576" y="2058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71" name="Rectangle 228"/>
              <p:cNvSpPr>
                <a:spLocks noChangeArrowheads="1"/>
              </p:cNvSpPr>
              <p:nvPr/>
            </p:nvSpPr>
            <p:spPr bwMode="auto">
              <a:xfrm>
                <a:off x="3618" y="2058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72" name="Rectangle 229"/>
              <p:cNvSpPr>
                <a:spLocks noChangeArrowheads="1"/>
              </p:cNvSpPr>
              <p:nvPr/>
            </p:nvSpPr>
            <p:spPr bwMode="auto">
              <a:xfrm>
                <a:off x="3638" y="2058"/>
                <a:ext cx="8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73" name="Rectangle 230"/>
              <p:cNvSpPr>
                <a:spLocks noChangeArrowheads="1"/>
              </p:cNvSpPr>
              <p:nvPr/>
            </p:nvSpPr>
            <p:spPr bwMode="auto">
              <a:xfrm>
                <a:off x="3687" y="2058"/>
                <a:ext cx="62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74" name="Rectangle 231"/>
              <p:cNvSpPr>
                <a:spLocks noChangeArrowheads="1"/>
              </p:cNvSpPr>
              <p:nvPr/>
            </p:nvSpPr>
            <p:spPr bwMode="auto">
              <a:xfrm>
                <a:off x="3712" y="2058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75" name="Rectangle 232"/>
              <p:cNvSpPr>
                <a:spLocks noChangeArrowheads="1"/>
              </p:cNvSpPr>
              <p:nvPr/>
            </p:nvSpPr>
            <p:spPr bwMode="auto">
              <a:xfrm>
                <a:off x="3754" y="2058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76" name="Rectangle 233"/>
              <p:cNvSpPr>
                <a:spLocks noChangeArrowheads="1"/>
              </p:cNvSpPr>
              <p:nvPr/>
            </p:nvSpPr>
            <p:spPr bwMode="auto">
              <a:xfrm>
                <a:off x="3796" y="2058"/>
                <a:ext cx="7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77" name="Rectangle 234"/>
              <p:cNvSpPr>
                <a:spLocks noChangeArrowheads="1"/>
              </p:cNvSpPr>
              <p:nvPr/>
            </p:nvSpPr>
            <p:spPr bwMode="auto">
              <a:xfrm>
                <a:off x="3836" y="2058"/>
                <a:ext cx="76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78" name="Rectangle 235"/>
              <p:cNvSpPr>
                <a:spLocks noChangeArrowheads="1"/>
              </p:cNvSpPr>
              <p:nvPr/>
            </p:nvSpPr>
            <p:spPr bwMode="auto">
              <a:xfrm>
                <a:off x="3874" y="2058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79" name="Rectangle 236"/>
              <p:cNvSpPr>
                <a:spLocks noChangeArrowheads="1"/>
              </p:cNvSpPr>
              <p:nvPr/>
            </p:nvSpPr>
            <p:spPr bwMode="auto">
              <a:xfrm>
                <a:off x="3894" y="2058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80" name="Rectangle 237"/>
              <p:cNvSpPr>
                <a:spLocks noChangeArrowheads="1"/>
              </p:cNvSpPr>
              <p:nvPr/>
            </p:nvSpPr>
            <p:spPr bwMode="auto">
              <a:xfrm>
                <a:off x="3914" y="2058"/>
                <a:ext cx="62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81" name="Rectangle 238"/>
              <p:cNvSpPr>
                <a:spLocks noChangeArrowheads="1"/>
              </p:cNvSpPr>
              <p:nvPr/>
            </p:nvSpPr>
            <p:spPr bwMode="auto">
              <a:xfrm>
                <a:off x="3939" y="2058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82" name="Rectangle 239"/>
              <p:cNvSpPr>
                <a:spLocks noChangeArrowheads="1"/>
              </p:cNvSpPr>
              <p:nvPr/>
            </p:nvSpPr>
            <p:spPr bwMode="auto">
              <a:xfrm>
                <a:off x="3981" y="2058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83" name="Rectangle 240"/>
              <p:cNvSpPr>
                <a:spLocks noChangeArrowheads="1"/>
              </p:cNvSpPr>
              <p:nvPr/>
            </p:nvSpPr>
            <p:spPr bwMode="auto">
              <a:xfrm>
                <a:off x="4021" y="2058"/>
                <a:ext cx="51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84" name="Rectangle 241"/>
              <p:cNvSpPr>
                <a:spLocks noChangeArrowheads="1"/>
              </p:cNvSpPr>
              <p:nvPr/>
            </p:nvSpPr>
            <p:spPr bwMode="auto">
              <a:xfrm>
                <a:off x="4039" y="2058"/>
                <a:ext cx="76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85" name="Rectangle 242"/>
              <p:cNvSpPr>
                <a:spLocks noChangeArrowheads="1"/>
              </p:cNvSpPr>
              <p:nvPr/>
            </p:nvSpPr>
            <p:spPr bwMode="auto">
              <a:xfrm>
                <a:off x="4075" y="2058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86" name="Rectangle 243"/>
              <p:cNvSpPr>
                <a:spLocks noChangeArrowheads="1"/>
              </p:cNvSpPr>
              <p:nvPr/>
            </p:nvSpPr>
            <p:spPr bwMode="auto">
              <a:xfrm>
                <a:off x="4097" y="2058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87" name="Rectangle 244"/>
              <p:cNvSpPr>
                <a:spLocks noChangeArrowheads="1"/>
              </p:cNvSpPr>
              <p:nvPr/>
            </p:nvSpPr>
            <p:spPr bwMode="auto">
              <a:xfrm>
                <a:off x="4137" y="2058"/>
                <a:ext cx="62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88" name="Freeform 245"/>
              <p:cNvSpPr>
                <a:spLocks/>
              </p:cNvSpPr>
              <p:nvPr/>
            </p:nvSpPr>
            <p:spPr bwMode="auto">
              <a:xfrm>
                <a:off x="3634" y="2580"/>
                <a:ext cx="1449" cy="208"/>
              </a:xfrm>
              <a:custGeom>
                <a:avLst/>
                <a:gdLst>
                  <a:gd name="T0" fmla="*/ 0 w 1449"/>
                  <a:gd name="T1" fmla="*/ 208 h 208"/>
                  <a:gd name="T2" fmla="*/ 2 w 1449"/>
                  <a:gd name="T3" fmla="*/ 0 h 208"/>
                  <a:gd name="T4" fmla="*/ 1449 w 1449"/>
                  <a:gd name="T5" fmla="*/ 0 h 208"/>
                  <a:gd name="T6" fmla="*/ 1449 w 1449"/>
                  <a:gd name="T7" fmla="*/ 208 h 208"/>
                  <a:gd name="T8" fmla="*/ 2 w 1449"/>
                  <a:gd name="T9" fmla="*/ 208 h 208"/>
                  <a:gd name="T10" fmla="*/ 2 w 1449"/>
                  <a:gd name="T11" fmla="*/ 208 h 208"/>
                  <a:gd name="T12" fmla="*/ 0 w 1449"/>
                  <a:gd name="T13" fmla="*/ 208 h 20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49"/>
                  <a:gd name="T22" fmla="*/ 0 h 208"/>
                  <a:gd name="T23" fmla="*/ 1449 w 1449"/>
                  <a:gd name="T24" fmla="*/ 208 h 20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49" h="208">
                    <a:moveTo>
                      <a:pt x="0" y="208"/>
                    </a:moveTo>
                    <a:lnTo>
                      <a:pt x="2" y="0"/>
                    </a:lnTo>
                    <a:lnTo>
                      <a:pt x="1449" y="0"/>
                    </a:lnTo>
                    <a:lnTo>
                      <a:pt x="1449" y="208"/>
                    </a:lnTo>
                    <a:lnTo>
                      <a:pt x="2" y="208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89" name="Freeform 246"/>
              <p:cNvSpPr>
                <a:spLocks/>
              </p:cNvSpPr>
              <p:nvPr/>
            </p:nvSpPr>
            <p:spPr bwMode="auto">
              <a:xfrm>
                <a:off x="3634" y="2580"/>
                <a:ext cx="1449" cy="208"/>
              </a:xfrm>
              <a:custGeom>
                <a:avLst/>
                <a:gdLst>
                  <a:gd name="T0" fmla="*/ 0 w 1449"/>
                  <a:gd name="T1" fmla="*/ 208 h 208"/>
                  <a:gd name="T2" fmla="*/ 2 w 1449"/>
                  <a:gd name="T3" fmla="*/ 0 h 208"/>
                  <a:gd name="T4" fmla="*/ 1449 w 1449"/>
                  <a:gd name="T5" fmla="*/ 0 h 208"/>
                  <a:gd name="T6" fmla="*/ 1449 w 1449"/>
                  <a:gd name="T7" fmla="*/ 208 h 208"/>
                  <a:gd name="T8" fmla="*/ 2 w 1449"/>
                  <a:gd name="T9" fmla="*/ 208 h 208"/>
                  <a:gd name="T10" fmla="*/ 2 w 1449"/>
                  <a:gd name="T11" fmla="*/ 208 h 20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9"/>
                  <a:gd name="T19" fmla="*/ 0 h 208"/>
                  <a:gd name="T20" fmla="*/ 1449 w 1449"/>
                  <a:gd name="T21" fmla="*/ 208 h 20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9" h="208">
                    <a:moveTo>
                      <a:pt x="0" y="208"/>
                    </a:moveTo>
                    <a:lnTo>
                      <a:pt x="2" y="0"/>
                    </a:lnTo>
                    <a:lnTo>
                      <a:pt x="1449" y="0"/>
                    </a:lnTo>
                    <a:lnTo>
                      <a:pt x="1449" y="208"/>
                    </a:lnTo>
                    <a:lnTo>
                      <a:pt x="2" y="208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90" name="Rectangle 247"/>
              <p:cNvSpPr>
                <a:spLocks noChangeArrowheads="1"/>
              </p:cNvSpPr>
              <p:nvPr/>
            </p:nvSpPr>
            <p:spPr bwMode="auto">
              <a:xfrm>
                <a:off x="3741" y="2633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91" name="Rectangle 248"/>
              <p:cNvSpPr>
                <a:spLocks noChangeArrowheads="1"/>
              </p:cNvSpPr>
              <p:nvPr/>
            </p:nvSpPr>
            <p:spPr bwMode="auto">
              <a:xfrm>
                <a:off x="3783" y="2633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92" name="Rectangle 249"/>
              <p:cNvSpPr>
                <a:spLocks noChangeArrowheads="1"/>
              </p:cNvSpPr>
              <p:nvPr/>
            </p:nvSpPr>
            <p:spPr bwMode="auto">
              <a:xfrm>
                <a:off x="3803" y="2633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93" name="Rectangle 250"/>
              <p:cNvSpPr>
                <a:spLocks noChangeArrowheads="1"/>
              </p:cNvSpPr>
              <p:nvPr/>
            </p:nvSpPr>
            <p:spPr bwMode="auto">
              <a:xfrm>
                <a:off x="3823" y="2633"/>
                <a:ext cx="8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94" name="Rectangle 251"/>
              <p:cNvSpPr>
                <a:spLocks noChangeArrowheads="1"/>
              </p:cNvSpPr>
              <p:nvPr/>
            </p:nvSpPr>
            <p:spPr bwMode="auto">
              <a:xfrm>
                <a:off x="3872" y="2633"/>
                <a:ext cx="7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95" name="Rectangle 252"/>
              <p:cNvSpPr>
                <a:spLocks noChangeArrowheads="1"/>
              </p:cNvSpPr>
              <p:nvPr/>
            </p:nvSpPr>
            <p:spPr bwMode="auto">
              <a:xfrm>
                <a:off x="3914" y="2633"/>
                <a:ext cx="51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96" name="Rectangle 253"/>
              <p:cNvSpPr>
                <a:spLocks noChangeArrowheads="1"/>
              </p:cNvSpPr>
              <p:nvPr/>
            </p:nvSpPr>
            <p:spPr bwMode="auto">
              <a:xfrm>
                <a:off x="3930" y="2633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97" name="Rectangle 254"/>
              <p:cNvSpPr>
                <a:spLocks noChangeArrowheads="1"/>
              </p:cNvSpPr>
              <p:nvPr/>
            </p:nvSpPr>
            <p:spPr bwMode="auto">
              <a:xfrm>
                <a:off x="3952" y="2633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98" name="Rectangle 255"/>
              <p:cNvSpPr>
                <a:spLocks noChangeArrowheads="1"/>
              </p:cNvSpPr>
              <p:nvPr/>
            </p:nvSpPr>
            <p:spPr bwMode="auto">
              <a:xfrm>
                <a:off x="3972" y="2633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899" name="Rectangle 256"/>
              <p:cNvSpPr>
                <a:spLocks noChangeArrowheads="1"/>
              </p:cNvSpPr>
              <p:nvPr/>
            </p:nvSpPr>
            <p:spPr bwMode="auto">
              <a:xfrm>
                <a:off x="3992" y="2633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00" name="Rectangle 257"/>
              <p:cNvSpPr>
                <a:spLocks noChangeArrowheads="1"/>
              </p:cNvSpPr>
              <p:nvPr/>
            </p:nvSpPr>
            <p:spPr bwMode="auto">
              <a:xfrm>
                <a:off x="4012" y="2633"/>
                <a:ext cx="7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01" name="Rectangle 258"/>
              <p:cNvSpPr>
                <a:spLocks noChangeArrowheads="1"/>
              </p:cNvSpPr>
              <p:nvPr/>
            </p:nvSpPr>
            <p:spPr bwMode="auto">
              <a:xfrm>
                <a:off x="4055" y="2633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02" name="Rectangle 259"/>
              <p:cNvSpPr>
                <a:spLocks noChangeArrowheads="1"/>
              </p:cNvSpPr>
              <p:nvPr/>
            </p:nvSpPr>
            <p:spPr bwMode="auto">
              <a:xfrm>
                <a:off x="4095" y="2633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03" name="Rectangle 260"/>
              <p:cNvSpPr>
                <a:spLocks noChangeArrowheads="1"/>
              </p:cNvSpPr>
              <p:nvPr/>
            </p:nvSpPr>
            <p:spPr bwMode="auto">
              <a:xfrm>
                <a:off x="4117" y="2633"/>
                <a:ext cx="8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04" name="Rectangle 261"/>
              <p:cNvSpPr>
                <a:spLocks noChangeArrowheads="1"/>
              </p:cNvSpPr>
              <p:nvPr/>
            </p:nvSpPr>
            <p:spPr bwMode="auto">
              <a:xfrm>
                <a:off x="4166" y="2633"/>
                <a:ext cx="62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05" name="Rectangle 262"/>
              <p:cNvSpPr>
                <a:spLocks noChangeArrowheads="1"/>
              </p:cNvSpPr>
              <p:nvPr/>
            </p:nvSpPr>
            <p:spPr bwMode="auto">
              <a:xfrm>
                <a:off x="4190" y="2633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06" name="Rectangle 263"/>
              <p:cNvSpPr>
                <a:spLocks noChangeArrowheads="1"/>
              </p:cNvSpPr>
              <p:nvPr/>
            </p:nvSpPr>
            <p:spPr bwMode="auto">
              <a:xfrm>
                <a:off x="4230" y="2633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07" name="Rectangle 264"/>
              <p:cNvSpPr>
                <a:spLocks noChangeArrowheads="1"/>
              </p:cNvSpPr>
              <p:nvPr/>
            </p:nvSpPr>
            <p:spPr bwMode="auto">
              <a:xfrm>
                <a:off x="4273" y="2633"/>
                <a:ext cx="7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08" name="Rectangle 265"/>
              <p:cNvSpPr>
                <a:spLocks noChangeArrowheads="1"/>
              </p:cNvSpPr>
              <p:nvPr/>
            </p:nvSpPr>
            <p:spPr bwMode="auto">
              <a:xfrm>
                <a:off x="4313" y="2633"/>
                <a:ext cx="76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09" name="Rectangle 266"/>
              <p:cNvSpPr>
                <a:spLocks noChangeArrowheads="1"/>
              </p:cNvSpPr>
              <p:nvPr/>
            </p:nvSpPr>
            <p:spPr bwMode="auto">
              <a:xfrm>
                <a:off x="4351" y="2633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10" name="Rectangle 267"/>
              <p:cNvSpPr>
                <a:spLocks noChangeArrowheads="1"/>
              </p:cNvSpPr>
              <p:nvPr/>
            </p:nvSpPr>
            <p:spPr bwMode="auto">
              <a:xfrm>
                <a:off x="4371" y="2633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11" name="Rectangle 268"/>
              <p:cNvSpPr>
                <a:spLocks noChangeArrowheads="1"/>
              </p:cNvSpPr>
              <p:nvPr/>
            </p:nvSpPr>
            <p:spPr bwMode="auto">
              <a:xfrm>
                <a:off x="4393" y="2633"/>
                <a:ext cx="62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12" name="Rectangle 269"/>
              <p:cNvSpPr>
                <a:spLocks noChangeArrowheads="1"/>
              </p:cNvSpPr>
              <p:nvPr/>
            </p:nvSpPr>
            <p:spPr bwMode="auto">
              <a:xfrm>
                <a:off x="4417" y="2633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13" name="Rectangle 270"/>
              <p:cNvSpPr>
                <a:spLocks noChangeArrowheads="1"/>
              </p:cNvSpPr>
              <p:nvPr/>
            </p:nvSpPr>
            <p:spPr bwMode="auto">
              <a:xfrm>
                <a:off x="4457" y="2633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14" name="Rectangle 271"/>
              <p:cNvSpPr>
                <a:spLocks noChangeArrowheads="1"/>
              </p:cNvSpPr>
              <p:nvPr/>
            </p:nvSpPr>
            <p:spPr bwMode="auto">
              <a:xfrm>
                <a:off x="4500" y="2633"/>
                <a:ext cx="51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15" name="Rectangle 272"/>
              <p:cNvSpPr>
                <a:spLocks noChangeArrowheads="1"/>
              </p:cNvSpPr>
              <p:nvPr/>
            </p:nvSpPr>
            <p:spPr bwMode="auto">
              <a:xfrm>
                <a:off x="4515" y="2633"/>
                <a:ext cx="76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16" name="Rectangle 273"/>
              <p:cNvSpPr>
                <a:spLocks noChangeArrowheads="1"/>
              </p:cNvSpPr>
              <p:nvPr/>
            </p:nvSpPr>
            <p:spPr bwMode="auto">
              <a:xfrm>
                <a:off x="4553" y="2633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17" name="Rectangle 274"/>
              <p:cNvSpPr>
                <a:spLocks noChangeArrowheads="1"/>
              </p:cNvSpPr>
              <p:nvPr/>
            </p:nvSpPr>
            <p:spPr bwMode="auto">
              <a:xfrm>
                <a:off x="4573" y="2633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18" name="Rectangle 275"/>
              <p:cNvSpPr>
                <a:spLocks noChangeArrowheads="1"/>
              </p:cNvSpPr>
              <p:nvPr/>
            </p:nvSpPr>
            <p:spPr bwMode="auto">
              <a:xfrm>
                <a:off x="4616" y="2633"/>
                <a:ext cx="62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19" name="Rectangle 276"/>
              <p:cNvSpPr>
                <a:spLocks noChangeArrowheads="1"/>
              </p:cNvSpPr>
              <p:nvPr/>
            </p:nvSpPr>
            <p:spPr bwMode="auto">
              <a:xfrm>
                <a:off x="4640" y="2633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20" name="Rectangle 277"/>
              <p:cNvSpPr>
                <a:spLocks noChangeArrowheads="1"/>
              </p:cNvSpPr>
              <p:nvPr/>
            </p:nvSpPr>
            <p:spPr bwMode="auto">
              <a:xfrm>
                <a:off x="4660" y="2633"/>
                <a:ext cx="62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21" name="Rectangle 278"/>
              <p:cNvSpPr>
                <a:spLocks noChangeArrowheads="1"/>
              </p:cNvSpPr>
              <p:nvPr/>
            </p:nvSpPr>
            <p:spPr bwMode="auto">
              <a:xfrm>
                <a:off x="4685" y="2633"/>
                <a:ext cx="51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22" name="Rectangle 279"/>
              <p:cNvSpPr>
                <a:spLocks noChangeArrowheads="1"/>
              </p:cNvSpPr>
              <p:nvPr/>
            </p:nvSpPr>
            <p:spPr bwMode="auto">
              <a:xfrm>
                <a:off x="4700" y="2633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23" name="Rectangle 280"/>
              <p:cNvSpPr>
                <a:spLocks noChangeArrowheads="1"/>
              </p:cNvSpPr>
              <p:nvPr/>
            </p:nvSpPr>
            <p:spPr bwMode="auto">
              <a:xfrm>
                <a:off x="4742" y="2633"/>
                <a:ext cx="7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24" name="Rectangle 281"/>
              <p:cNvSpPr>
                <a:spLocks noChangeArrowheads="1"/>
              </p:cNvSpPr>
              <p:nvPr/>
            </p:nvSpPr>
            <p:spPr bwMode="auto">
              <a:xfrm>
                <a:off x="4785" y="2633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25" name="Rectangle 282"/>
              <p:cNvSpPr>
                <a:spLocks noChangeArrowheads="1"/>
              </p:cNvSpPr>
              <p:nvPr/>
            </p:nvSpPr>
            <p:spPr bwMode="auto">
              <a:xfrm>
                <a:off x="4805" y="2633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26" name="Rectangle 283"/>
              <p:cNvSpPr>
                <a:spLocks noChangeArrowheads="1"/>
              </p:cNvSpPr>
              <p:nvPr/>
            </p:nvSpPr>
            <p:spPr bwMode="auto">
              <a:xfrm>
                <a:off x="4825" y="2633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27" name="Rectangle 284"/>
              <p:cNvSpPr>
                <a:spLocks noChangeArrowheads="1"/>
              </p:cNvSpPr>
              <p:nvPr/>
            </p:nvSpPr>
            <p:spPr bwMode="auto">
              <a:xfrm>
                <a:off x="4867" y="2633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28" name="Rectangle 285"/>
              <p:cNvSpPr>
                <a:spLocks noChangeArrowheads="1"/>
              </p:cNvSpPr>
              <p:nvPr/>
            </p:nvSpPr>
            <p:spPr bwMode="auto">
              <a:xfrm>
                <a:off x="4887" y="2633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29" name="Rectangle 286"/>
              <p:cNvSpPr>
                <a:spLocks noChangeArrowheads="1"/>
              </p:cNvSpPr>
              <p:nvPr/>
            </p:nvSpPr>
            <p:spPr bwMode="auto">
              <a:xfrm>
                <a:off x="4927" y="2633"/>
                <a:ext cx="51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30" name="Rectangle 287"/>
              <p:cNvSpPr>
                <a:spLocks noChangeArrowheads="1"/>
              </p:cNvSpPr>
              <p:nvPr/>
            </p:nvSpPr>
            <p:spPr bwMode="auto">
              <a:xfrm>
                <a:off x="4945" y="2633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31" name="Freeform 288"/>
              <p:cNvSpPr>
                <a:spLocks/>
              </p:cNvSpPr>
              <p:nvPr/>
            </p:nvSpPr>
            <p:spPr bwMode="auto">
              <a:xfrm>
                <a:off x="4257" y="2531"/>
                <a:ext cx="38" cy="41"/>
              </a:xfrm>
              <a:custGeom>
                <a:avLst/>
                <a:gdLst>
                  <a:gd name="T0" fmla="*/ 36 w 38"/>
                  <a:gd name="T1" fmla="*/ 0 h 41"/>
                  <a:gd name="T2" fmla="*/ 0 w 38"/>
                  <a:gd name="T3" fmla="*/ 2 h 41"/>
                  <a:gd name="T4" fmla="*/ 18 w 38"/>
                  <a:gd name="T5" fmla="*/ 41 h 41"/>
                  <a:gd name="T6" fmla="*/ 38 w 38"/>
                  <a:gd name="T7" fmla="*/ 2 h 41"/>
                  <a:gd name="T8" fmla="*/ 38 w 38"/>
                  <a:gd name="T9" fmla="*/ 2 h 41"/>
                  <a:gd name="T10" fmla="*/ 36 w 38"/>
                  <a:gd name="T11" fmla="*/ 0 h 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"/>
                  <a:gd name="T19" fmla="*/ 0 h 41"/>
                  <a:gd name="T20" fmla="*/ 38 w 38"/>
                  <a:gd name="T21" fmla="*/ 41 h 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" h="41">
                    <a:moveTo>
                      <a:pt x="36" y="0"/>
                    </a:moveTo>
                    <a:lnTo>
                      <a:pt x="0" y="2"/>
                    </a:lnTo>
                    <a:lnTo>
                      <a:pt x="18" y="41"/>
                    </a:lnTo>
                    <a:lnTo>
                      <a:pt x="38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32" name="Freeform 289"/>
              <p:cNvSpPr>
                <a:spLocks/>
              </p:cNvSpPr>
              <p:nvPr/>
            </p:nvSpPr>
            <p:spPr bwMode="auto">
              <a:xfrm>
                <a:off x="4424" y="2531"/>
                <a:ext cx="38" cy="41"/>
              </a:xfrm>
              <a:custGeom>
                <a:avLst/>
                <a:gdLst>
                  <a:gd name="T0" fmla="*/ 36 w 38"/>
                  <a:gd name="T1" fmla="*/ 0 h 41"/>
                  <a:gd name="T2" fmla="*/ 0 w 38"/>
                  <a:gd name="T3" fmla="*/ 2 h 41"/>
                  <a:gd name="T4" fmla="*/ 18 w 38"/>
                  <a:gd name="T5" fmla="*/ 41 h 41"/>
                  <a:gd name="T6" fmla="*/ 38 w 38"/>
                  <a:gd name="T7" fmla="*/ 2 h 41"/>
                  <a:gd name="T8" fmla="*/ 38 w 38"/>
                  <a:gd name="T9" fmla="*/ 2 h 41"/>
                  <a:gd name="T10" fmla="*/ 36 w 38"/>
                  <a:gd name="T11" fmla="*/ 0 h 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"/>
                  <a:gd name="T19" fmla="*/ 0 h 41"/>
                  <a:gd name="T20" fmla="*/ 38 w 38"/>
                  <a:gd name="T21" fmla="*/ 41 h 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" h="41">
                    <a:moveTo>
                      <a:pt x="36" y="0"/>
                    </a:moveTo>
                    <a:lnTo>
                      <a:pt x="0" y="2"/>
                    </a:lnTo>
                    <a:lnTo>
                      <a:pt x="18" y="41"/>
                    </a:lnTo>
                    <a:lnTo>
                      <a:pt x="38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33" name="Freeform 290"/>
              <p:cNvSpPr>
                <a:spLocks/>
              </p:cNvSpPr>
              <p:nvPr/>
            </p:nvSpPr>
            <p:spPr bwMode="auto">
              <a:xfrm>
                <a:off x="4026" y="3001"/>
                <a:ext cx="665" cy="502"/>
              </a:xfrm>
              <a:custGeom>
                <a:avLst/>
                <a:gdLst>
                  <a:gd name="T0" fmla="*/ 331 w 665"/>
                  <a:gd name="T1" fmla="*/ 0 h 502"/>
                  <a:gd name="T2" fmla="*/ 0 w 665"/>
                  <a:gd name="T3" fmla="*/ 253 h 502"/>
                  <a:gd name="T4" fmla="*/ 334 w 665"/>
                  <a:gd name="T5" fmla="*/ 502 h 502"/>
                  <a:gd name="T6" fmla="*/ 665 w 665"/>
                  <a:gd name="T7" fmla="*/ 253 h 502"/>
                  <a:gd name="T8" fmla="*/ 334 w 665"/>
                  <a:gd name="T9" fmla="*/ 0 h 502"/>
                  <a:gd name="T10" fmla="*/ 334 w 665"/>
                  <a:gd name="T11" fmla="*/ 0 h 502"/>
                  <a:gd name="T12" fmla="*/ 331 w 665"/>
                  <a:gd name="T13" fmla="*/ 0 h 5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65"/>
                  <a:gd name="T22" fmla="*/ 0 h 502"/>
                  <a:gd name="T23" fmla="*/ 665 w 665"/>
                  <a:gd name="T24" fmla="*/ 502 h 5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65" h="502">
                    <a:moveTo>
                      <a:pt x="331" y="0"/>
                    </a:moveTo>
                    <a:lnTo>
                      <a:pt x="0" y="253"/>
                    </a:lnTo>
                    <a:lnTo>
                      <a:pt x="334" y="502"/>
                    </a:lnTo>
                    <a:lnTo>
                      <a:pt x="665" y="253"/>
                    </a:lnTo>
                    <a:lnTo>
                      <a:pt x="334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34" name="Freeform 291"/>
              <p:cNvSpPr>
                <a:spLocks/>
              </p:cNvSpPr>
              <p:nvPr/>
            </p:nvSpPr>
            <p:spPr bwMode="auto">
              <a:xfrm>
                <a:off x="4026" y="3001"/>
                <a:ext cx="665" cy="502"/>
              </a:xfrm>
              <a:custGeom>
                <a:avLst/>
                <a:gdLst>
                  <a:gd name="T0" fmla="*/ 331 w 665"/>
                  <a:gd name="T1" fmla="*/ 0 h 502"/>
                  <a:gd name="T2" fmla="*/ 0 w 665"/>
                  <a:gd name="T3" fmla="*/ 253 h 502"/>
                  <a:gd name="T4" fmla="*/ 334 w 665"/>
                  <a:gd name="T5" fmla="*/ 502 h 502"/>
                  <a:gd name="T6" fmla="*/ 665 w 665"/>
                  <a:gd name="T7" fmla="*/ 253 h 502"/>
                  <a:gd name="T8" fmla="*/ 334 w 665"/>
                  <a:gd name="T9" fmla="*/ 0 h 502"/>
                  <a:gd name="T10" fmla="*/ 334 w 665"/>
                  <a:gd name="T11" fmla="*/ 0 h 5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65"/>
                  <a:gd name="T19" fmla="*/ 0 h 502"/>
                  <a:gd name="T20" fmla="*/ 665 w 665"/>
                  <a:gd name="T21" fmla="*/ 502 h 50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65" h="502">
                    <a:moveTo>
                      <a:pt x="331" y="0"/>
                    </a:moveTo>
                    <a:lnTo>
                      <a:pt x="0" y="253"/>
                    </a:lnTo>
                    <a:lnTo>
                      <a:pt x="334" y="502"/>
                    </a:lnTo>
                    <a:lnTo>
                      <a:pt x="665" y="253"/>
                    </a:lnTo>
                    <a:lnTo>
                      <a:pt x="334" y="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35" name="Freeform 292"/>
              <p:cNvSpPr>
                <a:spLocks/>
              </p:cNvSpPr>
              <p:nvPr/>
            </p:nvSpPr>
            <p:spPr bwMode="auto">
              <a:xfrm>
                <a:off x="4339" y="2955"/>
                <a:ext cx="38" cy="41"/>
              </a:xfrm>
              <a:custGeom>
                <a:avLst/>
                <a:gdLst>
                  <a:gd name="T0" fmla="*/ 38 w 38"/>
                  <a:gd name="T1" fmla="*/ 0 h 41"/>
                  <a:gd name="T2" fmla="*/ 0 w 38"/>
                  <a:gd name="T3" fmla="*/ 0 h 41"/>
                  <a:gd name="T4" fmla="*/ 21 w 38"/>
                  <a:gd name="T5" fmla="*/ 41 h 41"/>
                  <a:gd name="T6" fmla="*/ 38 w 38"/>
                  <a:gd name="T7" fmla="*/ 0 h 41"/>
                  <a:gd name="T8" fmla="*/ 38 w 38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41"/>
                  <a:gd name="T17" fmla="*/ 38 w 38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41">
                    <a:moveTo>
                      <a:pt x="38" y="0"/>
                    </a:moveTo>
                    <a:lnTo>
                      <a:pt x="0" y="0"/>
                    </a:lnTo>
                    <a:lnTo>
                      <a:pt x="21" y="4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36" name="Line 293"/>
              <p:cNvSpPr>
                <a:spLocks noChangeShapeType="1"/>
              </p:cNvSpPr>
              <p:nvPr/>
            </p:nvSpPr>
            <p:spPr bwMode="auto">
              <a:xfrm>
                <a:off x="4357" y="2788"/>
                <a:ext cx="3" cy="18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37" name="Rectangle 294"/>
              <p:cNvSpPr>
                <a:spLocks noChangeArrowheads="1"/>
              </p:cNvSpPr>
              <p:nvPr/>
            </p:nvSpPr>
            <p:spPr bwMode="auto">
              <a:xfrm>
                <a:off x="4088" y="3204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38" name="Rectangle 295"/>
              <p:cNvSpPr>
                <a:spLocks noChangeArrowheads="1"/>
              </p:cNvSpPr>
              <p:nvPr/>
            </p:nvSpPr>
            <p:spPr bwMode="auto">
              <a:xfrm>
                <a:off x="4130" y="3204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39" name="Rectangle 296"/>
              <p:cNvSpPr>
                <a:spLocks noChangeArrowheads="1"/>
              </p:cNvSpPr>
              <p:nvPr/>
            </p:nvSpPr>
            <p:spPr bwMode="auto">
              <a:xfrm>
                <a:off x="4173" y="3204"/>
                <a:ext cx="7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40" name="Rectangle 297"/>
              <p:cNvSpPr>
                <a:spLocks noChangeArrowheads="1"/>
              </p:cNvSpPr>
              <p:nvPr/>
            </p:nvSpPr>
            <p:spPr bwMode="auto">
              <a:xfrm>
                <a:off x="4213" y="3204"/>
                <a:ext cx="8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41" name="Rectangle 298"/>
              <p:cNvSpPr>
                <a:spLocks noChangeArrowheads="1"/>
              </p:cNvSpPr>
              <p:nvPr/>
            </p:nvSpPr>
            <p:spPr bwMode="auto">
              <a:xfrm>
                <a:off x="4255" y="3204"/>
                <a:ext cx="5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b="0">
                  <a:latin typeface="Arial" charset="0"/>
                </a:endParaRPr>
              </a:p>
            </p:txBody>
          </p:sp>
          <p:sp>
            <p:nvSpPr>
              <p:cNvPr id="27942" name="Rectangle 299"/>
              <p:cNvSpPr>
                <a:spLocks noChangeArrowheads="1"/>
              </p:cNvSpPr>
              <p:nvPr/>
            </p:nvSpPr>
            <p:spPr bwMode="auto">
              <a:xfrm>
                <a:off x="4275" y="3204"/>
                <a:ext cx="62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b="0">
                  <a:latin typeface="Arial" charset="0"/>
                </a:endParaRPr>
              </a:p>
            </p:txBody>
          </p:sp>
        </p:grpSp>
        <p:sp>
          <p:nvSpPr>
            <p:cNvPr id="27657" name="Rectangle 300"/>
            <p:cNvSpPr>
              <a:spLocks noChangeArrowheads="1"/>
            </p:cNvSpPr>
            <p:nvPr/>
          </p:nvSpPr>
          <p:spPr bwMode="auto">
            <a:xfrm>
              <a:off x="6824663" y="5086350"/>
              <a:ext cx="1270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58" name="Rectangle 301"/>
            <p:cNvSpPr>
              <a:spLocks noChangeArrowheads="1"/>
            </p:cNvSpPr>
            <p:nvPr/>
          </p:nvSpPr>
          <p:spPr bwMode="auto">
            <a:xfrm>
              <a:off x="6888163" y="5086350"/>
              <a:ext cx="1270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59" name="Rectangle 302"/>
            <p:cNvSpPr>
              <a:spLocks noChangeArrowheads="1"/>
            </p:cNvSpPr>
            <p:nvPr/>
          </p:nvSpPr>
          <p:spPr bwMode="auto">
            <a:xfrm>
              <a:off x="6956425" y="5086350"/>
              <a:ext cx="1270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60" name="Rectangle 303"/>
            <p:cNvSpPr>
              <a:spLocks noChangeArrowheads="1"/>
            </p:cNvSpPr>
            <p:nvPr/>
          </p:nvSpPr>
          <p:spPr bwMode="auto">
            <a:xfrm>
              <a:off x="7023100" y="5086350"/>
              <a:ext cx="920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61" name="Rectangle 304"/>
            <p:cNvSpPr>
              <a:spLocks noChangeArrowheads="1"/>
            </p:cNvSpPr>
            <p:nvPr/>
          </p:nvSpPr>
          <p:spPr bwMode="auto">
            <a:xfrm>
              <a:off x="7054850" y="5086350"/>
              <a:ext cx="80963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62" name="Rectangle 305"/>
            <p:cNvSpPr>
              <a:spLocks noChangeArrowheads="1"/>
            </p:cNvSpPr>
            <p:nvPr/>
          </p:nvSpPr>
          <p:spPr bwMode="auto">
            <a:xfrm>
              <a:off x="7080250" y="5086350"/>
              <a:ext cx="920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63" name="Rectangle 306"/>
            <p:cNvSpPr>
              <a:spLocks noChangeArrowheads="1"/>
            </p:cNvSpPr>
            <p:nvPr/>
          </p:nvSpPr>
          <p:spPr bwMode="auto">
            <a:xfrm>
              <a:off x="7112000" y="5086350"/>
              <a:ext cx="80963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64" name="Rectangle 307"/>
            <p:cNvSpPr>
              <a:spLocks noChangeArrowheads="1"/>
            </p:cNvSpPr>
            <p:nvPr/>
          </p:nvSpPr>
          <p:spPr bwMode="auto">
            <a:xfrm>
              <a:off x="7140575" y="5086350"/>
              <a:ext cx="1270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65" name="Rectangle 308"/>
            <p:cNvSpPr>
              <a:spLocks noChangeArrowheads="1"/>
            </p:cNvSpPr>
            <p:nvPr/>
          </p:nvSpPr>
          <p:spPr bwMode="auto">
            <a:xfrm>
              <a:off x="7204075" y="5086350"/>
              <a:ext cx="12382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66" name="Rectangle 309"/>
            <p:cNvSpPr>
              <a:spLocks noChangeArrowheads="1"/>
            </p:cNvSpPr>
            <p:nvPr/>
          </p:nvSpPr>
          <p:spPr bwMode="auto">
            <a:xfrm>
              <a:off x="7270750" y="5086350"/>
              <a:ext cx="1270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?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67" name="Freeform 310"/>
            <p:cNvSpPr>
              <a:spLocks/>
            </p:cNvSpPr>
            <p:nvPr/>
          </p:nvSpPr>
          <p:spPr bwMode="auto">
            <a:xfrm>
              <a:off x="6888163" y="5826125"/>
              <a:ext cx="60325" cy="66675"/>
            </a:xfrm>
            <a:custGeom>
              <a:avLst/>
              <a:gdLst>
                <a:gd name="T0" fmla="*/ 2147483647 w 38"/>
                <a:gd name="T1" fmla="*/ 0 h 42"/>
                <a:gd name="T2" fmla="*/ 0 w 38"/>
                <a:gd name="T3" fmla="*/ 0 h 42"/>
                <a:gd name="T4" fmla="*/ 2147483647 w 38"/>
                <a:gd name="T5" fmla="*/ 2147483647 h 42"/>
                <a:gd name="T6" fmla="*/ 2147483647 w 38"/>
                <a:gd name="T7" fmla="*/ 0 h 42"/>
                <a:gd name="T8" fmla="*/ 2147483647 w 38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42"/>
                <a:gd name="T17" fmla="*/ 38 w 38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42">
                  <a:moveTo>
                    <a:pt x="38" y="0"/>
                  </a:moveTo>
                  <a:lnTo>
                    <a:pt x="0" y="0"/>
                  </a:lnTo>
                  <a:lnTo>
                    <a:pt x="21" y="4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Line 311"/>
            <p:cNvSpPr>
              <a:spLocks noChangeShapeType="1"/>
            </p:cNvSpPr>
            <p:nvPr/>
          </p:nvSpPr>
          <p:spPr bwMode="auto">
            <a:xfrm>
              <a:off x="6916738" y="5557838"/>
              <a:ext cx="4762" cy="30321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Freeform 312"/>
            <p:cNvSpPr>
              <a:spLocks/>
            </p:cNvSpPr>
            <p:nvPr/>
          </p:nvSpPr>
          <p:spPr bwMode="auto">
            <a:xfrm>
              <a:off x="6391275" y="1006475"/>
              <a:ext cx="1058863" cy="388938"/>
            </a:xfrm>
            <a:custGeom>
              <a:avLst/>
              <a:gdLst>
                <a:gd name="T0" fmla="*/ 2147483647 w 667"/>
                <a:gd name="T1" fmla="*/ 2147483647 h 245"/>
                <a:gd name="T2" fmla="*/ 2147483647 w 667"/>
                <a:gd name="T3" fmla="*/ 2147483647 h 245"/>
                <a:gd name="T4" fmla="*/ 2147483647 w 667"/>
                <a:gd name="T5" fmla="*/ 2147483647 h 245"/>
                <a:gd name="T6" fmla="*/ 2147483647 w 667"/>
                <a:gd name="T7" fmla="*/ 2147483647 h 245"/>
                <a:gd name="T8" fmla="*/ 2147483647 w 667"/>
                <a:gd name="T9" fmla="*/ 2147483647 h 245"/>
                <a:gd name="T10" fmla="*/ 2147483647 w 667"/>
                <a:gd name="T11" fmla="*/ 2147483647 h 245"/>
                <a:gd name="T12" fmla="*/ 2147483647 w 667"/>
                <a:gd name="T13" fmla="*/ 2147483647 h 245"/>
                <a:gd name="T14" fmla="*/ 2147483647 w 667"/>
                <a:gd name="T15" fmla="*/ 2147483647 h 245"/>
                <a:gd name="T16" fmla="*/ 2147483647 w 667"/>
                <a:gd name="T17" fmla="*/ 2147483647 h 245"/>
                <a:gd name="T18" fmla="*/ 2147483647 w 667"/>
                <a:gd name="T19" fmla="*/ 2147483647 h 245"/>
                <a:gd name="T20" fmla="*/ 2147483647 w 667"/>
                <a:gd name="T21" fmla="*/ 2147483647 h 245"/>
                <a:gd name="T22" fmla="*/ 2147483647 w 667"/>
                <a:gd name="T23" fmla="*/ 2147483647 h 245"/>
                <a:gd name="T24" fmla="*/ 2147483647 w 667"/>
                <a:gd name="T25" fmla="*/ 2147483647 h 245"/>
                <a:gd name="T26" fmla="*/ 2147483647 w 667"/>
                <a:gd name="T27" fmla="*/ 2147483647 h 245"/>
                <a:gd name="T28" fmla="*/ 2147483647 w 667"/>
                <a:gd name="T29" fmla="*/ 2147483647 h 245"/>
                <a:gd name="T30" fmla="*/ 2147483647 w 667"/>
                <a:gd name="T31" fmla="*/ 2147483647 h 245"/>
                <a:gd name="T32" fmla="*/ 2147483647 w 667"/>
                <a:gd name="T33" fmla="*/ 2147483647 h 245"/>
                <a:gd name="T34" fmla="*/ 2147483647 w 667"/>
                <a:gd name="T35" fmla="*/ 2147483647 h 245"/>
                <a:gd name="T36" fmla="*/ 2147483647 w 667"/>
                <a:gd name="T37" fmla="*/ 2147483647 h 245"/>
                <a:gd name="T38" fmla="*/ 2147483647 w 667"/>
                <a:gd name="T39" fmla="*/ 0 h 245"/>
                <a:gd name="T40" fmla="*/ 2147483647 w 667"/>
                <a:gd name="T41" fmla="*/ 0 h 245"/>
                <a:gd name="T42" fmla="*/ 2147483647 w 667"/>
                <a:gd name="T43" fmla="*/ 0 h 245"/>
                <a:gd name="T44" fmla="*/ 2147483647 w 667"/>
                <a:gd name="T45" fmla="*/ 0 h 245"/>
                <a:gd name="T46" fmla="*/ 2147483647 w 667"/>
                <a:gd name="T47" fmla="*/ 2147483647 h 245"/>
                <a:gd name="T48" fmla="*/ 2147483647 w 667"/>
                <a:gd name="T49" fmla="*/ 2147483647 h 245"/>
                <a:gd name="T50" fmla="*/ 2147483647 w 667"/>
                <a:gd name="T51" fmla="*/ 2147483647 h 245"/>
                <a:gd name="T52" fmla="*/ 2147483647 w 667"/>
                <a:gd name="T53" fmla="*/ 2147483647 h 245"/>
                <a:gd name="T54" fmla="*/ 2147483647 w 667"/>
                <a:gd name="T55" fmla="*/ 2147483647 h 245"/>
                <a:gd name="T56" fmla="*/ 2147483647 w 667"/>
                <a:gd name="T57" fmla="*/ 2147483647 h 245"/>
                <a:gd name="T58" fmla="*/ 2147483647 w 667"/>
                <a:gd name="T59" fmla="*/ 2147483647 h 245"/>
                <a:gd name="T60" fmla="*/ 0 w 667"/>
                <a:gd name="T61" fmla="*/ 2147483647 h 245"/>
                <a:gd name="T62" fmla="*/ 0 w 667"/>
                <a:gd name="T63" fmla="*/ 2147483647 h 245"/>
                <a:gd name="T64" fmla="*/ 0 w 667"/>
                <a:gd name="T65" fmla="*/ 2147483647 h 245"/>
                <a:gd name="T66" fmla="*/ 2147483647 w 667"/>
                <a:gd name="T67" fmla="*/ 2147483647 h 245"/>
                <a:gd name="T68" fmla="*/ 2147483647 w 667"/>
                <a:gd name="T69" fmla="*/ 2147483647 h 245"/>
                <a:gd name="T70" fmla="*/ 2147483647 w 667"/>
                <a:gd name="T71" fmla="*/ 2147483647 h 245"/>
                <a:gd name="T72" fmla="*/ 2147483647 w 667"/>
                <a:gd name="T73" fmla="*/ 2147483647 h 245"/>
                <a:gd name="T74" fmla="*/ 2147483647 w 667"/>
                <a:gd name="T75" fmla="*/ 2147483647 h 245"/>
                <a:gd name="T76" fmla="*/ 2147483647 w 667"/>
                <a:gd name="T77" fmla="*/ 2147483647 h 245"/>
                <a:gd name="T78" fmla="*/ 2147483647 w 667"/>
                <a:gd name="T79" fmla="*/ 2147483647 h 245"/>
                <a:gd name="T80" fmla="*/ 2147483647 w 667"/>
                <a:gd name="T81" fmla="*/ 2147483647 h 245"/>
                <a:gd name="T82" fmla="*/ 2147483647 w 667"/>
                <a:gd name="T83" fmla="*/ 2147483647 h 245"/>
                <a:gd name="T84" fmla="*/ 2147483647 w 667"/>
                <a:gd name="T85" fmla="*/ 2147483647 h 245"/>
                <a:gd name="T86" fmla="*/ 2147483647 w 667"/>
                <a:gd name="T87" fmla="*/ 2147483647 h 245"/>
                <a:gd name="T88" fmla="*/ 2147483647 w 667"/>
                <a:gd name="T89" fmla="*/ 2147483647 h 24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67"/>
                <a:gd name="T136" fmla="*/ 0 h 245"/>
                <a:gd name="T137" fmla="*/ 667 w 667"/>
                <a:gd name="T138" fmla="*/ 245 h 24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67" h="245">
                  <a:moveTo>
                    <a:pt x="554" y="242"/>
                  </a:moveTo>
                  <a:lnTo>
                    <a:pt x="574" y="242"/>
                  </a:lnTo>
                  <a:lnTo>
                    <a:pt x="592" y="238"/>
                  </a:lnTo>
                  <a:lnTo>
                    <a:pt x="607" y="230"/>
                  </a:lnTo>
                  <a:lnTo>
                    <a:pt x="621" y="220"/>
                  </a:lnTo>
                  <a:lnTo>
                    <a:pt x="634" y="208"/>
                  </a:lnTo>
                  <a:lnTo>
                    <a:pt x="645" y="193"/>
                  </a:lnTo>
                  <a:lnTo>
                    <a:pt x="654" y="179"/>
                  </a:lnTo>
                  <a:lnTo>
                    <a:pt x="661" y="159"/>
                  </a:lnTo>
                  <a:lnTo>
                    <a:pt x="665" y="142"/>
                  </a:lnTo>
                  <a:lnTo>
                    <a:pt x="667" y="122"/>
                  </a:lnTo>
                  <a:lnTo>
                    <a:pt x="665" y="103"/>
                  </a:lnTo>
                  <a:lnTo>
                    <a:pt x="661" y="83"/>
                  </a:lnTo>
                  <a:lnTo>
                    <a:pt x="654" y="66"/>
                  </a:lnTo>
                  <a:lnTo>
                    <a:pt x="645" y="49"/>
                  </a:lnTo>
                  <a:lnTo>
                    <a:pt x="634" y="34"/>
                  </a:lnTo>
                  <a:lnTo>
                    <a:pt x="621" y="22"/>
                  </a:lnTo>
                  <a:lnTo>
                    <a:pt x="607" y="12"/>
                  </a:lnTo>
                  <a:lnTo>
                    <a:pt x="592" y="5"/>
                  </a:lnTo>
                  <a:lnTo>
                    <a:pt x="574" y="0"/>
                  </a:lnTo>
                  <a:lnTo>
                    <a:pt x="556" y="0"/>
                  </a:lnTo>
                  <a:lnTo>
                    <a:pt x="111" y="0"/>
                  </a:lnTo>
                  <a:lnTo>
                    <a:pt x="93" y="0"/>
                  </a:lnTo>
                  <a:lnTo>
                    <a:pt x="75" y="5"/>
                  </a:lnTo>
                  <a:lnTo>
                    <a:pt x="60" y="12"/>
                  </a:lnTo>
                  <a:lnTo>
                    <a:pt x="44" y="22"/>
                  </a:lnTo>
                  <a:lnTo>
                    <a:pt x="31" y="34"/>
                  </a:lnTo>
                  <a:lnTo>
                    <a:pt x="20" y="49"/>
                  </a:lnTo>
                  <a:lnTo>
                    <a:pt x="11" y="66"/>
                  </a:lnTo>
                  <a:lnTo>
                    <a:pt x="4" y="83"/>
                  </a:lnTo>
                  <a:lnTo>
                    <a:pt x="0" y="103"/>
                  </a:lnTo>
                  <a:lnTo>
                    <a:pt x="0" y="122"/>
                  </a:lnTo>
                  <a:lnTo>
                    <a:pt x="0" y="142"/>
                  </a:lnTo>
                  <a:lnTo>
                    <a:pt x="4" y="159"/>
                  </a:lnTo>
                  <a:lnTo>
                    <a:pt x="11" y="179"/>
                  </a:lnTo>
                  <a:lnTo>
                    <a:pt x="20" y="193"/>
                  </a:lnTo>
                  <a:lnTo>
                    <a:pt x="31" y="208"/>
                  </a:lnTo>
                  <a:lnTo>
                    <a:pt x="44" y="220"/>
                  </a:lnTo>
                  <a:lnTo>
                    <a:pt x="60" y="230"/>
                  </a:lnTo>
                  <a:lnTo>
                    <a:pt x="75" y="238"/>
                  </a:lnTo>
                  <a:lnTo>
                    <a:pt x="93" y="242"/>
                  </a:lnTo>
                  <a:lnTo>
                    <a:pt x="111" y="245"/>
                  </a:lnTo>
                  <a:lnTo>
                    <a:pt x="556" y="245"/>
                  </a:lnTo>
                  <a:lnTo>
                    <a:pt x="554" y="242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Freeform 313"/>
            <p:cNvSpPr>
              <a:spLocks/>
            </p:cNvSpPr>
            <p:nvPr/>
          </p:nvSpPr>
          <p:spPr bwMode="auto">
            <a:xfrm>
              <a:off x="6391275" y="1006475"/>
              <a:ext cx="1058863" cy="388938"/>
            </a:xfrm>
            <a:custGeom>
              <a:avLst/>
              <a:gdLst>
                <a:gd name="T0" fmla="*/ 2147483647 w 667"/>
                <a:gd name="T1" fmla="*/ 2147483647 h 245"/>
                <a:gd name="T2" fmla="*/ 2147483647 w 667"/>
                <a:gd name="T3" fmla="*/ 2147483647 h 245"/>
                <a:gd name="T4" fmla="*/ 2147483647 w 667"/>
                <a:gd name="T5" fmla="*/ 2147483647 h 245"/>
                <a:gd name="T6" fmla="*/ 2147483647 w 667"/>
                <a:gd name="T7" fmla="*/ 2147483647 h 245"/>
                <a:gd name="T8" fmla="*/ 2147483647 w 667"/>
                <a:gd name="T9" fmla="*/ 2147483647 h 245"/>
                <a:gd name="T10" fmla="*/ 2147483647 w 667"/>
                <a:gd name="T11" fmla="*/ 2147483647 h 245"/>
                <a:gd name="T12" fmla="*/ 2147483647 w 667"/>
                <a:gd name="T13" fmla="*/ 2147483647 h 245"/>
                <a:gd name="T14" fmla="*/ 2147483647 w 667"/>
                <a:gd name="T15" fmla="*/ 2147483647 h 245"/>
                <a:gd name="T16" fmla="*/ 2147483647 w 667"/>
                <a:gd name="T17" fmla="*/ 2147483647 h 245"/>
                <a:gd name="T18" fmla="*/ 2147483647 w 667"/>
                <a:gd name="T19" fmla="*/ 2147483647 h 245"/>
                <a:gd name="T20" fmla="*/ 2147483647 w 667"/>
                <a:gd name="T21" fmla="*/ 2147483647 h 245"/>
                <a:gd name="T22" fmla="*/ 2147483647 w 667"/>
                <a:gd name="T23" fmla="*/ 2147483647 h 245"/>
                <a:gd name="T24" fmla="*/ 2147483647 w 667"/>
                <a:gd name="T25" fmla="*/ 2147483647 h 245"/>
                <a:gd name="T26" fmla="*/ 2147483647 w 667"/>
                <a:gd name="T27" fmla="*/ 2147483647 h 245"/>
                <a:gd name="T28" fmla="*/ 2147483647 w 667"/>
                <a:gd name="T29" fmla="*/ 2147483647 h 245"/>
                <a:gd name="T30" fmla="*/ 2147483647 w 667"/>
                <a:gd name="T31" fmla="*/ 2147483647 h 245"/>
                <a:gd name="T32" fmla="*/ 2147483647 w 667"/>
                <a:gd name="T33" fmla="*/ 2147483647 h 245"/>
                <a:gd name="T34" fmla="*/ 2147483647 w 667"/>
                <a:gd name="T35" fmla="*/ 2147483647 h 245"/>
                <a:gd name="T36" fmla="*/ 2147483647 w 667"/>
                <a:gd name="T37" fmla="*/ 2147483647 h 245"/>
                <a:gd name="T38" fmla="*/ 2147483647 w 667"/>
                <a:gd name="T39" fmla="*/ 0 h 245"/>
                <a:gd name="T40" fmla="*/ 2147483647 w 667"/>
                <a:gd name="T41" fmla="*/ 0 h 245"/>
                <a:gd name="T42" fmla="*/ 2147483647 w 667"/>
                <a:gd name="T43" fmla="*/ 0 h 245"/>
                <a:gd name="T44" fmla="*/ 2147483647 w 667"/>
                <a:gd name="T45" fmla="*/ 0 h 245"/>
                <a:gd name="T46" fmla="*/ 2147483647 w 667"/>
                <a:gd name="T47" fmla="*/ 2147483647 h 245"/>
                <a:gd name="T48" fmla="*/ 2147483647 w 667"/>
                <a:gd name="T49" fmla="*/ 2147483647 h 245"/>
                <a:gd name="T50" fmla="*/ 2147483647 w 667"/>
                <a:gd name="T51" fmla="*/ 2147483647 h 245"/>
                <a:gd name="T52" fmla="*/ 2147483647 w 667"/>
                <a:gd name="T53" fmla="*/ 2147483647 h 245"/>
                <a:gd name="T54" fmla="*/ 2147483647 w 667"/>
                <a:gd name="T55" fmla="*/ 2147483647 h 245"/>
                <a:gd name="T56" fmla="*/ 2147483647 w 667"/>
                <a:gd name="T57" fmla="*/ 2147483647 h 245"/>
                <a:gd name="T58" fmla="*/ 2147483647 w 667"/>
                <a:gd name="T59" fmla="*/ 2147483647 h 245"/>
                <a:gd name="T60" fmla="*/ 0 w 667"/>
                <a:gd name="T61" fmla="*/ 2147483647 h 245"/>
                <a:gd name="T62" fmla="*/ 0 w 667"/>
                <a:gd name="T63" fmla="*/ 2147483647 h 245"/>
                <a:gd name="T64" fmla="*/ 0 w 667"/>
                <a:gd name="T65" fmla="*/ 2147483647 h 245"/>
                <a:gd name="T66" fmla="*/ 2147483647 w 667"/>
                <a:gd name="T67" fmla="*/ 2147483647 h 245"/>
                <a:gd name="T68" fmla="*/ 2147483647 w 667"/>
                <a:gd name="T69" fmla="*/ 2147483647 h 245"/>
                <a:gd name="T70" fmla="*/ 2147483647 w 667"/>
                <a:gd name="T71" fmla="*/ 2147483647 h 245"/>
                <a:gd name="T72" fmla="*/ 2147483647 w 667"/>
                <a:gd name="T73" fmla="*/ 2147483647 h 245"/>
                <a:gd name="T74" fmla="*/ 2147483647 w 667"/>
                <a:gd name="T75" fmla="*/ 2147483647 h 245"/>
                <a:gd name="T76" fmla="*/ 2147483647 w 667"/>
                <a:gd name="T77" fmla="*/ 2147483647 h 245"/>
                <a:gd name="T78" fmla="*/ 2147483647 w 667"/>
                <a:gd name="T79" fmla="*/ 2147483647 h 245"/>
                <a:gd name="T80" fmla="*/ 2147483647 w 667"/>
                <a:gd name="T81" fmla="*/ 2147483647 h 245"/>
                <a:gd name="T82" fmla="*/ 2147483647 w 667"/>
                <a:gd name="T83" fmla="*/ 2147483647 h 245"/>
                <a:gd name="T84" fmla="*/ 2147483647 w 667"/>
                <a:gd name="T85" fmla="*/ 2147483647 h 245"/>
                <a:gd name="T86" fmla="*/ 2147483647 w 667"/>
                <a:gd name="T87" fmla="*/ 2147483647 h 24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67"/>
                <a:gd name="T133" fmla="*/ 0 h 245"/>
                <a:gd name="T134" fmla="*/ 667 w 667"/>
                <a:gd name="T135" fmla="*/ 245 h 24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67" h="245">
                  <a:moveTo>
                    <a:pt x="554" y="242"/>
                  </a:moveTo>
                  <a:lnTo>
                    <a:pt x="574" y="242"/>
                  </a:lnTo>
                  <a:lnTo>
                    <a:pt x="592" y="238"/>
                  </a:lnTo>
                  <a:lnTo>
                    <a:pt x="607" y="230"/>
                  </a:lnTo>
                  <a:lnTo>
                    <a:pt x="621" y="220"/>
                  </a:lnTo>
                  <a:lnTo>
                    <a:pt x="634" y="208"/>
                  </a:lnTo>
                  <a:lnTo>
                    <a:pt x="645" y="193"/>
                  </a:lnTo>
                  <a:lnTo>
                    <a:pt x="654" y="179"/>
                  </a:lnTo>
                  <a:lnTo>
                    <a:pt x="661" y="159"/>
                  </a:lnTo>
                  <a:lnTo>
                    <a:pt x="665" y="142"/>
                  </a:lnTo>
                  <a:lnTo>
                    <a:pt x="667" y="122"/>
                  </a:lnTo>
                  <a:lnTo>
                    <a:pt x="665" y="103"/>
                  </a:lnTo>
                  <a:lnTo>
                    <a:pt x="661" y="83"/>
                  </a:lnTo>
                  <a:lnTo>
                    <a:pt x="654" y="66"/>
                  </a:lnTo>
                  <a:lnTo>
                    <a:pt x="645" y="49"/>
                  </a:lnTo>
                  <a:lnTo>
                    <a:pt x="634" y="34"/>
                  </a:lnTo>
                  <a:lnTo>
                    <a:pt x="621" y="22"/>
                  </a:lnTo>
                  <a:lnTo>
                    <a:pt x="607" y="12"/>
                  </a:lnTo>
                  <a:lnTo>
                    <a:pt x="592" y="5"/>
                  </a:lnTo>
                  <a:lnTo>
                    <a:pt x="574" y="0"/>
                  </a:lnTo>
                  <a:lnTo>
                    <a:pt x="556" y="0"/>
                  </a:lnTo>
                  <a:lnTo>
                    <a:pt x="111" y="0"/>
                  </a:lnTo>
                  <a:lnTo>
                    <a:pt x="93" y="0"/>
                  </a:lnTo>
                  <a:lnTo>
                    <a:pt x="75" y="5"/>
                  </a:lnTo>
                  <a:lnTo>
                    <a:pt x="60" y="12"/>
                  </a:lnTo>
                  <a:lnTo>
                    <a:pt x="44" y="22"/>
                  </a:lnTo>
                  <a:lnTo>
                    <a:pt x="31" y="34"/>
                  </a:lnTo>
                  <a:lnTo>
                    <a:pt x="20" y="49"/>
                  </a:lnTo>
                  <a:lnTo>
                    <a:pt x="11" y="66"/>
                  </a:lnTo>
                  <a:lnTo>
                    <a:pt x="4" y="83"/>
                  </a:lnTo>
                  <a:lnTo>
                    <a:pt x="0" y="103"/>
                  </a:lnTo>
                  <a:lnTo>
                    <a:pt x="0" y="122"/>
                  </a:lnTo>
                  <a:lnTo>
                    <a:pt x="0" y="142"/>
                  </a:lnTo>
                  <a:lnTo>
                    <a:pt x="4" y="159"/>
                  </a:lnTo>
                  <a:lnTo>
                    <a:pt x="11" y="179"/>
                  </a:lnTo>
                  <a:lnTo>
                    <a:pt x="20" y="193"/>
                  </a:lnTo>
                  <a:lnTo>
                    <a:pt x="31" y="208"/>
                  </a:lnTo>
                  <a:lnTo>
                    <a:pt x="44" y="220"/>
                  </a:lnTo>
                  <a:lnTo>
                    <a:pt x="60" y="230"/>
                  </a:lnTo>
                  <a:lnTo>
                    <a:pt x="75" y="238"/>
                  </a:lnTo>
                  <a:lnTo>
                    <a:pt x="93" y="242"/>
                  </a:lnTo>
                  <a:lnTo>
                    <a:pt x="111" y="245"/>
                  </a:lnTo>
                  <a:lnTo>
                    <a:pt x="556" y="24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Rectangle 314"/>
            <p:cNvSpPr>
              <a:spLocks noChangeArrowheads="1"/>
            </p:cNvSpPr>
            <p:nvPr/>
          </p:nvSpPr>
          <p:spPr bwMode="auto">
            <a:xfrm>
              <a:off x="6792913" y="1122363"/>
              <a:ext cx="141287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72" name="Rectangle 315"/>
            <p:cNvSpPr>
              <a:spLocks noChangeArrowheads="1"/>
            </p:cNvSpPr>
            <p:nvPr/>
          </p:nvSpPr>
          <p:spPr bwMode="auto">
            <a:xfrm>
              <a:off x="6870700" y="1122363"/>
              <a:ext cx="920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73" name="Rectangle 316"/>
            <p:cNvSpPr>
              <a:spLocks noChangeArrowheads="1"/>
            </p:cNvSpPr>
            <p:nvPr/>
          </p:nvSpPr>
          <p:spPr bwMode="auto">
            <a:xfrm>
              <a:off x="6907213" y="1122363"/>
              <a:ext cx="1270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74" name="Rectangle 317"/>
            <p:cNvSpPr>
              <a:spLocks noChangeArrowheads="1"/>
            </p:cNvSpPr>
            <p:nvPr/>
          </p:nvSpPr>
          <p:spPr bwMode="auto">
            <a:xfrm>
              <a:off x="6970713" y="1122363"/>
              <a:ext cx="9842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75" name="Rectangle 318"/>
            <p:cNvSpPr>
              <a:spLocks noChangeArrowheads="1"/>
            </p:cNvSpPr>
            <p:nvPr/>
          </p:nvSpPr>
          <p:spPr bwMode="auto">
            <a:xfrm>
              <a:off x="7008813" y="1122363"/>
              <a:ext cx="920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76" name="Rectangle 319"/>
            <p:cNvSpPr>
              <a:spLocks noChangeArrowheads="1"/>
            </p:cNvSpPr>
            <p:nvPr/>
          </p:nvSpPr>
          <p:spPr bwMode="auto">
            <a:xfrm>
              <a:off x="7464425" y="1943100"/>
              <a:ext cx="141288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EB7500"/>
                  </a:solidFill>
                  <a:latin typeface="Arial" charset="0"/>
                </a:rPr>
                <a:t>P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77" name="Rectangle 320"/>
            <p:cNvSpPr>
              <a:spLocks noChangeArrowheads="1"/>
            </p:cNvSpPr>
            <p:nvPr/>
          </p:nvSpPr>
          <p:spPr bwMode="auto">
            <a:xfrm>
              <a:off x="7542213" y="1943100"/>
              <a:ext cx="9842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78" name="Rectangle 321"/>
            <p:cNvSpPr>
              <a:spLocks noChangeArrowheads="1"/>
            </p:cNvSpPr>
            <p:nvPr/>
          </p:nvSpPr>
          <p:spPr bwMode="auto">
            <a:xfrm>
              <a:off x="7581900" y="1943100"/>
              <a:ext cx="1270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EB7500"/>
                  </a:solidFill>
                  <a:latin typeface="Arial" charset="0"/>
                </a:rPr>
                <a:t>o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79" name="Rectangle 322"/>
            <p:cNvSpPr>
              <a:spLocks noChangeArrowheads="1"/>
            </p:cNvSpPr>
            <p:nvPr/>
          </p:nvSpPr>
          <p:spPr bwMode="auto">
            <a:xfrm>
              <a:off x="7648575" y="1943100"/>
              <a:ext cx="1270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EB7500"/>
                  </a:solidFill>
                  <a:latin typeface="Arial" charset="0"/>
                </a:rPr>
                <a:t>d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80" name="Rectangle 323"/>
            <p:cNvSpPr>
              <a:spLocks noChangeArrowheads="1"/>
            </p:cNvSpPr>
            <p:nvPr/>
          </p:nvSpPr>
          <p:spPr bwMode="auto">
            <a:xfrm>
              <a:off x="7712075" y="1943100"/>
              <a:ext cx="12382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EB7500"/>
                  </a:solidFill>
                  <a:latin typeface="Arial" charset="0"/>
                </a:rPr>
                <a:t>u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81" name="Rectangle 324"/>
            <p:cNvSpPr>
              <a:spLocks noChangeArrowheads="1"/>
            </p:cNvSpPr>
            <p:nvPr/>
          </p:nvSpPr>
          <p:spPr bwMode="auto">
            <a:xfrm>
              <a:off x="7780338" y="1943100"/>
              <a:ext cx="12065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EB7500"/>
                  </a:solidFill>
                  <a:latin typeface="Arial" charset="0"/>
                </a:rPr>
                <a:t>c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82" name="Rectangle 325"/>
            <p:cNvSpPr>
              <a:spLocks noChangeArrowheads="1"/>
            </p:cNvSpPr>
            <p:nvPr/>
          </p:nvSpPr>
          <p:spPr bwMode="auto">
            <a:xfrm>
              <a:off x="7839075" y="1943100"/>
              <a:ext cx="920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83" name="Rectangle 326"/>
            <p:cNvSpPr>
              <a:spLocks noChangeArrowheads="1"/>
            </p:cNvSpPr>
            <p:nvPr/>
          </p:nvSpPr>
          <p:spPr bwMode="auto">
            <a:xfrm>
              <a:off x="7870825" y="1943100"/>
              <a:ext cx="1270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EB7500"/>
                  </a:solidFill>
                  <a:latin typeface="Arial" charset="0"/>
                </a:rPr>
                <a:t>0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84" name="Rectangle 327"/>
            <p:cNvSpPr>
              <a:spLocks noChangeArrowheads="1"/>
            </p:cNvSpPr>
            <p:nvPr/>
          </p:nvSpPr>
          <p:spPr bwMode="auto">
            <a:xfrm>
              <a:off x="7934325" y="1943100"/>
              <a:ext cx="920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85" name="Rectangle 328"/>
            <p:cNvSpPr>
              <a:spLocks noChangeArrowheads="1"/>
            </p:cNvSpPr>
            <p:nvPr/>
          </p:nvSpPr>
          <p:spPr bwMode="auto">
            <a:xfrm>
              <a:off x="7970838" y="1943100"/>
              <a:ext cx="1301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=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86" name="Rectangle 329"/>
            <p:cNvSpPr>
              <a:spLocks noChangeArrowheads="1"/>
            </p:cNvSpPr>
            <p:nvPr/>
          </p:nvSpPr>
          <p:spPr bwMode="auto">
            <a:xfrm>
              <a:off x="8037513" y="1943100"/>
              <a:ext cx="920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87" name="Rectangle 330"/>
            <p:cNvSpPr>
              <a:spLocks noChangeArrowheads="1"/>
            </p:cNvSpPr>
            <p:nvPr/>
          </p:nvSpPr>
          <p:spPr bwMode="auto">
            <a:xfrm>
              <a:off x="8069263" y="1943100"/>
              <a:ext cx="1270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88" name="Rectangle 331"/>
            <p:cNvSpPr>
              <a:spLocks noChangeArrowheads="1"/>
            </p:cNvSpPr>
            <p:nvPr/>
          </p:nvSpPr>
          <p:spPr bwMode="auto">
            <a:xfrm>
              <a:off x="5700713" y="1943100"/>
              <a:ext cx="141287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EB7500"/>
                  </a:solidFill>
                  <a:latin typeface="Arial" charset="0"/>
                </a:rPr>
                <a:t>P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89" name="Rectangle 332"/>
            <p:cNvSpPr>
              <a:spLocks noChangeArrowheads="1"/>
            </p:cNvSpPr>
            <p:nvPr/>
          </p:nvSpPr>
          <p:spPr bwMode="auto">
            <a:xfrm>
              <a:off x="5778500" y="1943100"/>
              <a:ext cx="9842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90" name="Rectangle 333"/>
            <p:cNvSpPr>
              <a:spLocks noChangeArrowheads="1"/>
            </p:cNvSpPr>
            <p:nvPr/>
          </p:nvSpPr>
          <p:spPr bwMode="auto">
            <a:xfrm>
              <a:off x="5818188" y="1943100"/>
              <a:ext cx="1270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EB7500"/>
                  </a:solidFill>
                  <a:latin typeface="Arial" charset="0"/>
                </a:rPr>
                <a:t>o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91" name="Rectangle 334"/>
            <p:cNvSpPr>
              <a:spLocks noChangeArrowheads="1"/>
            </p:cNvSpPr>
            <p:nvPr/>
          </p:nvSpPr>
          <p:spPr bwMode="auto">
            <a:xfrm>
              <a:off x="5884863" y="1943100"/>
              <a:ext cx="1270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EB7500"/>
                  </a:solidFill>
                  <a:latin typeface="Arial" charset="0"/>
                </a:rPr>
                <a:t>d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92" name="Rectangle 335"/>
            <p:cNvSpPr>
              <a:spLocks noChangeArrowheads="1"/>
            </p:cNvSpPr>
            <p:nvPr/>
          </p:nvSpPr>
          <p:spPr bwMode="auto">
            <a:xfrm>
              <a:off x="5948363" y="1943100"/>
              <a:ext cx="12382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EB7500"/>
                  </a:solidFill>
                  <a:latin typeface="Arial" charset="0"/>
                </a:rPr>
                <a:t>u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93" name="Rectangle 336"/>
            <p:cNvSpPr>
              <a:spLocks noChangeArrowheads="1"/>
            </p:cNvSpPr>
            <p:nvPr/>
          </p:nvSpPr>
          <p:spPr bwMode="auto">
            <a:xfrm>
              <a:off x="6016625" y="1943100"/>
              <a:ext cx="12065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EB7500"/>
                  </a:solidFill>
                  <a:latin typeface="Arial" charset="0"/>
                </a:rPr>
                <a:t>c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94" name="Rectangle 337"/>
            <p:cNvSpPr>
              <a:spLocks noChangeArrowheads="1"/>
            </p:cNvSpPr>
            <p:nvPr/>
          </p:nvSpPr>
          <p:spPr bwMode="auto">
            <a:xfrm>
              <a:off x="6072188" y="1943100"/>
              <a:ext cx="920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95" name="Rectangle 338"/>
            <p:cNvSpPr>
              <a:spLocks noChangeArrowheads="1"/>
            </p:cNvSpPr>
            <p:nvPr/>
          </p:nvSpPr>
          <p:spPr bwMode="auto">
            <a:xfrm>
              <a:off x="6107113" y="1943100"/>
              <a:ext cx="1270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EB7500"/>
                  </a:solidFill>
                  <a:latin typeface="Arial" charset="0"/>
                </a:rPr>
                <a:t>0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96" name="Rectangle 339"/>
            <p:cNvSpPr>
              <a:spLocks noChangeArrowheads="1"/>
            </p:cNvSpPr>
            <p:nvPr/>
          </p:nvSpPr>
          <p:spPr bwMode="auto">
            <a:xfrm>
              <a:off x="6172200" y="1943100"/>
              <a:ext cx="920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97" name="Rectangle 340"/>
            <p:cNvSpPr>
              <a:spLocks noChangeArrowheads="1"/>
            </p:cNvSpPr>
            <p:nvPr/>
          </p:nvSpPr>
          <p:spPr bwMode="auto">
            <a:xfrm>
              <a:off x="6203950" y="1943100"/>
              <a:ext cx="1301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=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98" name="Rectangle 341"/>
            <p:cNvSpPr>
              <a:spLocks noChangeArrowheads="1"/>
            </p:cNvSpPr>
            <p:nvPr/>
          </p:nvSpPr>
          <p:spPr bwMode="auto">
            <a:xfrm>
              <a:off x="6273800" y="1943100"/>
              <a:ext cx="920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699" name="Rectangle 342"/>
            <p:cNvSpPr>
              <a:spLocks noChangeArrowheads="1"/>
            </p:cNvSpPr>
            <p:nvPr/>
          </p:nvSpPr>
          <p:spPr bwMode="auto">
            <a:xfrm>
              <a:off x="6305550" y="1943100"/>
              <a:ext cx="1270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00" name="Freeform 343"/>
            <p:cNvSpPr>
              <a:spLocks/>
            </p:cNvSpPr>
            <p:nvPr/>
          </p:nvSpPr>
          <p:spPr bwMode="auto">
            <a:xfrm>
              <a:off x="6973888" y="1527175"/>
              <a:ext cx="1798637" cy="3638550"/>
            </a:xfrm>
            <a:custGeom>
              <a:avLst/>
              <a:gdLst>
                <a:gd name="T0" fmla="*/ 0 w 1133"/>
                <a:gd name="T1" fmla="*/ 0 h 2292"/>
                <a:gd name="T2" fmla="*/ 2147483647 w 1133"/>
                <a:gd name="T3" fmla="*/ 0 h 2292"/>
                <a:gd name="T4" fmla="*/ 2147483647 w 1133"/>
                <a:gd name="T5" fmla="*/ 2147483647 h 2292"/>
                <a:gd name="T6" fmla="*/ 2147483647 w 1133"/>
                <a:gd name="T7" fmla="*/ 2147483647 h 22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3"/>
                <a:gd name="T13" fmla="*/ 0 h 2292"/>
                <a:gd name="T14" fmla="*/ 1133 w 1133"/>
                <a:gd name="T15" fmla="*/ 2292 h 22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3" h="2292">
                  <a:moveTo>
                    <a:pt x="0" y="0"/>
                  </a:moveTo>
                  <a:lnTo>
                    <a:pt x="1133" y="0"/>
                  </a:lnTo>
                  <a:lnTo>
                    <a:pt x="1133" y="2292"/>
                  </a:lnTo>
                  <a:lnTo>
                    <a:pt x="298" y="229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1" name="Freeform 344"/>
            <p:cNvSpPr>
              <a:spLocks/>
            </p:cNvSpPr>
            <p:nvPr/>
          </p:nvSpPr>
          <p:spPr bwMode="auto">
            <a:xfrm>
              <a:off x="6927850" y="1497013"/>
              <a:ext cx="60325" cy="61912"/>
            </a:xfrm>
            <a:custGeom>
              <a:avLst/>
              <a:gdLst>
                <a:gd name="T0" fmla="*/ 2147483647 w 38"/>
                <a:gd name="T1" fmla="*/ 2147483647 h 39"/>
                <a:gd name="T2" fmla="*/ 2147483647 w 38"/>
                <a:gd name="T3" fmla="*/ 0 h 39"/>
                <a:gd name="T4" fmla="*/ 0 w 38"/>
                <a:gd name="T5" fmla="*/ 2147483647 h 39"/>
                <a:gd name="T6" fmla="*/ 2147483647 w 38"/>
                <a:gd name="T7" fmla="*/ 2147483647 h 39"/>
                <a:gd name="T8" fmla="*/ 2147483647 w 38"/>
                <a:gd name="T9" fmla="*/ 2147483647 h 39"/>
                <a:gd name="T10" fmla="*/ 2147483647 w 38"/>
                <a:gd name="T11" fmla="*/ 2147483647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"/>
                <a:gd name="T19" fmla="*/ 0 h 39"/>
                <a:gd name="T20" fmla="*/ 38 w 38"/>
                <a:gd name="T21" fmla="*/ 39 h 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" h="39">
                  <a:moveTo>
                    <a:pt x="36" y="39"/>
                  </a:moveTo>
                  <a:lnTo>
                    <a:pt x="38" y="0"/>
                  </a:lnTo>
                  <a:lnTo>
                    <a:pt x="0" y="19"/>
                  </a:lnTo>
                  <a:lnTo>
                    <a:pt x="38" y="39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2" name="Rectangle 345"/>
            <p:cNvSpPr>
              <a:spLocks noChangeArrowheads="1"/>
            </p:cNvSpPr>
            <p:nvPr/>
          </p:nvSpPr>
          <p:spPr bwMode="auto">
            <a:xfrm>
              <a:off x="7464425" y="4978400"/>
              <a:ext cx="14922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03" name="Rectangle 346"/>
            <p:cNvSpPr>
              <a:spLocks noChangeArrowheads="1"/>
            </p:cNvSpPr>
            <p:nvPr/>
          </p:nvSpPr>
          <p:spPr bwMode="auto">
            <a:xfrm>
              <a:off x="7550150" y="4978400"/>
              <a:ext cx="1270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04" name="Rectangle 347"/>
            <p:cNvSpPr>
              <a:spLocks noChangeArrowheads="1"/>
            </p:cNvSpPr>
            <p:nvPr/>
          </p:nvSpPr>
          <p:spPr bwMode="auto">
            <a:xfrm>
              <a:off x="7616825" y="4978400"/>
              <a:ext cx="920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: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05" name="Rectangle 348"/>
            <p:cNvSpPr>
              <a:spLocks noChangeArrowheads="1"/>
            </p:cNvSpPr>
            <p:nvPr/>
          </p:nvSpPr>
          <p:spPr bwMode="auto">
            <a:xfrm>
              <a:off x="7648575" y="4978400"/>
              <a:ext cx="920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06" name="Rectangle 349"/>
            <p:cNvSpPr>
              <a:spLocks noChangeArrowheads="1"/>
            </p:cNvSpPr>
            <p:nvPr/>
          </p:nvSpPr>
          <p:spPr bwMode="auto">
            <a:xfrm>
              <a:off x="7680325" y="4978400"/>
              <a:ext cx="920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07" name="Rectangle 350"/>
            <p:cNvSpPr>
              <a:spLocks noChangeArrowheads="1"/>
            </p:cNvSpPr>
            <p:nvPr/>
          </p:nvSpPr>
          <p:spPr bwMode="auto">
            <a:xfrm>
              <a:off x="7712075" y="4978400"/>
              <a:ext cx="1301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&lt;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08" name="Rectangle 351"/>
            <p:cNvSpPr>
              <a:spLocks noChangeArrowheads="1"/>
            </p:cNvSpPr>
            <p:nvPr/>
          </p:nvSpPr>
          <p:spPr bwMode="auto">
            <a:xfrm>
              <a:off x="7783513" y="4978400"/>
              <a:ext cx="920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09" name="Rectangle 352"/>
            <p:cNvSpPr>
              <a:spLocks noChangeArrowheads="1"/>
            </p:cNvSpPr>
            <p:nvPr/>
          </p:nvSpPr>
          <p:spPr bwMode="auto">
            <a:xfrm>
              <a:off x="7815263" y="4978400"/>
              <a:ext cx="1270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10" name="Rectangle 353"/>
            <p:cNvSpPr>
              <a:spLocks noChangeArrowheads="1"/>
            </p:cNvSpPr>
            <p:nvPr/>
          </p:nvSpPr>
          <p:spPr bwMode="auto">
            <a:xfrm>
              <a:off x="7881938" y="4978400"/>
              <a:ext cx="1270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11" name="Rectangle 354"/>
            <p:cNvSpPr>
              <a:spLocks noChangeArrowheads="1"/>
            </p:cNvSpPr>
            <p:nvPr/>
          </p:nvSpPr>
          <p:spPr bwMode="auto">
            <a:xfrm>
              <a:off x="7945438" y="4978400"/>
              <a:ext cx="920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12" name="Rectangle 355"/>
            <p:cNvSpPr>
              <a:spLocks noChangeArrowheads="1"/>
            </p:cNvSpPr>
            <p:nvPr/>
          </p:nvSpPr>
          <p:spPr bwMode="auto">
            <a:xfrm>
              <a:off x="7977188" y="4978400"/>
              <a:ext cx="9842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13" name="Rectangle 356"/>
            <p:cNvSpPr>
              <a:spLocks noChangeArrowheads="1"/>
            </p:cNvSpPr>
            <p:nvPr/>
          </p:nvSpPr>
          <p:spPr bwMode="auto">
            <a:xfrm>
              <a:off x="8016875" y="4978400"/>
              <a:ext cx="1270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14" name="Rectangle 357"/>
            <p:cNvSpPr>
              <a:spLocks noChangeArrowheads="1"/>
            </p:cNvSpPr>
            <p:nvPr/>
          </p:nvSpPr>
          <p:spPr bwMode="auto">
            <a:xfrm>
              <a:off x="8083550" y="4978400"/>
              <a:ext cx="1270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15" name="Rectangle 358"/>
            <p:cNvSpPr>
              <a:spLocks noChangeArrowheads="1"/>
            </p:cNvSpPr>
            <p:nvPr/>
          </p:nvSpPr>
          <p:spPr bwMode="auto">
            <a:xfrm>
              <a:off x="8150225" y="4978400"/>
              <a:ext cx="1270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16" name="Rectangle 359"/>
            <p:cNvSpPr>
              <a:spLocks noChangeArrowheads="1"/>
            </p:cNvSpPr>
            <p:nvPr/>
          </p:nvSpPr>
          <p:spPr bwMode="auto">
            <a:xfrm>
              <a:off x="8213725" y="4978400"/>
              <a:ext cx="920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17" name="Rectangle 360"/>
            <p:cNvSpPr>
              <a:spLocks noChangeArrowheads="1"/>
            </p:cNvSpPr>
            <p:nvPr/>
          </p:nvSpPr>
          <p:spPr bwMode="auto">
            <a:xfrm>
              <a:off x="8245475" y="4978400"/>
              <a:ext cx="80963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18" name="Rectangle 361"/>
            <p:cNvSpPr>
              <a:spLocks noChangeArrowheads="1"/>
            </p:cNvSpPr>
            <p:nvPr/>
          </p:nvSpPr>
          <p:spPr bwMode="auto">
            <a:xfrm>
              <a:off x="8274050" y="4978400"/>
              <a:ext cx="920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19" name="Rectangle 362"/>
            <p:cNvSpPr>
              <a:spLocks noChangeArrowheads="1"/>
            </p:cNvSpPr>
            <p:nvPr/>
          </p:nvSpPr>
          <p:spPr bwMode="auto">
            <a:xfrm>
              <a:off x="8305800" y="4978400"/>
              <a:ext cx="80963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20" name="Rectangle 363"/>
            <p:cNvSpPr>
              <a:spLocks noChangeArrowheads="1"/>
            </p:cNvSpPr>
            <p:nvPr/>
          </p:nvSpPr>
          <p:spPr bwMode="auto">
            <a:xfrm>
              <a:off x="8331200" y="4978400"/>
              <a:ext cx="1270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21" name="Rectangle 364"/>
            <p:cNvSpPr>
              <a:spLocks noChangeArrowheads="1"/>
            </p:cNvSpPr>
            <p:nvPr/>
          </p:nvSpPr>
          <p:spPr bwMode="auto">
            <a:xfrm>
              <a:off x="8397875" y="4978400"/>
              <a:ext cx="12382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22" name="Rectangle 365"/>
            <p:cNvSpPr>
              <a:spLocks noChangeArrowheads="1"/>
            </p:cNvSpPr>
            <p:nvPr/>
          </p:nvSpPr>
          <p:spPr bwMode="auto">
            <a:xfrm>
              <a:off x="8461375" y="4978400"/>
              <a:ext cx="12065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23" name="Rectangle 366"/>
            <p:cNvSpPr>
              <a:spLocks noChangeArrowheads="1"/>
            </p:cNvSpPr>
            <p:nvPr/>
          </p:nvSpPr>
          <p:spPr bwMode="auto">
            <a:xfrm>
              <a:off x="6977063" y="5554663"/>
              <a:ext cx="138112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24" name="Rectangle 367"/>
            <p:cNvSpPr>
              <a:spLocks noChangeArrowheads="1"/>
            </p:cNvSpPr>
            <p:nvPr/>
          </p:nvSpPr>
          <p:spPr bwMode="auto">
            <a:xfrm>
              <a:off x="7054850" y="5554663"/>
              <a:ext cx="1270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25" name="Rectangle 368"/>
            <p:cNvSpPr>
              <a:spLocks noChangeArrowheads="1"/>
            </p:cNvSpPr>
            <p:nvPr/>
          </p:nvSpPr>
          <p:spPr bwMode="auto">
            <a:xfrm>
              <a:off x="7121525" y="5554663"/>
              <a:ext cx="12065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26" name="Rectangle 369"/>
            <p:cNvSpPr>
              <a:spLocks noChangeArrowheads="1"/>
            </p:cNvSpPr>
            <p:nvPr/>
          </p:nvSpPr>
          <p:spPr bwMode="auto">
            <a:xfrm>
              <a:off x="7178675" y="5554663"/>
              <a:ext cx="920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: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27" name="Rectangle 370"/>
            <p:cNvSpPr>
              <a:spLocks noChangeArrowheads="1"/>
            </p:cNvSpPr>
            <p:nvPr/>
          </p:nvSpPr>
          <p:spPr bwMode="auto">
            <a:xfrm>
              <a:off x="7213600" y="5554663"/>
              <a:ext cx="920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28" name="Rectangle 371"/>
            <p:cNvSpPr>
              <a:spLocks noChangeArrowheads="1"/>
            </p:cNvSpPr>
            <p:nvPr/>
          </p:nvSpPr>
          <p:spPr bwMode="auto">
            <a:xfrm>
              <a:off x="7245350" y="5554663"/>
              <a:ext cx="920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29" name="Rectangle 372"/>
            <p:cNvSpPr>
              <a:spLocks noChangeArrowheads="1"/>
            </p:cNvSpPr>
            <p:nvPr/>
          </p:nvSpPr>
          <p:spPr bwMode="auto">
            <a:xfrm>
              <a:off x="7277100" y="5554663"/>
              <a:ext cx="1270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30" name="Rectangle 373"/>
            <p:cNvSpPr>
              <a:spLocks noChangeArrowheads="1"/>
            </p:cNvSpPr>
            <p:nvPr/>
          </p:nvSpPr>
          <p:spPr bwMode="auto">
            <a:xfrm>
              <a:off x="7345363" y="5554663"/>
              <a:ext cx="1270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31" name="Rectangle 374"/>
            <p:cNvSpPr>
              <a:spLocks noChangeArrowheads="1"/>
            </p:cNvSpPr>
            <p:nvPr/>
          </p:nvSpPr>
          <p:spPr bwMode="auto">
            <a:xfrm>
              <a:off x="7408863" y="5554663"/>
              <a:ext cx="920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32" name="Rectangle 375"/>
            <p:cNvSpPr>
              <a:spLocks noChangeArrowheads="1"/>
            </p:cNvSpPr>
            <p:nvPr/>
          </p:nvSpPr>
          <p:spPr bwMode="auto">
            <a:xfrm>
              <a:off x="7440613" y="5554663"/>
              <a:ext cx="9842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33" name="Rectangle 376"/>
            <p:cNvSpPr>
              <a:spLocks noChangeArrowheads="1"/>
            </p:cNvSpPr>
            <p:nvPr/>
          </p:nvSpPr>
          <p:spPr bwMode="auto">
            <a:xfrm>
              <a:off x="7481888" y="5554663"/>
              <a:ext cx="1270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34" name="Rectangle 377"/>
            <p:cNvSpPr>
              <a:spLocks noChangeArrowheads="1"/>
            </p:cNvSpPr>
            <p:nvPr/>
          </p:nvSpPr>
          <p:spPr bwMode="auto">
            <a:xfrm>
              <a:off x="7546975" y="5554663"/>
              <a:ext cx="1270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35" name="Rectangle 378"/>
            <p:cNvSpPr>
              <a:spLocks noChangeArrowheads="1"/>
            </p:cNvSpPr>
            <p:nvPr/>
          </p:nvSpPr>
          <p:spPr bwMode="auto">
            <a:xfrm>
              <a:off x="7613650" y="5554663"/>
              <a:ext cx="1270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36" name="Rectangle 379"/>
            <p:cNvSpPr>
              <a:spLocks noChangeArrowheads="1"/>
            </p:cNvSpPr>
            <p:nvPr/>
          </p:nvSpPr>
          <p:spPr bwMode="auto">
            <a:xfrm>
              <a:off x="7677150" y="5554663"/>
              <a:ext cx="920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37" name="Rectangle 380"/>
            <p:cNvSpPr>
              <a:spLocks noChangeArrowheads="1"/>
            </p:cNvSpPr>
            <p:nvPr/>
          </p:nvSpPr>
          <p:spPr bwMode="auto">
            <a:xfrm>
              <a:off x="7708900" y="5554663"/>
              <a:ext cx="80963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38" name="Rectangle 381"/>
            <p:cNvSpPr>
              <a:spLocks noChangeArrowheads="1"/>
            </p:cNvSpPr>
            <p:nvPr/>
          </p:nvSpPr>
          <p:spPr bwMode="auto">
            <a:xfrm>
              <a:off x="7737475" y="5554663"/>
              <a:ext cx="920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39" name="Rectangle 382"/>
            <p:cNvSpPr>
              <a:spLocks noChangeArrowheads="1"/>
            </p:cNvSpPr>
            <p:nvPr/>
          </p:nvSpPr>
          <p:spPr bwMode="auto">
            <a:xfrm>
              <a:off x="7769225" y="5554663"/>
              <a:ext cx="80963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40" name="Rectangle 383"/>
            <p:cNvSpPr>
              <a:spLocks noChangeArrowheads="1"/>
            </p:cNvSpPr>
            <p:nvPr/>
          </p:nvSpPr>
          <p:spPr bwMode="auto">
            <a:xfrm>
              <a:off x="7793038" y="5554663"/>
              <a:ext cx="1270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41" name="Rectangle 384"/>
            <p:cNvSpPr>
              <a:spLocks noChangeArrowheads="1"/>
            </p:cNvSpPr>
            <p:nvPr/>
          </p:nvSpPr>
          <p:spPr bwMode="auto">
            <a:xfrm>
              <a:off x="7861300" y="5554663"/>
              <a:ext cx="12382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7742" name="Rectangle 385"/>
            <p:cNvSpPr>
              <a:spLocks noChangeArrowheads="1"/>
            </p:cNvSpPr>
            <p:nvPr/>
          </p:nvSpPr>
          <p:spPr bwMode="auto">
            <a:xfrm>
              <a:off x="7927975" y="5554663"/>
              <a:ext cx="12065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b="0">
                <a:latin typeface="Arial" charset="0"/>
              </a:endParaRPr>
            </a:p>
          </p:txBody>
        </p:sp>
      </p:grpSp>
      <p:sp>
        <p:nvSpPr>
          <p:cNvPr id="7354" name="Text Box 386"/>
          <p:cNvSpPr txBox="1">
            <a:spLocks noChangeArrowheads="1"/>
          </p:cNvSpPr>
          <p:nvPr/>
        </p:nvSpPr>
        <p:spPr bwMode="auto">
          <a:xfrm>
            <a:off x="381000" y="4648200"/>
            <a:ext cx="5256213" cy="101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defRPr/>
            </a:pPr>
            <a:r>
              <a:rPr lang="en-US" sz="2000" b="0" dirty="0">
                <a:latin typeface="+mn-lt"/>
                <a:ea typeface="ＭＳ Ｐゴシック" charset="-128"/>
                <a:cs typeface="+mn-cs"/>
              </a:rPr>
              <a:t>The trick is to use the lower half of the product to hold the multiplier during the operation.</a:t>
            </a:r>
          </a:p>
        </p:txBody>
      </p:sp>
      <p:grpSp>
        <p:nvGrpSpPr>
          <p:cNvPr id="27652" name="Group 387"/>
          <p:cNvGrpSpPr>
            <a:grpSpLocks/>
          </p:cNvGrpSpPr>
          <p:nvPr/>
        </p:nvGrpSpPr>
        <p:grpSpPr bwMode="auto">
          <a:xfrm>
            <a:off x="1585913" y="4179888"/>
            <a:ext cx="2892425" cy="2552700"/>
            <a:chOff x="1067268" y="2988507"/>
            <a:chExt cx="2891762" cy="2552914"/>
          </a:xfrm>
        </p:grpSpPr>
        <p:sp>
          <p:nvSpPr>
            <p:cNvPr id="27654" name="TextBox 388"/>
            <p:cNvSpPr txBox="1">
              <a:spLocks noChangeArrowheads="1"/>
            </p:cNvSpPr>
            <p:nvPr/>
          </p:nvSpPr>
          <p:spPr bwMode="auto">
            <a:xfrm>
              <a:off x="1067268" y="4895090"/>
              <a:ext cx="28917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/>
                <a:t>Even More Efficient</a:t>
              </a:r>
            </a:p>
            <a:p>
              <a:pPr algn="ctr"/>
              <a:r>
                <a:rPr lang="en-US" sz="1800" b="0"/>
                <a:t>Hardware Implementation!</a:t>
              </a:r>
            </a:p>
          </p:txBody>
        </p:sp>
        <p:sp>
          <p:nvSpPr>
            <p:cNvPr id="27655" name="Freeform 389"/>
            <p:cNvSpPr>
              <a:spLocks/>
            </p:cNvSpPr>
            <p:nvPr/>
          </p:nvSpPr>
          <p:spPr bwMode="auto">
            <a:xfrm>
              <a:off x="1565503" y="2988507"/>
              <a:ext cx="660022" cy="1873779"/>
            </a:xfrm>
            <a:custGeom>
              <a:avLst/>
              <a:gdLst>
                <a:gd name="T0" fmla="*/ 71380905 w 302381"/>
                <a:gd name="T1" fmla="*/ 45613445 h 1100667"/>
                <a:gd name="T2" fmla="*/ 17131266 w 302381"/>
                <a:gd name="T3" fmla="*/ 22054868 h 1100667"/>
                <a:gd name="T4" fmla="*/ 0 w 302381"/>
                <a:gd name="T5" fmla="*/ 0 h 11006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2381" h="1100667">
                  <a:moveTo>
                    <a:pt x="302381" y="1100667"/>
                  </a:moveTo>
                  <a:cubicBezTo>
                    <a:pt x="212674" y="908151"/>
                    <a:pt x="122968" y="715635"/>
                    <a:pt x="72571" y="532191"/>
                  </a:cubicBezTo>
                  <a:cubicBezTo>
                    <a:pt x="22174" y="348747"/>
                    <a:pt x="0" y="0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A50021"/>
              </a:solidFill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spAutoFit/>
            </a:bodyPr>
            <a:lstStyle/>
            <a:p>
              <a:endParaRPr lang="en-US"/>
            </a:p>
          </p:txBody>
        </p:sp>
      </p:grpSp>
      <p:pic>
        <p:nvPicPr>
          <p:cNvPr id="27653" name="Picture 4" descr="f03-0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977900"/>
            <a:ext cx="4779962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Example for second version</a:t>
            </a:r>
          </a:p>
        </p:txBody>
      </p:sp>
      <p:grpSp>
        <p:nvGrpSpPr>
          <p:cNvPr id="26626" name="Group 3"/>
          <p:cNvGrpSpPr>
            <a:grpSpLocks/>
          </p:cNvGrpSpPr>
          <p:nvPr/>
        </p:nvGrpSpPr>
        <p:grpSpPr bwMode="auto">
          <a:xfrm>
            <a:off x="685800" y="1371600"/>
            <a:ext cx="7467600" cy="4343400"/>
            <a:chOff x="960" y="880"/>
            <a:chExt cx="4176" cy="2246"/>
          </a:xfrm>
        </p:grpSpPr>
        <p:sp>
          <p:nvSpPr>
            <p:cNvPr id="26627" name="Rectangle 4"/>
            <p:cNvSpPr>
              <a:spLocks noChangeArrowheads="1"/>
            </p:cNvSpPr>
            <p:nvPr/>
          </p:nvSpPr>
          <p:spPr bwMode="auto">
            <a:xfrm>
              <a:off x="4176" y="2720"/>
              <a:ext cx="96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2000" b="0">
                  <a:solidFill>
                    <a:srgbClr val="FF3300"/>
                  </a:solidFill>
                  <a:latin typeface="Tahoma" charset="0"/>
                </a:rPr>
                <a:t>0010 1100</a:t>
              </a:r>
              <a:r>
                <a:rPr lang="en-US" sz="2000" b="0">
                  <a:latin typeface="Tahoma" charset="0"/>
                </a:rPr>
                <a:t/>
              </a:r>
              <a:br>
                <a:rPr lang="en-US" sz="2000" b="0">
                  <a:latin typeface="Tahoma" charset="0"/>
                </a:rPr>
              </a:br>
              <a:r>
                <a:rPr lang="en-US" sz="2000" b="0">
                  <a:solidFill>
                    <a:srgbClr val="FF3300"/>
                  </a:solidFill>
                  <a:latin typeface="Tahoma" charset="0"/>
                </a:rPr>
                <a:t>0001 0110</a:t>
              </a:r>
            </a:p>
          </p:txBody>
        </p:sp>
        <p:sp>
          <p:nvSpPr>
            <p:cNvPr id="26628" name="Rectangle 5"/>
            <p:cNvSpPr>
              <a:spLocks noChangeArrowheads="1"/>
            </p:cNvSpPr>
            <p:nvPr/>
          </p:nvSpPr>
          <p:spPr bwMode="auto">
            <a:xfrm>
              <a:off x="3264" y="2720"/>
              <a:ext cx="912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0010</a:t>
              </a:r>
            </a:p>
          </p:txBody>
        </p:sp>
        <p:sp>
          <p:nvSpPr>
            <p:cNvPr id="26629" name="Rectangle 6"/>
            <p:cNvSpPr>
              <a:spLocks noChangeArrowheads="1"/>
            </p:cNvSpPr>
            <p:nvPr/>
          </p:nvSpPr>
          <p:spPr bwMode="auto">
            <a:xfrm>
              <a:off x="2496" y="2720"/>
              <a:ext cx="768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0001</a:t>
              </a:r>
              <a:br>
                <a:rPr lang="en-US" sz="2000" b="0">
                  <a:latin typeface="Tahoma" charset="0"/>
                </a:rPr>
              </a:br>
              <a:r>
                <a:rPr lang="en-US" sz="2000" b="0">
                  <a:solidFill>
                    <a:srgbClr val="FF3300"/>
                  </a:solidFill>
                  <a:latin typeface="Tahoma" charset="0"/>
                </a:rPr>
                <a:t>0000</a:t>
              </a:r>
            </a:p>
          </p:txBody>
        </p:sp>
        <p:sp>
          <p:nvSpPr>
            <p:cNvPr id="26630" name="Rectangle 7"/>
            <p:cNvSpPr>
              <a:spLocks noChangeArrowheads="1"/>
            </p:cNvSpPr>
            <p:nvPr/>
          </p:nvSpPr>
          <p:spPr bwMode="auto">
            <a:xfrm>
              <a:off x="1728" y="2720"/>
              <a:ext cx="768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Test true</a:t>
              </a:r>
              <a:br>
                <a:rPr lang="en-US" sz="2000" b="0">
                  <a:latin typeface="Tahoma" charset="0"/>
                </a:rPr>
              </a:br>
              <a:r>
                <a:rPr lang="en-US" sz="2000" b="0">
                  <a:latin typeface="Tahoma" charset="0"/>
                </a:rPr>
                <a:t>shift right</a:t>
              </a:r>
            </a:p>
          </p:txBody>
        </p:sp>
        <p:sp>
          <p:nvSpPr>
            <p:cNvPr id="26631" name="Rectangle 8"/>
            <p:cNvSpPr>
              <a:spLocks noChangeArrowheads="1"/>
            </p:cNvSpPr>
            <p:nvPr/>
          </p:nvSpPr>
          <p:spPr bwMode="auto">
            <a:xfrm>
              <a:off x="960" y="2720"/>
              <a:ext cx="768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4</a:t>
              </a:r>
            </a:p>
          </p:txBody>
        </p:sp>
        <p:sp>
          <p:nvSpPr>
            <p:cNvPr id="26632" name="Rectangle 9"/>
            <p:cNvSpPr>
              <a:spLocks noChangeArrowheads="1"/>
            </p:cNvSpPr>
            <p:nvPr/>
          </p:nvSpPr>
          <p:spPr bwMode="auto">
            <a:xfrm>
              <a:off x="4176" y="2294"/>
              <a:ext cx="960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0001 1000</a:t>
              </a:r>
              <a:br>
                <a:rPr lang="en-US" sz="2000" b="0">
                  <a:latin typeface="Tahoma" charset="0"/>
                </a:rPr>
              </a:br>
              <a:r>
                <a:rPr lang="en-US" sz="2000" b="0">
                  <a:solidFill>
                    <a:srgbClr val="FF3300"/>
                  </a:solidFill>
                  <a:latin typeface="Tahoma" charset="0"/>
                </a:rPr>
                <a:t>0000 1100</a:t>
              </a:r>
            </a:p>
          </p:txBody>
        </p:sp>
        <p:sp>
          <p:nvSpPr>
            <p:cNvPr id="26633" name="Rectangle 10"/>
            <p:cNvSpPr>
              <a:spLocks noChangeArrowheads="1"/>
            </p:cNvSpPr>
            <p:nvPr/>
          </p:nvSpPr>
          <p:spPr bwMode="auto">
            <a:xfrm>
              <a:off x="3264" y="2294"/>
              <a:ext cx="912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0010</a:t>
              </a:r>
            </a:p>
          </p:txBody>
        </p:sp>
        <p:sp>
          <p:nvSpPr>
            <p:cNvPr id="26634" name="Rectangle 11"/>
            <p:cNvSpPr>
              <a:spLocks noChangeArrowheads="1"/>
            </p:cNvSpPr>
            <p:nvPr/>
          </p:nvSpPr>
          <p:spPr bwMode="auto">
            <a:xfrm>
              <a:off x="2496" y="2294"/>
              <a:ext cx="768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0010</a:t>
              </a:r>
              <a:br>
                <a:rPr lang="en-US" sz="2000" b="0">
                  <a:latin typeface="Tahoma" charset="0"/>
                </a:rPr>
              </a:br>
              <a:r>
                <a:rPr lang="en-US" sz="2000" b="0">
                  <a:solidFill>
                    <a:srgbClr val="FF3300"/>
                  </a:solidFill>
                  <a:latin typeface="Tahoma" charset="0"/>
                </a:rPr>
                <a:t>0001</a:t>
              </a:r>
            </a:p>
          </p:txBody>
        </p:sp>
        <p:sp>
          <p:nvSpPr>
            <p:cNvPr id="26635" name="Rectangle 12"/>
            <p:cNvSpPr>
              <a:spLocks noChangeArrowheads="1"/>
            </p:cNvSpPr>
            <p:nvPr/>
          </p:nvSpPr>
          <p:spPr bwMode="auto">
            <a:xfrm>
              <a:off x="1728" y="2294"/>
              <a:ext cx="768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Test false</a:t>
              </a:r>
              <a:br>
                <a:rPr lang="en-US" sz="2000" b="0">
                  <a:latin typeface="Tahoma" charset="0"/>
                </a:rPr>
              </a:br>
              <a:r>
                <a:rPr lang="en-US" sz="2000" b="0">
                  <a:latin typeface="Tahoma" charset="0"/>
                </a:rPr>
                <a:t>shift right</a:t>
              </a:r>
            </a:p>
          </p:txBody>
        </p:sp>
        <p:sp>
          <p:nvSpPr>
            <p:cNvPr id="26636" name="Rectangle 13"/>
            <p:cNvSpPr>
              <a:spLocks noChangeArrowheads="1"/>
            </p:cNvSpPr>
            <p:nvPr/>
          </p:nvSpPr>
          <p:spPr bwMode="auto">
            <a:xfrm>
              <a:off x="960" y="2294"/>
              <a:ext cx="768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3</a:t>
              </a:r>
            </a:p>
          </p:txBody>
        </p:sp>
        <p:sp>
          <p:nvSpPr>
            <p:cNvPr id="26637" name="Rectangle 14"/>
            <p:cNvSpPr>
              <a:spLocks noChangeArrowheads="1"/>
            </p:cNvSpPr>
            <p:nvPr/>
          </p:nvSpPr>
          <p:spPr bwMode="auto">
            <a:xfrm>
              <a:off x="4176" y="1867"/>
              <a:ext cx="960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2000" b="0">
                  <a:solidFill>
                    <a:srgbClr val="FF3300"/>
                  </a:solidFill>
                  <a:latin typeface="Tahoma" charset="0"/>
                </a:rPr>
                <a:t>0011 0000</a:t>
              </a:r>
              <a:br>
                <a:rPr lang="en-US" sz="2000" b="0">
                  <a:solidFill>
                    <a:srgbClr val="FF3300"/>
                  </a:solidFill>
                  <a:latin typeface="Tahoma" charset="0"/>
                </a:rPr>
              </a:br>
              <a:r>
                <a:rPr lang="en-US" sz="2000" b="0">
                  <a:solidFill>
                    <a:srgbClr val="FF3300"/>
                  </a:solidFill>
                  <a:latin typeface="Tahoma" charset="0"/>
                </a:rPr>
                <a:t>0001 1000</a:t>
              </a:r>
            </a:p>
          </p:txBody>
        </p:sp>
        <p:sp>
          <p:nvSpPr>
            <p:cNvPr id="26638" name="Rectangle 15"/>
            <p:cNvSpPr>
              <a:spLocks noChangeArrowheads="1"/>
            </p:cNvSpPr>
            <p:nvPr/>
          </p:nvSpPr>
          <p:spPr bwMode="auto">
            <a:xfrm>
              <a:off x="3264" y="1867"/>
              <a:ext cx="912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0010</a:t>
              </a:r>
            </a:p>
          </p:txBody>
        </p:sp>
        <p:sp>
          <p:nvSpPr>
            <p:cNvPr id="26639" name="Rectangle 16"/>
            <p:cNvSpPr>
              <a:spLocks noChangeArrowheads="1"/>
            </p:cNvSpPr>
            <p:nvPr/>
          </p:nvSpPr>
          <p:spPr bwMode="auto">
            <a:xfrm>
              <a:off x="2496" y="1867"/>
              <a:ext cx="768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0101</a:t>
              </a:r>
              <a:br>
                <a:rPr lang="en-US" sz="2000" b="0">
                  <a:latin typeface="Tahoma" charset="0"/>
                </a:rPr>
              </a:br>
              <a:r>
                <a:rPr lang="en-US" sz="2000" b="0">
                  <a:solidFill>
                    <a:srgbClr val="FF3300"/>
                  </a:solidFill>
                  <a:latin typeface="Tahoma" charset="0"/>
                </a:rPr>
                <a:t>0010</a:t>
              </a:r>
            </a:p>
          </p:txBody>
        </p:sp>
        <p:sp>
          <p:nvSpPr>
            <p:cNvPr id="26640" name="Rectangle 17"/>
            <p:cNvSpPr>
              <a:spLocks noChangeArrowheads="1"/>
            </p:cNvSpPr>
            <p:nvPr/>
          </p:nvSpPr>
          <p:spPr bwMode="auto">
            <a:xfrm>
              <a:off x="1728" y="1867"/>
              <a:ext cx="768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Test true</a:t>
              </a:r>
              <a:br>
                <a:rPr lang="en-US" sz="2000" b="0">
                  <a:latin typeface="Tahoma" charset="0"/>
                </a:rPr>
              </a:br>
              <a:r>
                <a:rPr lang="en-US" sz="2000" b="0">
                  <a:latin typeface="Tahoma" charset="0"/>
                </a:rPr>
                <a:t>shift right</a:t>
              </a:r>
            </a:p>
          </p:txBody>
        </p:sp>
        <p:sp>
          <p:nvSpPr>
            <p:cNvPr id="26641" name="Rectangle 18"/>
            <p:cNvSpPr>
              <a:spLocks noChangeArrowheads="1"/>
            </p:cNvSpPr>
            <p:nvPr/>
          </p:nvSpPr>
          <p:spPr bwMode="auto">
            <a:xfrm>
              <a:off x="960" y="1867"/>
              <a:ext cx="768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2</a:t>
              </a:r>
            </a:p>
          </p:txBody>
        </p:sp>
        <p:sp>
          <p:nvSpPr>
            <p:cNvPr id="26642" name="Rectangle 19"/>
            <p:cNvSpPr>
              <a:spLocks noChangeArrowheads="1"/>
            </p:cNvSpPr>
            <p:nvPr/>
          </p:nvSpPr>
          <p:spPr bwMode="auto">
            <a:xfrm>
              <a:off x="4176" y="1440"/>
              <a:ext cx="960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2000" b="0">
                  <a:solidFill>
                    <a:srgbClr val="FF3300"/>
                  </a:solidFill>
                  <a:latin typeface="Tahoma" charset="0"/>
                </a:rPr>
                <a:t>0010 0000</a:t>
              </a:r>
              <a:r>
                <a:rPr lang="en-US" sz="2000" b="0">
                  <a:latin typeface="Tahoma" charset="0"/>
                </a:rPr>
                <a:t/>
              </a:r>
              <a:br>
                <a:rPr lang="en-US" sz="2000" b="0">
                  <a:latin typeface="Tahoma" charset="0"/>
                </a:rPr>
              </a:br>
              <a:r>
                <a:rPr lang="en-US" sz="2000" b="0">
                  <a:solidFill>
                    <a:srgbClr val="FF3300"/>
                  </a:solidFill>
                  <a:latin typeface="Tahoma" charset="0"/>
                </a:rPr>
                <a:t>0001 0000</a:t>
              </a:r>
            </a:p>
          </p:txBody>
        </p:sp>
        <p:sp>
          <p:nvSpPr>
            <p:cNvPr id="26643" name="Rectangle 20"/>
            <p:cNvSpPr>
              <a:spLocks noChangeArrowheads="1"/>
            </p:cNvSpPr>
            <p:nvPr/>
          </p:nvSpPr>
          <p:spPr bwMode="auto">
            <a:xfrm>
              <a:off x="3264" y="1440"/>
              <a:ext cx="912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0010</a:t>
              </a:r>
            </a:p>
          </p:txBody>
        </p:sp>
        <p:sp>
          <p:nvSpPr>
            <p:cNvPr id="26644" name="Rectangle 21"/>
            <p:cNvSpPr>
              <a:spLocks noChangeArrowheads="1"/>
            </p:cNvSpPr>
            <p:nvPr/>
          </p:nvSpPr>
          <p:spPr bwMode="auto">
            <a:xfrm>
              <a:off x="2496" y="1440"/>
              <a:ext cx="768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1011</a:t>
              </a:r>
              <a:br>
                <a:rPr lang="en-US" sz="2000" b="0">
                  <a:latin typeface="Tahoma" charset="0"/>
                </a:rPr>
              </a:br>
              <a:r>
                <a:rPr lang="en-US" sz="2000" b="0">
                  <a:solidFill>
                    <a:srgbClr val="FF3300"/>
                  </a:solidFill>
                  <a:latin typeface="Tahoma" charset="0"/>
                </a:rPr>
                <a:t>0101</a:t>
              </a:r>
            </a:p>
          </p:txBody>
        </p:sp>
        <p:sp>
          <p:nvSpPr>
            <p:cNvPr id="26645" name="Rectangle 22"/>
            <p:cNvSpPr>
              <a:spLocks noChangeArrowheads="1"/>
            </p:cNvSpPr>
            <p:nvPr/>
          </p:nvSpPr>
          <p:spPr bwMode="auto">
            <a:xfrm>
              <a:off x="1728" y="1440"/>
              <a:ext cx="768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Test true</a:t>
              </a:r>
              <a:br>
                <a:rPr lang="en-US" sz="2000" b="0">
                  <a:latin typeface="Tahoma" charset="0"/>
                </a:rPr>
              </a:br>
              <a:r>
                <a:rPr lang="en-US" sz="2000" b="0">
                  <a:latin typeface="Tahoma" charset="0"/>
                </a:rPr>
                <a:t>shift right</a:t>
              </a:r>
            </a:p>
          </p:txBody>
        </p:sp>
        <p:sp>
          <p:nvSpPr>
            <p:cNvPr id="26646" name="Rectangle 23"/>
            <p:cNvSpPr>
              <a:spLocks noChangeArrowheads="1"/>
            </p:cNvSpPr>
            <p:nvPr/>
          </p:nvSpPr>
          <p:spPr bwMode="auto">
            <a:xfrm>
              <a:off x="960" y="1440"/>
              <a:ext cx="768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1</a:t>
              </a:r>
            </a:p>
          </p:txBody>
        </p:sp>
        <p:sp>
          <p:nvSpPr>
            <p:cNvPr id="26647" name="Rectangle 24"/>
            <p:cNvSpPr>
              <a:spLocks noChangeArrowheads="1"/>
            </p:cNvSpPr>
            <p:nvPr/>
          </p:nvSpPr>
          <p:spPr bwMode="auto">
            <a:xfrm>
              <a:off x="4176" y="1152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0000 0000</a:t>
              </a:r>
            </a:p>
          </p:txBody>
        </p:sp>
        <p:sp>
          <p:nvSpPr>
            <p:cNvPr id="26648" name="Rectangle 25"/>
            <p:cNvSpPr>
              <a:spLocks noChangeArrowheads="1"/>
            </p:cNvSpPr>
            <p:nvPr/>
          </p:nvSpPr>
          <p:spPr bwMode="auto">
            <a:xfrm>
              <a:off x="3264" y="1152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0010</a:t>
              </a:r>
            </a:p>
          </p:txBody>
        </p:sp>
        <p:sp>
          <p:nvSpPr>
            <p:cNvPr id="26649" name="Rectangle 26"/>
            <p:cNvSpPr>
              <a:spLocks noChangeArrowheads="1"/>
            </p:cNvSpPr>
            <p:nvPr/>
          </p:nvSpPr>
          <p:spPr bwMode="auto">
            <a:xfrm>
              <a:off x="2496" y="115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1011</a:t>
              </a:r>
            </a:p>
          </p:txBody>
        </p:sp>
        <p:sp>
          <p:nvSpPr>
            <p:cNvPr id="26650" name="Rectangle 27"/>
            <p:cNvSpPr>
              <a:spLocks noChangeArrowheads="1"/>
            </p:cNvSpPr>
            <p:nvPr/>
          </p:nvSpPr>
          <p:spPr bwMode="auto">
            <a:xfrm>
              <a:off x="1728" y="115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Initial</a:t>
              </a:r>
            </a:p>
          </p:txBody>
        </p:sp>
        <p:sp>
          <p:nvSpPr>
            <p:cNvPr id="26651" name="Rectangle 28"/>
            <p:cNvSpPr>
              <a:spLocks noChangeArrowheads="1"/>
            </p:cNvSpPr>
            <p:nvPr/>
          </p:nvSpPr>
          <p:spPr bwMode="auto">
            <a:xfrm>
              <a:off x="960" y="115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0</a:t>
              </a:r>
            </a:p>
          </p:txBody>
        </p:sp>
        <p:sp>
          <p:nvSpPr>
            <p:cNvPr id="26652" name="Rectangle 29"/>
            <p:cNvSpPr>
              <a:spLocks noChangeArrowheads="1"/>
            </p:cNvSpPr>
            <p:nvPr/>
          </p:nvSpPr>
          <p:spPr bwMode="auto">
            <a:xfrm>
              <a:off x="4176" y="880"/>
              <a:ext cx="96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Product</a:t>
              </a:r>
            </a:p>
          </p:txBody>
        </p:sp>
        <p:sp>
          <p:nvSpPr>
            <p:cNvPr id="26653" name="Rectangle 30"/>
            <p:cNvSpPr>
              <a:spLocks noChangeArrowheads="1"/>
            </p:cNvSpPr>
            <p:nvPr/>
          </p:nvSpPr>
          <p:spPr bwMode="auto">
            <a:xfrm>
              <a:off x="3264" y="880"/>
              <a:ext cx="91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Multiplicand</a:t>
              </a:r>
            </a:p>
          </p:txBody>
        </p:sp>
        <p:sp>
          <p:nvSpPr>
            <p:cNvPr id="26654" name="Rectangle 31"/>
            <p:cNvSpPr>
              <a:spLocks noChangeArrowheads="1"/>
            </p:cNvSpPr>
            <p:nvPr/>
          </p:nvSpPr>
          <p:spPr bwMode="auto">
            <a:xfrm>
              <a:off x="2496" y="880"/>
              <a:ext cx="768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Multiplier</a:t>
              </a:r>
            </a:p>
          </p:txBody>
        </p:sp>
        <p:sp>
          <p:nvSpPr>
            <p:cNvPr id="26655" name="Rectangle 32"/>
            <p:cNvSpPr>
              <a:spLocks noChangeArrowheads="1"/>
            </p:cNvSpPr>
            <p:nvPr/>
          </p:nvSpPr>
          <p:spPr bwMode="auto">
            <a:xfrm>
              <a:off x="1728" y="880"/>
              <a:ext cx="768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Step</a:t>
              </a:r>
            </a:p>
          </p:txBody>
        </p:sp>
        <p:sp>
          <p:nvSpPr>
            <p:cNvPr id="26656" name="Rectangle 33"/>
            <p:cNvSpPr>
              <a:spLocks noChangeArrowheads="1"/>
            </p:cNvSpPr>
            <p:nvPr/>
          </p:nvSpPr>
          <p:spPr bwMode="auto">
            <a:xfrm>
              <a:off x="960" y="880"/>
              <a:ext cx="768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2000" b="0">
                  <a:latin typeface="Tahoma" charset="0"/>
                </a:rPr>
                <a:t>Iteration</a:t>
              </a:r>
            </a:p>
          </p:txBody>
        </p:sp>
        <p:sp>
          <p:nvSpPr>
            <p:cNvPr id="26657" name="Line 34"/>
            <p:cNvSpPr>
              <a:spLocks noChangeShapeType="1"/>
            </p:cNvSpPr>
            <p:nvPr/>
          </p:nvSpPr>
          <p:spPr bwMode="auto">
            <a:xfrm>
              <a:off x="960" y="880"/>
              <a:ext cx="4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58" name="Line 35"/>
            <p:cNvSpPr>
              <a:spLocks noChangeShapeType="1"/>
            </p:cNvSpPr>
            <p:nvPr/>
          </p:nvSpPr>
          <p:spPr bwMode="auto">
            <a:xfrm>
              <a:off x="960" y="1152"/>
              <a:ext cx="4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59" name="Line 36"/>
            <p:cNvSpPr>
              <a:spLocks noChangeShapeType="1"/>
            </p:cNvSpPr>
            <p:nvPr/>
          </p:nvSpPr>
          <p:spPr bwMode="auto">
            <a:xfrm>
              <a:off x="960" y="1440"/>
              <a:ext cx="4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60" name="Line 37"/>
            <p:cNvSpPr>
              <a:spLocks noChangeShapeType="1"/>
            </p:cNvSpPr>
            <p:nvPr/>
          </p:nvSpPr>
          <p:spPr bwMode="auto">
            <a:xfrm>
              <a:off x="960" y="1867"/>
              <a:ext cx="4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61" name="Line 38"/>
            <p:cNvSpPr>
              <a:spLocks noChangeShapeType="1"/>
            </p:cNvSpPr>
            <p:nvPr/>
          </p:nvSpPr>
          <p:spPr bwMode="auto">
            <a:xfrm>
              <a:off x="960" y="2294"/>
              <a:ext cx="4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62" name="Line 39"/>
            <p:cNvSpPr>
              <a:spLocks noChangeShapeType="1"/>
            </p:cNvSpPr>
            <p:nvPr/>
          </p:nvSpPr>
          <p:spPr bwMode="auto">
            <a:xfrm>
              <a:off x="960" y="2720"/>
              <a:ext cx="4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63" name="Line 40"/>
            <p:cNvSpPr>
              <a:spLocks noChangeShapeType="1"/>
            </p:cNvSpPr>
            <p:nvPr/>
          </p:nvSpPr>
          <p:spPr bwMode="auto">
            <a:xfrm>
              <a:off x="960" y="3126"/>
              <a:ext cx="4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64" name="Line 41"/>
            <p:cNvSpPr>
              <a:spLocks noChangeShapeType="1"/>
            </p:cNvSpPr>
            <p:nvPr/>
          </p:nvSpPr>
          <p:spPr bwMode="auto">
            <a:xfrm>
              <a:off x="960" y="880"/>
              <a:ext cx="0" cy="2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65" name="Line 42"/>
            <p:cNvSpPr>
              <a:spLocks noChangeShapeType="1"/>
            </p:cNvSpPr>
            <p:nvPr/>
          </p:nvSpPr>
          <p:spPr bwMode="auto">
            <a:xfrm>
              <a:off x="1728" y="880"/>
              <a:ext cx="0" cy="2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66" name="Line 43"/>
            <p:cNvSpPr>
              <a:spLocks noChangeShapeType="1"/>
            </p:cNvSpPr>
            <p:nvPr/>
          </p:nvSpPr>
          <p:spPr bwMode="auto">
            <a:xfrm>
              <a:off x="2496" y="880"/>
              <a:ext cx="0" cy="2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67" name="Line 44"/>
            <p:cNvSpPr>
              <a:spLocks noChangeShapeType="1"/>
            </p:cNvSpPr>
            <p:nvPr/>
          </p:nvSpPr>
          <p:spPr bwMode="auto">
            <a:xfrm>
              <a:off x="3264" y="880"/>
              <a:ext cx="0" cy="2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68" name="Line 45"/>
            <p:cNvSpPr>
              <a:spLocks noChangeShapeType="1"/>
            </p:cNvSpPr>
            <p:nvPr/>
          </p:nvSpPr>
          <p:spPr bwMode="auto">
            <a:xfrm>
              <a:off x="4176" y="880"/>
              <a:ext cx="0" cy="2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69" name="Line 46"/>
            <p:cNvSpPr>
              <a:spLocks noChangeShapeType="1"/>
            </p:cNvSpPr>
            <p:nvPr/>
          </p:nvSpPr>
          <p:spPr bwMode="auto">
            <a:xfrm>
              <a:off x="5136" y="880"/>
              <a:ext cx="0" cy="2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What about the sign?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Positive numbers are easy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How about negative numbers?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Please read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signed multiplication in textbook (</a:t>
            </a: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Ch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 3.3)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posal">
  <a:themeElements>
    <a:clrScheme name="proposal 1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50021"/>
      </a:accent1>
      <a:accent2>
        <a:srgbClr val="009900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8A00"/>
      </a:accent6>
      <a:hlink>
        <a:srgbClr val="003399"/>
      </a:hlink>
      <a:folHlink>
        <a:srgbClr val="DDDDDD"/>
      </a:folHlink>
    </a:clrScheme>
    <a:fontScheme name="proposa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posal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11577</TotalTime>
  <Words>3022</Words>
  <Application>Microsoft Macintosh PowerPoint</Application>
  <PresentationFormat>Letter Paper (8.5x11 in)</PresentationFormat>
  <Paragraphs>1462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Arial Narrow</vt:lpstr>
      <vt:lpstr>ＭＳ Ｐゴシック</vt:lpstr>
      <vt:lpstr>Symbol</vt:lpstr>
      <vt:lpstr>Tahoma</vt:lpstr>
      <vt:lpstr>Tekton</vt:lpstr>
      <vt:lpstr>Times New Roman</vt:lpstr>
      <vt:lpstr>Wingdings</vt:lpstr>
      <vt:lpstr>Wingdings 2</vt:lpstr>
      <vt:lpstr>proposal</vt:lpstr>
      <vt:lpstr> Computer Organization and Design  More Arithmetic: Multiplication, Division &amp; Floating-Point</vt:lpstr>
      <vt:lpstr>Topics</vt:lpstr>
      <vt:lpstr>Binary Multipliers</vt:lpstr>
      <vt:lpstr>Binary Multiplication</vt:lpstr>
      <vt:lpstr>Multiplication:  Implementation</vt:lpstr>
      <vt:lpstr>Second Version</vt:lpstr>
      <vt:lpstr>Final Version</vt:lpstr>
      <vt:lpstr>Example for second version</vt:lpstr>
      <vt:lpstr>What about the sign?</vt:lpstr>
      <vt:lpstr>Can do we faster?</vt:lpstr>
      <vt:lpstr>Simple Combinational Multiplier</vt:lpstr>
      <vt:lpstr>Simple Combinational Multiplier</vt:lpstr>
      <vt:lpstr>Division</vt:lpstr>
      <vt:lpstr> Floating-Point Numbers &amp; Arithmetic </vt:lpstr>
      <vt:lpstr>Why do we need floating point?</vt:lpstr>
      <vt:lpstr>Recall Scientific Notation</vt:lpstr>
      <vt:lpstr>Multiplication in Scientific Notation</vt:lpstr>
      <vt:lpstr>Binary Floating-Point Notation</vt:lpstr>
      <vt:lpstr>Example Numbers</vt:lpstr>
      <vt:lpstr>Zeros</vt:lpstr>
      <vt:lpstr>Infinities</vt:lpstr>
      <vt:lpstr>Low-End of the IEEE Spectrum</vt:lpstr>
      <vt:lpstr>Floating point AIN’T NATURAL</vt:lpstr>
      <vt:lpstr>Floating Point Disasters</vt:lpstr>
      <vt:lpstr>Optional material</vt:lpstr>
      <vt:lpstr>Floating-Point Multiplication</vt:lpstr>
      <vt:lpstr>Floating-Point Addition</vt:lpstr>
      <vt:lpstr>MIPS Floating Point</vt:lpstr>
      <vt:lpstr>MIPS Floating Point</vt:lpstr>
      <vt:lpstr>End of optional material</vt:lpstr>
      <vt:lpstr>Next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Transistors and Logic - I</dc:title>
  <dc:subject>Comp 411 -- Spring 2011</dc:subject>
  <dc:creator>Montek Singh</dc:creator>
  <cp:lastModifiedBy>hailey Huber</cp:lastModifiedBy>
  <cp:revision>388</cp:revision>
  <cp:lastPrinted>1999-09-10T12:56:53Z</cp:lastPrinted>
  <dcterms:created xsi:type="dcterms:W3CDTF">2011-03-16T04:43:56Z</dcterms:created>
  <dcterms:modified xsi:type="dcterms:W3CDTF">2016-04-11T16:58:17Z</dcterms:modified>
</cp:coreProperties>
</file>