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440" r:id="rId2"/>
    <p:sldId id="589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1" r:id="rId36"/>
    <p:sldId id="590" r:id="rId37"/>
    <p:sldId id="591" r:id="rId38"/>
    <p:sldId id="596" r:id="rId39"/>
    <p:sldId id="597" r:id="rId40"/>
    <p:sldId id="599" r:id="rId41"/>
    <p:sldId id="600" r:id="rId42"/>
    <p:sldId id="572" r:id="rId43"/>
  </p:sldIdLst>
  <p:sldSz cx="9144000" cy="6858000" type="letter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33FF"/>
    <a:srgbClr val="33CC33"/>
    <a:srgbClr val="669900"/>
    <a:srgbClr val="00FF00"/>
    <a:srgbClr val="0000FF"/>
    <a:srgbClr val="E991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83516"/>
  </p:normalViewPr>
  <p:slideViewPr>
    <p:cSldViewPr snapToObjects="1">
      <p:cViewPr varScale="1">
        <p:scale>
          <a:sx n="105" d="100"/>
          <a:sy n="105" d="100"/>
        </p:scale>
        <p:origin x="1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680"/>
    </p:cViewPr>
  </p:sorterViewPr>
  <p:notesViewPr>
    <p:cSldViewPr snapToObjects="1">
      <p:cViewPr varScale="1">
        <p:scale>
          <a:sx n="104" d="100"/>
          <a:sy n="104" d="100"/>
        </p:scale>
        <p:origin x="-2272" y="-112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8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9276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Flip flops represent states</a:t>
            </a:r>
          </a:p>
          <a:p>
            <a:endParaRPr lang="en-US" dirty="0" smtClean="0"/>
          </a:p>
          <a:p>
            <a:r>
              <a:rPr lang="en-US" dirty="0" smtClean="0"/>
              <a:t>Could use two flip flops to represent four different states</a:t>
            </a:r>
            <a:r>
              <a:rPr lang="en-US" baseline="0" dirty="0" smtClean="0"/>
              <a:t> in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Each side has</a:t>
            </a:r>
            <a:r>
              <a:rPr lang="en-US" baseline="0" dirty="0" smtClean="0"/>
              <a:t> a light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state machine could have a late based on being E/W or N/S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times runs our you change colors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Goes Green yellow red and red green yellow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4 states so need two bits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1200150"/>
            <a:ext cx="4800600" cy="3602038"/>
          </a:xfrm>
        </p:spPr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-26723975" y="5924550"/>
            <a:ext cx="34032825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744" tIns="43593" rIns="88744" bIns="43593">
            <a:spAutoFit/>
          </a:bodyPr>
          <a:lstStyle/>
          <a:p>
            <a:pPr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For N-input function, need</a:t>
            </a:r>
          </a:p>
          <a:p>
            <a:pPr marL="447675" lvl="1"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N select inputs to MUX</a:t>
            </a:r>
          </a:p>
          <a:p>
            <a:pPr marL="447675" lvl="1"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2**N data inputs to MUX (LOTSA pins!)</a:t>
            </a:r>
          </a:p>
          <a:p>
            <a:pPr marL="447675" lvl="1" defTabSz="898525">
              <a:lnSpc>
                <a:spcPct val="90000"/>
              </a:lnSpc>
            </a:pPr>
            <a:endParaRPr lang="en-US">
              <a:latin typeface="Dom" charset="0"/>
              <a:cs typeface="Tahoma" charset="0"/>
            </a:endParaRPr>
          </a:p>
          <a:p>
            <a:pPr marL="447675" lvl="1" defTabSz="898525">
              <a:lnSpc>
                <a:spcPct val="90000"/>
              </a:lnSpc>
            </a:pPr>
            <a:endParaRPr lang="en-US">
              <a:latin typeface="Dom" charset="0"/>
              <a:cs typeface="Tahoma" charset="0"/>
            </a:endParaRPr>
          </a:p>
          <a:p>
            <a:pPr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Practical TABLE LOOKUP needs more efficient</a:t>
            </a:r>
          </a:p>
          <a:p>
            <a:pPr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   use of space...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870075" y="3387725"/>
            <a:ext cx="4016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744" tIns="43593" rIns="88744" bIns="43593">
            <a:spAutoFit/>
          </a:bodyPr>
          <a:lstStyle/>
          <a:p>
            <a:pPr defTabSz="898525">
              <a:lnSpc>
                <a:spcPct val="90000"/>
              </a:lnSpc>
            </a:pPr>
            <a:r>
              <a:rPr lang="en-US" sz="1800">
                <a:latin typeface="Dom" charset="0"/>
                <a:cs typeface="Tahoma" charset="0"/>
              </a:rPr>
              <a:t>2</a:t>
            </a:r>
            <a:r>
              <a:rPr lang="en-US" sz="1800" baseline="30000">
                <a:latin typeface="Dom" charset="0"/>
                <a:cs typeface="Tahoma" charset="0"/>
              </a:rPr>
              <a:t>n</a:t>
            </a:r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1824038" y="3700463"/>
            <a:ext cx="528637" cy="500062"/>
            <a:chOff x="1232" y="2505"/>
            <a:chExt cx="319" cy="303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309" y="2505"/>
              <a:ext cx="24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497" tIns="43472" rIns="88497" bIns="43472">
              <a:spAutoFit/>
            </a:bodyPr>
            <a:lstStyle/>
            <a:p>
              <a:pPr defTabSz="898525">
                <a:lnSpc>
                  <a:spcPct val="90000"/>
                </a:lnSpc>
              </a:pPr>
              <a:r>
                <a:rPr lang="en-US" sz="1800">
                  <a:latin typeface="Dom" charset="0"/>
                  <a:cs typeface="Tahoma" charset="0"/>
                </a:rPr>
                <a:t>2</a:t>
              </a:r>
              <a:r>
                <a:rPr lang="en-US" sz="1800" baseline="30000">
                  <a:latin typeface="Dom" charset="0"/>
                  <a:cs typeface="Tahoma" charset="0"/>
                </a:rPr>
                <a:t>n</a:t>
              </a:r>
              <a:endParaRPr lang="en-US" baseline="30000">
                <a:latin typeface="Dom" charset="0"/>
                <a:cs typeface="Tahoma" charset="0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232" y="2601"/>
              <a:ext cx="18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497" tIns="43472" rIns="88497" bIns="43472">
              <a:spAutoFit/>
            </a:bodyPr>
            <a:lstStyle/>
            <a:p>
              <a:pPr defTabSz="898525">
                <a:lnSpc>
                  <a:spcPct val="90000"/>
                </a:lnSpc>
              </a:pPr>
              <a:r>
                <a:rPr lang="en-US" sz="1800">
                  <a:latin typeface="Dom" charset="0"/>
                  <a:cs typeface="Tahoma" charset="0"/>
                </a:rPr>
                <a:t>2</a:t>
              </a:r>
            </a:p>
          </p:txBody>
        </p:sp>
      </p:grp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3978275" y="4968875"/>
            <a:ext cx="33369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79" tIns="44840" rIns="89679" bIns="44840">
            <a:spAutoFit/>
          </a:bodyPr>
          <a:lstStyle>
            <a:lvl1pPr defTabSz="8985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 defTabSz="8985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 defTabSz="8985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 defTabSz="8985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 defTabSz="8985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defTabSz="898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defTabSz="898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defTabSz="898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defTabSz="898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Comic Sans MS" charset="0"/>
                <a:cs typeface="Tahoma" charset="0"/>
              </a:rPr>
              <a:t>1024-input MUX???</a:t>
            </a:r>
          </a:p>
        </p:txBody>
      </p:sp>
    </p:spTree>
    <p:extLst>
      <p:ext uri="{BB962C8B-B14F-4D97-AF65-F5344CB8AC3E}">
        <p14:creationId xmlns:p14="http://schemas.microsoft.com/office/powerpoint/2010/main" val="108558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1200150"/>
            <a:ext cx="4800600" cy="3602038"/>
          </a:xfrm>
        </p:spPr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863600" y="6400800"/>
            <a:ext cx="29162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744" tIns="43593" rIns="88744" bIns="43593">
            <a:spAutoFit/>
          </a:bodyPr>
          <a:lstStyle/>
          <a:p>
            <a:pPr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... THIS one AIN</a:t>
            </a:r>
            <a:r>
              <a:rPr lang="ja-JP" altLang="en-US">
                <a:latin typeface="Dom" charset="0"/>
                <a:cs typeface="Tahoma" charset="0"/>
              </a:rPr>
              <a:t>’</a:t>
            </a:r>
            <a:r>
              <a:rPr lang="en-US" altLang="ja-JP">
                <a:latin typeface="Dom" charset="0"/>
                <a:cs typeface="Tahoma" charset="0"/>
              </a:rPr>
              <a:t>T!</a:t>
            </a:r>
            <a:endParaRPr lang="en-US">
              <a:latin typeface="Dom" charset="0"/>
              <a:cs typeface="Tahoma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One of the four outputs</a:t>
            </a:r>
            <a:r>
              <a:rPr lang="en-US" baseline="0" dirty="0" smtClean="0"/>
              <a:t>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1200150"/>
            <a:ext cx="4800600" cy="3602038"/>
          </a:xfrm>
        </p:spPr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1060450" y="5924550"/>
            <a:ext cx="4865688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744" tIns="43593" rIns="88744" bIns="43593">
            <a:spAutoFit/>
          </a:bodyPr>
          <a:lstStyle/>
          <a:p>
            <a:pPr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DECODER -- sorta inverse MUX.</a:t>
            </a:r>
          </a:p>
          <a:p>
            <a:pPr marL="447675" lvl="1"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BINARY number as input</a:t>
            </a:r>
          </a:p>
          <a:p>
            <a:pPr marL="447675" lvl="1" defTabSz="898525">
              <a:lnSpc>
                <a:spcPct val="90000"/>
              </a:lnSpc>
            </a:pPr>
            <a:r>
              <a:rPr lang="en-US">
                <a:latin typeface="Dom" charset="0"/>
                <a:cs typeface="Tahoma" charset="0"/>
              </a:rPr>
              <a:t>UNARY (decoded) output.</a:t>
            </a:r>
          </a:p>
        </p:txBody>
      </p:sp>
    </p:spTree>
    <p:extLst>
      <p:ext uri="{BB962C8B-B14F-4D97-AF65-F5344CB8AC3E}">
        <p14:creationId xmlns:p14="http://schemas.microsoft.com/office/powerpoint/2010/main" val="77158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1200150"/>
            <a:ext cx="4800600" cy="3602038"/>
          </a:xfrm>
        </p:spPr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4067175" y="4100513"/>
            <a:ext cx="26241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44" tIns="43593" rIns="88744" bIns="43593">
            <a:spAutoFit/>
          </a:bodyPr>
          <a:lstStyle/>
          <a:p>
            <a:pPr defTabSz="898525">
              <a:lnSpc>
                <a:spcPct val="90000"/>
              </a:lnSpc>
              <a:spcBef>
                <a:spcPct val="50000"/>
              </a:spcBef>
            </a:pPr>
            <a:r>
              <a:rPr lang="en-US" sz="1800">
                <a:latin typeface="Dom" charset="0"/>
                <a:cs typeface="Tahoma" charset="0"/>
              </a:rPr>
              <a:t>2-D: 2x/dimension</a:t>
            </a:r>
            <a:endParaRPr lang="en-US">
              <a:latin typeface="Dom" charset="0"/>
              <a:cs typeface="Tahoma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-6561138" y="5534025"/>
            <a:ext cx="13525501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744" tIns="43593" rIns="88744" bIns="43593">
            <a:spAutoFit/>
          </a:bodyPr>
          <a:lstStyle/>
          <a:p>
            <a:pPr defTabSz="898525">
              <a:lnSpc>
                <a:spcPct val="90000"/>
              </a:lnSpc>
            </a:pPr>
            <a:r>
              <a:rPr lang="en-US" sz="2000">
                <a:latin typeface="Comic Sans MS" charset="0"/>
                <a:cs typeface="Tahoma" charset="0"/>
              </a:rPr>
              <a:t>NOT OPTIMAL -- Optimized for WORST case</a:t>
            </a:r>
          </a:p>
          <a:p>
            <a:pPr defTabSz="898525">
              <a:lnSpc>
                <a:spcPct val="90000"/>
              </a:lnSpc>
            </a:pPr>
            <a:r>
              <a:rPr lang="en-US" sz="2000">
                <a:latin typeface="Comic Sans MS" charset="0"/>
                <a:cs typeface="Tahoma" charset="0"/>
              </a:rPr>
              <a:t>   (NO structure in TT entries!)</a:t>
            </a:r>
          </a:p>
          <a:p>
            <a:pPr defTabSz="898525">
              <a:lnSpc>
                <a:spcPct val="90000"/>
              </a:lnSpc>
            </a:pPr>
            <a:endParaRPr lang="en-US" sz="2000">
              <a:latin typeface="Comic Sans MS" charset="0"/>
              <a:cs typeface="Tahoma" charset="0"/>
            </a:endParaRPr>
          </a:p>
          <a:p>
            <a:pPr defTabSz="898525">
              <a:lnSpc>
                <a:spcPct val="90000"/>
              </a:lnSpc>
            </a:pPr>
            <a:r>
              <a:rPr lang="en-US" sz="2000">
                <a:latin typeface="Comic Sans MS" charset="0"/>
                <a:cs typeface="Tahoma" charset="0"/>
              </a:rPr>
              <a:t>ADVANTAGE: Flexibility.</a:t>
            </a:r>
          </a:p>
          <a:p>
            <a:pPr defTabSz="898525">
              <a:lnSpc>
                <a:spcPct val="90000"/>
              </a:lnSpc>
            </a:pPr>
            <a:r>
              <a:rPr lang="en-US" sz="2000">
                <a:latin typeface="Comic Sans MS" charset="0"/>
                <a:cs typeface="Tahoma" charset="0"/>
              </a:rPr>
              <a:t>CHANGE function with little change in HW.</a:t>
            </a:r>
          </a:p>
        </p:txBody>
      </p:sp>
    </p:spTree>
    <p:extLst>
      <p:ext uri="{BB962C8B-B14F-4D97-AF65-F5344CB8AC3E}">
        <p14:creationId xmlns:p14="http://schemas.microsoft.com/office/powerpoint/2010/main" val="155533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should not be changing while the latch is closing, timing matters</a:t>
            </a:r>
          </a:p>
          <a:p>
            <a:endParaRPr lang="en-US" dirty="0" smtClean="0"/>
          </a:p>
          <a:p>
            <a:r>
              <a:rPr lang="en-US" dirty="0" smtClean="0"/>
              <a:t>Think of</a:t>
            </a:r>
            <a:r>
              <a:rPr lang="en-US" baseline="0" dirty="0" smtClean="0"/>
              <a:t> it as a long hallway, do not want data to leak or touch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8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“having</a:t>
            </a:r>
            <a:r>
              <a:rPr lang="en-US" baseline="0" dirty="0" smtClean="0"/>
              <a:t> a door to pace the movement of data through a system is not enough”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9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 two latches, operating in a complementary fashion</a:t>
            </a:r>
          </a:p>
          <a:p>
            <a:endParaRPr lang="en-US" dirty="0" smtClean="0"/>
          </a:p>
          <a:p>
            <a:r>
              <a:rPr lang="en-US" dirty="0" smtClean="0"/>
              <a:t>The only different between a flip flop and a latch is the flip flop has</a:t>
            </a:r>
            <a:r>
              <a:rPr lang="en-US" baseline="0" dirty="0" smtClean="0"/>
              <a:t> a triangle shaped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 is data, </a:t>
            </a:r>
            <a:r>
              <a:rPr lang="en-US" dirty="0" err="1" smtClean="0"/>
              <a:t>clk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smtClean="0"/>
              <a:t>When the clock is zero,</a:t>
            </a:r>
            <a:r>
              <a:rPr lang="en-US" baseline="0" dirty="0" smtClean="0"/>
              <a:t> the first latch allows things to come through whatever goes to D goes to the star, the star is frozen during this time</a:t>
            </a:r>
          </a:p>
          <a:p>
            <a:r>
              <a:rPr lang="en-US" baseline="0" dirty="0" smtClean="0"/>
              <a:t>Whenever the clock is one the output follows the star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time the clock goes from 0 to 1, internally the two latches are changing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clock goes form 0 to 1 the first time D is 1, the output Q is therefore a one</a:t>
            </a:r>
          </a:p>
          <a:p>
            <a:r>
              <a:rPr lang="en-US" baseline="0" dirty="0" smtClean="0"/>
              <a:t>Next time when clock goes form 0 to 1 </a:t>
            </a:r>
            <a:r>
              <a:rPr lang="en-US" baseline="0" smtClean="0"/>
              <a:t>the value of D is zero and the output Q is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8F9239-730D-4544-A32D-3878DBC50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39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9547D-8FED-D549-930F-D4322B5DE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162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A25A7-8C0E-3245-8C0B-935000946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52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587B0-5A92-6642-8AF8-5CECB9609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84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702D0-936C-8244-BBF6-D422FCE55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693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C3E9-AC5A-BB44-84F6-047729757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7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986D7-453D-4145-A0B7-EDA2259CF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751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49CEE-AE37-1142-A330-779C45ABA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87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728E6-F24F-1F48-B477-FEEE0C1D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80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53794-5F93-1F47-AA78-4FA3B65B5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840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39E55-2827-9140-9899-E5777862E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210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765B-DB1E-2642-B034-BE4DB597C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3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charset="0"/>
                <a:cs typeface="Tahoma" charset="0"/>
              </a:defRPr>
            </a:lvl1pPr>
          </a:lstStyle>
          <a:p>
            <a:pPr>
              <a:defRPr/>
            </a:pPr>
            <a:fld id="{BFE233B6-E474-A34D-8649-B064C26DC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4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Taho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54013"/>
            <a:ext cx="8534400" cy="23701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Organization and Design</a:t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Memories and State Machines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Apr 11-13,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13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Looking Under the Covers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Let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take a quick look at the equivalent circuit for our MUX when the control is LOW (the feedback path is active)</a:t>
            </a:r>
          </a:p>
        </p:txBody>
      </p:sp>
      <p:grpSp>
        <p:nvGrpSpPr>
          <p:cNvPr id="30723" name="Group 108"/>
          <p:cNvGrpSpPr>
            <a:grpSpLocks/>
          </p:cNvGrpSpPr>
          <p:nvPr/>
        </p:nvGrpSpPr>
        <p:grpSpPr bwMode="auto">
          <a:xfrm>
            <a:off x="4319588" y="1958975"/>
            <a:ext cx="3452812" cy="1485900"/>
            <a:chOff x="2862" y="1542"/>
            <a:chExt cx="2175" cy="936"/>
          </a:xfrm>
        </p:grpSpPr>
        <p:grpSp>
          <p:nvGrpSpPr>
            <p:cNvPr id="30776" name="Group 5"/>
            <p:cNvGrpSpPr>
              <a:grpSpLocks/>
            </p:cNvGrpSpPr>
            <p:nvPr/>
          </p:nvGrpSpPr>
          <p:grpSpPr bwMode="auto">
            <a:xfrm>
              <a:off x="3597" y="1640"/>
              <a:ext cx="519" cy="230"/>
              <a:chOff x="5616" y="4896"/>
              <a:chExt cx="1296" cy="576"/>
            </a:xfrm>
          </p:grpSpPr>
          <p:grpSp>
            <p:nvGrpSpPr>
              <p:cNvPr id="30801" name="Group 6"/>
              <p:cNvGrpSpPr>
                <a:grpSpLocks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0803" name="Freeform 7"/>
                <p:cNvSpPr>
                  <a:spLocks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4" name="Line 8"/>
                <p:cNvSpPr>
                  <a:spLocks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5" name="Line 9"/>
                <p:cNvSpPr>
                  <a:spLocks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6" name="Line 10"/>
                <p:cNvSpPr>
                  <a:spLocks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02" name="Oval 11"/>
              <p:cNvSpPr>
                <a:spLocks noChangeArrowheads="1"/>
              </p:cNvSpPr>
              <p:nvPr/>
            </p:nvSpPr>
            <p:spPr bwMode="auto">
              <a:xfrm>
                <a:off x="6624" y="5112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0777" name="Group 12"/>
            <p:cNvGrpSpPr>
              <a:grpSpLocks/>
            </p:cNvGrpSpPr>
            <p:nvPr/>
          </p:nvGrpSpPr>
          <p:grpSpPr bwMode="auto">
            <a:xfrm>
              <a:off x="3597" y="2101"/>
              <a:ext cx="519" cy="230"/>
              <a:chOff x="5616" y="4896"/>
              <a:chExt cx="1296" cy="576"/>
            </a:xfrm>
          </p:grpSpPr>
          <p:grpSp>
            <p:nvGrpSpPr>
              <p:cNvPr id="30795" name="Group 13"/>
              <p:cNvGrpSpPr>
                <a:grpSpLocks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0797" name="Freeform 14"/>
                <p:cNvSpPr>
                  <a:spLocks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8" name="Line 15"/>
                <p:cNvSpPr>
                  <a:spLocks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9" name="Line 16"/>
                <p:cNvSpPr>
                  <a:spLocks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0" name="Line 17"/>
                <p:cNvSpPr>
                  <a:spLocks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96" name="Oval 18"/>
              <p:cNvSpPr>
                <a:spLocks noChangeArrowheads="1"/>
              </p:cNvSpPr>
              <p:nvPr/>
            </p:nvSpPr>
            <p:spPr bwMode="auto">
              <a:xfrm>
                <a:off x="6624" y="5112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0778" name="Group 19"/>
            <p:cNvGrpSpPr>
              <a:grpSpLocks/>
            </p:cNvGrpSpPr>
            <p:nvPr/>
          </p:nvGrpSpPr>
          <p:grpSpPr bwMode="auto">
            <a:xfrm>
              <a:off x="4116" y="1870"/>
              <a:ext cx="518" cy="231"/>
              <a:chOff x="5616" y="4896"/>
              <a:chExt cx="1296" cy="576"/>
            </a:xfrm>
          </p:grpSpPr>
          <p:grpSp>
            <p:nvGrpSpPr>
              <p:cNvPr id="30789" name="Group 20"/>
              <p:cNvGrpSpPr>
                <a:grpSpLocks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0791" name="Freeform 21"/>
                <p:cNvSpPr>
                  <a:spLocks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2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3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4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90" name="Oval 25"/>
              <p:cNvSpPr>
                <a:spLocks noChangeArrowheads="1"/>
              </p:cNvSpPr>
              <p:nvPr/>
            </p:nvSpPr>
            <p:spPr bwMode="auto">
              <a:xfrm>
                <a:off x="6624" y="5112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0779" name="Line 26"/>
            <p:cNvSpPr>
              <a:spLocks noChangeShapeType="1"/>
            </p:cNvSpPr>
            <p:nvPr/>
          </p:nvSpPr>
          <p:spPr bwMode="auto">
            <a:xfrm>
              <a:off x="4116" y="1755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27"/>
            <p:cNvSpPr>
              <a:spLocks noChangeShapeType="1"/>
            </p:cNvSpPr>
            <p:nvPr/>
          </p:nvSpPr>
          <p:spPr bwMode="auto">
            <a:xfrm>
              <a:off x="4116" y="2043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28"/>
            <p:cNvSpPr>
              <a:spLocks/>
            </p:cNvSpPr>
            <p:nvPr/>
          </p:nvSpPr>
          <p:spPr bwMode="auto">
            <a:xfrm>
              <a:off x="3601" y="1542"/>
              <a:ext cx="1084" cy="436"/>
            </a:xfrm>
            <a:custGeom>
              <a:avLst/>
              <a:gdLst>
                <a:gd name="T0" fmla="*/ 0 w 2592"/>
                <a:gd name="T1" fmla="*/ 0 h 1152"/>
                <a:gd name="T2" fmla="*/ 0 w 2592"/>
                <a:gd name="T3" fmla="*/ 0 h 1152"/>
                <a:gd name="T4" fmla="*/ 0 w 2592"/>
                <a:gd name="T5" fmla="*/ 0 h 1152"/>
                <a:gd name="T6" fmla="*/ 0 w 2592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2"/>
                <a:gd name="T13" fmla="*/ 0 h 1152"/>
                <a:gd name="T14" fmla="*/ 2592 w 2592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2" h="1152">
                  <a:moveTo>
                    <a:pt x="0" y="432"/>
                  </a:moveTo>
                  <a:lnTo>
                    <a:pt x="0" y="0"/>
                  </a:lnTo>
                  <a:lnTo>
                    <a:pt x="2592" y="0"/>
                  </a:lnTo>
                  <a:lnTo>
                    <a:pt x="2592" y="11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29"/>
            <p:cNvSpPr>
              <a:spLocks noChangeShapeType="1"/>
            </p:cNvSpPr>
            <p:nvPr/>
          </p:nvSpPr>
          <p:spPr bwMode="auto">
            <a:xfrm flipH="1">
              <a:off x="3367" y="2273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30"/>
            <p:cNvSpPr>
              <a:spLocks noChangeShapeType="1"/>
            </p:cNvSpPr>
            <p:nvPr/>
          </p:nvSpPr>
          <p:spPr bwMode="auto">
            <a:xfrm flipH="1">
              <a:off x="4634" y="1985"/>
              <a:ext cx="2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Text Box 31"/>
            <p:cNvSpPr txBox="1">
              <a:spLocks noChangeArrowheads="1"/>
            </p:cNvSpPr>
            <p:nvPr/>
          </p:nvSpPr>
          <p:spPr bwMode="auto">
            <a:xfrm>
              <a:off x="3117" y="219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30785" name="Oval 32"/>
            <p:cNvSpPr>
              <a:spLocks noChangeArrowheads="1"/>
            </p:cNvSpPr>
            <p:nvPr/>
          </p:nvSpPr>
          <p:spPr bwMode="auto">
            <a:xfrm>
              <a:off x="3655" y="1779"/>
              <a:ext cx="58" cy="5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0786" name="Freeform 33"/>
            <p:cNvSpPr>
              <a:spLocks/>
            </p:cNvSpPr>
            <p:nvPr/>
          </p:nvSpPr>
          <p:spPr bwMode="auto">
            <a:xfrm>
              <a:off x="3367" y="1817"/>
              <a:ext cx="230" cy="345"/>
            </a:xfrm>
            <a:custGeom>
              <a:avLst/>
              <a:gdLst>
                <a:gd name="T0" fmla="*/ 0 w 576"/>
                <a:gd name="T1" fmla="*/ 0 h 864"/>
                <a:gd name="T2" fmla="*/ 0 w 576"/>
                <a:gd name="T3" fmla="*/ 0 h 864"/>
                <a:gd name="T4" fmla="*/ 0 w 576"/>
                <a:gd name="T5" fmla="*/ 0 h 864"/>
                <a:gd name="T6" fmla="*/ 0 60000 65536"/>
                <a:gd name="T7" fmla="*/ 0 60000 65536"/>
                <a:gd name="T8" fmla="*/ 0 60000 65536"/>
                <a:gd name="T9" fmla="*/ 0 w 576"/>
                <a:gd name="T10" fmla="*/ 0 h 864"/>
                <a:gd name="T11" fmla="*/ 576 w 57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864">
                  <a:moveTo>
                    <a:pt x="576" y="0"/>
                  </a:moveTo>
                  <a:lnTo>
                    <a:pt x="576" y="864"/>
                  </a:lnTo>
                  <a:lnTo>
                    <a:pt x="0" y="86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Text Box 34"/>
            <p:cNvSpPr txBox="1">
              <a:spLocks noChangeArrowheads="1"/>
            </p:cNvSpPr>
            <p:nvPr/>
          </p:nvSpPr>
          <p:spPr bwMode="auto">
            <a:xfrm>
              <a:off x="2862" y="1985"/>
              <a:ext cx="5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latin typeface="Tahoma" charset="0"/>
                  <a:cs typeface="Tahoma" charset="0"/>
                </a:rPr>
                <a:t>G=0</a:t>
              </a:r>
            </a:p>
          </p:txBody>
        </p:sp>
        <p:sp>
          <p:nvSpPr>
            <p:cNvPr id="30788" name="Text Box 35"/>
            <p:cNvSpPr txBox="1">
              <a:spLocks noChangeArrowheads="1"/>
            </p:cNvSpPr>
            <p:nvPr/>
          </p:nvSpPr>
          <p:spPr bwMode="auto">
            <a:xfrm>
              <a:off x="4692" y="1813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Q</a:t>
              </a:r>
            </a:p>
          </p:txBody>
        </p:sp>
      </p:grpSp>
      <p:grpSp>
        <p:nvGrpSpPr>
          <p:cNvPr id="30724" name="Group 55"/>
          <p:cNvGrpSpPr>
            <a:grpSpLocks/>
          </p:cNvGrpSpPr>
          <p:nvPr/>
        </p:nvGrpSpPr>
        <p:grpSpPr bwMode="auto">
          <a:xfrm>
            <a:off x="152400" y="1828800"/>
            <a:ext cx="2819400" cy="1782763"/>
            <a:chOff x="528" y="1356"/>
            <a:chExt cx="1776" cy="1123"/>
          </a:xfrm>
        </p:grpSpPr>
        <p:sp>
          <p:nvSpPr>
            <p:cNvPr id="30765" name="Freeform 42"/>
            <p:cNvSpPr>
              <a:spLocks/>
            </p:cNvSpPr>
            <p:nvPr/>
          </p:nvSpPr>
          <p:spPr bwMode="auto">
            <a:xfrm>
              <a:off x="999" y="2081"/>
              <a:ext cx="538" cy="291"/>
            </a:xfrm>
            <a:custGeom>
              <a:avLst/>
              <a:gdLst>
                <a:gd name="T0" fmla="*/ 0 w 816"/>
                <a:gd name="T1" fmla="*/ 24 h 384"/>
                <a:gd name="T2" fmla="*/ 13 w 816"/>
                <a:gd name="T3" fmla="*/ 24 h 384"/>
                <a:gd name="T4" fmla="*/ 13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36"/>
            <p:cNvSpPr txBox="1">
              <a:spLocks noChangeArrowheads="1"/>
            </p:cNvSpPr>
            <p:nvPr/>
          </p:nvSpPr>
          <p:spPr bwMode="auto">
            <a:xfrm>
              <a:off x="2051" y="1776"/>
              <a:ext cx="2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Q</a:t>
              </a:r>
            </a:p>
          </p:txBody>
        </p:sp>
        <p:sp>
          <p:nvSpPr>
            <p:cNvPr id="30767" name="Text Box 37"/>
            <p:cNvSpPr txBox="1">
              <a:spLocks noChangeArrowheads="1"/>
            </p:cNvSpPr>
            <p:nvPr/>
          </p:nvSpPr>
          <p:spPr bwMode="auto">
            <a:xfrm>
              <a:off x="528" y="2188"/>
              <a:ext cx="4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G=0</a:t>
              </a:r>
            </a:p>
          </p:txBody>
        </p:sp>
        <p:sp>
          <p:nvSpPr>
            <p:cNvPr id="30768" name="Text Box 38"/>
            <p:cNvSpPr txBox="1">
              <a:spLocks noChangeArrowheads="1"/>
            </p:cNvSpPr>
            <p:nvPr/>
          </p:nvSpPr>
          <p:spPr bwMode="auto">
            <a:xfrm>
              <a:off x="808" y="1862"/>
              <a:ext cx="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30769" name="AutoShape 39"/>
            <p:cNvSpPr>
              <a:spLocks noChangeArrowheads="1"/>
            </p:cNvSpPr>
            <p:nvPr/>
          </p:nvSpPr>
          <p:spPr bwMode="auto">
            <a:xfrm rot="-5400000">
              <a:off x="1147" y="1737"/>
              <a:ext cx="717" cy="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525 h 21600"/>
                <a:gd name="T14" fmla="*/ 17111 w 21600"/>
                <a:gd name="T15" fmla="*/ 17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40"/>
            <p:cNvSpPr>
              <a:spLocks noChangeShapeType="1"/>
            </p:cNvSpPr>
            <p:nvPr/>
          </p:nvSpPr>
          <p:spPr bwMode="auto">
            <a:xfrm>
              <a:off x="1632" y="1864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41"/>
            <p:cNvSpPr>
              <a:spLocks noChangeShapeType="1"/>
            </p:cNvSpPr>
            <p:nvPr/>
          </p:nvSpPr>
          <p:spPr bwMode="auto">
            <a:xfrm>
              <a:off x="1031" y="2043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Text Box 43"/>
            <p:cNvSpPr txBox="1">
              <a:spLocks noChangeArrowheads="1"/>
            </p:cNvSpPr>
            <p:nvPr/>
          </p:nvSpPr>
          <p:spPr bwMode="auto">
            <a:xfrm>
              <a:off x="1349" y="1586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  <a:cs typeface="Tahoma" charset="0"/>
                </a:rPr>
                <a:t>0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0773" name="Text Box 44"/>
            <p:cNvSpPr txBox="1">
              <a:spLocks noChangeArrowheads="1"/>
            </p:cNvSpPr>
            <p:nvPr/>
          </p:nvSpPr>
          <p:spPr bwMode="auto">
            <a:xfrm>
              <a:off x="1330" y="1959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  <a:cs typeface="Tahoma" charset="0"/>
                </a:rPr>
                <a:t>1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0774" name="Freeform 52"/>
            <p:cNvSpPr>
              <a:spLocks/>
            </p:cNvSpPr>
            <p:nvPr/>
          </p:nvSpPr>
          <p:spPr bwMode="auto">
            <a:xfrm>
              <a:off x="1126" y="1356"/>
              <a:ext cx="695" cy="508"/>
            </a:xfrm>
            <a:custGeom>
              <a:avLst/>
              <a:gdLst>
                <a:gd name="T0" fmla="*/ 5 w 1200"/>
                <a:gd name="T1" fmla="*/ 7 h 816"/>
                <a:gd name="T2" fmla="*/ 5 w 1200"/>
                <a:gd name="T3" fmla="*/ 0 h 816"/>
                <a:gd name="T4" fmla="*/ 0 w 1200"/>
                <a:gd name="T5" fmla="*/ 0 h 816"/>
                <a:gd name="T6" fmla="*/ 0 w 1200"/>
                <a:gd name="T7" fmla="*/ 4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53"/>
            <p:cNvSpPr>
              <a:spLocks noChangeShapeType="1"/>
            </p:cNvSpPr>
            <p:nvPr/>
          </p:nvSpPr>
          <p:spPr bwMode="auto">
            <a:xfrm flipH="1">
              <a:off x="1126" y="1655"/>
              <a:ext cx="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107"/>
          <p:cNvGrpSpPr>
            <a:grpSpLocks/>
          </p:cNvGrpSpPr>
          <p:nvPr/>
        </p:nvGrpSpPr>
        <p:grpSpPr bwMode="auto">
          <a:xfrm>
            <a:off x="3486150" y="2525713"/>
            <a:ext cx="542925" cy="263525"/>
            <a:chOff x="2470" y="1755"/>
            <a:chExt cx="342" cy="166"/>
          </a:xfrm>
        </p:grpSpPr>
        <p:sp>
          <p:nvSpPr>
            <p:cNvPr id="30763" name="Line 57"/>
            <p:cNvSpPr>
              <a:spLocks noChangeShapeType="1"/>
            </p:cNvSpPr>
            <p:nvPr/>
          </p:nvSpPr>
          <p:spPr bwMode="auto">
            <a:xfrm>
              <a:off x="2470" y="1755"/>
              <a:ext cx="3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58"/>
            <p:cNvSpPr>
              <a:spLocks noChangeShapeType="1"/>
            </p:cNvSpPr>
            <p:nvPr/>
          </p:nvSpPr>
          <p:spPr bwMode="auto">
            <a:xfrm>
              <a:off x="2470" y="1921"/>
              <a:ext cx="3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3"/>
          <p:cNvGrpSpPr>
            <a:grpSpLocks/>
          </p:cNvGrpSpPr>
          <p:nvPr/>
        </p:nvGrpSpPr>
        <p:grpSpPr bwMode="auto">
          <a:xfrm>
            <a:off x="152400" y="3854450"/>
            <a:ext cx="2763838" cy="1109663"/>
            <a:chOff x="698" y="2964"/>
            <a:chExt cx="1741" cy="699"/>
          </a:xfrm>
        </p:grpSpPr>
        <p:sp>
          <p:nvSpPr>
            <p:cNvPr id="30742" name="Text Box 90"/>
            <p:cNvSpPr txBox="1">
              <a:spLocks noChangeArrowheads="1"/>
            </p:cNvSpPr>
            <p:nvPr/>
          </p:nvSpPr>
          <p:spPr bwMode="auto">
            <a:xfrm>
              <a:off x="698" y="313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1</a:t>
              </a:r>
            </a:p>
          </p:txBody>
        </p:sp>
        <p:grpSp>
          <p:nvGrpSpPr>
            <p:cNvPr id="30743" name="Group 92"/>
            <p:cNvGrpSpPr>
              <a:grpSpLocks/>
            </p:cNvGrpSpPr>
            <p:nvPr/>
          </p:nvGrpSpPr>
          <p:grpSpPr bwMode="auto">
            <a:xfrm>
              <a:off x="999" y="2964"/>
              <a:ext cx="1440" cy="699"/>
              <a:chOff x="1538" y="2850"/>
              <a:chExt cx="1440" cy="699"/>
            </a:xfrm>
          </p:grpSpPr>
          <p:grpSp>
            <p:nvGrpSpPr>
              <p:cNvPr id="30744" name="Group 61"/>
              <p:cNvGrpSpPr>
                <a:grpSpLocks/>
              </p:cNvGrpSpPr>
              <p:nvPr/>
            </p:nvGrpSpPr>
            <p:grpSpPr bwMode="auto">
              <a:xfrm>
                <a:off x="1538" y="2948"/>
                <a:ext cx="519" cy="230"/>
                <a:chOff x="5616" y="4896"/>
                <a:chExt cx="1296" cy="576"/>
              </a:xfrm>
            </p:grpSpPr>
            <p:grpSp>
              <p:nvGrpSpPr>
                <p:cNvPr id="30757" name="Group 62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0759" name="Freeform 63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58" name="Oval 67"/>
                <p:cNvSpPr>
                  <a:spLocks noChangeArrowheads="1"/>
                </p:cNvSpPr>
                <p:nvPr/>
              </p:nvSpPr>
              <p:spPr bwMode="auto">
                <a:xfrm>
                  <a:off x="6624" y="511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  <p:grpSp>
            <p:nvGrpSpPr>
              <p:cNvPr id="30745" name="Group 75"/>
              <p:cNvGrpSpPr>
                <a:grpSpLocks/>
              </p:cNvGrpSpPr>
              <p:nvPr/>
            </p:nvGrpSpPr>
            <p:grpSpPr bwMode="auto">
              <a:xfrm>
                <a:off x="2057" y="3178"/>
                <a:ext cx="518" cy="231"/>
                <a:chOff x="5616" y="4896"/>
                <a:chExt cx="1296" cy="576"/>
              </a:xfrm>
            </p:grpSpPr>
            <p:grpSp>
              <p:nvGrpSpPr>
                <p:cNvPr id="30751" name="Group 76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0753" name="Freeform 77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5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52" name="Oval 81"/>
                <p:cNvSpPr>
                  <a:spLocks noChangeArrowheads="1"/>
                </p:cNvSpPr>
                <p:nvPr/>
              </p:nvSpPr>
              <p:spPr bwMode="auto">
                <a:xfrm>
                  <a:off x="6624" y="511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30746" name="Line 82"/>
              <p:cNvSpPr>
                <a:spLocks noChangeShapeType="1"/>
              </p:cNvSpPr>
              <p:nvPr/>
            </p:nvSpPr>
            <p:spPr bwMode="auto">
              <a:xfrm>
                <a:off x="2057" y="3063"/>
                <a:ext cx="0" cy="1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84"/>
              <p:cNvSpPr>
                <a:spLocks/>
              </p:cNvSpPr>
              <p:nvPr/>
            </p:nvSpPr>
            <p:spPr bwMode="auto">
              <a:xfrm>
                <a:off x="1542" y="2850"/>
                <a:ext cx="1084" cy="436"/>
              </a:xfrm>
              <a:custGeom>
                <a:avLst/>
                <a:gdLst>
                  <a:gd name="T0" fmla="*/ 0 w 2592"/>
                  <a:gd name="T1" fmla="*/ 0 h 1152"/>
                  <a:gd name="T2" fmla="*/ 0 w 2592"/>
                  <a:gd name="T3" fmla="*/ 0 h 1152"/>
                  <a:gd name="T4" fmla="*/ 0 w 2592"/>
                  <a:gd name="T5" fmla="*/ 0 h 1152"/>
                  <a:gd name="T6" fmla="*/ 0 w 2592"/>
                  <a:gd name="T7" fmla="*/ 0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92"/>
                  <a:gd name="T13" fmla="*/ 0 h 1152"/>
                  <a:gd name="T14" fmla="*/ 2592 w 2592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92" h="1152">
                    <a:moveTo>
                      <a:pt x="0" y="432"/>
                    </a:moveTo>
                    <a:lnTo>
                      <a:pt x="0" y="0"/>
                    </a:lnTo>
                    <a:lnTo>
                      <a:pt x="2592" y="0"/>
                    </a:lnTo>
                    <a:lnTo>
                      <a:pt x="2592" y="115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Line 86"/>
              <p:cNvSpPr>
                <a:spLocks noChangeShapeType="1"/>
              </p:cNvSpPr>
              <p:nvPr/>
            </p:nvSpPr>
            <p:spPr bwMode="auto">
              <a:xfrm flipH="1">
                <a:off x="2575" y="3293"/>
                <a:ext cx="2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Text Box 87"/>
              <p:cNvSpPr txBox="1">
                <a:spLocks noChangeArrowheads="1"/>
              </p:cNvSpPr>
              <p:nvPr/>
            </p:nvSpPr>
            <p:spPr bwMode="auto">
              <a:xfrm>
                <a:off x="1766" y="3261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0750" name="Text Box 91"/>
              <p:cNvSpPr txBox="1">
                <a:spLocks noChangeArrowheads="1"/>
              </p:cNvSpPr>
              <p:nvPr/>
            </p:nvSpPr>
            <p:spPr bwMode="auto">
              <a:xfrm>
                <a:off x="2633" y="3121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b="0">
                    <a:latin typeface="Tahoma" charset="0"/>
                    <a:cs typeface="Tahoma" charset="0"/>
                  </a:rPr>
                  <a:t>Q</a:t>
                </a:r>
              </a:p>
            </p:txBody>
          </p:sp>
        </p:grpSp>
      </p:grpSp>
      <p:grpSp>
        <p:nvGrpSpPr>
          <p:cNvPr id="30727" name="Group 106"/>
          <p:cNvGrpSpPr>
            <a:grpSpLocks/>
          </p:cNvGrpSpPr>
          <p:nvPr/>
        </p:nvGrpSpPr>
        <p:grpSpPr bwMode="auto">
          <a:xfrm>
            <a:off x="3490913" y="4200525"/>
            <a:ext cx="542925" cy="263525"/>
            <a:chOff x="2470" y="3159"/>
            <a:chExt cx="342" cy="166"/>
          </a:xfrm>
        </p:grpSpPr>
        <p:sp>
          <p:nvSpPr>
            <p:cNvPr id="30740" name="Line 94"/>
            <p:cNvSpPr>
              <a:spLocks noChangeShapeType="1"/>
            </p:cNvSpPr>
            <p:nvPr/>
          </p:nvSpPr>
          <p:spPr bwMode="auto">
            <a:xfrm>
              <a:off x="2470" y="3159"/>
              <a:ext cx="3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95"/>
            <p:cNvSpPr>
              <a:spLocks noChangeShapeType="1"/>
            </p:cNvSpPr>
            <p:nvPr/>
          </p:nvSpPr>
          <p:spPr bwMode="auto">
            <a:xfrm>
              <a:off x="2470" y="3325"/>
              <a:ext cx="3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05"/>
          <p:cNvGrpSpPr>
            <a:grpSpLocks/>
          </p:cNvGrpSpPr>
          <p:nvPr/>
        </p:nvGrpSpPr>
        <p:grpSpPr bwMode="auto">
          <a:xfrm>
            <a:off x="4662488" y="3983038"/>
            <a:ext cx="1973262" cy="700087"/>
            <a:chOff x="3365" y="2871"/>
            <a:chExt cx="1243" cy="441"/>
          </a:xfrm>
        </p:grpSpPr>
        <p:grpSp>
          <p:nvGrpSpPr>
            <p:cNvPr id="30731" name="Group 98"/>
            <p:cNvGrpSpPr>
              <a:grpSpLocks/>
            </p:cNvGrpSpPr>
            <p:nvPr/>
          </p:nvGrpSpPr>
          <p:grpSpPr bwMode="auto">
            <a:xfrm>
              <a:off x="3592" y="3059"/>
              <a:ext cx="251" cy="253"/>
              <a:chOff x="3592" y="3067"/>
              <a:chExt cx="251" cy="253"/>
            </a:xfrm>
          </p:grpSpPr>
          <p:sp>
            <p:nvSpPr>
              <p:cNvPr id="30738" name="AutoShape 96"/>
              <p:cNvSpPr>
                <a:spLocks noChangeArrowheads="1"/>
              </p:cNvSpPr>
              <p:nvPr/>
            </p:nvSpPr>
            <p:spPr bwMode="auto">
              <a:xfrm rot="5400000">
                <a:off x="3562" y="3097"/>
                <a:ext cx="253" cy="19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0739" name="Oval 97"/>
              <p:cNvSpPr>
                <a:spLocks noChangeArrowheads="1"/>
              </p:cNvSpPr>
              <p:nvPr/>
            </p:nvSpPr>
            <p:spPr bwMode="auto">
              <a:xfrm>
                <a:off x="3785" y="316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0732" name="Group 99"/>
            <p:cNvGrpSpPr>
              <a:grpSpLocks/>
            </p:cNvGrpSpPr>
            <p:nvPr/>
          </p:nvGrpSpPr>
          <p:grpSpPr bwMode="auto">
            <a:xfrm>
              <a:off x="4076" y="3058"/>
              <a:ext cx="251" cy="253"/>
              <a:chOff x="3592" y="3067"/>
              <a:chExt cx="251" cy="253"/>
            </a:xfrm>
          </p:grpSpPr>
          <p:sp>
            <p:nvSpPr>
              <p:cNvPr id="30736" name="AutoShape 100"/>
              <p:cNvSpPr>
                <a:spLocks noChangeArrowheads="1"/>
              </p:cNvSpPr>
              <p:nvPr/>
            </p:nvSpPr>
            <p:spPr bwMode="auto">
              <a:xfrm rot="5400000">
                <a:off x="3562" y="3097"/>
                <a:ext cx="253" cy="19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0737" name="Oval 101"/>
              <p:cNvSpPr>
                <a:spLocks noChangeArrowheads="1"/>
              </p:cNvSpPr>
              <p:nvPr/>
            </p:nvSpPr>
            <p:spPr bwMode="auto">
              <a:xfrm>
                <a:off x="3785" y="316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0733" name="Line 102"/>
            <p:cNvSpPr>
              <a:spLocks noChangeShapeType="1"/>
            </p:cNvSpPr>
            <p:nvPr/>
          </p:nvSpPr>
          <p:spPr bwMode="auto">
            <a:xfrm>
              <a:off x="3367" y="3185"/>
              <a:ext cx="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03"/>
            <p:cNvSpPr>
              <a:spLocks noChangeShapeType="1"/>
            </p:cNvSpPr>
            <p:nvPr/>
          </p:nvSpPr>
          <p:spPr bwMode="auto">
            <a:xfrm>
              <a:off x="3843" y="3185"/>
              <a:ext cx="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Freeform 104"/>
            <p:cNvSpPr>
              <a:spLocks/>
            </p:cNvSpPr>
            <p:nvPr/>
          </p:nvSpPr>
          <p:spPr bwMode="auto">
            <a:xfrm>
              <a:off x="3365" y="2871"/>
              <a:ext cx="1243" cy="329"/>
            </a:xfrm>
            <a:custGeom>
              <a:avLst/>
              <a:gdLst>
                <a:gd name="T0" fmla="*/ 961 w 1243"/>
                <a:gd name="T1" fmla="*/ 312 h 329"/>
                <a:gd name="T2" fmla="*/ 1243 w 1243"/>
                <a:gd name="T3" fmla="*/ 312 h 329"/>
                <a:gd name="T4" fmla="*/ 1243 w 1243"/>
                <a:gd name="T5" fmla="*/ 0 h 329"/>
                <a:gd name="T6" fmla="*/ 0 w 1243"/>
                <a:gd name="T7" fmla="*/ 0 h 329"/>
                <a:gd name="T8" fmla="*/ 0 w 1243"/>
                <a:gd name="T9" fmla="*/ 329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3"/>
                <a:gd name="T16" fmla="*/ 0 h 329"/>
                <a:gd name="T17" fmla="*/ 1243 w 1243"/>
                <a:gd name="T18" fmla="*/ 329 h 3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3" h="329">
                  <a:moveTo>
                    <a:pt x="961" y="312"/>
                  </a:moveTo>
                  <a:lnTo>
                    <a:pt x="1243" y="312"/>
                  </a:lnTo>
                  <a:lnTo>
                    <a:pt x="1243" y="0"/>
                  </a:lnTo>
                  <a:lnTo>
                    <a:pt x="0" y="0"/>
                  </a:lnTo>
                  <a:lnTo>
                    <a:pt x="0" y="32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9" name="Text Box 109"/>
          <p:cNvSpPr txBox="1">
            <a:spLocks noChangeArrowheads="1"/>
          </p:cNvSpPr>
          <p:nvPr/>
        </p:nvSpPr>
        <p:spPr bwMode="auto">
          <a:xfrm>
            <a:off x="-6350" y="5334000"/>
            <a:ext cx="404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Tahoma" charset="0"/>
                <a:cs typeface="Tahoma" charset="0"/>
              </a:rPr>
              <a:t>This storage circuit is the basis for commodity SRAMs</a:t>
            </a:r>
          </a:p>
        </p:txBody>
      </p:sp>
      <p:sp>
        <p:nvSpPr>
          <p:cNvPr id="30730" name="Text Box 110"/>
          <p:cNvSpPr txBox="1">
            <a:spLocks noChangeArrowheads="1"/>
          </p:cNvSpPr>
          <p:nvPr/>
        </p:nvSpPr>
        <p:spPr bwMode="auto">
          <a:xfrm>
            <a:off x="3776663" y="4843463"/>
            <a:ext cx="53673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Advantages:</a:t>
            </a:r>
            <a:br>
              <a:rPr lang="en-US" sz="2000" b="0">
                <a:latin typeface="Tahoma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      1) Maintains remembered state for as</a:t>
            </a:r>
            <a:br>
              <a:rPr lang="en-US" sz="2000" b="0">
                <a:latin typeface="Tahoma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          long as power is applied.</a:t>
            </a:r>
            <a:br>
              <a:rPr lang="en-US" sz="2000" b="0">
                <a:latin typeface="Tahoma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      2) State is DIGITAL</a:t>
            </a:r>
          </a:p>
          <a:p>
            <a:pPr algn="l"/>
            <a:r>
              <a:rPr lang="en-US" sz="2000" b="0">
                <a:latin typeface="Tahoma" charset="0"/>
                <a:cs typeface="Tahoma" charset="0"/>
              </a:rPr>
              <a:t>Disadvantage:</a:t>
            </a:r>
          </a:p>
          <a:p>
            <a:pPr algn="l"/>
            <a:r>
              <a:rPr lang="en-US" sz="2000" b="0">
                <a:latin typeface="Tahoma" charset="0"/>
                <a:cs typeface="Tahoma" charset="0"/>
              </a:rPr>
              <a:t>      1) Requires more transistors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Why Does Feedback = Storage?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Key Idea:  use positive feedback to maintain storage indefinitely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logic gates are built to restore marginal signal levels, so noise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shouldn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 be a problem!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2171700" y="3252788"/>
            <a:ext cx="876300" cy="685800"/>
            <a:chOff x="1320" y="2424"/>
            <a:chExt cx="552" cy="432"/>
          </a:xfrm>
        </p:grpSpPr>
        <p:sp>
          <p:nvSpPr>
            <p:cNvPr id="31760" name="AutoShape 5"/>
            <p:cNvSpPr>
              <a:spLocks noChangeArrowheads="1"/>
            </p:cNvSpPr>
            <p:nvPr/>
          </p:nvSpPr>
          <p:spPr bwMode="auto">
            <a:xfrm rot="5400000">
              <a:off x="1344" y="2400"/>
              <a:ext cx="432" cy="48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61" name="Oval 6"/>
            <p:cNvSpPr>
              <a:spLocks noChangeArrowheads="1"/>
            </p:cNvSpPr>
            <p:nvPr/>
          </p:nvSpPr>
          <p:spPr bwMode="auto">
            <a:xfrm>
              <a:off x="1776" y="259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31748" name="Line 7"/>
          <p:cNvSpPr>
            <a:spLocks noChangeShapeType="1"/>
          </p:cNvSpPr>
          <p:nvPr/>
        </p:nvSpPr>
        <p:spPr bwMode="auto">
          <a:xfrm>
            <a:off x="1447800" y="3595688"/>
            <a:ext cx="72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8"/>
          <p:cNvSpPr>
            <a:spLocks noChangeShapeType="1"/>
          </p:cNvSpPr>
          <p:nvPr/>
        </p:nvSpPr>
        <p:spPr bwMode="auto">
          <a:xfrm>
            <a:off x="3048000" y="3595688"/>
            <a:ext cx="685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0" name="Group 9"/>
          <p:cNvGrpSpPr>
            <a:grpSpLocks/>
          </p:cNvGrpSpPr>
          <p:nvPr/>
        </p:nvGrpSpPr>
        <p:grpSpPr bwMode="auto">
          <a:xfrm>
            <a:off x="3705225" y="3246438"/>
            <a:ext cx="876300" cy="685800"/>
            <a:chOff x="1320" y="2424"/>
            <a:chExt cx="552" cy="432"/>
          </a:xfrm>
        </p:grpSpPr>
        <p:sp>
          <p:nvSpPr>
            <p:cNvPr id="31758" name="AutoShape 10"/>
            <p:cNvSpPr>
              <a:spLocks noChangeArrowheads="1"/>
            </p:cNvSpPr>
            <p:nvPr/>
          </p:nvSpPr>
          <p:spPr bwMode="auto">
            <a:xfrm rot="5400000">
              <a:off x="1344" y="2400"/>
              <a:ext cx="432" cy="4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1759" name="Oval 11"/>
            <p:cNvSpPr>
              <a:spLocks noChangeArrowheads="1"/>
            </p:cNvSpPr>
            <p:nvPr/>
          </p:nvSpPr>
          <p:spPr bwMode="auto">
            <a:xfrm>
              <a:off x="1776" y="259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31751" name="Line 12"/>
          <p:cNvSpPr>
            <a:spLocks noChangeShapeType="1"/>
          </p:cNvSpPr>
          <p:nvPr/>
        </p:nvSpPr>
        <p:spPr bwMode="auto">
          <a:xfrm>
            <a:off x="4572000" y="3595688"/>
            <a:ext cx="609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 flipV="1">
            <a:off x="1447800" y="2909888"/>
            <a:ext cx="1588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 flipV="1">
            <a:off x="5181600" y="2909888"/>
            <a:ext cx="1588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1447800" y="2909888"/>
            <a:ext cx="3733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1636713" y="3609975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>
                <a:latin typeface="Tahoma" charset="0"/>
                <a:cs typeface="Tahoma" charset="0"/>
              </a:rPr>
              <a:t>V</a:t>
            </a:r>
            <a:r>
              <a:rPr lang="en-US" sz="1800" baseline="-25000">
                <a:latin typeface="Tahoma" charset="0"/>
                <a:cs typeface="Tahoma" charset="0"/>
              </a:rPr>
              <a:t>IN</a:t>
            </a:r>
            <a:endParaRPr lang="en-US" sz="1800">
              <a:latin typeface="Tahoma" charset="0"/>
              <a:cs typeface="Tahoma" charset="0"/>
            </a:endParaRPr>
          </a:p>
        </p:txBody>
      </p:sp>
      <p:sp>
        <p:nvSpPr>
          <p:cNvPr id="31756" name="Text Box 17"/>
          <p:cNvSpPr txBox="1">
            <a:spLocks noChangeArrowheads="1"/>
          </p:cNvSpPr>
          <p:nvPr/>
        </p:nvSpPr>
        <p:spPr bwMode="auto">
          <a:xfrm>
            <a:off x="4470400" y="3571875"/>
            <a:ext cx="665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>
                <a:latin typeface="Tahoma" charset="0"/>
                <a:cs typeface="Tahoma" charset="0"/>
              </a:rPr>
              <a:t>V</a:t>
            </a:r>
            <a:r>
              <a:rPr lang="en-US" sz="1800" baseline="-25000">
                <a:latin typeface="Tahoma" charset="0"/>
                <a:cs typeface="Tahoma" charset="0"/>
              </a:rPr>
              <a:t>OUT</a:t>
            </a:r>
            <a:endParaRPr lang="en-US" sz="1800">
              <a:latin typeface="Tahoma" charset="0"/>
              <a:cs typeface="Tahoma" charset="0"/>
            </a:endParaRPr>
          </a:p>
        </p:txBody>
      </p:sp>
      <p:sp>
        <p:nvSpPr>
          <p:cNvPr id="31757" name="Text Box 18"/>
          <p:cNvSpPr txBox="1">
            <a:spLocks noChangeArrowheads="1"/>
          </p:cNvSpPr>
          <p:nvPr/>
        </p:nvSpPr>
        <p:spPr bwMode="auto">
          <a:xfrm>
            <a:off x="5410200" y="2895600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Tahoma" charset="0"/>
                <a:cs typeface="Tahoma" charset="0"/>
              </a:rPr>
              <a:t>Result: a </a:t>
            </a:r>
            <a:r>
              <a:rPr lang="ja-JP" altLang="en-US" b="0">
                <a:solidFill>
                  <a:srgbClr val="CC0000"/>
                </a:solidFill>
                <a:latin typeface="Tahoma" charset="0"/>
                <a:cs typeface="Tahoma" charset="0"/>
              </a:rPr>
              <a:t>“</a:t>
            </a:r>
            <a:r>
              <a:rPr lang="en-US" altLang="ja-JP" b="0">
                <a:solidFill>
                  <a:srgbClr val="CC0000"/>
                </a:solidFill>
                <a:latin typeface="Tahoma" charset="0"/>
                <a:cs typeface="Tahoma" charset="0"/>
              </a:rPr>
              <a:t>bi-stable</a:t>
            </a:r>
            <a:r>
              <a:rPr lang="ja-JP" altLang="en-US" b="0">
                <a:solidFill>
                  <a:srgbClr val="CC0000"/>
                </a:solidFill>
                <a:latin typeface="Tahoma" charset="0"/>
                <a:cs typeface="Tahoma" charset="0"/>
              </a:rPr>
              <a:t>”</a:t>
            </a:r>
            <a:r>
              <a:rPr lang="en-US" altLang="ja-JP" b="0">
                <a:solidFill>
                  <a:srgbClr val="CC0000"/>
                </a:solidFill>
                <a:latin typeface="Tahoma" charset="0"/>
                <a:cs typeface="Tahoma" charset="0"/>
              </a:rPr>
              <a:t> storage element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ChangeArrowheads="1"/>
          </p:cNvSpPr>
          <p:nvPr/>
        </p:nvSpPr>
        <p:spPr bwMode="auto">
          <a:xfrm>
            <a:off x="2319338" y="3429000"/>
            <a:ext cx="609600" cy="1524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Static D Latch</a:t>
            </a: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 flipV="1">
            <a:off x="3608388" y="3487738"/>
            <a:ext cx="0" cy="14478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 flipV="1">
            <a:off x="2922588" y="3487738"/>
            <a:ext cx="0" cy="14478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V="1">
            <a:off x="2312988" y="3487738"/>
            <a:ext cx="0" cy="14478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1627188" y="3487738"/>
            <a:ext cx="0" cy="14478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2168525" y="1143000"/>
            <a:ext cx="741363" cy="977900"/>
            <a:chOff x="831" y="1204"/>
            <a:chExt cx="467" cy="616"/>
          </a:xfrm>
        </p:grpSpPr>
        <p:sp useBgFill="1">
          <p:nvSpPr>
            <p:cNvPr id="32814" name="Rectangle 9"/>
            <p:cNvSpPr>
              <a:spLocks noChangeArrowheads="1"/>
            </p:cNvSpPr>
            <p:nvPr/>
          </p:nvSpPr>
          <p:spPr bwMode="auto">
            <a:xfrm>
              <a:off x="868" y="1204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2815" name="Rectangle 10"/>
            <p:cNvSpPr>
              <a:spLocks noChangeArrowheads="1"/>
            </p:cNvSpPr>
            <p:nvPr/>
          </p:nvSpPr>
          <p:spPr bwMode="auto">
            <a:xfrm>
              <a:off x="848" y="1582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G</a:t>
              </a:r>
            </a:p>
          </p:txBody>
        </p:sp>
        <p:sp>
          <p:nvSpPr>
            <p:cNvPr id="32816" name="Rectangle 11"/>
            <p:cNvSpPr>
              <a:spLocks noChangeArrowheads="1"/>
            </p:cNvSpPr>
            <p:nvPr/>
          </p:nvSpPr>
          <p:spPr bwMode="auto">
            <a:xfrm>
              <a:off x="831" y="1246"/>
              <a:ext cx="2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32817" name="Rectangle 12"/>
            <p:cNvSpPr>
              <a:spLocks noChangeArrowheads="1"/>
            </p:cNvSpPr>
            <p:nvPr/>
          </p:nvSpPr>
          <p:spPr bwMode="auto">
            <a:xfrm>
              <a:off x="1069" y="1246"/>
              <a:ext cx="22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Q</a:t>
              </a:r>
            </a:p>
          </p:txBody>
        </p:sp>
      </p:grpSp>
      <p:sp>
        <p:nvSpPr>
          <p:cNvPr id="32776" name="Line 13"/>
          <p:cNvSpPr>
            <a:spLocks noChangeShapeType="1"/>
          </p:cNvSpPr>
          <p:nvPr/>
        </p:nvSpPr>
        <p:spPr bwMode="auto">
          <a:xfrm>
            <a:off x="1687513" y="18986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14"/>
          <p:cNvSpPr>
            <a:spLocks noChangeShapeType="1"/>
          </p:cNvSpPr>
          <p:nvPr/>
        </p:nvSpPr>
        <p:spPr bwMode="auto">
          <a:xfrm>
            <a:off x="1687513" y="13652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5"/>
          <p:cNvSpPr>
            <a:spLocks noChangeShapeType="1"/>
          </p:cNvSpPr>
          <p:nvPr/>
        </p:nvSpPr>
        <p:spPr bwMode="auto">
          <a:xfrm>
            <a:off x="2906713" y="13652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Freeform 16"/>
          <p:cNvSpPr>
            <a:spLocks/>
          </p:cNvSpPr>
          <p:nvPr/>
        </p:nvSpPr>
        <p:spPr bwMode="auto">
          <a:xfrm>
            <a:off x="1093788" y="3716338"/>
            <a:ext cx="2973387" cy="230187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816" y="0"/>
                </a:lnTo>
                <a:lnTo>
                  <a:pt x="816" y="144"/>
                </a:lnTo>
                <a:lnTo>
                  <a:pt x="1008" y="144"/>
                </a:lnTo>
                <a:lnTo>
                  <a:pt x="1008" y="0"/>
                </a:lnTo>
                <a:lnTo>
                  <a:pt x="1344" y="0"/>
                </a:lnTo>
                <a:lnTo>
                  <a:pt x="1344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Rectangle 17"/>
          <p:cNvSpPr>
            <a:spLocks noChangeArrowheads="1"/>
          </p:cNvSpPr>
          <p:nvPr/>
        </p:nvSpPr>
        <p:spPr bwMode="auto">
          <a:xfrm>
            <a:off x="736600" y="3713163"/>
            <a:ext cx="3603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32781" name="Freeform 18"/>
          <p:cNvSpPr>
            <a:spLocks/>
          </p:cNvSpPr>
          <p:nvPr/>
        </p:nvSpPr>
        <p:spPr bwMode="auto">
          <a:xfrm>
            <a:off x="1093788" y="4097338"/>
            <a:ext cx="2973387" cy="230187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763588" y="4094163"/>
            <a:ext cx="3571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G</a:t>
            </a:r>
          </a:p>
        </p:txBody>
      </p:sp>
      <p:sp>
        <p:nvSpPr>
          <p:cNvPr id="32783" name="Freeform 20"/>
          <p:cNvSpPr>
            <a:spLocks/>
          </p:cNvSpPr>
          <p:nvPr/>
        </p:nvSpPr>
        <p:spPr bwMode="auto">
          <a:xfrm>
            <a:off x="1093788" y="4478338"/>
            <a:ext cx="2973387" cy="230187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0 h 145"/>
              <a:gd name="T24" fmla="*/ 2147483647 w 1873"/>
              <a:gd name="T25" fmla="*/ 0 h 145"/>
              <a:gd name="T26" fmla="*/ 2147483647 w 1873"/>
              <a:gd name="T27" fmla="*/ 2147483647 h 145"/>
              <a:gd name="T28" fmla="*/ 2147483647 w 1873"/>
              <a:gd name="T29" fmla="*/ 2147483647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3"/>
              <a:gd name="T46" fmla="*/ 0 h 145"/>
              <a:gd name="T47" fmla="*/ 1873 w 1873"/>
              <a:gd name="T48" fmla="*/ 145 h 1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1344" y="0"/>
                </a:lnTo>
                <a:lnTo>
                  <a:pt x="1344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Rectangle 21"/>
          <p:cNvSpPr>
            <a:spLocks noChangeArrowheads="1"/>
          </p:cNvSpPr>
          <p:nvPr/>
        </p:nvSpPr>
        <p:spPr bwMode="auto">
          <a:xfrm>
            <a:off x="1590675" y="5029200"/>
            <a:ext cx="1454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charset="0"/>
                <a:cs typeface="Tahoma" charset="0"/>
              </a:rPr>
              <a:t>Q stable</a:t>
            </a:r>
          </a:p>
        </p:txBody>
      </p:sp>
      <p:sp>
        <p:nvSpPr>
          <p:cNvPr id="32785" name="Rectangle 22"/>
          <p:cNvSpPr>
            <a:spLocks noChangeArrowheads="1"/>
          </p:cNvSpPr>
          <p:nvPr/>
        </p:nvSpPr>
        <p:spPr bwMode="auto">
          <a:xfrm>
            <a:off x="1171575" y="2895600"/>
            <a:ext cx="1952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charset="0"/>
                <a:cs typeface="Tahoma" charset="0"/>
              </a:rPr>
              <a:t>Q follows D</a:t>
            </a:r>
          </a:p>
        </p:txBody>
      </p:sp>
      <p:sp>
        <p:nvSpPr>
          <p:cNvPr id="32786" name="Rectangle 23"/>
          <p:cNvSpPr>
            <a:spLocks noChangeArrowheads="1"/>
          </p:cNvSpPr>
          <p:nvPr/>
        </p:nvSpPr>
        <p:spPr bwMode="auto">
          <a:xfrm>
            <a:off x="1522413" y="2276475"/>
            <a:ext cx="1746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Positive latch</a:t>
            </a:r>
          </a:p>
        </p:txBody>
      </p:sp>
      <p:sp>
        <p:nvSpPr>
          <p:cNvPr id="32787" name="Line 24"/>
          <p:cNvSpPr>
            <a:spLocks noChangeShapeType="1"/>
          </p:cNvSpPr>
          <p:nvPr/>
        </p:nvSpPr>
        <p:spPr bwMode="auto">
          <a:xfrm flipH="1">
            <a:off x="1931988" y="3259138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25"/>
          <p:cNvSpPr>
            <a:spLocks noChangeShapeType="1"/>
          </p:cNvSpPr>
          <p:nvPr/>
        </p:nvSpPr>
        <p:spPr bwMode="auto">
          <a:xfrm>
            <a:off x="3074988" y="3259138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6"/>
          <p:cNvSpPr>
            <a:spLocks noChangeShapeType="1"/>
          </p:cNvSpPr>
          <p:nvPr/>
        </p:nvSpPr>
        <p:spPr bwMode="auto">
          <a:xfrm flipV="1">
            <a:off x="2617788" y="4706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7"/>
          <p:cNvSpPr>
            <a:spLocks noChangeArrowheads="1"/>
          </p:cNvSpPr>
          <p:nvPr/>
        </p:nvSpPr>
        <p:spPr bwMode="auto">
          <a:xfrm>
            <a:off x="733425" y="4475163"/>
            <a:ext cx="3635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Q</a:t>
            </a:r>
          </a:p>
        </p:txBody>
      </p:sp>
      <p:sp>
        <p:nvSpPr>
          <p:cNvPr id="32791" name="Text Box 28"/>
          <p:cNvSpPr txBox="1">
            <a:spLocks noChangeArrowheads="1"/>
          </p:cNvSpPr>
          <p:nvPr/>
        </p:nvSpPr>
        <p:spPr bwMode="auto">
          <a:xfrm>
            <a:off x="685800" y="5662613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static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> means latch will hold data (i.e., value of Q) while G is inactive, however long that may be. </a:t>
            </a:r>
            <a:endParaRPr lang="en-US" sz="2000" b="0">
              <a:latin typeface="Tahoma" charset="0"/>
              <a:cs typeface="Tahoma" charset="0"/>
            </a:endParaRPr>
          </a:p>
        </p:txBody>
      </p:sp>
      <p:grpSp>
        <p:nvGrpSpPr>
          <p:cNvPr id="32792" name="Group 29"/>
          <p:cNvGrpSpPr>
            <a:grpSpLocks/>
          </p:cNvGrpSpPr>
          <p:nvPr/>
        </p:nvGrpSpPr>
        <p:grpSpPr bwMode="auto">
          <a:xfrm>
            <a:off x="6149975" y="1143000"/>
            <a:ext cx="741363" cy="977900"/>
            <a:chOff x="831" y="1204"/>
            <a:chExt cx="467" cy="616"/>
          </a:xfrm>
        </p:grpSpPr>
        <p:sp useBgFill="1">
          <p:nvSpPr>
            <p:cNvPr id="32810" name="Rectangle 30"/>
            <p:cNvSpPr>
              <a:spLocks noChangeArrowheads="1"/>
            </p:cNvSpPr>
            <p:nvPr/>
          </p:nvSpPr>
          <p:spPr bwMode="auto">
            <a:xfrm>
              <a:off x="868" y="1204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2811" name="Rectangle 31"/>
            <p:cNvSpPr>
              <a:spLocks noChangeArrowheads="1"/>
            </p:cNvSpPr>
            <p:nvPr/>
          </p:nvSpPr>
          <p:spPr bwMode="auto">
            <a:xfrm>
              <a:off x="848" y="1582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G</a:t>
              </a:r>
            </a:p>
          </p:txBody>
        </p:sp>
        <p:sp>
          <p:nvSpPr>
            <p:cNvPr id="32812" name="Rectangle 32"/>
            <p:cNvSpPr>
              <a:spLocks noChangeArrowheads="1"/>
            </p:cNvSpPr>
            <p:nvPr/>
          </p:nvSpPr>
          <p:spPr bwMode="auto">
            <a:xfrm>
              <a:off x="831" y="1246"/>
              <a:ext cx="2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32813" name="Rectangle 33"/>
            <p:cNvSpPr>
              <a:spLocks noChangeArrowheads="1"/>
            </p:cNvSpPr>
            <p:nvPr/>
          </p:nvSpPr>
          <p:spPr bwMode="auto">
            <a:xfrm>
              <a:off x="1069" y="1246"/>
              <a:ext cx="22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Q</a:t>
              </a:r>
            </a:p>
          </p:txBody>
        </p:sp>
      </p:grpSp>
      <p:sp>
        <p:nvSpPr>
          <p:cNvPr id="32793" name="Line 34"/>
          <p:cNvSpPr>
            <a:spLocks noChangeShapeType="1"/>
          </p:cNvSpPr>
          <p:nvPr/>
        </p:nvSpPr>
        <p:spPr bwMode="auto">
          <a:xfrm>
            <a:off x="5668963" y="18986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35"/>
          <p:cNvSpPr>
            <a:spLocks noChangeShapeType="1"/>
          </p:cNvSpPr>
          <p:nvPr/>
        </p:nvSpPr>
        <p:spPr bwMode="auto">
          <a:xfrm>
            <a:off x="5668963" y="13652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36"/>
          <p:cNvSpPr>
            <a:spLocks noChangeShapeType="1"/>
          </p:cNvSpPr>
          <p:nvPr/>
        </p:nvSpPr>
        <p:spPr bwMode="auto">
          <a:xfrm>
            <a:off x="6888163" y="13652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Rectangle 37"/>
          <p:cNvSpPr>
            <a:spLocks noChangeArrowheads="1"/>
          </p:cNvSpPr>
          <p:nvPr/>
        </p:nvSpPr>
        <p:spPr bwMode="auto">
          <a:xfrm>
            <a:off x="5467350" y="2276475"/>
            <a:ext cx="18621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Negative latch</a:t>
            </a:r>
          </a:p>
        </p:txBody>
      </p:sp>
      <p:sp>
        <p:nvSpPr>
          <p:cNvPr id="32797" name="Oval 38"/>
          <p:cNvSpPr>
            <a:spLocks noChangeArrowheads="1"/>
          </p:cNvSpPr>
          <p:nvPr/>
        </p:nvSpPr>
        <p:spPr bwMode="auto">
          <a:xfrm>
            <a:off x="6049963" y="1830388"/>
            <a:ext cx="136525" cy="1349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32798" name="Group 51"/>
          <p:cNvGrpSpPr>
            <a:grpSpLocks/>
          </p:cNvGrpSpPr>
          <p:nvPr/>
        </p:nvGrpSpPr>
        <p:grpSpPr bwMode="auto">
          <a:xfrm>
            <a:off x="5418138" y="3354388"/>
            <a:ext cx="2354262" cy="1782762"/>
            <a:chOff x="3413" y="2113"/>
            <a:chExt cx="1483" cy="1123"/>
          </a:xfrm>
        </p:grpSpPr>
        <p:sp>
          <p:nvSpPr>
            <p:cNvPr id="32799" name="Freeform 40"/>
            <p:cNvSpPr>
              <a:spLocks/>
            </p:cNvSpPr>
            <p:nvPr/>
          </p:nvSpPr>
          <p:spPr bwMode="auto">
            <a:xfrm>
              <a:off x="3637" y="2838"/>
              <a:ext cx="538" cy="291"/>
            </a:xfrm>
            <a:custGeom>
              <a:avLst/>
              <a:gdLst>
                <a:gd name="T0" fmla="*/ 0 w 816"/>
                <a:gd name="T1" fmla="*/ 24 h 384"/>
                <a:gd name="T2" fmla="*/ 13 w 816"/>
                <a:gd name="T3" fmla="*/ 24 h 384"/>
                <a:gd name="T4" fmla="*/ 13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41"/>
            <p:cNvSpPr txBox="1">
              <a:spLocks noChangeArrowheads="1"/>
            </p:cNvSpPr>
            <p:nvPr/>
          </p:nvSpPr>
          <p:spPr bwMode="auto">
            <a:xfrm>
              <a:off x="4630" y="2589"/>
              <a:ext cx="2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Q</a:t>
              </a:r>
            </a:p>
          </p:txBody>
        </p:sp>
        <p:sp>
          <p:nvSpPr>
            <p:cNvPr id="32801" name="Text Box 42"/>
            <p:cNvSpPr txBox="1">
              <a:spLocks noChangeArrowheads="1"/>
            </p:cNvSpPr>
            <p:nvPr/>
          </p:nvSpPr>
          <p:spPr bwMode="auto">
            <a:xfrm>
              <a:off x="3424" y="2945"/>
              <a:ext cx="2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G</a:t>
              </a:r>
            </a:p>
          </p:txBody>
        </p:sp>
        <p:sp>
          <p:nvSpPr>
            <p:cNvPr id="32802" name="Text Box 43"/>
            <p:cNvSpPr txBox="1">
              <a:spLocks noChangeArrowheads="1"/>
            </p:cNvSpPr>
            <p:nvPr/>
          </p:nvSpPr>
          <p:spPr bwMode="auto">
            <a:xfrm>
              <a:off x="3413" y="2588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32803" name="AutoShape 44"/>
            <p:cNvSpPr>
              <a:spLocks noChangeArrowheads="1"/>
            </p:cNvSpPr>
            <p:nvPr/>
          </p:nvSpPr>
          <p:spPr bwMode="auto">
            <a:xfrm rot="-5400000">
              <a:off x="3785" y="2494"/>
              <a:ext cx="717" cy="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525 h 21600"/>
                <a:gd name="T14" fmla="*/ 17111 w 21600"/>
                <a:gd name="T15" fmla="*/ 17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45"/>
            <p:cNvSpPr>
              <a:spLocks noChangeShapeType="1"/>
            </p:cNvSpPr>
            <p:nvPr/>
          </p:nvSpPr>
          <p:spPr bwMode="auto">
            <a:xfrm>
              <a:off x="4270" y="2621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46"/>
            <p:cNvSpPr>
              <a:spLocks noChangeShapeType="1"/>
            </p:cNvSpPr>
            <p:nvPr/>
          </p:nvSpPr>
          <p:spPr bwMode="auto">
            <a:xfrm>
              <a:off x="3669" y="280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Text Box 47"/>
            <p:cNvSpPr txBox="1">
              <a:spLocks noChangeArrowheads="1"/>
            </p:cNvSpPr>
            <p:nvPr/>
          </p:nvSpPr>
          <p:spPr bwMode="auto">
            <a:xfrm>
              <a:off x="3976" y="2301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ahoma" charset="0"/>
                  <a:cs typeface="Tahoma" charset="0"/>
                </a:rPr>
                <a:t>1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2807" name="Text Box 48"/>
            <p:cNvSpPr txBox="1">
              <a:spLocks noChangeArrowheads="1"/>
            </p:cNvSpPr>
            <p:nvPr/>
          </p:nvSpPr>
          <p:spPr bwMode="auto">
            <a:xfrm>
              <a:off x="3980" y="2674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ahoma" charset="0"/>
                  <a:cs typeface="Tahoma" charset="0"/>
                </a:rPr>
                <a:t>0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2808" name="Freeform 49"/>
            <p:cNvSpPr>
              <a:spLocks/>
            </p:cNvSpPr>
            <p:nvPr/>
          </p:nvSpPr>
          <p:spPr bwMode="auto">
            <a:xfrm>
              <a:off x="3764" y="2113"/>
              <a:ext cx="695" cy="508"/>
            </a:xfrm>
            <a:custGeom>
              <a:avLst/>
              <a:gdLst>
                <a:gd name="T0" fmla="*/ 5 w 1200"/>
                <a:gd name="T1" fmla="*/ 7 h 816"/>
                <a:gd name="T2" fmla="*/ 5 w 1200"/>
                <a:gd name="T3" fmla="*/ 0 h 816"/>
                <a:gd name="T4" fmla="*/ 0 w 1200"/>
                <a:gd name="T5" fmla="*/ 0 h 816"/>
                <a:gd name="T6" fmla="*/ 0 w 1200"/>
                <a:gd name="T7" fmla="*/ 4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Line 50"/>
            <p:cNvSpPr>
              <a:spLocks noChangeShapeType="1"/>
            </p:cNvSpPr>
            <p:nvPr/>
          </p:nvSpPr>
          <p:spPr bwMode="auto">
            <a:xfrm flipH="1">
              <a:off x="3764" y="2412"/>
              <a:ext cx="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Latch Timing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Circuits with memory must follow some rules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Guarantee that inputs to sequential devices are valid and stable during periods when they may influence state changes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This is assured with additional timing specifications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2044700" y="2984500"/>
            <a:ext cx="41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G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2025650" y="3670300"/>
            <a:ext cx="417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33797" name="Freeform 6"/>
          <p:cNvSpPr>
            <a:spLocks/>
          </p:cNvSpPr>
          <p:nvPr/>
        </p:nvSpPr>
        <p:spPr bwMode="auto">
          <a:xfrm>
            <a:off x="2590800" y="3060700"/>
            <a:ext cx="3657600" cy="304800"/>
          </a:xfrm>
          <a:custGeom>
            <a:avLst/>
            <a:gdLst>
              <a:gd name="T0" fmla="*/ 0 w 2304"/>
              <a:gd name="T1" fmla="*/ 2147483647 h 192"/>
              <a:gd name="T2" fmla="*/ 2147483647 w 2304"/>
              <a:gd name="T3" fmla="*/ 2147483647 h 192"/>
              <a:gd name="T4" fmla="*/ 2147483647 w 2304"/>
              <a:gd name="T5" fmla="*/ 0 h 192"/>
              <a:gd name="T6" fmla="*/ 2147483647 w 2304"/>
              <a:gd name="T7" fmla="*/ 0 h 192"/>
              <a:gd name="T8" fmla="*/ 2147483647 w 2304"/>
              <a:gd name="T9" fmla="*/ 2147483647 h 192"/>
              <a:gd name="T10" fmla="*/ 2147483647 w 230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192"/>
              <a:gd name="T20" fmla="*/ 2304 w 230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192">
                <a:moveTo>
                  <a:pt x="0" y="192"/>
                </a:moveTo>
                <a:lnTo>
                  <a:pt x="672" y="192"/>
                </a:lnTo>
                <a:lnTo>
                  <a:pt x="768" y="0"/>
                </a:lnTo>
                <a:lnTo>
                  <a:pt x="1584" y="0"/>
                </a:lnTo>
                <a:lnTo>
                  <a:pt x="1706" y="188"/>
                </a:lnTo>
                <a:lnTo>
                  <a:pt x="230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7"/>
          <p:cNvSpPr>
            <a:spLocks/>
          </p:cNvSpPr>
          <p:nvPr/>
        </p:nvSpPr>
        <p:spPr bwMode="auto">
          <a:xfrm>
            <a:off x="2514600" y="3670300"/>
            <a:ext cx="3733800" cy="304800"/>
          </a:xfrm>
          <a:custGeom>
            <a:avLst/>
            <a:gdLst>
              <a:gd name="T0" fmla="*/ 0 w 2352"/>
              <a:gd name="T1" fmla="*/ 2147483647 h 192"/>
              <a:gd name="T2" fmla="*/ 2147483647 w 2352"/>
              <a:gd name="T3" fmla="*/ 2147483647 h 192"/>
              <a:gd name="T4" fmla="*/ 2147483647 w 2352"/>
              <a:gd name="T5" fmla="*/ 0 h 192"/>
              <a:gd name="T6" fmla="*/ 2147483647 w 2352"/>
              <a:gd name="T7" fmla="*/ 0 h 192"/>
              <a:gd name="T8" fmla="*/ 2147483647 w 2352"/>
              <a:gd name="T9" fmla="*/ 2147483647 h 192"/>
              <a:gd name="T10" fmla="*/ 2147483647 w 2352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2"/>
              <a:gd name="T19" fmla="*/ 0 h 192"/>
              <a:gd name="T20" fmla="*/ 2352 w 2352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2" h="192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2112" y="0"/>
                </a:lnTo>
                <a:lnTo>
                  <a:pt x="2208" y="192"/>
                </a:lnTo>
                <a:lnTo>
                  <a:pt x="235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Freeform 8"/>
          <p:cNvSpPr>
            <a:spLocks/>
          </p:cNvSpPr>
          <p:nvPr/>
        </p:nvSpPr>
        <p:spPr bwMode="auto">
          <a:xfrm flipV="1">
            <a:off x="2514600" y="3670300"/>
            <a:ext cx="3733800" cy="304800"/>
          </a:xfrm>
          <a:custGeom>
            <a:avLst/>
            <a:gdLst>
              <a:gd name="T0" fmla="*/ 0 w 2352"/>
              <a:gd name="T1" fmla="*/ 2147483647 h 192"/>
              <a:gd name="T2" fmla="*/ 2147483647 w 2352"/>
              <a:gd name="T3" fmla="*/ 2147483647 h 192"/>
              <a:gd name="T4" fmla="*/ 2147483647 w 2352"/>
              <a:gd name="T5" fmla="*/ 0 h 192"/>
              <a:gd name="T6" fmla="*/ 2147483647 w 2352"/>
              <a:gd name="T7" fmla="*/ 0 h 192"/>
              <a:gd name="T8" fmla="*/ 2147483647 w 2352"/>
              <a:gd name="T9" fmla="*/ 2147483647 h 192"/>
              <a:gd name="T10" fmla="*/ 2147483647 w 2352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2"/>
              <a:gd name="T19" fmla="*/ 0 h 192"/>
              <a:gd name="T20" fmla="*/ 2352 w 2352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2" h="192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2112" y="0"/>
                </a:lnTo>
                <a:lnTo>
                  <a:pt x="2208" y="192"/>
                </a:lnTo>
                <a:lnTo>
                  <a:pt x="235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2432050"/>
            <a:ext cx="8153400" cy="3130550"/>
            <a:chOff x="528" y="1104"/>
            <a:chExt cx="5136" cy="1972"/>
          </a:xfrm>
        </p:grpSpPr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3360" y="1373"/>
              <a:ext cx="0" cy="100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1"/>
            <p:cNvSpPr>
              <a:spLocks noChangeShapeType="1"/>
            </p:cNvSpPr>
            <p:nvPr/>
          </p:nvSpPr>
          <p:spPr bwMode="auto">
            <a:xfrm>
              <a:off x="2448" y="1373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12"/>
            <p:cNvSpPr>
              <a:spLocks noChangeShapeType="1"/>
            </p:cNvSpPr>
            <p:nvPr/>
          </p:nvSpPr>
          <p:spPr bwMode="auto">
            <a:xfrm>
              <a:off x="2448" y="142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13"/>
            <p:cNvSpPr txBox="1">
              <a:spLocks noChangeArrowheads="1"/>
            </p:cNvSpPr>
            <p:nvPr/>
          </p:nvSpPr>
          <p:spPr bwMode="auto">
            <a:xfrm>
              <a:off x="2472" y="1104"/>
              <a:ext cx="6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  <a:cs typeface="Tahoma" charset="0"/>
                </a:rPr>
                <a:t>&gt;t</a:t>
              </a:r>
              <a:r>
                <a:rPr lang="en-US" sz="2000" baseline="-25000">
                  <a:latin typeface="Tahoma" charset="0"/>
                  <a:cs typeface="Tahoma" charset="0"/>
                </a:rPr>
                <a:t>PULSE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3815" name="Text Box 14"/>
            <p:cNvSpPr txBox="1">
              <a:spLocks noChangeArrowheads="1"/>
            </p:cNvSpPr>
            <p:nvPr/>
          </p:nvSpPr>
          <p:spPr bwMode="auto">
            <a:xfrm>
              <a:off x="528" y="2630"/>
              <a:ext cx="513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>
                  <a:latin typeface="Tahoma" charset="0"/>
                  <a:cs typeface="Tahoma" charset="0"/>
                </a:rPr>
                <a:t>t</a:t>
              </a:r>
              <a:r>
                <a:rPr lang="en-US" sz="2000" baseline="-25000">
                  <a:latin typeface="Tahoma" charset="0"/>
                  <a:cs typeface="Tahoma" charset="0"/>
                </a:rPr>
                <a:t>PULSE</a:t>
              </a:r>
              <a:r>
                <a:rPr lang="en-US" sz="2000" b="0">
                  <a:latin typeface="Tahoma" charset="0"/>
                  <a:cs typeface="Tahoma" charset="0"/>
                </a:rPr>
                <a:t> (minimum pulse width):  </a:t>
              </a:r>
              <a:r>
                <a:rPr lang="en-US" sz="2000" b="0" i="1">
                  <a:latin typeface="Tahoma" charset="0"/>
                  <a:cs typeface="Tahoma" charset="0"/>
                </a:rPr>
                <a:t>guarantee G is active for long enough for latch to capture data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5800" y="3535363"/>
            <a:ext cx="8153400" cy="2636837"/>
            <a:chOff x="528" y="1853"/>
            <a:chExt cx="5136" cy="1661"/>
          </a:xfrm>
        </p:grpSpPr>
        <p:sp>
          <p:nvSpPr>
            <p:cNvPr id="33807" name="Line 16"/>
            <p:cNvSpPr>
              <a:spLocks noChangeShapeType="1"/>
            </p:cNvSpPr>
            <p:nvPr/>
          </p:nvSpPr>
          <p:spPr bwMode="auto">
            <a:xfrm>
              <a:off x="2832" y="1853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7"/>
            <p:cNvSpPr>
              <a:spLocks noChangeShapeType="1"/>
            </p:cNvSpPr>
            <p:nvPr/>
          </p:nvSpPr>
          <p:spPr bwMode="auto">
            <a:xfrm>
              <a:off x="2832" y="238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Text Box 18"/>
            <p:cNvSpPr txBox="1">
              <a:spLocks noChangeArrowheads="1"/>
            </p:cNvSpPr>
            <p:nvPr/>
          </p:nvSpPr>
          <p:spPr bwMode="auto">
            <a:xfrm>
              <a:off x="2678" y="2410"/>
              <a:ext cx="6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  <a:cs typeface="Tahoma" charset="0"/>
                </a:rPr>
                <a:t>&gt;t</a:t>
              </a:r>
              <a:r>
                <a:rPr lang="en-US" sz="2000" baseline="-25000">
                  <a:latin typeface="Tahoma" charset="0"/>
                  <a:cs typeface="Tahoma" charset="0"/>
                </a:rPr>
                <a:t>SETUP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3810" name="Text Box 19"/>
            <p:cNvSpPr txBox="1">
              <a:spLocks noChangeArrowheads="1"/>
            </p:cNvSpPr>
            <p:nvPr/>
          </p:nvSpPr>
          <p:spPr bwMode="auto">
            <a:xfrm>
              <a:off x="528" y="3068"/>
              <a:ext cx="513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>
                  <a:latin typeface="Tahoma" charset="0"/>
                  <a:cs typeface="Tahoma" charset="0"/>
                </a:rPr>
                <a:t>t</a:t>
              </a:r>
              <a:r>
                <a:rPr lang="en-US" sz="2000" baseline="-25000">
                  <a:latin typeface="Tahoma" charset="0"/>
                  <a:cs typeface="Tahoma" charset="0"/>
                </a:rPr>
                <a:t>SETUP</a:t>
              </a:r>
              <a:r>
                <a:rPr lang="en-US" sz="2000" b="0">
                  <a:latin typeface="Tahoma" charset="0"/>
                  <a:cs typeface="Tahoma" charset="0"/>
                </a:rPr>
                <a:t> (setup time):  </a:t>
              </a:r>
              <a:r>
                <a:rPr lang="en-US" sz="2000" b="0" i="1">
                  <a:latin typeface="Tahoma" charset="0"/>
                  <a:cs typeface="Tahoma" charset="0"/>
                </a:rPr>
                <a:t>guarantee that D value has propagated through feedback path before latch becomes opaque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5800" y="3535363"/>
            <a:ext cx="8153400" cy="3268662"/>
            <a:chOff x="528" y="1853"/>
            <a:chExt cx="5136" cy="2059"/>
          </a:xfrm>
        </p:grpSpPr>
        <p:sp>
          <p:nvSpPr>
            <p:cNvPr id="33803" name="Line 21"/>
            <p:cNvSpPr>
              <a:spLocks noChangeShapeType="1"/>
            </p:cNvSpPr>
            <p:nvPr/>
          </p:nvSpPr>
          <p:spPr bwMode="auto">
            <a:xfrm>
              <a:off x="3792" y="1853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22"/>
            <p:cNvSpPr>
              <a:spLocks noChangeShapeType="1"/>
            </p:cNvSpPr>
            <p:nvPr/>
          </p:nvSpPr>
          <p:spPr bwMode="auto">
            <a:xfrm>
              <a:off x="3360" y="238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Text Box 23"/>
            <p:cNvSpPr txBox="1">
              <a:spLocks noChangeArrowheads="1"/>
            </p:cNvSpPr>
            <p:nvPr/>
          </p:nvSpPr>
          <p:spPr bwMode="auto">
            <a:xfrm>
              <a:off x="3308" y="2419"/>
              <a:ext cx="6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  <a:cs typeface="Tahoma" charset="0"/>
                </a:rPr>
                <a:t>&gt;t</a:t>
              </a:r>
              <a:r>
                <a:rPr lang="en-US" sz="2000" baseline="-25000">
                  <a:latin typeface="Tahoma" charset="0"/>
                  <a:cs typeface="Tahoma" charset="0"/>
                </a:rPr>
                <a:t>HOLD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3806" name="Text Box 24"/>
            <p:cNvSpPr txBox="1">
              <a:spLocks noChangeArrowheads="1"/>
            </p:cNvSpPr>
            <p:nvPr/>
          </p:nvSpPr>
          <p:spPr bwMode="auto">
            <a:xfrm>
              <a:off x="528" y="3466"/>
              <a:ext cx="513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>
                  <a:latin typeface="Tahoma" charset="0"/>
                  <a:cs typeface="Tahoma" charset="0"/>
                </a:rPr>
                <a:t>t</a:t>
              </a:r>
              <a:r>
                <a:rPr lang="en-US" sz="2000" baseline="-25000">
                  <a:latin typeface="Tahoma" charset="0"/>
                  <a:cs typeface="Tahoma" charset="0"/>
                </a:rPr>
                <a:t>HOLD</a:t>
              </a:r>
              <a:r>
                <a:rPr lang="en-US" sz="2000" b="0">
                  <a:latin typeface="Tahoma" charset="0"/>
                  <a:cs typeface="Tahoma" charset="0"/>
                </a:rPr>
                <a:t> (hold time):  </a:t>
              </a:r>
              <a:r>
                <a:rPr lang="en-US" sz="2000" b="0" i="1">
                  <a:latin typeface="Tahoma" charset="0"/>
                  <a:cs typeface="Tahoma" charset="0"/>
                </a:rPr>
                <a:t>guarantee latch is opaque and Q is stable before allowing D to change again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 descr="tollboo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Flakey Control Systems</a:t>
            </a:r>
          </a:p>
        </p:txBody>
      </p:sp>
      <p:pic>
        <p:nvPicPr>
          <p:cNvPr id="34819" name="Picture 4" descr="gatedow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 descr="car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2441575"/>
            <a:ext cx="2303462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car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11785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 descr="car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431925" y="1547813"/>
            <a:ext cx="25304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Tahoma" charset="0"/>
                <a:cs typeface="Tahoma" charset="0"/>
              </a:rPr>
              <a:t>Here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s a strategy for saving 2 bucks the next time you find yourself at a toll booth!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89025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Flakey Control Systems</a:t>
            </a: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447800" y="2441575"/>
            <a:ext cx="6267450" cy="4183063"/>
            <a:chOff x="912" y="1538"/>
            <a:chExt cx="3948" cy="2635"/>
          </a:xfrm>
        </p:grpSpPr>
        <p:pic>
          <p:nvPicPr>
            <p:cNvPr id="35846" name="Picture 6" descr="car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" y="1538"/>
              <a:ext cx="1451" cy="1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7" descr="ca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" y="1964"/>
              <a:ext cx="1526" cy="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8" name="Picture 8" descr="car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688"/>
              <a:ext cx="2965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1431925" y="1547813"/>
            <a:ext cx="25304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Tahoma" charset="0"/>
                <a:cs typeface="Tahoma" charset="0"/>
              </a:rPr>
              <a:t>Here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s a strategy for saving 2 bucks the next time you find yourself at a toll booth!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89025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Flakey Control Systems</a:t>
            </a:r>
          </a:p>
        </p:txBody>
      </p:sp>
      <p:sp>
        <p:nvSpPr>
          <p:cNvPr id="462854" name="AutoShape 6"/>
          <p:cNvSpPr>
            <a:spLocks noChangeArrowheads="1"/>
          </p:cNvSpPr>
          <p:nvPr/>
        </p:nvSpPr>
        <p:spPr bwMode="auto">
          <a:xfrm>
            <a:off x="990600" y="2667000"/>
            <a:ext cx="7543800" cy="4038600"/>
          </a:xfrm>
          <a:prstGeom prst="irregularSeal2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1">
                <a:latin typeface="Tahoma" charset="0"/>
                <a:cs typeface="Tahoma" charset="0"/>
              </a:rPr>
              <a:t>WARNING:</a:t>
            </a:r>
          </a:p>
          <a:p>
            <a:pPr algn="ctr"/>
            <a:r>
              <a:rPr lang="en-US" sz="2800" b="0">
                <a:latin typeface="Tahoma" charset="0"/>
                <a:cs typeface="Tahoma" charset="0"/>
              </a:rPr>
              <a:t>Professional Drivers Used!</a:t>
            </a:r>
          </a:p>
          <a:p>
            <a:pPr algn="ctr"/>
            <a:r>
              <a:rPr lang="en-US" sz="2800" b="0">
                <a:latin typeface="Tahoma" charset="0"/>
                <a:cs typeface="Tahoma" charset="0"/>
              </a:rPr>
              <a:t>DON</a:t>
            </a:r>
            <a:r>
              <a:rPr lang="ja-JP" altLang="en-US" sz="2800" b="0">
                <a:latin typeface="Tahoma" charset="0"/>
                <a:cs typeface="Tahoma" charset="0"/>
              </a:rPr>
              <a:t>’</a:t>
            </a:r>
            <a:r>
              <a:rPr lang="en-US" altLang="ja-JP" sz="2800" b="0">
                <a:latin typeface="Tahoma" charset="0"/>
                <a:cs typeface="Tahoma" charset="0"/>
              </a:rPr>
              <a:t>T try this</a:t>
            </a:r>
          </a:p>
          <a:p>
            <a:pPr algn="ctr"/>
            <a:r>
              <a:rPr lang="en-US" sz="2800" b="0">
                <a:latin typeface="Tahoma" charset="0"/>
                <a:cs typeface="Tahoma" charset="0"/>
              </a:rPr>
              <a:t>At home!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431925" y="1547813"/>
            <a:ext cx="25304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Tahoma" charset="0"/>
                <a:cs typeface="Tahoma" charset="0"/>
              </a:rPr>
              <a:t>Here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s a strategy for saving 2 bucks the next time you find yourself at a toll booth!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37891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 descr="car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2441575"/>
            <a:ext cx="2303462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37897" name="Picture 7" descr="secg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8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894" name="Picture 9" descr="car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11785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0" descr="car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1371600" y="15240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795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38916" name="Picture 5" descr="car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2441575"/>
            <a:ext cx="2303462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38921" name="Picture 7" descr="secg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8" descr="gatedow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18" name="Picture 9" descr="car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11785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0" descr="car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11"/>
          <p:cNvSpPr txBox="1">
            <a:spLocks noChangeArrowheads="1"/>
          </p:cNvSpPr>
          <p:nvPr/>
        </p:nvSpPr>
        <p:spPr bwMode="auto">
          <a:xfrm>
            <a:off x="1371600" y="15240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795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39944" name="Picture 6" descr="secg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5" name="Picture 7" descr="gatedow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41" name="Picture 8" descr="car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11785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car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1371600" y="15240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Tahoma"/>
              </a:rPr>
              <a:t>Topics</a:t>
            </a:r>
            <a:endParaRPr lang="en-US" dirty="0"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Memory Arrays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Transparent Latches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Edge-triggered Registers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Finite State Machines</a:t>
            </a:r>
          </a:p>
          <a:p>
            <a:pPr>
              <a:defRPr/>
            </a:pPr>
            <a:endParaRPr lang="en-US" dirty="0">
              <a:ea typeface="Tahom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0963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40968" name="Picture 6" descr="secg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9" name="Picture 7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5" name="Picture 8" descr="car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11785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ca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1987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 descr="sec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962275"/>
            <a:ext cx="11541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 descr="car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11785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 descr="ca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8" descr="gateu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146175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3011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5" descr="sec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962275"/>
            <a:ext cx="11541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 descr="car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 descr="ca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8" descr="gateu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146175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4035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5" descr="ca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4603750" y="1939925"/>
            <a:ext cx="2559050" cy="2633663"/>
            <a:chOff x="2516" y="1008"/>
            <a:chExt cx="1612" cy="1659"/>
          </a:xfrm>
        </p:grpSpPr>
        <p:pic>
          <p:nvPicPr>
            <p:cNvPr id="44040" name="Picture 7" descr="secg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1" name="Picture 8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38" name="Picture 9" descr="ca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795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5060" name="Picture 5" descr="ca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24225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1" name="Group 6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45064" name="Picture 7" descr="secg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5" name="Picture 8" descr="gatedow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1371600" y="15240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</p:txBody>
      </p:sp>
      <p:pic>
        <p:nvPicPr>
          <p:cNvPr id="45063" name="Picture 10" descr="car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795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46087" name="Picture 6" descr="secg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Picture 7" descr="gatedow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5" name="Text Box 8"/>
          <p:cNvSpPr txBox="1">
            <a:spLocks noChangeArrowheads="1"/>
          </p:cNvSpPr>
          <p:nvPr/>
        </p:nvSpPr>
        <p:spPr bwMode="auto">
          <a:xfrm>
            <a:off x="1371600" y="15240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</p:txBody>
      </p:sp>
      <p:pic>
        <p:nvPicPr>
          <p:cNvPr id="46086" name="Picture 9" descr="ca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7107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47111" name="Picture 6" descr="secg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2" name="Picture 7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  <p:pic>
        <p:nvPicPr>
          <p:cNvPr id="47110" name="Picture 9" descr="car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8131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 descr="sec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962275"/>
            <a:ext cx="11541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 descr="gate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146175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  <p:pic>
        <p:nvPicPr>
          <p:cNvPr id="48135" name="Picture 8" descr="ca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47069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49155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5" descr="sec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962275"/>
            <a:ext cx="11541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6" descr="gate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146175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  <p:pic>
        <p:nvPicPr>
          <p:cNvPr id="49159" name="Picture 8" descr="ca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3013"/>
            <a:ext cx="38862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50179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 descr="car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3013"/>
            <a:ext cx="38862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4603750" y="1939925"/>
            <a:ext cx="2559050" cy="2633663"/>
            <a:chOff x="2516" y="1008"/>
            <a:chExt cx="1612" cy="1659"/>
          </a:xfrm>
        </p:grpSpPr>
        <p:pic>
          <p:nvPicPr>
            <p:cNvPr id="50183" name="Picture 7" descr="secg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4" name="Picture 8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Memory as a Lookup Table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0" y="3429000"/>
            <a:ext cx="9144000" cy="3429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 multiplexer to implement a lookup table: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Remember that, in theory, we can build any 1-output combinational logic block with multiplexers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For an N-input function we need a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input multiplexer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BIG Multiplexers?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How about 10-input function?  20-input?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 useBgFill="1">
        <p:nvSpPr>
          <p:cNvPr id="19459" name="Rectangle 3"/>
          <p:cNvSpPr>
            <a:spLocks noChangeArrowheads="1"/>
          </p:cNvSpPr>
          <p:nvPr/>
        </p:nvSpPr>
        <p:spPr bwMode="auto">
          <a:xfrm>
            <a:off x="4059238" y="1765300"/>
            <a:ext cx="1587500" cy="1663700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24363" y="2154238"/>
            <a:ext cx="9207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MUX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Logic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916238" y="1993900"/>
            <a:ext cx="105410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916238" y="2374900"/>
            <a:ext cx="10541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2916238" y="2590800"/>
            <a:ext cx="1054100" cy="88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916238" y="2743200"/>
            <a:ext cx="105410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586288" y="1308100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5119688" y="1308100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659438" y="2597150"/>
            <a:ext cx="596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414838" y="858838"/>
            <a:ext cx="4079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A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949825" y="858838"/>
            <a:ext cx="3762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B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388100" y="2382838"/>
            <a:ext cx="1308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Fn(A,B)</a:t>
            </a:r>
          </a:p>
        </p:txBody>
      </p:sp>
      <p:graphicFrame>
        <p:nvGraphicFramePr>
          <p:cNvPr id="19471" name="Object 16"/>
          <p:cNvGraphicFramePr>
            <a:graphicFrameLocks noChangeAspect="1"/>
          </p:cNvGraphicFramePr>
          <p:nvPr/>
        </p:nvGraphicFramePr>
        <p:xfrm>
          <a:off x="1631950" y="1392238"/>
          <a:ext cx="1646238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Document" r:id="rId4" imgW="1560576" imgH="1981200" progId="Word.Document.8">
                  <p:embed/>
                </p:oleObj>
              </mc:Choice>
              <mc:Fallback>
                <p:oleObj name="Document" r:id="rId4" imgW="1560576" imgH="1981200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392238"/>
                        <a:ext cx="1646238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795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51204" name="Picture 5" descr="car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3013"/>
            <a:ext cx="38862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51207" name="Picture 7" descr="secga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8" name="Picture 8" descr="gatedow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1371600" y="15240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3" descr="gat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0795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52230" name="Picture 6" descr="secg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1" name="Picture 7" descr="gatedow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1371600" y="15240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toll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460375"/>
            <a:ext cx="5484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Escapement Strategy</a:t>
            </a:r>
          </a:p>
        </p:txBody>
      </p:sp>
      <p:pic>
        <p:nvPicPr>
          <p:cNvPr id="53251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177800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2" name="Group 5"/>
          <p:cNvGrpSpPr>
            <a:grpSpLocks/>
          </p:cNvGrpSpPr>
          <p:nvPr/>
        </p:nvGrpSpPr>
        <p:grpSpPr bwMode="auto">
          <a:xfrm>
            <a:off x="4524375" y="1939925"/>
            <a:ext cx="2559050" cy="2633663"/>
            <a:chOff x="2516" y="1008"/>
            <a:chExt cx="1612" cy="1659"/>
          </a:xfrm>
        </p:grpSpPr>
        <p:pic>
          <p:nvPicPr>
            <p:cNvPr id="53255" name="Picture 6" descr="secg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1652"/>
              <a:ext cx="727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6" name="Picture 7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008"/>
              <a:ext cx="1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1371600" y="1524000"/>
            <a:ext cx="253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 u="sng">
                <a:latin typeface="Tahoma" charset="0"/>
                <a:cs typeface="Tahoma" charset="0"/>
              </a:rPr>
              <a:t>The Solution: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Add two gates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and only open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  one at a time.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  (Psst… Don</a:t>
            </a:r>
            <a:r>
              <a:rPr lang="ja-JP" altLang="en-US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t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tell the toll</a:t>
            </a:r>
            <a:br>
              <a:rPr lang="en-US" altLang="ja-JP" b="0">
                <a:latin typeface="Tahoma" charset="0"/>
                <a:cs typeface="Tahoma" charset="0"/>
              </a:rPr>
            </a:br>
            <a:r>
              <a:rPr lang="en-US" altLang="ja-JP" b="0">
                <a:latin typeface="Tahoma" charset="0"/>
                <a:cs typeface="Tahoma" charset="0"/>
              </a:rPr>
              <a:t>    folks)</a:t>
            </a:r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1903413" y="4908550"/>
            <a:ext cx="4802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Tahoma" charset="0"/>
                <a:cs typeface="Tahoma" charset="0"/>
              </a:rPr>
              <a:t>Key Idea:  </a:t>
            </a:r>
            <a:r>
              <a:rPr lang="en-US" b="0">
                <a:latin typeface="Tahoma" charset="0"/>
                <a:cs typeface="Tahoma" charset="0"/>
              </a:rPr>
              <a:t>At no time is there an open path through both gates…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44"/>
          <p:cNvGrpSpPr>
            <a:grpSpLocks/>
          </p:cNvGrpSpPr>
          <p:nvPr/>
        </p:nvGrpSpPr>
        <p:grpSpPr bwMode="auto">
          <a:xfrm>
            <a:off x="1916113" y="1017588"/>
            <a:ext cx="2743200" cy="1138237"/>
            <a:chOff x="624" y="3172"/>
            <a:chExt cx="1728" cy="717"/>
          </a:xfrm>
        </p:grpSpPr>
        <p:grpSp>
          <p:nvGrpSpPr>
            <p:cNvPr id="54299" name="Group 45"/>
            <p:cNvGrpSpPr>
              <a:grpSpLocks/>
            </p:cNvGrpSpPr>
            <p:nvPr/>
          </p:nvGrpSpPr>
          <p:grpSpPr bwMode="auto">
            <a:xfrm>
              <a:off x="1695" y="3172"/>
              <a:ext cx="467" cy="616"/>
              <a:chOff x="1695" y="3172"/>
              <a:chExt cx="467" cy="616"/>
            </a:xfrm>
          </p:grpSpPr>
          <p:sp useBgFill="1">
            <p:nvSpPr>
              <p:cNvPr id="54312" name="Rectangle 46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54313" name="Rectangle 47"/>
              <p:cNvSpPr>
                <a:spLocks noChangeArrowheads="1"/>
              </p:cNvSpPr>
              <p:nvPr/>
            </p:nvSpPr>
            <p:spPr bwMode="auto">
              <a:xfrm>
                <a:off x="1712" y="3550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G</a:t>
                </a:r>
              </a:p>
            </p:txBody>
          </p:sp>
          <p:sp>
            <p:nvSpPr>
              <p:cNvPr id="54314" name="Rectangle 48"/>
              <p:cNvSpPr>
                <a:spLocks noChangeArrowheads="1"/>
              </p:cNvSpPr>
              <p:nvPr/>
            </p:nvSpPr>
            <p:spPr bwMode="auto">
              <a:xfrm>
                <a:off x="1695" y="3214"/>
                <a:ext cx="227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D</a:t>
                </a:r>
              </a:p>
            </p:txBody>
          </p:sp>
          <p:sp>
            <p:nvSpPr>
              <p:cNvPr id="54315" name="Rectangle 49"/>
              <p:cNvSpPr>
                <a:spLocks noChangeArrowheads="1"/>
              </p:cNvSpPr>
              <p:nvPr/>
            </p:nvSpPr>
            <p:spPr bwMode="auto">
              <a:xfrm>
                <a:off x="1933" y="3214"/>
                <a:ext cx="22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Q</a:t>
                </a:r>
              </a:p>
            </p:txBody>
          </p:sp>
        </p:grpSp>
        <p:grpSp>
          <p:nvGrpSpPr>
            <p:cNvPr id="54300" name="Group 50"/>
            <p:cNvGrpSpPr>
              <a:grpSpLocks/>
            </p:cNvGrpSpPr>
            <p:nvPr/>
          </p:nvGrpSpPr>
          <p:grpSpPr bwMode="auto">
            <a:xfrm>
              <a:off x="964" y="3172"/>
              <a:ext cx="526" cy="616"/>
              <a:chOff x="964" y="3172"/>
              <a:chExt cx="526" cy="616"/>
            </a:xfrm>
          </p:grpSpPr>
          <p:sp useBgFill="1">
            <p:nvSpPr>
              <p:cNvPr id="54306" name="Rectangle 51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54307" name="Rectangle 52"/>
              <p:cNvSpPr>
                <a:spLocks noChangeArrowheads="1"/>
              </p:cNvSpPr>
              <p:nvPr/>
            </p:nvSpPr>
            <p:spPr bwMode="auto">
              <a:xfrm>
                <a:off x="1040" y="3550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G</a:t>
                </a:r>
              </a:p>
            </p:txBody>
          </p:sp>
          <p:sp>
            <p:nvSpPr>
              <p:cNvPr id="54308" name="Rectangle 53"/>
              <p:cNvSpPr>
                <a:spLocks noChangeArrowheads="1"/>
              </p:cNvSpPr>
              <p:nvPr/>
            </p:nvSpPr>
            <p:spPr bwMode="auto">
              <a:xfrm>
                <a:off x="1023" y="3214"/>
                <a:ext cx="227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D</a:t>
                </a:r>
              </a:p>
            </p:txBody>
          </p:sp>
          <p:sp>
            <p:nvSpPr>
              <p:cNvPr id="54309" name="Rectangle 54"/>
              <p:cNvSpPr>
                <a:spLocks noChangeArrowheads="1"/>
              </p:cNvSpPr>
              <p:nvPr/>
            </p:nvSpPr>
            <p:spPr bwMode="auto">
              <a:xfrm>
                <a:off x="1261" y="3214"/>
                <a:ext cx="22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Q</a:t>
                </a:r>
              </a:p>
            </p:txBody>
          </p:sp>
          <p:sp useBgFill="1">
            <p:nvSpPr>
              <p:cNvPr id="54310" name="Oval 55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54311" name="Line 56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01" name="Freeform 57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Freeform 58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Line 59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Line 60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Line 61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Edge-triggered Flip Flop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0" y="2319338"/>
            <a:ext cx="9144000" cy="4538662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Logical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escapement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Double-gated toll booth built using logic gates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Observations: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only one latch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transparent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at any time: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master closed when slave is open (CLK is high)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slave closed when master is open (CLK is low)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no combinational path all the way through flip flop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Q only changes shortly after 0 1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transition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of CLK, so flip flop appears to be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triggered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 by rising edge of CLK</a:t>
            </a:r>
          </a:p>
        </p:txBody>
      </p:sp>
      <p:grpSp>
        <p:nvGrpSpPr>
          <p:cNvPr id="54276" name="Group 17"/>
          <p:cNvGrpSpPr>
            <a:grpSpLocks/>
          </p:cNvGrpSpPr>
          <p:nvPr/>
        </p:nvGrpSpPr>
        <p:grpSpPr bwMode="auto">
          <a:xfrm>
            <a:off x="6692900" y="990600"/>
            <a:ext cx="1295400" cy="977900"/>
            <a:chOff x="3072" y="3172"/>
            <a:chExt cx="816" cy="616"/>
          </a:xfrm>
        </p:grpSpPr>
        <p:sp useBgFill="1">
          <p:nvSpPr>
            <p:cNvPr id="54292" name="Rectangle 18"/>
            <p:cNvSpPr>
              <a:spLocks noChangeArrowheads="1"/>
            </p:cNvSpPr>
            <p:nvPr/>
          </p:nvSpPr>
          <p:spPr bwMode="auto">
            <a:xfrm>
              <a:off x="3268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4293" name="Rectangle 19"/>
            <p:cNvSpPr>
              <a:spLocks noChangeArrowheads="1"/>
            </p:cNvSpPr>
            <p:nvPr/>
          </p:nvSpPr>
          <p:spPr bwMode="auto">
            <a:xfrm>
              <a:off x="3231" y="3214"/>
              <a:ext cx="2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54294" name="Rectangle 20"/>
            <p:cNvSpPr>
              <a:spLocks noChangeArrowheads="1"/>
            </p:cNvSpPr>
            <p:nvPr/>
          </p:nvSpPr>
          <p:spPr bwMode="auto">
            <a:xfrm>
              <a:off x="3475" y="3214"/>
              <a:ext cx="22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Q</a:t>
              </a:r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>
              <a:off x="369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>
              <a:off x="3072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Line 23"/>
            <p:cNvSpPr>
              <a:spLocks noChangeShapeType="1"/>
            </p:cNvSpPr>
            <p:nvPr/>
          </p:nvSpPr>
          <p:spPr bwMode="auto">
            <a:xfrm>
              <a:off x="3072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Freeform 24"/>
            <p:cNvSpPr>
              <a:spLocks/>
            </p:cNvSpPr>
            <p:nvPr/>
          </p:nvSpPr>
          <p:spPr bwMode="auto">
            <a:xfrm>
              <a:off x="3264" y="3600"/>
              <a:ext cx="145" cy="97"/>
            </a:xfrm>
            <a:custGeom>
              <a:avLst/>
              <a:gdLst>
                <a:gd name="T0" fmla="*/ 0 w 145"/>
                <a:gd name="T1" fmla="*/ 0 h 97"/>
                <a:gd name="T2" fmla="*/ 144 w 145"/>
                <a:gd name="T3" fmla="*/ 48 h 97"/>
                <a:gd name="T4" fmla="*/ 0 w 145"/>
                <a:gd name="T5" fmla="*/ 96 h 97"/>
                <a:gd name="T6" fmla="*/ 0 60000 65536"/>
                <a:gd name="T7" fmla="*/ 0 60000 65536"/>
                <a:gd name="T8" fmla="*/ 0 60000 65536"/>
                <a:gd name="T9" fmla="*/ 0 w 145"/>
                <a:gd name="T10" fmla="*/ 0 h 97"/>
                <a:gd name="T11" fmla="*/ 145 w 14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97">
                  <a:moveTo>
                    <a:pt x="0" y="0"/>
                  </a:moveTo>
                  <a:lnTo>
                    <a:pt x="144" y="48"/>
                  </a:lnTo>
                  <a:lnTo>
                    <a:pt x="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77" name="Rectangle 25"/>
          <p:cNvSpPr>
            <a:spLocks noChangeArrowheads="1"/>
          </p:cNvSpPr>
          <p:nvPr/>
        </p:nvSpPr>
        <p:spPr bwMode="auto">
          <a:xfrm>
            <a:off x="1639888" y="1057275"/>
            <a:ext cx="36036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54278" name="Rectangle 26"/>
          <p:cNvSpPr>
            <a:spLocks noChangeArrowheads="1"/>
          </p:cNvSpPr>
          <p:nvPr/>
        </p:nvSpPr>
        <p:spPr bwMode="auto">
          <a:xfrm>
            <a:off x="1279525" y="1971675"/>
            <a:ext cx="635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CLK</a:t>
            </a:r>
          </a:p>
        </p:txBody>
      </p:sp>
      <p:sp>
        <p:nvSpPr>
          <p:cNvPr id="54279" name="Rectangle 27"/>
          <p:cNvSpPr>
            <a:spLocks noChangeArrowheads="1"/>
          </p:cNvSpPr>
          <p:nvPr/>
        </p:nvSpPr>
        <p:spPr bwMode="auto">
          <a:xfrm>
            <a:off x="4618038" y="1057275"/>
            <a:ext cx="3635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Q</a:t>
            </a:r>
          </a:p>
        </p:txBody>
      </p:sp>
      <p:sp>
        <p:nvSpPr>
          <p:cNvPr id="54280" name="Rectangle 28"/>
          <p:cNvSpPr>
            <a:spLocks noChangeArrowheads="1"/>
          </p:cNvSpPr>
          <p:nvPr/>
        </p:nvSpPr>
        <p:spPr bwMode="auto">
          <a:xfrm>
            <a:off x="6335713" y="1057275"/>
            <a:ext cx="36036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54281" name="Rectangle 29"/>
          <p:cNvSpPr>
            <a:spLocks noChangeArrowheads="1"/>
          </p:cNvSpPr>
          <p:nvPr/>
        </p:nvSpPr>
        <p:spPr bwMode="auto">
          <a:xfrm>
            <a:off x="6051550" y="1590675"/>
            <a:ext cx="635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CLK</a:t>
            </a:r>
          </a:p>
        </p:txBody>
      </p:sp>
      <p:sp>
        <p:nvSpPr>
          <p:cNvPr id="54282" name="Rectangle 30"/>
          <p:cNvSpPr>
            <a:spLocks noChangeArrowheads="1"/>
          </p:cNvSpPr>
          <p:nvPr/>
        </p:nvSpPr>
        <p:spPr bwMode="auto">
          <a:xfrm>
            <a:off x="7942263" y="1057275"/>
            <a:ext cx="3635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Q</a:t>
            </a:r>
          </a:p>
        </p:txBody>
      </p:sp>
      <p:grpSp>
        <p:nvGrpSpPr>
          <p:cNvPr id="54283" name="Group 31"/>
          <p:cNvGrpSpPr>
            <a:grpSpLocks/>
          </p:cNvGrpSpPr>
          <p:nvPr/>
        </p:nvGrpSpPr>
        <p:grpSpPr bwMode="auto">
          <a:xfrm>
            <a:off x="5207000" y="1479550"/>
            <a:ext cx="381000" cy="304800"/>
            <a:chOff x="2424" y="3480"/>
            <a:chExt cx="240" cy="192"/>
          </a:xfrm>
        </p:grpSpPr>
        <p:sp>
          <p:nvSpPr>
            <p:cNvPr id="54289" name="Line 32"/>
            <p:cNvSpPr>
              <a:spLocks noChangeShapeType="1"/>
            </p:cNvSpPr>
            <p:nvPr/>
          </p:nvSpPr>
          <p:spPr bwMode="auto">
            <a:xfrm>
              <a:off x="2424" y="3672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Line 33"/>
            <p:cNvSpPr>
              <a:spLocks noChangeShapeType="1"/>
            </p:cNvSpPr>
            <p:nvPr/>
          </p:nvSpPr>
          <p:spPr bwMode="auto">
            <a:xfrm>
              <a:off x="2424" y="3576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Line 34"/>
            <p:cNvSpPr>
              <a:spLocks noChangeShapeType="1"/>
            </p:cNvSpPr>
            <p:nvPr/>
          </p:nvSpPr>
          <p:spPr bwMode="auto">
            <a:xfrm>
              <a:off x="2424" y="3480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0291" name="AutoShape 35"/>
          <p:cNvSpPr>
            <a:spLocks noChangeArrowheads="1"/>
          </p:cNvSpPr>
          <p:nvPr/>
        </p:nvSpPr>
        <p:spPr bwMode="auto">
          <a:xfrm>
            <a:off x="3375025" y="914400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54285" name="Rectangle 36"/>
          <p:cNvSpPr>
            <a:spLocks noChangeArrowheads="1"/>
          </p:cNvSpPr>
          <p:nvPr/>
        </p:nvSpPr>
        <p:spPr bwMode="auto">
          <a:xfrm>
            <a:off x="2547938" y="1327150"/>
            <a:ext cx="815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latin typeface="Tahoma" charset="0"/>
                <a:cs typeface="Tahoma" charset="0"/>
              </a:rPr>
              <a:t>master</a:t>
            </a:r>
          </a:p>
        </p:txBody>
      </p:sp>
      <p:sp>
        <p:nvSpPr>
          <p:cNvPr id="54286" name="Rectangle 37"/>
          <p:cNvSpPr>
            <a:spLocks noChangeArrowheads="1"/>
          </p:cNvSpPr>
          <p:nvPr/>
        </p:nvSpPr>
        <p:spPr bwMode="auto">
          <a:xfrm>
            <a:off x="3673475" y="1327150"/>
            <a:ext cx="685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latin typeface="Tahoma" charset="0"/>
                <a:cs typeface="Tahoma" charset="0"/>
              </a:rPr>
              <a:t>slave</a:t>
            </a:r>
          </a:p>
        </p:txBody>
      </p:sp>
      <p:sp>
        <p:nvSpPr>
          <p:cNvPr id="54287" name="Text Box 42"/>
          <p:cNvSpPr txBox="1">
            <a:spLocks noChangeArrowheads="1"/>
          </p:cNvSpPr>
          <p:nvPr/>
        </p:nvSpPr>
        <p:spPr bwMode="auto">
          <a:xfrm>
            <a:off x="7423150" y="4191000"/>
            <a:ext cx="17208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ahoma" charset="0"/>
                <a:cs typeface="Tahoma" charset="0"/>
              </a:rPr>
              <a:t>Transitions mark </a:t>
            </a:r>
            <a:r>
              <a:rPr lang="en-US" sz="1400" b="0" i="1">
                <a:latin typeface="Tahoma" charset="0"/>
                <a:cs typeface="Tahoma" charset="0"/>
              </a:rPr>
              <a:t>instants</a:t>
            </a:r>
            <a:r>
              <a:rPr lang="en-US" sz="1400" b="0">
                <a:latin typeface="Tahoma" charset="0"/>
                <a:cs typeface="Tahoma" charset="0"/>
              </a:rPr>
              <a:t>, not intervals</a:t>
            </a:r>
          </a:p>
        </p:txBody>
      </p:sp>
      <p:sp>
        <p:nvSpPr>
          <p:cNvPr id="54288" name="Line 43"/>
          <p:cNvSpPr>
            <a:spLocks noChangeShapeType="1"/>
          </p:cNvSpPr>
          <p:nvPr/>
        </p:nvSpPr>
        <p:spPr bwMode="auto">
          <a:xfrm flipH="1">
            <a:off x="6491288" y="4595813"/>
            <a:ext cx="976312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Flip Flop Waveforms</a:t>
            </a:r>
          </a:p>
        </p:txBody>
      </p:sp>
      <p:grpSp>
        <p:nvGrpSpPr>
          <p:cNvPr id="55298" name="Group 3"/>
          <p:cNvGrpSpPr>
            <a:grpSpLocks/>
          </p:cNvGrpSpPr>
          <p:nvPr/>
        </p:nvGrpSpPr>
        <p:grpSpPr bwMode="auto">
          <a:xfrm>
            <a:off x="2120900" y="1508125"/>
            <a:ext cx="2743200" cy="1138238"/>
            <a:chOff x="624" y="3172"/>
            <a:chExt cx="1728" cy="717"/>
          </a:xfrm>
        </p:grpSpPr>
        <p:grpSp>
          <p:nvGrpSpPr>
            <p:cNvPr id="55338" name="Group 4"/>
            <p:cNvGrpSpPr>
              <a:grpSpLocks/>
            </p:cNvGrpSpPr>
            <p:nvPr/>
          </p:nvGrpSpPr>
          <p:grpSpPr bwMode="auto">
            <a:xfrm>
              <a:off x="1695" y="3172"/>
              <a:ext cx="473" cy="616"/>
              <a:chOff x="1695" y="3172"/>
              <a:chExt cx="473" cy="616"/>
            </a:xfrm>
          </p:grpSpPr>
          <p:sp useBgFill="1">
            <p:nvSpPr>
              <p:cNvPr id="55351" name="Rectangle 5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55352" name="Rectangle 6"/>
              <p:cNvSpPr>
                <a:spLocks noChangeArrowheads="1"/>
              </p:cNvSpPr>
              <p:nvPr/>
            </p:nvSpPr>
            <p:spPr bwMode="auto">
              <a:xfrm>
                <a:off x="1712" y="3550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G</a:t>
                </a:r>
              </a:p>
            </p:txBody>
          </p:sp>
          <p:sp>
            <p:nvSpPr>
              <p:cNvPr id="55353" name="Rectangle 7"/>
              <p:cNvSpPr>
                <a:spLocks noChangeArrowheads="1"/>
              </p:cNvSpPr>
              <p:nvPr/>
            </p:nvSpPr>
            <p:spPr bwMode="auto">
              <a:xfrm>
                <a:off x="1695" y="3214"/>
                <a:ext cx="227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D</a:t>
                </a:r>
              </a:p>
            </p:txBody>
          </p:sp>
          <p:sp>
            <p:nvSpPr>
              <p:cNvPr id="55354" name="Rectangle 8"/>
              <p:cNvSpPr>
                <a:spLocks noChangeArrowheads="1"/>
              </p:cNvSpPr>
              <p:nvPr/>
            </p:nvSpPr>
            <p:spPr bwMode="auto">
              <a:xfrm>
                <a:off x="1939" y="3214"/>
                <a:ext cx="22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Q</a:t>
                </a:r>
              </a:p>
            </p:txBody>
          </p:sp>
        </p:grpSp>
        <p:grpSp>
          <p:nvGrpSpPr>
            <p:cNvPr id="55339" name="Group 9"/>
            <p:cNvGrpSpPr>
              <a:grpSpLocks/>
            </p:cNvGrpSpPr>
            <p:nvPr/>
          </p:nvGrpSpPr>
          <p:grpSpPr bwMode="auto">
            <a:xfrm>
              <a:off x="964" y="3172"/>
              <a:ext cx="532" cy="616"/>
              <a:chOff x="964" y="3172"/>
              <a:chExt cx="532" cy="616"/>
            </a:xfrm>
          </p:grpSpPr>
          <p:sp useBgFill="1">
            <p:nvSpPr>
              <p:cNvPr id="55345" name="Rectangle 10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55346" name="Rectangle 11"/>
              <p:cNvSpPr>
                <a:spLocks noChangeArrowheads="1"/>
              </p:cNvSpPr>
              <p:nvPr/>
            </p:nvSpPr>
            <p:spPr bwMode="auto">
              <a:xfrm>
                <a:off x="1040" y="3550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G</a:t>
                </a:r>
              </a:p>
            </p:txBody>
          </p:sp>
          <p:sp>
            <p:nvSpPr>
              <p:cNvPr id="55347" name="Rectangle 12"/>
              <p:cNvSpPr>
                <a:spLocks noChangeArrowheads="1"/>
              </p:cNvSpPr>
              <p:nvPr/>
            </p:nvSpPr>
            <p:spPr bwMode="auto">
              <a:xfrm>
                <a:off x="1023" y="3214"/>
                <a:ext cx="227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D</a:t>
                </a:r>
              </a:p>
            </p:txBody>
          </p:sp>
          <p:sp>
            <p:nvSpPr>
              <p:cNvPr id="55348" name="Rectangle 13"/>
              <p:cNvSpPr>
                <a:spLocks noChangeArrowheads="1"/>
              </p:cNvSpPr>
              <p:nvPr/>
            </p:nvSpPr>
            <p:spPr bwMode="auto">
              <a:xfrm>
                <a:off x="1267" y="3214"/>
                <a:ext cx="22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>
                    <a:latin typeface="Tahoma" charset="0"/>
                    <a:cs typeface="Tahoma" charset="0"/>
                  </a:rPr>
                  <a:t>Q</a:t>
                </a:r>
              </a:p>
            </p:txBody>
          </p:sp>
          <p:sp useBgFill="1">
            <p:nvSpPr>
              <p:cNvPr id="55349" name="Oval 14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55350" name="Line 15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40" name="Freeform 16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Freeform 17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Line 18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3" name="Line 19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4" name="Line 20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299" name="Group 21"/>
          <p:cNvGrpSpPr>
            <a:grpSpLocks/>
          </p:cNvGrpSpPr>
          <p:nvPr/>
        </p:nvGrpSpPr>
        <p:grpSpPr bwMode="auto">
          <a:xfrm>
            <a:off x="6007100" y="1508125"/>
            <a:ext cx="1295400" cy="977900"/>
            <a:chOff x="3072" y="3172"/>
            <a:chExt cx="816" cy="616"/>
          </a:xfrm>
        </p:grpSpPr>
        <p:sp useBgFill="1">
          <p:nvSpPr>
            <p:cNvPr id="55331" name="Rectangle 22"/>
            <p:cNvSpPr>
              <a:spLocks noChangeArrowheads="1"/>
            </p:cNvSpPr>
            <p:nvPr/>
          </p:nvSpPr>
          <p:spPr bwMode="auto">
            <a:xfrm>
              <a:off x="3268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5332" name="Rectangle 23"/>
            <p:cNvSpPr>
              <a:spLocks noChangeArrowheads="1"/>
            </p:cNvSpPr>
            <p:nvPr/>
          </p:nvSpPr>
          <p:spPr bwMode="auto">
            <a:xfrm>
              <a:off x="3231" y="3214"/>
              <a:ext cx="2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55333" name="Rectangle 24"/>
            <p:cNvSpPr>
              <a:spLocks noChangeArrowheads="1"/>
            </p:cNvSpPr>
            <p:nvPr/>
          </p:nvSpPr>
          <p:spPr bwMode="auto">
            <a:xfrm>
              <a:off x="3475" y="3214"/>
              <a:ext cx="22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Q</a:t>
              </a:r>
            </a:p>
          </p:txBody>
        </p:sp>
        <p:sp>
          <p:nvSpPr>
            <p:cNvPr id="55334" name="Line 25"/>
            <p:cNvSpPr>
              <a:spLocks noChangeShapeType="1"/>
            </p:cNvSpPr>
            <p:nvPr/>
          </p:nvSpPr>
          <p:spPr bwMode="auto">
            <a:xfrm>
              <a:off x="369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26"/>
            <p:cNvSpPr>
              <a:spLocks noChangeShapeType="1"/>
            </p:cNvSpPr>
            <p:nvPr/>
          </p:nvSpPr>
          <p:spPr bwMode="auto">
            <a:xfrm>
              <a:off x="3072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27"/>
            <p:cNvSpPr>
              <a:spLocks noChangeShapeType="1"/>
            </p:cNvSpPr>
            <p:nvPr/>
          </p:nvSpPr>
          <p:spPr bwMode="auto">
            <a:xfrm>
              <a:off x="3072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Freeform 28"/>
            <p:cNvSpPr>
              <a:spLocks/>
            </p:cNvSpPr>
            <p:nvPr/>
          </p:nvSpPr>
          <p:spPr bwMode="auto">
            <a:xfrm>
              <a:off x="3264" y="3600"/>
              <a:ext cx="145" cy="97"/>
            </a:xfrm>
            <a:custGeom>
              <a:avLst/>
              <a:gdLst>
                <a:gd name="T0" fmla="*/ 0 w 145"/>
                <a:gd name="T1" fmla="*/ 0 h 97"/>
                <a:gd name="T2" fmla="*/ 144 w 145"/>
                <a:gd name="T3" fmla="*/ 48 h 97"/>
                <a:gd name="T4" fmla="*/ 0 w 145"/>
                <a:gd name="T5" fmla="*/ 96 h 97"/>
                <a:gd name="T6" fmla="*/ 0 60000 65536"/>
                <a:gd name="T7" fmla="*/ 0 60000 65536"/>
                <a:gd name="T8" fmla="*/ 0 60000 65536"/>
                <a:gd name="T9" fmla="*/ 0 w 145"/>
                <a:gd name="T10" fmla="*/ 0 h 97"/>
                <a:gd name="T11" fmla="*/ 145 w 14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97">
                  <a:moveTo>
                    <a:pt x="0" y="0"/>
                  </a:moveTo>
                  <a:lnTo>
                    <a:pt x="144" y="48"/>
                  </a:lnTo>
                  <a:lnTo>
                    <a:pt x="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0" name="Rectangle 29"/>
          <p:cNvSpPr>
            <a:spLocks noChangeArrowheads="1"/>
          </p:cNvSpPr>
          <p:nvPr/>
        </p:nvSpPr>
        <p:spPr bwMode="auto">
          <a:xfrm>
            <a:off x="1839913" y="1574800"/>
            <a:ext cx="36036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55301" name="Rectangle 30"/>
          <p:cNvSpPr>
            <a:spLocks noChangeArrowheads="1"/>
          </p:cNvSpPr>
          <p:nvPr/>
        </p:nvSpPr>
        <p:spPr bwMode="auto">
          <a:xfrm>
            <a:off x="1479550" y="2489200"/>
            <a:ext cx="635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CLK</a:t>
            </a:r>
          </a:p>
        </p:txBody>
      </p:sp>
      <p:sp>
        <p:nvSpPr>
          <p:cNvPr id="55302" name="Rectangle 31"/>
          <p:cNvSpPr>
            <a:spLocks noChangeArrowheads="1"/>
          </p:cNvSpPr>
          <p:nvPr/>
        </p:nvSpPr>
        <p:spPr bwMode="auto">
          <a:xfrm>
            <a:off x="4818063" y="1574800"/>
            <a:ext cx="3635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Q</a:t>
            </a:r>
          </a:p>
        </p:txBody>
      </p:sp>
      <p:sp>
        <p:nvSpPr>
          <p:cNvPr id="55303" name="Rectangle 32"/>
          <p:cNvSpPr>
            <a:spLocks noChangeArrowheads="1"/>
          </p:cNvSpPr>
          <p:nvPr/>
        </p:nvSpPr>
        <p:spPr bwMode="auto">
          <a:xfrm>
            <a:off x="5649913" y="1574800"/>
            <a:ext cx="36036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55304" name="Rectangle 33"/>
          <p:cNvSpPr>
            <a:spLocks noChangeArrowheads="1"/>
          </p:cNvSpPr>
          <p:nvPr/>
        </p:nvSpPr>
        <p:spPr bwMode="auto">
          <a:xfrm>
            <a:off x="5365750" y="2108200"/>
            <a:ext cx="635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CLK</a:t>
            </a:r>
          </a:p>
        </p:txBody>
      </p:sp>
      <p:sp>
        <p:nvSpPr>
          <p:cNvPr id="55305" name="Rectangle 34"/>
          <p:cNvSpPr>
            <a:spLocks noChangeArrowheads="1"/>
          </p:cNvSpPr>
          <p:nvPr/>
        </p:nvSpPr>
        <p:spPr bwMode="auto">
          <a:xfrm>
            <a:off x="7256463" y="1574800"/>
            <a:ext cx="3635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Q</a:t>
            </a:r>
          </a:p>
        </p:txBody>
      </p:sp>
      <p:grpSp>
        <p:nvGrpSpPr>
          <p:cNvPr id="55306" name="Group 35"/>
          <p:cNvGrpSpPr>
            <a:grpSpLocks/>
          </p:cNvGrpSpPr>
          <p:nvPr/>
        </p:nvGrpSpPr>
        <p:grpSpPr bwMode="auto">
          <a:xfrm>
            <a:off x="4978400" y="1997075"/>
            <a:ext cx="381000" cy="304800"/>
            <a:chOff x="2424" y="3480"/>
            <a:chExt cx="240" cy="192"/>
          </a:xfrm>
        </p:grpSpPr>
        <p:sp>
          <p:nvSpPr>
            <p:cNvPr id="55328" name="Line 36"/>
            <p:cNvSpPr>
              <a:spLocks noChangeShapeType="1"/>
            </p:cNvSpPr>
            <p:nvPr/>
          </p:nvSpPr>
          <p:spPr bwMode="auto">
            <a:xfrm>
              <a:off x="2424" y="3672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7"/>
            <p:cNvSpPr>
              <a:spLocks noChangeShapeType="1"/>
            </p:cNvSpPr>
            <p:nvPr/>
          </p:nvSpPr>
          <p:spPr bwMode="auto">
            <a:xfrm>
              <a:off x="2424" y="3576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8"/>
            <p:cNvSpPr>
              <a:spLocks noChangeShapeType="1"/>
            </p:cNvSpPr>
            <p:nvPr/>
          </p:nvSpPr>
          <p:spPr bwMode="auto">
            <a:xfrm>
              <a:off x="2424" y="3480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19" name="AutoShape 39"/>
          <p:cNvSpPr>
            <a:spLocks noChangeArrowheads="1"/>
          </p:cNvSpPr>
          <p:nvPr/>
        </p:nvSpPr>
        <p:spPr bwMode="auto">
          <a:xfrm>
            <a:off x="3575050" y="1431925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55308" name="Rectangle 40"/>
          <p:cNvSpPr>
            <a:spLocks noChangeArrowheads="1"/>
          </p:cNvSpPr>
          <p:nvPr/>
        </p:nvSpPr>
        <p:spPr bwMode="auto">
          <a:xfrm>
            <a:off x="2747963" y="1844675"/>
            <a:ext cx="815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latin typeface="Tahoma" charset="0"/>
                <a:cs typeface="Tahoma" charset="0"/>
              </a:rPr>
              <a:t>master</a:t>
            </a:r>
          </a:p>
        </p:txBody>
      </p:sp>
      <p:sp>
        <p:nvSpPr>
          <p:cNvPr id="55309" name="Rectangle 41"/>
          <p:cNvSpPr>
            <a:spLocks noChangeArrowheads="1"/>
          </p:cNvSpPr>
          <p:nvPr/>
        </p:nvSpPr>
        <p:spPr bwMode="auto">
          <a:xfrm>
            <a:off x="3873500" y="1844675"/>
            <a:ext cx="685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latin typeface="Tahoma" charset="0"/>
                <a:cs typeface="Tahoma" charset="0"/>
              </a:rPr>
              <a:t>slave</a:t>
            </a:r>
          </a:p>
        </p:txBody>
      </p:sp>
      <p:sp>
        <p:nvSpPr>
          <p:cNvPr id="55310" name="Line 42"/>
          <p:cNvSpPr>
            <a:spLocks noChangeShapeType="1"/>
          </p:cNvSpPr>
          <p:nvPr/>
        </p:nvSpPr>
        <p:spPr bwMode="auto">
          <a:xfrm flipV="1">
            <a:off x="6146800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43"/>
          <p:cNvSpPr>
            <a:spLocks noChangeShapeType="1"/>
          </p:cNvSpPr>
          <p:nvPr/>
        </p:nvSpPr>
        <p:spPr bwMode="auto">
          <a:xfrm flipV="1">
            <a:off x="522446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44"/>
          <p:cNvSpPr>
            <a:spLocks noChangeShapeType="1"/>
          </p:cNvSpPr>
          <p:nvPr/>
        </p:nvSpPr>
        <p:spPr bwMode="auto">
          <a:xfrm flipV="1">
            <a:off x="440531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45"/>
          <p:cNvSpPr>
            <a:spLocks noChangeShapeType="1"/>
          </p:cNvSpPr>
          <p:nvPr/>
        </p:nvSpPr>
        <p:spPr bwMode="auto">
          <a:xfrm flipV="1">
            <a:off x="3482975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Freeform 46"/>
          <p:cNvSpPr>
            <a:spLocks/>
          </p:cNvSpPr>
          <p:nvPr/>
        </p:nvSpPr>
        <p:spPr bwMode="auto">
          <a:xfrm>
            <a:off x="2767013" y="3187700"/>
            <a:ext cx="3995737" cy="307975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720" y="0"/>
                </a:lnTo>
                <a:lnTo>
                  <a:pt x="720" y="144"/>
                </a:lnTo>
                <a:lnTo>
                  <a:pt x="816" y="144"/>
                </a:lnTo>
                <a:lnTo>
                  <a:pt x="960" y="144"/>
                </a:lnTo>
                <a:lnTo>
                  <a:pt x="960" y="0"/>
                </a:lnTo>
                <a:lnTo>
                  <a:pt x="1056" y="0"/>
                </a:lnTo>
                <a:lnTo>
                  <a:pt x="1056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Rectangle 47"/>
          <p:cNvSpPr>
            <a:spLocks noChangeArrowheads="1"/>
          </p:cNvSpPr>
          <p:nvPr/>
        </p:nvSpPr>
        <p:spPr bwMode="auto">
          <a:xfrm>
            <a:off x="2287588" y="3182938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55316" name="Freeform 48"/>
          <p:cNvSpPr>
            <a:spLocks/>
          </p:cNvSpPr>
          <p:nvPr/>
        </p:nvSpPr>
        <p:spPr bwMode="auto">
          <a:xfrm>
            <a:off x="2767013" y="3698875"/>
            <a:ext cx="3995737" cy="309563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Rectangle 49"/>
          <p:cNvSpPr>
            <a:spLocks noChangeArrowheads="1"/>
          </p:cNvSpPr>
          <p:nvPr/>
        </p:nvSpPr>
        <p:spPr bwMode="auto">
          <a:xfrm>
            <a:off x="1941513" y="3694113"/>
            <a:ext cx="7889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charset="0"/>
                <a:cs typeface="Tahoma" charset="0"/>
              </a:rPr>
              <a:t>CLK</a:t>
            </a:r>
          </a:p>
        </p:txBody>
      </p:sp>
      <p:sp>
        <p:nvSpPr>
          <p:cNvPr id="55318" name="Freeform 50"/>
          <p:cNvSpPr>
            <a:spLocks/>
          </p:cNvSpPr>
          <p:nvPr/>
        </p:nvSpPr>
        <p:spPr bwMode="auto">
          <a:xfrm>
            <a:off x="2773363" y="4313238"/>
            <a:ext cx="3995737" cy="309562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0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0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3"/>
              <a:gd name="T46" fmla="*/ 0 h 145"/>
              <a:gd name="T47" fmla="*/ 1873 w 1873"/>
              <a:gd name="T48" fmla="*/ 145 h 1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765" y="0"/>
                </a:lnTo>
                <a:lnTo>
                  <a:pt x="765" y="144"/>
                </a:lnTo>
                <a:lnTo>
                  <a:pt x="957" y="144"/>
                </a:lnTo>
                <a:lnTo>
                  <a:pt x="957" y="0"/>
                </a:lnTo>
                <a:lnTo>
                  <a:pt x="1053" y="0"/>
                </a:lnTo>
                <a:lnTo>
                  <a:pt x="1053" y="144"/>
                </a:lnTo>
                <a:lnTo>
                  <a:pt x="1584" y="144"/>
                </a:lnTo>
                <a:lnTo>
                  <a:pt x="1680" y="144"/>
                </a:lnTo>
                <a:lnTo>
                  <a:pt x="1680" y="0"/>
                </a:lnTo>
                <a:lnTo>
                  <a:pt x="1776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>
            <a:off x="2365375" y="4322763"/>
            <a:ext cx="290513" cy="288925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55320" name="Freeform 52"/>
          <p:cNvSpPr>
            <a:spLocks/>
          </p:cNvSpPr>
          <p:nvPr/>
        </p:nvSpPr>
        <p:spPr bwMode="auto">
          <a:xfrm>
            <a:off x="2773363" y="4927600"/>
            <a:ext cx="3989387" cy="309563"/>
          </a:xfrm>
          <a:custGeom>
            <a:avLst/>
            <a:gdLst>
              <a:gd name="T0" fmla="*/ 0 w 1870"/>
              <a:gd name="T1" fmla="*/ 2147483647 h 145"/>
              <a:gd name="T2" fmla="*/ 2147483647 w 1870"/>
              <a:gd name="T3" fmla="*/ 2147483647 h 145"/>
              <a:gd name="T4" fmla="*/ 2147483647 w 1870"/>
              <a:gd name="T5" fmla="*/ 0 h 145"/>
              <a:gd name="T6" fmla="*/ 2147483647 w 1870"/>
              <a:gd name="T7" fmla="*/ 0 h 145"/>
              <a:gd name="T8" fmla="*/ 2147483647 w 1870"/>
              <a:gd name="T9" fmla="*/ 2147483647 h 145"/>
              <a:gd name="T10" fmla="*/ 2147483647 w 1870"/>
              <a:gd name="T11" fmla="*/ 2147483647 h 145"/>
              <a:gd name="T12" fmla="*/ 2147483647 w 1870"/>
              <a:gd name="T13" fmla="*/ 2147483647 h 145"/>
              <a:gd name="T14" fmla="*/ 2147483647 w 1870"/>
              <a:gd name="T15" fmla="*/ 2147483647 h 145"/>
              <a:gd name="T16" fmla="*/ 2147483647 w 1870"/>
              <a:gd name="T17" fmla="*/ 2147483647 h 145"/>
              <a:gd name="T18" fmla="*/ 2147483647 w 1870"/>
              <a:gd name="T19" fmla="*/ 2147483647 h 145"/>
              <a:gd name="T20" fmla="*/ 2147483647 w 1870"/>
              <a:gd name="T21" fmla="*/ 2147483647 h 145"/>
              <a:gd name="T22" fmla="*/ 2147483647 w 1870"/>
              <a:gd name="T23" fmla="*/ 2147483647 h 145"/>
              <a:gd name="T24" fmla="*/ 2147483647 w 1870"/>
              <a:gd name="T25" fmla="*/ 2147483647 h 145"/>
              <a:gd name="T26" fmla="*/ 2147483647 w 1870"/>
              <a:gd name="T27" fmla="*/ 2147483647 h 145"/>
              <a:gd name="T28" fmla="*/ 2147483647 w 1870"/>
              <a:gd name="T29" fmla="*/ 2147483647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0"/>
              <a:gd name="T46" fmla="*/ 0 h 145"/>
              <a:gd name="T47" fmla="*/ 1870 w 1870"/>
              <a:gd name="T48" fmla="*/ 145 h 1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0" h="145">
                <a:moveTo>
                  <a:pt x="0" y="144"/>
                </a:moveTo>
                <a:lnTo>
                  <a:pt x="333" y="144"/>
                </a:lnTo>
                <a:lnTo>
                  <a:pt x="333" y="0"/>
                </a:lnTo>
                <a:lnTo>
                  <a:pt x="1149" y="0"/>
                </a:lnTo>
                <a:lnTo>
                  <a:pt x="1149" y="144"/>
                </a:lnTo>
                <a:lnTo>
                  <a:pt x="1584" y="144"/>
                </a:lnTo>
                <a:lnTo>
                  <a:pt x="1680" y="144"/>
                </a:lnTo>
                <a:lnTo>
                  <a:pt x="1677" y="144"/>
                </a:lnTo>
                <a:lnTo>
                  <a:pt x="1773" y="144"/>
                </a:lnTo>
                <a:lnTo>
                  <a:pt x="1869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Rectangle 53"/>
          <p:cNvSpPr>
            <a:spLocks noChangeArrowheads="1"/>
          </p:cNvSpPr>
          <p:nvPr/>
        </p:nvSpPr>
        <p:spPr bwMode="auto">
          <a:xfrm>
            <a:off x="2298700" y="4924425"/>
            <a:ext cx="422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charset="0"/>
                <a:cs typeface="Tahoma" charset="0"/>
              </a:rPr>
              <a:t>Q</a:t>
            </a:r>
          </a:p>
        </p:txBody>
      </p:sp>
      <p:sp>
        <p:nvSpPr>
          <p:cNvPr id="55322" name="Text Box 54"/>
          <p:cNvSpPr txBox="1">
            <a:spLocks noChangeArrowheads="1"/>
          </p:cNvSpPr>
          <p:nvPr/>
        </p:nvSpPr>
        <p:spPr bwMode="auto">
          <a:xfrm>
            <a:off x="1592263" y="5622925"/>
            <a:ext cx="1976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>
                <a:latin typeface="Tahoma" charset="0"/>
                <a:cs typeface="Tahoma" charset="0"/>
              </a:rPr>
              <a:t>master closed</a:t>
            </a:r>
          </a:p>
          <a:p>
            <a:pPr algn="l"/>
            <a:r>
              <a:rPr lang="en-US" sz="2000">
                <a:latin typeface="Tahoma" charset="0"/>
                <a:cs typeface="Tahoma" charset="0"/>
              </a:rPr>
              <a:t>slave open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55323" name="Text Box 55"/>
          <p:cNvSpPr txBox="1">
            <a:spLocks noChangeArrowheads="1"/>
          </p:cNvSpPr>
          <p:nvPr/>
        </p:nvSpPr>
        <p:spPr bwMode="auto">
          <a:xfrm>
            <a:off x="5138738" y="5622925"/>
            <a:ext cx="1795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>
                <a:latin typeface="Tahoma" charset="0"/>
                <a:cs typeface="Tahoma" charset="0"/>
              </a:rPr>
              <a:t>slave closed</a:t>
            </a:r>
          </a:p>
          <a:p>
            <a:pPr algn="l"/>
            <a:r>
              <a:rPr lang="en-US" sz="2000">
                <a:latin typeface="Tahoma" charset="0"/>
                <a:cs typeface="Tahoma" charset="0"/>
              </a:rPr>
              <a:t>master open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55324" name="AutoShape 56"/>
          <p:cNvSpPr>
            <a:spLocks/>
          </p:cNvSpPr>
          <p:nvPr/>
        </p:nvSpPr>
        <p:spPr bwMode="auto">
          <a:xfrm rot="5400000">
            <a:off x="3789363" y="5097462"/>
            <a:ext cx="304800" cy="898525"/>
          </a:xfrm>
          <a:prstGeom prst="rightBrace">
            <a:avLst>
              <a:gd name="adj1" fmla="val 245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55325" name="AutoShape 57"/>
          <p:cNvSpPr>
            <a:spLocks/>
          </p:cNvSpPr>
          <p:nvPr/>
        </p:nvSpPr>
        <p:spPr bwMode="auto">
          <a:xfrm rot="5400000">
            <a:off x="4673600" y="5127625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55326" name="Line 58"/>
          <p:cNvSpPr>
            <a:spLocks noChangeShapeType="1"/>
          </p:cNvSpPr>
          <p:nvPr/>
        </p:nvSpPr>
        <p:spPr bwMode="auto">
          <a:xfrm flipH="1">
            <a:off x="35687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Line 59"/>
          <p:cNvSpPr>
            <a:spLocks noChangeShapeType="1"/>
          </p:cNvSpPr>
          <p:nvPr/>
        </p:nvSpPr>
        <p:spPr bwMode="auto">
          <a:xfrm>
            <a:off x="48641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Flip Flop Timing</a:t>
            </a:r>
          </a:p>
        </p:txBody>
      </p:sp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4927600" y="2178050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CLK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149850" y="2863850"/>
            <a:ext cx="417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56324" name="Freeform 5"/>
          <p:cNvSpPr>
            <a:spLocks/>
          </p:cNvSpPr>
          <p:nvPr/>
        </p:nvSpPr>
        <p:spPr bwMode="auto">
          <a:xfrm>
            <a:off x="5768975" y="2254250"/>
            <a:ext cx="2438400" cy="304800"/>
          </a:xfrm>
          <a:custGeom>
            <a:avLst/>
            <a:gdLst>
              <a:gd name="T0" fmla="*/ 0 w 1536"/>
              <a:gd name="T1" fmla="*/ 2147483647 h 192"/>
              <a:gd name="T2" fmla="*/ 2147483647 w 1536"/>
              <a:gd name="T3" fmla="*/ 2147483647 h 192"/>
              <a:gd name="T4" fmla="*/ 2147483647 w 1536"/>
              <a:gd name="T5" fmla="*/ 2147483647 h 192"/>
              <a:gd name="T6" fmla="*/ 2147483647 w 1536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92"/>
              <a:gd name="T14" fmla="*/ 1536 w 153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92">
                <a:moveTo>
                  <a:pt x="0" y="192"/>
                </a:moveTo>
                <a:lnTo>
                  <a:pt x="869" y="191"/>
                </a:lnTo>
                <a:lnTo>
                  <a:pt x="869" y="1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Freeform 6"/>
          <p:cNvSpPr>
            <a:spLocks/>
          </p:cNvSpPr>
          <p:nvPr/>
        </p:nvSpPr>
        <p:spPr bwMode="auto">
          <a:xfrm>
            <a:off x="5762625" y="285908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Freeform 7"/>
          <p:cNvSpPr>
            <a:spLocks/>
          </p:cNvSpPr>
          <p:nvPr/>
        </p:nvSpPr>
        <p:spPr bwMode="auto">
          <a:xfrm flipV="1">
            <a:off x="5784850" y="283368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Freeform 8"/>
          <p:cNvSpPr>
            <a:spLocks/>
          </p:cNvSpPr>
          <p:nvPr/>
        </p:nvSpPr>
        <p:spPr bwMode="auto">
          <a:xfrm>
            <a:off x="5800725" y="1614488"/>
            <a:ext cx="2224088" cy="307975"/>
          </a:xfrm>
          <a:custGeom>
            <a:avLst/>
            <a:gdLst>
              <a:gd name="T0" fmla="*/ 0 w 1401"/>
              <a:gd name="T1" fmla="*/ 2147483647 h 194"/>
              <a:gd name="T2" fmla="*/ 2147483647 w 1401"/>
              <a:gd name="T3" fmla="*/ 2147483647 h 194"/>
              <a:gd name="T4" fmla="*/ 2147483647 w 1401"/>
              <a:gd name="T5" fmla="*/ 0 h 194"/>
              <a:gd name="T6" fmla="*/ 2147483647 w 1401"/>
              <a:gd name="T7" fmla="*/ 0 h 194"/>
              <a:gd name="T8" fmla="*/ 2147483647 w 1401"/>
              <a:gd name="T9" fmla="*/ 2147483647 h 194"/>
              <a:gd name="T10" fmla="*/ 2147483647 w 1401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1"/>
              <a:gd name="T19" fmla="*/ 0 h 194"/>
              <a:gd name="T20" fmla="*/ 1401 w 1401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1" h="194">
                <a:moveTo>
                  <a:pt x="0" y="187"/>
                </a:moveTo>
                <a:lnTo>
                  <a:pt x="825" y="192"/>
                </a:lnTo>
                <a:lnTo>
                  <a:pt x="921" y="0"/>
                </a:lnTo>
                <a:lnTo>
                  <a:pt x="1113" y="0"/>
                </a:lnTo>
                <a:lnTo>
                  <a:pt x="1185" y="194"/>
                </a:lnTo>
                <a:lnTo>
                  <a:pt x="1401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Freeform 9"/>
          <p:cNvSpPr>
            <a:spLocks/>
          </p:cNvSpPr>
          <p:nvPr/>
        </p:nvSpPr>
        <p:spPr bwMode="auto">
          <a:xfrm>
            <a:off x="5781675" y="1614488"/>
            <a:ext cx="2257425" cy="307975"/>
          </a:xfrm>
          <a:custGeom>
            <a:avLst/>
            <a:gdLst>
              <a:gd name="T0" fmla="*/ 0 w 1422"/>
              <a:gd name="T1" fmla="*/ 2147483647 h 194"/>
              <a:gd name="T2" fmla="*/ 2147483647 w 1422"/>
              <a:gd name="T3" fmla="*/ 2147483647 h 194"/>
              <a:gd name="T4" fmla="*/ 2147483647 w 1422"/>
              <a:gd name="T5" fmla="*/ 2147483647 h 194"/>
              <a:gd name="T6" fmla="*/ 2147483647 w 1422"/>
              <a:gd name="T7" fmla="*/ 2147483647 h 194"/>
              <a:gd name="T8" fmla="*/ 2147483647 w 1422"/>
              <a:gd name="T9" fmla="*/ 0 h 194"/>
              <a:gd name="T10" fmla="*/ 2147483647 w 1422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22"/>
              <a:gd name="T19" fmla="*/ 0 h 194"/>
              <a:gd name="T20" fmla="*/ 1422 w 1422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22" h="194">
                <a:moveTo>
                  <a:pt x="0" y="1"/>
                </a:moveTo>
                <a:lnTo>
                  <a:pt x="846" y="2"/>
                </a:lnTo>
                <a:lnTo>
                  <a:pt x="942" y="194"/>
                </a:lnTo>
                <a:lnTo>
                  <a:pt x="1134" y="194"/>
                </a:lnTo>
                <a:lnTo>
                  <a:pt x="1206" y="0"/>
                </a:lnTo>
                <a:lnTo>
                  <a:pt x="1422" y="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Freeform 10" descr="Wide downward diagonal"/>
          <p:cNvSpPr>
            <a:spLocks/>
          </p:cNvSpPr>
          <p:nvPr/>
        </p:nvSpPr>
        <p:spPr bwMode="auto">
          <a:xfrm>
            <a:off x="7186613" y="1614488"/>
            <a:ext cx="457200" cy="30480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0 h 192"/>
              <a:gd name="T4" fmla="*/ 2147483647 w 288"/>
              <a:gd name="T5" fmla="*/ 0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2147483647 h 192"/>
              <a:gd name="T12" fmla="*/ 0 w 288"/>
              <a:gd name="T13" fmla="*/ 2147483647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96"/>
                </a:moveTo>
                <a:lnTo>
                  <a:pt x="48" y="0"/>
                </a:lnTo>
                <a:lnTo>
                  <a:pt x="240" y="0"/>
                </a:lnTo>
                <a:lnTo>
                  <a:pt x="288" y="96"/>
                </a:lnTo>
                <a:lnTo>
                  <a:pt x="240" y="192"/>
                </a:lnTo>
                <a:lnTo>
                  <a:pt x="48" y="192"/>
                </a:lnTo>
                <a:lnTo>
                  <a:pt x="0" y="96"/>
                </a:lnTo>
                <a:close/>
              </a:path>
            </a:pathLst>
          </a:custGeom>
          <a:pattFill prst="wdDnDiag">
            <a:fgClr>
              <a:srgbClr val="CC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11"/>
          <p:cNvSpPr txBox="1">
            <a:spLocks noChangeArrowheads="1"/>
          </p:cNvSpPr>
          <p:nvPr/>
        </p:nvSpPr>
        <p:spPr bwMode="auto">
          <a:xfrm>
            <a:off x="5143500" y="14922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Q</a:t>
            </a:r>
          </a:p>
        </p:txBody>
      </p:sp>
      <p:grpSp>
        <p:nvGrpSpPr>
          <p:cNvPr id="56331" name="Group 12"/>
          <p:cNvGrpSpPr>
            <a:grpSpLocks/>
          </p:cNvGrpSpPr>
          <p:nvPr/>
        </p:nvGrpSpPr>
        <p:grpSpPr bwMode="auto">
          <a:xfrm>
            <a:off x="1816100" y="1263650"/>
            <a:ext cx="1295400" cy="977900"/>
            <a:chOff x="3072" y="3172"/>
            <a:chExt cx="816" cy="616"/>
          </a:xfrm>
        </p:grpSpPr>
        <p:sp useBgFill="1">
          <p:nvSpPr>
            <p:cNvPr id="56351" name="Rectangle 13"/>
            <p:cNvSpPr>
              <a:spLocks noChangeArrowheads="1"/>
            </p:cNvSpPr>
            <p:nvPr/>
          </p:nvSpPr>
          <p:spPr bwMode="auto">
            <a:xfrm>
              <a:off x="3268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6352" name="Rectangle 14"/>
            <p:cNvSpPr>
              <a:spLocks noChangeArrowheads="1"/>
            </p:cNvSpPr>
            <p:nvPr/>
          </p:nvSpPr>
          <p:spPr bwMode="auto">
            <a:xfrm>
              <a:off x="3231" y="3214"/>
              <a:ext cx="2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56353" name="Rectangle 15"/>
            <p:cNvSpPr>
              <a:spLocks noChangeArrowheads="1"/>
            </p:cNvSpPr>
            <p:nvPr/>
          </p:nvSpPr>
          <p:spPr bwMode="auto">
            <a:xfrm>
              <a:off x="3475" y="3214"/>
              <a:ext cx="22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Tahoma" charset="0"/>
                  <a:cs typeface="Tahoma" charset="0"/>
                </a:rPr>
                <a:t>Q</a:t>
              </a:r>
            </a:p>
          </p:txBody>
        </p:sp>
        <p:sp>
          <p:nvSpPr>
            <p:cNvPr id="56354" name="Line 16"/>
            <p:cNvSpPr>
              <a:spLocks noChangeShapeType="1"/>
            </p:cNvSpPr>
            <p:nvPr/>
          </p:nvSpPr>
          <p:spPr bwMode="auto">
            <a:xfrm>
              <a:off x="369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Line 17"/>
            <p:cNvSpPr>
              <a:spLocks noChangeShapeType="1"/>
            </p:cNvSpPr>
            <p:nvPr/>
          </p:nvSpPr>
          <p:spPr bwMode="auto">
            <a:xfrm>
              <a:off x="3072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Line 18"/>
            <p:cNvSpPr>
              <a:spLocks noChangeShapeType="1"/>
            </p:cNvSpPr>
            <p:nvPr/>
          </p:nvSpPr>
          <p:spPr bwMode="auto">
            <a:xfrm>
              <a:off x="3072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Freeform 19"/>
            <p:cNvSpPr>
              <a:spLocks/>
            </p:cNvSpPr>
            <p:nvPr/>
          </p:nvSpPr>
          <p:spPr bwMode="auto">
            <a:xfrm>
              <a:off x="3264" y="3600"/>
              <a:ext cx="145" cy="97"/>
            </a:xfrm>
            <a:custGeom>
              <a:avLst/>
              <a:gdLst>
                <a:gd name="T0" fmla="*/ 0 w 145"/>
                <a:gd name="T1" fmla="*/ 0 h 97"/>
                <a:gd name="T2" fmla="*/ 144 w 145"/>
                <a:gd name="T3" fmla="*/ 48 h 97"/>
                <a:gd name="T4" fmla="*/ 0 w 145"/>
                <a:gd name="T5" fmla="*/ 96 h 97"/>
                <a:gd name="T6" fmla="*/ 0 60000 65536"/>
                <a:gd name="T7" fmla="*/ 0 60000 65536"/>
                <a:gd name="T8" fmla="*/ 0 60000 65536"/>
                <a:gd name="T9" fmla="*/ 0 w 145"/>
                <a:gd name="T10" fmla="*/ 0 h 97"/>
                <a:gd name="T11" fmla="*/ 145 w 14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97">
                  <a:moveTo>
                    <a:pt x="0" y="0"/>
                  </a:moveTo>
                  <a:lnTo>
                    <a:pt x="144" y="48"/>
                  </a:lnTo>
                  <a:lnTo>
                    <a:pt x="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2" name="Rectangle 20"/>
          <p:cNvSpPr>
            <a:spLocks noChangeArrowheads="1"/>
          </p:cNvSpPr>
          <p:nvPr/>
        </p:nvSpPr>
        <p:spPr bwMode="auto">
          <a:xfrm>
            <a:off x="1458913" y="1330325"/>
            <a:ext cx="36036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D</a:t>
            </a:r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1174750" y="1863725"/>
            <a:ext cx="635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CLK</a:t>
            </a:r>
          </a:p>
        </p:txBody>
      </p:sp>
      <p:sp>
        <p:nvSpPr>
          <p:cNvPr id="56334" name="Rectangle 22"/>
          <p:cNvSpPr>
            <a:spLocks noChangeArrowheads="1"/>
          </p:cNvSpPr>
          <p:nvPr/>
        </p:nvSpPr>
        <p:spPr bwMode="auto">
          <a:xfrm>
            <a:off x="3065463" y="1330325"/>
            <a:ext cx="3635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cs typeface="Tahoma" charset="0"/>
              </a:rPr>
              <a:t>Q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002463" y="990600"/>
            <a:ext cx="738187" cy="2911475"/>
            <a:chOff x="4411" y="980"/>
            <a:chExt cx="465" cy="1834"/>
          </a:xfrm>
        </p:grpSpPr>
        <p:sp>
          <p:nvSpPr>
            <p:cNvPr id="56347" name="Line 24"/>
            <p:cNvSpPr>
              <a:spLocks noChangeShapeType="1"/>
            </p:cNvSpPr>
            <p:nvPr/>
          </p:nvSpPr>
          <p:spPr bwMode="auto">
            <a:xfrm>
              <a:off x="4498" y="1211"/>
              <a:ext cx="0" cy="1603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5"/>
            <p:cNvSpPr>
              <a:spLocks noChangeShapeType="1"/>
            </p:cNvSpPr>
            <p:nvPr/>
          </p:nvSpPr>
          <p:spPr bwMode="auto">
            <a:xfrm>
              <a:off x="4812" y="1211"/>
              <a:ext cx="0" cy="720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6"/>
            <p:cNvSpPr>
              <a:spLocks noChangeShapeType="1"/>
            </p:cNvSpPr>
            <p:nvPr/>
          </p:nvSpPr>
          <p:spPr bwMode="auto">
            <a:xfrm>
              <a:off x="4512" y="123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Text Box 27"/>
            <p:cNvSpPr txBox="1">
              <a:spLocks noChangeArrowheads="1"/>
            </p:cNvSpPr>
            <p:nvPr/>
          </p:nvSpPr>
          <p:spPr bwMode="auto">
            <a:xfrm>
              <a:off x="4411" y="980"/>
              <a:ext cx="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  <a:cs typeface="Tahoma" charset="0"/>
                </a:rPr>
                <a:t>&lt;t</a:t>
              </a:r>
              <a:r>
                <a:rPr lang="en-US" sz="2000" baseline="-25000">
                  <a:latin typeface="Tahoma" charset="0"/>
                  <a:cs typeface="Tahoma" charset="0"/>
                </a:rPr>
                <a:t>PD</a:t>
              </a:r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483356" name="Text Box 28"/>
          <p:cNvSpPr txBox="1">
            <a:spLocks noChangeArrowheads="1"/>
          </p:cNvSpPr>
          <p:nvPr/>
        </p:nvSpPr>
        <p:spPr bwMode="auto">
          <a:xfrm>
            <a:off x="381000" y="3429000"/>
            <a:ext cx="556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t</a:t>
            </a:r>
            <a:r>
              <a:rPr lang="en-US" sz="2000" b="0" baseline="-25000">
                <a:latin typeface="Tahoma" charset="0"/>
                <a:cs typeface="Tahoma" charset="0"/>
              </a:rPr>
              <a:t>PD</a:t>
            </a:r>
            <a:r>
              <a:rPr lang="en-US" sz="2000" b="0">
                <a:latin typeface="Tahoma" charset="0"/>
                <a:cs typeface="Tahoma" charset="0"/>
              </a:rPr>
              <a:t>: maximum propagation delay, CLK </a:t>
            </a:r>
            <a:r>
              <a:rPr lang="en-US" sz="2000" b="0">
                <a:latin typeface="Tahoma" charset="0"/>
                <a:cs typeface="Tahoma" charset="0"/>
                <a:sym typeface="Symbol" charset="0"/>
              </a:rPr>
              <a:t>Q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81000" y="2606675"/>
            <a:ext cx="8839200" cy="1957388"/>
            <a:chOff x="240" y="2016"/>
            <a:chExt cx="5568" cy="1233"/>
          </a:xfrm>
        </p:grpSpPr>
        <p:sp>
          <p:nvSpPr>
            <p:cNvPr id="56343" name="Line 36"/>
            <p:cNvSpPr>
              <a:spLocks noChangeShapeType="1"/>
            </p:cNvSpPr>
            <p:nvPr/>
          </p:nvSpPr>
          <p:spPr bwMode="auto">
            <a:xfrm>
              <a:off x="397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37"/>
            <p:cNvSpPr>
              <a:spLocks noChangeShapeType="1"/>
            </p:cNvSpPr>
            <p:nvPr/>
          </p:nvSpPr>
          <p:spPr bwMode="auto">
            <a:xfrm>
              <a:off x="3970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Text Box 38"/>
            <p:cNvSpPr txBox="1">
              <a:spLocks noChangeArrowheads="1"/>
            </p:cNvSpPr>
            <p:nvPr/>
          </p:nvSpPr>
          <p:spPr bwMode="auto">
            <a:xfrm>
              <a:off x="3816" y="2573"/>
              <a:ext cx="6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  <a:cs typeface="Tahoma" charset="0"/>
                </a:rPr>
                <a:t>&gt;t</a:t>
              </a:r>
              <a:r>
                <a:rPr lang="en-US" sz="2000" baseline="-25000">
                  <a:latin typeface="Tahoma" charset="0"/>
                  <a:cs typeface="Tahoma" charset="0"/>
                </a:rPr>
                <a:t>SETUP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6346" name="Text Box 39"/>
            <p:cNvSpPr txBox="1">
              <a:spLocks noChangeArrowheads="1"/>
            </p:cNvSpPr>
            <p:nvPr/>
          </p:nvSpPr>
          <p:spPr bwMode="auto">
            <a:xfrm>
              <a:off x="240" y="2822"/>
              <a:ext cx="556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t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SETUP</a:t>
              </a:r>
              <a:r>
                <a:rPr lang="en-US" sz="2000" b="0">
                  <a:latin typeface="Tahoma" charset="0"/>
                  <a:cs typeface="Tahoma" charset="0"/>
                </a:rPr>
                <a:t>: setup time</a:t>
              </a:r>
            </a:p>
            <a:p>
              <a:pPr lvl="1" algn="l"/>
              <a:r>
                <a:rPr lang="en-US" sz="1800" b="0" i="1">
                  <a:latin typeface="Tahoma" charset="0"/>
                  <a:cs typeface="Tahoma" charset="0"/>
                </a:rPr>
                <a:t>guarantee that D has propagated through feedback path before master closes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1000" y="2606675"/>
            <a:ext cx="8153400" cy="2643188"/>
            <a:chOff x="240" y="2016"/>
            <a:chExt cx="5136" cy="1665"/>
          </a:xfrm>
        </p:grpSpPr>
        <p:sp>
          <p:nvSpPr>
            <p:cNvPr id="56339" name="Line 41"/>
            <p:cNvSpPr>
              <a:spLocks noChangeShapeType="1"/>
            </p:cNvSpPr>
            <p:nvPr/>
          </p:nvSpPr>
          <p:spPr bwMode="auto">
            <a:xfrm>
              <a:off x="493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42"/>
            <p:cNvSpPr>
              <a:spLocks noChangeShapeType="1"/>
            </p:cNvSpPr>
            <p:nvPr/>
          </p:nvSpPr>
          <p:spPr bwMode="auto">
            <a:xfrm>
              <a:off x="449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Text Box 43"/>
            <p:cNvSpPr txBox="1">
              <a:spLocks noChangeArrowheads="1"/>
            </p:cNvSpPr>
            <p:nvPr/>
          </p:nvSpPr>
          <p:spPr bwMode="auto">
            <a:xfrm>
              <a:off x="4446" y="2582"/>
              <a:ext cx="6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  <a:cs typeface="Tahoma" charset="0"/>
                </a:rPr>
                <a:t>&gt;t</a:t>
              </a:r>
              <a:r>
                <a:rPr lang="en-US" sz="2000" baseline="-25000">
                  <a:latin typeface="Tahoma" charset="0"/>
                  <a:cs typeface="Tahoma" charset="0"/>
                </a:rPr>
                <a:t>HOLD</a:t>
              </a:r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56342" name="Text Box 44"/>
            <p:cNvSpPr txBox="1">
              <a:spLocks noChangeArrowheads="1"/>
            </p:cNvSpPr>
            <p:nvPr/>
          </p:nvSpPr>
          <p:spPr bwMode="auto">
            <a:xfrm>
              <a:off x="240" y="3254"/>
              <a:ext cx="513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t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HOLD</a:t>
              </a:r>
              <a:r>
                <a:rPr lang="en-US" sz="2000" b="0">
                  <a:latin typeface="Tahoma" charset="0"/>
                  <a:cs typeface="Tahoma" charset="0"/>
                </a:rPr>
                <a:t>: hold time</a:t>
              </a:r>
            </a:p>
            <a:p>
              <a:pPr lvl="1" algn="l"/>
              <a:r>
                <a:rPr lang="en-US" sz="1800" b="0" i="1">
                  <a:latin typeface="Tahoma" charset="0"/>
                  <a:cs typeface="Tahoma" charset="0"/>
                </a:rPr>
                <a:t>guarantee master is closed and data is stable before allowing D to change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2016125"/>
            <a:ext cx="8534400" cy="708025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Tahoma"/>
              </a:rPr>
              <a:t>Synchronous Systems</a:t>
            </a:r>
            <a:endParaRPr lang="en-US" dirty="0">
              <a:ea typeface="Tahom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Designing digital systems using a clock</a:t>
            </a:r>
          </a:p>
          <a:p>
            <a:pPr>
              <a:defRPr/>
            </a:pPr>
            <a:endParaRPr lang="en-US" dirty="0"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Synchronous Systems</a:t>
            </a:r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1828800" y="1638300"/>
            <a:ext cx="9906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Flipflop</a:t>
            </a:r>
          </a:p>
        </p:txBody>
      </p:sp>
      <p:sp>
        <p:nvSpPr>
          <p:cNvPr id="58371" name="Oval 4"/>
          <p:cNvSpPr>
            <a:spLocks noChangeArrowheads="1"/>
          </p:cNvSpPr>
          <p:nvPr/>
        </p:nvSpPr>
        <p:spPr bwMode="auto">
          <a:xfrm>
            <a:off x="3657600" y="1549400"/>
            <a:ext cx="17526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Combinational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logic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6324600" y="1638300"/>
            <a:ext cx="9906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Flipflop</a:t>
            </a:r>
          </a:p>
        </p:txBody>
      </p:sp>
      <p:sp>
        <p:nvSpPr>
          <p:cNvPr id="58373" name="Line 6"/>
          <p:cNvSpPr>
            <a:spLocks noChangeShapeType="1"/>
          </p:cNvSpPr>
          <p:nvPr/>
        </p:nvSpPr>
        <p:spPr bwMode="auto">
          <a:xfrm>
            <a:off x="2819400" y="20955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>
            <a:off x="5410200" y="20955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1371600" y="3810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 flipV="1">
            <a:off x="2362200" y="3124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2362200" y="3124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4495800" y="3124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12"/>
          <p:cNvSpPr>
            <a:spLocks noChangeShapeType="1"/>
          </p:cNvSpPr>
          <p:nvPr/>
        </p:nvSpPr>
        <p:spPr bwMode="auto">
          <a:xfrm>
            <a:off x="4495800" y="3810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 flipV="1">
            <a:off x="6858000" y="30480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6858000" y="3048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AutoShape 15"/>
          <p:cNvSpPr>
            <a:spLocks/>
          </p:cNvSpPr>
          <p:nvPr/>
        </p:nvSpPr>
        <p:spPr bwMode="auto">
          <a:xfrm>
            <a:off x="2895600" y="3429000"/>
            <a:ext cx="1143000" cy="741363"/>
          </a:xfrm>
          <a:prstGeom prst="borderCallout1">
            <a:avLst>
              <a:gd name="adj1" fmla="val 18750"/>
              <a:gd name="adj2" fmla="val -6667"/>
              <a:gd name="adj3" fmla="val 2606"/>
              <a:gd name="adj4" fmla="val -48333"/>
            </a:avLst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leading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edge</a:t>
            </a:r>
          </a:p>
        </p:txBody>
      </p:sp>
      <p:sp>
        <p:nvSpPr>
          <p:cNvPr id="58383" name="AutoShape 16"/>
          <p:cNvSpPr>
            <a:spLocks/>
          </p:cNvSpPr>
          <p:nvPr/>
        </p:nvSpPr>
        <p:spPr bwMode="auto">
          <a:xfrm>
            <a:off x="5181600" y="2743200"/>
            <a:ext cx="914400" cy="762000"/>
          </a:xfrm>
          <a:prstGeom prst="borderCallout1">
            <a:avLst>
              <a:gd name="adj1" fmla="val 15000"/>
              <a:gd name="adj2" fmla="val -8333"/>
              <a:gd name="adj3" fmla="val 94792"/>
              <a:gd name="adj4" fmla="val -74829"/>
            </a:avLst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trailing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edge</a:t>
            </a:r>
          </a:p>
        </p:txBody>
      </p:sp>
      <p:sp>
        <p:nvSpPr>
          <p:cNvPr id="58384" name="Line 17"/>
          <p:cNvSpPr>
            <a:spLocks noChangeShapeType="1"/>
          </p:cNvSpPr>
          <p:nvPr/>
        </p:nvSpPr>
        <p:spPr bwMode="auto">
          <a:xfrm>
            <a:off x="914400" y="2057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Line 18"/>
          <p:cNvSpPr>
            <a:spLocks noChangeShapeType="1"/>
          </p:cNvSpPr>
          <p:nvPr/>
        </p:nvSpPr>
        <p:spPr bwMode="auto">
          <a:xfrm>
            <a:off x="7315200" y="2133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07" name="Text Box 19"/>
          <p:cNvSpPr txBox="1">
            <a:spLocks noChangeArrowheads="1"/>
          </p:cNvSpPr>
          <p:nvPr/>
        </p:nvSpPr>
        <p:spPr bwMode="auto">
          <a:xfrm>
            <a:off x="1447800" y="42672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>
                <a:latin typeface="Arial" charset="0"/>
                <a:cs typeface="Tahoma" charset="0"/>
              </a:rPr>
              <a:t>On the leading edge of the clock, the input of a flipflop is transferred to the output and held.</a:t>
            </a:r>
          </a:p>
        </p:txBody>
      </p:sp>
      <p:sp>
        <p:nvSpPr>
          <p:cNvPr id="498708" name="Text Box 20"/>
          <p:cNvSpPr txBox="1">
            <a:spLocks noChangeArrowheads="1"/>
          </p:cNvSpPr>
          <p:nvPr/>
        </p:nvSpPr>
        <p:spPr bwMode="auto">
          <a:xfrm>
            <a:off x="1447800" y="5029200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>
                <a:latin typeface="Arial" charset="0"/>
                <a:cs typeface="Tahoma" charset="0"/>
              </a:rPr>
              <a:t>We must be sure the output of the combinational logic has </a:t>
            </a:r>
            <a:r>
              <a:rPr lang="en-US" sz="1800" b="0" i="1">
                <a:latin typeface="Arial" charset="0"/>
                <a:cs typeface="Tahoma" charset="0"/>
              </a:rPr>
              <a:t>settled</a:t>
            </a:r>
            <a:r>
              <a:rPr lang="en-US" sz="1800" b="0">
                <a:latin typeface="Arial" charset="0"/>
                <a:cs typeface="Tahoma" charset="0"/>
              </a:rPr>
              <a:t> before the next leading clock edge.</a:t>
            </a:r>
          </a:p>
        </p:txBody>
      </p:sp>
      <p:sp>
        <p:nvSpPr>
          <p:cNvPr id="58388" name="Line 21"/>
          <p:cNvSpPr>
            <a:spLocks noChangeShapeType="1"/>
          </p:cNvSpPr>
          <p:nvPr/>
        </p:nvSpPr>
        <p:spPr bwMode="auto">
          <a:xfrm flipV="1">
            <a:off x="2286000" y="2514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2"/>
          <p:cNvSpPr>
            <a:spLocks noChangeShapeType="1"/>
          </p:cNvSpPr>
          <p:nvPr/>
        </p:nvSpPr>
        <p:spPr bwMode="auto">
          <a:xfrm flipV="1">
            <a:off x="6858000" y="2514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898525" y="30083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Clock</a:t>
            </a:r>
          </a:p>
        </p:txBody>
      </p:sp>
      <p:sp>
        <p:nvSpPr>
          <p:cNvPr id="58391" name="Text Box 24"/>
          <p:cNvSpPr txBox="1">
            <a:spLocks noChangeArrowheads="1"/>
          </p:cNvSpPr>
          <p:nvPr/>
        </p:nvSpPr>
        <p:spPr bwMode="auto">
          <a:xfrm>
            <a:off x="685800" y="1676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data</a:t>
            </a:r>
          </a:p>
        </p:txBody>
      </p:sp>
      <p:sp>
        <p:nvSpPr>
          <p:cNvPr id="58392" name="Rectangle 1"/>
          <p:cNvSpPr>
            <a:spLocks noChangeArrowheads="1"/>
          </p:cNvSpPr>
          <p:nvPr/>
        </p:nvSpPr>
        <p:spPr bwMode="auto">
          <a:xfrm>
            <a:off x="960438" y="5791200"/>
            <a:ext cx="7573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latin typeface="Tahoma" charset="0"/>
                <a:cs typeface="Tahoma" charset="0"/>
              </a:rPr>
              <a:t>Clock period must be “long enough”</a:t>
            </a:r>
          </a:p>
          <a:p>
            <a:pPr algn="l"/>
            <a:r>
              <a:rPr lang="en-US" b="0">
                <a:latin typeface="Tahoma" charset="0"/>
                <a:cs typeface="Tahoma" charset="0"/>
              </a:rPr>
              <a:t>	Clock Period &gt;= t</a:t>
            </a:r>
            <a:r>
              <a:rPr lang="en-US" b="0" baseline="-25000">
                <a:latin typeface="Tahoma" charset="0"/>
                <a:cs typeface="Tahoma" charset="0"/>
              </a:rPr>
              <a:t>FF</a:t>
            </a:r>
            <a:r>
              <a:rPr lang="en-US" b="0">
                <a:latin typeface="Tahoma" charset="0"/>
                <a:cs typeface="Tahoma" charset="0"/>
              </a:rPr>
              <a:t> + t</a:t>
            </a:r>
            <a:r>
              <a:rPr lang="en-US" b="0" baseline="-25000">
                <a:latin typeface="Tahoma" charset="0"/>
                <a:cs typeface="Tahoma" charset="0"/>
              </a:rPr>
              <a:t>logic</a:t>
            </a:r>
            <a:r>
              <a:rPr lang="en-US" b="0">
                <a:latin typeface="Tahoma" charset="0"/>
                <a:cs typeface="Tahoma" charset="0"/>
              </a:rPr>
              <a:t> + t</a:t>
            </a:r>
            <a:r>
              <a:rPr lang="en-US" b="0" baseline="-25000">
                <a:latin typeface="Tahoma" charset="0"/>
                <a:cs typeface="Tahoma" charset="0"/>
              </a:rPr>
              <a:t>setup</a:t>
            </a:r>
            <a:endParaRPr lang="en-US" sz="2000" b="0" i="1" baseline="-2500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7" grpId="0"/>
      <p:bldP spid="498708" grpId="0"/>
      <p:bldP spid="583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Finite State Machines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is a State Machine?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Remember automata?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It is defined by the following: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Set of STATES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Set of INPUTS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Set of OUTPUTS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 mapping from (STATES, INPUTS) to …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… the next STATE and an OUTPUT</a:t>
            </a:r>
          </a:p>
          <a:p>
            <a:pPr lvl="2">
              <a:buFont typeface="Wingdings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buFont typeface="Wingdings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STATE represents memory!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Implementing an FSM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08025"/>
            <a:ext cx="9144000" cy="226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</a:t>
            </a:r>
            <a:r>
              <a:rPr lang="en-US" dirty="0" err="1" smtClean="0"/>
              <a:t>flipflops</a:t>
            </a:r>
            <a:r>
              <a:rPr lang="en-US" dirty="0" smtClean="0"/>
              <a:t> to represent state (i.e., memory)</a:t>
            </a:r>
          </a:p>
          <a:p>
            <a:pPr>
              <a:defRPr/>
            </a:pPr>
            <a:r>
              <a:rPr lang="en-US" dirty="0" smtClean="0"/>
              <a:t>Use combinational logic to compute:</a:t>
            </a:r>
          </a:p>
          <a:p>
            <a:pPr lvl="1">
              <a:defRPr/>
            </a:pPr>
            <a:r>
              <a:rPr lang="en-US" dirty="0" smtClean="0"/>
              <a:t>output as a function of inputs + state</a:t>
            </a:r>
          </a:p>
          <a:p>
            <a:pPr lvl="1">
              <a:defRPr/>
            </a:pPr>
            <a:r>
              <a:rPr lang="en-US" dirty="0" smtClean="0"/>
              <a:t>next state as a function of inputs + state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19400" y="4384675"/>
            <a:ext cx="1143000" cy="1069975"/>
            <a:chOff x="2819400" y="4385066"/>
            <a:chExt cx="1143000" cy="1069632"/>
          </a:xfrm>
        </p:grpSpPr>
        <p:sp>
          <p:nvSpPr>
            <p:cNvPr id="60437" name="Rectangle 3"/>
            <p:cNvSpPr>
              <a:spLocks noChangeArrowheads="1"/>
            </p:cNvSpPr>
            <p:nvPr/>
          </p:nvSpPr>
          <p:spPr bwMode="auto">
            <a:xfrm>
              <a:off x="2819400" y="4385066"/>
              <a:ext cx="609600" cy="10696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  <a:cs typeface="Tahoma" charset="0"/>
                </a:rPr>
                <a:t>State</a:t>
              </a:r>
              <a:br>
                <a:rPr lang="en-US" sz="1800" b="0">
                  <a:latin typeface="Arial" charset="0"/>
                  <a:cs typeface="Tahoma" charset="0"/>
                </a:rPr>
              </a:br>
              <a:r>
                <a:rPr lang="en-US" sz="1200" b="0">
                  <a:latin typeface="Arial" charset="0"/>
                  <a:cs typeface="Tahoma" charset="0"/>
                </a:rPr>
                <a:t>(flipflops)</a:t>
              </a:r>
            </a:p>
          </p:txBody>
        </p:sp>
        <p:sp>
          <p:nvSpPr>
            <p:cNvPr id="60438" name="Line 7"/>
            <p:cNvSpPr>
              <a:spLocks noChangeShapeType="1"/>
            </p:cNvSpPr>
            <p:nvPr/>
          </p:nvSpPr>
          <p:spPr bwMode="auto">
            <a:xfrm>
              <a:off x="3429000" y="4919882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81200" y="4860925"/>
            <a:ext cx="4876800" cy="1009650"/>
            <a:chOff x="1981200" y="4860458"/>
            <a:chExt cx="4876800" cy="1010208"/>
          </a:xfrm>
        </p:grpSpPr>
        <p:sp>
          <p:nvSpPr>
            <p:cNvPr id="60432" name="Line 8"/>
            <p:cNvSpPr>
              <a:spLocks noChangeShapeType="1"/>
            </p:cNvSpPr>
            <p:nvPr/>
          </p:nvSpPr>
          <p:spPr bwMode="auto">
            <a:xfrm>
              <a:off x="5562600" y="4860458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Line 9"/>
            <p:cNvSpPr>
              <a:spLocks noChangeShapeType="1"/>
            </p:cNvSpPr>
            <p:nvPr/>
          </p:nvSpPr>
          <p:spPr bwMode="auto">
            <a:xfrm>
              <a:off x="6858000" y="4860458"/>
              <a:ext cx="0" cy="1010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Line 10"/>
            <p:cNvSpPr>
              <a:spLocks noChangeShapeType="1"/>
            </p:cNvSpPr>
            <p:nvPr/>
          </p:nvSpPr>
          <p:spPr bwMode="auto">
            <a:xfrm flipH="1">
              <a:off x="1981200" y="5870666"/>
              <a:ext cx="487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11"/>
            <p:cNvSpPr>
              <a:spLocks noChangeShapeType="1"/>
            </p:cNvSpPr>
            <p:nvPr/>
          </p:nvSpPr>
          <p:spPr bwMode="auto">
            <a:xfrm flipV="1">
              <a:off x="1981200" y="4919882"/>
              <a:ext cx="0" cy="950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12"/>
            <p:cNvSpPr>
              <a:spLocks noChangeShapeType="1"/>
            </p:cNvSpPr>
            <p:nvPr/>
          </p:nvSpPr>
          <p:spPr bwMode="auto">
            <a:xfrm>
              <a:off x="1981200" y="4919882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133600" y="3314700"/>
            <a:ext cx="4800600" cy="2198688"/>
            <a:chOff x="2133600" y="3315434"/>
            <a:chExt cx="4800600" cy="2198688"/>
          </a:xfrm>
        </p:grpSpPr>
        <p:sp>
          <p:nvSpPr>
            <p:cNvPr id="60425" name="Rectangle 4"/>
            <p:cNvSpPr>
              <a:spLocks noChangeArrowheads="1"/>
            </p:cNvSpPr>
            <p:nvPr/>
          </p:nvSpPr>
          <p:spPr bwMode="auto">
            <a:xfrm>
              <a:off x="3962400" y="3315434"/>
              <a:ext cx="1600200" cy="2198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  <a:cs typeface="Tahoma" charset="0"/>
                </a:rPr>
                <a:t>Function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  <a:cs typeface="Tahoma" charset="0"/>
                </a:rPr>
                <a:t>(comb. logic)</a:t>
              </a:r>
            </a:p>
          </p:txBody>
        </p:sp>
        <p:grpSp>
          <p:nvGrpSpPr>
            <p:cNvPr id="60426" name="Group 4"/>
            <p:cNvGrpSpPr>
              <a:grpSpLocks/>
            </p:cNvGrpSpPr>
            <p:nvPr/>
          </p:nvGrpSpPr>
          <p:grpSpPr bwMode="auto">
            <a:xfrm>
              <a:off x="2133600" y="3403332"/>
              <a:ext cx="1828800" cy="387494"/>
              <a:chOff x="2133600" y="3403332"/>
              <a:chExt cx="1828800" cy="387494"/>
            </a:xfrm>
          </p:grpSpPr>
          <p:sp>
            <p:nvSpPr>
              <p:cNvPr id="60430" name="Line 5"/>
              <p:cNvSpPr>
                <a:spLocks noChangeShapeType="1"/>
              </p:cNvSpPr>
              <p:nvPr/>
            </p:nvSpPr>
            <p:spPr bwMode="auto">
              <a:xfrm>
                <a:off x="2133600" y="3790826"/>
                <a:ext cx="1828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1" name="Text Box 6"/>
              <p:cNvSpPr txBox="1">
                <a:spLocks noChangeArrowheads="1"/>
              </p:cNvSpPr>
              <p:nvPr/>
            </p:nvSpPr>
            <p:spPr bwMode="auto">
              <a:xfrm>
                <a:off x="2270125" y="3403332"/>
                <a:ext cx="806450" cy="285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800" b="0">
                    <a:latin typeface="Arial" charset="0"/>
                    <a:cs typeface="Tahoma" charset="0"/>
                  </a:rPr>
                  <a:t>Inputs</a:t>
                </a:r>
              </a:p>
            </p:txBody>
          </p:sp>
        </p:grpSp>
        <p:grpSp>
          <p:nvGrpSpPr>
            <p:cNvPr id="60427" name="Group 3"/>
            <p:cNvGrpSpPr>
              <a:grpSpLocks/>
            </p:cNvGrpSpPr>
            <p:nvPr/>
          </p:nvGrpSpPr>
          <p:grpSpPr bwMode="auto">
            <a:xfrm>
              <a:off x="5562600" y="3343908"/>
              <a:ext cx="1371600" cy="387494"/>
              <a:chOff x="5562600" y="3343908"/>
              <a:chExt cx="1371600" cy="387494"/>
            </a:xfrm>
          </p:grpSpPr>
          <p:sp>
            <p:nvSpPr>
              <p:cNvPr id="60428" name="Line 13"/>
              <p:cNvSpPr>
                <a:spLocks noChangeShapeType="1"/>
              </p:cNvSpPr>
              <p:nvPr/>
            </p:nvSpPr>
            <p:spPr bwMode="auto">
              <a:xfrm>
                <a:off x="5562600" y="3731402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Text Box 14"/>
              <p:cNvSpPr txBox="1">
                <a:spLocks noChangeArrowheads="1"/>
              </p:cNvSpPr>
              <p:nvPr/>
            </p:nvSpPr>
            <p:spPr bwMode="auto">
              <a:xfrm>
                <a:off x="5927725" y="3343908"/>
                <a:ext cx="984250" cy="285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800" b="0">
                    <a:latin typeface="Arial" charset="0"/>
                    <a:cs typeface="Tahoma" charset="0"/>
                  </a:rPr>
                  <a:t>Outputs</a:t>
                </a:r>
              </a:p>
            </p:txBody>
          </p: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200400" y="5454650"/>
            <a:ext cx="815975" cy="1247775"/>
            <a:chOff x="3200400" y="5454698"/>
            <a:chExt cx="815975" cy="1247904"/>
          </a:xfrm>
        </p:grpSpPr>
        <p:sp>
          <p:nvSpPr>
            <p:cNvPr id="60423" name="Line 15"/>
            <p:cNvSpPr>
              <a:spLocks noChangeShapeType="1"/>
            </p:cNvSpPr>
            <p:nvPr/>
          </p:nvSpPr>
          <p:spPr bwMode="auto">
            <a:xfrm flipV="1">
              <a:off x="3200400" y="5454698"/>
              <a:ext cx="0" cy="12479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Text Box 16"/>
            <p:cNvSpPr txBox="1">
              <a:spLocks noChangeArrowheads="1"/>
            </p:cNvSpPr>
            <p:nvPr/>
          </p:nvSpPr>
          <p:spPr bwMode="auto">
            <a:xfrm>
              <a:off x="3260725" y="6315108"/>
              <a:ext cx="755650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  <a:cs typeface="Tahoma" charset="0"/>
                </a:rPr>
                <a:t>Clock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 descr="30%"/>
          <p:cNvSpPr>
            <a:spLocks noChangeArrowheads="1"/>
          </p:cNvSpPr>
          <p:nvPr/>
        </p:nvSpPr>
        <p:spPr bwMode="auto">
          <a:xfrm>
            <a:off x="1457325" y="1295400"/>
            <a:ext cx="1517650" cy="3657600"/>
          </a:xfrm>
          <a:prstGeom prst="rect">
            <a:avLst/>
          </a:prstGeom>
          <a:pattFill prst="pct30">
            <a:fgClr>
              <a:srgbClr val="FF99CC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charset="0"/>
              <a:cs typeface="Tahoma" charset="0"/>
            </a:endParaRPr>
          </a:p>
        </p:txBody>
      </p:sp>
      <p:sp>
        <p:nvSpPr>
          <p:cNvPr id="21506" name="Rectangle 3" descr="10%"/>
          <p:cNvSpPr>
            <a:spLocks noChangeArrowheads="1"/>
          </p:cNvSpPr>
          <p:nvPr/>
        </p:nvSpPr>
        <p:spPr bwMode="auto">
          <a:xfrm>
            <a:off x="2974975" y="1295400"/>
            <a:ext cx="3344863" cy="3657600"/>
          </a:xfrm>
          <a:prstGeom prst="rect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Mux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s Guts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001713" y="5381625"/>
            <a:ext cx="7227887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latin typeface="Tahoma" charset="0"/>
                <a:cs typeface="Tahoma" charset="0"/>
              </a:rPr>
              <a:t>Hmmm, by sharing the decoder part of the logic MUXs could be adapted to make lookup tables with any number of outputs</a:t>
            </a:r>
          </a:p>
        </p:txBody>
      </p:sp>
      <p:grpSp>
        <p:nvGrpSpPr>
          <p:cNvPr id="21509" name="Group 6"/>
          <p:cNvGrpSpPr>
            <a:grpSpLocks noChangeAspect="1"/>
          </p:cNvGrpSpPr>
          <p:nvPr/>
        </p:nvGrpSpPr>
        <p:grpSpPr bwMode="auto">
          <a:xfrm>
            <a:off x="1824038" y="1860550"/>
            <a:ext cx="1365250" cy="608013"/>
            <a:chOff x="2304" y="7200"/>
            <a:chExt cx="1296" cy="576"/>
          </a:xfrm>
        </p:grpSpPr>
        <p:sp>
          <p:nvSpPr>
            <p:cNvPr id="21611" name="Freeform 7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Line 8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Line 9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Line 10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0" name="Oval 11" descr="30%"/>
          <p:cNvSpPr>
            <a:spLocks noChangeAspect="1" noChangeArrowheads="1"/>
          </p:cNvSpPr>
          <p:nvPr/>
        </p:nvSpPr>
        <p:spPr bwMode="auto">
          <a:xfrm>
            <a:off x="1974850" y="1936750"/>
            <a:ext cx="152400" cy="150813"/>
          </a:xfrm>
          <a:prstGeom prst="ellipse">
            <a:avLst/>
          </a:prstGeom>
          <a:pattFill prst="pct30">
            <a:fgClr>
              <a:srgbClr val="FF99CC"/>
            </a:fgClr>
            <a:bgClr>
              <a:srgbClr val="FFFFFF"/>
            </a:bgClr>
          </a:patt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21511" name="Group 12"/>
          <p:cNvGrpSpPr>
            <a:grpSpLocks noChangeAspect="1"/>
          </p:cNvGrpSpPr>
          <p:nvPr/>
        </p:nvGrpSpPr>
        <p:grpSpPr bwMode="auto">
          <a:xfrm>
            <a:off x="1824038" y="2620963"/>
            <a:ext cx="1365250" cy="608012"/>
            <a:chOff x="2304" y="7200"/>
            <a:chExt cx="1296" cy="576"/>
          </a:xfrm>
        </p:grpSpPr>
        <p:sp>
          <p:nvSpPr>
            <p:cNvPr id="21607" name="Freeform 13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Line 14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Line 15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Line 16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2" name="Group 17"/>
          <p:cNvGrpSpPr>
            <a:grpSpLocks noChangeAspect="1"/>
          </p:cNvGrpSpPr>
          <p:nvPr/>
        </p:nvGrpSpPr>
        <p:grpSpPr bwMode="auto">
          <a:xfrm>
            <a:off x="1824038" y="3429000"/>
            <a:ext cx="1365250" cy="608013"/>
            <a:chOff x="2304" y="7200"/>
            <a:chExt cx="1296" cy="576"/>
          </a:xfrm>
        </p:grpSpPr>
        <p:sp>
          <p:nvSpPr>
            <p:cNvPr id="21603" name="Freeform 18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Line 19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Line 20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Line 21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3" name="Group 22"/>
          <p:cNvGrpSpPr>
            <a:grpSpLocks noChangeAspect="1"/>
          </p:cNvGrpSpPr>
          <p:nvPr/>
        </p:nvGrpSpPr>
        <p:grpSpPr bwMode="auto">
          <a:xfrm>
            <a:off x="1824038" y="4191000"/>
            <a:ext cx="1365250" cy="608013"/>
            <a:chOff x="2304" y="7200"/>
            <a:chExt cx="1296" cy="576"/>
          </a:xfrm>
        </p:grpSpPr>
        <p:sp>
          <p:nvSpPr>
            <p:cNvPr id="21599" name="Freeform 23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Line 24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Line 25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Line 26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4" name="Group 27"/>
          <p:cNvGrpSpPr>
            <a:grpSpLocks noChangeAspect="1"/>
          </p:cNvGrpSpPr>
          <p:nvPr/>
        </p:nvGrpSpPr>
        <p:grpSpPr bwMode="auto">
          <a:xfrm>
            <a:off x="3189288" y="4037013"/>
            <a:ext cx="1365250" cy="608012"/>
            <a:chOff x="2304" y="7200"/>
            <a:chExt cx="1296" cy="576"/>
          </a:xfrm>
        </p:grpSpPr>
        <p:sp>
          <p:nvSpPr>
            <p:cNvPr id="21595" name="Freeform 28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Line 29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Line 30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Line 31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5" name="Group 32"/>
          <p:cNvGrpSpPr>
            <a:grpSpLocks noChangeAspect="1"/>
          </p:cNvGrpSpPr>
          <p:nvPr/>
        </p:nvGrpSpPr>
        <p:grpSpPr bwMode="auto">
          <a:xfrm>
            <a:off x="3189288" y="3276600"/>
            <a:ext cx="1365250" cy="608013"/>
            <a:chOff x="2304" y="7200"/>
            <a:chExt cx="1296" cy="576"/>
          </a:xfrm>
        </p:grpSpPr>
        <p:sp>
          <p:nvSpPr>
            <p:cNvPr id="21591" name="Freeform 33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34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Line 35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Line 36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6" name="Group 37"/>
          <p:cNvGrpSpPr>
            <a:grpSpLocks noChangeAspect="1"/>
          </p:cNvGrpSpPr>
          <p:nvPr/>
        </p:nvGrpSpPr>
        <p:grpSpPr bwMode="auto">
          <a:xfrm>
            <a:off x="3189288" y="2468563"/>
            <a:ext cx="1365250" cy="608012"/>
            <a:chOff x="2304" y="7200"/>
            <a:chExt cx="1296" cy="576"/>
          </a:xfrm>
        </p:grpSpPr>
        <p:sp>
          <p:nvSpPr>
            <p:cNvPr id="21587" name="Freeform 38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Line 39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Line 40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Line 41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7" name="Group 42"/>
          <p:cNvGrpSpPr>
            <a:grpSpLocks noChangeAspect="1"/>
          </p:cNvGrpSpPr>
          <p:nvPr/>
        </p:nvGrpSpPr>
        <p:grpSpPr bwMode="auto">
          <a:xfrm>
            <a:off x="3189288" y="1708150"/>
            <a:ext cx="1365250" cy="608013"/>
            <a:chOff x="2304" y="7200"/>
            <a:chExt cx="1296" cy="576"/>
          </a:xfrm>
        </p:grpSpPr>
        <p:sp>
          <p:nvSpPr>
            <p:cNvPr id="21583" name="Freeform 43"/>
            <p:cNvSpPr>
              <a:spLocks noChangeAspect="1"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Line 44"/>
            <p:cNvSpPr>
              <a:spLocks noChangeAspect="1"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Line 45"/>
            <p:cNvSpPr>
              <a:spLocks noChangeAspect="1"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Line 46"/>
            <p:cNvSpPr>
              <a:spLocks noChangeAspect="1"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8" name="Oval 47" descr="30%"/>
          <p:cNvSpPr>
            <a:spLocks noChangeAspect="1" noChangeArrowheads="1"/>
          </p:cNvSpPr>
          <p:nvPr/>
        </p:nvSpPr>
        <p:spPr bwMode="auto">
          <a:xfrm>
            <a:off x="1974850" y="2241550"/>
            <a:ext cx="152400" cy="150813"/>
          </a:xfrm>
          <a:prstGeom prst="ellipse">
            <a:avLst/>
          </a:prstGeom>
          <a:pattFill prst="pct30">
            <a:fgClr>
              <a:srgbClr val="FF99CC"/>
            </a:fgClr>
            <a:bgClr>
              <a:srgbClr val="FFFFFF"/>
            </a:bgClr>
          </a:patt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19" name="Oval 48" descr="30%"/>
          <p:cNvSpPr>
            <a:spLocks noChangeAspect="1" noChangeArrowheads="1"/>
          </p:cNvSpPr>
          <p:nvPr/>
        </p:nvSpPr>
        <p:spPr bwMode="auto">
          <a:xfrm>
            <a:off x="1974850" y="2697163"/>
            <a:ext cx="152400" cy="150812"/>
          </a:xfrm>
          <a:prstGeom prst="ellipse">
            <a:avLst/>
          </a:prstGeom>
          <a:pattFill prst="pct30">
            <a:fgClr>
              <a:srgbClr val="FF99CC"/>
            </a:fgClr>
            <a:bgClr>
              <a:srgbClr val="FFFFFF"/>
            </a:bgClr>
          </a:patt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20" name="Oval 49" descr="30%"/>
          <p:cNvSpPr>
            <a:spLocks noChangeAspect="1" noChangeArrowheads="1"/>
          </p:cNvSpPr>
          <p:nvPr/>
        </p:nvSpPr>
        <p:spPr bwMode="auto">
          <a:xfrm>
            <a:off x="1974850" y="3808413"/>
            <a:ext cx="152400" cy="150812"/>
          </a:xfrm>
          <a:prstGeom prst="ellipse">
            <a:avLst/>
          </a:prstGeom>
          <a:pattFill prst="pct30">
            <a:fgClr>
              <a:srgbClr val="FF99CC"/>
            </a:fgClr>
            <a:bgClr>
              <a:srgbClr val="FFFFFF"/>
            </a:bgClr>
          </a:patt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21521" name="Group 50"/>
          <p:cNvGrpSpPr>
            <a:grpSpLocks/>
          </p:cNvGrpSpPr>
          <p:nvPr/>
        </p:nvGrpSpPr>
        <p:grpSpPr bwMode="auto">
          <a:xfrm>
            <a:off x="5087938" y="2519363"/>
            <a:ext cx="1350962" cy="1212850"/>
            <a:chOff x="3448" y="1779"/>
            <a:chExt cx="851" cy="764"/>
          </a:xfrm>
        </p:grpSpPr>
        <p:sp>
          <p:nvSpPr>
            <p:cNvPr id="21577" name="Freeform 51" descr="10%"/>
            <p:cNvSpPr>
              <a:spLocks noChangeAspect="1"/>
            </p:cNvSpPr>
            <p:nvPr/>
          </p:nvSpPr>
          <p:spPr bwMode="auto">
            <a:xfrm>
              <a:off x="3637" y="1779"/>
              <a:ext cx="496" cy="764"/>
            </a:xfrm>
            <a:custGeom>
              <a:avLst/>
              <a:gdLst>
                <a:gd name="T0" fmla="*/ 0 w 747"/>
                <a:gd name="T1" fmla="*/ 0 h 576"/>
                <a:gd name="T2" fmla="*/ 7 w 747"/>
                <a:gd name="T3" fmla="*/ 0 h 576"/>
                <a:gd name="T4" fmla="*/ 9 w 747"/>
                <a:gd name="T5" fmla="*/ 151 h 576"/>
                <a:gd name="T6" fmla="*/ 9 w 747"/>
                <a:gd name="T7" fmla="*/ 464 h 576"/>
                <a:gd name="T8" fmla="*/ 11 w 747"/>
                <a:gd name="T9" fmla="*/ 1667 h 576"/>
                <a:gd name="T10" fmla="*/ 12 w 747"/>
                <a:gd name="T11" fmla="*/ 3193 h 576"/>
                <a:gd name="T12" fmla="*/ 13 w 747"/>
                <a:gd name="T13" fmla="*/ 4905 h 576"/>
                <a:gd name="T14" fmla="*/ 12 w 747"/>
                <a:gd name="T15" fmla="*/ 6620 h 576"/>
                <a:gd name="T16" fmla="*/ 11 w 747"/>
                <a:gd name="T17" fmla="*/ 8049 h 576"/>
                <a:gd name="T18" fmla="*/ 9 w 747"/>
                <a:gd name="T19" fmla="*/ 9254 h 576"/>
                <a:gd name="T20" fmla="*/ 9 w 747"/>
                <a:gd name="T21" fmla="*/ 9546 h 576"/>
                <a:gd name="T22" fmla="*/ 7 w 747"/>
                <a:gd name="T23" fmla="*/ 9709 h 576"/>
                <a:gd name="T24" fmla="*/ 0 w 747"/>
                <a:gd name="T25" fmla="*/ 9709 h 576"/>
                <a:gd name="T26" fmla="*/ 1 w 747"/>
                <a:gd name="T27" fmla="*/ 9456 h 576"/>
                <a:gd name="T28" fmla="*/ 1 w 747"/>
                <a:gd name="T29" fmla="*/ 9045 h 576"/>
                <a:gd name="T30" fmla="*/ 2 w 747"/>
                <a:gd name="T31" fmla="*/ 8139 h 576"/>
                <a:gd name="T32" fmla="*/ 2 w 747"/>
                <a:gd name="T33" fmla="*/ 6420 h 576"/>
                <a:gd name="T34" fmla="*/ 3 w 747"/>
                <a:gd name="T35" fmla="*/ 4855 h 576"/>
                <a:gd name="T36" fmla="*/ 2 w 747"/>
                <a:gd name="T37" fmla="*/ 3083 h 576"/>
                <a:gd name="T38" fmla="*/ 2 w 747"/>
                <a:gd name="T39" fmla="*/ 1667 h 576"/>
                <a:gd name="T40" fmla="*/ 1 w 747"/>
                <a:gd name="T41" fmla="*/ 552 h 576"/>
                <a:gd name="T42" fmla="*/ 1 w 747"/>
                <a:gd name="T43" fmla="*/ 15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pattFill prst="pct10">
              <a:fgClr>
                <a:schemeClr val="accent1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52" descr="10%"/>
            <p:cNvSpPr>
              <a:spLocks noChangeAspect="1" noChangeShapeType="1"/>
            </p:cNvSpPr>
            <p:nvPr/>
          </p:nvSpPr>
          <p:spPr bwMode="auto">
            <a:xfrm>
              <a:off x="3452" y="2065"/>
              <a:ext cx="2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53" descr="10%"/>
            <p:cNvSpPr>
              <a:spLocks noChangeAspect="1" noChangeShapeType="1"/>
            </p:cNvSpPr>
            <p:nvPr/>
          </p:nvSpPr>
          <p:spPr bwMode="auto">
            <a:xfrm flipH="1">
              <a:off x="4128" y="2160"/>
              <a:ext cx="1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54" descr="10%"/>
            <p:cNvSpPr>
              <a:spLocks noChangeAspect="1" noChangeShapeType="1"/>
            </p:cNvSpPr>
            <p:nvPr/>
          </p:nvSpPr>
          <p:spPr bwMode="auto">
            <a:xfrm>
              <a:off x="3448" y="1872"/>
              <a:ext cx="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55" descr="10%"/>
            <p:cNvSpPr>
              <a:spLocks noChangeAspect="1" noChangeShapeType="1"/>
            </p:cNvSpPr>
            <p:nvPr/>
          </p:nvSpPr>
          <p:spPr bwMode="auto">
            <a:xfrm>
              <a:off x="3456" y="2256"/>
              <a:ext cx="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Line 56" descr="10%"/>
            <p:cNvSpPr>
              <a:spLocks noChangeAspect="1" noChangeShapeType="1"/>
            </p:cNvSpPr>
            <p:nvPr/>
          </p:nvSpPr>
          <p:spPr bwMode="auto">
            <a:xfrm>
              <a:off x="3448" y="2448"/>
              <a:ext cx="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2" name="Line 57"/>
          <p:cNvSpPr>
            <a:spLocks noChangeShapeType="1"/>
          </p:cNvSpPr>
          <p:nvPr/>
        </p:nvSpPr>
        <p:spPr bwMode="auto">
          <a:xfrm flipV="1">
            <a:off x="4554538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58"/>
          <p:cNvSpPr>
            <a:spLocks noChangeShapeType="1"/>
          </p:cNvSpPr>
          <p:nvPr/>
        </p:nvSpPr>
        <p:spPr bwMode="auto">
          <a:xfrm flipH="1">
            <a:off x="4554538" y="3276600"/>
            <a:ext cx="546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59"/>
          <p:cNvSpPr>
            <a:spLocks noChangeShapeType="1"/>
          </p:cNvSpPr>
          <p:nvPr/>
        </p:nvSpPr>
        <p:spPr bwMode="auto">
          <a:xfrm flipH="1">
            <a:off x="4554538" y="2974975"/>
            <a:ext cx="546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60"/>
          <p:cNvSpPr>
            <a:spLocks noChangeShapeType="1"/>
          </p:cNvSpPr>
          <p:nvPr/>
        </p:nvSpPr>
        <p:spPr bwMode="auto">
          <a:xfrm>
            <a:off x="4554538" y="2773363"/>
            <a:ext cx="0" cy="201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61"/>
          <p:cNvSpPr>
            <a:spLocks noChangeShapeType="1"/>
          </p:cNvSpPr>
          <p:nvPr/>
        </p:nvSpPr>
        <p:spPr bwMode="auto">
          <a:xfrm flipH="1">
            <a:off x="4795838" y="2667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62"/>
          <p:cNvSpPr>
            <a:spLocks noChangeShapeType="1"/>
          </p:cNvSpPr>
          <p:nvPr/>
        </p:nvSpPr>
        <p:spPr bwMode="auto">
          <a:xfrm>
            <a:off x="4554538" y="2012950"/>
            <a:ext cx="241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63"/>
          <p:cNvSpPr>
            <a:spLocks noChangeShapeType="1"/>
          </p:cNvSpPr>
          <p:nvPr/>
        </p:nvSpPr>
        <p:spPr bwMode="auto">
          <a:xfrm>
            <a:off x="4795838" y="2012950"/>
            <a:ext cx="0" cy="65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64"/>
          <p:cNvSpPr>
            <a:spLocks noChangeShapeType="1"/>
          </p:cNvSpPr>
          <p:nvPr/>
        </p:nvSpPr>
        <p:spPr bwMode="auto">
          <a:xfrm flipH="1">
            <a:off x="4795838" y="35845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65"/>
          <p:cNvSpPr>
            <a:spLocks noChangeShapeType="1"/>
          </p:cNvSpPr>
          <p:nvPr/>
        </p:nvSpPr>
        <p:spPr bwMode="auto">
          <a:xfrm>
            <a:off x="4554538" y="4341813"/>
            <a:ext cx="241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66"/>
          <p:cNvSpPr>
            <a:spLocks noChangeShapeType="1"/>
          </p:cNvSpPr>
          <p:nvPr/>
        </p:nvSpPr>
        <p:spPr bwMode="auto">
          <a:xfrm>
            <a:off x="4795838" y="3584575"/>
            <a:ext cx="0" cy="75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32" name="Group 67"/>
          <p:cNvGrpSpPr>
            <a:grpSpLocks/>
          </p:cNvGrpSpPr>
          <p:nvPr/>
        </p:nvGrpSpPr>
        <p:grpSpPr bwMode="auto">
          <a:xfrm>
            <a:off x="2971800" y="1500188"/>
            <a:ext cx="520700" cy="409575"/>
            <a:chOff x="3789" y="1615"/>
            <a:chExt cx="328" cy="258"/>
          </a:xfrm>
        </p:grpSpPr>
        <p:sp>
          <p:nvSpPr>
            <p:cNvPr id="21573" name="Rectangle 68"/>
            <p:cNvSpPr>
              <a:spLocks noChangeArrowheads="1"/>
            </p:cNvSpPr>
            <p:nvPr/>
          </p:nvSpPr>
          <p:spPr bwMode="auto">
            <a:xfrm>
              <a:off x="3832" y="1654"/>
              <a:ext cx="1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 </a:t>
              </a:r>
            </a:p>
          </p:txBody>
        </p:sp>
        <p:sp>
          <p:nvSpPr>
            <p:cNvPr id="21574" name="Rectangle 69"/>
            <p:cNvSpPr>
              <a:spLocks noChangeArrowheads="1"/>
            </p:cNvSpPr>
            <p:nvPr/>
          </p:nvSpPr>
          <p:spPr bwMode="auto">
            <a:xfrm>
              <a:off x="3789" y="1615"/>
              <a:ext cx="19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I</a:t>
              </a:r>
            </a:p>
          </p:txBody>
        </p:sp>
        <p:sp>
          <p:nvSpPr>
            <p:cNvPr id="21575" name="Rectangle 70"/>
            <p:cNvSpPr>
              <a:spLocks noChangeArrowheads="1"/>
            </p:cNvSpPr>
            <p:nvPr/>
          </p:nvSpPr>
          <p:spPr bwMode="auto">
            <a:xfrm>
              <a:off x="3887" y="1710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21576" name="Rectangle 71"/>
            <p:cNvSpPr>
              <a:spLocks noChangeArrowheads="1"/>
            </p:cNvSpPr>
            <p:nvPr/>
          </p:nvSpPr>
          <p:spPr bwMode="auto">
            <a:xfrm>
              <a:off x="3943" y="1710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0</a:t>
              </a:r>
            </a:p>
          </p:txBody>
        </p:sp>
      </p:grpSp>
      <p:grpSp>
        <p:nvGrpSpPr>
          <p:cNvPr id="21533" name="Group 72"/>
          <p:cNvGrpSpPr>
            <a:grpSpLocks/>
          </p:cNvGrpSpPr>
          <p:nvPr/>
        </p:nvGrpSpPr>
        <p:grpSpPr bwMode="auto">
          <a:xfrm>
            <a:off x="2971800" y="2265363"/>
            <a:ext cx="519113" cy="409575"/>
            <a:chOff x="3789" y="1959"/>
            <a:chExt cx="327" cy="258"/>
          </a:xfrm>
        </p:grpSpPr>
        <p:sp>
          <p:nvSpPr>
            <p:cNvPr id="21569" name="Rectangle 73"/>
            <p:cNvSpPr>
              <a:spLocks noChangeArrowheads="1"/>
            </p:cNvSpPr>
            <p:nvPr/>
          </p:nvSpPr>
          <p:spPr bwMode="auto">
            <a:xfrm>
              <a:off x="3832" y="1998"/>
              <a:ext cx="1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 </a:t>
              </a:r>
            </a:p>
          </p:txBody>
        </p:sp>
        <p:sp>
          <p:nvSpPr>
            <p:cNvPr id="21570" name="Rectangle 74"/>
            <p:cNvSpPr>
              <a:spLocks noChangeArrowheads="1"/>
            </p:cNvSpPr>
            <p:nvPr/>
          </p:nvSpPr>
          <p:spPr bwMode="auto">
            <a:xfrm>
              <a:off x="3789" y="1959"/>
              <a:ext cx="19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I</a:t>
              </a:r>
            </a:p>
          </p:txBody>
        </p:sp>
        <p:sp>
          <p:nvSpPr>
            <p:cNvPr id="21571" name="Rectangle 75"/>
            <p:cNvSpPr>
              <a:spLocks noChangeArrowheads="1"/>
            </p:cNvSpPr>
            <p:nvPr/>
          </p:nvSpPr>
          <p:spPr bwMode="auto">
            <a:xfrm>
              <a:off x="3887" y="2054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21572" name="Rectangle 76"/>
            <p:cNvSpPr>
              <a:spLocks noChangeArrowheads="1"/>
            </p:cNvSpPr>
            <p:nvPr/>
          </p:nvSpPr>
          <p:spPr bwMode="auto">
            <a:xfrm>
              <a:off x="3942" y="2054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1</a:t>
              </a:r>
            </a:p>
          </p:txBody>
        </p:sp>
      </p:grpSp>
      <p:grpSp>
        <p:nvGrpSpPr>
          <p:cNvPr id="21534" name="Group 77"/>
          <p:cNvGrpSpPr>
            <a:grpSpLocks/>
          </p:cNvGrpSpPr>
          <p:nvPr/>
        </p:nvGrpSpPr>
        <p:grpSpPr bwMode="auto">
          <a:xfrm>
            <a:off x="2971800" y="3048000"/>
            <a:ext cx="520700" cy="409575"/>
            <a:chOff x="3789" y="2303"/>
            <a:chExt cx="328" cy="258"/>
          </a:xfrm>
        </p:grpSpPr>
        <p:sp>
          <p:nvSpPr>
            <p:cNvPr id="21565" name="Rectangle 78"/>
            <p:cNvSpPr>
              <a:spLocks noChangeArrowheads="1"/>
            </p:cNvSpPr>
            <p:nvPr/>
          </p:nvSpPr>
          <p:spPr bwMode="auto">
            <a:xfrm>
              <a:off x="3832" y="2342"/>
              <a:ext cx="1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 </a:t>
              </a:r>
            </a:p>
          </p:txBody>
        </p:sp>
        <p:sp>
          <p:nvSpPr>
            <p:cNvPr id="21566" name="Rectangle 79"/>
            <p:cNvSpPr>
              <a:spLocks noChangeArrowheads="1"/>
            </p:cNvSpPr>
            <p:nvPr/>
          </p:nvSpPr>
          <p:spPr bwMode="auto">
            <a:xfrm>
              <a:off x="3789" y="2303"/>
              <a:ext cx="19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I</a:t>
              </a:r>
            </a:p>
          </p:txBody>
        </p:sp>
        <p:sp>
          <p:nvSpPr>
            <p:cNvPr id="21567" name="Rectangle 80"/>
            <p:cNvSpPr>
              <a:spLocks noChangeArrowheads="1"/>
            </p:cNvSpPr>
            <p:nvPr/>
          </p:nvSpPr>
          <p:spPr bwMode="auto">
            <a:xfrm>
              <a:off x="3886" y="2398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21568" name="Rectangle 81"/>
            <p:cNvSpPr>
              <a:spLocks noChangeArrowheads="1"/>
            </p:cNvSpPr>
            <p:nvPr/>
          </p:nvSpPr>
          <p:spPr bwMode="auto">
            <a:xfrm>
              <a:off x="3943" y="2398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0</a:t>
              </a:r>
            </a:p>
          </p:txBody>
        </p:sp>
      </p:grpSp>
      <p:grpSp>
        <p:nvGrpSpPr>
          <p:cNvPr id="21535" name="Group 82"/>
          <p:cNvGrpSpPr>
            <a:grpSpLocks/>
          </p:cNvGrpSpPr>
          <p:nvPr/>
        </p:nvGrpSpPr>
        <p:grpSpPr bwMode="auto">
          <a:xfrm>
            <a:off x="2971800" y="3814763"/>
            <a:ext cx="519113" cy="409575"/>
            <a:chOff x="3789" y="2647"/>
            <a:chExt cx="327" cy="258"/>
          </a:xfrm>
        </p:grpSpPr>
        <p:sp>
          <p:nvSpPr>
            <p:cNvPr id="21561" name="Rectangle 83"/>
            <p:cNvSpPr>
              <a:spLocks noChangeArrowheads="1"/>
            </p:cNvSpPr>
            <p:nvPr/>
          </p:nvSpPr>
          <p:spPr bwMode="auto">
            <a:xfrm>
              <a:off x="3832" y="2686"/>
              <a:ext cx="1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 </a:t>
              </a:r>
            </a:p>
          </p:txBody>
        </p:sp>
        <p:sp>
          <p:nvSpPr>
            <p:cNvPr id="21562" name="Rectangle 84"/>
            <p:cNvSpPr>
              <a:spLocks noChangeArrowheads="1"/>
            </p:cNvSpPr>
            <p:nvPr/>
          </p:nvSpPr>
          <p:spPr bwMode="auto">
            <a:xfrm>
              <a:off x="3789" y="2647"/>
              <a:ext cx="19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I</a:t>
              </a:r>
            </a:p>
          </p:txBody>
        </p:sp>
        <p:sp>
          <p:nvSpPr>
            <p:cNvPr id="21563" name="Rectangle 85"/>
            <p:cNvSpPr>
              <a:spLocks noChangeArrowheads="1"/>
            </p:cNvSpPr>
            <p:nvPr/>
          </p:nvSpPr>
          <p:spPr bwMode="auto">
            <a:xfrm>
              <a:off x="3886" y="2742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21564" name="Rectangle 86"/>
            <p:cNvSpPr>
              <a:spLocks noChangeArrowheads="1"/>
            </p:cNvSpPr>
            <p:nvPr/>
          </p:nvSpPr>
          <p:spPr bwMode="auto">
            <a:xfrm>
              <a:off x="3942" y="2742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1</a:t>
              </a:r>
            </a:p>
          </p:txBody>
        </p:sp>
      </p:grpSp>
      <p:sp>
        <p:nvSpPr>
          <p:cNvPr id="21536" name="Rectangle 87"/>
          <p:cNvSpPr>
            <a:spLocks noChangeArrowheads="1"/>
          </p:cNvSpPr>
          <p:nvPr/>
        </p:nvSpPr>
        <p:spPr bwMode="auto">
          <a:xfrm>
            <a:off x="1454150" y="1801813"/>
            <a:ext cx="3698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A</a:t>
            </a:r>
          </a:p>
        </p:txBody>
      </p:sp>
      <p:sp>
        <p:nvSpPr>
          <p:cNvPr id="21537" name="Rectangle 88"/>
          <p:cNvSpPr>
            <a:spLocks noChangeArrowheads="1"/>
          </p:cNvSpPr>
          <p:nvPr/>
        </p:nvSpPr>
        <p:spPr bwMode="auto">
          <a:xfrm>
            <a:off x="1454150" y="2170113"/>
            <a:ext cx="3444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B</a:t>
            </a:r>
          </a:p>
        </p:txBody>
      </p:sp>
      <p:sp>
        <p:nvSpPr>
          <p:cNvPr id="21538" name="Rectangle 89"/>
          <p:cNvSpPr>
            <a:spLocks noChangeArrowheads="1"/>
          </p:cNvSpPr>
          <p:nvPr/>
        </p:nvSpPr>
        <p:spPr bwMode="auto">
          <a:xfrm>
            <a:off x="1454150" y="2590800"/>
            <a:ext cx="3698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A</a:t>
            </a:r>
          </a:p>
        </p:txBody>
      </p:sp>
      <p:sp>
        <p:nvSpPr>
          <p:cNvPr id="21539" name="Rectangle 90"/>
          <p:cNvSpPr>
            <a:spLocks noChangeArrowheads="1"/>
          </p:cNvSpPr>
          <p:nvPr/>
        </p:nvSpPr>
        <p:spPr bwMode="auto">
          <a:xfrm>
            <a:off x="1454150" y="2959100"/>
            <a:ext cx="3444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B</a:t>
            </a:r>
          </a:p>
        </p:txBody>
      </p:sp>
      <p:sp>
        <p:nvSpPr>
          <p:cNvPr id="21540" name="Rectangle 91"/>
          <p:cNvSpPr>
            <a:spLocks noChangeArrowheads="1"/>
          </p:cNvSpPr>
          <p:nvPr/>
        </p:nvSpPr>
        <p:spPr bwMode="auto">
          <a:xfrm>
            <a:off x="1454150" y="3398838"/>
            <a:ext cx="3698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A</a:t>
            </a:r>
          </a:p>
        </p:txBody>
      </p:sp>
      <p:sp>
        <p:nvSpPr>
          <p:cNvPr id="21541" name="Rectangle 92"/>
          <p:cNvSpPr>
            <a:spLocks noChangeArrowheads="1"/>
          </p:cNvSpPr>
          <p:nvPr/>
        </p:nvSpPr>
        <p:spPr bwMode="auto">
          <a:xfrm>
            <a:off x="1454150" y="3767138"/>
            <a:ext cx="3444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B</a:t>
            </a:r>
          </a:p>
        </p:txBody>
      </p:sp>
      <p:sp>
        <p:nvSpPr>
          <p:cNvPr id="21542" name="Rectangle 93"/>
          <p:cNvSpPr>
            <a:spLocks noChangeArrowheads="1"/>
          </p:cNvSpPr>
          <p:nvPr/>
        </p:nvSpPr>
        <p:spPr bwMode="auto">
          <a:xfrm>
            <a:off x="1454150" y="4151313"/>
            <a:ext cx="3698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A</a:t>
            </a:r>
          </a:p>
        </p:txBody>
      </p:sp>
      <p:sp>
        <p:nvSpPr>
          <p:cNvPr id="21543" name="Rectangle 94"/>
          <p:cNvSpPr>
            <a:spLocks noChangeArrowheads="1"/>
          </p:cNvSpPr>
          <p:nvPr/>
        </p:nvSpPr>
        <p:spPr bwMode="auto">
          <a:xfrm>
            <a:off x="1454150" y="4519613"/>
            <a:ext cx="3444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B</a:t>
            </a:r>
          </a:p>
        </p:txBody>
      </p:sp>
      <p:sp>
        <p:nvSpPr>
          <p:cNvPr id="21544" name="Rectangle 95"/>
          <p:cNvSpPr>
            <a:spLocks noChangeArrowheads="1"/>
          </p:cNvSpPr>
          <p:nvPr/>
        </p:nvSpPr>
        <p:spPr bwMode="auto">
          <a:xfrm>
            <a:off x="6432550" y="2835275"/>
            <a:ext cx="3492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omic Sans MS" charset="0"/>
                <a:cs typeface="Tahoma" charset="0"/>
              </a:rPr>
              <a:t>Y</a:t>
            </a:r>
          </a:p>
        </p:txBody>
      </p:sp>
      <p:sp>
        <p:nvSpPr>
          <p:cNvPr id="21545" name="Text Box 96"/>
          <p:cNvSpPr txBox="1">
            <a:spLocks noChangeArrowheads="1"/>
          </p:cNvSpPr>
          <p:nvPr/>
        </p:nvSpPr>
        <p:spPr bwMode="auto">
          <a:xfrm>
            <a:off x="1501775" y="1333500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  <a:cs typeface="Tahoma" charset="0"/>
              </a:rPr>
              <a:t>Decoder</a:t>
            </a:r>
          </a:p>
        </p:txBody>
      </p:sp>
      <p:sp>
        <p:nvSpPr>
          <p:cNvPr id="21546" name="Text Box 97"/>
          <p:cNvSpPr txBox="1">
            <a:spLocks noChangeArrowheads="1"/>
          </p:cNvSpPr>
          <p:nvPr/>
        </p:nvSpPr>
        <p:spPr bwMode="auto">
          <a:xfrm>
            <a:off x="4675188" y="133350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  <a:cs typeface="Tahoma" charset="0"/>
              </a:rPr>
              <a:t>Selector</a:t>
            </a:r>
          </a:p>
        </p:txBody>
      </p:sp>
      <p:sp>
        <p:nvSpPr>
          <p:cNvPr id="21547" name="Text Box 98"/>
          <p:cNvSpPr txBox="1">
            <a:spLocks noChangeArrowheads="1"/>
          </p:cNvSpPr>
          <p:nvPr/>
        </p:nvSpPr>
        <p:spPr bwMode="auto">
          <a:xfrm>
            <a:off x="6619875" y="1490663"/>
            <a:ext cx="25146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Tahoma" charset="0"/>
                <a:cs typeface="Tahoma" charset="0"/>
              </a:rPr>
              <a:t>Multiplexers</a:t>
            </a:r>
            <a:br>
              <a:rPr lang="en-US" sz="1800">
                <a:latin typeface="Tahoma" charset="0"/>
                <a:cs typeface="Tahoma" charset="0"/>
              </a:rPr>
            </a:br>
            <a:r>
              <a:rPr lang="en-US" sz="1800">
                <a:latin typeface="Tahoma" charset="0"/>
                <a:cs typeface="Tahoma" charset="0"/>
              </a:rPr>
              <a:t>can be partitioned</a:t>
            </a:r>
            <a:br>
              <a:rPr lang="en-US" sz="1800">
                <a:latin typeface="Tahoma" charset="0"/>
                <a:cs typeface="Tahoma" charset="0"/>
              </a:rPr>
            </a:br>
            <a:r>
              <a:rPr lang="en-US" sz="1800">
                <a:latin typeface="Tahoma" charset="0"/>
                <a:cs typeface="Tahoma" charset="0"/>
              </a:rPr>
              <a:t>into two sections.</a:t>
            </a:r>
          </a:p>
          <a:p>
            <a:pPr algn="ctr"/>
            <a:endParaRPr lang="en-US" sz="1800">
              <a:latin typeface="Tahoma" charset="0"/>
              <a:cs typeface="Tahoma" charset="0"/>
            </a:endParaRPr>
          </a:p>
          <a:p>
            <a:pPr algn="ctr"/>
            <a:r>
              <a:rPr lang="en-US" sz="1800">
                <a:latin typeface="Tahoma" charset="0"/>
                <a:cs typeface="Tahoma" charset="0"/>
              </a:rPr>
              <a:t>A DECODER that</a:t>
            </a:r>
            <a:br>
              <a:rPr lang="en-US" sz="1800">
                <a:latin typeface="Tahoma" charset="0"/>
                <a:cs typeface="Tahoma" charset="0"/>
              </a:rPr>
            </a:br>
            <a:r>
              <a:rPr lang="en-US" sz="1800">
                <a:latin typeface="Tahoma" charset="0"/>
                <a:cs typeface="Tahoma" charset="0"/>
              </a:rPr>
              <a:t>identifies the</a:t>
            </a:r>
            <a:br>
              <a:rPr lang="en-US" sz="1800">
                <a:latin typeface="Tahoma" charset="0"/>
                <a:cs typeface="Tahoma" charset="0"/>
              </a:rPr>
            </a:br>
            <a:r>
              <a:rPr lang="en-US" sz="1800">
                <a:latin typeface="Tahoma" charset="0"/>
                <a:cs typeface="Tahoma" charset="0"/>
              </a:rPr>
              <a:t>desired input,and</a:t>
            </a:r>
          </a:p>
          <a:p>
            <a:pPr algn="ctr"/>
            <a:endParaRPr lang="en-US" sz="1800">
              <a:latin typeface="Tahoma" charset="0"/>
              <a:cs typeface="Tahoma" charset="0"/>
            </a:endParaRPr>
          </a:p>
          <a:p>
            <a:pPr algn="ctr"/>
            <a:r>
              <a:rPr lang="en-US" sz="1800">
                <a:latin typeface="Tahoma" charset="0"/>
                <a:cs typeface="Tahoma" charset="0"/>
              </a:rPr>
              <a:t>a SELECTOR that enables that input</a:t>
            </a:r>
            <a:br>
              <a:rPr lang="en-US" sz="1800">
                <a:latin typeface="Tahoma" charset="0"/>
                <a:cs typeface="Tahoma" charset="0"/>
              </a:rPr>
            </a:br>
            <a:r>
              <a:rPr lang="en-US" sz="1800">
                <a:latin typeface="Tahoma" charset="0"/>
                <a:cs typeface="Tahoma" charset="0"/>
              </a:rPr>
              <a:t>onto the output.</a:t>
            </a:r>
          </a:p>
        </p:txBody>
      </p:sp>
      <p:grpSp>
        <p:nvGrpSpPr>
          <p:cNvPr id="21548" name="Group 99"/>
          <p:cNvGrpSpPr>
            <a:grpSpLocks/>
          </p:cNvGrpSpPr>
          <p:nvPr/>
        </p:nvGrpSpPr>
        <p:grpSpPr bwMode="auto">
          <a:xfrm>
            <a:off x="276225" y="3927475"/>
            <a:ext cx="409575" cy="1171575"/>
            <a:chOff x="5118" y="2581"/>
            <a:chExt cx="258" cy="738"/>
          </a:xfrm>
        </p:grpSpPr>
        <p:sp>
          <p:nvSpPr>
            <p:cNvPr id="21555" name="Freeform 100"/>
            <p:cNvSpPr>
              <a:spLocks/>
            </p:cNvSpPr>
            <p:nvPr/>
          </p:nvSpPr>
          <p:spPr bwMode="auto">
            <a:xfrm>
              <a:off x="5165" y="2703"/>
              <a:ext cx="129" cy="128"/>
            </a:xfrm>
            <a:custGeom>
              <a:avLst/>
              <a:gdLst>
                <a:gd name="T0" fmla="*/ 0 w 518"/>
                <a:gd name="T1" fmla="*/ 0 h 513"/>
                <a:gd name="T2" fmla="*/ 0 w 518"/>
                <a:gd name="T3" fmla="*/ 0 h 513"/>
                <a:gd name="T4" fmla="*/ 0 w 518"/>
                <a:gd name="T5" fmla="*/ 0 h 513"/>
                <a:gd name="T6" fmla="*/ 0 w 518"/>
                <a:gd name="T7" fmla="*/ 0 h 513"/>
                <a:gd name="T8" fmla="*/ 0 w 518"/>
                <a:gd name="T9" fmla="*/ 0 h 513"/>
                <a:gd name="T10" fmla="*/ 0 w 518"/>
                <a:gd name="T11" fmla="*/ 0 h 513"/>
                <a:gd name="T12" fmla="*/ 0 w 518"/>
                <a:gd name="T13" fmla="*/ 0 h 513"/>
                <a:gd name="T14" fmla="*/ 0 w 518"/>
                <a:gd name="T15" fmla="*/ 0 h 513"/>
                <a:gd name="T16" fmla="*/ 0 w 518"/>
                <a:gd name="T17" fmla="*/ 0 h 513"/>
                <a:gd name="T18" fmla="*/ 0 w 518"/>
                <a:gd name="T19" fmla="*/ 0 h 513"/>
                <a:gd name="T20" fmla="*/ 0 w 518"/>
                <a:gd name="T21" fmla="*/ 0 h 513"/>
                <a:gd name="T22" fmla="*/ 0 w 518"/>
                <a:gd name="T23" fmla="*/ 0 h 513"/>
                <a:gd name="T24" fmla="*/ 0 w 518"/>
                <a:gd name="T25" fmla="*/ 0 h 513"/>
                <a:gd name="T26" fmla="*/ 0 w 518"/>
                <a:gd name="T27" fmla="*/ 0 h 513"/>
                <a:gd name="T28" fmla="*/ 0 w 518"/>
                <a:gd name="T29" fmla="*/ 0 h 513"/>
                <a:gd name="T30" fmla="*/ 0 w 518"/>
                <a:gd name="T31" fmla="*/ 0 h 513"/>
                <a:gd name="T32" fmla="*/ 0 w 518"/>
                <a:gd name="T33" fmla="*/ 0 h 513"/>
                <a:gd name="T34" fmla="*/ 0 w 518"/>
                <a:gd name="T35" fmla="*/ 0 h 513"/>
                <a:gd name="T36" fmla="*/ 0 w 518"/>
                <a:gd name="T37" fmla="*/ 0 h 513"/>
                <a:gd name="T38" fmla="*/ 0 w 518"/>
                <a:gd name="T39" fmla="*/ 0 h 513"/>
                <a:gd name="T40" fmla="*/ 0 w 518"/>
                <a:gd name="T41" fmla="*/ 0 h 513"/>
                <a:gd name="T42" fmla="*/ 0 w 518"/>
                <a:gd name="T43" fmla="*/ 0 h 5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8"/>
                <a:gd name="T67" fmla="*/ 0 h 513"/>
                <a:gd name="T68" fmla="*/ 518 w 518"/>
                <a:gd name="T69" fmla="*/ 513 h 5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8" h="513">
                  <a:moveTo>
                    <a:pt x="338" y="148"/>
                  </a:moveTo>
                  <a:lnTo>
                    <a:pt x="275" y="52"/>
                  </a:lnTo>
                  <a:lnTo>
                    <a:pt x="210" y="0"/>
                  </a:lnTo>
                  <a:lnTo>
                    <a:pt x="134" y="0"/>
                  </a:lnTo>
                  <a:lnTo>
                    <a:pt x="51" y="33"/>
                  </a:lnTo>
                  <a:lnTo>
                    <a:pt x="13" y="90"/>
                  </a:lnTo>
                  <a:lnTo>
                    <a:pt x="0" y="167"/>
                  </a:lnTo>
                  <a:lnTo>
                    <a:pt x="13" y="270"/>
                  </a:lnTo>
                  <a:lnTo>
                    <a:pt x="63" y="385"/>
                  </a:lnTo>
                  <a:lnTo>
                    <a:pt x="153" y="462"/>
                  </a:lnTo>
                  <a:lnTo>
                    <a:pt x="223" y="501"/>
                  </a:lnTo>
                  <a:lnTo>
                    <a:pt x="294" y="513"/>
                  </a:lnTo>
                  <a:lnTo>
                    <a:pt x="351" y="494"/>
                  </a:lnTo>
                  <a:lnTo>
                    <a:pt x="383" y="462"/>
                  </a:lnTo>
                  <a:lnTo>
                    <a:pt x="403" y="385"/>
                  </a:lnTo>
                  <a:lnTo>
                    <a:pt x="396" y="295"/>
                  </a:lnTo>
                  <a:lnTo>
                    <a:pt x="376" y="219"/>
                  </a:lnTo>
                  <a:lnTo>
                    <a:pt x="504" y="148"/>
                  </a:lnTo>
                  <a:lnTo>
                    <a:pt x="518" y="116"/>
                  </a:lnTo>
                  <a:lnTo>
                    <a:pt x="504" y="102"/>
                  </a:lnTo>
                  <a:lnTo>
                    <a:pt x="364" y="186"/>
                  </a:lnTo>
                  <a:lnTo>
                    <a:pt x="338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01"/>
            <p:cNvSpPr>
              <a:spLocks/>
            </p:cNvSpPr>
            <p:nvPr/>
          </p:nvSpPr>
          <p:spPr bwMode="auto">
            <a:xfrm>
              <a:off x="5257" y="2581"/>
              <a:ext cx="116" cy="287"/>
            </a:xfrm>
            <a:custGeom>
              <a:avLst/>
              <a:gdLst>
                <a:gd name="T0" fmla="*/ 0 w 461"/>
                <a:gd name="T1" fmla="*/ 0 h 1147"/>
                <a:gd name="T2" fmla="*/ 0 w 461"/>
                <a:gd name="T3" fmla="*/ 0 h 1147"/>
                <a:gd name="T4" fmla="*/ 0 w 461"/>
                <a:gd name="T5" fmla="*/ 0 h 1147"/>
                <a:gd name="T6" fmla="*/ 0 w 461"/>
                <a:gd name="T7" fmla="*/ 0 h 1147"/>
                <a:gd name="T8" fmla="*/ 0 w 461"/>
                <a:gd name="T9" fmla="*/ 0 h 1147"/>
                <a:gd name="T10" fmla="*/ 0 w 461"/>
                <a:gd name="T11" fmla="*/ 0 h 1147"/>
                <a:gd name="T12" fmla="*/ 0 w 461"/>
                <a:gd name="T13" fmla="*/ 0 h 1147"/>
                <a:gd name="T14" fmla="*/ 0 w 461"/>
                <a:gd name="T15" fmla="*/ 0 h 1147"/>
                <a:gd name="T16" fmla="*/ 0 w 461"/>
                <a:gd name="T17" fmla="*/ 0 h 1147"/>
                <a:gd name="T18" fmla="*/ 0 w 461"/>
                <a:gd name="T19" fmla="*/ 0 h 1147"/>
                <a:gd name="T20" fmla="*/ 0 w 461"/>
                <a:gd name="T21" fmla="*/ 0 h 1147"/>
                <a:gd name="T22" fmla="*/ 0 w 461"/>
                <a:gd name="T23" fmla="*/ 0 h 1147"/>
                <a:gd name="T24" fmla="*/ 0 w 461"/>
                <a:gd name="T25" fmla="*/ 0 h 1147"/>
                <a:gd name="T26" fmla="*/ 0 w 461"/>
                <a:gd name="T27" fmla="*/ 0 h 1147"/>
                <a:gd name="T28" fmla="*/ 0 w 461"/>
                <a:gd name="T29" fmla="*/ 0 h 1147"/>
                <a:gd name="T30" fmla="*/ 0 w 461"/>
                <a:gd name="T31" fmla="*/ 0 h 1147"/>
                <a:gd name="T32" fmla="*/ 0 w 461"/>
                <a:gd name="T33" fmla="*/ 0 h 1147"/>
                <a:gd name="T34" fmla="*/ 0 w 461"/>
                <a:gd name="T35" fmla="*/ 0 h 1147"/>
                <a:gd name="T36" fmla="*/ 0 w 461"/>
                <a:gd name="T37" fmla="*/ 0 h 1147"/>
                <a:gd name="T38" fmla="*/ 0 w 461"/>
                <a:gd name="T39" fmla="*/ 0 h 1147"/>
                <a:gd name="T40" fmla="*/ 0 w 461"/>
                <a:gd name="T41" fmla="*/ 0 h 1147"/>
                <a:gd name="T42" fmla="*/ 0 w 461"/>
                <a:gd name="T43" fmla="*/ 0 h 1147"/>
                <a:gd name="T44" fmla="*/ 0 w 461"/>
                <a:gd name="T45" fmla="*/ 0 h 1147"/>
                <a:gd name="T46" fmla="*/ 0 w 461"/>
                <a:gd name="T47" fmla="*/ 0 h 1147"/>
                <a:gd name="T48" fmla="*/ 0 w 461"/>
                <a:gd name="T49" fmla="*/ 0 h 1147"/>
                <a:gd name="T50" fmla="*/ 0 w 461"/>
                <a:gd name="T51" fmla="*/ 0 h 1147"/>
                <a:gd name="T52" fmla="*/ 0 w 461"/>
                <a:gd name="T53" fmla="*/ 0 h 1147"/>
                <a:gd name="T54" fmla="*/ 0 w 461"/>
                <a:gd name="T55" fmla="*/ 0 h 1147"/>
                <a:gd name="T56" fmla="*/ 0 w 461"/>
                <a:gd name="T57" fmla="*/ 0 h 1147"/>
                <a:gd name="T58" fmla="*/ 0 w 461"/>
                <a:gd name="T59" fmla="*/ 0 h 1147"/>
                <a:gd name="T60" fmla="*/ 0 w 461"/>
                <a:gd name="T61" fmla="*/ 0 h 1147"/>
                <a:gd name="T62" fmla="*/ 0 w 461"/>
                <a:gd name="T63" fmla="*/ 0 h 1147"/>
                <a:gd name="T64" fmla="*/ 0 w 461"/>
                <a:gd name="T65" fmla="*/ 0 h 1147"/>
                <a:gd name="T66" fmla="*/ 0 w 461"/>
                <a:gd name="T67" fmla="*/ 0 h 1147"/>
                <a:gd name="T68" fmla="*/ 0 w 461"/>
                <a:gd name="T69" fmla="*/ 0 h 1147"/>
                <a:gd name="T70" fmla="*/ 0 w 461"/>
                <a:gd name="T71" fmla="*/ 0 h 1147"/>
                <a:gd name="T72" fmla="*/ 0 w 461"/>
                <a:gd name="T73" fmla="*/ 0 h 1147"/>
                <a:gd name="T74" fmla="*/ 0 w 461"/>
                <a:gd name="T75" fmla="*/ 0 h 1147"/>
                <a:gd name="T76" fmla="*/ 0 w 461"/>
                <a:gd name="T77" fmla="*/ 0 h 114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1"/>
                <a:gd name="T118" fmla="*/ 0 h 1147"/>
                <a:gd name="T119" fmla="*/ 461 w 461"/>
                <a:gd name="T120" fmla="*/ 1147 h 114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1" h="1147">
                  <a:moveTo>
                    <a:pt x="128" y="969"/>
                  </a:moveTo>
                  <a:lnTo>
                    <a:pt x="44" y="1032"/>
                  </a:lnTo>
                  <a:lnTo>
                    <a:pt x="19" y="1052"/>
                  </a:lnTo>
                  <a:lnTo>
                    <a:pt x="0" y="1097"/>
                  </a:lnTo>
                  <a:lnTo>
                    <a:pt x="25" y="1141"/>
                  </a:lnTo>
                  <a:lnTo>
                    <a:pt x="51" y="1147"/>
                  </a:lnTo>
                  <a:lnTo>
                    <a:pt x="128" y="1122"/>
                  </a:lnTo>
                  <a:lnTo>
                    <a:pt x="243" y="1032"/>
                  </a:lnTo>
                  <a:lnTo>
                    <a:pt x="346" y="924"/>
                  </a:lnTo>
                  <a:lnTo>
                    <a:pt x="455" y="801"/>
                  </a:lnTo>
                  <a:lnTo>
                    <a:pt x="461" y="750"/>
                  </a:lnTo>
                  <a:lnTo>
                    <a:pt x="461" y="610"/>
                  </a:lnTo>
                  <a:lnTo>
                    <a:pt x="429" y="392"/>
                  </a:lnTo>
                  <a:lnTo>
                    <a:pt x="448" y="264"/>
                  </a:lnTo>
                  <a:lnTo>
                    <a:pt x="461" y="212"/>
                  </a:lnTo>
                  <a:lnTo>
                    <a:pt x="442" y="186"/>
                  </a:lnTo>
                  <a:lnTo>
                    <a:pt x="396" y="161"/>
                  </a:lnTo>
                  <a:lnTo>
                    <a:pt x="365" y="142"/>
                  </a:lnTo>
                  <a:lnTo>
                    <a:pt x="384" y="27"/>
                  </a:lnTo>
                  <a:lnTo>
                    <a:pt x="371" y="0"/>
                  </a:lnTo>
                  <a:lnTo>
                    <a:pt x="346" y="8"/>
                  </a:lnTo>
                  <a:lnTo>
                    <a:pt x="333" y="155"/>
                  </a:lnTo>
                  <a:lnTo>
                    <a:pt x="321" y="193"/>
                  </a:lnTo>
                  <a:lnTo>
                    <a:pt x="314" y="218"/>
                  </a:lnTo>
                  <a:lnTo>
                    <a:pt x="262" y="199"/>
                  </a:lnTo>
                  <a:lnTo>
                    <a:pt x="224" y="199"/>
                  </a:lnTo>
                  <a:lnTo>
                    <a:pt x="224" y="224"/>
                  </a:lnTo>
                  <a:lnTo>
                    <a:pt x="250" y="245"/>
                  </a:lnTo>
                  <a:lnTo>
                    <a:pt x="295" y="245"/>
                  </a:lnTo>
                  <a:lnTo>
                    <a:pt x="327" y="270"/>
                  </a:lnTo>
                  <a:lnTo>
                    <a:pt x="352" y="314"/>
                  </a:lnTo>
                  <a:lnTo>
                    <a:pt x="377" y="385"/>
                  </a:lnTo>
                  <a:lnTo>
                    <a:pt x="396" y="526"/>
                  </a:lnTo>
                  <a:lnTo>
                    <a:pt x="396" y="654"/>
                  </a:lnTo>
                  <a:lnTo>
                    <a:pt x="384" y="757"/>
                  </a:lnTo>
                  <a:lnTo>
                    <a:pt x="359" y="801"/>
                  </a:lnTo>
                  <a:lnTo>
                    <a:pt x="269" y="866"/>
                  </a:lnTo>
                  <a:lnTo>
                    <a:pt x="172" y="924"/>
                  </a:lnTo>
                  <a:lnTo>
                    <a:pt x="128" y="9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02"/>
            <p:cNvSpPr>
              <a:spLocks/>
            </p:cNvSpPr>
            <p:nvPr/>
          </p:nvSpPr>
          <p:spPr bwMode="auto">
            <a:xfrm>
              <a:off x="5118" y="2846"/>
              <a:ext cx="104" cy="173"/>
            </a:xfrm>
            <a:custGeom>
              <a:avLst/>
              <a:gdLst>
                <a:gd name="T0" fmla="*/ 0 w 417"/>
                <a:gd name="T1" fmla="*/ 0 h 693"/>
                <a:gd name="T2" fmla="*/ 0 w 417"/>
                <a:gd name="T3" fmla="*/ 0 h 693"/>
                <a:gd name="T4" fmla="*/ 0 w 417"/>
                <a:gd name="T5" fmla="*/ 0 h 693"/>
                <a:gd name="T6" fmla="*/ 0 w 417"/>
                <a:gd name="T7" fmla="*/ 0 h 693"/>
                <a:gd name="T8" fmla="*/ 0 w 417"/>
                <a:gd name="T9" fmla="*/ 0 h 693"/>
                <a:gd name="T10" fmla="*/ 0 w 417"/>
                <a:gd name="T11" fmla="*/ 0 h 693"/>
                <a:gd name="T12" fmla="*/ 0 w 417"/>
                <a:gd name="T13" fmla="*/ 0 h 693"/>
                <a:gd name="T14" fmla="*/ 0 w 417"/>
                <a:gd name="T15" fmla="*/ 0 h 693"/>
                <a:gd name="T16" fmla="*/ 0 w 417"/>
                <a:gd name="T17" fmla="*/ 0 h 693"/>
                <a:gd name="T18" fmla="*/ 0 w 417"/>
                <a:gd name="T19" fmla="*/ 0 h 693"/>
                <a:gd name="T20" fmla="*/ 0 w 417"/>
                <a:gd name="T21" fmla="*/ 0 h 693"/>
                <a:gd name="T22" fmla="*/ 0 w 417"/>
                <a:gd name="T23" fmla="*/ 0 h 693"/>
                <a:gd name="T24" fmla="*/ 0 w 417"/>
                <a:gd name="T25" fmla="*/ 0 h 693"/>
                <a:gd name="T26" fmla="*/ 0 w 417"/>
                <a:gd name="T27" fmla="*/ 0 h 693"/>
                <a:gd name="T28" fmla="*/ 0 w 417"/>
                <a:gd name="T29" fmla="*/ 0 h 693"/>
                <a:gd name="T30" fmla="*/ 0 w 417"/>
                <a:gd name="T31" fmla="*/ 0 h 693"/>
                <a:gd name="T32" fmla="*/ 0 w 417"/>
                <a:gd name="T33" fmla="*/ 0 h 693"/>
                <a:gd name="T34" fmla="*/ 0 w 417"/>
                <a:gd name="T35" fmla="*/ 0 h 693"/>
                <a:gd name="T36" fmla="*/ 0 w 417"/>
                <a:gd name="T37" fmla="*/ 0 h 693"/>
                <a:gd name="T38" fmla="*/ 0 w 417"/>
                <a:gd name="T39" fmla="*/ 0 h 693"/>
                <a:gd name="T40" fmla="*/ 0 w 417"/>
                <a:gd name="T41" fmla="*/ 0 h 693"/>
                <a:gd name="T42" fmla="*/ 0 w 417"/>
                <a:gd name="T43" fmla="*/ 0 h 693"/>
                <a:gd name="T44" fmla="*/ 0 w 417"/>
                <a:gd name="T45" fmla="*/ 0 h 693"/>
                <a:gd name="T46" fmla="*/ 0 w 417"/>
                <a:gd name="T47" fmla="*/ 0 h 693"/>
                <a:gd name="T48" fmla="*/ 0 w 417"/>
                <a:gd name="T49" fmla="*/ 0 h 693"/>
                <a:gd name="T50" fmla="*/ 0 w 417"/>
                <a:gd name="T51" fmla="*/ 0 h 693"/>
                <a:gd name="T52" fmla="*/ 0 w 417"/>
                <a:gd name="T53" fmla="*/ 0 h 693"/>
                <a:gd name="T54" fmla="*/ 0 w 417"/>
                <a:gd name="T55" fmla="*/ 0 h 693"/>
                <a:gd name="T56" fmla="*/ 0 w 417"/>
                <a:gd name="T57" fmla="*/ 0 h 693"/>
                <a:gd name="T58" fmla="*/ 0 w 417"/>
                <a:gd name="T59" fmla="*/ 0 h 693"/>
                <a:gd name="T60" fmla="*/ 0 w 417"/>
                <a:gd name="T61" fmla="*/ 0 h 693"/>
                <a:gd name="T62" fmla="*/ 0 w 417"/>
                <a:gd name="T63" fmla="*/ 0 h 693"/>
                <a:gd name="T64" fmla="*/ 0 w 417"/>
                <a:gd name="T65" fmla="*/ 0 h 693"/>
                <a:gd name="T66" fmla="*/ 0 w 417"/>
                <a:gd name="T67" fmla="*/ 0 h 693"/>
                <a:gd name="T68" fmla="*/ 0 w 417"/>
                <a:gd name="T69" fmla="*/ 0 h 693"/>
                <a:gd name="T70" fmla="*/ 0 w 417"/>
                <a:gd name="T71" fmla="*/ 0 h 6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17"/>
                <a:gd name="T109" fmla="*/ 0 h 693"/>
                <a:gd name="T110" fmla="*/ 417 w 417"/>
                <a:gd name="T111" fmla="*/ 693 h 69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17" h="693">
                  <a:moveTo>
                    <a:pt x="417" y="20"/>
                  </a:moveTo>
                  <a:lnTo>
                    <a:pt x="371" y="0"/>
                  </a:lnTo>
                  <a:lnTo>
                    <a:pt x="275" y="7"/>
                  </a:lnTo>
                  <a:lnTo>
                    <a:pt x="191" y="71"/>
                  </a:lnTo>
                  <a:lnTo>
                    <a:pt x="70" y="206"/>
                  </a:lnTo>
                  <a:lnTo>
                    <a:pt x="6" y="315"/>
                  </a:lnTo>
                  <a:lnTo>
                    <a:pt x="0" y="353"/>
                  </a:lnTo>
                  <a:lnTo>
                    <a:pt x="32" y="424"/>
                  </a:lnTo>
                  <a:lnTo>
                    <a:pt x="101" y="456"/>
                  </a:lnTo>
                  <a:lnTo>
                    <a:pt x="191" y="494"/>
                  </a:lnTo>
                  <a:lnTo>
                    <a:pt x="262" y="513"/>
                  </a:lnTo>
                  <a:lnTo>
                    <a:pt x="294" y="546"/>
                  </a:lnTo>
                  <a:lnTo>
                    <a:pt x="275" y="590"/>
                  </a:lnTo>
                  <a:lnTo>
                    <a:pt x="224" y="642"/>
                  </a:lnTo>
                  <a:lnTo>
                    <a:pt x="160" y="648"/>
                  </a:lnTo>
                  <a:lnTo>
                    <a:pt x="115" y="628"/>
                  </a:lnTo>
                  <a:lnTo>
                    <a:pt x="89" y="648"/>
                  </a:lnTo>
                  <a:lnTo>
                    <a:pt x="95" y="674"/>
                  </a:lnTo>
                  <a:lnTo>
                    <a:pt x="147" y="693"/>
                  </a:lnTo>
                  <a:lnTo>
                    <a:pt x="224" y="693"/>
                  </a:lnTo>
                  <a:lnTo>
                    <a:pt x="294" y="674"/>
                  </a:lnTo>
                  <a:lnTo>
                    <a:pt x="333" y="648"/>
                  </a:lnTo>
                  <a:lnTo>
                    <a:pt x="358" y="603"/>
                  </a:lnTo>
                  <a:lnTo>
                    <a:pt x="371" y="552"/>
                  </a:lnTo>
                  <a:lnTo>
                    <a:pt x="339" y="506"/>
                  </a:lnTo>
                  <a:lnTo>
                    <a:pt x="262" y="475"/>
                  </a:lnTo>
                  <a:lnTo>
                    <a:pt x="172" y="449"/>
                  </a:lnTo>
                  <a:lnTo>
                    <a:pt x="95" y="405"/>
                  </a:lnTo>
                  <a:lnTo>
                    <a:pt x="76" y="366"/>
                  </a:lnTo>
                  <a:lnTo>
                    <a:pt x="89" y="296"/>
                  </a:lnTo>
                  <a:lnTo>
                    <a:pt x="147" y="206"/>
                  </a:lnTo>
                  <a:lnTo>
                    <a:pt x="218" y="154"/>
                  </a:lnTo>
                  <a:lnTo>
                    <a:pt x="327" y="116"/>
                  </a:lnTo>
                  <a:lnTo>
                    <a:pt x="417" y="97"/>
                  </a:lnTo>
                  <a:lnTo>
                    <a:pt x="417" y="45"/>
                  </a:lnTo>
                  <a:lnTo>
                    <a:pt x="41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03"/>
            <p:cNvSpPr>
              <a:spLocks/>
            </p:cNvSpPr>
            <p:nvPr/>
          </p:nvSpPr>
          <p:spPr bwMode="auto">
            <a:xfrm>
              <a:off x="5203" y="2838"/>
              <a:ext cx="97" cy="213"/>
            </a:xfrm>
            <a:custGeom>
              <a:avLst/>
              <a:gdLst>
                <a:gd name="T0" fmla="*/ 0 w 390"/>
                <a:gd name="T1" fmla="*/ 0 h 852"/>
                <a:gd name="T2" fmla="*/ 0 w 390"/>
                <a:gd name="T3" fmla="*/ 0 h 852"/>
                <a:gd name="T4" fmla="*/ 0 w 390"/>
                <a:gd name="T5" fmla="*/ 0 h 852"/>
                <a:gd name="T6" fmla="*/ 0 w 390"/>
                <a:gd name="T7" fmla="*/ 0 h 852"/>
                <a:gd name="T8" fmla="*/ 0 w 390"/>
                <a:gd name="T9" fmla="*/ 0 h 852"/>
                <a:gd name="T10" fmla="*/ 0 w 390"/>
                <a:gd name="T11" fmla="*/ 0 h 852"/>
                <a:gd name="T12" fmla="*/ 0 w 390"/>
                <a:gd name="T13" fmla="*/ 0 h 852"/>
                <a:gd name="T14" fmla="*/ 0 w 390"/>
                <a:gd name="T15" fmla="*/ 0 h 852"/>
                <a:gd name="T16" fmla="*/ 0 w 390"/>
                <a:gd name="T17" fmla="*/ 0 h 852"/>
                <a:gd name="T18" fmla="*/ 0 w 390"/>
                <a:gd name="T19" fmla="*/ 0 h 852"/>
                <a:gd name="T20" fmla="*/ 0 w 390"/>
                <a:gd name="T21" fmla="*/ 0 h 852"/>
                <a:gd name="T22" fmla="*/ 0 w 390"/>
                <a:gd name="T23" fmla="*/ 0 h 852"/>
                <a:gd name="T24" fmla="*/ 0 w 390"/>
                <a:gd name="T25" fmla="*/ 0 h 852"/>
                <a:gd name="T26" fmla="*/ 0 w 390"/>
                <a:gd name="T27" fmla="*/ 0 h 852"/>
                <a:gd name="T28" fmla="*/ 0 w 390"/>
                <a:gd name="T29" fmla="*/ 0 h 852"/>
                <a:gd name="T30" fmla="*/ 0 w 390"/>
                <a:gd name="T31" fmla="*/ 0 h 852"/>
                <a:gd name="T32" fmla="*/ 0 w 390"/>
                <a:gd name="T33" fmla="*/ 0 h 852"/>
                <a:gd name="T34" fmla="*/ 0 w 390"/>
                <a:gd name="T35" fmla="*/ 0 h 852"/>
                <a:gd name="T36" fmla="*/ 0 w 390"/>
                <a:gd name="T37" fmla="*/ 0 h 852"/>
                <a:gd name="T38" fmla="*/ 0 w 390"/>
                <a:gd name="T39" fmla="*/ 0 h 852"/>
                <a:gd name="T40" fmla="*/ 0 w 390"/>
                <a:gd name="T41" fmla="*/ 0 h 8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0"/>
                <a:gd name="T64" fmla="*/ 0 h 852"/>
                <a:gd name="T65" fmla="*/ 390 w 390"/>
                <a:gd name="T66" fmla="*/ 852 h 8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0" h="852">
                  <a:moveTo>
                    <a:pt x="340" y="269"/>
                  </a:moveTo>
                  <a:lnTo>
                    <a:pt x="300" y="109"/>
                  </a:lnTo>
                  <a:lnTo>
                    <a:pt x="256" y="31"/>
                  </a:lnTo>
                  <a:lnTo>
                    <a:pt x="160" y="0"/>
                  </a:lnTo>
                  <a:lnTo>
                    <a:pt x="64" y="12"/>
                  </a:lnTo>
                  <a:lnTo>
                    <a:pt x="19" y="96"/>
                  </a:lnTo>
                  <a:lnTo>
                    <a:pt x="26" y="199"/>
                  </a:lnTo>
                  <a:lnTo>
                    <a:pt x="51" y="365"/>
                  </a:lnTo>
                  <a:lnTo>
                    <a:pt x="51" y="512"/>
                  </a:lnTo>
                  <a:lnTo>
                    <a:pt x="19" y="640"/>
                  </a:lnTo>
                  <a:lnTo>
                    <a:pt x="0" y="711"/>
                  </a:lnTo>
                  <a:lnTo>
                    <a:pt x="13" y="774"/>
                  </a:lnTo>
                  <a:lnTo>
                    <a:pt x="57" y="807"/>
                  </a:lnTo>
                  <a:lnTo>
                    <a:pt x="116" y="839"/>
                  </a:lnTo>
                  <a:lnTo>
                    <a:pt x="173" y="852"/>
                  </a:lnTo>
                  <a:lnTo>
                    <a:pt x="243" y="852"/>
                  </a:lnTo>
                  <a:lnTo>
                    <a:pt x="327" y="787"/>
                  </a:lnTo>
                  <a:lnTo>
                    <a:pt x="390" y="653"/>
                  </a:lnTo>
                  <a:lnTo>
                    <a:pt x="384" y="531"/>
                  </a:lnTo>
                  <a:lnTo>
                    <a:pt x="346" y="390"/>
                  </a:lnTo>
                  <a:lnTo>
                    <a:pt x="34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04"/>
            <p:cNvSpPr>
              <a:spLocks/>
            </p:cNvSpPr>
            <p:nvPr/>
          </p:nvSpPr>
          <p:spPr bwMode="auto">
            <a:xfrm>
              <a:off x="5174" y="3011"/>
              <a:ext cx="74" cy="308"/>
            </a:xfrm>
            <a:custGeom>
              <a:avLst/>
              <a:gdLst>
                <a:gd name="T0" fmla="*/ 0 w 296"/>
                <a:gd name="T1" fmla="*/ 0 h 1231"/>
                <a:gd name="T2" fmla="*/ 0 w 296"/>
                <a:gd name="T3" fmla="*/ 0 h 1231"/>
                <a:gd name="T4" fmla="*/ 0 w 296"/>
                <a:gd name="T5" fmla="*/ 0 h 1231"/>
                <a:gd name="T6" fmla="*/ 0 w 296"/>
                <a:gd name="T7" fmla="*/ 0 h 1231"/>
                <a:gd name="T8" fmla="*/ 0 w 296"/>
                <a:gd name="T9" fmla="*/ 0 h 1231"/>
                <a:gd name="T10" fmla="*/ 0 w 296"/>
                <a:gd name="T11" fmla="*/ 0 h 1231"/>
                <a:gd name="T12" fmla="*/ 0 w 296"/>
                <a:gd name="T13" fmla="*/ 0 h 1231"/>
                <a:gd name="T14" fmla="*/ 0 w 296"/>
                <a:gd name="T15" fmla="*/ 0 h 1231"/>
                <a:gd name="T16" fmla="*/ 0 w 296"/>
                <a:gd name="T17" fmla="*/ 0 h 1231"/>
                <a:gd name="T18" fmla="*/ 0 w 296"/>
                <a:gd name="T19" fmla="*/ 0 h 1231"/>
                <a:gd name="T20" fmla="*/ 0 w 296"/>
                <a:gd name="T21" fmla="*/ 0 h 1231"/>
                <a:gd name="T22" fmla="*/ 0 w 296"/>
                <a:gd name="T23" fmla="*/ 0 h 1231"/>
                <a:gd name="T24" fmla="*/ 0 w 296"/>
                <a:gd name="T25" fmla="*/ 0 h 1231"/>
                <a:gd name="T26" fmla="*/ 0 w 296"/>
                <a:gd name="T27" fmla="*/ 0 h 1231"/>
                <a:gd name="T28" fmla="*/ 0 w 296"/>
                <a:gd name="T29" fmla="*/ 0 h 1231"/>
                <a:gd name="T30" fmla="*/ 0 w 296"/>
                <a:gd name="T31" fmla="*/ 0 h 1231"/>
                <a:gd name="T32" fmla="*/ 0 w 296"/>
                <a:gd name="T33" fmla="*/ 0 h 1231"/>
                <a:gd name="T34" fmla="*/ 0 w 296"/>
                <a:gd name="T35" fmla="*/ 0 h 1231"/>
                <a:gd name="T36" fmla="*/ 0 w 296"/>
                <a:gd name="T37" fmla="*/ 0 h 1231"/>
                <a:gd name="T38" fmla="*/ 0 w 296"/>
                <a:gd name="T39" fmla="*/ 0 h 1231"/>
                <a:gd name="T40" fmla="*/ 0 w 296"/>
                <a:gd name="T41" fmla="*/ 0 h 1231"/>
                <a:gd name="T42" fmla="*/ 0 w 296"/>
                <a:gd name="T43" fmla="*/ 0 h 1231"/>
                <a:gd name="T44" fmla="*/ 0 w 296"/>
                <a:gd name="T45" fmla="*/ 0 h 1231"/>
                <a:gd name="T46" fmla="*/ 0 w 296"/>
                <a:gd name="T47" fmla="*/ 0 h 1231"/>
                <a:gd name="T48" fmla="*/ 0 w 296"/>
                <a:gd name="T49" fmla="*/ 0 h 1231"/>
                <a:gd name="T50" fmla="*/ 0 w 296"/>
                <a:gd name="T51" fmla="*/ 0 h 1231"/>
                <a:gd name="T52" fmla="*/ 0 w 296"/>
                <a:gd name="T53" fmla="*/ 0 h 1231"/>
                <a:gd name="T54" fmla="*/ 0 w 296"/>
                <a:gd name="T55" fmla="*/ 0 h 1231"/>
                <a:gd name="T56" fmla="*/ 0 w 296"/>
                <a:gd name="T57" fmla="*/ 0 h 123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96"/>
                <a:gd name="T88" fmla="*/ 0 h 1231"/>
                <a:gd name="T89" fmla="*/ 296 w 296"/>
                <a:gd name="T90" fmla="*/ 1231 h 123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96" h="1231">
                  <a:moveTo>
                    <a:pt x="282" y="19"/>
                  </a:moveTo>
                  <a:lnTo>
                    <a:pt x="206" y="0"/>
                  </a:lnTo>
                  <a:lnTo>
                    <a:pt x="161" y="19"/>
                  </a:lnTo>
                  <a:lnTo>
                    <a:pt x="142" y="82"/>
                  </a:lnTo>
                  <a:lnTo>
                    <a:pt x="161" y="435"/>
                  </a:lnTo>
                  <a:lnTo>
                    <a:pt x="161" y="518"/>
                  </a:lnTo>
                  <a:lnTo>
                    <a:pt x="135" y="673"/>
                  </a:lnTo>
                  <a:lnTo>
                    <a:pt x="129" y="852"/>
                  </a:lnTo>
                  <a:lnTo>
                    <a:pt x="142" y="942"/>
                  </a:lnTo>
                  <a:lnTo>
                    <a:pt x="129" y="992"/>
                  </a:lnTo>
                  <a:lnTo>
                    <a:pt x="39" y="1070"/>
                  </a:lnTo>
                  <a:lnTo>
                    <a:pt x="0" y="1166"/>
                  </a:lnTo>
                  <a:lnTo>
                    <a:pt x="7" y="1198"/>
                  </a:lnTo>
                  <a:lnTo>
                    <a:pt x="77" y="1231"/>
                  </a:lnTo>
                  <a:lnTo>
                    <a:pt x="96" y="1217"/>
                  </a:lnTo>
                  <a:lnTo>
                    <a:pt x="104" y="1160"/>
                  </a:lnTo>
                  <a:lnTo>
                    <a:pt x="123" y="1076"/>
                  </a:lnTo>
                  <a:lnTo>
                    <a:pt x="154" y="1038"/>
                  </a:lnTo>
                  <a:lnTo>
                    <a:pt x="192" y="1013"/>
                  </a:lnTo>
                  <a:lnTo>
                    <a:pt x="225" y="980"/>
                  </a:lnTo>
                  <a:lnTo>
                    <a:pt x="232" y="954"/>
                  </a:lnTo>
                  <a:lnTo>
                    <a:pt x="213" y="923"/>
                  </a:lnTo>
                  <a:lnTo>
                    <a:pt x="192" y="904"/>
                  </a:lnTo>
                  <a:lnTo>
                    <a:pt x="180" y="826"/>
                  </a:lnTo>
                  <a:lnTo>
                    <a:pt x="192" y="665"/>
                  </a:lnTo>
                  <a:lnTo>
                    <a:pt x="238" y="480"/>
                  </a:lnTo>
                  <a:lnTo>
                    <a:pt x="282" y="332"/>
                  </a:lnTo>
                  <a:lnTo>
                    <a:pt x="296" y="153"/>
                  </a:lnTo>
                  <a:lnTo>
                    <a:pt x="28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05"/>
            <p:cNvSpPr>
              <a:spLocks/>
            </p:cNvSpPr>
            <p:nvPr/>
          </p:nvSpPr>
          <p:spPr bwMode="auto">
            <a:xfrm>
              <a:off x="5254" y="3011"/>
              <a:ext cx="122" cy="260"/>
            </a:xfrm>
            <a:custGeom>
              <a:avLst/>
              <a:gdLst>
                <a:gd name="T0" fmla="*/ 0 w 487"/>
                <a:gd name="T1" fmla="*/ 0 h 1038"/>
                <a:gd name="T2" fmla="*/ 0 w 487"/>
                <a:gd name="T3" fmla="*/ 0 h 1038"/>
                <a:gd name="T4" fmla="*/ 0 w 487"/>
                <a:gd name="T5" fmla="*/ 0 h 1038"/>
                <a:gd name="T6" fmla="*/ 0 w 487"/>
                <a:gd name="T7" fmla="*/ 0 h 1038"/>
                <a:gd name="T8" fmla="*/ 0 w 487"/>
                <a:gd name="T9" fmla="*/ 0 h 1038"/>
                <a:gd name="T10" fmla="*/ 0 w 487"/>
                <a:gd name="T11" fmla="*/ 0 h 1038"/>
                <a:gd name="T12" fmla="*/ 0 w 487"/>
                <a:gd name="T13" fmla="*/ 0 h 1038"/>
                <a:gd name="T14" fmla="*/ 0 w 487"/>
                <a:gd name="T15" fmla="*/ 0 h 1038"/>
                <a:gd name="T16" fmla="*/ 0 w 487"/>
                <a:gd name="T17" fmla="*/ 0 h 1038"/>
                <a:gd name="T18" fmla="*/ 0 w 487"/>
                <a:gd name="T19" fmla="*/ 0 h 1038"/>
                <a:gd name="T20" fmla="*/ 0 w 487"/>
                <a:gd name="T21" fmla="*/ 0 h 1038"/>
                <a:gd name="T22" fmla="*/ 0 w 487"/>
                <a:gd name="T23" fmla="*/ 0 h 1038"/>
                <a:gd name="T24" fmla="*/ 0 w 487"/>
                <a:gd name="T25" fmla="*/ 0 h 1038"/>
                <a:gd name="T26" fmla="*/ 0 w 487"/>
                <a:gd name="T27" fmla="*/ 0 h 1038"/>
                <a:gd name="T28" fmla="*/ 0 w 487"/>
                <a:gd name="T29" fmla="*/ 0 h 1038"/>
                <a:gd name="T30" fmla="*/ 0 w 487"/>
                <a:gd name="T31" fmla="*/ 0 h 1038"/>
                <a:gd name="T32" fmla="*/ 0 w 487"/>
                <a:gd name="T33" fmla="*/ 0 h 1038"/>
                <a:gd name="T34" fmla="*/ 0 w 487"/>
                <a:gd name="T35" fmla="*/ 0 h 1038"/>
                <a:gd name="T36" fmla="*/ 0 w 487"/>
                <a:gd name="T37" fmla="*/ 0 h 1038"/>
                <a:gd name="T38" fmla="*/ 0 w 487"/>
                <a:gd name="T39" fmla="*/ 0 h 1038"/>
                <a:gd name="T40" fmla="*/ 0 w 487"/>
                <a:gd name="T41" fmla="*/ 0 h 1038"/>
                <a:gd name="T42" fmla="*/ 0 w 487"/>
                <a:gd name="T43" fmla="*/ 0 h 1038"/>
                <a:gd name="T44" fmla="*/ 0 w 487"/>
                <a:gd name="T45" fmla="*/ 0 h 1038"/>
                <a:gd name="T46" fmla="*/ 0 w 487"/>
                <a:gd name="T47" fmla="*/ 0 h 1038"/>
                <a:gd name="T48" fmla="*/ 0 w 487"/>
                <a:gd name="T49" fmla="*/ 0 h 1038"/>
                <a:gd name="T50" fmla="*/ 0 w 487"/>
                <a:gd name="T51" fmla="*/ 0 h 1038"/>
                <a:gd name="T52" fmla="*/ 0 w 487"/>
                <a:gd name="T53" fmla="*/ 0 h 1038"/>
                <a:gd name="T54" fmla="*/ 0 w 487"/>
                <a:gd name="T55" fmla="*/ 0 h 1038"/>
                <a:gd name="T56" fmla="*/ 0 w 487"/>
                <a:gd name="T57" fmla="*/ 0 h 1038"/>
                <a:gd name="T58" fmla="*/ 0 w 487"/>
                <a:gd name="T59" fmla="*/ 0 h 1038"/>
                <a:gd name="T60" fmla="*/ 0 w 487"/>
                <a:gd name="T61" fmla="*/ 0 h 1038"/>
                <a:gd name="T62" fmla="*/ 0 w 487"/>
                <a:gd name="T63" fmla="*/ 0 h 10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87"/>
                <a:gd name="T97" fmla="*/ 0 h 1038"/>
                <a:gd name="T98" fmla="*/ 487 w 487"/>
                <a:gd name="T99" fmla="*/ 1038 h 103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87" h="1038">
                  <a:moveTo>
                    <a:pt x="160" y="153"/>
                  </a:moveTo>
                  <a:lnTo>
                    <a:pt x="147" y="51"/>
                  </a:lnTo>
                  <a:lnTo>
                    <a:pt x="90" y="0"/>
                  </a:lnTo>
                  <a:lnTo>
                    <a:pt x="7" y="6"/>
                  </a:lnTo>
                  <a:lnTo>
                    <a:pt x="0" y="51"/>
                  </a:lnTo>
                  <a:lnTo>
                    <a:pt x="7" y="147"/>
                  </a:lnTo>
                  <a:lnTo>
                    <a:pt x="51" y="294"/>
                  </a:lnTo>
                  <a:lnTo>
                    <a:pt x="84" y="403"/>
                  </a:lnTo>
                  <a:lnTo>
                    <a:pt x="122" y="550"/>
                  </a:lnTo>
                  <a:lnTo>
                    <a:pt x="135" y="678"/>
                  </a:lnTo>
                  <a:lnTo>
                    <a:pt x="135" y="781"/>
                  </a:lnTo>
                  <a:lnTo>
                    <a:pt x="116" y="858"/>
                  </a:lnTo>
                  <a:lnTo>
                    <a:pt x="97" y="883"/>
                  </a:lnTo>
                  <a:lnTo>
                    <a:pt x="97" y="909"/>
                  </a:lnTo>
                  <a:lnTo>
                    <a:pt x="122" y="948"/>
                  </a:lnTo>
                  <a:lnTo>
                    <a:pt x="166" y="961"/>
                  </a:lnTo>
                  <a:lnTo>
                    <a:pt x="237" y="961"/>
                  </a:lnTo>
                  <a:lnTo>
                    <a:pt x="365" y="992"/>
                  </a:lnTo>
                  <a:lnTo>
                    <a:pt x="403" y="1038"/>
                  </a:lnTo>
                  <a:lnTo>
                    <a:pt x="461" y="1011"/>
                  </a:lnTo>
                  <a:lnTo>
                    <a:pt x="487" y="948"/>
                  </a:lnTo>
                  <a:lnTo>
                    <a:pt x="461" y="923"/>
                  </a:lnTo>
                  <a:lnTo>
                    <a:pt x="353" y="909"/>
                  </a:lnTo>
                  <a:lnTo>
                    <a:pt x="231" y="909"/>
                  </a:lnTo>
                  <a:lnTo>
                    <a:pt x="179" y="902"/>
                  </a:lnTo>
                  <a:lnTo>
                    <a:pt x="166" y="864"/>
                  </a:lnTo>
                  <a:lnTo>
                    <a:pt x="179" y="793"/>
                  </a:lnTo>
                  <a:lnTo>
                    <a:pt x="187" y="672"/>
                  </a:lnTo>
                  <a:lnTo>
                    <a:pt x="173" y="537"/>
                  </a:lnTo>
                  <a:lnTo>
                    <a:pt x="154" y="359"/>
                  </a:lnTo>
                  <a:lnTo>
                    <a:pt x="160" y="204"/>
                  </a:lnTo>
                  <a:lnTo>
                    <a:pt x="160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49" name="Text Box 106"/>
          <p:cNvSpPr txBox="1">
            <a:spLocks noChangeArrowheads="1"/>
          </p:cNvSpPr>
          <p:nvPr/>
        </p:nvSpPr>
        <p:spPr bwMode="auto">
          <a:xfrm>
            <a:off x="85725" y="2417763"/>
            <a:ext cx="10461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latin typeface="Tahoma" charset="0"/>
                <a:cs typeface="Tahoma" charset="0"/>
              </a:rPr>
              <a:t>A decoder</a:t>
            </a:r>
            <a:br>
              <a:rPr lang="en-US" sz="1200">
                <a:latin typeface="Tahoma" charset="0"/>
                <a:cs typeface="Tahoma" charset="0"/>
              </a:rPr>
            </a:br>
            <a:r>
              <a:rPr lang="en-US" sz="1200">
                <a:latin typeface="Tahoma" charset="0"/>
                <a:cs typeface="Tahoma" charset="0"/>
              </a:rPr>
              <a:t>generates</a:t>
            </a:r>
            <a:br>
              <a:rPr lang="en-US" sz="1200">
                <a:latin typeface="Tahoma" charset="0"/>
                <a:cs typeface="Tahoma" charset="0"/>
              </a:rPr>
            </a:br>
            <a:r>
              <a:rPr lang="en-US" sz="1200">
                <a:latin typeface="Tahoma" charset="0"/>
                <a:cs typeface="Tahoma" charset="0"/>
              </a:rPr>
              <a:t>all possible</a:t>
            </a:r>
            <a:br>
              <a:rPr lang="en-US" sz="1200">
                <a:latin typeface="Tahoma" charset="0"/>
                <a:cs typeface="Tahoma" charset="0"/>
              </a:rPr>
            </a:br>
            <a:r>
              <a:rPr lang="en-US" sz="1200">
                <a:latin typeface="Tahoma" charset="0"/>
                <a:cs typeface="Tahoma" charset="0"/>
              </a:rPr>
              <a:t>product</a:t>
            </a:r>
            <a:br>
              <a:rPr lang="en-US" sz="1200">
                <a:latin typeface="Tahoma" charset="0"/>
                <a:cs typeface="Tahoma" charset="0"/>
              </a:rPr>
            </a:br>
            <a:r>
              <a:rPr lang="en-US" sz="1200">
                <a:latin typeface="Tahoma" charset="0"/>
                <a:cs typeface="Tahoma" charset="0"/>
              </a:rPr>
              <a:t>terms for</a:t>
            </a:r>
            <a:br>
              <a:rPr lang="en-US" sz="1200">
                <a:latin typeface="Tahoma" charset="0"/>
                <a:cs typeface="Tahoma" charset="0"/>
              </a:rPr>
            </a:br>
            <a:r>
              <a:rPr lang="en-US" sz="1200">
                <a:latin typeface="Tahoma" charset="0"/>
                <a:cs typeface="Tahoma" charset="0"/>
              </a:rPr>
              <a:t>a set of</a:t>
            </a:r>
            <a:br>
              <a:rPr lang="en-US" sz="1200">
                <a:latin typeface="Tahoma" charset="0"/>
                <a:cs typeface="Tahoma" charset="0"/>
              </a:rPr>
            </a:br>
            <a:r>
              <a:rPr lang="en-US" sz="1200">
                <a:latin typeface="Tahoma" charset="0"/>
                <a:cs typeface="Tahoma" charset="0"/>
              </a:rPr>
              <a:t>inputs</a:t>
            </a:r>
          </a:p>
          <a:p>
            <a:pPr algn="ctr"/>
            <a:endParaRPr lang="en-US" sz="1200">
              <a:latin typeface="Tahoma" charset="0"/>
              <a:cs typeface="Tahoma" charset="0"/>
            </a:endParaRPr>
          </a:p>
        </p:txBody>
      </p:sp>
      <p:sp>
        <p:nvSpPr>
          <p:cNvPr id="21550" name="Line 107"/>
          <p:cNvSpPr>
            <a:spLocks noChangeShapeType="1"/>
          </p:cNvSpPr>
          <p:nvPr/>
        </p:nvSpPr>
        <p:spPr bwMode="auto">
          <a:xfrm flipV="1">
            <a:off x="482600" y="3794125"/>
            <a:ext cx="144463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Text Box 108"/>
          <p:cNvSpPr txBox="1">
            <a:spLocks noChangeArrowheads="1"/>
          </p:cNvSpPr>
          <p:nvPr/>
        </p:nvSpPr>
        <p:spPr bwMode="auto">
          <a:xfrm>
            <a:off x="2286000" y="194151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  <a:cs typeface="Tahoma" charset="0"/>
              </a:rPr>
              <a:t>0</a:t>
            </a:r>
          </a:p>
        </p:txBody>
      </p:sp>
      <p:sp>
        <p:nvSpPr>
          <p:cNvPr id="21552" name="Text Box 109"/>
          <p:cNvSpPr txBox="1">
            <a:spLocks noChangeArrowheads="1"/>
          </p:cNvSpPr>
          <p:nvPr/>
        </p:nvSpPr>
        <p:spPr bwMode="auto">
          <a:xfrm>
            <a:off x="2286000" y="26955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  <a:cs typeface="Tahoma" charset="0"/>
              </a:rPr>
              <a:t>1</a:t>
            </a:r>
          </a:p>
        </p:txBody>
      </p:sp>
      <p:sp>
        <p:nvSpPr>
          <p:cNvPr id="21553" name="Text Box 110"/>
          <p:cNvSpPr txBox="1">
            <a:spLocks noChangeArrowheads="1"/>
          </p:cNvSpPr>
          <p:nvPr/>
        </p:nvSpPr>
        <p:spPr bwMode="auto">
          <a:xfrm>
            <a:off x="2286000" y="35004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  <a:cs typeface="Tahoma" charset="0"/>
              </a:rPr>
              <a:t>2</a:t>
            </a:r>
          </a:p>
        </p:txBody>
      </p:sp>
      <p:sp>
        <p:nvSpPr>
          <p:cNvPr id="21554" name="Text Box 111"/>
          <p:cNvSpPr txBox="1">
            <a:spLocks noChangeArrowheads="1"/>
          </p:cNvSpPr>
          <p:nvPr/>
        </p:nvSpPr>
        <p:spPr bwMode="auto">
          <a:xfrm>
            <a:off x="2286000" y="4267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  <a:cs typeface="Tahoma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 Traffic Light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08025"/>
            <a:ext cx="5029200" cy="61499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 states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ach corresponding to a circle</a:t>
            </a:r>
          </a:p>
          <a:p>
            <a:pPr lvl="1">
              <a:defRPr/>
            </a:pPr>
            <a:r>
              <a:rPr lang="en-US" dirty="0" smtClean="0"/>
              <a:t>represent states using 2 bits</a:t>
            </a:r>
          </a:p>
          <a:p>
            <a:pPr lvl="2">
              <a:defRPr/>
            </a:pPr>
            <a:r>
              <a:rPr lang="en-US" dirty="0" smtClean="0"/>
              <a:t>00, 01, 10, 11</a:t>
            </a:r>
          </a:p>
          <a:p>
            <a:pPr>
              <a:defRPr/>
            </a:pPr>
            <a:r>
              <a:rPr lang="en-US" dirty="0" smtClean="0"/>
              <a:t>4 bits of output</a:t>
            </a:r>
          </a:p>
          <a:p>
            <a:pPr lvl="1">
              <a:defRPr/>
            </a:pPr>
            <a:r>
              <a:rPr lang="en-US" dirty="0" smtClean="0"/>
              <a:t>2 bits for east/west light</a:t>
            </a:r>
          </a:p>
          <a:p>
            <a:pPr lvl="1">
              <a:defRPr/>
            </a:pPr>
            <a:r>
              <a:rPr lang="en-US" dirty="0" smtClean="0"/>
              <a:t>2 bits for north/south light</a:t>
            </a:r>
          </a:p>
          <a:p>
            <a:pPr lvl="2">
              <a:defRPr/>
            </a:pPr>
            <a:r>
              <a:rPr lang="en-US" dirty="0" smtClean="0"/>
              <a:t>Red (00)</a:t>
            </a:r>
          </a:p>
          <a:p>
            <a:pPr lvl="2">
              <a:defRPr/>
            </a:pPr>
            <a:r>
              <a:rPr lang="en-US" dirty="0" smtClean="0"/>
              <a:t>Yellow (01)</a:t>
            </a:r>
          </a:p>
          <a:p>
            <a:pPr lvl="2">
              <a:defRPr/>
            </a:pPr>
            <a:r>
              <a:rPr lang="en-US" dirty="0" smtClean="0"/>
              <a:t>Green (10)</a:t>
            </a:r>
          </a:p>
        </p:txBody>
      </p:sp>
      <p:grpSp>
        <p:nvGrpSpPr>
          <p:cNvPr id="61443" name="Group 5"/>
          <p:cNvGrpSpPr>
            <a:grpSpLocks/>
          </p:cNvGrpSpPr>
          <p:nvPr/>
        </p:nvGrpSpPr>
        <p:grpSpPr bwMode="auto">
          <a:xfrm>
            <a:off x="5029200" y="1143000"/>
            <a:ext cx="3962400" cy="5105400"/>
            <a:chOff x="2438400" y="1143000"/>
            <a:chExt cx="4343400" cy="5105400"/>
          </a:xfrm>
        </p:grpSpPr>
        <p:sp>
          <p:nvSpPr>
            <p:cNvPr id="61444" name="Oval 3"/>
            <p:cNvSpPr>
              <a:spLocks noChangeArrowheads="1"/>
            </p:cNvSpPr>
            <p:nvPr/>
          </p:nvSpPr>
          <p:spPr bwMode="auto">
            <a:xfrm>
              <a:off x="2438400" y="11430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G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N/S</a:t>
              </a:r>
            </a:p>
          </p:txBody>
        </p:sp>
        <p:sp>
          <p:nvSpPr>
            <p:cNvPr id="61445" name="Oval 4"/>
            <p:cNvSpPr>
              <a:spLocks noChangeArrowheads="1"/>
            </p:cNvSpPr>
            <p:nvPr/>
          </p:nvSpPr>
          <p:spPr bwMode="auto">
            <a:xfrm>
              <a:off x="3124200" y="22098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Y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N/S</a:t>
              </a:r>
            </a:p>
          </p:txBody>
        </p:sp>
        <p:sp>
          <p:nvSpPr>
            <p:cNvPr id="61446" name="Oval 5"/>
            <p:cNvSpPr>
              <a:spLocks noChangeArrowheads="1"/>
            </p:cNvSpPr>
            <p:nvPr/>
          </p:nvSpPr>
          <p:spPr bwMode="auto">
            <a:xfrm>
              <a:off x="3810000" y="32766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G N/S</a:t>
              </a:r>
            </a:p>
          </p:txBody>
        </p:sp>
        <p:sp>
          <p:nvSpPr>
            <p:cNvPr id="61447" name="Oval 6"/>
            <p:cNvSpPr>
              <a:spLocks noChangeArrowheads="1"/>
            </p:cNvSpPr>
            <p:nvPr/>
          </p:nvSpPr>
          <p:spPr bwMode="auto">
            <a:xfrm>
              <a:off x="5562600" y="52578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Y N/S</a:t>
              </a:r>
            </a:p>
          </p:txBody>
        </p:sp>
        <p:sp>
          <p:nvSpPr>
            <p:cNvPr id="61448" name="Line 7"/>
            <p:cNvSpPr>
              <a:spLocks noChangeShapeType="1"/>
            </p:cNvSpPr>
            <p:nvPr/>
          </p:nvSpPr>
          <p:spPr bwMode="auto">
            <a:xfrm>
              <a:off x="3352800" y="2057400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8"/>
            <p:cNvSpPr>
              <a:spLocks noChangeShapeType="1"/>
            </p:cNvSpPr>
            <p:nvPr/>
          </p:nvSpPr>
          <p:spPr bwMode="auto">
            <a:xfrm>
              <a:off x="4114800" y="312420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9"/>
            <p:cNvSpPr>
              <a:spLocks noChangeShapeType="1"/>
            </p:cNvSpPr>
            <p:nvPr/>
          </p:nvSpPr>
          <p:spPr bwMode="auto">
            <a:xfrm>
              <a:off x="4800600" y="4191000"/>
              <a:ext cx="99060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451" name="AutoShape 10"/>
            <p:cNvCxnSpPr>
              <a:cxnSpLocks noChangeShapeType="1"/>
              <a:stCxn id="61447" idx="7"/>
              <a:endCxn id="61444" idx="7"/>
            </p:cNvCxnSpPr>
            <p:nvPr/>
          </p:nvCxnSpPr>
          <p:spPr bwMode="auto">
            <a:xfrm rot="5400000" flipH="1">
              <a:off x="2984500" y="1773238"/>
              <a:ext cx="4114800" cy="3124200"/>
            </a:xfrm>
            <a:prstGeom prst="curvedConnector3">
              <a:avLst>
                <a:gd name="adj1" fmla="val 1015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 Traffic Light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08025"/>
            <a:ext cx="5029200" cy="61499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 states</a:t>
            </a:r>
          </a:p>
          <a:p>
            <a:pPr lvl="2">
              <a:defRPr/>
            </a:pPr>
            <a:r>
              <a:rPr lang="en-US" dirty="0" smtClean="0"/>
              <a:t>00, 01, 10, 11</a:t>
            </a:r>
          </a:p>
          <a:p>
            <a:pPr lvl="2">
              <a:defRPr/>
            </a:pPr>
            <a:r>
              <a:rPr lang="en-US" dirty="0" smtClean="0"/>
              <a:t>need 2 </a:t>
            </a:r>
            <a:r>
              <a:rPr lang="en-US" dirty="0" err="1" smtClean="0"/>
              <a:t>flipflops</a:t>
            </a:r>
            <a:r>
              <a:rPr lang="en-US" dirty="0" smtClean="0"/>
              <a:t> to represent state</a:t>
            </a:r>
          </a:p>
          <a:p>
            <a:pPr>
              <a:defRPr/>
            </a:pPr>
            <a:r>
              <a:rPr lang="en-US" dirty="0" smtClean="0"/>
              <a:t>4 bits of output</a:t>
            </a:r>
          </a:p>
          <a:p>
            <a:pPr lvl="2">
              <a:defRPr/>
            </a:pPr>
            <a:r>
              <a:rPr lang="en-US" dirty="0" smtClean="0"/>
              <a:t>R (00), Y (01), G (10)</a:t>
            </a:r>
          </a:p>
          <a:p>
            <a:pPr>
              <a:defRPr/>
            </a:pPr>
            <a:r>
              <a:rPr lang="en-US" dirty="0" smtClean="0"/>
              <a:t>Truth table:</a:t>
            </a:r>
          </a:p>
          <a:p>
            <a:pPr lvl="2">
              <a:defRPr/>
            </a:pPr>
            <a:r>
              <a:rPr lang="en-US" dirty="0" smtClean="0"/>
              <a:t>this defines the combinational logic part of the FSM</a:t>
            </a:r>
          </a:p>
        </p:txBody>
      </p:sp>
      <p:grpSp>
        <p:nvGrpSpPr>
          <p:cNvPr id="62467" name="Group 5"/>
          <p:cNvGrpSpPr>
            <a:grpSpLocks/>
          </p:cNvGrpSpPr>
          <p:nvPr/>
        </p:nvGrpSpPr>
        <p:grpSpPr bwMode="auto">
          <a:xfrm>
            <a:off x="5029200" y="1066800"/>
            <a:ext cx="3962400" cy="5105400"/>
            <a:chOff x="2438400" y="1143000"/>
            <a:chExt cx="4343400" cy="5105400"/>
          </a:xfrm>
        </p:grpSpPr>
        <p:sp>
          <p:nvSpPr>
            <p:cNvPr id="62494" name="Oval 3"/>
            <p:cNvSpPr>
              <a:spLocks noChangeArrowheads="1"/>
            </p:cNvSpPr>
            <p:nvPr/>
          </p:nvSpPr>
          <p:spPr bwMode="auto">
            <a:xfrm>
              <a:off x="2438400" y="11430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G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N/S</a:t>
              </a:r>
            </a:p>
          </p:txBody>
        </p:sp>
        <p:sp>
          <p:nvSpPr>
            <p:cNvPr id="62495" name="Oval 4"/>
            <p:cNvSpPr>
              <a:spLocks noChangeArrowheads="1"/>
            </p:cNvSpPr>
            <p:nvPr/>
          </p:nvSpPr>
          <p:spPr bwMode="auto">
            <a:xfrm>
              <a:off x="3124200" y="22098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Y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N/S</a:t>
              </a:r>
            </a:p>
          </p:txBody>
        </p:sp>
        <p:sp>
          <p:nvSpPr>
            <p:cNvPr id="62496" name="Oval 5"/>
            <p:cNvSpPr>
              <a:spLocks noChangeArrowheads="1"/>
            </p:cNvSpPr>
            <p:nvPr/>
          </p:nvSpPr>
          <p:spPr bwMode="auto">
            <a:xfrm>
              <a:off x="3810000" y="32766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G N/S</a:t>
              </a:r>
            </a:p>
          </p:txBody>
        </p:sp>
        <p:sp>
          <p:nvSpPr>
            <p:cNvPr id="62497" name="Oval 6"/>
            <p:cNvSpPr>
              <a:spLocks noChangeArrowheads="1"/>
            </p:cNvSpPr>
            <p:nvPr/>
          </p:nvSpPr>
          <p:spPr bwMode="auto">
            <a:xfrm>
              <a:off x="5562600" y="5257800"/>
              <a:ext cx="1219200" cy="990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R E/W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1800" b="0">
                  <a:latin typeface="Arial" charset="0"/>
                </a:rPr>
                <a:t>Y N/S</a:t>
              </a:r>
            </a:p>
          </p:txBody>
        </p:sp>
        <p:sp>
          <p:nvSpPr>
            <p:cNvPr id="62498" name="Line 7"/>
            <p:cNvSpPr>
              <a:spLocks noChangeShapeType="1"/>
            </p:cNvSpPr>
            <p:nvPr/>
          </p:nvSpPr>
          <p:spPr bwMode="auto">
            <a:xfrm>
              <a:off x="3352800" y="2057400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8"/>
            <p:cNvSpPr>
              <a:spLocks noChangeShapeType="1"/>
            </p:cNvSpPr>
            <p:nvPr/>
          </p:nvSpPr>
          <p:spPr bwMode="auto">
            <a:xfrm>
              <a:off x="4114800" y="312420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9"/>
            <p:cNvSpPr>
              <a:spLocks noChangeShapeType="1"/>
            </p:cNvSpPr>
            <p:nvPr/>
          </p:nvSpPr>
          <p:spPr bwMode="auto">
            <a:xfrm>
              <a:off x="4800600" y="4191000"/>
              <a:ext cx="99060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2501" name="AutoShape 10"/>
            <p:cNvCxnSpPr>
              <a:cxnSpLocks noChangeShapeType="1"/>
              <a:stCxn id="62497" idx="7"/>
              <a:endCxn id="62494" idx="7"/>
            </p:cNvCxnSpPr>
            <p:nvPr/>
          </p:nvCxnSpPr>
          <p:spPr bwMode="auto">
            <a:xfrm rot="5400000" flipH="1">
              <a:off x="2984500" y="1773238"/>
              <a:ext cx="4114800" cy="3124200"/>
            </a:xfrm>
            <a:prstGeom prst="curvedConnector3">
              <a:avLst>
                <a:gd name="adj1" fmla="val 1015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5750" y="4649788"/>
          <a:ext cx="7099299" cy="2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433"/>
                <a:gridCol w="2366433"/>
                <a:gridCol w="2366433"/>
              </a:tblGrid>
              <a:tr h="426402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Input (State)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106489" marR="106489" marT="53212" marB="53212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Next State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640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00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8000"/>
                          </a:solidFill>
                        </a:rPr>
                        <a:t>10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endParaRPr lang="en-US" sz="2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06489" marR="106489" marT="53212" marB="53212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01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640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01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FFFF00"/>
                          </a:solidFill>
                        </a:rPr>
                        <a:t>01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smtClean="0">
                          <a:solidFill>
                            <a:srgbClr val="FF3059"/>
                          </a:solidFill>
                        </a:rPr>
                        <a:t>00</a:t>
                      </a:r>
                      <a:endParaRPr lang="en-US" sz="2100" dirty="0">
                        <a:solidFill>
                          <a:srgbClr val="FF3059"/>
                        </a:solidFill>
                      </a:endParaRPr>
                    </a:p>
                  </a:txBody>
                  <a:tcPr marL="106489" marR="106489" marT="53212" marB="53212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10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640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10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FF3059"/>
                          </a:solidFill>
                        </a:rPr>
                        <a:t>00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smtClean="0">
                          <a:solidFill>
                            <a:srgbClr val="008000"/>
                          </a:solidFill>
                        </a:rPr>
                        <a:t>10</a:t>
                      </a:r>
                      <a:endParaRPr lang="en-US" sz="2100" dirty="0">
                        <a:solidFill>
                          <a:srgbClr val="008000"/>
                        </a:solidFill>
                      </a:endParaRPr>
                    </a:p>
                  </a:txBody>
                  <a:tcPr marL="106489" marR="106489" marT="53212" marB="53212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11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640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11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FF3059"/>
                          </a:solidFill>
                        </a:rPr>
                        <a:t>00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smtClean="0">
                          <a:solidFill>
                            <a:srgbClr val="FFFF00"/>
                          </a:solidFill>
                        </a:rPr>
                        <a:t>01</a:t>
                      </a:r>
                      <a:endParaRPr lang="en-US" sz="2100" dirty="0">
                        <a:solidFill>
                          <a:srgbClr val="FFFF00"/>
                        </a:solidFill>
                      </a:endParaRPr>
                    </a:p>
                  </a:txBody>
                  <a:tcPr marL="106489" marR="106489" marT="53212" marB="53212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00</a:t>
                      </a:r>
                      <a:endParaRPr lang="en-US" sz="2100" dirty="0"/>
                    </a:p>
                  </a:txBody>
                  <a:tcPr marL="106489" marR="106489" marT="53212" marB="532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Regular Arrays can be used to implement arbitrary logic functions 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Memories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ROMs are HARDWIRED memories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RAMs include storage elements that are read-write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dynamic memory: compact, only reliable short-term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static memory: controlled use of positive feedback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For static storage: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Level-sensitive D-latches; edge-triggered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flipflops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Timing issues:  setup and hold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times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Finite State Machines: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Implement using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flipflops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for memory, and combinational logic to compute output, next state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09600" y="762000"/>
            <a:ext cx="784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New Combinational Device</a:t>
            </a:r>
          </a:p>
        </p:txBody>
      </p:sp>
      <p:sp>
        <p:nvSpPr>
          <p:cNvPr id="23554" name="Freeform 3"/>
          <p:cNvSpPr>
            <a:spLocks/>
          </p:cNvSpPr>
          <p:nvPr/>
        </p:nvSpPr>
        <p:spPr bwMode="auto">
          <a:xfrm>
            <a:off x="1744663" y="1751013"/>
            <a:ext cx="541337" cy="1677987"/>
          </a:xfrm>
          <a:custGeom>
            <a:avLst/>
            <a:gdLst>
              <a:gd name="T0" fmla="*/ 0 w 193"/>
              <a:gd name="T1" fmla="*/ 2147483647 h 1057"/>
              <a:gd name="T2" fmla="*/ 0 w 193"/>
              <a:gd name="T3" fmla="*/ 2147483647 h 1057"/>
              <a:gd name="T4" fmla="*/ 2147483647 w 193"/>
              <a:gd name="T5" fmla="*/ 2147483647 h 1057"/>
              <a:gd name="T6" fmla="*/ 2147483647 w 193"/>
              <a:gd name="T7" fmla="*/ 0 h 1057"/>
              <a:gd name="T8" fmla="*/ 0 w 193"/>
              <a:gd name="T9" fmla="*/ 2147483647 h 1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1057"/>
              <a:gd name="T17" fmla="*/ 193 w 193"/>
              <a:gd name="T18" fmla="*/ 1057 h 10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1057">
                <a:moveTo>
                  <a:pt x="0" y="144"/>
                </a:moveTo>
                <a:lnTo>
                  <a:pt x="0" y="912"/>
                </a:lnTo>
                <a:lnTo>
                  <a:pt x="192" y="1056"/>
                </a:lnTo>
                <a:lnTo>
                  <a:pt x="192" y="0"/>
                </a:lnTo>
                <a:lnTo>
                  <a:pt x="0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Freeform 4"/>
          <p:cNvSpPr>
            <a:spLocks/>
          </p:cNvSpPr>
          <p:nvPr/>
        </p:nvSpPr>
        <p:spPr bwMode="auto">
          <a:xfrm>
            <a:off x="1141413" y="3303588"/>
            <a:ext cx="839787" cy="319087"/>
          </a:xfrm>
          <a:custGeom>
            <a:avLst/>
            <a:gdLst>
              <a:gd name="T0" fmla="*/ 0 w 529"/>
              <a:gd name="T1" fmla="*/ 2147483647 h 145"/>
              <a:gd name="T2" fmla="*/ 2147483647 w 529"/>
              <a:gd name="T3" fmla="*/ 2147483647 h 145"/>
              <a:gd name="T4" fmla="*/ 2147483647 w 529"/>
              <a:gd name="T5" fmla="*/ 0 h 145"/>
              <a:gd name="T6" fmla="*/ 0 60000 65536"/>
              <a:gd name="T7" fmla="*/ 0 60000 65536"/>
              <a:gd name="T8" fmla="*/ 0 60000 65536"/>
              <a:gd name="T9" fmla="*/ 0 w 529"/>
              <a:gd name="T10" fmla="*/ 0 h 145"/>
              <a:gd name="T11" fmla="*/ 529 w 529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9" h="145">
                <a:moveTo>
                  <a:pt x="0" y="144"/>
                </a:moveTo>
                <a:lnTo>
                  <a:pt x="528" y="144"/>
                </a:lnTo>
                <a:lnTo>
                  <a:pt x="528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1604963" y="3557588"/>
            <a:ext cx="1397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474788" y="3670300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k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2290763" y="19796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2290763" y="22082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2290763" y="31988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2741613" y="23669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2741613" y="25955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2741613" y="28241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3073400" y="1689100"/>
            <a:ext cx="530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D</a:t>
            </a:r>
            <a:r>
              <a:rPr lang="en-US" baseline="-25000">
                <a:latin typeface="Comic Sans MS" charset="0"/>
                <a:cs typeface="Tahoma" charset="0"/>
              </a:rPr>
              <a:t>1</a:t>
            </a: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3092450" y="1993900"/>
            <a:ext cx="530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D</a:t>
            </a:r>
            <a:r>
              <a:rPr lang="en-US" baseline="-25000">
                <a:latin typeface="Comic Sans MS" charset="0"/>
                <a:cs typeface="Tahoma" charset="0"/>
              </a:rPr>
              <a:t>2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073400" y="2984500"/>
            <a:ext cx="57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charset="0"/>
                <a:cs typeface="Tahoma" charset="0"/>
              </a:rPr>
              <a:t>D</a:t>
            </a:r>
            <a:r>
              <a:rPr lang="en-US" baseline="-25000">
                <a:latin typeface="Comic Sans MS" charset="0"/>
                <a:cs typeface="Tahoma" charset="0"/>
              </a:rPr>
              <a:t>N</a:t>
            </a:r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3962400" y="1738313"/>
            <a:ext cx="395922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Tahoma" charset="0"/>
                <a:cs typeface="Tahoma" charset="0"/>
              </a:rPr>
              <a:t>DECODER:</a:t>
            </a:r>
          </a:p>
          <a:p>
            <a:pPr lvl="1" indent="-171450" algn="l">
              <a:lnSpc>
                <a:spcPct val="9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k SELECT inputs, </a:t>
            </a:r>
          </a:p>
          <a:p>
            <a:pPr lvl="1" indent="-171450" algn="l">
              <a:lnSpc>
                <a:spcPct val="9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N = 2</a:t>
            </a:r>
            <a:r>
              <a:rPr lang="en-US" sz="2000" b="0" baseline="30000">
                <a:latin typeface="Tahoma" charset="0"/>
                <a:cs typeface="Tahoma" charset="0"/>
              </a:rPr>
              <a:t>k</a:t>
            </a:r>
            <a:r>
              <a:rPr lang="en-US" sz="2000" b="0">
                <a:latin typeface="Tahoma" charset="0"/>
                <a:cs typeface="Tahoma" charset="0"/>
              </a:rPr>
              <a:t> DATA OUTPUTs.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0">
                <a:latin typeface="Tahoma" charset="0"/>
                <a:cs typeface="Tahoma" charset="0"/>
              </a:rPr>
              <a:t>Selected D</a:t>
            </a:r>
            <a:r>
              <a:rPr lang="en-US" sz="2000" b="0" baseline="-25000">
                <a:latin typeface="Tahoma" charset="0"/>
                <a:cs typeface="Tahoma" charset="0"/>
              </a:rPr>
              <a:t>j</a:t>
            </a:r>
            <a:r>
              <a:rPr lang="en-US" sz="2000" b="0">
                <a:latin typeface="Tahoma" charset="0"/>
                <a:cs typeface="Tahoma" charset="0"/>
              </a:rPr>
              <a:t> HIGH; </a:t>
            </a:r>
            <a:br>
              <a:rPr lang="en-US" sz="2000" b="0">
                <a:latin typeface="Tahoma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all others LOW.</a:t>
            </a:r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898525" y="4364038"/>
            <a:ext cx="70516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NOW, we are well on our way to building a general purpose table-lookup device. </a:t>
            </a:r>
          </a:p>
          <a:p>
            <a:pPr algn="l">
              <a:lnSpc>
                <a:spcPct val="90000"/>
              </a:lnSpc>
            </a:pPr>
            <a:endParaRPr lang="en-US" b="0">
              <a:latin typeface="Tahoma" charset="0"/>
              <a:cs typeface="Tahoma" charset="0"/>
            </a:endParaRPr>
          </a:p>
          <a:p>
            <a:pPr algn="l"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We can build a 2-dimensional ARRAY of decoders and selectors as follows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Shared Decoding Logic</a:t>
            </a:r>
          </a:p>
        </p:txBody>
      </p:sp>
      <p:sp>
        <p:nvSpPr>
          <p:cNvPr id="25602" name="Text Box 267"/>
          <p:cNvSpPr txBox="1">
            <a:spLocks noChangeArrowheads="1"/>
          </p:cNvSpPr>
          <p:nvPr/>
        </p:nvSpPr>
        <p:spPr bwMode="auto">
          <a:xfrm>
            <a:off x="441325" y="5486400"/>
            <a:ext cx="8013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We can build a general purpose </a:t>
            </a:r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table-lookup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> device called a Read-Only Memory (ROM), from which we can implement any truth table and, thus, any combinational device</a:t>
            </a:r>
            <a:endParaRPr lang="en-US" sz="2000" b="0">
              <a:latin typeface="Tahoma" charset="0"/>
              <a:cs typeface="Tahoma" charset="0"/>
            </a:endParaRPr>
          </a:p>
        </p:txBody>
      </p:sp>
      <p:pic>
        <p:nvPicPr>
          <p:cNvPr id="25603" name="Picture 1" descr="P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7"/>
          <a:stretch>
            <a:fillRect/>
          </a:stretch>
        </p:blipFill>
        <p:spPr bwMode="auto">
          <a:xfrm>
            <a:off x="1295400" y="1069975"/>
            <a:ext cx="66294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Logic According to ROMs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ROMs ignore the structure of combinational functions ...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Size, layout, and design are independent of function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Any Truth table can be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programmed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by minor reconfiguration: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Metal layer (masked ROMs)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Fuses (Field-programmable PROMs)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Charge on floating gates (EPROMs)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... etc.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Model:  LOOK UP value of function in truth table...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Inputs: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ADDRESS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of a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truth table entry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ROM SIZE = #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truth table entries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...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... for an N-input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function, size = __________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6019800" y="6172200"/>
            <a:ext cx="1779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Comic Sans MS" charset="0"/>
                <a:cs typeface="Tahoma" charset="0"/>
              </a:rPr>
              <a:t>2</a:t>
            </a:r>
            <a:r>
              <a:rPr lang="en-US" sz="1800" baseline="30000">
                <a:latin typeface="Comic Sans MS" charset="0"/>
                <a:cs typeface="Tahoma" charset="0"/>
              </a:rPr>
              <a:t>N</a:t>
            </a:r>
            <a:r>
              <a:rPr lang="en-US" sz="1800">
                <a:latin typeface="Comic Sans MS" charset="0"/>
                <a:cs typeface="Tahoma" charset="0"/>
              </a:rPr>
              <a:t> x #outputs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Analog Storage:  Using Capacitors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half" idx="1"/>
          </p:nvPr>
        </p:nvSpPr>
        <p:spPr>
          <a:xfrm>
            <a:off x="0" y="708025"/>
            <a:ext cx="9144000" cy="13493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We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ve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chosen to encode information using voltages and we know from physics that we can 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store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a voltage as 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charge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on a capacitor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495800" cy="3867150"/>
          </a:xfrm>
        </p:spPr>
        <p:txBody>
          <a:bodyPr/>
          <a:lstStyle/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Pros: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compact!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Cons: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it leaks!  refresh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complex interface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reading a bit, destroys it</a:t>
            </a:r>
          </a:p>
          <a:p>
            <a:pPr lvl="3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(you have to rewrite the value after each read)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NOT a digital circuit</a:t>
            </a:r>
          </a:p>
          <a:p>
            <a:pPr lvl="2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8676" name="Text Box 10"/>
          <p:cNvSpPr txBox="1">
            <a:spLocks noChangeArrowheads="1"/>
          </p:cNvSpPr>
          <p:nvPr/>
        </p:nvSpPr>
        <p:spPr bwMode="auto">
          <a:xfrm>
            <a:off x="844550" y="2647950"/>
            <a:ext cx="1077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>
                <a:latin typeface="Tahoma" charset="0"/>
                <a:cs typeface="Tahoma" charset="0"/>
              </a:rPr>
              <a:t>bit line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3327400" y="2192338"/>
            <a:ext cx="14081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  <a:cs typeface="Tahoma" charset="0"/>
              </a:rPr>
              <a:t>N-channel </a:t>
            </a:r>
          </a:p>
          <a:p>
            <a:pPr algn="ctr"/>
            <a:r>
              <a:rPr lang="en-US" sz="2000" b="0">
                <a:latin typeface="Tahoma" charset="0"/>
                <a:cs typeface="Tahoma" charset="0"/>
              </a:rPr>
              <a:t>FET serves</a:t>
            </a:r>
          </a:p>
          <a:p>
            <a:pPr algn="ctr"/>
            <a:r>
              <a:rPr lang="en-US" sz="2000" b="0">
                <a:latin typeface="Tahoma" charset="0"/>
                <a:cs typeface="Tahoma" charset="0"/>
              </a:rPr>
              <a:t>as an </a:t>
            </a:r>
            <a:br>
              <a:rPr lang="en-US" sz="2000" b="0">
                <a:latin typeface="Tahoma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access </a:t>
            </a:r>
            <a:br>
              <a:rPr lang="en-US" sz="2000" b="0">
                <a:latin typeface="Tahoma" charset="0"/>
                <a:cs typeface="Tahoma" charset="0"/>
              </a:rPr>
            </a:br>
            <a:r>
              <a:rPr lang="en-US" sz="2000" b="0">
                <a:latin typeface="Tahoma" charset="0"/>
                <a:cs typeface="Tahoma" charset="0"/>
              </a:rPr>
              <a:t>switch</a:t>
            </a:r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 flipH="1">
            <a:off x="2762250" y="3352800"/>
            <a:ext cx="809625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79" name="Group 144"/>
          <p:cNvGrpSpPr>
            <a:grpSpLocks/>
          </p:cNvGrpSpPr>
          <p:nvPr/>
        </p:nvGrpSpPr>
        <p:grpSpPr bwMode="auto">
          <a:xfrm>
            <a:off x="2505075" y="3867150"/>
            <a:ext cx="700088" cy="704850"/>
            <a:chOff x="2055" y="2428"/>
            <a:chExt cx="441" cy="444"/>
          </a:xfrm>
        </p:grpSpPr>
        <p:sp>
          <p:nvSpPr>
            <p:cNvPr id="28692" name="Line 7"/>
            <p:cNvSpPr>
              <a:spLocks noChangeShapeType="1"/>
            </p:cNvSpPr>
            <p:nvPr/>
          </p:nvSpPr>
          <p:spPr bwMode="auto">
            <a:xfrm>
              <a:off x="2225" y="24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8"/>
            <p:cNvSpPr>
              <a:spLocks noChangeShapeType="1"/>
            </p:cNvSpPr>
            <p:nvPr/>
          </p:nvSpPr>
          <p:spPr bwMode="auto">
            <a:xfrm>
              <a:off x="2225" y="24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9"/>
            <p:cNvSpPr>
              <a:spLocks noChangeShapeType="1"/>
            </p:cNvSpPr>
            <p:nvPr/>
          </p:nvSpPr>
          <p:spPr bwMode="auto">
            <a:xfrm>
              <a:off x="2321" y="24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Text Box 13"/>
            <p:cNvSpPr txBox="1">
              <a:spLocks noChangeArrowheads="1"/>
            </p:cNvSpPr>
            <p:nvPr/>
          </p:nvSpPr>
          <p:spPr bwMode="auto">
            <a:xfrm>
              <a:off x="2055" y="262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  <a:cs typeface="Tahoma" charset="0"/>
                </a:rPr>
                <a:t>V</a:t>
              </a:r>
              <a:r>
                <a:rPr lang="en-US" sz="2000" baseline="-25000">
                  <a:latin typeface="Tahoma" charset="0"/>
                  <a:cs typeface="Tahoma" charset="0"/>
                </a:rPr>
                <a:t>REF</a:t>
              </a:r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28680" name="Text Box 15"/>
          <p:cNvSpPr txBox="1">
            <a:spLocks noChangeArrowheads="1"/>
          </p:cNvSpPr>
          <p:nvPr/>
        </p:nvSpPr>
        <p:spPr bwMode="auto">
          <a:xfrm>
            <a:off x="328613" y="4724400"/>
            <a:ext cx="44354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latin typeface="Tahoma" charset="0"/>
                <a:cs typeface="Tahoma" charset="0"/>
              </a:rPr>
              <a:t>To write:</a:t>
            </a:r>
          </a:p>
          <a:p>
            <a:pPr algn="l"/>
            <a:r>
              <a:rPr lang="en-US" sz="1800">
                <a:latin typeface="Tahoma" charset="0"/>
                <a:cs typeface="Tahoma" charset="0"/>
              </a:rPr>
              <a:t>   </a:t>
            </a:r>
            <a:r>
              <a:rPr lang="en-US" sz="1800" b="0">
                <a:latin typeface="Tahoma" charset="0"/>
                <a:cs typeface="Tahoma" charset="0"/>
              </a:rPr>
              <a:t>Drive bit line, turn on access fet,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   force storage cap to new voltage</a:t>
            </a:r>
            <a:r>
              <a:rPr lang="en-US" sz="1800">
                <a:latin typeface="Tahoma" charset="0"/>
                <a:cs typeface="Tahoma" charset="0"/>
              </a:rPr>
              <a:t/>
            </a:r>
            <a:br>
              <a:rPr lang="en-US" sz="1800">
                <a:latin typeface="Tahoma" charset="0"/>
                <a:cs typeface="Tahoma" charset="0"/>
              </a:rPr>
            </a:br>
            <a:r>
              <a:rPr lang="en-US" sz="1800">
                <a:latin typeface="Tahoma" charset="0"/>
                <a:cs typeface="Tahoma" charset="0"/>
              </a:rPr>
              <a:t>To read:</a:t>
            </a:r>
            <a:br>
              <a:rPr lang="en-US" sz="180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   precharge bit line, turn on access fet,</a:t>
            </a:r>
          </a:p>
          <a:p>
            <a:pPr algn="l"/>
            <a:r>
              <a:rPr lang="en-US" sz="1800" b="0">
                <a:latin typeface="Tahoma" charset="0"/>
                <a:cs typeface="Tahoma" charset="0"/>
              </a:rPr>
              <a:t>   detect (small) change in bit line voltage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1822450" y="2057400"/>
            <a:ext cx="84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latin typeface="Tahoma" charset="0"/>
                <a:cs typeface="Tahoma" charset="0"/>
              </a:rPr>
              <a:t>word</a:t>
            </a:r>
          </a:p>
          <a:p>
            <a:pPr algn="ctr"/>
            <a:r>
              <a:rPr lang="en-US" sz="2000">
                <a:latin typeface="Tahoma" charset="0"/>
                <a:cs typeface="Tahoma" charset="0"/>
              </a:rPr>
              <a:t>line</a:t>
            </a:r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28682" name="Group 143"/>
          <p:cNvGrpSpPr>
            <a:grpSpLocks/>
          </p:cNvGrpSpPr>
          <p:nvPr/>
        </p:nvGrpSpPr>
        <p:grpSpPr bwMode="auto">
          <a:xfrm>
            <a:off x="1878013" y="2725738"/>
            <a:ext cx="1557337" cy="1624012"/>
            <a:chOff x="3872" y="3177"/>
            <a:chExt cx="981" cy="1023"/>
          </a:xfrm>
        </p:grpSpPr>
        <p:grpSp>
          <p:nvGrpSpPr>
            <p:cNvPr id="28684" name="Group 65"/>
            <p:cNvGrpSpPr>
              <a:grpSpLocks noChangeAspect="1"/>
            </p:cNvGrpSpPr>
            <p:nvPr/>
          </p:nvGrpSpPr>
          <p:grpSpPr bwMode="auto">
            <a:xfrm>
              <a:off x="4090" y="3279"/>
              <a:ext cx="436" cy="614"/>
              <a:chOff x="4032" y="4752"/>
              <a:chExt cx="576" cy="864"/>
            </a:xfrm>
          </p:grpSpPr>
          <p:sp>
            <p:nvSpPr>
              <p:cNvPr id="28689" name="Line 66"/>
              <p:cNvSpPr>
                <a:spLocks noChangeAspect="1" noChangeShapeType="1"/>
              </p:cNvSpPr>
              <p:nvPr/>
            </p:nvSpPr>
            <p:spPr bwMode="auto">
              <a:xfrm>
                <a:off x="4320" y="504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4032" y="518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Freeform 68"/>
              <p:cNvSpPr>
                <a:spLocks noChangeAspect="1"/>
              </p:cNvSpPr>
              <p:nvPr/>
            </p:nvSpPr>
            <p:spPr bwMode="auto">
              <a:xfrm>
                <a:off x="4398" y="4752"/>
                <a:ext cx="210" cy="864"/>
              </a:xfrm>
              <a:custGeom>
                <a:avLst/>
                <a:gdLst>
                  <a:gd name="T0" fmla="*/ 210 w 210"/>
                  <a:gd name="T1" fmla="*/ 0 h 864"/>
                  <a:gd name="T2" fmla="*/ 210 w 210"/>
                  <a:gd name="T3" fmla="*/ 288 h 864"/>
                  <a:gd name="T4" fmla="*/ 0 w 210"/>
                  <a:gd name="T5" fmla="*/ 288 h 864"/>
                  <a:gd name="T6" fmla="*/ 0 w 210"/>
                  <a:gd name="T7" fmla="*/ 576 h 864"/>
                  <a:gd name="T8" fmla="*/ 210 w 210"/>
                  <a:gd name="T9" fmla="*/ 576 h 864"/>
                  <a:gd name="T10" fmla="*/ 210 w 210"/>
                  <a:gd name="T11" fmla="*/ 864 h 8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0"/>
                  <a:gd name="T19" fmla="*/ 0 h 864"/>
                  <a:gd name="T20" fmla="*/ 210 w 210"/>
                  <a:gd name="T21" fmla="*/ 864 h 8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0" h="864">
                    <a:moveTo>
                      <a:pt x="210" y="0"/>
                    </a:moveTo>
                    <a:lnTo>
                      <a:pt x="210" y="288"/>
                    </a:lnTo>
                    <a:lnTo>
                      <a:pt x="0" y="288"/>
                    </a:lnTo>
                    <a:lnTo>
                      <a:pt x="0" y="576"/>
                    </a:lnTo>
                    <a:lnTo>
                      <a:pt x="210" y="576"/>
                    </a:lnTo>
                    <a:lnTo>
                      <a:pt x="210" y="86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5" name="Line 69"/>
            <p:cNvSpPr>
              <a:spLocks noChangeAspect="1" noChangeShapeType="1"/>
            </p:cNvSpPr>
            <p:nvPr/>
          </p:nvSpPr>
          <p:spPr bwMode="auto">
            <a:xfrm>
              <a:off x="3872" y="3279"/>
              <a:ext cx="9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76"/>
            <p:cNvSpPr>
              <a:spLocks noChangeAspect="1" noChangeShapeType="1"/>
            </p:cNvSpPr>
            <p:nvPr/>
          </p:nvSpPr>
          <p:spPr bwMode="auto">
            <a:xfrm>
              <a:off x="4090" y="3177"/>
              <a:ext cx="0" cy="10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Oval 77"/>
            <p:cNvSpPr>
              <a:spLocks noChangeAspect="1" noChangeArrowheads="1"/>
            </p:cNvSpPr>
            <p:nvPr/>
          </p:nvSpPr>
          <p:spPr bwMode="auto">
            <a:xfrm>
              <a:off x="4067" y="3571"/>
              <a:ext cx="55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28688" name="Oval 78"/>
            <p:cNvSpPr>
              <a:spLocks noChangeAspect="1" noChangeArrowheads="1"/>
            </p:cNvSpPr>
            <p:nvPr/>
          </p:nvSpPr>
          <p:spPr bwMode="auto">
            <a:xfrm>
              <a:off x="4496" y="3257"/>
              <a:ext cx="54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28683" name="Text Box 145"/>
          <p:cNvSpPr txBox="1">
            <a:spLocks noChangeArrowheads="1"/>
          </p:cNvSpPr>
          <p:nvPr/>
        </p:nvSpPr>
        <p:spPr bwMode="auto">
          <a:xfrm>
            <a:off x="4883150" y="5867400"/>
            <a:ext cx="4184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Tahoma" charset="0"/>
                <a:cs typeface="Tahoma" charset="0"/>
              </a:rPr>
              <a:t>This storage circuit is the basis for commodity DRAMs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22"/>
          <p:cNvSpPr txBox="1">
            <a:spLocks noChangeArrowheads="1"/>
          </p:cNvSpPr>
          <p:nvPr/>
        </p:nvSpPr>
        <p:spPr bwMode="auto">
          <a:xfrm>
            <a:off x="3851275" y="40386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Y</a:t>
            </a:r>
          </a:p>
        </p:txBody>
      </p:sp>
      <p:sp>
        <p:nvSpPr>
          <p:cNvPr id="29698" name="Text Box 221"/>
          <p:cNvSpPr txBox="1">
            <a:spLocks noChangeArrowheads="1"/>
          </p:cNvSpPr>
          <p:nvPr/>
        </p:nvSpPr>
        <p:spPr bwMode="auto">
          <a:xfrm>
            <a:off x="909638" y="5334000"/>
            <a:ext cx="379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S</a:t>
            </a:r>
          </a:p>
        </p:txBody>
      </p:sp>
      <p:sp>
        <p:nvSpPr>
          <p:cNvPr id="29699" name="Text Box 220"/>
          <p:cNvSpPr txBox="1">
            <a:spLocks noChangeArrowheads="1"/>
          </p:cNvSpPr>
          <p:nvPr/>
        </p:nvSpPr>
        <p:spPr bwMode="auto">
          <a:xfrm>
            <a:off x="895350" y="4503738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B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</a:t>
            </a:r>
            <a:r>
              <a:rPr lang="ja-JP" altLang="en-US" dirty="0">
                <a:latin typeface="Tahoma" charset="0"/>
                <a:ea typeface="Tahoma"/>
              </a:rPr>
              <a:t>“</a:t>
            </a:r>
            <a:r>
              <a:rPr lang="en-US" dirty="0">
                <a:latin typeface="Tahoma" charset="0"/>
                <a:ea typeface="Tahoma"/>
              </a:rPr>
              <a:t>Digital</a:t>
            </a:r>
            <a:r>
              <a:rPr lang="ja-JP" altLang="en-US" dirty="0">
                <a:latin typeface="Tahoma" charset="0"/>
                <a:ea typeface="Tahoma"/>
              </a:rPr>
              <a:t>”</a:t>
            </a:r>
            <a:r>
              <a:rPr lang="en-US" dirty="0">
                <a:latin typeface="Tahoma" charset="0"/>
                <a:ea typeface="Tahoma"/>
              </a:rPr>
              <a:t> Storage Element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also easy to build a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DIGITAL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storage element (called a latch) using a MUX and FEEDBACK: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9702" name="AutoShape 4"/>
          <p:cNvSpPr>
            <a:spLocks noChangeArrowheads="1"/>
          </p:cNvSpPr>
          <p:nvPr/>
        </p:nvSpPr>
        <p:spPr bwMode="auto">
          <a:xfrm rot="-5400000">
            <a:off x="1600200" y="3962400"/>
            <a:ext cx="1828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2819400" y="4267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371600" y="4724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>
            <a:off x="1295400" y="4953000"/>
            <a:ext cx="1295400" cy="609600"/>
          </a:xfrm>
          <a:custGeom>
            <a:avLst/>
            <a:gdLst>
              <a:gd name="T0" fmla="*/ 0 w 816"/>
              <a:gd name="T1" fmla="*/ 2147483647 h 384"/>
              <a:gd name="T2" fmla="*/ 2147483647 w 816"/>
              <a:gd name="T3" fmla="*/ 2147483647 h 384"/>
              <a:gd name="T4" fmla="*/ 2147483647 w 816"/>
              <a:gd name="T5" fmla="*/ 0 h 384"/>
              <a:gd name="T6" fmla="*/ 0 60000 65536"/>
              <a:gd name="T7" fmla="*/ 0 60000 65536"/>
              <a:gd name="T8" fmla="*/ 0 60000 65536"/>
              <a:gd name="T9" fmla="*/ 0 w 816"/>
              <a:gd name="T10" fmla="*/ 0 h 384"/>
              <a:gd name="T11" fmla="*/ 816 w 81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84">
                <a:moveTo>
                  <a:pt x="0" y="384"/>
                </a:moveTo>
                <a:lnTo>
                  <a:pt x="816" y="384"/>
                </a:lnTo>
                <a:lnTo>
                  <a:pt x="81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2189163" y="3557588"/>
            <a:ext cx="331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>
                <a:latin typeface="Tahoma" charset="0"/>
                <a:cs typeface="Tahoma" charset="0"/>
              </a:rPr>
              <a:t>0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2135188" y="4510088"/>
            <a:ext cx="331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>
                <a:latin typeface="Tahoma" charset="0"/>
                <a:cs typeface="Tahoma" charset="0"/>
              </a:rPr>
              <a:t>1</a:t>
            </a:r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2" name="Group 237"/>
          <p:cNvGrpSpPr>
            <a:grpSpLocks/>
          </p:cNvGrpSpPr>
          <p:nvPr/>
        </p:nvGrpSpPr>
        <p:grpSpPr bwMode="auto">
          <a:xfrm>
            <a:off x="4849813" y="3416300"/>
            <a:ext cx="2362200" cy="2324100"/>
            <a:chOff x="3055" y="2152"/>
            <a:chExt cx="1488" cy="1464"/>
          </a:xfrm>
        </p:grpSpPr>
        <p:sp>
          <p:nvSpPr>
            <p:cNvPr id="29736" name="Text Box 14"/>
            <p:cNvSpPr txBox="1">
              <a:spLocks noChangeArrowheads="1"/>
            </p:cNvSpPr>
            <p:nvPr/>
          </p:nvSpPr>
          <p:spPr bwMode="auto">
            <a:xfrm>
              <a:off x="3131" y="2152"/>
              <a:ext cx="26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ahoma" charset="0"/>
                  <a:cs typeface="Tahoma" charset="0"/>
                </a:rPr>
                <a:t>G</a:t>
              </a:r>
            </a:p>
            <a:p>
              <a:pPr algn="ctr"/>
              <a:endParaRPr lang="en-US">
                <a:latin typeface="Tahoma" charset="0"/>
                <a:cs typeface="Tahoma" charset="0"/>
              </a:endParaRP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0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0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1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29737" name="Text Box 15"/>
            <p:cNvSpPr txBox="1">
              <a:spLocks noChangeArrowheads="1"/>
            </p:cNvSpPr>
            <p:nvPr/>
          </p:nvSpPr>
          <p:spPr bwMode="auto">
            <a:xfrm>
              <a:off x="3416" y="2154"/>
              <a:ext cx="284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ahoma" charset="0"/>
                  <a:cs typeface="Tahoma" charset="0"/>
                </a:rPr>
                <a:t>D</a:t>
              </a:r>
            </a:p>
            <a:p>
              <a:pPr algn="ctr"/>
              <a:endParaRPr lang="en-US">
                <a:latin typeface="Tahoma" charset="0"/>
                <a:cs typeface="Tahoma" charset="0"/>
              </a:endParaRP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--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--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0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29738" name="Text Box 16"/>
            <p:cNvSpPr txBox="1">
              <a:spLocks noChangeArrowheads="1"/>
            </p:cNvSpPr>
            <p:nvPr/>
          </p:nvSpPr>
          <p:spPr bwMode="auto">
            <a:xfrm>
              <a:off x="3622" y="2162"/>
              <a:ext cx="42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ahoma" charset="0"/>
                  <a:cs typeface="Tahoma" charset="0"/>
                </a:rPr>
                <a:t>Q</a:t>
              </a:r>
              <a:r>
                <a:rPr lang="en-US" baseline="-25000">
                  <a:latin typeface="Tahoma" charset="0"/>
                  <a:cs typeface="Tahoma" charset="0"/>
                </a:rPr>
                <a:t>IN</a:t>
              </a:r>
            </a:p>
            <a:p>
              <a:pPr algn="ctr"/>
              <a:endParaRPr lang="en-US">
                <a:latin typeface="Tahoma" charset="0"/>
                <a:cs typeface="Tahoma" charset="0"/>
              </a:endParaRP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0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1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--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--</a:t>
              </a:r>
            </a:p>
          </p:txBody>
        </p:sp>
        <p:sp>
          <p:nvSpPr>
            <p:cNvPr id="29739" name="Text Box 17"/>
            <p:cNvSpPr txBox="1">
              <a:spLocks noChangeArrowheads="1"/>
            </p:cNvSpPr>
            <p:nvPr/>
          </p:nvSpPr>
          <p:spPr bwMode="auto">
            <a:xfrm>
              <a:off x="3990" y="2162"/>
              <a:ext cx="544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ahoma" charset="0"/>
                  <a:cs typeface="Tahoma" charset="0"/>
                </a:rPr>
                <a:t>Q</a:t>
              </a:r>
              <a:r>
                <a:rPr lang="en-US" baseline="-25000">
                  <a:latin typeface="Tahoma" charset="0"/>
                  <a:cs typeface="Tahoma" charset="0"/>
                </a:rPr>
                <a:t>OUT</a:t>
              </a:r>
            </a:p>
            <a:p>
              <a:pPr algn="ctr"/>
              <a:endParaRPr lang="en-US">
                <a:latin typeface="Tahoma" charset="0"/>
                <a:cs typeface="Tahoma" charset="0"/>
              </a:endParaRP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0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1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0</a:t>
              </a:r>
            </a:p>
            <a:p>
              <a:pPr algn="ctr"/>
              <a:r>
                <a:rPr lang="en-US"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29740" name="Line 18"/>
            <p:cNvSpPr>
              <a:spLocks noChangeShapeType="1"/>
            </p:cNvSpPr>
            <p:nvPr/>
          </p:nvSpPr>
          <p:spPr bwMode="auto">
            <a:xfrm>
              <a:off x="3055" y="2488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Line 19"/>
            <p:cNvSpPr>
              <a:spLocks noChangeShapeType="1"/>
            </p:cNvSpPr>
            <p:nvPr/>
          </p:nvSpPr>
          <p:spPr bwMode="auto">
            <a:xfrm>
              <a:off x="4015" y="220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1909" name="Text Box 21"/>
          <p:cNvSpPr txBox="1">
            <a:spLocks noChangeArrowheads="1"/>
          </p:cNvSpPr>
          <p:nvPr/>
        </p:nvSpPr>
        <p:spPr bwMode="auto">
          <a:xfrm>
            <a:off x="7156450" y="5076825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>
                <a:latin typeface="Tahoma" charset="0"/>
                <a:cs typeface="Tahoma" charset="0"/>
              </a:rPr>
              <a:t>Q follows D</a:t>
            </a:r>
          </a:p>
        </p:txBody>
      </p:sp>
      <p:sp>
        <p:nvSpPr>
          <p:cNvPr id="421910" name="Text Box 22"/>
          <p:cNvSpPr txBox="1">
            <a:spLocks noChangeArrowheads="1"/>
          </p:cNvSpPr>
          <p:nvPr/>
        </p:nvSpPr>
        <p:spPr bwMode="auto">
          <a:xfrm>
            <a:off x="7265988" y="4375150"/>
            <a:ext cx="124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>
                <a:latin typeface="Tahoma" charset="0"/>
                <a:cs typeface="Tahoma" charset="0"/>
              </a:rPr>
              <a:t>Q stable</a:t>
            </a:r>
          </a:p>
        </p:txBody>
      </p:sp>
      <p:sp>
        <p:nvSpPr>
          <p:cNvPr id="421911" name="AutoShape 23"/>
          <p:cNvSpPr>
            <a:spLocks/>
          </p:cNvSpPr>
          <p:nvPr/>
        </p:nvSpPr>
        <p:spPr bwMode="auto">
          <a:xfrm>
            <a:off x="7059613" y="4238625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421912" name="AutoShape 24"/>
          <p:cNvSpPr>
            <a:spLocks/>
          </p:cNvSpPr>
          <p:nvPr/>
        </p:nvSpPr>
        <p:spPr bwMode="auto">
          <a:xfrm>
            <a:off x="7059613" y="5000625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97575" y="2133600"/>
            <a:ext cx="2716213" cy="1371600"/>
            <a:chOff x="3778" y="1344"/>
            <a:chExt cx="1711" cy="864"/>
          </a:xfrm>
        </p:grpSpPr>
        <p:sp>
          <p:nvSpPr>
            <p:cNvPr id="29733" name="Text Box 20"/>
            <p:cNvSpPr txBox="1">
              <a:spLocks noChangeArrowheads="1"/>
            </p:cNvSpPr>
            <p:nvPr/>
          </p:nvSpPr>
          <p:spPr bwMode="auto">
            <a:xfrm>
              <a:off x="4174" y="1344"/>
              <a:ext cx="131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sz="2000" b="0">
                  <a:latin typeface="Tahoma" charset="0"/>
                  <a:cs typeface="Tahoma" charset="0"/>
                </a:rPr>
                <a:t>“</a:t>
              </a:r>
              <a:r>
                <a:rPr lang="en-US" altLang="ja-JP" sz="2000" b="0">
                  <a:latin typeface="Tahoma" charset="0"/>
                  <a:cs typeface="Tahoma" charset="0"/>
                </a:rPr>
                <a:t>state</a:t>
              </a:r>
              <a:r>
                <a:rPr lang="ja-JP" altLang="en-US" sz="2000" b="0">
                  <a:latin typeface="Tahoma" charset="0"/>
                  <a:cs typeface="Tahoma" charset="0"/>
                </a:rPr>
                <a:t>”</a:t>
              </a:r>
              <a:r>
                <a:rPr lang="en-US" altLang="ja-JP" sz="2000" b="0">
                  <a:latin typeface="Tahoma" charset="0"/>
                  <a:cs typeface="Tahoma" charset="0"/>
                </a:rPr>
                <a:t> signal</a:t>
              </a:r>
            </a:p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appears as both</a:t>
              </a:r>
            </a:p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input and output</a:t>
              </a:r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29734" name="Freeform 25"/>
            <p:cNvSpPr>
              <a:spLocks/>
            </p:cNvSpPr>
            <p:nvPr/>
          </p:nvSpPr>
          <p:spPr bwMode="auto">
            <a:xfrm>
              <a:off x="4051" y="1652"/>
              <a:ext cx="132" cy="556"/>
            </a:xfrm>
            <a:custGeom>
              <a:avLst/>
              <a:gdLst>
                <a:gd name="T0" fmla="*/ 132 w 132"/>
                <a:gd name="T1" fmla="*/ 0 h 556"/>
                <a:gd name="T2" fmla="*/ 19 w 132"/>
                <a:gd name="T3" fmla="*/ 227 h 556"/>
                <a:gd name="T4" fmla="*/ 19 w 132"/>
                <a:gd name="T5" fmla="*/ 444 h 556"/>
                <a:gd name="T6" fmla="*/ 77 w 132"/>
                <a:gd name="T7" fmla="*/ 556 h 5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556"/>
                <a:gd name="T14" fmla="*/ 132 w 132"/>
                <a:gd name="T15" fmla="*/ 556 h 5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556">
                  <a:moveTo>
                    <a:pt x="132" y="0"/>
                  </a:moveTo>
                  <a:cubicBezTo>
                    <a:pt x="113" y="38"/>
                    <a:pt x="38" y="153"/>
                    <a:pt x="19" y="227"/>
                  </a:cubicBezTo>
                  <a:cubicBezTo>
                    <a:pt x="0" y="301"/>
                    <a:pt x="9" y="389"/>
                    <a:pt x="19" y="444"/>
                  </a:cubicBezTo>
                  <a:cubicBezTo>
                    <a:pt x="29" y="499"/>
                    <a:pt x="65" y="533"/>
                    <a:pt x="77" y="5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Freeform 26"/>
            <p:cNvSpPr>
              <a:spLocks/>
            </p:cNvSpPr>
            <p:nvPr/>
          </p:nvSpPr>
          <p:spPr bwMode="auto">
            <a:xfrm>
              <a:off x="3778" y="1624"/>
              <a:ext cx="405" cy="584"/>
            </a:xfrm>
            <a:custGeom>
              <a:avLst/>
              <a:gdLst>
                <a:gd name="T0" fmla="*/ 405 w 405"/>
                <a:gd name="T1" fmla="*/ 0 h 584"/>
                <a:gd name="T2" fmla="*/ 122 w 405"/>
                <a:gd name="T3" fmla="*/ 95 h 584"/>
                <a:gd name="T4" fmla="*/ 18 w 405"/>
                <a:gd name="T5" fmla="*/ 283 h 584"/>
                <a:gd name="T6" fmla="*/ 14 w 405"/>
                <a:gd name="T7" fmla="*/ 584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5"/>
                <a:gd name="T13" fmla="*/ 0 h 584"/>
                <a:gd name="T14" fmla="*/ 405 w 405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5" h="584">
                  <a:moveTo>
                    <a:pt x="405" y="0"/>
                  </a:moveTo>
                  <a:cubicBezTo>
                    <a:pt x="358" y="16"/>
                    <a:pt x="186" y="48"/>
                    <a:pt x="122" y="95"/>
                  </a:cubicBezTo>
                  <a:cubicBezTo>
                    <a:pt x="58" y="142"/>
                    <a:pt x="36" y="202"/>
                    <a:pt x="18" y="283"/>
                  </a:cubicBezTo>
                  <a:cubicBezTo>
                    <a:pt x="0" y="364"/>
                    <a:pt x="15" y="521"/>
                    <a:pt x="14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4" name="Line 218"/>
          <p:cNvSpPr>
            <a:spLocks noChangeShapeType="1"/>
          </p:cNvSpPr>
          <p:nvPr/>
        </p:nvSpPr>
        <p:spPr bwMode="auto">
          <a:xfrm flipH="1">
            <a:off x="1447800" y="3733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9"/>
          <p:cNvSpPr txBox="1">
            <a:spLocks noChangeArrowheads="1"/>
          </p:cNvSpPr>
          <p:nvPr/>
        </p:nvSpPr>
        <p:spPr bwMode="auto">
          <a:xfrm>
            <a:off x="906463" y="3429000"/>
            <a:ext cx="39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A</a:t>
            </a:r>
          </a:p>
        </p:txBody>
      </p: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877888" y="3352800"/>
            <a:ext cx="3392487" cy="2443163"/>
            <a:chOff x="553" y="2112"/>
            <a:chExt cx="2137" cy="1539"/>
          </a:xfrm>
        </p:grpSpPr>
        <p:sp>
          <p:nvSpPr>
            <p:cNvPr id="29729" name="Text Box 11"/>
            <p:cNvSpPr txBox="1">
              <a:spLocks noChangeArrowheads="1"/>
            </p:cNvSpPr>
            <p:nvPr/>
          </p:nvSpPr>
          <p:spPr bwMode="auto">
            <a:xfrm>
              <a:off x="553" y="2836"/>
              <a:ext cx="26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D</a:t>
              </a:r>
            </a:p>
          </p:txBody>
        </p:sp>
        <p:sp>
          <p:nvSpPr>
            <p:cNvPr id="29730" name="Text Box 12"/>
            <p:cNvSpPr txBox="1">
              <a:spLocks noChangeArrowheads="1"/>
            </p:cNvSpPr>
            <p:nvPr/>
          </p:nvSpPr>
          <p:spPr bwMode="auto">
            <a:xfrm>
              <a:off x="568" y="3360"/>
              <a:ext cx="26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G</a:t>
              </a:r>
            </a:p>
          </p:txBody>
        </p:sp>
        <p:sp>
          <p:nvSpPr>
            <p:cNvPr id="29731" name="Text Box 13"/>
            <p:cNvSpPr txBox="1">
              <a:spLocks noChangeArrowheads="1"/>
            </p:cNvSpPr>
            <p:nvPr/>
          </p:nvSpPr>
          <p:spPr bwMode="auto">
            <a:xfrm>
              <a:off x="2424" y="2544"/>
              <a:ext cx="26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Q</a:t>
              </a:r>
            </a:p>
          </p:txBody>
        </p:sp>
        <p:sp>
          <p:nvSpPr>
            <p:cNvPr id="29732" name="Rectangle 224"/>
            <p:cNvSpPr>
              <a:spLocks noChangeArrowheads="1"/>
            </p:cNvSpPr>
            <p:nvPr/>
          </p:nvSpPr>
          <p:spPr bwMode="auto">
            <a:xfrm>
              <a:off x="576" y="2112"/>
              <a:ext cx="528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421894" name="Freeform 6"/>
          <p:cNvSpPr>
            <a:spLocks/>
          </p:cNvSpPr>
          <p:nvPr/>
        </p:nvSpPr>
        <p:spPr bwMode="auto">
          <a:xfrm>
            <a:off x="1600200" y="2971800"/>
            <a:ext cx="1676400" cy="1295400"/>
          </a:xfrm>
          <a:custGeom>
            <a:avLst/>
            <a:gdLst>
              <a:gd name="T0" fmla="*/ 2147483647 w 1200"/>
              <a:gd name="T1" fmla="*/ 2147483647 h 816"/>
              <a:gd name="T2" fmla="*/ 2147483647 w 1200"/>
              <a:gd name="T3" fmla="*/ 0 h 816"/>
              <a:gd name="T4" fmla="*/ 0 w 1200"/>
              <a:gd name="T5" fmla="*/ 0 h 816"/>
              <a:gd name="T6" fmla="*/ 0 w 1200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16"/>
              <a:gd name="T14" fmla="*/ 1200 w 1200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16">
                <a:moveTo>
                  <a:pt x="1200" y="816"/>
                </a:moveTo>
                <a:lnTo>
                  <a:pt x="1200" y="0"/>
                </a:ln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17"/>
          <p:cNvSpPr>
            <a:spLocks noChangeShapeType="1"/>
          </p:cNvSpPr>
          <p:nvPr/>
        </p:nvSpPr>
        <p:spPr bwMode="auto">
          <a:xfrm flipH="1">
            <a:off x="1600200" y="3733800"/>
            <a:ext cx="593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6"/>
          <p:cNvGrpSpPr>
            <a:grpSpLocks/>
          </p:cNvGrpSpPr>
          <p:nvPr/>
        </p:nvGrpSpPr>
        <p:grpSpPr bwMode="auto">
          <a:xfrm>
            <a:off x="3348038" y="1905000"/>
            <a:ext cx="2146300" cy="1587500"/>
            <a:chOff x="2109" y="1200"/>
            <a:chExt cx="1352" cy="1000"/>
          </a:xfrm>
        </p:grpSpPr>
        <p:grpSp>
          <p:nvGrpSpPr>
            <p:cNvPr id="29720" name="Group 233"/>
            <p:cNvGrpSpPr>
              <a:grpSpLocks/>
            </p:cNvGrpSpPr>
            <p:nvPr/>
          </p:nvGrpSpPr>
          <p:grpSpPr bwMode="auto">
            <a:xfrm flipH="1">
              <a:off x="2109" y="1701"/>
              <a:ext cx="317" cy="499"/>
              <a:chOff x="2268" y="1776"/>
              <a:chExt cx="317" cy="499"/>
            </a:xfrm>
          </p:grpSpPr>
          <p:sp>
            <p:nvSpPr>
              <p:cNvPr id="29723" name="Freeform 227"/>
              <p:cNvSpPr>
                <a:spLocks/>
              </p:cNvSpPr>
              <p:nvPr/>
            </p:nvSpPr>
            <p:spPr bwMode="auto">
              <a:xfrm>
                <a:off x="2370" y="1776"/>
                <a:ext cx="93" cy="104"/>
              </a:xfrm>
              <a:custGeom>
                <a:avLst/>
                <a:gdLst>
                  <a:gd name="T0" fmla="*/ 0 w 560"/>
                  <a:gd name="T1" fmla="*/ 0 h 624"/>
                  <a:gd name="T2" fmla="*/ 0 w 560"/>
                  <a:gd name="T3" fmla="*/ 0 h 624"/>
                  <a:gd name="T4" fmla="*/ 0 w 560"/>
                  <a:gd name="T5" fmla="*/ 0 h 624"/>
                  <a:gd name="T6" fmla="*/ 0 w 560"/>
                  <a:gd name="T7" fmla="*/ 0 h 624"/>
                  <a:gd name="T8" fmla="*/ 0 w 560"/>
                  <a:gd name="T9" fmla="*/ 0 h 624"/>
                  <a:gd name="T10" fmla="*/ 0 w 560"/>
                  <a:gd name="T11" fmla="*/ 0 h 624"/>
                  <a:gd name="T12" fmla="*/ 0 w 560"/>
                  <a:gd name="T13" fmla="*/ 0 h 624"/>
                  <a:gd name="T14" fmla="*/ 0 w 560"/>
                  <a:gd name="T15" fmla="*/ 0 h 624"/>
                  <a:gd name="T16" fmla="*/ 0 w 560"/>
                  <a:gd name="T17" fmla="*/ 0 h 624"/>
                  <a:gd name="T18" fmla="*/ 0 w 560"/>
                  <a:gd name="T19" fmla="*/ 0 h 624"/>
                  <a:gd name="T20" fmla="*/ 0 w 560"/>
                  <a:gd name="T21" fmla="*/ 0 h 624"/>
                  <a:gd name="T22" fmla="*/ 0 w 560"/>
                  <a:gd name="T23" fmla="*/ 0 h 624"/>
                  <a:gd name="T24" fmla="*/ 0 w 560"/>
                  <a:gd name="T25" fmla="*/ 0 h 624"/>
                  <a:gd name="T26" fmla="*/ 0 w 560"/>
                  <a:gd name="T27" fmla="*/ 0 h 624"/>
                  <a:gd name="T28" fmla="*/ 0 w 560"/>
                  <a:gd name="T29" fmla="*/ 0 h 624"/>
                  <a:gd name="T30" fmla="*/ 0 w 560"/>
                  <a:gd name="T31" fmla="*/ 0 h 624"/>
                  <a:gd name="T32" fmla="*/ 0 w 560"/>
                  <a:gd name="T33" fmla="*/ 0 h 624"/>
                  <a:gd name="T34" fmla="*/ 0 w 560"/>
                  <a:gd name="T35" fmla="*/ 0 h 624"/>
                  <a:gd name="T36" fmla="*/ 0 w 560"/>
                  <a:gd name="T37" fmla="*/ 0 h 624"/>
                  <a:gd name="T38" fmla="*/ 0 w 560"/>
                  <a:gd name="T39" fmla="*/ 0 h 624"/>
                  <a:gd name="T40" fmla="*/ 0 w 560"/>
                  <a:gd name="T41" fmla="*/ 0 h 624"/>
                  <a:gd name="T42" fmla="*/ 0 w 560"/>
                  <a:gd name="T43" fmla="*/ 0 h 624"/>
                  <a:gd name="T44" fmla="*/ 0 w 560"/>
                  <a:gd name="T45" fmla="*/ 0 h 624"/>
                  <a:gd name="T46" fmla="*/ 0 w 560"/>
                  <a:gd name="T47" fmla="*/ 0 h 624"/>
                  <a:gd name="T48" fmla="*/ 0 w 560"/>
                  <a:gd name="T49" fmla="*/ 0 h 6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60"/>
                  <a:gd name="T76" fmla="*/ 0 h 624"/>
                  <a:gd name="T77" fmla="*/ 560 w 560"/>
                  <a:gd name="T78" fmla="*/ 624 h 62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60" h="624">
                    <a:moveTo>
                      <a:pt x="276" y="0"/>
                    </a:moveTo>
                    <a:lnTo>
                      <a:pt x="345" y="10"/>
                    </a:lnTo>
                    <a:lnTo>
                      <a:pt x="380" y="57"/>
                    </a:lnTo>
                    <a:lnTo>
                      <a:pt x="396" y="152"/>
                    </a:lnTo>
                    <a:lnTo>
                      <a:pt x="385" y="266"/>
                    </a:lnTo>
                    <a:lnTo>
                      <a:pt x="358" y="337"/>
                    </a:lnTo>
                    <a:lnTo>
                      <a:pt x="326" y="428"/>
                    </a:lnTo>
                    <a:lnTo>
                      <a:pt x="513" y="542"/>
                    </a:lnTo>
                    <a:lnTo>
                      <a:pt x="560" y="585"/>
                    </a:lnTo>
                    <a:lnTo>
                      <a:pt x="532" y="624"/>
                    </a:lnTo>
                    <a:lnTo>
                      <a:pt x="439" y="542"/>
                    </a:lnTo>
                    <a:lnTo>
                      <a:pt x="299" y="485"/>
                    </a:lnTo>
                    <a:lnTo>
                      <a:pt x="233" y="556"/>
                    </a:lnTo>
                    <a:lnTo>
                      <a:pt x="163" y="608"/>
                    </a:lnTo>
                    <a:lnTo>
                      <a:pt x="104" y="613"/>
                    </a:lnTo>
                    <a:lnTo>
                      <a:pt x="46" y="608"/>
                    </a:lnTo>
                    <a:lnTo>
                      <a:pt x="19" y="566"/>
                    </a:lnTo>
                    <a:lnTo>
                      <a:pt x="0" y="471"/>
                    </a:lnTo>
                    <a:lnTo>
                      <a:pt x="0" y="366"/>
                    </a:lnTo>
                    <a:lnTo>
                      <a:pt x="23" y="285"/>
                    </a:lnTo>
                    <a:lnTo>
                      <a:pt x="101" y="156"/>
                    </a:lnTo>
                    <a:lnTo>
                      <a:pt x="187" y="71"/>
                    </a:lnTo>
                    <a:lnTo>
                      <a:pt x="245" y="24"/>
                    </a:lnTo>
                    <a:lnTo>
                      <a:pt x="299" y="1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Freeform 228"/>
              <p:cNvSpPr>
                <a:spLocks/>
              </p:cNvSpPr>
              <p:nvPr/>
            </p:nvSpPr>
            <p:spPr bwMode="auto">
              <a:xfrm>
                <a:off x="2393" y="1900"/>
                <a:ext cx="192" cy="90"/>
              </a:xfrm>
              <a:custGeom>
                <a:avLst/>
                <a:gdLst>
                  <a:gd name="T0" fmla="*/ 0 w 1154"/>
                  <a:gd name="T1" fmla="*/ 0 h 544"/>
                  <a:gd name="T2" fmla="*/ 0 w 1154"/>
                  <a:gd name="T3" fmla="*/ 0 h 544"/>
                  <a:gd name="T4" fmla="*/ 0 w 1154"/>
                  <a:gd name="T5" fmla="*/ 0 h 544"/>
                  <a:gd name="T6" fmla="*/ 0 w 1154"/>
                  <a:gd name="T7" fmla="*/ 0 h 544"/>
                  <a:gd name="T8" fmla="*/ 0 w 1154"/>
                  <a:gd name="T9" fmla="*/ 0 h 544"/>
                  <a:gd name="T10" fmla="*/ 0 w 1154"/>
                  <a:gd name="T11" fmla="*/ 0 h 544"/>
                  <a:gd name="T12" fmla="*/ 0 w 1154"/>
                  <a:gd name="T13" fmla="*/ 0 h 544"/>
                  <a:gd name="T14" fmla="*/ 0 w 1154"/>
                  <a:gd name="T15" fmla="*/ 0 h 544"/>
                  <a:gd name="T16" fmla="*/ 0 w 1154"/>
                  <a:gd name="T17" fmla="*/ 0 h 544"/>
                  <a:gd name="T18" fmla="*/ 0 w 1154"/>
                  <a:gd name="T19" fmla="*/ 0 h 544"/>
                  <a:gd name="T20" fmla="*/ 0 w 1154"/>
                  <a:gd name="T21" fmla="*/ 0 h 544"/>
                  <a:gd name="T22" fmla="*/ 0 w 1154"/>
                  <a:gd name="T23" fmla="*/ 0 h 544"/>
                  <a:gd name="T24" fmla="*/ 0 w 1154"/>
                  <a:gd name="T25" fmla="*/ 0 h 544"/>
                  <a:gd name="T26" fmla="*/ 0 w 1154"/>
                  <a:gd name="T27" fmla="*/ 0 h 544"/>
                  <a:gd name="T28" fmla="*/ 0 w 1154"/>
                  <a:gd name="T29" fmla="*/ 0 h 544"/>
                  <a:gd name="T30" fmla="*/ 0 w 1154"/>
                  <a:gd name="T31" fmla="*/ 0 h 544"/>
                  <a:gd name="T32" fmla="*/ 0 w 1154"/>
                  <a:gd name="T33" fmla="*/ 0 h 544"/>
                  <a:gd name="T34" fmla="*/ 0 w 1154"/>
                  <a:gd name="T35" fmla="*/ 0 h 544"/>
                  <a:gd name="T36" fmla="*/ 0 w 1154"/>
                  <a:gd name="T37" fmla="*/ 0 h 544"/>
                  <a:gd name="T38" fmla="*/ 0 w 1154"/>
                  <a:gd name="T39" fmla="*/ 0 h 544"/>
                  <a:gd name="T40" fmla="*/ 0 w 1154"/>
                  <a:gd name="T41" fmla="*/ 0 h 544"/>
                  <a:gd name="T42" fmla="*/ 0 w 1154"/>
                  <a:gd name="T43" fmla="*/ 0 h 544"/>
                  <a:gd name="T44" fmla="*/ 0 w 1154"/>
                  <a:gd name="T45" fmla="*/ 0 h 544"/>
                  <a:gd name="T46" fmla="*/ 0 w 1154"/>
                  <a:gd name="T47" fmla="*/ 0 h 544"/>
                  <a:gd name="T48" fmla="*/ 0 w 1154"/>
                  <a:gd name="T49" fmla="*/ 0 h 544"/>
                  <a:gd name="T50" fmla="*/ 0 w 1154"/>
                  <a:gd name="T51" fmla="*/ 0 h 544"/>
                  <a:gd name="T52" fmla="*/ 0 w 1154"/>
                  <a:gd name="T53" fmla="*/ 0 h 544"/>
                  <a:gd name="T54" fmla="*/ 0 w 1154"/>
                  <a:gd name="T55" fmla="*/ 0 h 544"/>
                  <a:gd name="T56" fmla="*/ 0 w 1154"/>
                  <a:gd name="T57" fmla="*/ 0 h 5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54"/>
                  <a:gd name="T88" fmla="*/ 0 h 544"/>
                  <a:gd name="T89" fmla="*/ 1154 w 1154"/>
                  <a:gd name="T90" fmla="*/ 544 h 54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54" h="544">
                    <a:moveTo>
                      <a:pt x="12" y="0"/>
                    </a:moveTo>
                    <a:lnTo>
                      <a:pt x="120" y="16"/>
                    </a:lnTo>
                    <a:lnTo>
                      <a:pt x="318" y="110"/>
                    </a:lnTo>
                    <a:lnTo>
                      <a:pt x="489" y="187"/>
                    </a:lnTo>
                    <a:lnTo>
                      <a:pt x="680" y="253"/>
                    </a:lnTo>
                    <a:lnTo>
                      <a:pt x="817" y="324"/>
                    </a:lnTo>
                    <a:lnTo>
                      <a:pt x="1003" y="401"/>
                    </a:lnTo>
                    <a:lnTo>
                      <a:pt x="1154" y="472"/>
                    </a:lnTo>
                    <a:lnTo>
                      <a:pt x="1146" y="501"/>
                    </a:lnTo>
                    <a:lnTo>
                      <a:pt x="1100" y="515"/>
                    </a:lnTo>
                    <a:lnTo>
                      <a:pt x="967" y="439"/>
                    </a:lnTo>
                    <a:lnTo>
                      <a:pt x="960" y="486"/>
                    </a:lnTo>
                    <a:lnTo>
                      <a:pt x="925" y="529"/>
                    </a:lnTo>
                    <a:lnTo>
                      <a:pt x="875" y="544"/>
                    </a:lnTo>
                    <a:lnTo>
                      <a:pt x="820" y="510"/>
                    </a:lnTo>
                    <a:lnTo>
                      <a:pt x="781" y="467"/>
                    </a:lnTo>
                    <a:lnTo>
                      <a:pt x="785" y="401"/>
                    </a:lnTo>
                    <a:lnTo>
                      <a:pt x="796" y="368"/>
                    </a:lnTo>
                    <a:lnTo>
                      <a:pt x="668" y="301"/>
                    </a:lnTo>
                    <a:lnTo>
                      <a:pt x="606" y="287"/>
                    </a:lnTo>
                    <a:lnTo>
                      <a:pt x="489" y="258"/>
                    </a:lnTo>
                    <a:lnTo>
                      <a:pt x="330" y="197"/>
                    </a:lnTo>
                    <a:lnTo>
                      <a:pt x="202" y="129"/>
                    </a:lnTo>
                    <a:lnTo>
                      <a:pt x="109" y="101"/>
                    </a:lnTo>
                    <a:lnTo>
                      <a:pt x="12" y="110"/>
                    </a:lnTo>
                    <a:lnTo>
                      <a:pt x="0" y="39"/>
                    </a:lnTo>
                    <a:lnTo>
                      <a:pt x="39" y="0"/>
                    </a:lnTo>
                    <a:lnTo>
                      <a:pt x="6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Freeform 229"/>
              <p:cNvSpPr>
                <a:spLocks/>
              </p:cNvSpPr>
              <p:nvPr/>
            </p:nvSpPr>
            <p:spPr bwMode="auto">
              <a:xfrm>
                <a:off x="2341" y="1898"/>
                <a:ext cx="63" cy="194"/>
              </a:xfrm>
              <a:custGeom>
                <a:avLst/>
                <a:gdLst>
                  <a:gd name="T0" fmla="*/ 0 w 380"/>
                  <a:gd name="T1" fmla="*/ 0 h 1166"/>
                  <a:gd name="T2" fmla="*/ 0 w 380"/>
                  <a:gd name="T3" fmla="*/ 0 h 1166"/>
                  <a:gd name="T4" fmla="*/ 0 w 380"/>
                  <a:gd name="T5" fmla="*/ 0 h 1166"/>
                  <a:gd name="T6" fmla="*/ 0 w 380"/>
                  <a:gd name="T7" fmla="*/ 0 h 1166"/>
                  <a:gd name="T8" fmla="*/ 0 w 380"/>
                  <a:gd name="T9" fmla="*/ 0 h 1166"/>
                  <a:gd name="T10" fmla="*/ 0 w 380"/>
                  <a:gd name="T11" fmla="*/ 0 h 1166"/>
                  <a:gd name="T12" fmla="*/ 0 w 380"/>
                  <a:gd name="T13" fmla="*/ 0 h 1166"/>
                  <a:gd name="T14" fmla="*/ 0 w 380"/>
                  <a:gd name="T15" fmla="*/ 0 h 1166"/>
                  <a:gd name="T16" fmla="*/ 0 w 380"/>
                  <a:gd name="T17" fmla="*/ 0 h 1166"/>
                  <a:gd name="T18" fmla="*/ 0 w 380"/>
                  <a:gd name="T19" fmla="*/ 0 h 1166"/>
                  <a:gd name="T20" fmla="*/ 0 w 380"/>
                  <a:gd name="T21" fmla="*/ 0 h 1166"/>
                  <a:gd name="T22" fmla="*/ 0 w 380"/>
                  <a:gd name="T23" fmla="*/ 0 h 1166"/>
                  <a:gd name="T24" fmla="*/ 0 w 380"/>
                  <a:gd name="T25" fmla="*/ 0 h 1166"/>
                  <a:gd name="T26" fmla="*/ 0 w 380"/>
                  <a:gd name="T27" fmla="*/ 0 h 1166"/>
                  <a:gd name="T28" fmla="*/ 0 w 380"/>
                  <a:gd name="T29" fmla="*/ 0 h 1166"/>
                  <a:gd name="T30" fmla="*/ 0 w 380"/>
                  <a:gd name="T31" fmla="*/ 0 h 1166"/>
                  <a:gd name="T32" fmla="*/ 0 w 380"/>
                  <a:gd name="T33" fmla="*/ 0 h 1166"/>
                  <a:gd name="T34" fmla="*/ 0 w 380"/>
                  <a:gd name="T35" fmla="*/ 0 h 1166"/>
                  <a:gd name="T36" fmla="*/ 0 w 380"/>
                  <a:gd name="T37" fmla="*/ 0 h 1166"/>
                  <a:gd name="T38" fmla="*/ 0 w 380"/>
                  <a:gd name="T39" fmla="*/ 0 h 1166"/>
                  <a:gd name="T40" fmla="*/ 0 w 380"/>
                  <a:gd name="T41" fmla="*/ 0 h 11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0"/>
                  <a:gd name="T64" fmla="*/ 0 h 1166"/>
                  <a:gd name="T65" fmla="*/ 380 w 380"/>
                  <a:gd name="T66" fmla="*/ 1166 h 11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0" h="1166">
                    <a:moveTo>
                      <a:pt x="217" y="0"/>
                    </a:moveTo>
                    <a:lnTo>
                      <a:pt x="267" y="0"/>
                    </a:lnTo>
                    <a:lnTo>
                      <a:pt x="310" y="23"/>
                    </a:lnTo>
                    <a:lnTo>
                      <a:pt x="356" y="96"/>
                    </a:lnTo>
                    <a:lnTo>
                      <a:pt x="372" y="185"/>
                    </a:lnTo>
                    <a:lnTo>
                      <a:pt x="380" y="409"/>
                    </a:lnTo>
                    <a:lnTo>
                      <a:pt x="369" y="599"/>
                    </a:lnTo>
                    <a:lnTo>
                      <a:pt x="333" y="794"/>
                    </a:lnTo>
                    <a:lnTo>
                      <a:pt x="287" y="994"/>
                    </a:lnTo>
                    <a:lnTo>
                      <a:pt x="232" y="1114"/>
                    </a:lnTo>
                    <a:lnTo>
                      <a:pt x="163" y="1166"/>
                    </a:lnTo>
                    <a:lnTo>
                      <a:pt x="105" y="1166"/>
                    </a:lnTo>
                    <a:lnTo>
                      <a:pt x="34" y="1114"/>
                    </a:lnTo>
                    <a:lnTo>
                      <a:pt x="8" y="1037"/>
                    </a:lnTo>
                    <a:lnTo>
                      <a:pt x="0" y="900"/>
                    </a:lnTo>
                    <a:lnTo>
                      <a:pt x="8" y="728"/>
                    </a:lnTo>
                    <a:lnTo>
                      <a:pt x="42" y="514"/>
                    </a:lnTo>
                    <a:lnTo>
                      <a:pt x="89" y="252"/>
                    </a:lnTo>
                    <a:lnTo>
                      <a:pt x="147" y="52"/>
                    </a:lnTo>
                    <a:lnTo>
                      <a:pt x="182" y="2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Freeform 230"/>
              <p:cNvSpPr>
                <a:spLocks/>
              </p:cNvSpPr>
              <p:nvPr/>
            </p:nvSpPr>
            <p:spPr bwMode="auto">
              <a:xfrm>
                <a:off x="2274" y="1888"/>
                <a:ext cx="90" cy="178"/>
              </a:xfrm>
              <a:custGeom>
                <a:avLst/>
                <a:gdLst>
                  <a:gd name="T0" fmla="*/ 0 w 538"/>
                  <a:gd name="T1" fmla="*/ 0 h 1070"/>
                  <a:gd name="T2" fmla="*/ 0 w 538"/>
                  <a:gd name="T3" fmla="*/ 0 h 1070"/>
                  <a:gd name="T4" fmla="*/ 0 w 538"/>
                  <a:gd name="T5" fmla="*/ 0 h 1070"/>
                  <a:gd name="T6" fmla="*/ 0 w 538"/>
                  <a:gd name="T7" fmla="*/ 0 h 1070"/>
                  <a:gd name="T8" fmla="*/ 0 w 538"/>
                  <a:gd name="T9" fmla="*/ 0 h 1070"/>
                  <a:gd name="T10" fmla="*/ 0 w 538"/>
                  <a:gd name="T11" fmla="*/ 0 h 1070"/>
                  <a:gd name="T12" fmla="*/ 0 w 538"/>
                  <a:gd name="T13" fmla="*/ 0 h 1070"/>
                  <a:gd name="T14" fmla="*/ 0 w 538"/>
                  <a:gd name="T15" fmla="*/ 0 h 1070"/>
                  <a:gd name="T16" fmla="*/ 0 w 538"/>
                  <a:gd name="T17" fmla="*/ 0 h 1070"/>
                  <a:gd name="T18" fmla="*/ 0 w 538"/>
                  <a:gd name="T19" fmla="*/ 0 h 1070"/>
                  <a:gd name="T20" fmla="*/ 0 w 538"/>
                  <a:gd name="T21" fmla="*/ 0 h 1070"/>
                  <a:gd name="T22" fmla="*/ 0 w 538"/>
                  <a:gd name="T23" fmla="*/ 0 h 1070"/>
                  <a:gd name="T24" fmla="*/ 0 w 538"/>
                  <a:gd name="T25" fmla="*/ 0 h 1070"/>
                  <a:gd name="T26" fmla="*/ 0 w 538"/>
                  <a:gd name="T27" fmla="*/ 0 h 1070"/>
                  <a:gd name="T28" fmla="*/ 0 w 538"/>
                  <a:gd name="T29" fmla="*/ 0 h 1070"/>
                  <a:gd name="T30" fmla="*/ 0 w 538"/>
                  <a:gd name="T31" fmla="*/ 0 h 1070"/>
                  <a:gd name="T32" fmla="*/ 0 w 538"/>
                  <a:gd name="T33" fmla="*/ 0 h 1070"/>
                  <a:gd name="T34" fmla="*/ 0 w 538"/>
                  <a:gd name="T35" fmla="*/ 0 h 1070"/>
                  <a:gd name="T36" fmla="*/ 0 w 538"/>
                  <a:gd name="T37" fmla="*/ 0 h 1070"/>
                  <a:gd name="T38" fmla="*/ 0 w 538"/>
                  <a:gd name="T39" fmla="*/ 0 h 1070"/>
                  <a:gd name="T40" fmla="*/ 0 w 538"/>
                  <a:gd name="T41" fmla="*/ 0 h 1070"/>
                  <a:gd name="T42" fmla="*/ 0 w 538"/>
                  <a:gd name="T43" fmla="*/ 0 h 1070"/>
                  <a:gd name="T44" fmla="*/ 0 w 538"/>
                  <a:gd name="T45" fmla="*/ 0 h 1070"/>
                  <a:gd name="T46" fmla="*/ 0 w 538"/>
                  <a:gd name="T47" fmla="*/ 0 h 1070"/>
                  <a:gd name="T48" fmla="*/ 0 w 538"/>
                  <a:gd name="T49" fmla="*/ 0 h 1070"/>
                  <a:gd name="T50" fmla="*/ 0 w 538"/>
                  <a:gd name="T51" fmla="*/ 0 h 1070"/>
                  <a:gd name="T52" fmla="*/ 0 w 538"/>
                  <a:gd name="T53" fmla="*/ 0 h 1070"/>
                  <a:gd name="T54" fmla="*/ 0 w 538"/>
                  <a:gd name="T55" fmla="*/ 0 h 1070"/>
                  <a:gd name="T56" fmla="*/ 0 w 538"/>
                  <a:gd name="T57" fmla="*/ 0 h 1070"/>
                  <a:gd name="T58" fmla="*/ 0 w 538"/>
                  <a:gd name="T59" fmla="*/ 0 h 1070"/>
                  <a:gd name="T60" fmla="*/ 0 w 538"/>
                  <a:gd name="T61" fmla="*/ 0 h 1070"/>
                  <a:gd name="T62" fmla="*/ 0 w 538"/>
                  <a:gd name="T63" fmla="*/ 0 h 1070"/>
                  <a:gd name="T64" fmla="*/ 0 w 538"/>
                  <a:gd name="T65" fmla="*/ 0 h 1070"/>
                  <a:gd name="T66" fmla="*/ 0 w 538"/>
                  <a:gd name="T67" fmla="*/ 0 h 1070"/>
                  <a:gd name="T68" fmla="*/ 0 w 538"/>
                  <a:gd name="T69" fmla="*/ 0 h 1070"/>
                  <a:gd name="T70" fmla="*/ 0 w 538"/>
                  <a:gd name="T71" fmla="*/ 0 h 1070"/>
                  <a:gd name="T72" fmla="*/ 0 w 538"/>
                  <a:gd name="T73" fmla="*/ 0 h 1070"/>
                  <a:gd name="T74" fmla="*/ 0 w 538"/>
                  <a:gd name="T75" fmla="*/ 0 h 107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38"/>
                  <a:gd name="T115" fmla="*/ 0 h 1070"/>
                  <a:gd name="T116" fmla="*/ 538 w 538"/>
                  <a:gd name="T117" fmla="*/ 1070 h 107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38" h="1070">
                    <a:moveTo>
                      <a:pt x="408" y="43"/>
                    </a:moveTo>
                    <a:lnTo>
                      <a:pt x="467" y="0"/>
                    </a:lnTo>
                    <a:lnTo>
                      <a:pt x="510" y="0"/>
                    </a:lnTo>
                    <a:lnTo>
                      <a:pt x="538" y="33"/>
                    </a:lnTo>
                    <a:lnTo>
                      <a:pt x="522" y="100"/>
                    </a:lnTo>
                    <a:lnTo>
                      <a:pt x="486" y="142"/>
                    </a:lnTo>
                    <a:lnTo>
                      <a:pt x="420" y="185"/>
                    </a:lnTo>
                    <a:lnTo>
                      <a:pt x="292" y="247"/>
                    </a:lnTo>
                    <a:lnTo>
                      <a:pt x="129" y="356"/>
                    </a:lnTo>
                    <a:lnTo>
                      <a:pt x="66" y="361"/>
                    </a:lnTo>
                    <a:lnTo>
                      <a:pt x="101" y="461"/>
                    </a:lnTo>
                    <a:lnTo>
                      <a:pt x="171" y="570"/>
                    </a:lnTo>
                    <a:lnTo>
                      <a:pt x="229" y="704"/>
                    </a:lnTo>
                    <a:lnTo>
                      <a:pt x="253" y="841"/>
                    </a:lnTo>
                    <a:lnTo>
                      <a:pt x="241" y="885"/>
                    </a:lnTo>
                    <a:lnTo>
                      <a:pt x="206" y="913"/>
                    </a:lnTo>
                    <a:lnTo>
                      <a:pt x="159" y="932"/>
                    </a:lnTo>
                    <a:lnTo>
                      <a:pt x="113" y="975"/>
                    </a:lnTo>
                    <a:lnTo>
                      <a:pt x="93" y="1017"/>
                    </a:lnTo>
                    <a:lnTo>
                      <a:pt x="82" y="1070"/>
                    </a:lnTo>
                    <a:lnTo>
                      <a:pt x="46" y="1070"/>
                    </a:lnTo>
                    <a:lnTo>
                      <a:pt x="35" y="1031"/>
                    </a:lnTo>
                    <a:lnTo>
                      <a:pt x="58" y="970"/>
                    </a:lnTo>
                    <a:lnTo>
                      <a:pt x="124" y="927"/>
                    </a:lnTo>
                    <a:lnTo>
                      <a:pt x="163" y="885"/>
                    </a:lnTo>
                    <a:lnTo>
                      <a:pt x="198" y="861"/>
                    </a:lnTo>
                    <a:lnTo>
                      <a:pt x="210" y="817"/>
                    </a:lnTo>
                    <a:lnTo>
                      <a:pt x="194" y="704"/>
                    </a:lnTo>
                    <a:lnTo>
                      <a:pt x="140" y="618"/>
                    </a:lnTo>
                    <a:lnTo>
                      <a:pt x="93" y="542"/>
                    </a:lnTo>
                    <a:lnTo>
                      <a:pt x="35" y="457"/>
                    </a:lnTo>
                    <a:lnTo>
                      <a:pt x="0" y="375"/>
                    </a:lnTo>
                    <a:lnTo>
                      <a:pt x="0" y="328"/>
                    </a:lnTo>
                    <a:lnTo>
                      <a:pt x="30" y="304"/>
                    </a:lnTo>
                    <a:lnTo>
                      <a:pt x="151" y="219"/>
                    </a:lnTo>
                    <a:lnTo>
                      <a:pt x="268" y="142"/>
                    </a:lnTo>
                    <a:lnTo>
                      <a:pt x="386" y="71"/>
                    </a:lnTo>
                    <a:lnTo>
                      <a:pt x="40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Freeform 231"/>
              <p:cNvSpPr>
                <a:spLocks/>
              </p:cNvSpPr>
              <p:nvPr/>
            </p:nvSpPr>
            <p:spPr bwMode="auto">
              <a:xfrm>
                <a:off x="2360" y="2075"/>
                <a:ext cx="60" cy="193"/>
              </a:xfrm>
              <a:custGeom>
                <a:avLst/>
                <a:gdLst>
                  <a:gd name="T0" fmla="*/ 0 w 358"/>
                  <a:gd name="T1" fmla="*/ 0 h 1161"/>
                  <a:gd name="T2" fmla="*/ 0 w 358"/>
                  <a:gd name="T3" fmla="*/ 0 h 1161"/>
                  <a:gd name="T4" fmla="*/ 0 w 358"/>
                  <a:gd name="T5" fmla="*/ 0 h 1161"/>
                  <a:gd name="T6" fmla="*/ 0 w 358"/>
                  <a:gd name="T7" fmla="*/ 0 h 1161"/>
                  <a:gd name="T8" fmla="*/ 0 w 358"/>
                  <a:gd name="T9" fmla="*/ 0 h 1161"/>
                  <a:gd name="T10" fmla="*/ 0 w 358"/>
                  <a:gd name="T11" fmla="*/ 0 h 1161"/>
                  <a:gd name="T12" fmla="*/ 0 w 358"/>
                  <a:gd name="T13" fmla="*/ 0 h 1161"/>
                  <a:gd name="T14" fmla="*/ 0 w 358"/>
                  <a:gd name="T15" fmla="*/ 0 h 1161"/>
                  <a:gd name="T16" fmla="*/ 0 w 358"/>
                  <a:gd name="T17" fmla="*/ 0 h 1161"/>
                  <a:gd name="T18" fmla="*/ 0 w 358"/>
                  <a:gd name="T19" fmla="*/ 0 h 1161"/>
                  <a:gd name="T20" fmla="*/ 0 w 358"/>
                  <a:gd name="T21" fmla="*/ 0 h 1161"/>
                  <a:gd name="T22" fmla="*/ 0 w 358"/>
                  <a:gd name="T23" fmla="*/ 0 h 1161"/>
                  <a:gd name="T24" fmla="*/ 0 w 358"/>
                  <a:gd name="T25" fmla="*/ 0 h 1161"/>
                  <a:gd name="T26" fmla="*/ 0 w 358"/>
                  <a:gd name="T27" fmla="*/ 0 h 1161"/>
                  <a:gd name="T28" fmla="*/ 0 w 358"/>
                  <a:gd name="T29" fmla="*/ 0 h 1161"/>
                  <a:gd name="T30" fmla="*/ 0 w 358"/>
                  <a:gd name="T31" fmla="*/ 0 h 1161"/>
                  <a:gd name="T32" fmla="*/ 0 w 358"/>
                  <a:gd name="T33" fmla="*/ 0 h 1161"/>
                  <a:gd name="T34" fmla="*/ 0 w 358"/>
                  <a:gd name="T35" fmla="*/ 0 h 1161"/>
                  <a:gd name="T36" fmla="*/ 0 w 358"/>
                  <a:gd name="T37" fmla="*/ 0 h 1161"/>
                  <a:gd name="T38" fmla="*/ 0 w 358"/>
                  <a:gd name="T39" fmla="*/ 0 h 1161"/>
                  <a:gd name="T40" fmla="*/ 0 w 358"/>
                  <a:gd name="T41" fmla="*/ 0 h 1161"/>
                  <a:gd name="T42" fmla="*/ 0 w 358"/>
                  <a:gd name="T43" fmla="*/ 0 h 1161"/>
                  <a:gd name="T44" fmla="*/ 0 w 358"/>
                  <a:gd name="T45" fmla="*/ 0 h 1161"/>
                  <a:gd name="T46" fmla="*/ 0 w 358"/>
                  <a:gd name="T47" fmla="*/ 0 h 1161"/>
                  <a:gd name="T48" fmla="*/ 0 w 358"/>
                  <a:gd name="T49" fmla="*/ 0 h 1161"/>
                  <a:gd name="T50" fmla="*/ 0 w 358"/>
                  <a:gd name="T51" fmla="*/ 0 h 1161"/>
                  <a:gd name="T52" fmla="*/ 0 w 358"/>
                  <a:gd name="T53" fmla="*/ 0 h 1161"/>
                  <a:gd name="T54" fmla="*/ 0 w 358"/>
                  <a:gd name="T55" fmla="*/ 0 h 1161"/>
                  <a:gd name="T56" fmla="*/ 0 w 358"/>
                  <a:gd name="T57" fmla="*/ 0 h 1161"/>
                  <a:gd name="T58" fmla="*/ 0 w 358"/>
                  <a:gd name="T59" fmla="*/ 0 h 1161"/>
                  <a:gd name="T60" fmla="*/ 0 w 358"/>
                  <a:gd name="T61" fmla="*/ 0 h 1161"/>
                  <a:gd name="T62" fmla="*/ 0 w 358"/>
                  <a:gd name="T63" fmla="*/ 0 h 1161"/>
                  <a:gd name="T64" fmla="*/ 0 w 358"/>
                  <a:gd name="T65" fmla="*/ 0 h 1161"/>
                  <a:gd name="T66" fmla="*/ 0 w 358"/>
                  <a:gd name="T67" fmla="*/ 0 h 1161"/>
                  <a:gd name="T68" fmla="*/ 0 w 358"/>
                  <a:gd name="T69" fmla="*/ 0 h 1161"/>
                  <a:gd name="T70" fmla="*/ 0 w 358"/>
                  <a:gd name="T71" fmla="*/ 0 h 116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58"/>
                  <a:gd name="T109" fmla="*/ 0 h 1161"/>
                  <a:gd name="T110" fmla="*/ 358 w 358"/>
                  <a:gd name="T111" fmla="*/ 1161 h 116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58" h="1161">
                    <a:moveTo>
                      <a:pt x="66" y="133"/>
                    </a:moveTo>
                    <a:lnTo>
                      <a:pt x="19" y="57"/>
                    </a:lnTo>
                    <a:lnTo>
                      <a:pt x="35" y="0"/>
                    </a:lnTo>
                    <a:lnTo>
                      <a:pt x="82" y="0"/>
                    </a:lnTo>
                    <a:lnTo>
                      <a:pt x="136" y="61"/>
                    </a:lnTo>
                    <a:lnTo>
                      <a:pt x="206" y="190"/>
                    </a:lnTo>
                    <a:lnTo>
                      <a:pt x="245" y="314"/>
                    </a:lnTo>
                    <a:lnTo>
                      <a:pt x="279" y="433"/>
                    </a:lnTo>
                    <a:lnTo>
                      <a:pt x="292" y="543"/>
                    </a:lnTo>
                    <a:lnTo>
                      <a:pt x="287" y="599"/>
                    </a:lnTo>
                    <a:lnTo>
                      <a:pt x="253" y="670"/>
                    </a:lnTo>
                    <a:lnTo>
                      <a:pt x="194" y="861"/>
                    </a:lnTo>
                    <a:lnTo>
                      <a:pt x="129" y="971"/>
                    </a:lnTo>
                    <a:lnTo>
                      <a:pt x="113" y="1018"/>
                    </a:lnTo>
                    <a:lnTo>
                      <a:pt x="175" y="1027"/>
                    </a:lnTo>
                    <a:lnTo>
                      <a:pt x="257" y="1027"/>
                    </a:lnTo>
                    <a:lnTo>
                      <a:pt x="358" y="1071"/>
                    </a:lnTo>
                    <a:lnTo>
                      <a:pt x="350" y="1104"/>
                    </a:lnTo>
                    <a:lnTo>
                      <a:pt x="334" y="1142"/>
                    </a:lnTo>
                    <a:lnTo>
                      <a:pt x="303" y="1161"/>
                    </a:lnTo>
                    <a:lnTo>
                      <a:pt x="241" y="1133"/>
                    </a:lnTo>
                    <a:lnTo>
                      <a:pt x="175" y="1090"/>
                    </a:lnTo>
                    <a:lnTo>
                      <a:pt x="82" y="1085"/>
                    </a:lnTo>
                    <a:lnTo>
                      <a:pt x="24" y="1099"/>
                    </a:lnTo>
                    <a:lnTo>
                      <a:pt x="0" y="1076"/>
                    </a:lnTo>
                    <a:lnTo>
                      <a:pt x="0" y="1042"/>
                    </a:lnTo>
                    <a:lnTo>
                      <a:pt x="31" y="1004"/>
                    </a:lnTo>
                    <a:lnTo>
                      <a:pt x="82" y="942"/>
                    </a:lnTo>
                    <a:lnTo>
                      <a:pt x="171" y="785"/>
                    </a:lnTo>
                    <a:lnTo>
                      <a:pt x="210" y="647"/>
                    </a:lnTo>
                    <a:lnTo>
                      <a:pt x="221" y="514"/>
                    </a:lnTo>
                    <a:lnTo>
                      <a:pt x="218" y="442"/>
                    </a:lnTo>
                    <a:lnTo>
                      <a:pt x="187" y="314"/>
                    </a:lnTo>
                    <a:lnTo>
                      <a:pt x="105" y="176"/>
                    </a:lnTo>
                    <a:lnTo>
                      <a:pt x="47" y="105"/>
                    </a:lnTo>
                    <a:lnTo>
                      <a:pt x="66" y="1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Freeform 232"/>
              <p:cNvSpPr>
                <a:spLocks/>
              </p:cNvSpPr>
              <p:nvPr/>
            </p:nvSpPr>
            <p:spPr bwMode="auto">
              <a:xfrm>
                <a:off x="2268" y="2062"/>
                <a:ext cx="88" cy="213"/>
              </a:xfrm>
              <a:custGeom>
                <a:avLst/>
                <a:gdLst>
                  <a:gd name="T0" fmla="*/ 0 w 525"/>
                  <a:gd name="T1" fmla="*/ 0 h 1279"/>
                  <a:gd name="T2" fmla="*/ 0 w 525"/>
                  <a:gd name="T3" fmla="*/ 0 h 1279"/>
                  <a:gd name="T4" fmla="*/ 0 w 525"/>
                  <a:gd name="T5" fmla="*/ 0 h 1279"/>
                  <a:gd name="T6" fmla="*/ 0 w 525"/>
                  <a:gd name="T7" fmla="*/ 0 h 1279"/>
                  <a:gd name="T8" fmla="*/ 0 w 525"/>
                  <a:gd name="T9" fmla="*/ 0 h 1279"/>
                  <a:gd name="T10" fmla="*/ 0 w 525"/>
                  <a:gd name="T11" fmla="*/ 0 h 1279"/>
                  <a:gd name="T12" fmla="*/ 0 w 525"/>
                  <a:gd name="T13" fmla="*/ 0 h 1279"/>
                  <a:gd name="T14" fmla="*/ 0 w 525"/>
                  <a:gd name="T15" fmla="*/ 0 h 1279"/>
                  <a:gd name="T16" fmla="*/ 0 w 525"/>
                  <a:gd name="T17" fmla="*/ 0 h 1279"/>
                  <a:gd name="T18" fmla="*/ 0 w 525"/>
                  <a:gd name="T19" fmla="*/ 0 h 1279"/>
                  <a:gd name="T20" fmla="*/ 0 w 525"/>
                  <a:gd name="T21" fmla="*/ 0 h 1279"/>
                  <a:gd name="T22" fmla="*/ 0 w 525"/>
                  <a:gd name="T23" fmla="*/ 0 h 1279"/>
                  <a:gd name="T24" fmla="*/ 0 w 525"/>
                  <a:gd name="T25" fmla="*/ 0 h 1279"/>
                  <a:gd name="T26" fmla="*/ 0 w 525"/>
                  <a:gd name="T27" fmla="*/ 0 h 1279"/>
                  <a:gd name="T28" fmla="*/ 0 w 525"/>
                  <a:gd name="T29" fmla="*/ 0 h 1279"/>
                  <a:gd name="T30" fmla="*/ 0 w 525"/>
                  <a:gd name="T31" fmla="*/ 0 h 1279"/>
                  <a:gd name="T32" fmla="*/ 0 w 525"/>
                  <a:gd name="T33" fmla="*/ 0 h 1279"/>
                  <a:gd name="T34" fmla="*/ 0 w 525"/>
                  <a:gd name="T35" fmla="*/ 0 h 1279"/>
                  <a:gd name="T36" fmla="*/ 0 w 525"/>
                  <a:gd name="T37" fmla="*/ 0 h 1279"/>
                  <a:gd name="T38" fmla="*/ 0 w 525"/>
                  <a:gd name="T39" fmla="*/ 0 h 1279"/>
                  <a:gd name="T40" fmla="*/ 0 w 525"/>
                  <a:gd name="T41" fmla="*/ 0 h 1279"/>
                  <a:gd name="T42" fmla="*/ 0 w 525"/>
                  <a:gd name="T43" fmla="*/ 0 h 1279"/>
                  <a:gd name="T44" fmla="*/ 0 w 525"/>
                  <a:gd name="T45" fmla="*/ 0 h 1279"/>
                  <a:gd name="T46" fmla="*/ 0 w 525"/>
                  <a:gd name="T47" fmla="*/ 0 h 1279"/>
                  <a:gd name="T48" fmla="*/ 0 w 525"/>
                  <a:gd name="T49" fmla="*/ 0 h 1279"/>
                  <a:gd name="T50" fmla="*/ 0 w 525"/>
                  <a:gd name="T51" fmla="*/ 0 h 1279"/>
                  <a:gd name="T52" fmla="*/ 0 w 525"/>
                  <a:gd name="T53" fmla="*/ 0 h 1279"/>
                  <a:gd name="T54" fmla="*/ 0 w 525"/>
                  <a:gd name="T55" fmla="*/ 0 h 1279"/>
                  <a:gd name="T56" fmla="*/ 0 w 525"/>
                  <a:gd name="T57" fmla="*/ 0 h 1279"/>
                  <a:gd name="T58" fmla="*/ 0 w 525"/>
                  <a:gd name="T59" fmla="*/ 0 h 1279"/>
                  <a:gd name="T60" fmla="*/ 0 w 525"/>
                  <a:gd name="T61" fmla="*/ 0 h 1279"/>
                  <a:gd name="T62" fmla="*/ 0 w 525"/>
                  <a:gd name="T63" fmla="*/ 0 h 1279"/>
                  <a:gd name="T64" fmla="*/ 0 w 525"/>
                  <a:gd name="T65" fmla="*/ 0 h 1279"/>
                  <a:gd name="T66" fmla="*/ 0 w 525"/>
                  <a:gd name="T67" fmla="*/ 0 h 1279"/>
                  <a:gd name="T68" fmla="*/ 0 w 525"/>
                  <a:gd name="T69" fmla="*/ 0 h 1279"/>
                  <a:gd name="T70" fmla="*/ 0 w 525"/>
                  <a:gd name="T71" fmla="*/ 0 h 1279"/>
                  <a:gd name="T72" fmla="*/ 0 w 525"/>
                  <a:gd name="T73" fmla="*/ 0 h 1279"/>
                  <a:gd name="T74" fmla="*/ 0 w 525"/>
                  <a:gd name="T75" fmla="*/ 0 h 1279"/>
                  <a:gd name="T76" fmla="*/ 0 w 525"/>
                  <a:gd name="T77" fmla="*/ 0 h 12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5"/>
                  <a:gd name="T118" fmla="*/ 0 h 1279"/>
                  <a:gd name="T119" fmla="*/ 525 w 525"/>
                  <a:gd name="T120" fmla="*/ 1279 h 12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5" h="1279">
                    <a:moveTo>
                      <a:pt x="308" y="223"/>
                    </a:moveTo>
                    <a:lnTo>
                      <a:pt x="385" y="99"/>
                    </a:lnTo>
                    <a:lnTo>
                      <a:pt x="455" y="0"/>
                    </a:lnTo>
                    <a:lnTo>
                      <a:pt x="502" y="9"/>
                    </a:lnTo>
                    <a:lnTo>
                      <a:pt x="525" y="52"/>
                    </a:lnTo>
                    <a:lnTo>
                      <a:pt x="525" y="129"/>
                    </a:lnTo>
                    <a:lnTo>
                      <a:pt x="482" y="171"/>
                    </a:lnTo>
                    <a:lnTo>
                      <a:pt x="408" y="228"/>
                    </a:lnTo>
                    <a:lnTo>
                      <a:pt x="350" y="299"/>
                    </a:lnTo>
                    <a:lnTo>
                      <a:pt x="284" y="395"/>
                    </a:lnTo>
                    <a:lnTo>
                      <a:pt x="257" y="466"/>
                    </a:lnTo>
                    <a:lnTo>
                      <a:pt x="226" y="552"/>
                    </a:lnTo>
                    <a:lnTo>
                      <a:pt x="210" y="665"/>
                    </a:lnTo>
                    <a:lnTo>
                      <a:pt x="210" y="771"/>
                    </a:lnTo>
                    <a:lnTo>
                      <a:pt x="226" y="898"/>
                    </a:lnTo>
                    <a:lnTo>
                      <a:pt x="268" y="1023"/>
                    </a:lnTo>
                    <a:lnTo>
                      <a:pt x="303" y="1094"/>
                    </a:lnTo>
                    <a:lnTo>
                      <a:pt x="327" y="1141"/>
                    </a:lnTo>
                    <a:lnTo>
                      <a:pt x="327" y="1180"/>
                    </a:lnTo>
                    <a:lnTo>
                      <a:pt x="303" y="1194"/>
                    </a:lnTo>
                    <a:lnTo>
                      <a:pt x="249" y="1194"/>
                    </a:lnTo>
                    <a:lnTo>
                      <a:pt x="163" y="1213"/>
                    </a:lnTo>
                    <a:lnTo>
                      <a:pt x="97" y="1241"/>
                    </a:lnTo>
                    <a:lnTo>
                      <a:pt x="58" y="1279"/>
                    </a:lnTo>
                    <a:lnTo>
                      <a:pt x="24" y="1265"/>
                    </a:lnTo>
                    <a:lnTo>
                      <a:pt x="0" y="1213"/>
                    </a:lnTo>
                    <a:lnTo>
                      <a:pt x="4" y="1169"/>
                    </a:lnTo>
                    <a:lnTo>
                      <a:pt x="70" y="1136"/>
                    </a:lnTo>
                    <a:lnTo>
                      <a:pt x="175" y="1127"/>
                    </a:lnTo>
                    <a:lnTo>
                      <a:pt x="272" y="1127"/>
                    </a:lnTo>
                    <a:lnTo>
                      <a:pt x="234" y="1070"/>
                    </a:lnTo>
                    <a:lnTo>
                      <a:pt x="214" y="999"/>
                    </a:lnTo>
                    <a:lnTo>
                      <a:pt x="187" y="898"/>
                    </a:lnTo>
                    <a:lnTo>
                      <a:pt x="156" y="794"/>
                    </a:lnTo>
                    <a:lnTo>
                      <a:pt x="156" y="670"/>
                    </a:lnTo>
                    <a:lnTo>
                      <a:pt x="163" y="552"/>
                    </a:lnTo>
                    <a:lnTo>
                      <a:pt x="198" y="442"/>
                    </a:lnTo>
                    <a:lnTo>
                      <a:pt x="261" y="299"/>
                    </a:lnTo>
                    <a:lnTo>
                      <a:pt x="308" y="2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21" name="Text Box 234"/>
            <p:cNvSpPr txBox="1">
              <a:spLocks noChangeArrowheads="1"/>
            </p:cNvSpPr>
            <p:nvPr/>
          </p:nvSpPr>
          <p:spPr bwMode="auto">
            <a:xfrm>
              <a:off x="2165" y="1200"/>
              <a:ext cx="12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b="0" dirty="0" smtClean="0">
                  <a:latin typeface="Tahoma" charset="0"/>
                  <a:cs typeface="Tahoma" charset="0"/>
                </a:rPr>
                <a:t>Here’</a:t>
              </a:r>
              <a:r>
                <a:rPr lang="en-US" altLang="ja-JP" sz="1400" b="0" dirty="0" smtClean="0">
                  <a:latin typeface="Tahoma" charset="0"/>
                  <a:cs typeface="Tahoma" charset="0"/>
                </a:rPr>
                <a:t>s </a:t>
              </a:r>
              <a:r>
                <a:rPr lang="en-US" altLang="ja-JP" sz="1400" b="0" dirty="0">
                  <a:latin typeface="Tahoma" charset="0"/>
                  <a:cs typeface="Tahoma" charset="0"/>
                </a:rPr>
                <a:t>a feedback path,</a:t>
              </a:r>
              <a:br>
                <a:rPr lang="en-US" altLang="ja-JP" sz="1400" b="0" dirty="0">
                  <a:latin typeface="Tahoma" charset="0"/>
                  <a:cs typeface="Tahoma" charset="0"/>
                </a:rPr>
              </a:br>
              <a:r>
                <a:rPr lang="en-US" altLang="ja-JP" sz="1400" b="0" dirty="0">
                  <a:latin typeface="Tahoma" charset="0"/>
                  <a:cs typeface="Tahoma" charset="0"/>
                </a:rPr>
                <a:t>so </a:t>
              </a:r>
              <a:r>
                <a:rPr lang="en-US" altLang="ja-JP" sz="1400" b="0" dirty="0" smtClean="0">
                  <a:latin typeface="Tahoma" charset="0"/>
                  <a:cs typeface="Tahoma" charset="0"/>
                </a:rPr>
                <a:t>it’s </a:t>
              </a:r>
              <a:r>
                <a:rPr lang="en-US" altLang="ja-JP" sz="1400" b="0" dirty="0">
                  <a:latin typeface="Tahoma" charset="0"/>
                  <a:cs typeface="Tahoma" charset="0"/>
                </a:rPr>
                <a:t>no longer a</a:t>
              </a:r>
              <a:br>
                <a:rPr lang="en-US" altLang="ja-JP" sz="1400" b="0" dirty="0">
                  <a:latin typeface="Tahoma" charset="0"/>
                  <a:cs typeface="Tahoma" charset="0"/>
                </a:rPr>
              </a:br>
              <a:r>
                <a:rPr lang="en-US" altLang="ja-JP" sz="1400" b="0" dirty="0">
                  <a:latin typeface="Tahoma" charset="0"/>
                  <a:cs typeface="Tahoma" charset="0"/>
                </a:rPr>
                <a:t>combinational circuit.</a:t>
              </a:r>
              <a:endParaRPr lang="en-US" sz="1400" b="0" dirty="0">
                <a:latin typeface="Tahoma" charset="0"/>
                <a:cs typeface="Tahoma" charset="0"/>
              </a:endParaRPr>
            </a:p>
          </p:txBody>
        </p:sp>
        <p:sp>
          <p:nvSpPr>
            <p:cNvPr id="29722" name="Line 235"/>
            <p:cNvSpPr>
              <a:spLocks noChangeShapeType="1"/>
            </p:cNvSpPr>
            <p:nvPr/>
          </p:nvSpPr>
          <p:spPr bwMode="auto">
            <a:xfrm flipV="1">
              <a:off x="2353" y="1652"/>
              <a:ext cx="67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9" grpId="0"/>
      <p:bldP spid="421910" grpId="0"/>
      <p:bldP spid="421911" grpId="0" animBg="1"/>
      <p:bldP spid="421912" grpId="0" animBg="1"/>
      <p:bldP spid="421894" grpId="0" animBg="1"/>
    </p:bld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12102</TotalTime>
  <Words>1897</Words>
  <Application>Microsoft Macintosh PowerPoint</Application>
  <PresentationFormat>Letter Paper (8.5x11 in)</PresentationFormat>
  <Paragraphs>493</Paragraphs>
  <Slides>42</Slides>
  <Notes>12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 Narrow</vt:lpstr>
      <vt:lpstr>Dom</vt:lpstr>
      <vt:lpstr>ＭＳ Ｐゴシック</vt:lpstr>
      <vt:lpstr>Tahoma</vt:lpstr>
      <vt:lpstr>Tekton</vt:lpstr>
      <vt:lpstr>Wingdings 2</vt:lpstr>
      <vt:lpstr>Arial</vt:lpstr>
      <vt:lpstr>Comic Sans MS</vt:lpstr>
      <vt:lpstr>Symbol</vt:lpstr>
      <vt:lpstr>Times New Roman</vt:lpstr>
      <vt:lpstr>Wingdings</vt:lpstr>
      <vt:lpstr>proposal</vt:lpstr>
      <vt:lpstr>Document</vt:lpstr>
      <vt:lpstr> Computer Organization and Design  Memories and State Machines</vt:lpstr>
      <vt:lpstr>Topics</vt:lpstr>
      <vt:lpstr>Memory as a Lookup Table</vt:lpstr>
      <vt:lpstr>A Mux’s Guts</vt:lpstr>
      <vt:lpstr>A New Combinational Device</vt:lpstr>
      <vt:lpstr>Shared Decoding Logic</vt:lpstr>
      <vt:lpstr>Logic According to ROMs</vt:lpstr>
      <vt:lpstr>Analog Storage:  Using Capacitors</vt:lpstr>
      <vt:lpstr>A “Digital” Storage Element</vt:lpstr>
      <vt:lpstr>Looking Under the Covers</vt:lpstr>
      <vt:lpstr>Why Does Feedback = Storage?</vt:lpstr>
      <vt:lpstr>Static D Latch</vt:lpstr>
      <vt:lpstr>Latch Timing</vt:lpstr>
      <vt:lpstr>Flakey Control Systems</vt:lpstr>
      <vt:lpstr>Flakey Control Systems</vt:lpstr>
      <vt:lpstr>Flakey Control Systems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Escapement Strategy</vt:lpstr>
      <vt:lpstr>Edge-triggered Flip Flop</vt:lpstr>
      <vt:lpstr>Flip Flop Waveforms</vt:lpstr>
      <vt:lpstr>Flip Flop Timing</vt:lpstr>
      <vt:lpstr>Synchronous Systems</vt:lpstr>
      <vt:lpstr>Synchronous Systems</vt:lpstr>
      <vt:lpstr>Finite State Machines</vt:lpstr>
      <vt:lpstr>Implementing an FSM</vt:lpstr>
      <vt:lpstr>Example:  Traffic Light Controller</vt:lpstr>
      <vt:lpstr>Example:  Traffic Light Controller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subject>Comp 411 -- Spring 2011</dc:subject>
  <dc:creator>Montek Singh</dc:creator>
  <cp:keywords/>
  <dc:description/>
  <cp:lastModifiedBy>hailey Huber</cp:lastModifiedBy>
  <cp:revision>407</cp:revision>
  <cp:lastPrinted>1999-09-10T12:56:53Z</cp:lastPrinted>
  <dcterms:created xsi:type="dcterms:W3CDTF">2011-04-13T02:54:25Z</dcterms:created>
  <dcterms:modified xsi:type="dcterms:W3CDTF">2016-04-13T16:51:02Z</dcterms:modified>
  <cp:category/>
</cp:coreProperties>
</file>