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440" r:id="rId2"/>
    <p:sldId id="590" r:id="rId3"/>
    <p:sldId id="621" r:id="rId4"/>
    <p:sldId id="616" r:id="rId5"/>
    <p:sldId id="617" r:id="rId6"/>
    <p:sldId id="618" r:id="rId7"/>
    <p:sldId id="614" r:id="rId8"/>
    <p:sldId id="620" r:id="rId9"/>
    <p:sldId id="612" r:id="rId10"/>
    <p:sldId id="592" r:id="rId11"/>
    <p:sldId id="615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3" r:id="rId29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33FF"/>
    <a:srgbClr val="33CC33"/>
    <a:srgbClr val="669900"/>
    <a:srgbClr val="00FF00"/>
    <a:srgbClr val="0000FF"/>
    <a:srgbClr val="E991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5027"/>
  </p:normalViewPr>
  <p:slideViewPr>
    <p:cSldViewPr snapToObjects="1">
      <p:cViewPr varScale="1">
        <p:scale>
          <a:sx n="107" d="100"/>
          <a:sy n="107" d="100"/>
        </p:scale>
        <p:origin x="10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-2576" y="-104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3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224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2475"/>
            <a:ext cx="5365750" cy="4316413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70" tIns="48436" rIns="96870" bIns="4843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2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Box in the middle is where all of the</a:t>
            </a:r>
            <a:r>
              <a:rPr lang="en-US" baseline="0" dirty="0" smtClean="0"/>
              <a:t> registers are</a:t>
            </a:r>
          </a:p>
          <a:p>
            <a:r>
              <a:rPr lang="en-US" baseline="0" dirty="0" smtClean="0"/>
              <a:t>Bits 25-21 represent </a:t>
            </a:r>
            <a:r>
              <a:rPr lang="en-US" baseline="0" dirty="0" err="1" smtClean="0"/>
              <a:t>rs</a:t>
            </a:r>
            <a:endParaRPr lang="en-US" baseline="0" dirty="0" smtClean="0"/>
          </a:p>
          <a:p>
            <a:r>
              <a:rPr lang="en-US" baseline="0" dirty="0" smtClean="0"/>
              <a:t>20-16 is </a:t>
            </a:r>
            <a:r>
              <a:rPr lang="en-US" baseline="0" dirty="0" err="1" smtClean="0"/>
              <a:t>rt</a:t>
            </a:r>
            <a:endParaRPr lang="en-US" baseline="0" dirty="0" smtClean="0"/>
          </a:p>
          <a:p>
            <a:r>
              <a:rPr lang="en-US" baseline="0" dirty="0" smtClean="0"/>
              <a:t>15-11 is </a:t>
            </a:r>
            <a:r>
              <a:rPr lang="en-US" baseline="0" dirty="0" err="1" smtClean="0"/>
              <a:t>rd</a:t>
            </a:r>
            <a:endParaRPr lang="en-US" baseline="0" dirty="0" smtClean="0"/>
          </a:p>
          <a:p>
            <a:r>
              <a:rPr lang="en-US" baseline="0" dirty="0" smtClean="0"/>
              <a:t>What comes out is the value of </a:t>
            </a:r>
            <a:r>
              <a:rPr lang="en-US" baseline="0" dirty="0" err="1" smtClean="0"/>
              <a:t>rs</a:t>
            </a:r>
            <a:r>
              <a:rPr lang="en-US" baseline="0" dirty="0" smtClean="0"/>
              <a:t> and rt. The ALU works on them and produces a result which goes back into the register file as the data to be </a:t>
            </a:r>
            <a:r>
              <a:rPr lang="en-US" baseline="0" dirty="0" err="1" smtClean="0"/>
              <a:t>wirrten</a:t>
            </a:r>
            <a:r>
              <a:rPr lang="en-US" baseline="0" dirty="0" smtClean="0"/>
              <a:t> on 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5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Each register inside has 32</a:t>
            </a:r>
            <a:r>
              <a:rPr lang="en-US" baseline="0" dirty="0" smtClean="0"/>
              <a:t> flip flops.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Giant multiplexer that allows you to read a register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+mn-ea"/>
              <a:cs typeface="+mn-cs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3D4DE4-41E6-064B-B5CB-09C393B6F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820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A8421-4374-9249-BCB1-C16297536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87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7A8F-65FB-6741-B245-5CC1E0FA2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0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D183-B0FB-BE4A-9D4D-D93251E65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5081-1574-744F-9248-066D31085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01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73A9F-3713-E546-B36E-E3CDBAD83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44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23392-880D-7647-858B-7B0AE5615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311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70C31-BB49-4343-9ED0-67489D8E6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4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B695-896E-6E45-AF4A-FA00F0A6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409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EA46B-D969-8240-9E5D-21C9535C7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46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EB99A-478C-9142-8A3B-26EBCC3AD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97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56F4-576F-A840-85AA-38D2E60ED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56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</a:defRPr>
            </a:lvl1pPr>
          </a:lstStyle>
          <a:p>
            <a:pPr>
              <a:defRPr/>
            </a:pPr>
            <a:fld id="{73369131-7CEE-EC4C-8534-18AF697CE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4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4013"/>
            <a:ext cx="8534400" cy="23701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Computer Organization and Design</a:t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Building a Computer!</a:t>
            </a:r>
            <a:endParaRPr lang="en-US" sz="3600" b="1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Apr 13-20,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14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Review: The MIPS ISA</a:t>
            </a:r>
          </a:p>
        </p:txBody>
      </p:sp>
      <p:sp>
        <p:nvSpPr>
          <p:cNvPr id="699656" name="AutoShape 1288"/>
          <p:cNvSpPr>
            <a:spLocks noChangeArrowheads="1"/>
          </p:cNvSpPr>
          <p:nvPr/>
        </p:nvSpPr>
        <p:spPr bwMode="auto">
          <a:xfrm>
            <a:off x="6477000" y="3124200"/>
            <a:ext cx="22860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l"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Instruction classes</a:t>
            </a:r>
          </a:p>
          <a:p>
            <a:pPr marL="457200" indent="-457200" algn="l"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distinguished by types:</a:t>
            </a:r>
          </a:p>
          <a:p>
            <a:pPr marL="457200" indent="-457200" algn="l">
              <a:buFontTx/>
              <a:buAutoNum type="arabicParenR"/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3-operand ALU</a:t>
            </a:r>
          </a:p>
          <a:p>
            <a:pPr marL="457200" indent="-457200" algn="l">
              <a:buFontTx/>
              <a:buAutoNum type="arabicParenR"/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ALU </a:t>
            </a:r>
            <a:r>
              <a:rPr lang="en-US" sz="1600" b="0" dirty="0" err="1">
                <a:latin typeface="Tahoma"/>
                <a:ea typeface="+mn-ea"/>
                <a:cs typeface="+mn-cs"/>
              </a:rPr>
              <a:t>w</a:t>
            </a:r>
            <a:r>
              <a:rPr lang="en-US" sz="1600" b="0" dirty="0">
                <a:latin typeface="Tahoma"/>
                <a:ea typeface="+mn-ea"/>
                <a:cs typeface="+mn-cs"/>
              </a:rPr>
              <a:t>/immediate</a:t>
            </a:r>
          </a:p>
          <a:p>
            <a:pPr marL="457200" indent="-457200" algn="l">
              <a:buFontTx/>
              <a:buAutoNum type="arabicParenR"/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Loads/Stores</a:t>
            </a:r>
          </a:p>
          <a:p>
            <a:pPr marL="457200" indent="-457200" algn="l">
              <a:buFontTx/>
              <a:buAutoNum type="arabicParenR"/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Branches</a:t>
            </a:r>
          </a:p>
          <a:p>
            <a:pPr marL="457200" indent="-457200" algn="l">
              <a:buFontTx/>
              <a:buAutoNum type="arabicParenR"/>
              <a:defRPr/>
            </a:pPr>
            <a:r>
              <a:rPr lang="en-US" sz="1600" b="0" dirty="0">
                <a:latin typeface="Tahoma"/>
                <a:ea typeface="+mn-ea"/>
                <a:cs typeface="+mn-cs"/>
              </a:rPr>
              <a:t>Jumps</a:t>
            </a:r>
          </a:p>
        </p:txBody>
      </p:sp>
      <p:sp>
        <p:nvSpPr>
          <p:cNvPr id="27651" name="Text Box 1332"/>
          <p:cNvSpPr txBox="1">
            <a:spLocks noChangeArrowheads="1"/>
          </p:cNvSpPr>
          <p:nvPr/>
        </p:nvSpPr>
        <p:spPr bwMode="auto">
          <a:xfrm>
            <a:off x="6067425" y="1079500"/>
            <a:ext cx="29241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Tahoma" charset="0"/>
              </a:rPr>
              <a:t>The MIPS instruction set as seen from a Hardware Perspective</a:t>
            </a:r>
          </a:p>
        </p:txBody>
      </p:sp>
      <p:grpSp>
        <p:nvGrpSpPr>
          <p:cNvPr id="27652" name="Group 1559"/>
          <p:cNvGrpSpPr>
            <a:grpSpLocks/>
          </p:cNvGrpSpPr>
          <p:nvPr/>
        </p:nvGrpSpPr>
        <p:grpSpPr bwMode="auto">
          <a:xfrm>
            <a:off x="457200" y="881063"/>
            <a:ext cx="5181600" cy="933450"/>
            <a:chOff x="270" y="421"/>
            <a:chExt cx="3264" cy="588"/>
          </a:xfrm>
        </p:grpSpPr>
        <p:grpSp>
          <p:nvGrpSpPr>
            <p:cNvPr id="27872" name="Group 1415"/>
            <p:cNvGrpSpPr>
              <a:grpSpLocks/>
            </p:cNvGrpSpPr>
            <p:nvPr/>
          </p:nvGrpSpPr>
          <p:grpSpPr bwMode="auto">
            <a:xfrm>
              <a:off x="270" y="421"/>
              <a:ext cx="3264" cy="384"/>
              <a:chOff x="1632" y="1872"/>
              <a:chExt cx="3264" cy="384"/>
            </a:xfrm>
          </p:grpSpPr>
          <p:sp>
            <p:nvSpPr>
              <p:cNvPr id="27914" name="Rectangle 1416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  <p:grpSp>
            <p:nvGrpSpPr>
              <p:cNvPr id="27915" name="Group 1417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27921" name="Group 1418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27926" name="Group 1419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7928" name="Line 14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29" name="Line 14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0" name="Line 14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1" name="Line 14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2" name="Line 14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3" name="Line 14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4" name="Line 14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5" name="Line 14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6" name="Line 14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7" name="Line 14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8" name="Line 14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39" name="Line 14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0" name="Line 14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1" name="Line 14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2" name="Line 14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3" name="Line 14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4" name="Line 14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5" name="Line 14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6" name="Line 14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7" name="Line 14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8" name="Line 14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49" name="Line 14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0" name="Line 14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1" name="Line 14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2" name="Line 14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3" name="Line 14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4" name="Line 14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5" name="Line 14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6" name="Line 14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7" name="Line 14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58" name="Line 14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927" name="Rectangle 145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2000" b="0">
                      <a:latin typeface="Tahoma" charset="0"/>
                    </a:endParaRPr>
                  </a:p>
                </p:txBody>
              </p:sp>
            </p:grpSp>
            <p:sp>
              <p:nvSpPr>
                <p:cNvPr id="27922" name="Line 1452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23" name="Line 1453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24" name="Line 1454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25" name="Line 1455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916" name="Text Box 1456"/>
              <p:cNvSpPr txBox="1">
                <a:spLocks noChangeArrowheads="1"/>
              </p:cNvSpPr>
              <p:nvPr/>
            </p:nvSpPr>
            <p:spPr bwMode="auto">
              <a:xfrm>
                <a:off x="1882" y="1968"/>
                <a:ext cx="2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600" b="0">
                    <a:latin typeface="Tahoma" charset="0"/>
                  </a:rPr>
                  <a:t>OP</a:t>
                </a:r>
              </a:p>
            </p:txBody>
          </p:sp>
          <p:sp>
            <p:nvSpPr>
              <p:cNvPr id="27917" name="Text Box 1457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 </a:t>
                </a:r>
                <a:endParaRPr lang="en-US" sz="2000" b="0" baseline="-25000">
                  <a:latin typeface="Tahoma" charset="0"/>
                </a:endParaRPr>
              </a:p>
            </p:txBody>
          </p:sp>
          <p:sp>
            <p:nvSpPr>
              <p:cNvPr id="27918" name="Text Box 1458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 </a:t>
                </a:r>
                <a:endParaRPr lang="en-US" sz="2000" b="0" baseline="-25000">
                  <a:latin typeface="Tahoma" charset="0"/>
                </a:endParaRPr>
              </a:p>
            </p:txBody>
          </p:sp>
          <p:sp>
            <p:nvSpPr>
              <p:cNvPr id="27919" name="Text Box 1459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 </a:t>
                </a:r>
                <a:endParaRPr lang="en-US" sz="2000" b="0" baseline="-25000">
                  <a:latin typeface="Tahoma" charset="0"/>
                </a:endParaRPr>
              </a:p>
            </p:txBody>
          </p:sp>
          <p:sp>
            <p:nvSpPr>
              <p:cNvPr id="27920" name="Text Box 1460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endParaRPr lang="en-US" sz="1400" b="0" i="1" baseline="-25000">
                  <a:latin typeface="Tahoma" charset="0"/>
                </a:endParaRPr>
              </a:p>
            </p:txBody>
          </p:sp>
        </p:grpSp>
        <p:sp>
          <p:nvSpPr>
            <p:cNvPr id="27873" name="Rectangle 1461"/>
            <p:cNvSpPr>
              <a:spLocks noChangeArrowheads="1"/>
            </p:cNvSpPr>
            <p:nvPr/>
          </p:nvSpPr>
          <p:spPr bwMode="auto">
            <a:xfrm>
              <a:off x="2862" y="517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 </a:t>
              </a:r>
            </a:p>
          </p:txBody>
        </p:sp>
        <p:sp>
          <p:nvSpPr>
            <p:cNvPr id="27874" name="Rectangle 1462"/>
            <p:cNvSpPr>
              <a:spLocks noChangeArrowheads="1"/>
            </p:cNvSpPr>
            <p:nvPr/>
          </p:nvSpPr>
          <p:spPr bwMode="auto">
            <a:xfrm>
              <a:off x="2382" y="517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 </a:t>
              </a:r>
            </a:p>
          </p:txBody>
        </p:sp>
        <p:sp>
          <p:nvSpPr>
            <p:cNvPr id="27875" name="Line 1464"/>
            <p:cNvSpPr>
              <a:spLocks noChangeShapeType="1"/>
            </p:cNvSpPr>
            <p:nvPr/>
          </p:nvSpPr>
          <p:spPr bwMode="auto">
            <a:xfrm>
              <a:off x="366" y="5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76" name="Line 1466"/>
            <p:cNvSpPr>
              <a:spLocks noChangeShapeType="1"/>
            </p:cNvSpPr>
            <p:nvPr/>
          </p:nvSpPr>
          <p:spPr bwMode="auto">
            <a:xfrm>
              <a:off x="942" y="5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77" name="Line 1467"/>
            <p:cNvSpPr>
              <a:spLocks noChangeShapeType="1"/>
            </p:cNvSpPr>
            <p:nvPr/>
          </p:nvSpPr>
          <p:spPr bwMode="auto">
            <a:xfrm>
              <a:off x="1422" y="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78" name="Line 1468"/>
            <p:cNvSpPr>
              <a:spLocks noChangeShapeType="1"/>
            </p:cNvSpPr>
            <p:nvPr/>
          </p:nvSpPr>
          <p:spPr bwMode="auto">
            <a:xfrm>
              <a:off x="1902" y="526"/>
              <a:ext cx="0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79" name="Line 1469"/>
            <p:cNvSpPr>
              <a:spLocks noChangeShapeType="1"/>
            </p:cNvSpPr>
            <p:nvPr/>
          </p:nvSpPr>
          <p:spPr bwMode="auto">
            <a:xfrm>
              <a:off x="2380" y="5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80" name="Line 1470"/>
            <p:cNvSpPr>
              <a:spLocks noChangeShapeType="1"/>
            </p:cNvSpPr>
            <p:nvPr/>
          </p:nvSpPr>
          <p:spPr bwMode="auto">
            <a:xfrm>
              <a:off x="2862" y="52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881" name="Group 1506"/>
            <p:cNvGrpSpPr>
              <a:grpSpLocks/>
            </p:cNvGrpSpPr>
            <p:nvPr/>
          </p:nvGrpSpPr>
          <p:grpSpPr bwMode="auto">
            <a:xfrm>
              <a:off x="361" y="697"/>
              <a:ext cx="581" cy="145"/>
              <a:chOff x="361" y="697"/>
              <a:chExt cx="581" cy="145"/>
            </a:xfrm>
          </p:grpSpPr>
          <p:sp>
            <p:nvSpPr>
              <p:cNvPr id="27911" name="Line 1478"/>
              <p:cNvSpPr>
                <a:spLocks noChangeShapeType="1"/>
              </p:cNvSpPr>
              <p:nvPr/>
            </p:nvSpPr>
            <p:spPr bwMode="auto">
              <a:xfrm>
                <a:off x="750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12" name="Line 1482"/>
              <p:cNvSpPr>
                <a:spLocks noChangeShapeType="1"/>
              </p:cNvSpPr>
              <p:nvPr/>
            </p:nvSpPr>
            <p:spPr bwMode="auto">
              <a:xfrm flipH="1" flipV="1">
                <a:off x="361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13" name="Text Box 1488"/>
              <p:cNvSpPr txBox="1">
                <a:spLocks noChangeArrowheads="1"/>
              </p:cNvSpPr>
              <p:nvPr/>
            </p:nvSpPr>
            <p:spPr bwMode="auto">
              <a:xfrm>
                <a:off x="567" y="697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6</a:t>
                </a:r>
              </a:p>
            </p:txBody>
          </p:sp>
        </p:grpSp>
        <p:grpSp>
          <p:nvGrpSpPr>
            <p:cNvPr id="27882" name="Group 1505"/>
            <p:cNvGrpSpPr>
              <a:grpSpLocks/>
            </p:cNvGrpSpPr>
            <p:nvPr/>
          </p:nvGrpSpPr>
          <p:grpSpPr bwMode="auto">
            <a:xfrm>
              <a:off x="934" y="696"/>
              <a:ext cx="493" cy="145"/>
              <a:chOff x="934" y="696"/>
              <a:chExt cx="493" cy="145"/>
            </a:xfrm>
          </p:grpSpPr>
          <p:sp>
            <p:nvSpPr>
              <p:cNvPr id="27908" name="Line 1477"/>
              <p:cNvSpPr>
                <a:spLocks noChangeShapeType="1"/>
              </p:cNvSpPr>
              <p:nvPr/>
            </p:nvSpPr>
            <p:spPr bwMode="auto">
              <a:xfrm>
                <a:off x="1235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9" name="Line 1483"/>
              <p:cNvSpPr>
                <a:spLocks noChangeShapeType="1"/>
              </p:cNvSpPr>
              <p:nvPr/>
            </p:nvSpPr>
            <p:spPr bwMode="auto">
              <a:xfrm flipH="1" flipV="1">
                <a:off x="934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10" name="Text Box 1489"/>
              <p:cNvSpPr txBox="1">
                <a:spLocks noChangeArrowheads="1"/>
              </p:cNvSpPr>
              <p:nvPr/>
            </p:nvSpPr>
            <p:spPr bwMode="auto">
              <a:xfrm>
                <a:off x="1088" y="696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5</a:t>
                </a:r>
              </a:p>
            </p:txBody>
          </p:sp>
        </p:grpSp>
        <p:grpSp>
          <p:nvGrpSpPr>
            <p:cNvPr id="27883" name="Group 1504"/>
            <p:cNvGrpSpPr>
              <a:grpSpLocks/>
            </p:cNvGrpSpPr>
            <p:nvPr/>
          </p:nvGrpSpPr>
          <p:grpSpPr bwMode="auto">
            <a:xfrm>
              <a:off x="1414" y="694"/>
              <a:ext cx="488" cy="145"/>
              <a:chOff x="1414" y="694"/>
              <a:chExt cx="488" cy="145"/>
            </a:xfrm>
          </p:grpSpPr>
          <p:sp>
            <p:nvSpPr>
              <p:cNvPr id="27905" name="Line 1476"/>
              <p:cNvSpPr>
                <a:spLocks noChangeShapeType="1"/>
              </p:cNvSpPr>
              <p:nvPr/>
            </p:nvSpPr>
            <p:spPr bwMode="auto">
              <a:xfrm>
                <a:off x="1710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6" name="Line 1484"/>
              <p:cNvSpPr>
                <a:spLocks noChangeShapeType="1"/>
              </p:cNvSpPr>
              <p:nvPr/>
            </p:nvSpPr>
            <p:spPr bwMode="auto">
              <a:xfrm flipH="1" flipV="1">
                <a:off x="1414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7" name="Text Box 1490"/>
              <p:cNvSpPr txBox="1">
                <a:spLocks noChangeArrowheads="1"/>
              </p:cNvSpPr>
              <p:nvPr/>
            </p:nvSpPr>
            <p:spPr bwMode="auto">
              <a:xfrm>
                <a:off x="1565" y="694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5</a:t>
                </a:r>
              </a:p>
            </p:txBody>
          </p:sp>
        </p:grpSp>
        <p:grpSp>
          <p:nvGrpSpPr>
            <p:cNvPr id="27884" name="Group 1503"/>
            <p:cNvGrpSpPr>
              <a:grpSpLocks/>
            </p:cNvGrpSpPr>
            <p:nvPr/>
          </p:nvGrpSpPr>
          <p:grpSpPr bwMode="auto">
            <a:xfrm>
              <a:off x="1902" y="694"/>
              <a:ext cx="489" cy="145"/>
              <a:chOff x="1902" y="694"/>
              <a:chExt cx="489" cy="145"/>
            </a:xfrm>
          </p:grpSpPr>
          <p:sp>
            <p:nvSpPr>
              <p:cNvPr id="27902" name="Line 1473"/>
              <p:cNvSpPr>
                <a:spLocks noChangeShapeType="1"/>
              </p:cNvSpPr>
              <p:nvPr/>
            </p:nvSpPr>
            <p:spPr bwMode="auto">
              <a:xfrm>
                <a:off x="2199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3" name="Line 1485"/>
              <p:cNvSpPr>
                <a:spLocks noChangeShapeType="1"/>
              </p:cNvSpPr>
              <p:nvPr/>
            </p:nvSpPr>
            <p:spPr bwMode="auto">
              <a:xfrm flipH="1" flipV="1">
                <a:off x="1902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4" name="Text Box 1491"/>
              <p:cNvSpPr txBox="1">
                <a:spLocks noChangeArrowheads="1"/>
              </p:cNvSpPr>
              <p:nvPr/>
            </p:nvSpPr>
            <p:spPr bwMode="auto">
              <a:xfrm>
                <a:off x="2070" y="694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5</a:t>
                </a:r>
              </a:p>
            </p:txBody>
          </p:sp>
        </p:grpSp>
        <p:grpSp>
          <p:nvGrpSpPr>
            <p:cNvPr id="27885" name="Group 1502"/>
            <p:cNvGrpSpPr>
              <a:grpSpLocks/>
            </p:cNvGrpSpPr>
            <p:nvPr/>
          </p:nvGrpSpPr>
          <p:grpSpPr bwMode="auto">
            <a:xfrm>
              <a:off x="2384" y="696"/>
              <a:ext cx="478" cy="145"/>
              <a:chOff x="2384" y="696"/>
              <a:chExt cx="478" cy="145"/>
            </a:xfrm>
          </p:grpSpPr>
          <p:sp>
            <p:nvSpPr>
              <p:cNvPr id="27899" name="Line 1474"/>
              <p:cNvSpPr>
                <a:spLocks noChangeShapeType="1"/>
              </p:cNvSpPr>
              <p:nvPr/>
            </p:nvSpPr>
            <p:spPr bwMode="auto">
              <a:xfrm>
                <a:off x="2670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0" name="Line 1486"/>
              <p:cNvSpPr>
                <a:spLocks noChangeShapeType="1"/>
              </p:cNvSpPr>
              <p:nvPr/>
            </p:nvSpPr>
            <p:spPr bwMode="auto">
              <a:xfrm flipH="1" flipV="1">
                <a:off x="2384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901" name="Text Box 1492"/>
              <p:cNvSpPr txBox="1">
                <a:spLocks noChangeArrowheads="1"/>
              </p:cNvSpPr>
              <p:nvPr/>
            </p:nvSpPr>
            <p:spPr bwMode="auto">
              <a:xfrm>
                <a:off x="2540" y="696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5</a:t>
                </a:r>
              </a:p>
            </p:txBody>
          </p:sp>
        </p:grpSp>
        <p:grpSp>
          <p:nvGrpSpPr>
            <p:cNvPr id="27886" name="Group 1501"/>
            <p:cNvGrpSpPr>
              <a:grpSpLocks/>
            </p:cNvGrpSpPr>
            <p:nvPr/>
          </p:nvGrpSpPr>
          <p:grpSpPr bwMode="auto">
            <a:xfrm>
              <a:off x="2862" y="696"/>
              <a:ext cx="576" cy="145"/>
              <a:chOff x="2862" y="696"/>
              <a:chExt cx="576" cy="145"/>
            </a:xfrm>
          </p:grpSpPr>
          <p:sp>
            <p:nvSpPr>
              <p:cNvPr id="27896" name="Line 1475"/>
              <p:cNvSpPr>
                <a:spLocks noChangeShapeType="1"/>
              </p:cNvSpPr>
              <p:nvPr/>
            </p:nvSpPr>
            <p:spPr bwMode="auto">
              <a:xfrm>
                <a:off x="3246" y="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7" name="Line 1487"/>
              <p:cNvSpPr>
                <a:spLocks noChangeShapeType="1"/>
              </p:cNvSpPr>
              <p:nvPr/>
            </p:nvSpPr>
            <p:spPr bwMode="auto">
              <a:xfrm flipH="1" flipV="1">
                <a:off x="2862" y="773"/>
                <a:ext cx="17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8" name="Text Box 1493"/>
              <p:cNvSpPr txBox="1">
                <a:spLocks noChangeArrowheads="1"/>
              </p:cNvSpPr>
              <p:nvPr/>
            </p:nvSpPr>
            <p:spPr bwMode="auto">
              <a:xfrm>
                <a:off x="3074" y="696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6</a:t>
                </a:r>
              </a:p>
            </p:txBody>
          </p:sp>
        </p:grpSp>
        <p:grpSp>
          <p:nvGrpSpPr>
            <p:cNvPr id="27887" name="Group 1500"/>
            <p:cNvGrpSpPr>
              <a:grpSpLocks/>
            </p:cNvGrpSpPr>
            <p:nvPr/>
          </p:nvGrpSpPr>
          <p:grpSpPr bwMode="auto">
            <a:xfrm>
              <a:off x="1898" y="780"/>
              <a:ext cx="1540" cy="145"/>
              <a:chOff x="1898" y="780"/>
              <a:chExt cx="1540" cy="145"/>
            </a:xfrm>
          </p:grpSpPr>
          <p:sp>
            <p:nvSpPr>
              <p:cNvPr id="27893" name="Line 1494"/>
              <p:cNvSpPr>
                <a:spLocks noChangeShapeType="1"/>
              </p:cNvSpPr>
              <p:nvPr/>
            </p:nvSpPr>
            <p:spPr bwMode="auto">
              <a:xfrm flipH="1" flipV="1">
                <a:off x="1898" y="856"/>
                <a:ext cx="61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4" name="Line 1495"/>
              <p:cNvSpPr>
                <a:spLocks noChangeShapeType="1"/>
              </p:cNvSpPr>
              <p:nvPr/>
            </p:nvSpPr>
            <p:spPr bwMode="auto">
              <a:xfrm>
                <a:off x="2705" y="857"/>
                <a:ext cx="7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5" name="Text Box 1496"/>
              <p:cNvSpPr txBox="1">
                <a:spLocks noChangeArrowheads="1"/>
              </p:cNvSpPr>
              <p:nvPr/>
            </p:nvSpPr>
            <p:spPr bwMode="auto">
              <a:xfrm>
                <a:off x="2507" y="780"/>
                <a:ext cx="19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16</a:t>
                </a:r>
              </a:p>
            </p:txBody>
          </p:sp>
        </p:grpSp>
        <p:sp>
          <p:nvSpPr>
            <p:cNvPr id="27888" name="Line 1497"/>
            <p:cNvSpPr>
              <a:spLocks noChangeShapeType="1"/>
            </p:cNvSpPr>
            <p:nvPr/>
          </p:nvSpPr>
          <p:spPr bwMode="auto">
            <a:xfrm>
              <a:off x="3440" y="5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889" name="Group 1508"/>
            <p:cNvGrpSpPr>
              <a:grpSpLocks/>
            </p:cNvGrpSpPr>
            <p:nvPr/>
          </p:nvGrpSpPr>
          <p:grpSpPr bwMode="auto">
            <a:xfrm>
              <a:off x="941" y="864"/>
              <a:ext cx="2497" cy="145"/>
              <a:chOff x="941" y="907"/>
              <a:chExt cx="2497" cy="145"/>
            </a:xfrm>
          </p:grpSpPr>
          <p:sp>
            <p:nvSpPr>
              <p:cNvPr id="27890" name="Line 1498"/>
              <p:cNvSpPr>
                <a:spLocks noChangeShapeType="1"/>
              </p:cNvSpPr>
              <p:nvPr/>
            </p:nvSpPr>
            <p:spPr bwMode="auto">
              <a:xfrm>
                <a:off x="2245" y="984"/>
                <a:ext cx="11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1" name="Line 1499"/>
              <p:cNvSpPr>
                <a:spLocks noChangeShapeType="1"/>
              </p:cNvSpPr>
              <p:nvPr/>
            </p:nvSpPr>
            <p:spPr bwMode="auto">
              <a:xfrm flipH="1" flipV="1">
                <a:off x="941" y="984"/>
                <a:ext cx="11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892" name="Text Box 1507"/>
              <p:cNvSpPr txBox="1">
                <a:spLocks noChangeArrowheads="1"/>
              </p:cNvSpPr>
              <p:nvPr/>
            </p:nvSpPr>
            <p:spPr bwMode="auto">
              <a:xfrm>
                <a:off x="2051" y="907"/>
                <a:ext cx="19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900" b="0">
                    <a:latin typeface="Tahoma" charset="0"/>
                  </a:rPr>
                  <a:t>26</a:t>
                </a:r>
              </a:p>
            </p:txBody>
          </p:sp>
        </p:grpSp>
      </p:grpSp>
      <p:grpSp>
        <p:nvGrpSpPr>
          <p:cNvPr id="27653" name="Group 1509"/>
          <p:cNvGrpSpPr>
            <a:grpSpLocks/>
          </p:cNvGrpSpPr>
          <p:nvPr/>
        </p:nvGrpSpPr>
        <p:grpSpPr bwMode="auto">
          <a:xfrm>
            <a:off x="457200" y="1752600"/>
            <a:ext cx="5181600" cy="609600"/>
            <a:chOff x="1944" y="3696"/>
            <a:chExt cx="3264" cy="384"/>
          </a:xfrm>
        </p:grpSpPr>
        <p:grpSp>
          <p:nvGrpSpPr>
            <p:cNvPr id="27824" name="Group 1510"/>
            <p:cNvGrpSpPr>
              <a:grpSpLocks/>
            </p:cNvGrpSpPr>
            <p:nvPr/>
          </p:nvGrpSpPr>
          <p:grpSpPr bwMode="auto">
            <a:xfrm>
              <a:off x="1944" y="3696"/>
              <a:ext cx="3264" cy="384"/>
              <a:chOff x="1632" y="1872"/>
              <a:chExt cx="3264" cy="384"/>
            </a:xfrm>
          </p:grpSpPr>
          <p:sp>
            <p:nvSpPr>
              <p:cNvPr id="27827" name="Rectangle 1511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  <p:grpSp>
            <p:nvGrpSpPr>
              <p:cNvPr id="27828" name="Group 1512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27834" name="Group 1513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27839" name="Group 1514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7841" name="Line 15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2" name="Line 15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3" name="Line 15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4" name="Line 15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5" name="Line 15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6" name="Line 15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7" name="Line 15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8" name="Line 15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49" name="Line 15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0" name="Line 15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1" name="Line 15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2" name="Line 15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3" name="Line 15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4" name="Line 15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5" name="Line 15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6" name="Line 15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7" name="Line 15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8" name="Line 15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59" name="Line 15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0" name="Line 15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1" name="Line 15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2" name="Line 15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3" name="Line 15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4" name="Line 15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5" name="Line 15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6" name="Line 15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7" name="Line 15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8" name="Line 15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69" name="Line 15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70" name="Line 15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71" name="Line 15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840" name="Rectangle 154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 sz="2000" b="0">
                      <a:latin typeface="Tahoma" charset="0"/>
                    </a:endParaRPr>
                  </a:p>
                </p:txBody>
              </p:sp>
            </p:grpSp>
            <p:sp>
              <p:nvSpPr>
                <p:cNvPr id="27835" name="Line 1547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Line 1548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Line 1549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Line 1550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829" name="Text Box 1551"/>
              <p:cNvSpPr txBox="1">
                <a:spLocks noChangeArrowheads="1"/>
              </p:cNvSpPr>
              <p:nvPr/>
            </p:nvSpPr>
            <p:spPr bwMode="auto">
              <a:xfrm>
                <a:off x="1765" y="1982"/>
                <a:ext cx="4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400" b="0">
                    <a:latin typeface="Tahoma" charset="0"/>
                  </a:rPr>
                  <a:t>000000</a:t>
                </a:r>
              </a:p>
            </p:txBody>
          </p:sp>
          <p:sp>
            <p:nvSpPr>
              <p:cNvPr id="27830" name="Text Box 1552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s</a:t>
                </a:r>
              </a:p>
            </p:txBody>
          </p:sp>
          <p:sp>
            <p:nvSpPr>
              <p:cNvPr id="27831" name="Text Box 1553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t</a:t>
                </a:r>
              </a:p>
            </p:txBody>
          </p:sp>
          <p:sp>
            <p:nvSpPr>
              <p:cNvPr id="27832" name="Text Box 1554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d</a:t>
                </a:r>
              </a:p>
            </p:txBody>
          </p:sp>
          <p:sp>
            <p:nvSpPr>
              <p:cNvPr id="27833" name="Text Box 1555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endParaRPr lang="en-US" sz="1400" b="0" i="1" baseline="-25000">
                  <a:latin typeface="Tahoma" charset="0"/>
                </a:endParaRPr>
              </a:p>
            </p:txBody>
          </p:sp>
        </p:grpSp>
        <p:sp>
          <p:nvSpPr>
            <p:cNvPr id="27825" name="Rectangle 1556"/>
            <p:cNvSpPr>
              <a:spLocks noChangeArrowheads="1"/>
            </p:cNvSpPr>
            <p:nvPr/>
          </p:nvSpPr>
          <p:spPr bwMode="auto">
            <a:xfrm>
              <a:off x="4536" y="3792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func</a:t>
              </a:r>
            </a:p>
          </p:txBody>
        </p:sp>
        <p:sp>
          <p:nvSpPr>
            <p:cNvPr id="27826" name="Rectangle 1557"/>
            <p:cNvSpPr>
              <a:spLocks noChangeArrowheads="1"/>
            </p:cNvSpPr>
            <p:nvPr/>
          </p:nvSpPr>
          <p:spPr bwMode="auto">
            <a:xfrm>
              <a:off x="4056" y="3792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shamt</a:t>
              </a:r>
            </a:p>
          </p:txBody>
        </p:sp>
      </p:grpSp>
      <p:sp>
        <p:nvSpPr>
          <p:cNvPr id="27654" name="Text Box 1560"/>
          <p:cNvSpPr txBox="1">
            <a:spLocks noChangeArrowheads="1"/>
          </p:cNvSpPr>
          <p:nvPr/>
        </p:nvSpPr>
        <p:spPr bwMode="auto">
          <a:xfrm>
            <a:off x="504825" y="2212975"/>
            <a:ext cx="345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 dirty="0">
                <a:latin typeface="Tahoma" charset="0"/>
              </a:rPr>
              <a:t>R-type:	ALU with Register operands </a:t>
            </a:r>
            <a:br>
              <a:rPr lang="en-US" sz="1400" b="0" dirty="0">
                <a:latin typeface="Tahoma" charset="0"/>
              </a:rPr>
            </a:br>
            <a:r>
              <a:rPr lang="en-US" sz="1400" b="0" dirty="0">
                <a:latin typeface="Tahoma" charset="0"/>
              </a:rPr>
              <a:t>	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rd</a:t>
            </a:r>
            <a:r>
              <a:rPr lang="en-US" sz="1400" b="0" dirty="0">
                <a:latin typeface="Tahoma" charset="0"/>
              </a:rPr>
              <a:t>] </a:t>
            </a:r>
            <a:r>
              <a:rPr lang="en-US" sz="1400" b="0" dirty="0">
                <a:latin typeface="Tahoma" charset="0"/>
                <a:sym typeface="Symbol" charset="0"/>
              </a:rPr>
              <a:t> 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rs</a:t>
            </a:r>
            <a:r>
              <a:rPr lang="en-US" sz="1400" b="0" dirty="0">
                <a:latin typeface="Tahoma" charset="0"/>
              </a:rPr>
              <a:t>] op 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rt</a:t>
            </a:r>
            <a:r>
              <a:rPr lang="en-US" sz="1400" b="0" dirty="0">
                <a:latin typeface="Tahoma" charset="0"/>
              </a:rPr>
              <a:t>]</a:t>
            </a:r>
          </a:p>
        </p:txBody>
      </p:sp>
      <p:sp>
        <p:nvSpPr>
          <p:cNvPr id="27655" name="Rectangle 1565"/>
          <p:cNvSpPr>
            <a:spLocks noChangeArrowheads="1"/>
          </p:cNvSpPr>
          <p:nvPr/>
        </p:nvSpPr>
        <p:spPr bwMode="auto">
          <a:xfrm>
            <a:off x="457200" y="2590800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000" b="0">
              <a:latin typeface="Tahoma" charset="0"/>
            </a:endParaRPr>
          </a:p>
        </p:txBody>
      </p:sp>
      <p:grpSp>
        <p:nvGrpSpPr>
          <p:cNvPr id="27656" name="Group 307"/>
          <p:cNvGrpSpPr>
            <a:grpSpLocks/>
          </p:cNvGrpSpPr>
          <p:nvPr/>
        </p:nvGrpSpPr>
        <p:grpSpPr bwMode="auto">
          <a:xfrm>
            <a:off x="609600" y="2667000"/>
            <a:ext cx="4876800" cy="406400"/>
            <a:chOff x="609600" y="2667000"/>
            <a:chExt cx="4876800" cy="406202"/>
          </a:xfrm>
        </p:grpSpPr>
        <p:grpSp>
          <p:nvGrpSpPr>
            <p:cNvPr id="27783" name="Group 1567"/>
            <p:cNvGrpSpPr>
              <a:grpSpLocks/>
            </p:cNvGrpSpPr>
            <p:nvPr/>
          </p:nvGrpSpPr>
          <p:grpSpPr bwMode="auto">
            <a:xfrm>
              <a:off x="609600" y="2743200"/>
              <a:ext cx="4876800" cy="304800"/>
              <a:chOff x="1728" y="288"/>
              <a:chExt cx="3072" cy="192"/>
            </a:xfrm>
          </p:grpSpPr>
          <p:grpSp>
            <p:nvGrpSpPr>
              <p:cNvPr id="27791" name="Group 1568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7793" name="Line 1569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Line 1570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Line 1571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Line 1572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Line 1573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Line 1574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Line 1575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Line 1576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Line 1577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Line 1578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Line 1579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Line 1580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Line 1581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Line 1582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Line 1583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Line 1584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Line 1585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Line 1586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Line 1587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Line 1588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Line 1589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Line 1590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Line 1591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Line 1592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Line 1593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Line 1594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Line 1595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Line 1596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Line 1597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Line 1598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Line 1599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92" name="Rectangle 1600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</p:grpSp>
        <p:sp>
          <p:nvSpPr>
            <p:cNvPr id="27784" name="Line 1601"/>
            <p:cNvSpPr>
              <a:spLocks noChangeShapeType="1"/>
            </p:cNvSpPr>
            <p:nvPr/>
          </p:nvSpPr>
          <p:spPr bwMode="auto">
            <a:xfrm>
              <a:off x="1524000" y="2743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5" name="Line 1602"/>
            <p:cNvSpPr>
              <a:spLocks noChangeShapeType="1"/>
            </p:cNvSpPr>
            <p:nvPr/>
          </p:nvSpPr>
          <p:spPr bwMode="auto">
            <a:xfrm>
              <a:off x="2286000" y="2743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603"/>
            <p:cNvSpPr>
              <a:spLocks noChangeShapeType="1"/>
            </p:cNvSpPr>
            <p:nvPr/>
          </p:nvSpPr>
          <p:spPr bwMode="auto">
            <a:xfrm>
              <a:off x="3048000" y="2743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Text Box 1605"/>
            <p:cNvSpPr txBox="1">
              <a:spLocks noChangeArrowheads="1"/>
            </p:cNvSpPr>
            <p:nvPr/>
          </p:nvSpPr>
          <p:spPr bwMode="auto">
            <a:xfrm>
              <a:off x="655549" y="2765425"/>
              <a:ext cx="7913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b="0">
                  <a:latin typeface="Tahoma" charset="0"/>
                </a:rPr>
                <a:t>001XXX</a:t>
              </a:r>
            </a:p>
          </p:txBody>
        </p:sp>
        <p:sp>
          <p:nvSpPr>
            <p:cNvPr id="27788" name="Text Box 1606"/>
            <p:cNvSpPr txBox="1">
              <a:spLocks noChangeArrowheads="1"/>
            </p:cNvSpPr>
            <p:nvPr/>
          </p:nvSpPr>
          <p:spPr bwMode="auto">
            <a:xfrm>
              <a:off x="1676400" y="2667000"/>
              <a:ext cx="38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s</a:t>
              </a:r>
            </a:p>
          </p:txBody>
        </p:sp>
        <p:sp>
          <p:nvSpPr>
            <p:cNvPr id="27789" name="Text Box 1607"/>
            <p:cNvSpPr txBox="1">
              <a:spLocks noChangeArrowheads="1"/>
            </p:cNvSpPr>
            <p:nvPr/>
          </p:nvSpPr>
          <p:spPr bwMode="auto">
            <a:xfrm>
              <a:off x="2362200" y="2667000"/>
              <a:ext cx="609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t</a:t>
              </a:r>
            </a:p>
          </p:txBody>
        </p:sp>
        <p:sp>
          <p:nvSpPr>
            <p:cNvPr id="27790" name="Rectangle 1611"/>
            <p:cNvSpPr>
              <a:spLocks noChangeArrowheads="1"/>
            </p:cNvSpPr>
            <p:nvPr/>
          </p:nvSpPr>
          <p:spPr bwMode="auto">
            <a:xfrm>
              <a:off x="3657600" y="2743200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immediate</a:t>
              </a:r>
            </a:p>
          </p:txBody>
        </p:sp>
      </p:grpSp>
      <p:sp>
        <p:nvSpPr>
          <p:cNvPr id="27657" name="Text Box 1612"/>
          <p:cNvSpPr txBox="1">
            <a:spLocks noChangeArrowheads="1"/>
          </p:cNvSpPr>
          <p:nvPr/>
        </p:nvSpPr>
        <p:spPr bwMode="auto">
          <a:xfrm>
            <a:off x="496888" y="3051175"/>
            <a:ext cx="422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 dirty="0">
                <a:latin typeface="Tahoma" charset="0"/>
              </a:rPr>
              <a:t>I-type: 	ALU with constant operand</a:t>
            </a:r>
          </a:p>
          <a:p>
            <a:pPr algn="l"/>
            <a:r>
              <a:rPr lang="en-US" sz="1400" b="0" dirty="0">
                <a:latin typeface="Tahoma" charset="0"/>
              </a:rPr>
              <a:t>	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rt</a:t>
            </a:r>
            <a:r>
              <a:rPr lang="en-US" sz="1400" b="0" dirty="0">
                <a:latin typeface="Tahoma" charset="0"/>
              </a:rPr>
              <a:t>] </a:t>
            </a:r>
            <a:r>
              <a:rPr lang="en-US" sz="1400" b="0" dirty="0">
                <a:latin typeface="Tahoma" charset="0"/>
                <a:sym typeface="Symbol" charset="0"/>
              </a:rPr>
              <a:t> 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rs</a:t>
            </a:r>
            <a:r>
              <a:rPr lang="en-US" sz="1400" b="0" dirty="0">
                <a:latin typeface="Tahoma" charset="0"/>
              </a:rPr>
              <a:t>] op SEXT(immediate)</a:t>
            </a:r>
          </a:p>
        </p:txBody>
      </p:sp>
      <p:grpSp>
        <p:nvGrpSpPr>
          <p:cNvPr id="27658" name="Group 308"/>
          <p:cNvGrpSpPr>
            <a:grpSpLocks/>
          </p:cNvGrpSpPr>
          <p:nvPr/>
        </p:nvGrpSpPr>
        <p:grpSpPr bwMode="auto">
          <a:xfrm>
            <a:off x="609600" y="3521075"/>
            <a:ext cx="4876800" cy="406400"/>
            <a:chOff x="609600" y="3521075"/>
            <a:chExt cx="4876800" cy="406202"/>
          </a:xfrm>
        </p:grpSpPr>
        <p:grpSp>
          <p:nvGrpSpPr>
            <p:cNvPr id="27742" name="Group 1656"/>
            <p:cNvGrpSpPr>
              <a:grpSpLocks/>
            </p:cNvGrpSpPr>
            <p:nvPr/>
          </p:nvGrpSpPr>
          <p:grpSpPr bwMode="auto">
            <a:xfrm>
              <a:off x="609600" y="3597275"/>
              <a:ext cx="4876800" cy="304800"/>
              <a:chOff x="1728" y="288"/>
              <a:chExt cx="3072" cy="192"/>
            </a:xfrm>
          </p:grpSpPr>
          <p:grpSp>
            <p:nvGrpSpPr>
              <p:cNvPr id="27750" name="Group 1657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7752" name="Line 1658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659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Line 1660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Line 1661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Line 1662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Line 1663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Line 1664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Line 1665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1666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Line 1667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Line 1668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Line 1669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Line 1670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Line 1671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Line 1672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Line 1673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Line 1674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Line 1675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Line 1676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Line 1677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Line 1678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Line 1679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Line 1680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Line 1681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Line 1682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Line 1683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Line 1684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Line 1685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686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687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688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1" name="Rectangle 1689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</p:grpSp>
        <p:sp>
          <p:nvSpPr>
            <p:cNvPr id="27743" name="Line 1690"/>
            <p:cNvSpPr>
              <a:spLocks noChangeShapeType="1"/>
            </p:cNvSpPr>
            <p:nvPr/>
          </p:nvSpPr>
          <p:spPr bwMode="auto">
            <a:xfrm>
              <a:off x="1524000" y="35972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4" name="Line 1691"/>
            <p:cNvSpPr>
              <a:spLocks noChangeShapeType="1"/>
            </p:cNvSpPr>
            <p:nvPr/>
          </p:nvSpPr>
          <p:spPr bwMode="auto">
            <a:xfrm>
              <a:off x="2286000" y="35972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5" name="Line 1692"/>
            <p:cNvSpPr>
              <a:spLocks noChangeShapeType="1"/>
            </p:cNvSpPr>
            <p:nvPr/>
          </p:nvSpPr>
          <p:spPr bwMode="auto">
            <a:xfrm>
              <a:off x="3048000" y="359727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6" name="Text Box 1693"/>
            <p:cNvSpPr txBox="1">
              <a:spLocks noChangeArrowheads="1"/>
            </p:cNvSpPr>
            <p:nvPr/>
          </p:nvSpPr>
          <p:spPr bwMode="auto">
            <a:xfrm>
              <a:off x="665837" y="3619500"/>
              <a:ext cx="778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b="0">
                  <a:latin typeface="Tahoma" charset="0"/>
                </a:rPr>
                <a:t>10X011</a:t>
              </a:r>
            </a:p>
          </p:txBody>
        </p:sp>
        <p:sp>
          <p:nvSpPr>
            <p:cNvPr id="27747" name="Text Box 1694"/>
            <p:cNvSpPr txBox="1">
              <a:spLocks noChangeArrowheads="1"/>
            </p:cNvSpPr>
            <p:nvPr/>
          </p:nvSpPr>
          <p:spPr bwMode="auto">
            <a:xfrm>
              <a:off x="1676400" y="3521075"/>
              <a:ext cx="38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s</a:t>
              </a:r>
            </a:p>
          </p:txBody>
        </p:sp>
        <p:sp>
          <p:nvSpPr>
            <p:cNvPr id="27748" name="Text Box 1695"/>
            <p:cNvSpPr txBox="1">
              <a:spLocks noChangeArrowheads="1"/>
            </p:cNvSpPr>
            <p:nvPr/>
          </p:nvSpPr>
          <p:spPr bwMode="auto">
            <a:xfrm>
              <a:off x="2362200" y="3521075"/>
              <a:ext cx="609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t</a:t>
              </a:r>
            </a:p>
          </p:txBody>
        </p:sp>
        <p:sp>
          <p:nvSpPr>
            <p:cNvPr id="27749" name="Rectangle 1696"/>
            <p:cNvSpPr>
              <a:spLocks noChangeArrowheads="1"/>
            </p:cNvSpPr>
            <p:nvPr/>
          </p:nvSpPr>
          <p:spPr bwMode="auto">
            <a:xfrm>
              <a:off x="3657600" y="3597275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immediate</a:t>
              </a:r>
            </a:p>
          </p:txBody>
        </p:sp>
      </p:grpSp>
      <p:sp>
        <p:nvSpPr>
          <p:cNvPr id="27659" name="Text Box 1697"/>
          <p:cNvSpPr txBox="1">
            <a:spLocks noChangeArrowheads="1"/>
          </p:cNvSpPr>
          <p:nvPr/>
        </p:nvSpPr>
        <p:spPr bwMode="auto">
          <a:xfrm>
            <a:off x="498475" y="3905250"/>
            <a:ext cx="4683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>
                <a:latin typeface="Tahoma" charset="0"/>
              </a:rPr>
              <a:t>I-type: 	Load and Store</a:t>
            </a:r>
          </a:p>
          <a:p>
            <a:pPr algn="l"/>
            <a:r>
              <a:rPr lang="en-US" sz="1400" b="0">
                <a:latin typeface="Tahoma" charset="0"/>
              </a:rPr>
              <a:t>	Reg[rt] </a:t>
            </a:r>
            <a:r>
              <a:rPr lang="en-US" sz="1400" b="0">
                <a:latin typeface="Tahoma" charset="0"/>
                <a:sym typeface="Symbol" charset="0"/>
              </a:rPr>
              <a:t> Mem[</a:t>
            </a:r>
            <a:r>
              <a:rPr lang="en-US" sz="1400" b="0">
                <a:latin typeface="Tahoma" charset="0"/>
              </a:rPr>
              <a:t>Reg[rs] + SEXT(immediate)]</a:t>
            </a:r>
          </a:p>
          <a:p>
            <a:pPr algn="l"/>
            <a:r>
              <a:rPr lang="en-US" sz="1400" b="0">
                <a:latin typeface="Tahoma" charset="0"/>
              </a:rPr>
              <a:t>	</a:t>
            </a:r>
            <a:r>
              <a:rPr lang="en-US" sz="1400" b="0">
                <a:latin typeface="Tahoma" charset="0"/>
                <a:sym typeface="Symbol" charset="0"/>
              </a:rPr>
              <a:t>Mem[</a:t>
            </a:r>
            <a:r>
              <a:rPr lang="en-US" sz="1400" b="0">
                <a:latin typeface="Tahoma" charset="0"/>
              </a:rPr>
              <a:t>Reg[rs] + SEXT(immediate)] </a:t>
            </a:r>
            <a:r>
              <a:rPr lang="en-US" sz="1400" b="0">
                <a:latin typeface="Tahoma" charset="0"/>
                <a:sym typeface="Symbol" charset="0"/>
              </a:rPr>
              <a:t> </a:t>
            </a:r>
            <a:r>
              <a:rPr lang="en-US" sz="1400" b="0">
                <a:latin typeface="Tahoma" charset="0"/>
              </a:rPr>
              <a:t>Reg[rt]</a:t>
            </a:r>
          </a:p>
        </p:txBody>
      </p:sp>
      <p:sp>
        <p:nvSpPr>
          <p:cNvPr id="27660" name="Text Box 1737"/>
          <p:cNvSpPr txBox="1">
            <a:spLocks noChangeArrowheads="1"/>
          </p:cNvSpPr>
          <p:nvPr/>
        </p:nvSpPr>
        <p:spPr bwMode="auto">
          <a:xfrm>
            <a:off x="511175" y="5046663"/>
            <a:ext cx="60021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 dirty="0">
                <a:latin typeface="Tahoma" charset="0"/>
              </a:rPr>
              <a:t>I-type: 	Branch Instructions</a:t>
            </a:r>
          </a:p>
          <a:p>
            <a:pPr algn="l"/>
            <a:r>
              <a:rPr lang="en-US" sz="1400" b="0" dirty="0">
                <a:latin typeface="Tahoma" charset="0"/>
              </a:rPr>
              <a:t>	if (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rs</a:t>
            </a:r>
            <a:r>
              <a:rPr lang="en-US" sz="1400" b="0" dirty="0">
                <a:latin typeface="Tahoma" charset="0"/>
              </a:rPr>
              <a:t>] == 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rt</a:t>
            </a:r>
            <a:r>
              <a:rPr lang="en-US" sz="1400" b="0" dirty="0">
                <a:latin typeface="Tahoma" charset="0"/>
              </a:rPr>
              <a:t>]) PC </a:t>
            </a:r>
            <a:r>
              <a:rPr lang="en-US" sz="1400" b="0" dirty="0" smtClean="0">
                <a:latin typeface="Tahoma" charset="0"/>
                <a:sym typeface="Symbol" charset="0"/>
              </a:rPr>
              <a:t>  </a:t>
            </a:r>
            <a:r>
              <a:rPr lang="en-US" sz="1400" b="0" dirty="0">
                <a:latin typeface="Tahoma" charset="0"/>
                <a:sym typeface="Symbol" charset="0"/>
              </a:rPr>
              <a:t>PC + 4 + 4*</a:t>
            </a:r>
            <a:r>
              <a:rPr lang="en-US" sz="1400" b="0" dirty="0">
                <a:latin typeface="Tahoma" charset="0"/>
              </a:rPr>
              <a:t>SEXT(immediate)</a:t>
            </a:r>
          </a:p>
          <a:p>
            <a:pPr algn="l"/>
            <a:r>
              <a:rPr lang="en-US" sz="1400" b="0" dirty="0">
                <a:latin typeface="Tahoma" charset="0"/>
              </a:rPr>
              <a:t>	 if (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rs</a:t>
            </a:r>
            <a:r>
              <a:rPr lang="en-US" sz="1400" b="0" dirty="0">
                <a:latin typeface="Tahoma" charset="0"/>
              </a:rPr>
              <a:t>] != </a:t>
            </a:r>
            <a:r>
              <a:rPr lang="en-US" sz="1400" b="0" dirty="0" err="1">
                <a:latin typeface="Tahoma" charset="0"/>
              </a:rPr>
              <a:t>Reg</a:t>
            </a:r>
            <a:r>
              <a:rPr lang="en-US" sz="1400" b="0" dirty="0">
                <a:latin typeface="Tahoma" charset="0"/>
              </a:rPr>
              <a:t>[</a:t>
            </a:r>
            <a:r>
              <a:rPr lang="en-US" sz="1400" b="0" dirty="0" err="1">
                <a:latin typeface="Tahoma" charset="0"/>
              </a:rPr>
              <a:t>rt</a:t>
            </a:r>
            <a:r>
              <a:rPr lang="en-US" sz="1400" b="0" dirty="0">
                <a:latin typeface="Tahoma" charset="0"/>
              </a:rPr>
              <a:t>]) PC </a:t>
            </a:r>
            <a:r>
              <a:rPr lang="en-US" sz="1400" b="0" dirty="0">
                <a:latin typeface="Tahoma" charset="0"/>
                <a:sym typeface="Symbol" charset="0"/>
              </a:rPr>
              <a:t>  PC + 4 + 4*</a:t>
            </a:r>
            <a:r>
              <a:rPr lang="en-US" sz="1400" b="0" dirty="0">
                <a:latin typeface="Tahoma" charset="0"/>
              </a:rPr>
              <a:t>SEXT(immediate)</a:t>
            </a:r>
          </a:p>
        </p:txBody>
      </p:sp>
      <p:grpSp>
        <p:nvGrpSpPr>
          <p:cNvPr id="27661" name="Group 309"/>
          <p:cNvGrpSpPr>
            <a:grpSpLocks/>
          </p:cNvGrpSpPr>
          <p:nvPr/>
        </p:nvGrpSpPr>
        <p:grpSpPr bwMode="auto">
          <a:xfrm>
            <a:off x="609600" y="4652963"/>
            <a:ext cx="4876800" cy="415925"/>
            <a:chOff x="609600" y="4652963"/>
            <a:chExt cx="4876800" cy="415727"/>
          </a:xfrm>
        </p:grpSpPr>
        <p:grpSp>
          <p:nvGrpSpPr>
            <p:cNvPr id="27701" name="Group 1698"/>
            <p:cNvGrpSpPr>
              <a:grpSpLocks/>
            </p:cNvGrpSpPr>
            <p:nvPr/>
          </p:nvGrpSpPr>
          <p:grpSpPr bwMode="auto">
            <a:xfrm>
              <a:off x="609600" y="4738688"/>
              <a:ext cx="4876800" cy="304800"/>
              <a:chOff x="1728" y="288"/>
              <a:chExt cx="3072" cy="192"/>
            </a:xfrm>
          </p:grpSpPr>
          <p:grpSp>
            <p:nvGrpSpPr>
              <p:cNvPr id="27709" name="Group 169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7711" name="Line 170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170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Line 170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170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Line 170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Line 170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Line 170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Line 170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Line 170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Line 170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Line 171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Line 171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Line 171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Line 171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Line 171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Line 171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Line 171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171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Line 171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171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Line 172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172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Line 172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2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72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72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172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172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172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Line 172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Line 173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0" name="Rectangle 173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</p:grpSp>
        <p:sp>
          <p:nvSpPr>
            <p:cNvPr id="27702" name="Line 1732"/>
            <p:cNvSpPr>
              <a:spLocks noChangeShapeType="1"/>
            </p:cNvSpPr>
            <p:nvPr/>
          </p:nvSpPr>
          <p:spPr bwMode="auto">
            <a:xfrm>
              <a:off x="1524000" y="47386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1733"/>
            <p:cNvSpPr>
              <a:spLocks noChangeShapeType="1"/>
            </p:cNvSpPr>
            <p:nvPr/>
          </p:nvSpPr>
          <p:spPr bwMode="auto">
            <a:xfrm>
              <a:off x="2286000" y="47386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1734"/>
            <p:cNvSpPr>
              <a:spLocks noChangeShapeType="1"/>
            </p:cNvSpPr>
            <p:nvPr/>
          </p:nvSpPr>
          <p:spPr bwMode="auto">
            <a:xfrm>
              <a:off x="3048000" y="473868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Text Box 1735"/>
            <p:cNvSpPr txBox="1">
              <a:spLocks noChangeArrowheads="1"/>
            </p:cNvSpPr>
            <p:nvPr/>
          </p:nvSpPr>
          <p:spPr bwMode="auto">
            <a:xfrm>
              <a:off x="665837" y="4760913"/>
              <a:ext cx="778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b="0">
                  <a:latin typeface="Tahoma" charset="0"/>
                </a:rPr>
                <a:t>10X011</a:t>
              </a:r>
            </a:p>
          </p:txBody>
        </p:sp>
        <p:sp>
          <p:nvSpPr>
            <p:cNvPr id="27706" name="Rectangle 1736"/>
            <p:cNvSpPr>
              <a:spLocks noChangeArrowheads="1"/>
            </p:cNvSpPr>
            <p:nvPr/>
          </p:nvSpPr>
          <p:spPr bwMode="auto">
            <a:xfrm>
              <a:off x="3657600" y="4738688"/>
              <a:ext cx="990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eaLnBrk="1" hangingPunct="1"/>
              <a:r>
                <a:rPr lang="en-US" sz="1200" b="0">
                  <a:latin typeface="Tahoma" charset="0"/>
                </a:rPr>
                <a:t>immediate</a:t>
              </a:r>
            </a:p>
          </p:txBody>
        </p:sp>
        <p:sp>
          <p:nvSpPr>
            <p:cNvPr id="27707" name="Text Box 1738"/>
            <p:cNvSpPr txBox="1">
              <a:spLocks noChangeArrowheads="1"/>
            </p:cNvSpPr>
            <p:nvPr/>
          </p:nvSpPr>
          <p:spPr bwMode="auto">
            <a:xfrm>
              <a:off x="1676400" y="4652963"/>
              <a:ext cx="38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s</a:t>
              </a:r>
            </a:p>
          </p:txBody>
        </p:sp>
        <p:sp>
          <p:nvSpPr>
            <p:cNvPr id="27708" name="Text Box 1739"/>
            <p:cNvSpPr txBox="1">
              <a:spLocks noChangeArrowheads="1"/>
            </p:cNvSpPr>
            <p:nvPr/>
          </p:nvSpPr>
          <p:spPr bwMode="auto">
            <a:xfrm>
              <a:off x="2362200" y="4652963"/>
              <a:ext cx="609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t</a:t>
              </a:r>
            </a:p>
          </p:txBody>
        </p:sp>
      </p:grpSp>
      <p:grpSp>
        <p:nvGrpSpPr>
          <p:cNvPr id="27662" name="Group 310"/>
          <p:cNvGrpSpPr>
            <a:grpSpLocks/>
          </p:cNvGrpSpPr>
          <p:nvPr/>
        </p:nvGrpSpPr>
        <p:grpSpPr bwMode="auto">
          <a:xfrm>
            <a:off x="609600" y="5867400"/>
            <a:ext cx="4876800" cy="330200"/>
            <a:chOff x="609600" y="5867400"/>
            <a:chExt cx="4876800" cy="330002"/>
          </a:xfrm>
        </p:grpSpPr>
        <p:grpSp>
          <p:nvGrpSpPr>
            <p:cNvPr id="27664" name="Group 1774"/>
            <p:cNvGrpSpPr>
              <a:grpSpLocks/>
            </p:cNvGrpSpPr>
            <p:nvPr/>
          </p:nvGrpSpPr>
          <p:grpSpPr bwMode="auto">
            <a:xfrm>
              <a:off x="609600" y="5867400"/>
              <a:ext cx="4876800" cy="304800"/>
              <a:chOff x="1728" y="288"/>
              <a:chExt cx="3072" cy="192"/>
            </a:xfrm>
          </p:grpSpPr>
          <p:grpSp>
            <p:nvGrpSpPr>
              <p:cNvPr id="27668" name="Group 1775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7670" name="Line 1776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1777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Line 1778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1779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Line 1780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1781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Line 1782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1783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Line 1784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1785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Line 1786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1787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Line 1788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Line 1789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Line 1790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Line 1791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Line 1792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Line 1793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Line 1794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Line 1795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Line 1796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Line 1797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Line 1798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Line 1799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Line 1800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Line 1801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Line 1802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Line 1803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Line 1804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Line 1805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Line 1806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Rectangle 1807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en-US" sz="2000" b="0">
                  <a:latin typeface="Tahoma" charset="0"/>
                </a:endParaRPr>
              </a:p>
            </p:txBody>
          </p:sp>
        </p:grpSp>
        <p:sp>
          <p:nvSpPr>
            <p:cNvPr id="27665" name="Line 1808"/>
            <p:cNvSpPr>
              <a:spLocks noChangeShapeType="1"/>
            </p:cNvSpPr>
            <p:nvPr/>
          </p:nvSpPr>
          <p:spPr bwMode="auto">
            <a:xfrm>
              <a:off x="1524000" y="586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Text Box 1809"/>
            <p:cNvSpPr txBox="1">
              <a:spLocks noChangeArrowheads="1"/>
            </p:cNvSpPr>
            <p:nvPr/>
          </p:nvSpPr>
          <p:spPr bwMode="auto">
            <a:xfrm>
              <a:off x="667425" y="5889625"/>
              <a:ext cx="7789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b="0">
                  <a:latin typeface="Tahoma" charset="0"/>
                </a:rPr>
                <a:t>00001X</a:t>
              </a:r>
            </a:p>
          </p:txBody>
        </p:sp>
        <p:sp>
          <p:nvSpPr>
            <p:cNvPr id="27667" name="Text Box 1810"/>
            <p:cNvSpPr txBox="1">
              <a:spLocks noChangeArrowheads="1"/>
            </p:cNvSpPr>
            <p:nvPr/>
          </p:nvSpPr>
          <p:spPr bwMode="auto">
            <a:xfrm>
              <a:off x="2133600" y="5867400"/>
              <a:ext cx="2438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b="0">
                  <a:latin typeface="Tahoma" charset="0"/>
                </a:rPr>
                <a:t>26-bit constant </a:t>
              </a:r>
              <a:endParaRPr lang="en-US" sz="1400" b="0" baseline="-25000">
                <a:latin typeface="Tahoma" charset="0"/>
              </a:endParaRPr>
            </a:p>
          </p:txBody>
        </p:sp>
      </p:grpSp>
      <p:sp>
        <p:nvSpPr>
          <p:cNvPr id="27663" name="Text Box 1811"/>
          <p:cNvSpPr txBox="1">
            <a:spLocks noChangeArrowheads="1"/>
          </p:cNvSpPr>
          <p:nvPr/>
        </p:nvSpPr>
        <p:spPr bwMode="auto">
          <a:xfrm>
            <a:off x="500063" y="6108700"/>
            <a:ext cx="445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>
                <a:latin typeface="Tahoma" charset="0"/>
              </a:rPr>
              <a:t>J-type: 	jump</a:t>
            </a:r>
          </a:p>
          <a:p>
            <a:pPr algn="l"/>
            <a:r>
              <a:rPr lang="en-US" sz="1400" b="0">
                <a:latin typeface="Tahoma" charset="0"/>
              </a:rPr>
              <a:t>	PC </a:t>
            </a:r>
            <a:r>
              <a:rPr lang="en-US" sz="1400" b="0">
                <a:latin typeface="Tahoma" charset="0"/>
                <a:sym typeface="Symbol" charset="0"/>
              </a:rPr>
              <a:t> (PC &amp; 0xf0000000) | 4*(immediate)</a:t>
            </a:r>
            <a:endParaRPr lang="en-US" sz="1400" b="0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Fetching Sequential Instructions</a:t>
            </a:r>
          </a:p>
        </p:txBody>
      </p:sp>
      <p:sp>
        <p:nvSpPr>
          <p:cNvPr id="28674" name="Freeform 4"/>
          <p:cNvSpPr>
            <a:spLocks/>
          </p:cNvSpPr>
          <p:nvPr/>
        </p:nvSpPr>
        <p:spPr bwMode="auto">
          <a:xfrm>
            <a:off x="5943600" y="1524000"/>
            <a:ext cx="609600" cy="1219200"/>
          </a:xfrm>
          <a:custGeom>
            <a:avLst/>
            <a:gdLst>
              <a:gd name="T0" fmla="*/ 0 w 210"/>
              <a:gd name="T1" fmla="*/ 0 h 645"/>
              <a:gd name="T2" fmla="*/ 0 w 210"/>
              <a:gd name="T3" fmla="*/ 2147483647 h 645"/>
              <a:gd name="T4" fmla="*/ 2147483647 w 210"/>
              <a:gd name="T5" fmla="*/ 2147483647 h 645"/>
              <a:gd name="T6" fmla="*/ 0 w 210"/>
              <a:gd name="T7" fmla="*/ 2147483647 h 645"/>
              <a:gd name="T8" fmla="*/ 0 w 210"/>
              <a:gd name="T9" fmla="*/ 2147483647 h 645"/>
              <a:gd name="T10" fmla="*/ 2147483647 w 210"/>
              <a:gd name="T11" fmla="*/ 2147483647 h 645"/>
              <a:gd name="T12" fmla="*/ 2147483647 w 210"/>
              <a:gd name="T13" fmla="*/ 2147483647 h 645"/>
              <a:gd name="T14" fmla="*/ 0 w 210"/>
              <a:gd name="T15" fmla="*/ 2147483647 h 645"/>
              <a:gd name="T16" fmla="*/ 0 w 210"/>
              <a:gd name="T17" fmla="*/ 2147483647 h 6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645"/>
              <a:gd name="T29" fmla="*/ 210 w 210"/>
              <a:gd name="T30" fmla="*/ 645 h 6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645">
                <a:moveTo>
                  <a:pt x="0" y="0"/>
                </a:moveTo>
                <a:lnTo>
                  <a:pt x="0" y="261"/>
                </a:lnTo>
                <a:lnTo>
                  <a:pt x="68" y="324"/>
                </a:lnTo>
                <a:lnTo>
                  <a:pt x="0" y="386"/>
                </a:lnTo>
                <a:lnTo>
                  <a:pt x="0" y="645"/>
                </a:lnTo>
                <a:lnTo>
                  <a:pt x="210" y="449"/>
                </a:lnTo>
                <a:lnTo>
                  <a:pt x="210" y="200"/>
                </a:lnTo>
                <a:lnTo>
                  <a:pt x="0" y="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1981200" y="2667000"/>
            <a:ext cx="3810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P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C</a:t>
            </a:r>
          </a:p>
        </p:txBody>
      </p:sp>
      <p:sp>
        <p:nvSpPr>
          <p:cNvPr id="28676" name="Line 8"/>
          <p:cNvSpPr>
            <a:spLocks noChangeShapeType="1"/>
          </p:cNvSpPr>
          <p:nvPr/>
        </p:nvSpPr>
        <p:spPr bwMode="auto">
          <a:xfrm flipV="1">
            <a:off x="2667000" y="18288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2667000" y="1828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>
            <a:off x="65532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 flipV="1">
            <a:off x="6858000" y="1371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2"/>
          <p:cNvSpPr>
            <a:spLocks noChangeShapeType="1"/>
          </p:cNvSpPr>
          <p:nvPr/>
        </p:nvSpPr>
        <p:spPr bwMode="auto">
          <a:xfrm flipH="1">
            <a:off x="1371600" y="1371600"/>
            <a:ext cx="548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1371600" y="13716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1371600" y="3048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>
            <a:off x="5638800" y="2514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5394325" y="2246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4</a:t>
            </a:r>
          </a:p>
        </p:txBody>
      </p:sp>
      <p:sp>
        <p:nvSpPr>
          <p:cNvPr id="500757" name="Text Box 21"/>
          <p:cNvSpPr txBox="1">
            <a:spLocks noChangeArrowheads="1"/>
          </p:cNvSpPr>
          <p:nvPr/>
        </p:nvSpPr>
        <p:spPr bwMode="auto">
          <a:xfrm>
            <a:off x="6705600" y="5029200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We will talk about branches and jumps later.</a:t>
            </a:r>
          </a:p>
        </p:txBody>
      </p:sp>
      <p:sp>
        <p:nvSpPr>
          <p:cNvPr id="28686" name="Text Box 22"/>
          <p:cNvSpPr txBox="1">
            <a:spLocks noChangeArrowheads="1"/>
          </p:cNvSpPr>
          <p:nvPr/>
        </p:nvSpPr>
        <p:spPr bwMode="auto">
          <a:xfrm>
            <a:off x="660400" y="3660775"/>
            <a:ext cx="127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flipflop</a:t>
            </a:r>
          </a:p>
        </p:txBody>
      </p:sp>
      <p:sp>
        <p:nvSpPr>
          <p:cNvPr id="28687" name="Line 23"/>
          <p:cNvSpPr>
            <a:spLocks noChangeShapeType="1"/>
          </p:cNvSpPr>
          <p:nvPr/>
        </p:nvSpPr>
        <p:spPr bwMode="auto">
          <a:xfrm flipH="1">
            <a:off x="1677988" y="3489325"/>
            <a:ext cx="303212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24"/>
          <p:cNvSpPr txBox="1">
            <a:spLocks noChangeArrowheads="1"/>
          </p:cNvSpPr>
          <p:nvPr/>
        </p:nvSpPr>
        <p:spPr bwMode="auto">
          <a:xfrm>
            <a:off x="6037263" y="1939925"/>
            <a:ext cx="43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+</a:t>
            </a:r>
          </a:p>
        </p:txBody>
      </p:sp>
      <p:grpSp>
        <p:nvGrpSpPr>
          <p:cNvPr id="28689" name="Group 4"/>
          <p:cNvGrpSpPr>
            <a:grpSpLocks/>
          </p:cNvGrpSpPr>
          <p:nvPr/>
        </p:nvGrpSpPr>
        <p:grpSpPr bwMode="auto">
          <a:xfrm>
            <a:off x="1368425" y="2667000"/>
            <a:ext cx="384175" cy="533400"/>
            <a:chOff x="1368235" y="2667000"/>
            <a:chExt cx="384365" cy="533400"/>
          </a:xfrm>
        </p:grpSpPr>
        <p:cxnSp>
          <p:nvCxnSpPr>
            <p:cNvPr id="28709" name="Straight Connector 2"/>
            <p:cNvCxnSpPr>
              <a:cxnSpLocks noChangeShapeType="1"/>
            </p:cNvCxnSpPr>
            <p:nvPr/>
          </p:nvCxnSpPr>
          <p:spPr bwMode="auto">
            <a:xfrm flipH="1">
              <a:off x="1524000" y="2895600"/>
              <a:ext cx="1539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0" name="TextBox 3"/>
            <p:cNvSpPr txBox="1">
              <a:spLocks noChangeArrowheads="1"/>
            </p:cNvSpPr>
            <p:nvPr/>
          </p:nvSpPr>
          <p:spPr bwMode="auto">
            <a:xfrm>
              <a:off x="1368235" y="2667000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 b="0"/>
                <a:t>32</a:t>
              </a:r>
            </a:p>
          </p:txBody>
        </p:sp>
      </p:grpSp>
      <p:grpSp>
        <p:nvGrpSpPr>
          <p:cNvPr id="28690" name="Group 28"/>
          <p:cNvGrpSpPr>
            <a:grpSpLocks/>
          </p:cNvGrpSpPr>
          <p:nvPr/>
        </p:nvGrpSpPr>
        <p:grpSpPr bwMode="auto">
          <a:xfrm>
            <a:off x="5407025" y="1524000"/>
            <a:ext cx="384175" cy="533400"/>
            <a:chOff x="1368235" y="2667000"/>
            <a:chExt cx="384365" cy="533400"/>
          </a:xfrm>
        </p:grpSpPr>
        <p:cxnSp>
          <p:nvCxnSpPr>
            <p:cNvPr id="28707" name="Straight Connector 29"/>
            <p:cNvCxnSpPr>
              <a:cxnSpLocks noChangeShapeType="1"/>
            </p:cNvCxnSpPr>
            <p:nvPr/>
          </p:nvCxnSpPr>
          <p:spPr bwMode="auto">
            <a:xfrm flipH="1">
              <a:off x="1524000" y="2895600"/>
              <a:ext cx="1539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8" name="TextBox 30"/>
            <p:cNvSpPr txBox="1">
              <a:spLocks noChangeArrowheads="1"/>
            </p:cNvSpPr>
            <p:nvPr/>
          </p:nvSpPr>
          <p:spPr bwMode="auto">
            <a:xfrm>
              <a:off x="1368235" y="2667000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 b="0"/>
                <a:t>32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63825" y="2667000"/>
            <a:ext cx="4651375" cy="2209800"/>
            <a:chOff x="2663824" y="2667000"/>
            <a:chExt cx="4651376" cy="2209800"/>
          </a:xfrm>
        </p:grpSpPr>
        <p:sp>
          <p:nvSpPr>
            <p:cNvPr id="28693" name="Line 7"/>
            <p:cNvSpPr>
              <a:spLocks noChangeShapeType="1"/>
            </p:cNvSpPr>
            <p:nvPr/>
          </p:nvSpPr>
          <p:spPr bwMode="auto">
            <a:xfrm>
              <a:off x="2663824" y="3048000"/>
              <a:ext cx="536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4" name="Group 1"/>
            <p:cNvGrpSpPr>
              <a:grpSpLocks/>
            </p:cNvGrpSpPr>
            <p:nvPr/>
          </p:nvGrpSpPr>
          <p:grpSpPr bwMode="auto">
            <a:xfrm>
              <a:off x="2663825" y="2667000"/>
              <a:ext cx="4651375" cy="2209800"/>
              <a:chOff x="2663825" y="2667000"/>
              <a:chExt cx="4651375" cy="2209800"/>
            </a:xfrm>
          </p:grpSpPr>
          <p:sp>
            <p:nvSpPr>
              <p:cNvPr id="28695" name="Rectangle 3"/>
              <p:cNvSpPr>
                <a:spLocks noChangeArrowheads="1"/>
              </p:cNvSpPr>
              <p:nvPr/>
            </p:nvSpPr>
            <p:spPr bwMode="auto">
              <a:xfrm>
                <a:off x="4302125" y="3581400"/>
                <a:ext cx="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endParaRPr lang="en-US" sz="1800" b="0">
                  <a:latin typeface="Arial" charset="0"/>
                  <a:cs typeface="Tahoma" charset="0"/>
                </a:endParaRPr>
              </a:p>
            </p:txBody>
          </p:sp>
          <p:sp>
            <p:nvSpPr>
              <p:cNvPr id="28696" name="Rectangle 5"/>
              <p:cNvSpPr>
                <a:spLocks noChangeArrowheads="1"/>
              </p:cNvSpPr>
              <p:nvPr/>
            </p:nvSpPr>
            <p:spPr bwMode="auto">
              <a:xfrm>
                <a:off x="3200400" y="2743200"/>
                <a:ext cx="2362200" cy="213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8697" name="Text Box 17"/>
              <p:cNvSpPr txBox="1">
                <a:spLocks noChangeArrowheads="1"/>
              </p:cNvSpPr>
              <p:nvPr/>
            </p:nvSpPr>
            <p:spPr bwMode="auto">
              <a:xfrm>
                <a:off x="3200400" y="2667000"/>
                <a:ext cx="1330325" cy="904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</a:pPr>
                <a:r>
                  <a:rPr lang="en-US" b="0">
                    <a:latin typeface="Arial" charset="0"/>
                    <a:cs typeface="Tahoma" charset="0"/>
                  </a:rPr>
                  <a:t>Read</a:t>
                </a:r>
              </a:p>
              <a:p>
                <a:pPr algn="l" eaLnBrk="1" hangingPunct="1">
                  <a:spcBef>
                    <a:spcPct val="20000"/>
                  </a:spcBef>
                </a:pPr>
                <a:r>
                  <a:rPr lang="en-US" b="0">
                    <a:latin typeface="Arial" charset="0"/>
                    <a:cs typeface="Tahoma" charset="0"/>
                  </a:rPr>
                  <a:t>Address</a:t>
                </a:r>
              </a:p>
            </p:txBody>
          </p:sp>
          <p:sp>
            <p:nvSpPr>
              <p:cNvPr id="28698" name="Line 18"/>
              <p:cNvSpPr>
                <a:spLocks noChangeShapeType="1"/>
              </p:cNvSpPr>
              <p:nvPr/>
            </p:nvSpPr>
            <p:spPr bwMode="auto">
              <a:xfrm>
                <a:off x="5562600" y="3810000"/>
                <a:ext cx="1600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Text Box 19"/>
              <p:cNvSpPr txBox="1">
                <a:spLocks noChangeArrowheads="1"/>
              </p:cNvSpPr>
              <p:nvPr/>
            </p:nvSpPr>
            <p:spPr bwMode="auto">
              <a:xfrm>
                <a:off x="5638800" y="3276600"/>
                <a:ext cx="16764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b="0">
                    <a:latin typeface="Arial" charset="0"/>
                    <a:cs typeface="Tahoma" charset="0"/>
                  </a:rPr>
                  <a:t>Instruction</a:t>
                </a:r>
              </a:p>
            </p:txBody>
          </p:sp>
          <p:sp>
            <p:nvSpPr>
              <p:cNvPr id="28700" name="Text Box 20"/>
              <p:cNvSpPr txBox="1">
                <a:spLocks noChangeArrowheads="1"/>
              </p:cNvSpPr>
              <p:nvPr/>
            </p:nvSpPr>
            <p:spPr bwMode="auto">
              <a:xfrm>
                <a:off x="2747963" y="3998913"/>
                <a:ext cx="1941512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800" b="0">
                    <a:latin typeface="Arial" charset="0"/>
                    <a:cs typeface="Tahoma" charset="0"/>
                  </a:rPr>
                  <a:t>Instruction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lang="en-US" sz="1800" b="0">
                    <a:latin typeface="Arial" charset="0"/>
                    <a:cs typeface="Tahoma" charset="0"/>
                  </a:rPr>
                  <a:t>	Memory</a:t>
                </a:r>
              </a:p>
            </p:txBody>
          </p:sp>
          <p:grpSp>
            <p:nvGrpSpPr>
              <p:cNvPr id="28701" name="Group 31"/>
              <p:cNvGrpSpPr>
                <a:grpSpLocks/>
              </p:cNvGrpSpPr>
              <p:nvPr/>
            </p:nvGrpSpPr>
            <p:grpSpPr bwMode="auto">
              <a:xfrm>
                <a:off x="2663825" y="2667000"/>
                <a:ext cx="384175" cy="533400"/>
                <a:chOff x="1368235" y="2667000"/>
                <a:chExt cx="384365" cy="533400"/>
              </a:xfrm>
            </p:grpSpPr>
            <p:cxnSp>
              <p:nvCxnSpPr>
                <p:cNvPr id="2870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524000" y="2895600"/>
                  <a:ext cx="153988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70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368235" y="2667000"/>
                  <a:ext cx="3843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r>
                    <a:rPr lang="en-US" sz="1400" b="0"/>
                    <a:t>32</a:t>
                  </a:r>
                </a:p>
              </p:txBody>
            </p:sp>
          </p:grpSp>
          <p:grpSp>
            <p:nvGrpSpPr>
              <p:cNvPr id="28702" name="Group 34"/>
              <p:cNvGrpSpPr>
                <a:grpSpLocks/>
              </p:cNvGrpSpPr>
              <p:nvPr/>
            </p:nvGrpSpPr>
            <p:grpSpPr bwMode="auto">
              <a:xfrm>
                <a:off x="5486400" y="3429000"/>
                <a:ext cx="384175" cy="533400"/>
                <a:chOff x="1368235" y="2667000"/>
                <a:chExt cx="384365" cy="533400"/>
              </a:xfrm>
            </p:grpSpPr>
            <p:cxnSp>
              <p:nvCxnSpPr>
                <p:cNvPr id="28703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524000" y="2895600"/>
                  <a:ext cx="153988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704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368235" y="2667000"/>
                  <a:ext cx="3843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r>
                    <a:rPr lang="en-US" sz="1400" b="0"/>
                    <a:t>32</a:t>
                  </a:r>
                </a:p>
              </p:txBody>
            </p:sp>
          </p:grpSp>
        </p:grpSp>
      </p:grpSp>
      <p:sp>
        <p:nvSpPr>
          <p:cNvPr id="28692" name="Line 7"/>
          <p:cNvSpPr>
            <a:spLocks noChangeShapeType="1"/>
          </p:cNvSpPr>
          <p:nvPr/>
        </p:nvSpPr>
        <p:spPr bwMode="auto">
          <a:xfrm>
            <a:off x="2362200" y="3048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Instruction Fetch/Decode</a:t>
            </a:r>
          </a:p>
        </p:txBody>
      </p:sp>
      <p:sp>
        <p:nvSpPr>
          <p:cNvPr id="86" name="Content Placeholder 85"/>
          <p:cNvSpPr>
            <a:spLocks noGrp="1"/>
          </p:cNvSpPr>
          <p:nvPr>
            <p:ph sz="half" idx="2"/>
          </p:nvPr>
        </p:nvSpPr>
        <p:spPr>
          <a:xfrm>
            <a:off x="4684713" y="708025"/>
            <a:ext cx="4459287" cy="61499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Use a counter to FETCH the next instruction: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PROGRAM COUNTER (PC)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use PC as memory address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add 4 to PC, load new value at end of cycle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fetch instruction from memory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use some instruction fields directly (register numbers, 16-bit constant)</a:t>
            </a:r>
          </a:p>
          <a:p>
            <a:pPr lvl="1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decode rest of the instruction</a:t>
            </a:r>
          </a:p>
          <a:p>
            <a:pPr lvl="2"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use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bits &lt;31:26&gt; and &lt;5:0&gt; to generate controls</a:t>
            </a:r>
          </a:p>
        </p:txBody>
      </p:sp>
      <p:sp>
        <p:nvSpPr>
          <p:cNvPr id="29699" name="Line 4"/>
          <p:cNvSpPr>
            <a:spLocks noChangeShapeType="1"/>
          </p:cNvSpPr>
          <p:nvPr/>
        </p:nvSpPr>
        <p:spPr bwMode="auto">
          <a:xfrm>
            <a:off x="2668588" y="3635375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2733675" y="3703638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Freeform 6"/>
          <p:cNvSpPr>
            <a:spLocks/>
          </p:cNvSpPr>
          <p:nvPr/>
        </p:nvSpPr>
        <p:spPr bwMode="auto">
          <a:xfrm>
            <a:off x="3694113" y="3671888"/>
            <a:ext cx="82550" cy="60325"/>
          </a:xfrm>
          <a:custGeom>
            <a:avLst/>
            <a:gdLst>
              <a:gd name="T0" fmla="*/ 2147483647 w 69"/>
              <a:gd name="T1" fmla="*/ 2147483647 h 50"/>
              <a:gd name="T2" fmla="*/ 0 w 69"/>
              <a:gd name="T3" fmla="*/ 2147483647 h 50"/>
              <a:gd name="T4" fmla="*/ 2147483647 w 69"/>
              <a:gd name="T5" fmla="*/ 2147483647 h 50"/>
              <a:gd name="T6" fmla="*/ 0 w 69"/>
              <a:gd name="T7" fmla="*/ 0 h 50"/>
              <a:gd name="T8" fmla="*/ 2147483647 w 69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0"/>
              <a:gd name="T17" fmla="*/ 69 w 69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0">
                <a:moveTo>
                  <a:pt x="69" y="26"/>
                </a:moveTo>
                <a:lnTo>
                  <a:pt x="0" y="50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2668588" y="3886200"/>
            <a:ext cx="73025" cy="714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2733675" y="3954463"/>
            <a:ext cx="1004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3694113" y="39243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4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2678113" y="3225800"/>
            <a:ext cx="69850" cy="698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2741613" y="3294063"/>
            <a:ext cx="10033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Freeform 12"/>
          <p:cNvSpPr>
            <a:spLocks/>
          </p:cNvSpPr>
          <p:nvPr/>
        </p:nvSpPr>
        <p:spPr bwMode="auto">
          <a:xfrm>
            <a:off x="3700463" y="3263900"/>
            <a:ext cx="82550" cy="58738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6"/>
                </a:moveTo>
                <a:lnTo>
                  <a:pt x="0" y="49"/>
                </a:lnTo>
                <a:lnTo>
                  <a:pt x="34" y="26"/>
                </a:lnTo>
                <a:lnTo>
                  <a:pt x="0" y="0"/>
                </a:lnTo>
                <a:lnTo>
                  <a:pt x="69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3794125" y="3276600"/>
            <a:ext cx="13112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INSTRUCTION</a:t>
            </a:r>
          </a:p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WORD</a:t>
            </a:r>
          </a:p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FIELDS</a:t>
            </a:r>
            <a:endParaRPr lang="en-US" sz="1600" b="0">
              <a:latin typeface="Tahoma" charset="0"/>
            </a:endParaRP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215900" y="2238375"/>
            <a:ext cx="1035050" cy="1619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grpSp>
        <p:nvGrpSpPr>
          <p:cNvPr id="29710" name="Group 15"/>
          <p:cNvGrpSpPr>
            <a:grpSpLocks/>
          </p:cNvGrpSpPr>
          <p:nvPr/>
        </p:nvGrpSpPr>
        <p:grpSpPr bwMode="auto">
          <a:xfrm>
            <a:off x="212725" y="2308225"/>
            <a:ext cx="111125" cy="69850"/>
            <a:chOff x="453" y="1214"/>
            <a:chExt cx="93" cy="59"/>
          </a:xfrm>
        </p:grpSpPr>
        <p:sp>
          <p:nvSpPr>
            <p:cNvPr id="29753" name="Line 16"/>
            <p:cNvSpPr>
              <a:spLocks noChangeShapeType="1"/>
            </p:cNvSpPr>
            <p:nvPr/>
          </p:nvSpPr>
          <p:spPr bwMode="auto">
            <a:xfrm>
              <a:off x="453" y="1214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17"/>
            <p:cNvSpPr>
              <a:spLocks noChangeShapeType="1"/>
            </p:cNvSpPr>
            <p:nvPr/>
          </p:nvSpPr>
          <p:spPr bwMode="auto">
            <a:xfrm flipV="1">
              <a:off x="453" y="1243"/>
              <a:ext cx="93" cy="3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700088" y="2287588"/>
            <a:ext cx="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29712" name="Rectangle 19"/>
          <p:cNvSpPr>
            <a:spLocks noChangeArrowheads="1"/>
          </p:cNvSpPr>
          <p:nvPr/>
        </p:nvSpPr>
        <p:spPr bwMode="auto">
          <a:xfrm>
            <a:off x="666750" y="2235200"/>
            <a:ext cx="2047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PC</a:t>
            </a:r>
            <a:endParaRPr lang="en-US">
              <a:latin typeface="AvantGarde" charset="0"/>
            </a:endParaRPr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603250" y="2847975"/>
            <a:ext cx="260350" cy="1952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auto">
          <a:xfrm>
            <a:off x="642938" y="2870200"/>
            <a:ext cx="1762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0">
                <a:solidFill>
                  <a:srgbClr val="000000"/>
                </a:solidFill>
                <a:latin typeface="Helvetica" charset="0"/>
              </a:rPr>
              <a:t>+4</a:t>
            </a:r>
            <a:endParaRPr lang="en-US" sz="1600" b="0">
              <a:latin typeface="Tahoma" charset="0"/>
            </a:endParaRPr>
          </a:p>
        </p:txBody>
      </p:sp>
      <p:sp>
        <p:nvSpPr>
          <p:cNvPr id="29715" name="Freeform 22"/>
          <p:cNvSpPr>
            <a:spLocks/>
          </p:cNvSpPr>
          <p:nvPr/>
        </p:nvSpPr>
        <p:spPr bwMode="auto">
          <a:xfrm>
            <a:off x="703263" y="2767013"/>
            <a:ext cx="58737" cy="80962"/>
          </a:xfrm>
          <a:custGeom>
            <a:avLst/>
            <a:gdLst>
              <a:gd name="T0" fmla="*/ 2147483647 w 49"/>
              <a:gd name="T1" fmla="*/ 2147483647 h 68"/>
              <a:gd name="T2" fmla="*/ 0 w 49"/>
              <a:gd name="T3" fmla="*/ 0 h 68"/>
              <a:gd name="T4" fmla="*/ 2147483647 w 49"/>
              <a:gd name="T5" fmla="*/ 2147483647 h 68"/>
              <a:gd name="T6" fmla="*/ 2147483647 w 49"/>
              <a:gd name="T7" fmla="*/ 0 h 68"/>
              <a:gd name="T8" fmla="*/ 2147483647 w 49"/>
              <a:gd name="T9" fmla="*/ 2147483647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8"/>
              <a:gd name="T17" fmla="*/ 49 w 49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8">
                <a:moveTo>
                  <a:pt x="25" y="68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 flipV="1">
            <a:off x="733425" y="2392363"/>
            <a:ext cx="158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 flipV="1">
            <a:off x="735013" y="3038475"/>
            <a:ext cx="0" cy="93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 flipV="1">
            <a:off x="731838" y="1676400"/>
            <a:ext cx="1587" cy="517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>
            <a:off x="735013" y="1681163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1379538" y="1682750"/>
            <a:ext cx="1587" cy="1428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Freeform 28"/>
          <p:cNvSpPr>
            <a:spLocks/>
          </p:cNvSpPr>
          <p:nvPr/>
        </p:nvSpPr>
        <p:spPr bwMode="auto">
          <a:xfrm>
            <a:off x="701675" y="2149475"/>
            <a:ext cx="58738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4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9"/>
          <p:cNvSpPr>
            <a:spLocks noChangeShapeType="1"/>
          </p:cNvSpPr>
          <p:nvPr/>
        </p:nvSpPr>
        <p:spPr bwMode="auto">
          <a:xfrm flipH="1">
            <a:off x="730250" y="3124200"/>
            <a:ext cx="6524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2155825" y="2460625"/>
            <a:ext cx="1035050" cy="517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2339975" y="2506663"/>
            <a:ext cx="7572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Instruction</a:t>
            </a:r>
            <a:endParaRPr lang="en-US" sz="1200" b="0">
              <a:latin typeface="AvantGarde" charset="0"/>
            </a:endParaRPr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2425700" y="2668588"/>
            <a:ext cx="6715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Memory</a:t>
            </a:r>
            <a:endParaRPr lang="en-US" sz="1200" b="0">
              <a:latin typeface="AvantGarde" charset="0"/>
            </a:endParaRPr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2189163" y="2522538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2636838" y="2830513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0">
                <a:solidFill>
                  <a:srgbClr val="000000"/>
                </a:solidFill>
                <a:latin typeface="Helvetica" charset="0"/>
              </a:rPr>
              <a:t>D</a:t>
            </a:r>
            <a:endParaRPr lang="en-US" b="0">
              <a:latin typeface="Tahoma" charset="0"/>
            </a:endParaRPr>
          </a:p>
        </p:txBody>
      </p:sp>
      <p:sp>
        <p:nvSpPr>
          <p:cNvPr id="29728" name="Freeform 36"/>
          <p:cNvSpPr>
            <a:spLocks/>
          </p:cNvSpPr>
          <p:nvPr/>
        </p:nvSpPr>
        <p:spPr bwMode="auto">
          <a:xfrm>
            <a:off x="2643188" y="4287838"/>
            <a:ext cx="58737" cy="82550"/>
          </a:xfrm>
          <a:custGeom>
            <a:avLst/>
            <a:gdLst>
              <a:gd name="T0" fmla="*/ 2147483647 w 49"/>
              <a:gd name="T1" fmla="*/ 2147483647 h 69"/>
              <a:gd name="T2" fmla="*/ 0 w 49"/>
              <a:gd name="T3" fmla="*/ 0 h 69"/>
              <a:gd name="T4" fmla="*/ 2147483647 w 49"/>
              <a:gd name="T5" fmla="*/ 2147483647 h 69"/>
              <a:gd name="T6" fmla="*/ 2147483647 w 49"/>
              <a:gd name="T7" fmla="*/ 0 h 69"/>
              <a:gd name="T8" fmla="*/ 2147483647 w 49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69"/>
              <a:gd name="T17" fmla="*/ 49 w 4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69">
                <a:moveTo>
                  <a:pt x="25" y="69"/>
                </a:moveTo>
                <a:lnTo>
                  <a:pt x="0" y="0"/>
                </a:lnTo>
                <a:lnTo>
                  <a:pt x="25" y="35"/>
                </a:lnTo>
                <a:lnTo>
                  <a:pt x="49" y="0"/>
                </a:lnTo>
                <a:lnTo>
                  <a:pt x="25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7"/>
          <p:cNvSpPr>
            <a:spLocks noChangeShapeType="1"/>
          </p:cNvSpPr>
          <p:nvPr/>
        </p:nvSpPr>
        <p:spPr bwMode="auto">
          <a:xfrm>
            <a:off x="2673350" y="2973388"/>
            <a:ext cx="0" cy="135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Freeform 40"/>
          <p:cNvSpPr>
            <a:spLocks/>
          </p:cNvSpPr>
          <p:nvPr/>
        </p:nvSpPr>
        <p:spPr bwMode="auto">
          <a:xfrm>
            <a:off x="2073275" y="2560638"/>
            <a:ext cx="82550" cy="58737"/>
          </a:xfrm>
          <a:custGeom>
            <a:avLst/>
            <a:gdLst>
              <a:gd name="T0" fmla="*/ 2147483647 w 69"/>
              <a:gd name="T1" fmla="*/ 2147483647 h 49"/>
              <a:gd name="T2" fmla="*/ 0 w 69"/>
              <a:gd name="T3" fmla="*/ 2147483647 h 49"/>
              <a:gd name="T4" fmla="*/ 2147483647 w 69"/>
              <a:gd name="T5" fmla="*/ 2147483647 h 49"/>
              <a:gd name="T6" fmla="*/ 0 w 69"/>
              <a:gd name="T7" fmla="*/ 0 h 49"/>
              <a:gd name="T8" fmla="*/ 2147483647 w 69"/>
              <a:gd name="T9" fmla="*/ 2147483647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49"/>
              <a:gd name="T17" fmla="*/ 69 w 69"/>
              <a:gd name="T18" fmla="*/ 49 h 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49">
                <a:moveTo>
                  <a:pt x="69" y="25"/>
                </a:moveTo>
                <a:lnTo>
                  <a:pt x="0" y="49"/>
                </a:lnTo>
                <a:lnTo>
                  <a:pt x="35" y="25"/>
                </a:lnTo>
                <a:lnTo>
                  <a:pt x="0" y="0"/>
                </a:lnTo>
                <a:lnTo>
                  <a:pt x="6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41"/>
          <p:cNvSpPr>
            <a:spLocks noChangeShapeType="1"/>
          </p:cNvSpPr>
          <p:nvPr/>
        </p:nvSpPr>
        <p:spPr bwMode="auto">
          <a:xfrm flipH="1">
            <a:off x="730250" y="2590800"/>
            <a:ext cx="13890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2" name="Group 42"/>
          <p:cNvGrpSpPr>
            <a:grpSpLocks/>
          </p:cNvGrpSpPr>
          <p:nvPr/>
        </p:nvGrpSpPr>
        <p:grpSpPr bwMode="auto">
          <a:xfrm>
            <a:off x="1957388" y="4370388"/>
            <a:ext cx="1455737" cy="322262"/>
            <a:chOff x="1908" y="2934"/>
            <a:chExt cx="1213" cy="270"/>
          </a:xfrm>
        </p:grpSpPr>
        <p:sp>
          <p:nvSpPr>
            <p:cNvPr id="29751" name="Rectangle 43"/>
            <p:cNvSpPr>
              <a:spLocks noChangeArrowheads="1"/>
            </p:cNvSpPr>
            <p:nvPr/>
          </p:nvSpPr>
          <p:spPr bwMode="auto">
            <a:xfrm>
              <a:off x="1908" y="2934"/>
              <a:ext cx="1213" cy="2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29752" name="Rectangle 44"/>
            <p:cNvSpPr>
              <a:spLocks noChangeArrowheads="1"/>
            </p:cNvSpPr>
            <p:nvPr/>
          </p:nvSpPr>
          <p:spPr bwMode="auto">
            <a:xfrm>
              <a:off x="2128" y="2975"/>
              <a:ext cx="95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sz="1400" b="0">
                <a:latin typeface="AvantGarde" charset="0"/>
              </a:endParaRPr>
            </a:p>
          </p:txBody>
        </p:sp>
      </p:grpSp>
      <p:grpSp>
        <p:nvGrpSpPr>
          <p:cNvPr id="29733" name="Group 45"/>
          <p:cNvGrpSpPr>
            <a:grpSpLocks/>
          </p:cNvGrpSpPr>
          <p:nvPr/>
        </p:nvGrpSpPr>
        <p:grpSpPr bwMode="auto">
          <a:xfrm>
            <a:off x="2473325" y="4900613"/>
            <a:ext cx="2211388" cy="420687"/>
            <a:chOff x="2337" y="3377"/>
            <a:chExt cx="1844" cy="350"/>
          </a:xfrm>
        </p:grpSpPr>
        <p:sp>
          <p:nvSpPr>
            <p:cNvPr id="29744" name="Line 46"/>
            <p:cNvSpPr>
              <a:spLocks noChangeShapeType="1"/>
            </p:cNvSpPr>
            <p:nvPr/>
          </p:nvSpPr>
          <p:spPr bwMode="auto">
            <a:xfrm>
              <a:off x="2337" y="3377"/>
              <a:ext cx="60" cy="6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47"/>
            <p:cNvSpPr>
              <a:spLocks noChangeShapeType="1"/>
            </p:cNvSpPr>
            <p:nvPr/>
          </p:nvSpPr>
          <p:spPr bwMode="auto">
            <a:xfrm>
              <a:off x="2391" y="3434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Freeform 48"/>
            <p:cNvSpPr>
              <a:spLocks/>
            </p:cNvSpPr>
            <p:nvPr/>
          </p:nvSpPr>
          <p:spPr bwMode="auto">
            <a:xfrm>
              <a:off x="2486" y="3409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49"/>
            <p:cNvSpPr>
              <a:spLocks noChangeShapeType="1"/>
            </p:cNvSpPr>
            <p:nvPr/>
          </p:nvSpPr>
          <p:spPr bwMode="auto">
            <a:xfrm>
              <a:off x="2337" y="3647"/>
              <a:ext cx="59" cy="5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Line 50"/>
            <p:cNvSpPr>
              <a:spLocks noChangeShapeType="1"/>
            </p:cNvSpPr>
            <p:nvPr/>
          </p:nvSpPr>
          <p:spPr bwMode="auto">
            <a:xfrm>
              <a:off x="2391" y="3703"/>
              <a:ext cx="1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Freeform 51"/>
            <p:cNvSpPr>
              <a:spLocks/>
            </p:cNvSpPr>
            <p:nvPr/>
          </p:nvSpPr>
          <p:spPr bwMode="auto">
            <a:xfrm>
              <a:off x="2486" y="3678"/>
              <a:ext cx="69" cy="49"/>
            </a:xfrm>
            <a:custGeom>
              <a:avLst/>
              <a:gdLst>
                <a:gd name="T0" fmla="*/ 69 w 69"/>
                <a:gd name="T1" fmla="*/ 25 h 49"/>
                <a:gd name="T2" fmla="*/ 0 w 69"/>
                <a:gd name="T3" fmla="*/ 49 h 49"/>
                <a:gd name="T4" fmla="*/ 35 w 69"/>
                <a:gd name="T5" fmla="*/ 25 h 49"/>
                <a:gd name="T6" fmla="*/ 0 w 69"/>
                <a:gd name="T7" fmla="*/ 0 h 49"/>
                <a:gd name="T8" fmla="*/ 69 w 69"/>
                <a:gd name="T9" fmla="*/ 2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9"/>
                <a:gd name="T17" fmla="*/ 69 w 6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9">
                  <a:moveTo>
                    <a:pt x="69" y="25"/>
                  </a:moveTo>
                  <a:lnTo>
                    <a:pt x="0" y="49"/>
                  </a:lnTo>
                  <a:lnTo>
                    <a:pt x="35" y="25"/>
                  </a:lnTo>
                  <a:lnTo>
                    <a:pt x="0" y="0"/>
                  </a:lnTo>
                  <a:lnTo>
                    <a:pt x="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52"/>
            <p:cNvSpPr>
              <a:spLocks noChangeArrowheads="1"/>
            </p:cNvSpPr>
            <p:nvPr/>
          </p:nvSpPr>
          <p:spPr bwMode="auto">
            <a:xfrm>
              <a:off x="2696" y="3403"/>
              <a:ext cx="148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 b="0">
                  <a:solidFill>
                    <a:srgbClr val="000000"/>
                  </a:solidFill>
                  <a:latin typeface="Tahoma" charset="0"/>
                </a:rPr>
                <a:t>CONTROL SIGNALS</a:t>
              </a:r>
              <a:endParaRPr lang="en-US" sz="1600" b="0">
                <a:latin typeface="Tahoma" charset="0"/>
              </a:endParaRPr>
            </a:p>
          </p:txBody>
        </p:sp>
      </p:grpSp>
      <p:sp>
        <p:nvSpPr>
          <p:cNvPr id="29734" name="Line 53"/>
          <p:cNvSpPr>
            <a:spLocks noChangeShapeType="1"/>
          </p:cNvSpPr>
          <p:nvPr/>
        </p:nvSpPr>
        <p:spPr bwMode="auto">
          <a:xfrm>
            <a:off x="2454275" y="4697413"/>
            <a:ext cx="1588" cy="709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Line 54"/>
          <p:cNvSpPr>
            <a:spLocks noChangeShapeType="1"/>
          </p:cNvSpPr>
          <p:nvPr/>
        </p:nvSpPr>
        <p:spPr bwMode="auto">
          <a:xfrm>
            <a:off x="1057275" y="2228850"/>
            <a:ext cx="1588" cy="174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6" name="Rectangle 55"/>
          <p:cNvSpPr>
            <a:spLocks noChangeArrowheads="1"/>
          </p:cNvSpPr>
          <p:nvPr/>
        </p:nvSpPr>
        <p:spPr bwMode="auto">
          <a:xfrm>
            <a:off x="1087438" y="2259013"/>
            <a:ext cx="1285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00</a:t>
            </a:r>
            <a:endParaRPr lang="en-US" b="0">
              <a:latin typeface="Tahoma" charset="0"/>
            </a:endParaRPr>
          </a:p>
        </p:txBody>
      </p:sp>
      <p:sp>
        <p:nvSpPr>
          <p:cNvPr id="29737" name="Rectangle 56"/>
          <p:cNvSpPr>
            <a:spLocks noChangeArrowheads="1"/>
          </p:cNvSpPr>
          <p:nvPr/>
        </p:nvSpPr>
        <p:spPr bwMode="auto">
          <a:xfrm>
            <a:off x="2736850" y="4191000"/>
            <a:ext cx="11525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0000"/>
                </a:solidFill>
                <a:latin typeface="AvantGarde" charset="0"/>
              </a:rPr>
              <a:t>OP[31:26], FUNC[5:0]</a:t>
            </a:r>
            <a:endParaRPr lang="en-US" sz="90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9738" name="Line 58"/>
          <p:cNvSpPr>
            <a:spLocks noChangeShapeType="1"/>
          </p:cNvSpPr>
          <p:nvPr/>
        </p:nvSpPr>
        <p:spPr bwMode="auto">
          <a:xfrm>
            <a:off x="1006475" y="3048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Text Box 59"/>
          <p:cNvSpPr txBox="1">
            <a:spLocks noChangeArrowheads="1"/>
          </p:cNvSpPr>
          <p:nvPr/>
        </p:nvSpPr>
        <p:spPr bwMode="auto">
          <a:xfrm>
            <a:off x="896938" y="32004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29740" name="Line 60"/>
          <p:cNvSpPr>
            <a:spLocks noChangeShapeType="1"/>
          </p:cNvSpPr>
          <p:nvPr/>
        </p:nvSpPr>
        <p:spPr bwMode="auto">
          <a:xfrm>
            <a:off x="1692275" y="2514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Text Box 61"/>
          <p:cNvSpPr txBox="1">
            <a:spLocks noChangeArrowheads="1"/>
          </p:cNvSpPr>
          <p:nvPr/>
        </p:nvSpPr>
        <p:spPr bwMode="auto">
          <a:xfrm>
            <a:off x="1582738" y="26670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29742" name="Line 62"/>
          <p:cNvSpPr>
            <a:spLocks noChangeShapeType="1"/>
          </p:cNvSpPr>
          <p:nvPr/>
        </p:nvSpPr>
        <p:spPr bwMode="auto">
          <a:xfrm>
            <a:off x="2614613" y="3048000"/>
            <a:ext cx="1444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Text Box 63"/>
          <p:cNvSpPr txBox="1">
            <a:spLocks noChangeArrowheads="1"/>
          </p:cNvSpPr>
          <p:nvPr/>
        </p:nvSpPr>
        <p:spPr bwMode="auto">
          <a:xfrm>
            <a:off x="2657475" y="3048000"/>
            <a:ext cx="3381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3-Operand ALU Data Path</a:t>
            </a:r>
          </a:p>
        </p:txBody>
      </p:sp>
      <p:sp>
        <p:nvSpPr>
          <p:cNvPr id="30722" name="Line 4"/>
          <p:cNvSpPr>
            <a:spLocks noChangeShapeType="1"/>
          </p:cNvSpPr>
          <p:nvPr/>
        </p:nvSpPr>
        <p:spPr bwMode="auto">
          <a:xfrm>
            <a:off x="6029325" y="643255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4792663" y="3011488"/>
            <a:ext cx="647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ahoma" charset="0"/>
              </a:rPr>
              <a:t>Register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5002213" y="3176588"/>
            <a:ext cx="27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ahoma" charset="0"/>
              </a:rPr>
              <a:t>File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4533900" y="3011488"/>
            <a:ext cx="1587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RA1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580063" y="3011488"/>
            <a:ext cx="1587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RA2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4525963" y="3297238"/>
            <a:ext cx="1651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RD1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5572125" y="3297238"/>
            <a:ext cx="1651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RD2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4446588" y="3151188"/>
            <a:ext cx="1412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WA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5959475" y="312578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WD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32" name="Rectangle 15"/>
          <p:cNvSpPr>
            <a:spLocks noChangeArrowheads="1"/>
          </p:cNvSpPr>
          <p:nvPr/>
        </p:nvSpPr>
        <p:spPr bwMode="auto">
          <a:xfrm>
            <a:off x="5964238" y="3297238"/>
            <a:ext cx="1317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Tahoma" charset="0"/>
              </a:rPr>
              <a:t>WE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33" name="Line 16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7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Rectangle 18"/>
          <p:cNvSpPr>
            <a:spLocks noChangeArrowheads="1"/>
          </p:cNvSpPr>
          <p:nvPr/>
        </p:nvSpPr>
        <p:spPr bwMode="auto">
          <a:xfrm>
            <a:off x="3582988" y="3081338"/>
            <a:ext cx="6286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Rd: &lt;15:11&gt;</a:t>
            </a:r>
          </a:p>
        </p:txBody>
      </p:sp>
      <p:sp>
        <p:nvSpPr>
          <p:cNvPr id="30736" name="Line 19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20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21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22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3"/>
          <p:cNvSpPr>
            <a:spLocks noChangeShapeType="1"/>
          </p:cNvSpPr>
          <p:nvPr/>
        </p:nvSpPr>
        <p:spPr bwMode="auto">
          <a:xfrm>
            <a:off x="5002213" y="5105400"/>
            <a:ext cx="1587" cy="10350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1" name="Group 24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30903" name="Rectangle 25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0904" name="Group 26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30905" name="Line 27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Line 28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42" name="Rectangle 29"/>
          <p:cNvSpPr>
            <a:spLocks noChangeArrowheads="1"/>
          </p:cNvSpPr>
          <p:nvPr/>
        </p:nvSpPr>
        <p:spPr bwMode="auto">
          <a:xfrm>
            <a:off x="1757363" y="177006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0743" name="Rectangle 30"/>
          <p:cNvSpPr>
            <a:spLocks noChangeArrowheads="1"/>
          </p:cNvSpPr>
          <p:nvPr/>
        </p:nvSpPr>
        <p:spPr bwMode="auto">
          <a:xfrm>
            <a:off x="1790700" y="1720850"/>
            <a:ext cx="1412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Tahoma" charset="0"/>
                <a:cs typeface="Tahoma" charset="0"/>
              </a:rPr>
              <a:t>PC</a:t>
            </a:r>
            <a:endParaRPr lang="en-US" sz="900" b="0">
              <a:latin typeface="Tahoma" charset="0"/>
              <a:cs typeface="Tahoma" charset="0"/>
            </a:endParaRPr>
          </a:p>
        </p:txBody>
      </p:sp>
      <p:grpSp>
        <p:nvGrpSpPr>
          <p:cNvPr id="30744" name="Group 31"/>
          <p:cNvGrpSpPr>
            <a:grpSpLocks/>
          </p:cNvGrpSpPr>
          <p:nvPr/>
        </p:nvGrpSpPr>
        <p:grpSpPr bwMode="auto">
          <a:xfrm>
            <a:off x="1644650" y="2238375"/>
            <a:ext cx="227013" cy="184150"/>
            <a:chOff x="1320" y="1054"/>
            <a:chExt cx="143" cy="116"/>
          </a:xfrm>
        </p:grpSpPr>
        <p:sp>
          <p:nvSpPr>
            <p:cNvPr id="30901" name="Rectangle 32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0902" name="Rectangle 33"/>
            <p:cNvSpPr>
              <a:spLocks noChangeArrowheads="1"/>
            </p:cNvSpPr>
            <p:nvPr/>
          </p:nvSpPr>
          <p:spPr bwMode="auto">
            <a:xfrm>
              <a:off x="1337" y="1054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0745" name="Freeform 34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35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36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37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38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9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40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41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3" name="Group 42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</p:grpSpPr>
        <p:sp>
          <p:nvSpPr>
            <p:cNvPr id="30896" name="Rectangle 43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0897" name="Rectangle 44"/>
            <p:cNvSpPr>
              <a:spLocks noChangeArrowheads="1"/>
            </p:cNvSpPr>
            <p:nvPr/>
          </p:nvSpPr>
          <p:spPr bwMode="auto">
            <a:xfrm>
              <a:off x="2357" y="847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0898" name="Rectangle 45"/>
            <p:cNvSpPr>
              <a:spLocks noChangeArrowheads="1"/>
            </p:cNvSpPr>
            <p:nvPr/>
          </p:nvSpPr>
          <p:spPr bwMode="auto">
            <a:xfrm>
              <a:off x="2402" y="919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0899" name="Rectangle 46"/>
            <p:cNvSpPr>
              <a:spLocks noChangeArrowheads="1"/>
            </p:cNvSpPr>
            <p:nvPr/>
          </p:nvSpPr>
          <p:spPr bwMode="auto">
            <a:xfrm>
              <a:off x="2199" y="879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0900" name="Rectangle 47"/>
            <p:cNvSpPr>
              <a:spLocks noChangeArrowheads="1"/>
            </p:cNvSpPr>
            <p:nvPr/>
          </p:nvSpPr>
          <p:spPr bwMode="auto">
            <a:xfrm>
              <a:off x="2448" y="1050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0754" name="Rectangle 48"/>
          <p:cNvSpPr>
            <a:spLocks noChangeArrowheads="1"/>
          </p:cNvSpPr>
          <p:nvPr/>
        </p:nvSpPr>
        <p:spPr bwMode="auto">
          <a:xfrm>
            <a:off x="5026025" y="26400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Rt: &lt;20:16&gt;</a:t>
            </a:r>
            <a:endParaRPr lang="en-US" sz="900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55" name="Line 51"/>
          <p:cNvSpPr>
            <a:spLocks noChangeShapeType="1"/>
          </p:cNvSpPr>
          <p:nvPr/>
        </p:nvSpPr>
        <p:spPr bwMode="auto">
          <a:xfrm flipH="1">
            <a:off x="3462338" y="2554288"/>
            <a:ext cx="1109662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52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55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56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57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Freeform 58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Freeform 59"/>
          <p:cNvSpPr>
            <a:spLocks/>
          </p:cNvSpPr>
          <p:nvPr/>
        </p:nvSpPr>
        <p:spPr bwMode="auto">
          <a:xfrm>
            <a:off x="5603875" y="4621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Line 60"/>
          <p:cNvSpPr>
            <a:spLocks noChangeShapeType="1"/>
          </p:cNvSpPr>
          <p:nvPr/>
        </p:nvSpPr>
        <p:spPr bwMode="auto">
          <a:xfrm>
            <a:off x="5629275" y="3411538"/>
            <a:ext cx="1588" cy="12477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Freeform 61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Freeform 62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Rectangle 63"/>
          <p:cNvSpPr>
            <a:spLocks noChangeArrowheads="1"/>
          </p:cNvSpPr>
          <p:nvPr/>
        </p:nvSpPr>
        <p:spPr bwMode="auto">
          <a:xfrm>
            <a:off x="4818063" y="479742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charset="0"/>
              </a:rPr>
              <a:t>ALU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66" name="Rectangle 64"/>
          <p:cNvSpPr>
            <a:spLocks noChangeArrowheads="1"/>
          </p:cNvSpPr>
          <p:nvPr/>
        </p:nvSpPr>
        <p:spPr bwMode="auto">
          <a:xfrm>
            <a:off x="4497388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A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67" name="Rectangle 65"/>
          <p:cNvSpPr>
            <a:spLocks noChangeArrowheads="1"/>
          </p:cNvSpPr>
          <p:nvPr/>
        </p:nvSpPr>
        <p:spPr bwMode="auto">
          <a:xfrm>
            <a:off x="5467350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B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68" name="Freeform 67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68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Line 69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70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Line 71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Line 72"/>
          <p:cNvSpPr>
            <a:spLocks noChangeShapeType="1"/>
          </p:cNvSpPr>
          <p:nvPr/>
        </p:nvSpPr>
        <p:spPr bwMode="auto">
          <a:xfrm flipH="1" flipV="1">
            <a:off x="5002213" y="6103938"/>
            <a:ext cx="0" cy="2714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Freeform 73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Freeform 76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Line 77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Freeform 78"/>
          <p:cNvSpPr>
            <a:spLocks/>
          </p:cNvSpPr>
          <p:nvPr/>
        </p:nvSpPr>
        <p:spPr bwMode="auto">
          <a:xfrm>
            <a:off x="4330700" y="48926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Line 79"/>
          <p:cNvSpPr>
            <a:spLocks noChangeShapeType="1"/>
          </p:cNvSpPr>
          <p:nvPr/>
        </p:nvSpPr>
        <p:spPr bwMode="auto">
          <a:xfrm flipH="1">
            <a:off x="4267200" y="4924425"/>
            <a:ext cx="1651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Rectangle 80"/>
          <p:cNvSpPr>
            <a:spLocks noChangeArrowheads="1"/>
          </p:cNvSpPr>
          <p:nvPr/>
        </p:nvSpPr>
        <p:spPr bwMode="auto">
          <a:xfrm>
            <a:off x="3895725" y="4886325"/>
            <a:ext cx="2936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ALUFN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30780" name="Group 81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30894" name="Rectangle 82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0895" name="Rectangle 83"/>
            <p:cNvSpPr>
              <a:spLocks noChangeArrowheads="1"/>
            </p:cNvSpPr>
            <p:nvPr/>
          </p:nvSpPr>
          <p:spPr bwMode="auto">
            <a:xfrm>
              <a:off x="1907" y="2243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0781" name="Line 84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Line 85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Freeform 86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Line 87"/>
          <p:cNvSpPr>
            <a:spLocks noChangeShapeType="1"/>
          </p:cNvSpPr>
          <p:nvPr/>
        </p:nvSpPr>
        <p:spPr bwMode="auto">
          <a:xfrm>
            <a:off x="2809875" y="5519738"/>
            <a:ext cx="57150" cy="555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Line 88"/>
          <p:cNvSpPr>
            <a:spLocks noChangeShapeType="1"/>
          </p:cNvSpPr>
          <p:nvPr/>
        </p:nvSpPr>
        <p:spPr bwMode="auto">
          <a:xfrm>
            <a:off x="2867025" y="5576888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89"/>
          <p:cNvSpPr>
            <a:spLocks/>
          </p:cNvSpPr>
          <p:nvPr/>
        </p:nvSpPr>
        <p:spPr bwMode="auto">
          <a:xfrm>
            <a:off x="2962275" y="5551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Rectangle 90"/>
          <p:cNvSpPr>
            <a:spLocks noChangeArrowheads="1"/>
          </p:cNvSpPr>
          <p:nvPr/>
        </p:nvSpPr>
        <p:spPr bwMode="auto">
          <a:xfrm>
            <a:off x="3071813" y="55006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WERF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88" name="Rectangle 91"/>
          <p:cNvSpPr>
            <a:spLocks noChangeArrowheads="1"/>
          </p:cNvSpPr>
          <p:nvPr/>
        </p:nvSpPr>
        <p:spPr bwMode="auto">
          <a:xfrm>
            <a:off x="3067050" y="5216525"/>
            <a:ext cx="355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ALUFN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0789" name="Line 92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Freeform 93"/>
          <p:cNvSpPr>
            <a:spLocks/>
          </p:cNvSpPr>
          <p:nvPr/>
        </p:nvSpPr>
        <p:spPr bwMode="auto">
          <a:xfrm>
            <a:off x="4578350" y="4595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94"/>
          <p:cNvSpPr>
            <a:spLocks noChangeShapeType="1"/>
          </p:cNvSpPr>
          <p:nvPr/>
        </p:nvSpPr>
        <p:spPr bwMode="auto">
          <a:xfrm>
            <a:off x="4603750" y="3411538"/>
            <a:ext cx="1588" cy="1216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95"/>
          <p:cNvSpPr>
            <a:spLocks/>
          </p:cNvSpPr>
          <p:nvPr/>
        </p:nvSpPr>
        <p:spPr bwMode="auto">
          <a:xfrm>
            <a:off x="6156325" y="3303588"/>
            <a:ext cx="69850" cy="57150"/>
          </a:xfrm>
          <a:custGeom>
            <a:avLst/>
            <a:gdLst>
              <a:gd name="T0" fmla="*/ 0 w 44"/>
              <a:gd name="T1" fmla="*/ 2147483647 h 36"/>
              <a:gd name="T2" fmla="*/ 2147483647 w 44"/>
              <a:gd name="T3" fmla="*/ 0 h 36"/>
              <a:gd name="T4" fmla="*/ 2147483647 w 44"/>
              <a:gd name="T5" fmla="*/ 2147483647 h 36"/>
              <a:gd name="T6" fmla="*/ 2147483647 w 44"/>
              <a:gd name="T7" fmla="*/ 2147483647 h 36"/>
              <a:gd name="T8" fmla="*/ 0 w 44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6"/>
              <a:gd name="T17" fmla="*/ 44 w 44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6">
                <a:moveTo>
                  <a:pt x="0" y="20"/>
                </a:moveTo>
                <a:lnTo>
                  <a:pt x="44" y="0"/>
                </a:lnTo>
                <a:lnTo>
                  <a:pt x="20" y="20"/>
                </a:lnTo>
                <a:lnTo>
                  <a:pt x="44" y="36"/>
                </a:lnTo>
                <a:lnTo>
                  <a:pt x="0" y="2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Line 96"/>
          <p:cNvSpPr>
            <a:spLocks noChangeShapeType="1"/>
          </p:cNvSpPr>
          <p:nvPr/>
        </p:nvSpPr>
        <p:spPr bwMode="auto">
          <a:xfrm>
            <a:off x="6188075" y="3335338"/>
            <a:ext cx="1889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Rectangle 97"/>
          <p:cNvSpPr>
            <a:spLocks noChangeArrowheads="1"/>
          </p:cNvSpPr>
          <p:nvPr/>
        </p:nvSpPr>
        <p:spPr bwMode="auto">
          <a:xfrm>
            <a:off x="6429375" y="329088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WERF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30795" name="Group 98"/>
          <p:cNvGrpSpPr>
            <a:grpSpLocks/>
          </p:cNvGrpSpPr>
          <p:nvPr/>
        </p:nvGrpSpPr>
        <p:grpSpPr bwMode="auto">
          <a:xfrm>
            <a:off x="2063750" y="1676400"/>
            <a:ext cx="146050" cy="169863"/>
            <a:chOff x="1571" y="715"/>
            <a:chExt cx="92" cy="107"/>
          </a:xfrm>
        </p:grpSpPr>
        <p:sp>
          <p:nvSpPr>
            <p:cNvPr id="30892" name="Line 99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3" name="Rectangle 100"/>
            <p:cNvSpPr>
              <a:spLocks noChangeArrowheads="1"/>
            </p:cNvSpPr>
            <p:nvPr/>
          </p:nvSpPr>
          <p:spPr bwMode="auto">
            <a:xfrm>
              <a:off x="1584" y="735"/>
              <a:ext cx="7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Tahoma" charset="0"/>
                  <a:cs typeface="Tahoma" charset="0"/>
                </a:rPr>
                <a:t>00</a:t>
              </a:r>
              <a:endParaRPr lang="en-US" sz="900" b="0">
                <a:latin typeface="Tahoma" charset="0"/>
                <a:cs typeface="Tahoma" charset="0"/>
              </a:endParaRPr>
            </a:p>
          </p:txBody>
        </p:sp>
      </p:grpSp>
      <p:sp>
        <p:nvSpPr>
          <p:cNvPr id="30796" name="Line 160"/>
          <p:cNvSpPr>
            <a:spLocks noChangeShapeType="1"/>
          </p:cNvSpPr>
          <p:nvPr/>
        </p:nvSpPr>
        <p:spPr bwMode="auto">
          <a:xfrm>
            <a:off x="8689975" y="148113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Line 161"/>
          <p:cNvSpPr>
            <a:spLocks noChangeShapeType="1"/>
          </p:cNvSpPr>
          <p:nvPr/>
        </p:nvSpPr>
        <p:spPr bwMode="auto">
          <a:xfrm>
            <a:off x="4524375" y="38862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8" name="Text Box 162"/>
          <p:cNvSpPr txBox="1">
            <a:spLocks noChangeArrowheads="1"/>
          </p:cNvSpPr>
          <p:nvPr/>
        </p:nvSpPr>
        <p:spPr bwMode="auto">
          <a:xfrm>
            <a:off x="4614863" y="3933825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sp>
        <p:nvSpPr>
          <p:cNvPr id="30799" name="Line 163"/>
          <p:cNvSpPr>
            <a:spLocks noChangeShapeType="1"/>
          </p:cNvSpPr>
          <p:nvPr/>
        </p:nvSpPr>
        <p:spPr bwMode="auto">
          <a:xfrm>
            <a:off x="5553075" y="38862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0" name="Text Box 164"/>
          <p:cNvSpPr txBox="1">
            <a:spLocks noChangeArrowheads="1"/>
          </p:cNvSpPr>
          <p:nvPr/>
        </p:nvSpPr>
        <p:spPr bwMode="auto">
          <a:xfrm>
            <a:off x="5643563" y="3933825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sp>
        <p:nvSpPr>
          <p:cNvPr id="30801" name="Line 165"/>
          <p:cNvSpPr>
            <a:spLocks noChangeShapeType="1"/>
          </p:cNvSpPr>
          <p:nvPr/>
        </p:nvSpPr>
        <p:spPr bwMode="auto">
          <a:xfrm>
            <a:off x="4914900" y="558165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2" name="Text Box 166"/>
          <p:cNvSpPr txBox="1">
            <a:spLocks noChangeArrowheads="1"/>
          </p:cNvSpPr>
          <p:nvPr/>
        </p:nvSpPr>
        <p:spPr bwMode="auto">
          <a:xfrm>
            <a:off x="5005388" y="5629275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sp>
        <p:nvSpPr>
          <p:cNvPr id="30803" name="Freeform 167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Freeform 168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Freeform 169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06" name="Group 253"/>
          <p:cNvGrpSpPr>
            <a:grpSpLocks/>
          </p:cNvGrpSpPr>
          <p:nvPr/>
        </p:nvGrpSpPr>
        <p:grpSpPr bwMode="auto">
          <a:xfrm>
            <a:off x="3997325" y="2555875"/>
            <a:ext cx="666750" cy="415925"/>
            <a:chOff x="2518" y="1610"/>
            <a:chExt cx="420" cy="262"/>
          </a:xfrm>
        </p:grpSpPr>
        <p:sp>
          <p:nvSpPr>
            <p:cNvPr id="30887" name="Line 49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8" name="Line 50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9" name="Freeform 53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0" name="Rectangle 54"/>
            <p:cNvSpPr>
              <a:spLocks noChangeArrowheads="1"/>
            </p:cNvSpPr>
            <p:nvPr/>
          </p:nvSpPr>
          <p:spPr bwMode="auto">
            <a:xfrm>
              <a:off x="251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FF0000"/>
                  </a:solidFill>
                  <a:latin typeface="AvantGarde" charset="0"/>
                </a:rPr>
                <a:t>Rs: &lt;25:21&gt;</a:t>
              </a:r>
              <a:endParaRPr lang="en-US" sz="900" b="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30891" name="Freeform 170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07" name="Freeform 171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8" name="Freeform 172"/>
          <p:cNvSpPr>
            <a:spLocks/>
          </p:cNvSpPr>
          <p:nvPr/>
        </p:nvSpPr>
        <p:spPr bwMode="auto">
          <a:xfrm>
            <a:off x="5605463" y="46228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9" name="Freeform 174"/>
          <p:cNvSpPr>
            <a:spLocks/>
          </p:cNvSpPr>
          <p:nvPr/>
        </p:nvSpPr>
        <p:spPr bwMode="auto">
          <a:xfrm>
            <a:off x="4568825" y="46021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0" name="Freeform 175"/>
          <p:cNvSpPr>
            <a:spLocks/>
          </p:cNvSpPr>
          <p:nvPr/>
        </p:nvSpPr>
        <p:spPr bwMode="auto">
          <a:xfrm>
            <a:off x="4570413" y="460375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1" name="Freeform 176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2" name="Freeform 177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3" name="Freeform 178"/>
          <p:cNvSpPr>
            <a:spLocks/>
          </p:cNvSpPr>
          <p:nvPr/>
        </p:nvSpPr>
        <p:spPr bwMode="auto">
          <a:xfrm rot="5400000">
            <a:off x="6158706" y="3120232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14" name="Group 203"/>
          <p:cNvGrpSpPr>
            <a:grpSpLocks/>
          </p:cNvGrpSpPr>
          <p:nvPr/>
        </p:nvGrpSpPr>
        <p:grpSpPr bwMode="auto">
          <a:xfrm>
            <a:off x="3810000" y="1066800"/>
            <a:ext cx="5181600" cy="609600"/>
            <a:chOff x="1944" y="3696"/>
            <a:chExt cx="3264" cy="384"/>
          </a:xfrm>
        </p:grpSpPr>
        <p:grpSp>
          <p:nvGrpSpPr>
            <p:cNvPr id="30839" name="Group 204"/>
            <p:cNvGrpSpPr>
              <a:grpSpLocks/>
            </p:cNvGrpSpPr>
            <p:nvPr/>
          </p:nvGrpSpPr>
          <p:grpSpPr bwMode="auto">
            <a:xfrm>
              <a:off x="1944" y="3696"/>
              <a:ext cx="3264" cy="384"/>
              <a:chOff x="1632" y="1872"/>
              <a:chExt cx="3264" cy="384"/>
            </a:xfrm>
          </p:grpSpPr>
          <p:sp>
            <p:nvSpPr>
              <p:cNvPr id="30842" name="Rectangle 205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Tahoma" charset="0"/>
                </a:endParaRPr>
              </a:p>
            </p:txBody>
          </p:sp>
          <p:grpSp>
            <p:nvGrpSpPr>
              <p:cNvPr id="30843" name="Group 206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30849" name="Group 207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30854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30856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57" name="Line 2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58" name="Line 2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59" name="Line 2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0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1" name="Line 2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2" name="Line 2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3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4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5" name="Line 2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6" name="Line 2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7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8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69" name="Line 2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0" name="Line 2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1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2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3" name="Line 2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4" name="Line 2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5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6" name="Line 2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7" name="Line 2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8" name="Line 2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79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0" name="Line 2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1" name="Line 2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2" name="Line 2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3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4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5" name="Line 2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86" name="Line 2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855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0850" name="Line 241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1" name="Line 242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2" name="Line 243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3" name="Line 244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44" name="Text Box 245"/>
              <p:cNvSpPr txBox="1">
                <a:spLocks noChangeArrowheads="1"/>
              </p:cNvSpPr>
              <p:nvPr/>
            </p:nvSpPr>
            <p:spPr bwMode="auto">
              <a:xfrm>
                <a:off x="1792" y="1982"/>
                <a:ext cx="4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0">
                    <a:latin typeface="Tahoma" charset="0"/>
                  </a:rPr>
                  <a:t>000000</a:t>
                </a:r>
              </a:p>
            </p:txBody>
          </p:sp>
          <p:sp>
            <p:nvSpPr>
              <p:cNvPr id="30845" name="Text Box 246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s</a:t>
                </a:r>
              </a:p>
            </p:txBody>
          </p:sp>
          <p:sp>
            <p:nvSpPr>
              <p:cNvPr id="30846" name="Text Box 247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t</a:t>
                </a:r>
              </a:p>
            </p:txBody>
          </p:sp>
          <p:sp>
            <p:nvSpPr>
              <p:cNvPr id="30847" name="Text Box 248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d</a:t>
                </a:r>
              </a:p>
            </p:txBody>
          </p:sp>
          <p:sp>
            <p:nvSpPr>
              <p:cNvPr id="30848" name="Text Box 249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400" b="0" i="1" baseline="-25000">
                  <a:latin typeface="Tahoma" charset="0"/>
                </a:endParaRPr>
              </a:p>
            </p:txBody>
          </p:sp>
        </p:grpSp>
        <p:sp>
          <p:nvSpPr>
            <p:cNvPr id="30840" name="Rectangle 250"/>
            <p:cNvSpPr>
              <a:spLocks noChangeArrowheads="1"/>
            </p:cNvSpPr>
            <p:nvPr/>
          </p:nvSpPr>
          <p:spPr bwMode="auto">
            <a:xfrm>
              <a:off x="4536" y="3792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100XXX</a:t>
              </a:r>
            </a:p>
          </p:txBody>
        </p:sp>
        <p:sp>
          <p:nvSpPr>
            <p:cNvPr id="30841" name="Rectangle 251"/>
            <p:cNvSpPr>
              <a:spLocks noChangeArrowheads="1"/>
            </p:cNvSpPr>
            <p:nvPr/>
          </p:nvSpPr>
          <p:spPr bwMode="auto">
            <a:xfrm>
              <a:off x="4056" y="3792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00000</a:t>
              </a:r>
            </a:p>
          </p:txBody>
        </p:sp>
      </p:grpSp>
      <p:sp>
        <p:nvSpPr>
          <p:cNvPr id="30815" name="Text Box 252"/>
          <p:cNvSpPr txBox="1">
            <a:spLocks noChangeArrowheads="1"/>
          </p:cNvSpPr>
          <p:nvPr/>
        </p:nvSpPr>
        <p:spPr bwMode="auto">
          <a:xfrm>
            <a:off x="3927475" y="1527175"/>
            <a:ext cx="379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R-type:	ALU with Register operands </a:t>
            </a:r>
            <a:br>
              <a:rPr lang="en-US" sz="1600" b="0">
                <a:latin typeface="Tahoma" charset="0"/>
              </a:rPr>
            </a:br>
            <a:r>
              <a:rPr lang="en-US" sz="1600" b="0">
                <a:latin typeface="Tahoma" charset="0"/>
              </a:rPr>
              <a:t>	Reg[rd] </a:t>
            </a:r>
            <a:r>
              <a:rPr lang="en-US" sz="1600" b="0">
                <a:latin typeface="Tahoma" charset="0"/>
                <a:sym typeface="Symbol" charset="0"/>
              </a:rPr>
              <a:t> </a:t>
            </a:r>
            <a:r>
              <a:rPr lang="en-US" sz="1600" b="0">
                <a:latin typeface="Tahoma" charset="0"/>
              </a:rPr>
              <a:t>Reg[rs] op Reg[rt]</a:t>
            </a:r>
          </a:p>
        </p:txBody>
      </p:sp>
      <p:grpSp>
        <p:nvGrpSpPr>
          <p:cNvPr id="30816" name="Group 254"/>
          <p:cNvGrpSpPr>
            <a:grpSpLocks/>
          </p:cNvGrpSpPr>
          <p:nvPr/>
        </p:nvGrpSpPr>
        <p:grpSpPr bwMode="auto">
          <a:xfrm>
            <a:off x="517525" y="5235575"/>
            <a:ext cx="1812925" cy="1077913"/>
            <a:chOff x="326" y="3298"/>
            <a:chExt cx="1142" cy="679"/>
          </a:xfrm>
        </p:grpSpPr>
        <p:sp>
          <p:nvSpPr>
            <p:cNvPr id="30817" name="AutoShape 255"/>
            <p:cNvSpPr>
              <a:spLocks noChangeArrowheads="1"/>
            </p:cNvSpPr>
            <p:nvPr/>
          </p:nvSpPr>
          <p:spPr bwMode="auto">
            <a:xfrm flipH="1">
              <a:off x="963" y="3436"/>
              <a:ext cx="460" cy="210"/>
            </a:xfrm>
            <a:prstGeom prst="wedgeRoundRectCallout">
              <a:avLst>
                <a:gd name="adj1" fmla="val 25431"/>
                <a:gd name="adj2" fmla="val 112856"/>
                <a:gd name="adj3" fmla="val 1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>
                <a:latin typeface="Tahoma" charset="0"/>
              </a:endParaRPr>
            </a:p>
          </p:txBody>
        </p:sp>
        <p:sp>
          <p:nvSpPr>
            <p:cNvPr id="30818" name="Text Box 256"/>
            <p:cNvSpPr txBox="1">
              <a:spLocks noChangeArrowheads="1"/>
            </p:cNvSpPr>
            <p:nvPr/>
          </p:nvSpPr>
          <p:spPr bwMode="auto">
            <a:xfrm>
              <a:off x="972" y="3420"/>
              <a:ext cx="4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</a:rPr>
                <a:t>WERF!</a:t>
              </a:r>
            </a:p>
          </p:txBody>
        </p:sp>
        <p:grpSp>
          <p:nvGrpSpPr>
            <p:cNvPr id="30819" name="Group 257"/>
            <p:cNvGrpSpPr>
              <a:grpSpLocks/>
            </p:cNvGrpSpPr>
            <p:nvPr/>
          </p:nvGrpSpPr>
          <p:grpSpPr bwMode="auto">
            <a:xfrm>
              <a:off x="706" y="3724"/>
              <a:ext cx="369" cy="253"/>
              <a:chOff x="706" y="3724"/>
              <a:chExt cx="369" cy="253"/>
            </a:xfrm>
          </p:grpSpPr>
          <p:sp>
            <p:nvSpPr>
              <p:cNvPr id="30829" name="Freeform 258"/>
              <p:cNvSpPr>
                <a:spLocks/>
              </p:cNvSpPr>
              <p:nvPr/>
            </p:nvSpPr>
            <p:spPr bwMode="auto">
              <a:xfrm>
                <a:off x="766" y="3731"/>
                <a:ext cx="276" cy="186"/>
              </a:xfrm>
              <a:custGeom>
                <a:avLst/>
                <a:gdLst>
                  <a:gd name="T0" fmla="*/ 1 w 552"/>
                  <a:gd name="T1" fmla="*/ 1 h 372"/>
                  <a:gd name="T2" fmla="*/ 1 w 552"/>
                  <a:gd name="T3" fmla="*/ 1 h 372"/>
                  <a:gd name="T4" fmla="*/ 1 w 552"/>
                  <a:gd name="T5" fmla="*/ 1 h 372"/>
                  <a:gd name="T6" fmla="*/ 1 w 552"/>
                  <a:gd name="T7" fmla="*/ 1 h 372"/>
                  <a:gd name="T8" fmla="*/ 1 w 552"/>
                  <a:gd name="T9" fmla="*/ 1 h 372"/>
                  <a:gd name="T10" fmla="*/ 1 w 552"/>
                  <a:gd name="T11" fmla="*/ 1 h 372"/>
                  <a:gd name="T12" fmla="*/ 1 w 552"/>
                  <a:gd name="T13" fmla="*/ 1 h 372"/>
                  <a:gd name="T14" fmla="*/ 1 w 552"/>
                  <a:gd name="T15" fmla="*/ 1 h 372"/>
                  <a:gd name="T16" fmla="*/ 1 w 552"/>
                  <a:gd name="T17" fmla="*/ 1 h 372"/>
                  <a:gd name="T18" fmla="*/ 1 w 552"/>
                  <a:gd name="T19" fmla="*/ 1 h 372"/>
                  <a:gd name="T20" fmla="*/ 1 w 552"/>
                  <a:gd name="T21" fmla="*/ 1 h 372"/>
                  <a:gd name="T22" fmla="*/ 1 w 552"/>
                  <a:gd name="T23" fmla="*/ 1 h 372"/>
                  <a:gd name="T24" fmla="*/ 1 w 552"/>
                  <a:gd name="T25" fmla="*/ 1 h 372"/>
                  <a:gd name="T26" fmla="*/ 1 w 552"/>
                  <a:gd name="T27" fmla="*/ 1 h 372"/>
                  <a:gd name="T28" fmla="*/ 1 w 552"/>
                  <a:gd name="T29" fmla="*/ 0 h 372"/>
                  <a:gd name="T30" fmla="*/ 1 w 552"/>
                  <a:gd name="T31" fmla="*/ 1 h 372"/>
                  <a:gd name="T32" fmla="*/ 1 w 552"/>
                  <a:gd name="T33" fmla="*/ 1 h 372"/>
                  <a:gd name="T34" fmla="*/ 1 w 552"/>
                  <a:gd name="T35" fmla="*/ 1 h 372"/>
                  <a:gd name="T36" fmla="*/ 1 w 552"/>
                  <a:gd name="T37" fmla="*/ 1 h 372"/>
                  <a:gd name="T38" fmla="*/ 1 w 552"/>
                  <a:gd name="T39" fmla="*/ 1 h 372"/>
                  <a:gd name="T40" fmla="*/ 1 w 552"/>
                  <a:gd name="T41" fmla="*/ 1 h 372"/>
                  <a:gd name="T42" fmla="*/ 1 w 552"/>
                  <a:gd name="T43" fmla="*/ 1 h 372"/>
                  <a:gd name="T44" fmla="*/ 1 w 552"/>
                  <a:gd name="T45" fmla="*/ 1 h 372"/>
                  <a:gd name="T46" fmla="*/ 1 w 552"/>
                  <a:gd name="T47" fmla="*/ 1 h 372"/>
                  <a:gd name="T48" fmla="*/ 1 w 552"/>
                  <a:gd name="T49" fmla="*/ 1 h 372"/>
                  <a:gd name="T50" fmla="*/ 1 w 552"/>
                  <a:gd name="T51" fmla="*/ 1 h 372"/>
                  <a:gd name="T52" fmla="*/ 1 w 552"/>
                  <a:gd name="T53" fmla="*/ 1 h 372"/>
                  <a:gd name="T54" fmla="*/ 1 w 552"/>
                  <a:gd name="T55" fmla="*/ 1 h 372"/>
                  <a:gd name="T56" fmla="*/ 1 w 552"/>
                  <a:gd name="T57" fmla="*/ 1 h 372"/>
                  <a:gd name="T58" fmla="*/ 1 w 552"/>
                  <a:gd name="T59" fmla="*/ 1 h 372"/>
                  <a:gd name="T60" fmla="*/ 1 w 552"/>
                  <a:gd name="T61" fmla="*/ 1 h 372"/>
                  <a:gd name="T62" fmla="*/ 1 w 552"/>
                  <a:gd name="T63" fmla="*/ 1 h 372"/>
                  <a:gd name="T64" fmla="*/ 1 w 552"/>
                  <a:gd name="T65" fmla="*/ 1 h 372"/>
                  <a:gd name="T66" fmla="*/ 1 w 552"/>
                  <a:gd name="T67" fmla="*/ 1 h 372"/>
                  <a:gd name="T68" fmla="*/ 1 w 552"/>
                  <a:gd name="T69" fmla="*/ 1 h 372"/>
                  <a:gd name="T70" fmla="*/ 1 w 552"/>
                  <a:gd name="T71" fmla="*/ 1 h 372"/>
                  <a:gd name="T72" fmla="*/ 1 w 552"/>
                  <a:gd name="T73" fmla="*/ 1 h 372"/>
                  <a:gd name="T74" fmla="*/ 1 w 552"/>
                  <a:gd name="T75" fmla="*/ 1 h 372"/>
                  <a:gd name="T76" fmla="*/ 1 w 552"/>
                  <a:gd name="T77" fmla="*/ 1 h 372"/>
                  <a:gd name="T78" fmla="*/ 1 w 552"/>
                  <a:gd name="T79" fmla="*/ 1 h 372"/>
                  <a:gd name="T80" fmla="*/ 1 w 552"/>
                  <a:gd name="T81" fmla="*/ 1 h 372"/>
                  <a:gd name="T82" fmla="*/ 1 w 552"/>
                  <a:gd name="T83" fmla="*/ 1 h 372"/>
                  <a:gd name="T84" fmla="*/ 1 w 552"/>
                  <a:gd name="T85" fmla="*/ 1 h 372"/>
                  <a:gd name="T86" fmla="*/ 0 w 552"/>
                  <a:gd name="T87" fmla="*/ 1 h 372"/>
                  <a:gd name="T88" fmla="*/ 1 w 552"/>
                  <a:gd name="T89" fmla="*/ 1 h 372"/>
                  <a:gd name="T90" fmla="*/ 1 w 552"/>
                  <a:gd name="T91" fmla="*/ 1 h 37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52"/>
                  <a:gd name="T139" fmla="*/ 0 h 372"/>
                  <a:gd name="T140" fmla="*/ 552 w 552"/>
                  <a:gd name="T141" fmla="*/ 372 h 37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52" h="372">
                    <a:moveTo>
                      <a:pt x="17" y="192"/>
                    </a:moveTo>
                    <a:lnTo>
                      <a:pt x="45" y="178"/>
                    </a:lnTo>
                    <a:lnTo>
                      <a:pt x="67" y="176"/>
                    </a:lnTo>
                    <a:lnTo>
                      <a:pt x="95" y="182"/>
                    </a:lnTo>
                    <a:lnTo>
                      <a:pt x="129" y="196"/>
                    </a:lnTo>
                    <a:lnTo>
                      <a:pt x="162" y="198"/>
                    </a:lnTo>
                    <a:lnTo>
                      <a:pt x="205" y="183"/>
                    </a:lnTo>
                    <a:lnTo>
                      <a:pt x="242" y="162"/>
                    </a:lnTo>
                    <a:lnTo>
                      <a:pt x="268" y="156"/>
                    </a:lnTo>
                    <a:lnTo>
                      <a:pt x="318" y="181"/>
                    </a:lnTo>
                    <a:lnTo>
                      <a:pt x="335" y="133"/>
                    </a:lnTo>
                    <a:lnTo>
                      <a:pt x="345" y="87"/>
                    </a:lnTo>
                    <a:lnTo>
                      <a:pt x="366" y="54"/>
                    </a:lnTo>
                    <a:lnTo>
                      <a:pt x="389" y="20"/>
                    </a:lnTo>
                    <a:lnTo>
                      <a:pt x="416" y="0"/>
                    </a:lnTo>
                    <a:lnTo>
                      <a:pt x="400" y="60"/>
                    </a:lnTo>
                    <a:lnTo>
                      <a:pt x="389" y="105"/>
                    </a:lnTo>
                    <a:lnTo>
                      <a:pt x="397" y="118"/>
                    </a:lnTo>
                    <a:lnTo>
                      <a:pt x="413" y="122"/>
                    </a:lnTo>
                    <a:lnTo>
                      <a:pt x="432" y="99"/>
                    </a:lnTo>
                    <a:lnTo>
                      <a:pt x="471" y="49"/>
                    </a:lnTo>
                    <a:lnTo>
                      <a:pt x="497" y="32"/>
                    </a:lnTo>
                    <a:lnTo>
                      <a:pt x="516" y="27"/>
                    </a:lnTo>
                    <a:lnTo>
                      <a:pt x="508" y="45"/>
                    </a:lnTo>
                    <a:lnTo>
                      <a:pt x="477" y="101"/>
                    </a:lnTo>
                    <a:lnTo>
                      <a:pt x="452" y="150"/>
                    </a:lnTo>
                    <a:lnTo>
                      <a:pt x="502" y="177"/>
                    </a:lnTo>
                    <a:lnTo>
                      <a:pt x="541" y="211"/>
                    </a:lnTo>
                    <a:lnTo>
                      <a:pt x="552" y="221"/>
                    </a:lnTo>
                    <a:lnTo>
                      <a:pt x="522" y="240"/>
                    </a:lnTo>
                    <a:lnTo>
                      <a:pt x="496" y="244"/>
                    </a:lnTo>
                    <a:lnTo>
                      <a:pt x="436" y="223"/>
                    </a:lnTo>
                    <a:lnTo>
                      <a:pt x="377" y="195"/>
                    </a:lnTo>
                    <a:lnTo>
                      <a:pt x="332" y="245"/>
                    </a:lnTo>
                    <a:lnTo>
                      <a:pt x="321" y="277"/>
                    </a:lnTo>
                    <a:lnTo>
                      <a:pt x="279" y="319"/>
                    </a:lnTo>
                    <a:lnTo>
                      <a:pt x="232" y="346"/>
                    </a:lnTo>
                    <a:lnTo>
                      <a:pt x="190" y="363"/>
                    </a:lnTo>
                    <a:lnTo>
                      <a:pt x="184" y="367"/>
                    </a:lnTo>
                    <a:lnTo>
                      <a:pt x="125" y="372"/>
                    </a:lnTo>
                    <a:lnTo>
                      <a:pt x="81" y="362"/>
                    </a:lnTo>
                    <a:lnTo>
                      <a:pt x="39" y="338"/>
                    </a:lnTo>
                    <a:lnTo>
                      <a:pt x="15" y="307"/>
                    </a:lnTo>
                    <a:lnTo>
                      <a:pt x="0" y="259"/>
                    </a:lnTo>
                    <a:lnTo>
                      <a:pt x="3" y="217"/>
                    </a:lnTo>
                    <a:lnTo>
                      <a:pt x="17" y="192"/>
                    </a:lnTo>
                    <a:close/>
                  </a:path>
                </a:pathLst>
              </a:cu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259"/>
              <p:cNvSpPr>
                <a:spLocks/>
              </p:cNvSpPr>
              <p:nvPr/>
            </p:nvSpPr>
            <p:spPr bwMode="auto">
              <a:xfrm>
                <a:off x="706" y="3785"/>
                <a:ext cx="234" cy="137"/>
              </a:xfrm>
              <a:custGeom>
                <a:avLst/>
                <a:gdLst>
                  <a:gd name="T0" fmla="*/ 1 w 468"/>
                  <a:gd name="T1" fmla="*/ 1 h 274"/>
                  <a:gd name="T2" fmla="*/ 1 w 468"/>
                  <a:gd name="T3" fmla="*/ 1 h 274"/>
                  <a:gd name="T4" fmla="*/ 1 w 468"/>
                  <a:gd name="T5" fmla="*/ 1 h 274"/>
                  <a:gd name="T6" fmla="*/ 0 w 468"/>
                  <a:gd name="T7" fmla="*/ 1 h 274"/>
                  <a:gd name="T8" fmla="*/ 1 w 468"/>
                  <a:gd name="T9" fmla="*/ 1 h 274"/>
                  <a:gd name="T10" fmla="*/ 1 w 468"/>
                  <a:gd name="T11" fmla="*/ 1 h 274"/>
                  <a:gd name="T12" fmla="*/ 1 w 468"/>
                  <a:gd name="T13" fmla="*/ 1 h 274"/>
                  <a:gd name="T14" fmla="*/ 1 w 468"/>
                  <a:gd name="T15" fmla="*/ 1 h 274"/>
                  <a:gd name="T16" fmla="*/ 1 w 468"/>
                  <a:gd name="T17" fmla="*/ 1 h 274"/>
                  <a:gd name="T18" fmla="*/ 1 w 468"/>
                  <a:gd name="T19" fmla="*/ 1 h 274"/>
                  <a:gd name="T20" fmla="*/ 1 w 468"/>
                  <a:gd name="T21" fmla="*/ 1 h 274"/>
                  <a:gd name="T22" fmla="*/ 1 w 468"/>
                  <a:gd name="T23" fmla="*/ 1 h 274"/>
                  <a:gd name="T24" fmla="*/ 1 w 468"/>
                  <a:gd name="T25" fmla="*/ 1 h 274"/>
                  <a:gd name="T26" fmla="*/ 1 w 468"/>
                  <a:gd name="T27" fmla="*/ 1 h 274"/>
                  <a:gd name="T28" fmla="*/ 1 w 468"/>
                  <a:gd name="T29" fmla="*/ 1 h 274"/>
                  <a:gd name="T30" fmla="*/ 1 w 468"/>
                  <a:gd name="T31" fmla="*/ 1 h 274"/>
                  <a:gd name="T32" fmla="*/ 1 w 468"/>
                  <a:gd name="T33" fmla="*/ 1 h 274"/>
                  <a:gd name="T34" fmla="*/ 1 w 468"/>
                  <a:gd name="T35" fmla="*/ 1 h 274"/>
                  <a:gd name="T36" fmla="*/ 1 w 468"/>
                  <a:gd name="T37" fmla="*/ 1 h 274"/>
                  <a:gd name="T38" fmla="*/ 1 w 468"/>
                  <a:gd name="T39" fmla="*/ 1 h 274"/>
                  <a:gd name="T40" fmla="*/ 1 w 468"/>
                  <a:gd name="T41" fmla="*/ 1 h 274"/>
                  <a:gd name="T42" fmla="*/ 1 w 468"/>
                  <a:gd name="T43" fmla="*/ 1 h 274"/>
                  <a:gd name="T44" fmla="*/ 1 w 468"/>
                  <a:gd name="T45" fmla="*/ 1 h 274"/>
                  <a:gd name="T46" fmla="*/ 1 w 468"/>
                  <a:gd name="T47" fmla="*/ 1 h 274"/>
                  <a:gd name="T48" fmla="*/ 1 w 468"/>
                  <a:gd name="T49" fmla="*/ 1 h 274"/>
                  <a:gd name="T50" fmla="*/ 1 w 468"/>
                  <a:gd name="T51" fmla="*/ 1 h 274"/>
                  <a:gd name="T52" fmla="*/ 1 w 468"/>
                  <a:gd name="T53" fmla="*/ 1 h 274"/>
                  <a:gd name="T54" fmla="*/ 1 w 468"/>
                  <a:gd name="T55" fmla="*/ 1 h 274"/>
                  <a:gd name="T56" fmla="*/ 1 w 468"/>
                  <a:gd name="T57" fmla="*/ 1 h 274"/>
                  <a:gd name="T58" fmla="*/ 1 w 468"/>
                  <a:gd name="T59" fmla="*/ 1 h 274"/>
                  <a:gd name="T60" fmla="*/ 1 w 468"/>
                  <a:gd name="T61" fmla="*/ 1 h 274"/>
                  <a:gd name="T62" fmla="*/ 1 w 468"/>
                  <a:gd name="T63" fmla="*/ 1 h 274"/>
                  <a:gd name="T64" fmla="*/ 1 w 468"/>
                  <a:gd name="T65" fmla="*/ 1 h 274"/>
                  <a:gd name="T66" fmla="*/ 1 w 468"/>
                  <a:gd name="T67" fmla="*/ 1 h 274"/>
                  <a:gd name="T68" fmla="*/ 1 w 468"/>
                  <a:gd name="T69" fmla="*/ 1 h 274"/>
                  <a:gd name="T70" fmla="*/ 1 w 468"/>
                  <a:gd name="T71" fmla="*/ 1 h 274"/>
                  <a:gd name="T72" fmla="*/ 1 w 468"/>
                  <a:gd name="T73" fmla="*/ 1 h 274"/>
                  <a:gd name="T74" fmla="*/ 1 w 468"/>
                  <a:gd name="T75" fmla="*/ 1 h 274"/>
                  <a:gd name="T76" fmla="*/ 1 w 468"/>
                  <a:gd name="T77" fmla="*/ 1 h 274"/>
                  <a:gd name="T78" fmla="*/ 1 w 468"/>
                  <a:gd name="T79" fmla="*/ 1 h 2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68"/>
                  <a:gd name="T121" fmla="*/ 0 h 274"/>
                  <a:gd name="T122" fmla="*/ 468 w 468"/>
                  <a:gd name="T123" fmla="*/ 274 h 27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68" h="274">
                    <a:moveTo>
                      <a:pt x="118" y="98"/>
                    </a:moveTo>
                    <a:lnTo>
                      <a:pt x="92" y="90"/>
                    </a:lnTo>
                    <a:lnTo>
                      <a:pt x="70" y="79"/>
                    </a:lnTo>
                    <a:lnTo>
                      <a:pt x="44" y="57"/>
                    </a:lnTo>
                    <a:lnTo>
                      <a:pt x="25" y="25"/>
                    </a:lnTo>
                    <a:lnTo>
                      <a:pt x="14" y="1"/>
                    </a:lnTo>
                    <a:lnTo>
                      <a:pt x="5" y="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11" y="59"/>
                    </a:lnTo>
                    <a:lnTo>
                      <a:pt x="28" y="90"/>
                    </a:lnTo>
                    <a:lnTo>
                      <a:pt x="53" y="115"/>
                    </a:lnTo>
                    <a:lnTo>
                      <a:pt x="89" y="126"/>
                    </a:lnTo>
                    <a:lnTo>
                      <a:pt x="112" y="133"/>
                    </a:lnTo>
                    <a:lnTo>
                      <a:pt x="114" y="166"/>
                    </a:lnTo>
                    <a:lnTo>
                      <a:pt x="122" y="202"/>
                    </a:lnTo>
                    <a:lnTo>
                      <a:pt x="137" y="224"/>
                    </a:lnTo>
                    <a:lnTo>
                      <a:pt x="162" y="246"/>
                    </a:lnTo>
                    <a:lnTo>
                      <a:pt x="190" y="261"/>
                    </a:lnTo>
                    <a:lnTo>
                      <a:pt x="217" y="271"/>
                    </a:lnTo>
                    <a:lnTo>
                      <a:pt x="248" y="274"/>
                    </a:lnTo>
                    <a:lnTo>
                      <a:pt x="286" y="274"/>
                    </a:lnTo>
                    <a:lnTo>
                      <a:pt x="334" y="263"/>
                    </a:lnTo>
                    <a:lnTo>
                      <a:pt x="377" y="237"/>
                    </a:lnTo>
                    <a:lnTo>
                      <a:pt x="415" y="210"/>
                    </a:lnTo>
                    <a:lnTo>
                      <a:pt x="443" y="182"/>
                    </a:lnTo>
                    <a:lnTo>
                      <a:pt x="458" y="157"/>
                    </a:lnTo>
                    <a:lnTo>
                      <a:pt x="465" y="133"/>
                    </a:lnTo>
                    <a:lnTo>
                      <a:pt x="468" y="110"/>
                    </a:lnTo>
                    <a:lnTo>
                      <a:pt x="463" y="89"/>
                    </a:lnTo>
                    <a:lnTo>
                      <a:pt x="454" y="71"/>
                    </a:lnTo>
                    <a:lnTo>
                      <a:pt x="437" y="59"/>
                    </a:lnTo>
                    <a:lnTo>
                      <a:pt x="410" y="48"/>
                    </a:lnTo>
                    <a:lnTo>
                      <a:pt x="401" y="50"/>
                    </a:lnTo>
                    <a:lnTo>
                      <a:pt x="401" y="64"/>
                    </a:lnTo>
                    <a:lnTo>
                      <a:pt x="426" y="78"/>
                    </a:lnTo>
                    <a:lnTo>
                      <a:pt x="441" y="90"/>
                    </a:lnTo>
                    <a:lnTo>
                      <a:pt x="444" y="109"/>
                    </a:lnTo>
                    <a:lnTo>
                      <a:pt x="443" y="133"/>
                    </a:lnTo>
                    <a:lnTo>
                      <a:pt x="437" y="152"/>
                    </a:lnTo>
                    <a:lnTo>
                      <a:pt x="420" y="172"/>
                    </a:lnTo>
                    <a:lnTo>
                      <a:pt x="396" y="196"/>
                    </a:lnTo>
                    <a:lnTo>
                      <a:pt x="368" y="219"/>
                    </a:lnTo>
                    <a:lnTo>
                      <a:pt x="336" y="237"/>
                    </a:lnTo>
                    <a:lnTo>
                      <a:pt x="298" y="250"/>
                    </a:lnTo>
                    <a:lnTo>
                      <a:pt x="262" y="254"/>
                    </a:lnTo>
                    <a:lnTo>
                      <a:pt x="226" y="252"/>
                    </a:lnTo>
                    <a:lnTo>
                      <a:pt x="198" y="241"/>
                    </a:lnTo>
                    <a:lnTo>
                      <a:pt x="167" y="224"/>
                    </a:lnTo>
                    <a:lnTo>
                      <a:pt x="150" y="204"/>
                    </a:lnTo>
                    <a:lnTo>
                      <a:pt x="139" y="179"/>
                    </a:lnTo>
                    <a:lnTo>
                      <a:pt x="135" y="149"/>
                    </a:lnTo>
                    <a:lnTo>
                      <a:pt x="137" y="116"/>
                    </a:lnTo>
                    <a:lnTo>
                      <a:pt x="145" y="96"/>
                    </a:lnTo>
                    <a:lnTo>
                      <a:pt x="159" y="83"/>
                    </a:lnTo>
                    <a:lnTo>
                      <a:pt x="176" y="77"/>
                    </a:lnTo>
                    <a:lnTo>
                      <a:pt x="198" y="77"/>
                    </a:lnTo>
                    <a:lnTo>
                      <a:pt x="217" y="83"/>
                    </a:lnTo>
                    <a:lnTo>
                      <a:pt x="235" y="96"/>
                    </a:lnTo>
                    <a:lnTo>
                      <a:pt x="258" y="100"/>
                    </a:lnTo>
                    <a:lnTo>
                      <a:pt x="282" y="100"/>
                    </a:lnTo>
                    <a:lnTo>
                      <a:pt x="314" y="95"/>
                    </a:lnTo>
                    <a:lnTo>
                      <a:pt x="342" y="78"/>
                    </a:lnTo>
                    <a:lnTo>
                      <a:pt x="359" y="66"/>
                    </a:lnTo>
                    <a:lnTo>
                      <a:pt x="381" y="59"/>
                    </a:lnTo>
                    <a:lnTo>
                      <a:pt x="387" y="53"/>
                    </a:lnTo>
                    <a:lnTo>
                      <a:pt x="390" y="42"/>
                    </a:lnTo>
                    <a:lnTo>
                      <a:pt x="381" y="37"/>
                    </a:lnTo>
                    <a:lnTo>
                      <a:pt x="362" y="43"/>
                    </a:lnTo>
                    <a:lnTo>
                      <a:pt x="340" y="54"/>
                    </a:lnTo>
                    <a:lnTo>
                      <a:pt x="320" y="71"/>
                    </a:lnTo>
                    <a:lnTo>
                      <a:pt x="293" y="81"/>
                    </a:lnTo>
                    <a:lnTo>
                      <a:pt x="260" y="81"/>
                    </a:lnTo>
                    <a:lnTo>
                      <a:pt x="240" y="73"/>
                    </a:lnTo>
                    <a:lnTo>
                      <a:pt x="221" y="66"/>
                    </a:lnTo>
                    <a:lnTo>
                      <a:pt x="196" y="59"/>
                    </a:lnTo>
                    <a:lnTo>
                      <a:pt x="176" y="59"/>
                    </a:lnTo>
                    <a:lnTo>
                      <a:pt x="159" y="62"/>
                    </a:lnTo>
                    <a:lnTo>
                      <a:pt x="137" y="76"/>
                    </a:lnTo>
                    <a:lnTo>
                      <a:pt x="126" y="83"/>
                    </a:lnTo>
                    <a:lnTo>
                      <a:pt x="118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31" name="Group 260"/>
              <p:cNvGrpSpPr>
                <a:grpSpLocks/>
              </p:cNvGrpSpPr>
              <p:nvPr/>
            </p:nvGrpSpPr>
            <p:grpSpPr bwMode="auto">
              <a:xfrm>
                <a:off x="721" y="3875"/>
                <a:ext cx="212" cy="102"/>
                <a:chOff x="721" y="3875"/>
                <a:chExt cx="212" cy="102"/>
              </a:xfrm>
            </p:grpSpPr>
            <p:sp>
              <p:nvSpPr>
                <p:cNvPr id="30835" name="Freeform 261"/>
                <p:cNvSpPr>
                  <a:spLocks/>
                </p:cNvSpPr>
                <p:nvPr/>
              </p:nvSpPr>
              <p:spPr bwMode="auto">
                <a:xfrm>
                  <a:off x="721" y="3875"/>
                  <a:ext cx="62" cy="102"/>
                </a:xfrm>
                <a:custGeom>
                  <a:avLst/>
                  <a:gdLst>
                    <a:gd name="T0" fmla="*/ 1 w 124"/>
                    <a:gd name="T1" fmla="*/ 1 h 204"/>
                    <a:gd name="T2" fmla="*/ 1 w 124"/>
                    <a:gd name="T3" fmla="*/ 0 h 204"/>
                    <a:gd name="T4" fmla="*/ 1 w 124"/>
                    <a:gd name="T5" fmla="*/ 1 h 204"/>
                    <a:gd name="T6" fmla="*/ 1 w 124"/>
                    <a:gd name="T7" fmla="*/ 1 h 204"/>
                    <a:gd name="T8" fmla="*/ 1 w 124"/>
                    <a:gd name="T9" fmla="*/ 1 h 204"/>
                    <a:gd name="T10" fmla="*/ 1 w 124"/>
                    <a:gd name="T11" fmla="*/ 1 h 204"/>
                    <a:gd name="T12" fmla="*/ 1 w 124"/>
                    <a:gd name="T13" fmla="*/ 1 h 204"/>
                    <a:gd name="T14" fmla="*/ 1 w 124"/>
                    <a:gd name="T15" fmla="*/ 1 h 204"/>
                    <a:gd name="T16" fmla="*/ 1 w 124"/>
                    <a:gd name="T17" fmla="*/ 1 h 204"/>
                    <a:gd name="T18" fmla="*/ 1 w 124"/>
                    <a:gd name="T19" fmla="*/ 1 h 204"/>
                    <a:gd name="T20" fmla="*/ 1 w 124"/>
                    <a:gd name="T21" fmla="*/ 1 h 204"/>
                    <a:gd name="T22" fmla="*/ 1 w 124"/>
                    <a:gd name="T23" fmla="*/ 1 h 204"/>
                    <a:gd name="T24" fmla="*/ 1 w 124"/>
                    <a:gd name="T25" fmla="*/ 1 h 204"/>
                    <a:gd name="T26" fmla="*/ 1 w 124"/>
                    <a:gd name="T27" fmla="*/ 1 h 204"/>
                    <a:gd name="T28" fmla="*/ 1 w 124"/>
                    <a:gd name="T29" fmla="*/ 1 h 204"/>
                    <a:gd name="T30" fmla="*/ 1 w 124"/>
                    <a:gd name="T31" fmla="*/ 1 h 204"/>
                    <a:gd name="T32" fmla="*/ 1 w 124"/>
                    <a:gd name="T33" fmla="*/ 1 h 204"/>
                    <a:gd name="T34" fmla="*/ 1 w 124"/>
                    <a:gd name="T35" fmla="*/ 1 h 204"/>
                    <a:gd name="T36" fmla="*/ 1 w 124"/>
                    <a:gd name="T37" fmla="*/ 1 h 204"/>
                    <a:gd name="T38" fmla="*/ 1 w 124"/>
                    <a:gd name="T39" fmla="*/ 1 h 204"/>
                    <a:gd name="T40" fmla="*/ 1 w 124"/>
                    <a:gd name="T41" fmla="*/ 1 h 204"/>
                    <a:gd name="T42" fmla="*/ 1 w 124"/>
                    <a:gd name="T43" fmla="*/ 1 h 204"/>
                    <a:gd name="T44" fmla="*/ 1 w 124"/>
                    <a:gd name="T45" fmla="*/ 1 h 204"/>
                    <a:gd name="T46" fmla="*/ 1 w 124"/>
                    <a:gd name="T47" fmla="*/ 1 h 204"/>
                    <a:gd name="T48" fmla="*/ 1 w 124"/>
                    <a:gd name="T49" fmla="*/ 1 h 204"/>
                    <a:gd name="T50" fmla="*/ 1 w 124"/>
                    <a:gd name="T51" fmla="*/ 1 h 204"/>
                    <a:gd name="T52" fmla="*/ 1 w 124"/>
                    <a:gd name="T53" fmla="*/ 1 h 204"/>
                    <a:gd name="T54" fmla="*/ 1 w 124"/>
                    <a:gd name="T55" fmla="*/ 1 h 204"/>
                    <a:gd name="T56" fmla="*/ 1 w 124"/>
                    <a:gd name="T57" fmla="*/ 1 h 204"/>
                    <a:gd name="T58" fmla="*/ 1 w 124"/>
                    <a:gd name="T59" fmla="*/ 1 h 204"/>
                    <a:gd name="T60" fmla="*/ 0 w 124"/>
                    <a:gd name="T61" fmla="*/ 1 h 204"/>
                    <a:gd name="T62" fmla="*/ 1 w 124"/>
                    <a:gd name="T63" fmla="*/ 1 h 204"/>
                    <a:gd name="T64" fmla="*/ 1 w 124"/>
                    <a:gd name="T65" fmla="*/ 1 h 204"/>
                    <a:gd name="T66" fmla="*/ 1 w 124"/>
                    <a:gd name="T67" fmla="*/ 1 h 204"/>
                    <a:gd name="T68" fmla="*/ 1 w 124"/>
                    <a:gd name="T69" fmla="*/ 1 h 204"/>
                    <a:gd name="T70" fmla="*/ 1 w 124"/>
                    <a:gd name="T71" fmla="*/ 1 h 20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24"/>
                    <a:gd name="T109" fmla="*/ 0 h 204"/>
                    <a:gd name="T110" fmla="*/ 124 w 124"/>
                    <a:gd name="T111" fmla="*/ 204 h 20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24" h="204">
                      <a:moveTo>
                        <a:pt x="79" y="30"/>
                      </a:moveTo>
                      <a:lnTo>
                        <a:pt x="92" y="0"/>
                      </a:lnTo>
                      <a:lnTo>
                        <a:pt x="124" y="48"/>
                      </a:lnTo>
                      <a:lnTo>
                        <a:pt x="87" y="70"/>
                      </a:lnTo>
                      <a:lnTo>
                        <a:pt x="58" y="101"/>
                      </a:lnTo>
                      <a:lnTo>
                        <a:pt x="39" y="131"/>
                      </a:lnTo>
                      <a:lnTo>
                        <a:pt x="34" y="150"/>
                      </a:lnTo>
                      <a:lnTo>
                        <a:pt x="41" y="163"/>
                      </a:lnTo>
                      <a:lnTo>
                        <a:pt x="45" y="167"/>
                      </a:lnTo>
                      <a:lnTo>
                        <a:pt x="50" y="167"/>
                      </a:lnTo>
                      <a:lnTo>
                        <a:pt x="53" y="168"/>
                      </a:lnTo>
                      <a:lnTo>
                        <a:pt x="58" y="170"/>
                      </a:lnTo>
                      <a:lnTo>
                        <a:pt x="64" y="173"/>
                      </a:lnTo>
                      <a:lnTo>
                        <a:pt x="64" y="177"/>
                      </a:lnTo>
                      <a:lnTo>
                        <a:pt x="67" y="182"/>
                      </a:lnTo>
                      <a:lnTo>
                        <a:pt x="68" y="185"/>
                      </a:lnTo>
                      <a:lnTo>
                        <a:pt x="70" y="189"/>
                      </a:lnTo>
                      <a:lnTo>
                        <a:pt x="70" y="194"/>
                      </a:lnTo>
                      <a:lnTo>
                        <a:pt x="68" y="198"/>
                      </a:lnTo>
                      <a:lnTo>
                        <a:pt x="64" y="198"/>
                      </a:lnTo>
                      <a:lnTo>
                        <a:pt x="59" y="199"/>
                      </a:lnTo>
                      <a:lnTo>
                        <a:pt x="55" y="199"/>
                      </a:lnTo>
                      <a:lnTo>
                        <a:pt x="51" y="201"/>
                      </a:lnTo>
                      <a:lnTo>
                        <a:pt x="47" y="204"/>
                      </a:lnTo>
                      <a:lnTo>
                        <a:pt x="42" y="204"/>
                      </a:lnTo>
                      <a:lnTo>
                        <a:pt x="39" y="204"/>
                      </a:lnTo>
                      <a:lnTo>
                        <a:pt x="33" y="204"/>
                      </a:lnTo>
                      <a:lnTo>
                        <a:pt x="29" y="204"/>
                      </a:lnTo>
                      <a:lnTo>
                        <a:pt x="24" y="201"/>
                      </a:lnTo>
                      <a:lnTo>
                        <a:pt x="11" y="178"/>
                      </a:lnTo>
                      <a:lnTo>
                        <a:pt x="0" y="145"/>
                      </a:lnTo>
                      <a:lnTo>
                        <a:pt x="1" y="123"/>
                      </a:lnTo>
                      <a:lnTo>
                        <a:pt x="12" y="105"/>
                      </a:lnTo>
                      <a:lnTo>
                        <a:pt x="39" y="73"/>
                      </a:lnTo>
                      <a:lnTo>
                        <a:pt x="70" y="40"/>
                      </a:lnTo>
                      <a:lnTo>
                        <a:pt x="79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6" name="Freeform 262"/>
                <p:cNvSpPr>
                  <a:spLocks/>
                </p:cNvSpPr>
                <p:nvPr/>
              </p:nvSpPr>
              <p:spPr bwMode="auto">
                <a:xfrm>
                  <a:off x="764" y="3896"/>
                  <a:ext cx="51" cy="81"/>
                </a:xfrm>
                <a:custGeom>
                  <a:avLst/>
                  <a:gdLst>
                    <a:gd name="T0" fmla="*/ 1 w 101"/>
                    <a:gd name="T1" fmla="*/ 1 h 162"/>
                    <a:gd name="T2" fmla="*/ 1 w 101"/>
                    <a:gd name="T3" fmla="*/ 1 h 162"/>
                    <a:gd name="T4" fmla="*/ 1 w 101"/>
                    <a:gd name="T5" fmla="*/ 1 h 162"/>
                    <a:gd name="T6" fmla="*/ 1 w 101"/>
                    <a:gd name="T7" fmla="*/ 1 h 162"/>
                    <a:gd name="T8" fmla="*/ 1 w 101"/>
                    <a:gd name="T9" fmla="*/ 1 h 162"/>
                    <a:gd name="T10" fmla="*/ 1 w 101"/>
                    <a:gd name="T11" fmla="*/ 1 h 162"/>
                    <a:gd name="T12" fmla="*/ 1 w 101"/>
                    <a:gd name="T13" fmla="*/ 1 h 162"/>
                    <a:gd name="T14" fmla="*/ 1 w 101"/>
                    <a:gd name="T15" fmla="*/ 1 h 162"/>
                    <a:gd name="T16" fmla="*/ 1 w 101"/>
                    <a:gd name="T17" fmla="*/ 1 h 162"/>
                    <a:gd name="T18" fmla="*/ 1 w 101"/>
                    <a:gd name="T19" fmla="*/ 1 h 162"/>
                    <a:gd name="T20" fmla="*/ 1 w 101"/>
                    <a:gd name="T21" fmla="*/ 1 h 162"/>
                    <a:gd name="T22" fmla="*/ 1 w 101"/>
                    <a:gd name="T23" fmla="*/ 1 h 162"/>
                    <a:gd name="T24" fmla="*/ 1 w 101"/>
                    <a:gd name="T25" fmla="*/ 1 h 162"/>
                    <a:gd name="T26" fmla="*/ 1 w 101"/>
                    <a:gd name="T27" fmla="*/ 1 h 162"/>
                    <a:gd name="T28" fmla="*/ 1 w 101"/>
                    <a:gd name="T29" fmla="*/ 1 h 162"/>
                    <a:gd name="T30" fmla="*/ 1 w 101"/>
                    <a:gd name="T31" fmla="*/ 1 h 162"/>
                    <a:gd name="T32" fmla="*/ 0 w 101"/>
                    <a:gd name="T33" fmla="*/ 1 h 162"/>
                    <a:gd name="T34" fmla="*/ 1 w 101"/>
                    <a:gd name="T35" fmla="*/ 1 h 162"/>
                    <a:gd name="T36" fmla="*/ 1 w 101"/>
                    <a:gd name="T37" fmla="*/ 1 h 162"/>
                    <a:gd name="T38" fmla="*/ 1 w 101"/>
                    <a:gd name="T39" fmla="*/ 1 h 162"/>
                    <a:gd name="T40" fmla="*/ 1 w 101"/>
                    <a:gd name="T41" fmla="*/ 1 h 162"/>
                    <a:gd name="T42" fmla="*/ 1 w 101"/>
                    <a:gd name="T43" fmla="*/ 1 h 162"/>
                    <a:gd name="T44" fmla="*/ 1 w 101"/>
                    <a:gd name="T45" fmla="*/ 0 h 162"/>
                    <a:gd name="T46" fmla="*/ 1 w 101"/>
                    <a:gd name="T47" fmla="*/ 1 h 16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01"/>
                    <a:gd name="T73" fmla="*/ 0 h 162"/>
                    <a:gd name="T74" fmla="*/ 101 w 101"/>
                    <a:gd name="T75" fmla="*/ 162 h 16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01" h="162">
                      <a:moveTo>
                        <a:pt x="40" y="3"/>
                      </a:moveTo>
                      <a:lnTo>
                        <a:pt x="79" y="31"/>
                      </a:lnTo>
                      <a:lnTo>
                        <a:pt x="101" y="42"/>
                      </a:lnTo>
                      <a:lnTo>
                        <a:pt x="78" y="56"/>
                      </a:lnTo>
                      <a:lnTo>
                        <a:pt x="47" y="67"/>
                      </a:lnTo>
                      <a:lnTo>
                        <a:pt x="31" y="95"/>
                      </a:lnTo>
                      <a:lnTo>
                        <a:pt x="30" y="100"/>
                      </a:lnTo>
                      <a:lnTo>
                        <a:pt x="30" y="117"/>
                      </a:lnTo>
                      <a:lnTo>
                        <a:pt x="39" y="126"/>
                      </a:lnTo>
                      <a:lnTo>
                        <a:pt x="55" y="132"/>
                      </a:lnTo>
                      <a:lnTo>
                        <a:pt x="62" y="143"/>
                      </a:lnTo>
                      <a:lnTo>
                        <a:pt x="59" y="156"/>
                      </a:lnTo>
                      <a:lnTo>
                        <a:pt x="47" y="162"/>
                      </a:lnTo>
                      <a:lnTo>
                        <a:pt x="42" y="162"/>
                      </a:lnTo>
                      <a:lnTo>
                        <a:pt x="19" y="159"/>
                      </a:lnTo>
                      <a:lnTo>
                        <a:pt x="6" y="151"/>
                      </a:lnTo>
                      <a:lnTo>
                        <a:pt x="0" y="132"/>
                      </a:lnTo>
                      <a:lnTo>
                        <a:pt x="1" y="108"/>
                      </a:lnTo>
                      <a:lnTo>
                        <a:pt x="6" y="75"/>
                      </a:lnTo>
                      <a:lnTo>
                        <a:pt x="5" y="50"/>
                      </a:lnTo>
                      <a:lnTo>
                        <a:pt x="14" y="36"/>
                      </a:lnTo>
                      <a:lnTo>
                        <a:pt x="25" y="17"/>
                      </a:lnTo>
                      <a:lnTo>
                        <a:pt x="30" y="0"/>
                      </a:lnTo>
                      <a:lnTo>
                        <a:pt x="4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7" name="Freeform 263"/>
                <p:cNvSpPr>
                  <a:spLocks/>
                </p:cNvSpPr>
                <p:nvPr/>
              </p:nvSpPr>
              <p:spPr bwMode="auto">
                <a:xfrm>
                  <a:off x="894" y="3885"/>
                  <a:ext cx="39" cy="75"/>
                </a:xfrm>
                <a:custGeom>
                  <a:avLst/>
                  <a:gdLst>
                    <a:gd name="T0" fmla="*/ 1 w 78"/>
                    <a:gd name="T1" fmla="*/ 0 h 148"/>
                    <a:gd name="T2" fmla="*/ 1 w 78"/>
                    <a:gd name="T3" fmla="*/ 1 h 148"/>
                    <a:gd name="T4" fmla="*/ 1 w 78"/>
                    <a:gd name="T5" fmla="*/ 1 h 148"/>
                    <a:gd name="T6" fmla="*/ 1 w 78"/>
                    <a:gd name="T7" fmla="*/ 1 h 148"/>
                    <a:gd name="T8" fmla="*/ 1 w 78"/>
                    <a:gd name="T9" fmla="*/ 1 h 148"/>
                    <a:gd name="T10" fmla="*/ 1 w 78"/>
                    <a:gd name="T11" fmla="*/ 1 h 148"/>
                    <a:gd name="T12" fmla="*/ 1 w 78"/>
                    <a:gd name="T13" fmla="*/ 1 h 148"/>
                    <a:gd name="T14" fmla="*/ 1 w 78"/>
                    <a:gd name="T15" fmla="*/ 1 h 148"/>
                    <a:gd name="T16" fmla="*/ 1 w 78"/>
                    <a:gd name="T17" fmla="*/ 1 h 148"/>
                    <a:gd name="T18" fmla="*/ 1 w 78"/>
                    <a:gd name="T19" fmla="*/ 1 h 148"/>
                    <a:gd name="T20" fmla="*/ 1 w 78"/>
                    <a:gd name="T21" fmla="*/ 1 h 148"/>
                    <a:gd name="T22" fmla="*/ 1 w 78"/>
                    <a:gd name="T23" fmla="*/ 1 h 148"/>
                    <a:gd name="T24" fmla="*/ 1 w 78"/>
                    <a:gd name="T25" fmla="*/ 1 h 148"/>
                    <a:gd name="T26" fmla="*/ 1 w 78"/>
                    <a:gd name="T27" fmla="*/ 1 h 148"/>
                    <a:gd name="T28" fmla="*/ 0 w 78"/>
                    <a:gd name="T29" fmla="*/ 1 h 148"/>
                    <a:gd name="T30" fmla="*/ 0 w 78"/>
                    <a:gd name="T31" fmla="*/ 1 h 148"/>
                    <a:gd name="T32" fmla="*/ 1 w 78"/>
                    <a:gd name="T33" fmla="*/ 1 h 148"/>
                    <a:gd name="T34" fmla="*/ 1 w 78"/>
                    <a:gd name="T35" fmla="*/ 0 h 14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148"/>
                    <a:gd name="T56" fmla="*/ 78 w 78"/>
                    <a:gd name="T57" fmla="*/ 148 h 14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148">
                      <a:moveTo>
                        <a:pt x="35" y="0"/>
                      </a:moveTo>
                      <a:lnTo>
                        <a:pt x="39" y="31"/>
                      </a:lnTo>
                      <a:lnTo>
                        <a:pt x="37" y="76"/>
                      </a:lnTo>
                      <a:lnTo>
                        <a:pt x="45" y="105"/>
                      </a:lnTo>
                      <a:lnTo>
                        <a:pt x="57" y="110"/>
                      </a:lnTo>
                      <a:lnTo>
                        <a:pt x="70" y="114"/>
                      </a:lnTo>
                      <a:lnTo>
                        <a:pt x="78" y="125"/>
                      </a:lnTo>
                      <a:lnTo>
                        <a:pt x="76" y="139"/>
                      </a:lnTo>
                      <a:lnTo>
                        <a:pt x="59" y="148"/>
                      </a:lnTo>
                      <a:lnTo>
                        <a:pt x="33" y="148"/>
                      </a:lnTo>
                      <a:lnTo>
                        <a:pt x="20" y="138"/>
                      </a:lnTo>
                      <a:lnTo>
                        <a:pt x="14" y="120"/>
                      </a:lnTo>
                      <a:lnTo>
                        <a:pt x="12" y="88"/>
                      </a:lnTo>
                      <a:lnTo>
                        <a:pt x="12" y="54"/>
                      </a:lnTo>
                      <a:lnTo>
                        <a:pt x="0" y="32"/>
                      </a:lnTo>
                      <a:lnTo>
                        <a:pt x="0" y="24"/>
                      </a:lnTo>
                      <a:lnTo>
                        <a:pt x="26" y="5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8" name="Freeform 264"/>
                <p:cNvSpPr>
                  <a:spLocks/>
                </p:cNvSpPr>
                <p:nvPr/>
              </p:nvSpPr>
              <p:spPr bwMode="auto">
                <a:xfrm>
                  <a:off x="863" y="3905"/>
                  <a:ext cx="29" cy="49"/>
                </a:xfrm>
                <a:custGeom>
                  <a:avLst/>
                  <a:gdLst>
                    <a:gd name="T0" fmla="*/ 1 w 57"/>
                    <a:gd name="T1" fmla="*/ 0 h 97"/>
                    <a:gd name="T2" fmla="*/ 1 w 57"/>
                    <a:gd name="T3" fmla="*/ 1 h 97"/>
                    <a:gd name="T4" fmla="*/ 1 w 57"/>
                    <a:gd name="T5" fmla="*/ 1 h 97"/>
                    <a:gd name="T6" fmla="*/ 1 w 57"/>
                    <a:gd name="T7" fmla="*/ 1 h 97"/>
                    <a:gd name="T8" fmla="*/ 1 w 57"/>
                    <a:gd name="T9" fmla="*/ 1 h 97"/>
                    <a:gd name="T10" fmla="*/ 1 w 57"/>
                    <a:gd name="T11" fmla="*/ 1 h 97"/>
                    <a:gd name="T12" fmla="*/ 1 w 57"/>
                    <a:gd name="T13" fmla="*/ 1 h 97"/>
                    <a:gd name="T14" fmla="*/ 1 w 57"/>
                    <a:gd name="T15" fmla="*/ 1 h 97"/>
                    <a:gd name="T16" fmla="*/ 0 w 57"/>
                    <a:gd name="T17" fmla="*/ 1 h 97"/>
                    <a:gd name="T18" fmla="*/ 1 w 57"/>
                    <a:gd name="T19" fmla="*/ 1 h 97"/>
                    <a:gd name="T20" fmla="*/ 1 w 57"/>
                    <a:gd name="T21" fmla="*/ 1 h 97"/>
                    <a:gd name="T22" fmla="*/ 1 w 57"/>
                    <a:gd name="T23" fmla="*/ 1 h 97"/>
                    <a:gd name="T24" fmla="*/ 1 w 57"/>
                    <a:gd name="T25" fmla="*/ 0 h 9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"/>
                    <a:gd name="T40" fmla="*/ 0 h 97"/>
                    <a:gd name="T41" fmla="*/ 57 w 57"/>
                    <a:gd name="T42" fmla="*/ 97 h 9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" h="97">
                      <a:moveTo>
                        <a:pt x="35" y="0"/>
                      </a:moveTo>
                      <a:lnTo>
                        <a:pt x="32" y="45"/>
                      </a:lnTo>
                      <a:lnTo>
                        <a:pt x="35" y="66"/>
                      </a:lnTo>
                      <a:lnTo>
                        <a:pt x="52" y="69"/>
                      </a:lnTo>
                      <a:lnTo>
                        <a:pt x="57" y="78"/>
                      </a:lnTo>
                      <a:lnTo>
                        <a:pt x="52" y="91"/>
                      </a:lnTo>
                      <a:lnTo>
                        <a:pt x="33" y="97"/>
                      </a:lnTo>
                      <a:lnTo>
                        <a:pt x="8" y="94"/>
                      </a:lnTo>
                      <a:lnTo>
                        <a:pt x="0" y="85"/>
                      </a:lnTo>
                      <a:lnTo>
                        <a:pt x="2" y="68"/>
                      </a:lnTo>
                      <a:lnTo>
                        <a:pt x="5" y="41"/>
                      </a:lnTo>
                      <a:lnTo>
                        <a:pt x="2" y="13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32" name="Freeform 265"/>
              <p:cNvSpPr>
                <a:spLocks/>
              </p:cNvSpPr>
              <p:nvPr/>
            </p:nvSpPr>
            <p:spPr bwMode="auto">
              <a:xfrm>
                <a:off x="926" y="3724"/>
                <a:ext cx="149" cy="132"/>
              </a:xfrm>
              <a:custGeom>
                <a:avLst/>
                <a:gdLst>
                  <a:gd name="T0" fmla="*/ 1 w 298"/>
                  <a:gd name="T1" fmla="*/ 0 h 265"/>
                  <a:gd name="T2" fmla="*/ 1 w 298"/>
                  <a:gd name="T3" fmla="*/ 0 h 265"/>
                  <a:gd name="T4" fmla="*/ 1 w 298"/>
                  <a:gd name="T5" fmla="*/ 0 h 265"/>
                  <a:gd name="T6" fmla="*/ 1 w 298"/>
                  <a:gd name="T7" fmla="*/ 0 h 265"/>
                  <a:gd name="T8" fmla="*/ 1 w 298"/>
                  <a:gd name="T9" fmla="*/ 0 h 265"/>
                  <a:gd name="T10" fmla="*/ 1 w 298"/>
                  <a:gd name="T11" fmla="*/ 0 h 265"/>
                  <a:gd name="T12" fmla="*/ 1 w 298"/>
                  <a:gd name="T13" fmla="*/ 0 h 265"/>
                  <a:gd name="T14" fmla="*/ 1 w 298"/>
                  <a:gd name="T15" fmla="*/ 0 h 265"/>
                  <a:gd name="T16" fmla="*/ 1 w 298"/>
                  <a:gd name="T17" fmla="*/ 0 h 265"/>
                  <a:gd name="T18" fmla="*/ 1 w 298"/>
                  <a:gd name="T19" fmla="*/ 0 h 265"/>
                  <a:gd name="T20" fmla="*/ 1 w 298"/>
                  <a:gd name="T21" fmla="*/ 0 h 265"/>
                  <a:gd name="T22" fmla="*/ 1 w 298"/>
                  <a:gd name="T23" fmla="*/ 0 h 265"/>
                  <a:gd name="T24" fmla="*/ 1 w 298"/>
                  <a:gd name="T25" fmla="*/ 0 h 265"/>
                  <a:gd name="T26" fmla="*/ 1 w 298"/>
                  <a:gd name="T27" fmla="*/ 0 h 265"/>
                  <a:gd name="T28" fmla="*/ 1 w 298"/>
                  <a:gd name="T29" fmla="*/ 0 h 265"/>
                  <a:gd name="T30" fmla="*/ 1 w 298"/>
                  <a:gd name="T31" fmla="*/ 0 h 265"/>
                  <a:gd name="T32" fmla="*/ 1 w 298"/>
                  <a:gd name="T33" fmla="*/ 0 h 265"/>
                  <a:gd name="T34" fmla="*/ 1 w 298"/>
                  <a:gd name="T35" fmla="*/ 0 h 265"/>
                  <a:gd name="T36" fmla="*/ 1 w 298"/>
                  <a:gd name="T37" fmla="*/ 0 h 265"/>
                  <a:gd name="T38" fmla="*/ 1 w 298"/>
                  <a:gd name="T39" fmla="*/ 0 h 265"/>
                  <a:gd name="T40" fmla="*/ 1 w 298"/>
                  <a:gd name="T41" fmla="*/ 0 h 265"/>
                  <a:gd name="T42" fmla="*/ 1 w 298"/>
                  <a:gd name="T43" fmla="*/ 0 h 265"/>
                  <a:gd name="T44" fmla="*/ 1 w 298"/>
                  <a:gd name="T45" fmla="*/ 0 h 265"/>
                  <a:gd name="T46" fmla="*/ 1 w 298"/>
                  <a:gd name="T47" fmla="*/ 0 h 265"/>
                  <a:gd name="T48" fmla="*/ 1 w 298"/>
                  <a:gd name="T49" fmla="*/ 0 h 265"/>
                  <a:gd name="T50" fmla="*/ 1 w 298"/>
                  <a:gd name="T51" fmla="*/ 0 h 265"/>
                  <a:gd name="T52" fmla="*/ 1 w 298"/>
                  <a:gd name="T53" fmla="*/ 0 h 265"/>
                  <a:gd name="T54" fmla="*/ 1 w 298"/>
                  <a:gd name="T55" fmla="*/ 0 h 265"/>
                  <a:gd name="T56" fmla="*/ 1 w 298"/>
                  <a:gd name="T57" fmla="*/ 0 h 265"/>
                  <a:gd name="T58" fmla="*/ 1 w 298"/>
                  <a:gd name="T59" fmla="*/ 0 h 265"/>
                  <a:gd name="T60" fmla="*/ 1 w 298"/>
                  <a:gd name="T61" fmla="*/ 0 h 265"/>
                  <a:gd name="T62" fmla="*/ 1 w 298"/>
                  <a:gd name="T63" fmla="*/ 0 h 265"/>
                  <a:gd name="T64" fmla="*/ 1 w 298"/>
                  <a:gd name="T65" fmla="*/ 0 h 265"/>
                  <a:gd name="T66" fmla="*/ 1 w 298"/>
                  <a:gd name="T67" fmla="*/ 0 h 265"/>
                  <a:gd name="T68" fmla="*/ 1 w 298"/>
                  <a:gd name="T69" fmla="*/ 0 h 265"/>
                  <a:gd name="T70" fmla="*/ 1 w 298"/>
                  <a:gd name="T71" fmla="*/ 0 h 265"/>
                  <a:gd name="T72" fmla="*/ 1 w 298"/>
                  <a:gd name="T73" fmla="*/ 0 h 265"/>
                  <a:gd name="T74" fmla="*/ 1 w 298"/>
                  <a:gd name="T75" fmla="*/ 0 h 265"/>
                  <a:gd name="T76" fmla="*/ 1 w 298"/>
                  <a:gd name="T77" fmla="*/ 0 h 26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98"/>
                  <a:gd name="T118" fmla="*/ 0 h 265"/>
                  <a:gd name="T119" fmla="*/ 298 w 298"/>
                  <a:gd name="T120" fmla="*/ 265 h 26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98" h="265">
                    <a:moveTo>
                      <a:pt x="13" y="112"/>
                    </a:moveTo>
                    <a:lnTo>
                      <a:pt x="22" y="88"/>
                    </a:lnTo>
                    <a:lnTo>
                      <a:pt x="40" y="61"/>
                    </a:lnTo>
                    <a:lnTo>
                      <a:pt x="68" y="19"/>
                    </a:lnTo>
                    <a:lnTo>
                      <a:pt x="89" y="0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91" y="58"/>
                    </a:lnTo>
                    <a:lnTo>
                      <a:pt x="78" y="114"/>
                    </a:lnTo>
                    <a:lnTo>
                      <a:pt x="80" y="123"/>
                    </a:lnTo>
                    <a:lnTo>
                      <a:pt x="95" y="123"/>
                    </a:lnTo>
                    <a:lnTo>
                      <a:pt x="125" y="78"/>
                    </a:lnTo>
                    <a:lnTo>
                      <a:pt x="156" y="47"/>
                    </a:lnTo>
                    <a:lnTo>
                      <a:pt x="184" y="30"/>
                    </a:lnTo>
                    <a:lnTo>
                      <a:pt x="197" y="27"/>
                    </a:lnTo>
                    <a:lnTo>
                      <a:pt x="203" y="30"/>
                    </a:lnTo>
                    <a:lnTo>
                      <a:pt x="212" y="33"/>
                    </a:lnTo>
                    <a:lnTo>
                      <a:pt x="209" y="46"/>
                    </a:lnTo>
                    <a:lnTo>
                      <a:pt x="178" y="85"/>
                    </a:lnTo>
                    <a:lnTo>
                      <a:pt x="158" y="128"/>
                    </a:lnTo>
                    <a:lnTo>
                      <a:pt x="153" y="156"/>
                    </a:lnTo>
                    <a:lnTo>
                      <a:pt x="162" y="167"/>
                    </a:lnTo>
                    <a:lnTo>
                      <a:pt x="190" y="184"/>
                    </a:lnTo>
                    <a:lnTo>
                      <a:pt x="236" y="224"/>
                    </a:lnTo>
                    <a:lnTo>
                      <a:pt x="245" y="218"/>
                    </a:lnTo>
                    <a:lnTo>
                      <a:pt x="261" y="209"/>
                    </a:lnTo>
                    <a:lnTo>
                      <a:pt x="277" y="207"/>
                    </a:lnTo>
                    <a:lnTo>
                      <a:pt x="281" y="208"/>
                    </a:lnTo>
                    <a:lnTo>
                      <a:pt x="295" y="213"/>
                    </a:lnTo>
                    <a:lnTo>
                      <a:pt x="298" y="226"/>
                    </a:lnTo>
                    <a:lnTo>
                      <a:pt x="289" y="241"/>
                    </a:lnTo>
                    <a:lnTo>
                      <a:pt x="270" y="247"/>
                    </a:lnTo>
                    <a:lnTo>
                      <a:pt x="242" y="247"/>
                    </a:lnTo>
                    <a:lnTo>
                      <a:pt x="234" y="244"/>
                    </a:lnTo>
                    <a:lnTo>
                      <a:pt x="217" y="256"/>
                    </a:lnTo>
                    <a:lnTo>
                      <a:pt x="198" y="265"/>
                    </a:lnTo>
                    <a:lnTo>
                      <a:pt x="181" y="263"/>
                    </a:lnTo>
                    <a:lnTo>
                      <a:pt x="135" y="250"/>
                    </a:lnTo>
                    <a:lnTo>
                      <a:pt x="83" y="231"/>
                    </a:lnTo>
                    <a:lnTo>
                      <a:pt x="40" y="219"/>
                    </a:lnTo>
                    <a:lnTo>
                      <a:pt x="29" y="207"/>
                    </a:lnTo>
                    <a:lnTo>
                      <a:pt x="33" y="192"/>
                    </a:lnTo>
                    <a:lnTo>
                      <a:pt x="47" y="186"/>
                    </a:lnTo>
                    <a:lnTo>
                      <a:pt x="67" y="195"/>
                    </a:lnTo>
                    <a:lnTo>
                      <a:pt x="97" y="217"/>
                    </a:lnTo>
                    <a:lnTo>
                      <a:pt x="136" y="230"/>
                    </a:lnTo>
                    <a:lnTo>
                      <a:pt x="173" y="244"/>
                    </a:lnTo>
                    <a:lnTo>
                      <a:pt x="187" y="248"/>
                    </a:lnTo>
                    <a:lnTo>
                      <a:pt x="201" y="244"/>
                    </a:lnTo>
                    <a:lnTo>
                      <a:pt x="212" y="237"/>
                    </a:lnTo>
                    <a:lnTo>
                      <a:pt x="217" y="231"/>
                    </a:lnTo>
                    <a:lnTo>
                      <a:pt x="204" y="218"/>
                    </a:lnTo>
                    <a:lnTo>
                      <a:pt x="175" y="200"/>
                    </a:lnTo>
                    <a:lnTo>
                      <a:pt x="146" y="183"/>
                    </a:lnTo>
                    <a:lnTo>
                      <a:pt x="126" y="175"/>
                    </a:lnTo>
                    <a:lnTo>
                      <a:pt x="112" y="172"/>
                    </a:lnTo>
                    <a:lnTo>
                      <a:pt x="120" y="150"/>
                    </a:lnTo>
                    <a:lnTo>
                      <a:pt x="150" y="105"/>
                    </a:lnTo>
                    <a:lnTo>
                      <a:pt x="178" y="62"/>
                    </a:lnTo>
                    <a:lnTo>
                      <a:pt x="178" y="55"/>
                    </a:lnTo>
                    <a:lnTo>
                      <a:pt x="165" y="57"/>
                    </a:lnTo>
                    <a:lnTo>
                      <a:pt x="134" y="95"/>
                    </a:lnTo>
                    <a:lnTo>
                      <a:pt x="100" y="142"/>
                    </a:lnTo>
                    <a:lnTo>
                      <a:pt x="90" y="145"/>
                    </a:lnTo>
                    <a:lnTo>
                      <a:pt x="72" y="140"/>
                    </a:lnTo>
                    <a:lnTo>
                      <a:pt x="61" y="128"/>
                    </a:lnTo>
                    <a:lnTo>
                      <a:pt x="57" y="117"/>
                    </a:lnTo>
                    <a:lnTo>
                      <a:pt x="69" y="71"/>
                    </a:lnTo>
                    <a:lnTo>
                      <a:pt x="86" y="32"/>
                    </a:lnTo>
                    <a:lnTo>
                      <a:pt x="83" y="30"/>
                    </a:lnTo>
                    <a:lnTo>
                      <a:pt x="61" y="56"/>
                    </a:lnTo>
                    <a:lnTo>
                      <a:pt x="40" y="90"/>
                    </a:lnTo>
                    <a:lnTo>
                      <a:pt x="25" y="125"/>
                    </a:lnTo>
                    <a:lnTo>
                      <a:pt x="25" y="157"/>
                    </a:lnTo>
                    <a:lnTo>
                      <a:pt x="18" y="167"/>
                    </a:lnTo>
                    <a:lnTo>
                      <a:pt x="5" y="163"/>
                    </a:lnTo>
                    <a:lnTo>
                      <a:pt x="0" y="145"/>
                    </a:lnTo>
                    <a:lnTo>
                      <a:pt x="7" y="123"/>
                    </a:lnTo>
                    <a:lnTo>
                      <a:pt x="13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266"/>
              <p:cNvSpPr>
                <a:spLocks/>
              </p:cNvSpPr>
              <p:nvPr/>
            </p:nvSpPr>
            <p:spPr bwMode="auto">
              <a:xfrm>
                <a:off x="901" y="3796"/>
                <a:ext cx="53" cy="51"/>
              </a:xfrm>
              <a:custGeom>
                <a:avLst/>
                <a:gdLst>
                  <a:gd name="T0" fmla="*/ 0 w 108"/>
                  <a:gd name="T1" fmla="*/ 1 h 102"/>
                  <a:gd name="T2" fmla="*/ 0 w 108"/>
                  <a:gd name="T3" fmla="*/ 1 h 102"/>
                  <a:gd name="T4" fmla="*/ 0 w 108"/>
                  <a:gd name="T5" fmla="*/ 0 h 102"/>
                  <a:gd name="T6" fmla="*/ 0 w 108"/>
                  <a:gd name="T7" fmla="*/ 1 h 102"/>
                  <a:gd name="T8" fmla="*/ 0 w 108"/>
                  <a:gd name="T9" fmla="*/ 1 h 102"/>
                  <a:gd name="T10" fmla="*/ 0 w 108"/>
                  <a:gd name="T11" fmla="*/ 1 h 102"/>
                  <a:gd name="T12" fmla="*/ 0 w 108"/>
                  <a:gd name="T13" fmla="*/ 1 h 102"/>
                  <a:gd name="T14" fmla="*/ 0 w 108"/>
                  <a:gd name="T15" fmla="*/ 1 h 102"/>
                  <a:gd name="T16" fmla="*/ 0 w 108"/>
                  <a:gd name="T17" fmla="*/ 1 h 102"/>
                  <a:gd name="T18" fmla="*/ 0 w 108"/>
                  <a:gd name="T19" fmla="*/ 1 h 102"/>
                  <a:gd name="T20" fmla="*/ 0 w 108"/>
                  <a:gd name="T21" fmla="*/ 1 h 102"/>
                  <a:gd name="T22" fmla="*/ 0 w 108"/>
                  <a:gd name="T23" fmla="*/ 1 h 102"/>
                  <a:gd name="T24" fmla="*/ 0 w 108"/>
                  <a:gd name="T25" fmla="*/ 1 h 102"/>
                  <a:gd name="T26" fmla="*/ 0 w 108"/>
                  <a:gd name="T27" fmla="*/ 1 h 102"/>
                  <a:gd name="T28" fmla="*/ 0 w 108"/>
                  <a:gd name="T29" fmla="*/ 1 h 1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8"/>
                  <a:gd name="T46" fmla="*/ 0 h 102"/>
                  <a:gd name="T47" fmla="*/ 108 w 108"/>
                  <a:gd name="T48" fmla="*/ 102 h 1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8" h="102">
                    <a:moveTo>
                      <a:pt x="0" y="25"/>
                    </a:moveTo>
                    <a:lnTo>
                      <a:pt x="9" y="8"/>
                    </a:lnTo>
                    <a:lnTo>
                      <a:pt x="26" y="0"/>
                    </a:lnTo>
                    <a:lnTo>
                      <a:pt x="45" y="1"/>
                    </a:lnTo>
                    <a:lnTo>
                      <a:pt x="71" y="19"/>
                    </a:lnTo>
                    <a:lnTo>
                      <a:pt x="94" y="39"/>
                    </a:lnTo>
                    <a:lnTo>
                      <a:pt x="108" y="65"/>
                    </a:lnTo>
                    <a:lnTo>
                      <a:pt x="108" y="87"/>
                    </a:lnTo>
                    <a:lnTo>
                      <a:pt x="94" y="100"/>
                    </a:lnTo>
                    <a:lnTo>
                      <a:pt x="74" y="102"/>
                    </a:lnTo>
                    <a:lnTo>
                      <a:pt x="68" y="100"/>
                    </a:lnTo>
                    <a:lnTo>
                      <a:pt x="66" y="70"/>
                    </a:lnTo>
                    <a:lnTo>
                      <a:pt x="46" y="48"/>
                    </a:lnTo>
                    <a:lnTo>
                      <a:pt x="20" y="36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267"/>
              <p:cNvSpPr>
                <a:spLocks/>
              </p:cNvSpPr>
              <p:nvPr/>
            </p:nvSpPr>
            <p:spPr bwMode="auto">
              <a:xfrm>
                <a:off x="896" y="3792"/>
                <a:ext cx="67" cy="60"/>
              </a:xfrm>
              <a:custGeom>
                <a:avLst/>
                <a:gdLst>
                  <a:gd name="T0" fmla="*/ 0 w 134"/>
                  <a:gd name="T1" fmla="*/ 1 h 120"/>
                  <a:gd name="T2" fmla="*/ 1 w 134"/>
                  <a:gd name="T3" fmla="*/ 1 h 120"/>
                  <a:gd name="T4" fmla="*/ 1 w 134"/>
                  <a:gd name="T5" fmla="*/ 1 h 120"/>
                  <a:gd name="T6" fmla="*/ 1 w 134"/>
                  <a:gd name="T7" fmla="*/ 1 h 120"/>
                  <a:gd name="T8" fmla="*/ 1 w 134"/>
                  <a:gd name="T9" fmla="*/ 1 h 120"/>
                  <a:gd name="T10" fmla="*/ 1 w 134"/>
                  <a:gd name="T11" fmla="*/ 1 h 120"/>
                  <a:gd name="T12" fmla="*/ 1 w 134"/>
                  <a:gd name="T13" fmla="*/ 1 h 120"/>
                  <a:gd name="T14" fmla="*/ 1 w 134"/>
                  <a:gd name="T15" fmla="*/ 1 h 120"/>
                  <a:gd name="T16" fmla="*/ 1 w 134"/>
                  <a:gd name="T17" fmla="*/ 1 h 120"/>
                  <a:gd name="T18" fmla="*/ 1 w 134"/>
                  <a:gd name="T19" fmla="*/ 1 h 120"/>
                  <a:gd name="T20" fmla="*/ 1 w 134"/>
                  <a:gd name="T21" fmla="*/ 1 h 120"/>
                  <a:gd name="T22" fmla="*/ 1 w 134"/>
                  <a:gd name="T23" fmla="*/ 1 h 120"/>
                  <a:gd name="T24" fmla="*/ 1 w 134"/>
                  <a:gd name="T25" fmla="*/ 1 h 120"/>
                  <a:gd name="T26" fmla="*/ 1 w 134"/>
                  <a:gd name="T27" fmla="*/ 1 h 120"/>
                  <a:gd name="T28" fmla="*/ 1 w 134"/>
                  <a:gd name="T29" fmla="*/ 1 h 120"/>
                  <a:gd name="T30" fmla="*/ 1 w 134"/>
                  <a:gd name="T31" fmla="*/ 1 h 120"/>
                  <a:gd name="T32" fmla="*/ 1 w 134"/>
                  <a:gd name="T33" fmla="*/ 1 h 120"/>
                  <a:gd name="T34" fmla="*/ 1 w 134"/>
                  <a:gd name="T35" fmla="*/ 1 h 120"/>
                  <a:gd name="T36" fmla="*/ 1 w 134"/>
                  <a:gd name="T37" fmla="*/ 1 h 120"/>
                  <a:gd name="T38" fmla="*/ 1 w 134"/>
                  <a:gd name="T39" fmla="*/ 1 h 120"/>
                  <a:gd name="T40" fmla="*/ 1 w 134"/>
                  <a:gd name="T41" fmla="*/ 1 h 120"/>
                  <a:gd name="T42" fmla="*/ 1 w 134"/>
                  <a:gd name="T43" fmla="*/ 0 h 120"/>
                  <a:gd name="T44" fmla="*/ 1 w 134"/>
                  <a:gd name="T45" fmla="*/ 1 h 120"/>
                  <a:gd name="T46" fmla="*/ 1 w 134"/>
                  <a:gd name="T47" fmla="*/ 1 h 120"/>
                  <a:gd name="T48" fmla="*/ 0 w 134"/>
                  <a:gd name="T49" fmla="*/ 1 h 12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4"/>
                  <a:gd name="T76" fmla="*/ 0 h 120"/>
                  <a:gd name="T77" fmla="*/ 134 w 134"/>
                  <a:gd name="T78" fmla="*/ 120 h 12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4" h="120">
                    <a:moveTo>
                      <a:pt x="0" y="34"/>
                    </a:moveTo>
                    <a:lnTo>
                      <a:pt x="6" y="45"/>
                    </a:lnTo>
                    <a:lnTo>
                      <a:pt x="20" y="47"/>
                    </a:lnTo>
                    <a:lnTo>
                      <a:pt x="26" y="41"/>
                    </a:lnTo>
                    <a:lnTo>
                      <a:pt x="26" y="24"/>
                    </a:lnTo>
                    <a:lnTo>
                      <a:pt x="32" y="11"/>
                    </a:lnTo>
                    <a:lnTo>
                      <a:pt x="46" y="12"/>
                    </a:lnTo>
                    <a:lnTo>
                      <a:pt x="71" y="27"/>
                    </a:lnTo>
                    <a:lnTo>
                      <a:pt x="99" y="47"/>
                    </a:lnTo>
                    <a:lnTo>
                      <a:pt x="112" y="72"/>
                    </a:lnTo>
                    <a:lnTo>
                      <a:pt x="115" y="85"/>
                    </a:lnTo>
                    <a:lnTo>
                      <a:pt x="101" y="100"/>
                    </a:lnTo>
                    <a:lnTo>
                      <a:pt x="78" y="103"/>
                    </a:lnTo>
                    <a:lnTo>
                      <a:pt x="74" y="117"/>
                    </a:lnTo>
                    <a:lnTo>
                      <a:pt x="99" y="120"/>
                    </a:lnTo>
                    <a:lnTo>
                      <a:pt x="115" y="112"/>
                    </a:lnTo>
                    <a:lnTo>
                      <a:pt x="126" y="100"/>
                    </a:lnTo>
                    <a:lnTo>
                      <a:pt x="134" y="83"/>
                    </a:lnTo>
                    <a:lnTo>
                      <a:pt x="115" y="52"/>
                    </a:lnTo>
                    <a:lnTo>
                      <a:pt x="95" y="28"/>
                    </a:lnTo>
                    <a:lnTo>
                      <a:pt x="71" y="11"/>
                    </a:lnTo>
                    <a:lnTo>
                      <a:pt x="48" y="0"/>
                    </a:lnTo>
                    <a:lnTo>
                      <a:pt x="26" y="1"/>
                    </a:lnTo>
                    <a:lnTo>
                      <a:pt x="13" y="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20" name="Freeform 268"/>
            <p:cNvSpPr>
              <a:spLocks/>
            </p:cNvSpPr>
            <p:nvPr/>
          </p:nvSpPr>
          <p:spPr bwMode="auto">
            <a:xfrm>
              <a:off x="635" y="3641"/>
              <a:ext cx="270" cy="168"/>
            </a:xfrm>
            <a:custGeom>
              <a:avLst/>
              <a:gdLst>
                <a:gd name="T0" fmla="*/ 1 w 539"/>
                <a:gd name="T1" fmla="*/ 0 h 337"/>
                <a:gd name="T2" fmla="*/ 1 w 539"/>
                <a:gd name="T3" fmla="*/ 0 h 337"/>
                <a:gd name="T4" fmla="*/ 1 w 539"/>
                <a:gd name="T5" fmla="*/ 0 h 337"/>
                <a:gd name="T6" fmla="*/ 1 w 539"/>
                <a:gd name="T7" fmla="*/ 0 h 337"/>
                <a:gd name="T8" fmla="*/ 1 w 539"/>
                <a:gd name="T9" fmla="*/ 0 h 337"/>
                <a:gd name="T10" fmla="*/ 1 w 539"/>
                <a:gd name="T11" fmla="*/ 0 h 337"/>
                <a:gd name="T12" fmla="*/ 1 w 539"/>
                <a:gd name="T13" fmla="*/ 0 h 337"/>
                <a:gd name="T14" fmla="*/ 1 w 539"/>
                <a:gd name="T15" fmla="*/ 0 h 337"/>
                <a:gd name="T16" fmla="*/ 1 w 539"/>
                <a:gd name="T17" fmla="*/ 0 h 337"/>
                <a:gd name="T18" fmla="*/ 1 w 539"/>
                <a:gd name="T19" fmla="*/ 0 h 337"/>
                <a:gd name="T20" fmla="*/ 1 w 539"/>
                <a:gd name="T21" fmla="*/ 0 h 337"/>
                <a:gd name="T22" fmla="*/ 1 w 539"/>
                <a:gd name="T23" fmla="*/ 0 h 337"/>
                <a:gd name="T24" fmla="*/ 1 w 539"/>
                <a:gd name="T25" fmla="*/ 0 h 337"/>
                <a:gd name="T26" fmla="*/ 1 w 539"/>
                <a:gd name="T27" fmla="*/ 0 h 337"/>
                <a:gd name="T28" fmla="*/ 1 w 539"/>
                <a:gd name="T29" fmla="*/ 0 h 337"/>
                <a:gd name="T30" fmla="*/ 0 w 539"/>
                <a:gd name="T31" fmla="*/ 0 h 337"/>
                <a:gd name="T32" fmla="*/ 1 w 539"/>
                <a:gd name="T33" fmla="*/ 0 h 337"/>
                <a:gd name="T34" fmla="*/ 1 w 539"/>
                <a:gd name="T35" fmla="*/ 0 h 337"/>
                <a:gd name="T36" fmla="*/ 1 w 539"/>
                <a:gd name="T37" fmla="*/ 0 h 337"/>
                <a:gd name="T38" fmla="*/ 1 w 539"/>
                <a:gd name="T39" fmla="*/ 0 h 337"/>
                <a:gd name="T40" fmla="*/ 1 w 539"/>
                <a:gd name="T41" fmla="*/ 0 h 337"/>
                <a:gd name="T42" fmla="*/ 1 w 539"/>
                <a:gd name="T43" fmla="*/ 0 h 337"/>
                <a:gd name="T44" fmla="*/ 1 w 539"/>
                <a:gd name="T45" fmla="*/ 0 h 337"/>
                <a:gd name="T46" fmla="*/ 1 w 539"/>
                <a:gd name="T47" fmla="*/ 0 h 337"/>
                <a:gd name="T48" fmla="*/ 1 w 539"/>
                <a:gd name="T49" fmla="*/ 0 h 337"/>
                <a:gd name="T50" fmla="*/ 1 w 539"/>
                <a:gd name="T51" fmla="*/ 0 h 337"/>
                <a:gd name="T52" fmla="*/ 1 w 539"/>
                <a:gd name="T53" fmla="*/ 0 h 337"/>
                <a:gd name="T54" fmla="*/ 1 w 539"/>
                <a:gd name="T55" fmla="*/ 0 h 337"/>
                <a:gd name="T56" fmla="*/ 1 w 539"/>
                <a:gd name="T57" fmla="*/ 0 h 337"/>
                <a:gd name="T58" fmla="*/ 1 w 539"/>
                <a:gd name="T59" fmla="*/ 0 h 337"/>
                <a:gd name="T60" fmla="*/ 1 w 539"/>
                <a:gd name="T61" fmla="*/ 0 h 3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39"/>
                <a:gd name="T94" fmla="*/ 0 h 337"/>
                <a:gd name="T95" fmla="*/ 539 w 539"/>
                <a:gd name="T96" fmla="*/ 337 h 3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337">
                  <a:moveTo>
                    <a:pt x="445" y="304"/>
                  </a:moveTo>
                  <a:lnTo>
                    <a:pt x="502" y="318"/>
                  </a:lnTo>
                  <a:lnTo>
                    <a:pt x="539" y="325"/>
                  </a:lnTo>
                  <a:lnTo>
                    <a:pt x="534" y="337"/>
                  </a:lnTo>
                  <a:lnTo>
                    <a:pt x="463" y="320"/>
                  </a:lnTo>
                  <a:lnTo>
                    <a:pt x="419" y="309"/>
                  </a:lnTo>
                  <a:lnTo>
                    <a:pt x="375" y="292"/>
                  </a:lnTo>
                  <a:lnTo>
                    <a:pt x="326" y="271"/>
                  </a:lnTo>
                  <a:lnTo>
                    <a:pt x="282" y="247"/>
                  </a:lnTo>
                  <a:lnTo>
                    <a:pt x="238" y="215"/>
                  </a:lnTo>
                  <a:lnTo>
                    <a:pt x="193" y="179"/>
                  </a:lnTo>
                  <a:lnTo>
                    <a:pt x="140" y="130"/>
                  </a:lnTo>
                  <a:lnTo>
                    <a:pt x="95" y="86"/>
                  </a:lnTo>
                  <a:lnTo>
                    <a:pt x="40" y="42"/>
                  </a:lnTo>
                  <a:lnTo>
                    <a:pt x="9" y="22"/>
                  </a:lnTo>
                  <a:lnTo>
                    <a:pt x="0" y="11"/>
                  </a:lnTo>
                  <a:lnTo>
                    <a:pt x="3" y="1"/>
                  </a:lnTo>
                  <a:lnTo>
                    <a:pt x="24" y="0"/>
                  </a:lnTo>
                  <a:lnTo>
                    <a:pt x="50" y="26"/>
                  </a:lnTo>
                  <a:lnTo>
                    <a:pt x="85" y="60"/>
                  </a:lnTo>
                  <a:lnTo>
                    <a:pt x="127" y="98"/>
                  </a:lnTo>
                  <a:lnTo>
                    <a:pt x="163" y="132"/>
                  </a:lnTo>
                  <a:lnTo>
                    <a:pt x="196" y="164"/>
                  </a:lnTo>
                  <a:lnTo>
                    <a:pt x="225" y="189"/>
                  </a:lnTo>
                  <a:lnTo>
                    <a:pt x="256" y="214"/>
                  </a:lnTo>
                  <a:lnTo>
                    <a:pt x="289" y="239"/>
                  </a:lnTo>
                  <a:lnTo>
                    <a:pt x="317" y="253"/>
                  </a:lnTo>
                  <a:lnTo>
                    <a:pt x="344" y="266"/>
                  </a:lnTo>
                  <a:lnTo>
                    <a:pt x="381" y="284"/>
                  </a:lnTo>
                  <a:lnTo>
                    <a:pt x="416" y="297"/>
                  </a:lnTo>
                  <a:lnTo>
                    <a:pt x="445" y="304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21" name="Group 269"/>
            <p:cNvGrpSpPr>
              <a:grpSpLocks/>
            </p:cNvGrpSpPr>
            <p:nvPr/>
          </p:nvGrpSpPr>
          <p:grpSpPr bwMode="auto">
            <a:xfrm>
              <a:off x="326" y="3298"/>
              <a:ext cx="347" cy="634"/>
              <a:chOff x="326" y="3298"/>
              <a:chExt cx="347" cy="634"/>
            </a:xfrm>
          </p:grpSpPr>
          <p:grpSp>
            <p:nvGrpSpPr>
              <p:cNvPr id="30822" name="Group 270"/>
              <p:cNvGrpSpPr>
                <a:grpSpLocks/>
              </p:cNvGrpSpPr>
              <p:nvPr/>
            </p:nvGrpSpPr>
            <p:grpSpPr bwMode="auto">
              <a:xfrm>
                <a:off x="326" y="3298"/>
                <a:ext cx="347" cy="384"/>
                <a:chOff x="326" y="3298"/>
                <a:chExt cx="347" cy="384"/>
              </a:xfrm>
            </p:grpSpPr>
            <p:sp>
              <p:nvSpPr>
                <p:cNvPr id="30825" name="Freeform 271"/>
                <p:cNvSpPr>
                  <a:spLocks/>
                </p:cNvSpPr>
                <p:nvPr/>
              </p:nvSpPr>
              <p:spPr bwMode="auto">
                <a:xfrm>
                  <a:off x="421" y="3448"/>
                  <a:ext cx="117" cy="225"/>
                </a:xfrm>
                <a:custGeom>
                  <a:avLst/>
                  <a:gdLst>
                    <a:gd name="T0" fmla="*/ 1 w 234"/>
                    <a:gd name="T1" fmla="*/ 1 h 449"/>
                    <a:gd name="T2" fmla="*/ 1 w 234"/>
                    <a:gd name="T3" fmla="*/ 1 h 449"/>
                    <a:gd name="T4" fmla="*/ 1 w 234"/>
                    <a:gd name="T5" fmla="*/ 1 h 449"/>
                    <a:gd name="T6" fmla="*/ 1 w 234"/>
                    <a:gd name="T7" fmla="*/ 0 h 449"/>
                    <a:gd name="T8" fmla="*/ 1 w 234"/>
                    <a:gd name="T9" fmla="*/ 1 h 449"/>
                    <a:gd name="T10" fmla="*/ 1 w 234"/>
                    <a:gd name="T11" fmla="*/ 1 h 449"/>
                    <a:gd name="T12" fmla="*/ 1 w 234"/>
                    <a:gd name="T13" fmla="*/ 1 h 449"/>
                    <a:gd name="T14" fmla="*/ 1 w 234"/>
                    <a:gd name="T15" fmla="*/ 1 h 449"/>
                    <a:gd name="T16" fmla="*/ 1 w 234"/>
                    <a:gd name="T17" fmla="*/ 1 h 449"/>
                    <a:gd name="T18" fmla="*/ 1 w 234"/>
                    <a:gd name="T19" fmla="*/ 1 h 449"/>
                    <a:gd name="T20" fmla="*/ 1 w 234"/>
                    <a:gd name="T21" fmla="*/ 1 h 449"/>
                    <a:gd name="T22" fmla="*/ 1 w 234"/>
                    <a:gd name="T23" fmla="*/ 1 h 449"/>
                    <a:gd name="T24" fmla="*/ 1 w 234"/>
                    <a:gd name="T25" fmla="*/ 1 h 449"/>
                    <a:gd name="T26" fmla="*/ 1 w 234"/>
                    <a:gd name="T27" fmla="*/ 1 h 449"/>
                    <a:gd name="T28" fmla="*/ 1 w 234"/>
                    <a:gd name="T29" fmla="*/ 1 h 449"/>
                    <a:gd name="T30" fmla="*/ 1 w 234"/>
                    <a:gd name="T31" fmla="*/ 1 h 449"/>
                    <a:gd name="T32" fmla="*/ 1 w 234"/>
                    <a:gd name="T33" fmla="*/ 1 h 449"/>
                    <a:gd name="T34" fmla="*/ 1 w 234"/>
                    <a:gd name="T35" fmla="*/ 1 h 449"/>
                    <a:gd name="T36" fmla="*/ 1 w 234"/>
                    <a:gd name="T37" fmla="*/ 1 h 449"/>
                    <a:gd name="T38" fmla="*/ 1 w 234"/>
                    <a:gd name="T39" fmla="*/ 1 h 449"/>
                    <a:gd name="T40" fmla="*/ 1 w 234"/>
                    <a:gd name="T41" fmla="*/ 1 h 449"/>
                    <a:gd name="T42" fmla="*/ 1 w 234"/>
                    <a:gd name="T43" fmla="*/ 1 h 449"/>
                    <a:gd name="T44" fmla="*/ 1 w 234"/>
                    <a:gd name="T45" fmla="*/ 1 h 449"/>
                    <a:gd name="T46" fmla="*/ 1 w 234"/>
                    <a:gd name="T47" fmla="*/ 1 h 449"/>
                    <a:gd name="T48" fmla="*/ 1 w 234"/>
                    <a:gd name="T49" fmla="*/ 1 h 449"/>
                    <a:gd name="T50" fmla="*/ 1 w 234"/>
                    <a:gd name="T51" fmla="*/ 1 h 449"/>
                    <a:gd name="T52" fmla="*/ 0 w 234"/>
                    <a:gd name="T53" fmla="*/ 1 h 449"/>
                    <a:gd name="T54" fmla="*/ 0 w 234"/>
                    <a:gd name="T55" fmla="*/ 1 h 449"/>
                    <a:gd name="T56" fmla="*/ 1 w 234"/>
                    <a:gd name="T57" fmla="*/ 1 h 449"/>
                    <a:gd name="T58" fmla="*/ 1 w 234"/>
                    <a:gd name="T59" fmla="*/ 1 h 449"/>
                    <a:gd name="T60" fmla="*/ 1 w 234"/>
                    <a:gd name="T61" fmla="*/ 1 h 449"/>
                    <a:gd name="T62" fmla="*/ 1 w 234"/>
                    <a:gd name="T63" fmla="*/ 1 h 44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4"/>
                    <a:gd name="T97" fmla="*/ 0 h 449"/>
                    <a:gd name="T98" fmla="*/ 234 w 234"/>
                    <a:gd name="T99" fmla="*/ 449 h 449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4" h="449">
                      <a:moveTo>
                        <a:pt x="48" y="58"/>
                      </a:moveTo>
                      <a:lnTo>
                        <a:pt x="72" y="31"/>
                      </a:lnTo>
                      <a:lnTo>
                        <a:pt x="104" y="10"/>
                      </a:lnTo>
                      <a:lnTo>
                        <a:pt x="131" y="0"/>
                      </a:lnTo>
                      <a:lnTo>
                        <a:pt x="162" y="3"/>
                      </a:lnTo>
                      <a:lnTo>
                        <a:pt x="192" y="16"/>
                      </a:lnTo>
                      <a:lnTo>
                        <a:pt x="209" y="33"/>
                      </a:lnTo>
                      <a:lnTo>
                        <a:pt x="215" y="55"/>
                      </a:lnTo>
                      <a:lnTo>
                        <a:pt x="218" y="86"/>
                      </a:lnTo>
                      <a:lnTo>
                        <a:pt x="207" y="120"/>
                      </a:lnTo>
                      <a:lnTo>
                        <a:pt x="198" y="164"/>
                      </a:lnTo>
                      <a:lnTo>
                        <a:pt x="195" y="207"/>
                      </a:lnTo>
                      <a:lnTo>
                        <a:pt x="204" y="246"/>
                      </a:lnTo>
                      <a:lnTo>
                        <a:pt x="221" y="288"/>
                      </a:lnTo>
                      <a:lnTo>
                        <a:pt x="232" y="322"/>
                      </a:lnTo>
                      <a:lnTo>
                        <a:pt x="234" y="355"/>
                      </a:lnTo>
                      <a:lnTo>
                        <a:pt x="225" y="388"/>
                      </a:lnTo>
                      <a:lnTo>
                        <a:pt x="210" y="410"/>
                      </a:lnTo>
                      <a:lnTo>
                        <a:pt x="188" y="428"/>
                      </a:lnTo>
                      <a:lnTo>
                        <a:pt x="165" y="444"/>
                      </a:lnTo>
                      <a:lnTo>
                        <a:pt x="125" y="449"/>
                      </a:lnTo>
                      <a:lnTo>
                        <a:pt x="89" y="445"/>
                      </a:lnTo>
                      <a:lnTo>
                        <a:pt x="56" y="425"/>
                      </a:lnTo>
                      <a:lnTo>
                        <a:pt x="36" y="399"/>
                      </a:lnTo>
                      <a:lnTo>
                        <a:pt x="22" y="365"/>
                      </a:lnTo>
                      <a:lnTo>
                        <a:pt x="5" y="315"/>
                      </a:lnTo>
                      <a:lnTo>
                        <a:pt x="0" y="268"/>
                      </a:lnTo>
                      <a:lnTo>
                        <a:pt x="0" y="209"/>
                      </a:lnTo>
                      <a:lnTo>
                        <a:pt x="5" y="156"/>
                      </a:lnTo>
                      <a:lnTo>
                        <a:pt x="14" y="112"/>
                      </a:lnTo>
                      <a:lnTo>
                        <a:pt x="31" y="75"/>
                      </a:lnTo>
                      <a:lnTo>
                        <a:pt x="48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" name="Freeform 272"/>
                <p:cNvSpPr>
                  <a:spLocks/>
                </p:cNvSpPr>
                <p:nvPr/>
              </p:nvSpPr>
              <p:spPr bwMode="auto">
                <a:xfrm>
                  <a:off x="326" y="3454"/>
                  <a:ext cx="169" cy="177"/>
                </a:xfrm>
                <a:custGeom>
                  <a:avLst/>
                  <a:gdLst>
                    <a:gd name="T0" fmla="*/ 1 w 337"/>
                    <a:gd name="T1" fmla="*/ 0 h 353"/>
                    <a:gd name="T2" fmla="*/ 1 w 337"/>
                    <a:gd name="T3" fmla="*/ 1 h 353"/>
                    <a:gd name="T4" fmla="*/ 1 w 337"/>
                    <a:gd name="T5" fmla="*/ 1 h 353"/>
                    <a:gd name="T6" fmla="*/ 1 w 337"/>
                    <a:gd name="T7" fmla="*/ 1 h 353"/>
                    <a:gd name="T8" fmla="*/ 1 w 337"/>
                    <a:gd name="T9" fmla="*/ 1 h 353"/>
                    <a:gd name="T10" fmla="*/ 1 w 337"/>
                    <a:gd name="T11" fmla="*/ 1 h 353"/>
                    <a:gd name="T12" fmla="*/ 1 w 337"/>
                    <a:gd name="T13" fmla="*/ 1 h 353"/>
                    <a:gd name="T14" fmla="*/ 1 w 337"/>
                    <a:gd name="T15" fmla="*/ 1 h 353"/>
                    <a:gd name="T16" fmla="*/ 1 w 337"/>
                    <a:gd name="T17" fmla="*/ 1 h 353"/>
                    <a:gd name="T18" fmla="*/ 1 w 337"/>
                    <a:gd name="T19" fmla="*/ 1 h 353"/>
                    <a:gd name="T20" fmla="*/ 1 w 337"/>
                    <a:gd name="T21" fmla="*/ 1 h 353"/>
                    <a:gd name="T22" fmla="*/ 1 w 337"/>
                    <a:gd name="T23" fmla="*/ 1 h 353"/>
                    <a:gd name="T24" fmla="*/ 1 w 337"/>
                    <a:gd name="T25" fmla="*/ 1 h 353"/>
                    <a:gd name="T26" fmla="*/ 1 w 337"/>
                    <a:gd name="T27" fmla="*/ 1 h 353"/>
                    <a:gd name="T28" fmla="*/ 1 w 337"/>
                    <a:gd name="T29" fmla="*/ 1 h 353"/>
                    <a:gd name="T30" fmla="*/ 1 w 337"/>
                    <a:gd name="T31" fmla="*/ 1 h 353"/>
                    <a:gd name="T32" fmla="*/ 1 w 337"/>
                    <a:gd name="T33" fmla="*/ 1 h 353"/>
                    <a:gd name="T34" fmla="*/ 1 w 337"/>
                    <a:gd name="T35" fmla="*/ 1 h 353"/>
                    <a:gd name="T36" fmla="*/ 1 w 337"/>
                    <a:gd name="T37" fmla="*/ 1 h 353"/>
                    <a:gd name="T38" fmla="*/ 1 w 337"/>
                    <a:gd name="T39" fmla="*/ 1 h 353"/>
                    <a:gd name="T40" fmla="*/ 1 w 337"/>
                    <a:gd name="T41" fmla="*/ 1 h 353"/>
                    <a:gd name="T42" fmla="*/ 1 w 337"/>
                    <a:gd name="T43" fmla="*/ 1 h 353"/>
                    <a:gd name="T44" fmla="*/ 1 w 337"/>
                    <a:gd name="T45" fmla="*/ 1 h 353"/>
                    <a:gd name="T46" fmla="*/ 1 w 337"/>
                    <a:gd name="T47" fmla="*/ 1 h 353"/>
                    <a:gd name="T48" fmla="*/ 1 w 337"/>
                    <a:gd name="T49" fmla="*/ 1 h 353"/>
                    <a:gd name="T50" fmla="*/ 1 w 337"/>
                    <a:gd name="T51" fmla="*/ 1 h 353"/>
                    <a:gd name="T52" fmla="*/ 1 w 337"/>
                    <a:gd name="T53" fmla="*/ 1 h 353"/>
                    <a:gd name="T54" fmla="*/ 1 w 337"/>
                    <a:gd name="T55" fmla="*/ 1 h 353"/>
                    <a:gd name="T56" fmla="*/ 1 w 337"/>
                    <a:gd name="T57" fmla="*/ 1 h 353"/>
                    <a:gd name="T58" fmla="*/ 1 w 337"/>
                    <a:gd name="T59" fmla="*/ 1 h 353"/>
                    <a:gd name="T60" fmla="*/ 1 w 337"/>
                    <a:gd name="T61" fmla="*/ 1 h 353"/>
                    <a:gd name="T62" fmla="*/ 1 w 337"/>
                    <a:gd name="T63" fmla="*/ 1 h 353"/>
                    <a:gd name="T64" fmla="*/ 1 w 337"/>
                    <a:gd name="T65" fmla="*/ 1 h 353"/>
                    <a:gd name="T66" fmla="*/ 1 w 337"/>
                    <a:gd name="T67" fmla="*/ 1 h 353"/>
                    <a:gd name="T68" fmla="*/ 1 w 337"/>
                    <a:gd name="T69" fmla="*/ 1 h 353"/>
                    <a:gd name="T70" fmla="*/ 1 w 337"/>
                    <a:gd name="T71" fmla="*/ 1 h 353"/>
                    <a:gd name="T72" fmla="*/ 1 w 337"/>
                    <a:gd name="T73" fmla="*/ 1 h 353"/>
                    <a:gd name="T74" fmla="*/ 1 w 337"/>
                    <a:gd name="T75" fmla="*/ 1 h 353"/>
                    <a:gd name="T76" fmla="*/ 1 w 337"/>
                    <a:gd name="T77" fmla="*/ 1 h 353"/>
                    <a:gd name="T78" fmla="*/ 1 w 337"/>
                    <a:gd name="T79" fmla="*/ 1 h 353"/>
                    <a:gd name="T80" fmla="*/ 1 w 337"/>
                    <a:gd name="T81" fmla="*/ 1 h 353"/>
                    <a:gd name="T82" fmla="*/ 1 w 337"/>
                    <a:gd name="T83" fmla="*/ 1 h 353"/>
                    <a:gd name="T84" fmla="*/ 1 w 337"/>
                    <a:gd name="T85" fmla="*/ 1 h 353"/>
                    <a:gd name="T86" fmla="*/ 1 w 337"/>
                    <a:gd name="T87" fmla="*/ 1 h 353"/>
                    <a:gd name="T88" fmla="*/ 1 w 337"/>
                    <a:gd name="T89" fmla="*/ 1 h 353"/>
                    <a:gd name="T90" fmla="*/ 1 w 337"/>
                    <a:gd name="T91" fmla="*/ 1 h 353"/>
                    <a:gd name="T92" fmla="*/ 1 w 337"/>
                    <a:gd name="T93" fmla="*/ 1 h 353"/>
                    <a:gd name="T94" fmla="*/ 1 w 337"/>
                    <a:gd name="T95" fmla="*/ 1 h 353"/>
                    <a:gd name="T96" fmla="*/ 1 w 337"/>
                    <a:gd name="T97" fmla="*/ 1 h 353"/>
                    <a:gd name="T98" fmla="*/ 1 w 337"/>
                    <a:gd name="T99" fmla="*/ 1 h 353"/>
                    <a:gd name="T100" fmla="*/ 1 w 337"/>
                    <a:gd name="T101" fmla="*/ 1 h 35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337"/>
                    <a:gd name="T154" fmla="*/ 0 h 353"/>
                    <a:gd name="T155" fmla="*/ 337 w 337"/>
                    <a:gd name="T156" fmla="*/ 353 h 35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337" h="353">
                      <a:moveTo>
                        <a:pt x="258" y="2"/>
                      </a:moveTo>
                      <a:lnTo>
                        <a:pt x="312" y="0"/>
                      </a:lnTo>
                      <a:lnTo>
                        <a:pt x="333" y="12"/>
                      </a:lnTo>
                      <a:lnTo>
                        <a:pt x="337" y="34"/>
                      </a:lnTo>
                      <a:lnTo>
                        <a:pt x="316" y="58"/>
                      </a:lnTo>
                      <a:lnTo>
                        <a:pt x="288" y="71"/>
                      </a:lnTo>
                      <a:lnTo>
                        <a:pt x="260" y="71"/>
                      </a:lnTo>
                      <a:lnTo>
                        <a:pt x="228" y="60"/>
                      </a:lnTo>
                      <a:lnTo>
                        <a:pt x="190" y="56"/>
                      </a:lnTo>
                      <a:lnTo>
                        <a:pt x="151" y="65"/>
                      </a:lnTo>
                      <a:lnTo>
                        <a:pt x="105" y="90"/>
                      </a:lnTo>
                      <a:lnTo>
                        <a:pt x="71" y="121"/>
                      </a:lnTo>
                      <a:lnTo>
                        <a:pt x="50" y="152"/>
                      </a:lnTo>
                      <a:lnTo>
                        <a:pt x="49" y="175"/>
                      </a:lnTo>
                      <a:lnTo>
                        <a:pt x="60" y="185"/>
                      </a:lnTo>
                      <a:lnTo>
                        <a:pt x="104" y="194"/>
                      </a:lnTo>
                      <a:lnTo>
                        <a:pt x="156" y="216"/>
                      </a:lnTo>
                      <a:lnTo>
                        <a:pt x="191" y="236"/>
                      </a:lnTo>
                      <a:lnTo>
                        <a:pt x="222" y="242"/>
                      </a:lnTo>
                      <a:lnTo>
                        <a:pt x="241" y="241"/>
                      </a:lnTo>
                      <a:lnTo>
                        <a:pt x="248" y="241"/>
                      </a:lnTo>
                      <a:lnTo>
                        <a:pt x="252" y="241"/>
                      </a:lnTo>
                      <a:lnTo>
                        <a:pt x="258" y="238"/>
                      </a:lnTo>
                      <a:lnTo>
                        <a:pt x="265" y="236"/>
                      </a:lnTo>
                      <a:lnTo>
                        <a:pt x="269" y="238"/>
                      </a:lnTo>
                      <a:lnTo>
                        <a:pt x="274" y="238"/>
                      </a:lnTo>
                      <a:lnTo>
                        <a:pt x="278" y="241"/>
                      </a:lnTo>
                      <a:lnTo>
                        <a:pt x="283" y="241"/>
                      </a:lnTo>
                      <a:lnTo>
                        <a:pt x="287" y="242"/>
                      </a:lnTo>
                      <a:lnTo>
                        <a:pt x="292" y="244"/>
                      </a:lnTo>
                      <a:lnTo>
                        <a:pt x="298" y="246"/>
                      </a:lnTo>
                      <a:lnTo>
                        <a:pt x="303" y="250"/>
                      </a:lnTo>
                      <a:lnTo>
                        <a:pt x="307" y="252"/>
                      </a:lnTo>
                      <a:lnTo>
                        <a:pt x="312" y="257"/>
                      </a:lnTo>
                      <a:lnTo>
                        <a:pt x="316" y="261"/>
                      </a:lnTo>
                      <a:lnTo>
                        <a:pt x="317" y="266"/>
                      </a:lnTo>
                      <a:lnTo>
                        <a:pt x="321" y="274"/>
                      </a:lnTo>
                      <a:lnTo>
                        <a:pt x="322" y="280"/>
                      </a:lnTo>
                      <a:lnTo>
                        <a:pt x="324" y="286"/>
                      </a:lnTo>
                      <a:lnTo>
                        <a:pt x="321" y="292"/>
                      </a:lnTo>
                      <a:lnTo>
                        <a:pt x="316" y="292"/>
                      </a:lnTo>
                      <a:lnTo>
                        <a:pt x="312" y="294"/>
                      </a:lnTo>
                      <a:lnTo>
                        <a:pt x="307" y="294"/>
                      </a:lnTo>
                      <a:lnTo>
                        <a:pt x="303" y="291"/>
                      </a:lnTo>
                      <a:lnTo>
                        <a:pt x="298" y="285"/>
                      </a:lnTo>
                      <a:lnTo>
                        <a:pt x="295" y="280"/>
                      </a:lnTo>
                      <a:lnTo>
                        <a:pt x="288" y="274"/>
                      </a:lnTo>
                      <a:lnTo>
                        <a:pt x="284" y="274"/>
                      </a:lnTo>
                      <a:lnTo>
                        <a:pt x="283" y="280"/>
                      </a:lnTo>
                      <a:lnTo>
                        <a:pt x="286" y="285"/>
                      </a:lnTo>
                      <a:lnTo>
                        <a:pt x="290" y="289"/>
                      </a:lnTo>
                      <a:lnTo>
                        <a:pt x="295" y="298"/>
                      </a:lnTo>
                      <a:lnTo>
                        <a:pt x="299" y="303"/>
                      </a:lnTo>
                      <a:lnTo>
                        <a:pt x="303" y="311"/>
                      </a:lnTo>
                      <a:lnTo>
                        <a:pt x="304" y="317"/>
                      </a:lnTo>
                      <a:lnTo>
                        <a:pt x="303" y="324"/>
                      </a:lnTo>
                      <a:lnTo>
                        <a:pt x="300" y="330"/>
                      </a:lnTo>
                      <a:lnTo>
                        <a:pt x="298" y="337"/>
                      </a:lnTo>
                      <a:lnTo>
                        <a:pt x="292" y="337"/>
                      </a:lnTo>
                      <a:lnTo>
                        <a:pt x="286" y="333"/>
                      </a:lnTo>
                      <a:lnTo>
                        <a:pt x="279" y="328"/>
                      </a:lnTo>
                      <a:lnTo>
                        <a:pt x="275" y="322"/>
                      </a:lnTo>
                      <a:lnTo>
                        <a:pt x="273" y="317"/>
                      </a:lnTo>
                      <a:lnTo>
                        <a:pt x="270" y="311"/>
                      </a:lnTo>
                      <a:lnTo>
                        <a:pt x="267" y="305"/>
                      </a:lnTo>
                      <a:lnTo>
                        <a:pt x="267" y="300"/>
                      </a:lnTo>
                      <a:lnTo>
                        <a:pt x="262" y="302"/>
                      </a:lnTo>
                      <a:lnTo>
                        <a:pt x="261" y="308"/>
                      </a:lnTo>
                      <a:lnTo>
                        <a:pt x="261" y="313"/>
                      </a:lnTo>
                      <a:lnTo>
                        <a:pt x="261" y="319"/>
                      </a:lnTo>
                      <a:lnTo>
                        <a:pt x="262" y="324"/>
                      </a:lnTo>
                      <a:lnTo>
                        <a:pt x="262" y="330"/>
                      </a:lnTo>
                      <a:lnTo>
                        <a:pt x="262" y="337"/>
                      </a:lnTo>
                      <a:lnTo>
                        <a:pt x="262" y="345"/>
                      </a:lnTo>
                      <a:lnTo>
                        <a:pt x="258" y="350"/>
                      </a:lnTo>
                      <a:lnTo>
                        <a:pt x="254" y="353"/>
                      </a:lnTo>
                      <a:lnTo>
                        <a:pt x="249" y="353"/>
                      </a:lnTo>
                      <a:lnTo>
                        <a:pt x="243" y="352"/>
                      </a:lnTo>
                      <a:lnTo>
                        <a:pt x="240" y="345"/>
                      </a:lnTo>
                      <a:lnTo>
                        <a:pt x="239" y="339"/>
                      </a:lnTo>
                      <a:lnTo>
                        <a:pt x="237" y="333"/>
                      </a:lnTo>
                      <a:lnTo>
                        <a:pt x="236" y="328"/>
                      </a:lnTo>
                      <a:lnTo>
                        <a:pt x="232" y="320"/>
                      </a:lnTo>
                      <a:lnTo>
                        <a:pt x="232" y="314"/>
                      </a:lnTo>
                      <a:lnTo>
                        <a:pt x="232" y="309"/>
                      </a:lnTo>
                      <a:lnTo>
                        <a:pt x="232" y="303"/>
                      </a:lnTo>
                      <a:lnTo>
                        <a:pt x="232" y="298"/>
                      </a:lnTo>
                      <a:lnTo>
                        <a:pt x="219" y="274"/>
                      </a:lnTo>
                      <a:lnTo>
                        <a:pt x="182" y="264"/>
                      </a:lnTo>
                      <a:lnTo>
                        <a:pt x="131" y="241"/>
                      </a:lnTo>
                      <a:lnTo>
                        <a:pt x="77" y="225"/>
                      </a:lnTo>
                      <a:lnTo>
                        <a:pt x="35" y="224"/>
                      </a:lnTo>
                      <a:lnTo>
                        <a:pt x="9" y="216"/>
                      </a:lnTo>
                      <a:lnTo>
                        <a:pt x="4" y="207"/>
                      </a:lnTo>
                      <a:lnTo>
                        <a:pt x="0" y="190"/>
                      </a:lnTo>
                      <a:lnTo>
                        <a:pt x="3" y="158"/>
                      </a:lnTo>
                      <a:lnTo>
                        <a:pt x="25" y="116"/>
                      </a:lnTo>
                      <a:lnTo>
                        <a:pt x="55" y="82"/>
                      </a:lnTo>
                      <a:lnTo>
                        <a:pt x="96" y="49"/>
                      </a:lnTo>
                      <a:lnTo>
                        <a:pt x="149" y="26"/>
                      </a:lnTo>
                      <a:lnTo>
                        <a:pt x="202" y="12"/>
                      </a:lnTo>
                      <a:lnTo>
                        <a:pt x="237" y="2"/>
                      </a:lnTo>
                      <a:lnTo>
                        <a:pt x="258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7" name="Freeform 273"/>
                <p:cNvSpPr>
                  <a:spLocks/>
                </p:cNvSpPr>
                <p:nvPr/>
              </p:nvSpPr>
              <p:spPr bwMode="auto">
                <a:xfrm>
                  <a:off x="489" y="3455"/>
                  <a:ext cx="184" cy="227"/>
                </a:xfrm>
                <a:custGeom>
                  <a:avLst/>
                  <a:gdLst>
                    <a:gd name="T0" fmla="*/ 0 w 369"/>
                    <a:gd name="T1" fmla="*/ 1 h 453"/>
                    <a:gd name="T2" fmla="*/ 0 w 369"/>
                    <a:gd name="T3" fmla="*/ 1 h 453"/>
                    <a:gd name="T4" fmla="*/ 0 w 369"/>
                    <a:gd name="T5" fmla="*/ 1 h 453"/>
                    <a:gd name="T6" fmla="*/ 0 w 369"/>
                    <a:gd name="T7" fmla="*/ 1 h 453"/>
                    <a:gd name="T8" fmla="*/ 0 w 369"/>
                    <a:gd name="T9" fmla="*/ 1 h 453"/>
                    <a:gd name="T10" fmla="*/ 0 w 369"/>
                    <a:gd name="T11" fmla="*/ 1 h 453"/>
                    <a:gd name="T12" fmla="*/ 0 w 369"/>
                    <a:gd name="T13" fmla="*/ 1 h 453"/>
                    <a:gd name="T14" fmla="*/ 0 w 369"/>
                    <a:gd name="T15" fmla="*/ 1 h 453"/>
                    <a:gd name="T16" fmla="*/ 0 w 369"/>
                    <a:gd name="T17" fmla="*/ 1 h 453"/>
                    <a:gd name="T18" fmla="*/ 0 w 369"/>
                    <a:gd name="T19" fmla="*/ 1 h 453"/>
                    <a:gd name="T20" fmla="*/ 0 w 369"/>
                    <a:gd name="T21" fmla="*/ 1 h 453"/>
                    <a:gd name="T22" fmla="*/ 0 w 369"/>
                    <a:gd name="T23" fmla="*/ 1 h 453"/>
                    <a:gd name="T24" fmla="*/ 0 w 369"/>
                    <a:gd name="T25" fmla="*/ 1 h 453"/>
                    <a:gd name="T26" fmla="*/ 0 w 369"/>
                    <a:gd name="T27" fmla="*/ 1 h 453"/>
                    <a:gd name="T28" fmla="*/ 0 w 369"/>
                    <a:gd name="T29" fmla="*/ 1 h 453"/>
                    <a:gd name="T30" fmla="*/ 0 w 369"/>
                    <a:gd name="T31" fmla="*/ 1 h 453"/>
                    <a:gd name="T32" fmla="*/ 0 w 369"/>
                    <a:gd name="T33" fmla="*/ 1 h 453"/>
                    <a:gd name="T34" fmla="*/ 0 w 369"/>
                    <a:gd name="T35" fmla="*/ 1 h 453"/>
                    <a:gd name="T36" fmla="*/ 0 w 369"/>
                    <a:gd name="T37" fmla="*/ 1 h 453"/>
                    <a:gd name="T38" fmla="*/ 0 w 369"/>
                    <a:gd name="T39" fmla="*/ 1 h 453"/>
                    <a:gd name="T40" fmla="*/ 0 w 369"/>
                    <a:gd name="T41" fmla="*/ 1 h 453"/>
                    <a:gd name="T42" fmla="*/ 0 w 369"/>
                    <a:gd name="T43" fmla="*/ 1 h 453"/>
                    <a:gd name="T44" fmla="*/ 0 w 369"/>
                    <a:gd name="T45" fmla="*/ 1 h 453"/>
                    <a:gd name="T46" fmla="*/ 0 w 369"/>
                    <a:gd name="T47" fmla="*/ 1 h 453"/>
                    <a:gd name="T48" fmla="*/ 0 w 369"/>
                    <a:gd name="T49" fmla="*/ 1 h 453"/>
                    <a:gd name="T50" fmla="*/ 0 w 369"/>
                    <a:gd name="T51" fmla="*/ 1 h 453"/>
                    <a:gd name="T52" fmla="*/ 0 w 369"/>
                    <a:gd name="T53" fmla="*/ 1 h 453"/>
                    <a:gd name="T54" fmla="*/ 0 w 369"/>
                    <a:gd name="T55" fmla="*/ 1 h 453"/>
                    <a:gd name="T56" fmla="*/ 0 w 369"/>
                    <a:gd name="T57" fmla="*/ 1 h 453"/>
                    <a:gd name="T58" fmla="*/ 0 w 369"/>
                    <a:gd name="T59" fmla="*/ 1 h 453"/>
                    <a:gd name="T60" fmla="*/ 0 w 369"/>
                    <a:gd name="T61" fmla="*/ 1 h 453"/>
                    <a:gd name="T62" fmla="*/ 0 w 369"/>
                    <a:gd name="T63" fmla="*/ 1 h 453"/>
                    <a:gd name="T64" fmla="*/ 0 w 369"/>
                    <a:gd name="T65" fmla="*/ 1 h 453"/>
                    <a:gd name="T66" fmla="*/ 0 w 369"/>
                    <a:gd name="T67" fmla="*/ 1 h 453"/>
                    <a:gd name="T68" fmla="*/ 0 w 369"/>
                    <a:gd name="T69" fmla="*/ 1 h 453"/>
                    <a:gd name="T70" fmla="*/ 0 w 369"/>
                    <a:gd name="T71" fmla="*/ 1 h 453"/>
                    <a:gd name="T72" fmla="*/ 0 w 369"/>
                    <a:gd name="T73" fmla="*/ 1 h 453"/>
                    <a:gd name="T74" fmla="*/ 0 w 369"/>
                    <a:gd name="T75" fmla="*/ 1 h 453"/>
                    <a:gd name="T76" fmla="*/ 0 w 369"/>
                    <a:gd name="T77" fmla="*/ 1 h 453"/>
                    <a:gd name="T78" fmla="*/ 0 w 369"/>
                    <a:gd name="T79" fmla="*/ 1 h 453"/>
                    <a:gd name="T80" fmla="*/ 0 w 369"/>
                    <a:gd name="T81" fmla="*/ 0 h 45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69"/>
                    <a:gd name="T124" fmla="*/ 0 h 453"/>
                    <a:gd name="T125" fmla="*/ 369 w 369"/>
                    <a:gd name="T126" fmla="*/ 453 h 45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69" h="453">
                      <a:moveTo>
                        <a:pt x="39" y="0"/>
                      </a:moveTo>
                      <a:lnTo>
                        <a:pt x="67" y="10"/>
                      </a:lnTo>
                      <a:lnTo>
                        <a:pt x="84" y="30"/>
                      </a:lnTo>
                      <a:lnTo>
                        <a:pt x="108" y="72"/>
                      </a:lnTo>
                      <a:lnTo>
                        <a:pt x="140" y="142"/>
                      </a:lnTo>
                      <a:lnTo>
                        <a:pt x="179" y="209"/>
                      </a:lnTo>
                      <a:lnTo>
                        <a:pt x="235" y="272"/>
                      </a:lnTo>
                      <a:lnTo>
                        <a:pt x="274" y="311"/>
                      </a:lnTo>
                      <a:lnTo>
                        <a:pt x="299" y="336"/>
                      </a:lnTo>
                      <a:lnTo>
                        <a:pt x="305" y="336"/>
                      </a:lnTo>
                      <a:lnTo>
                        <a:pt x="311" y="337"/>
                      </a:lnTo>
                      <a:lnTo>
                        <a:pt x="316" y="339"/>
                      </a:lnTo>
                      <a:lnTo>
                        <a:pt x="322" y="339"/>
                      </a:lnTo>
                      <a:lnTo>
                        <a:pt x="327" y="339"/>
                      </a:lnTo>
                      <a:lnTo>
                        <a:pt x="333" y="342"/>
                      </a:lnTo>
                      <a:lnTo>
                        <a:pt x="339" y="343"/>
                      </a:lnTo>
                      <a:lnTo>
                        <a:pt x="346" y="347"/>
                      </a:lnTo>
                      <a:lnTo>
                        <a:pt x="352" y="353"/>
                      </a:lnTo>
                      <a:lnTo>
                        <a:pt x="358" y="358"/>
                      </a:lnTo>
                      <a:lnTo>
                        <a:pt x="361" y="364"/>
                      </a:lnTo>
                      <a:lnTo>
                        <a:pt x="365" y="371"/>
                      </a:lnTo>
                      <a:lnTo>
                        <a:pt x="365" y="376"/>
                      </a:lnTo>
                      <a:lnTo>
                        <a:pt x="369" y="382"/>
                      </a:lnTo>
                      <a:lnTo>
                        <a:pt x="369" y="387"/>
                      </a:lnTo>
                      <a:lnTo>
                        <a:pt x="369" y="393"/>
                      </a:lnTo>
                      <a:lnTo>
                        <a:pt x="366" y="398"/>
                      </a:lnTo>
                      <a:lnTo>
                        <a:pt x="363" y="404"/>
                      </a:lnTo>
                      <a:lnTo>
                        <a:pt x="358" y="409"/>
                      </a:lnTo>
                      <a:lnTo>
                        <a:pt x="352" y="409"/>
                      </a:lnTo>
                      <a:lnTo>
                        <a:pt x="346" y="409"/>
                      </a:lnTo>
                      <a:lnTo>
                        <a:pt x="339" y="406"/>
                      </a:lnTo>
                      <a:lnTo>
                        <a:pt x="333" y="401"/>
                      </a:lnTo>
                      <a:lnTo>
                        <a:pt x="332" y="395"/>
                      </a:lnTo>
                      <a:lnTo>
                        <a:pt x="332" y="390"/>
                      </a:lnTo>
                      <a:lnTo>
                        <a:pt x="332" y="384"/>
                      </a:lnTo>
                      <a:lnTo>
                        <a:pt x="330" y="378"/>
                      </a:lnTo>
                      <a:lnTo>
                        <a:pt x="327" y="373"/>
                      </a:lnTo>
                      <a:lnTo>
                        <a:pt x="322" y="369"/>
                      </a:lnTo>
                      <a:lnTo>
                        <a:pt x="316" y="369"/>
                      </a:lnTo>
                      <a:lnTo>
                        <a:pt x="310" y="369"/>
                      </a:lnTo>
                      <a:lnTo>
                        <a:pt x="302" y="375"/>
                      </a:lnTo>
                      <a:lnTo>
                        <a:pt x="302" y="381"/>
                      </a:lnTo>
                      <a:lnTo>
                        <a:pt x="298" y="386"/>
                      </a:lnTo>
                      <a:lnTo>
                        <a:pt x="298" y="392"/>
                      </a:lnTo>
                      <a:lnTo>
                        <a:pt x="302" y="397"/>
                      </a:lnTo>
                      <a:lnTo>
                        <a:pt x="305" y="403"/>
                      </a:lnTo>
                      <a:lnTo>
                        <a:pt x="313" y="404"/>
                      </a:lnTo>
                      <a:lnTo>
                        <a:pt x="322" y="410"/>
                      </a:lnTo>
                      <a:lnTo>
                        <a:pt x="327" y="414"/>
                      </a:lnTo>
                      <a:lnTo>
                        <a:pt x="335" y="415"/>
                      </a:lnTo>
                      <a:lnTo>
                        <a:pt x="341" y="417"/>
                      </a:lnTo>
                      <a:lnTo>
                        <a:pt x="346" y="421"/>
                      </a:lnTo>
                      <a:lnTo>
                        <a:pt x="350" y="426"/>
                      </a:lnTo>
                      <a:lnTo>
                        <a:pt x="350" y="432"/>
                      </a:lnTo>
                      <a:lnTo>
                        <a:pt x="349" y="438"/>
                      </a:lnTo>
                      <a:lnTo>
                        <a:pt x="346" y="443"/>
                      </a:lnTo>
                      <a:lnTo>
                        <a:pt x="343" y="449"/>
                      </a:lnTo>
                      <a:lnTo>
                        <a:pt x="337" y="451"/>
                      </a:lnTo>
                      <a:lnTo>
                        <a:pt x="327" y="451"/>
                      </a:lnTo>
                      <a:lnTo>
                        <a:pt x="321" y="453"/>
                      </a:lnTo>
                      <a:lnTo>
                        <a:pt x="313" y="453"/>
                      </a:lnTo>
                      <a:lnTo>
                        <a:pt x="307" y="451"/>
                      </a:lnTo>
                      <a:lnTo>
                        <a:pt x="302" y="448"/>
                      </a:lnTo>
                      <a:lnTo>
                        <a:pt x="294" y="445"/>
                      </a:lnTo>
                      <a:lnTo>
                        <a:pt x="288" y="442"/>
                      </a:lnTo>
                      <a:lnTo>
                        <a:pt x="283" y="436"/>
                      </a:lnTo>
                      <a:lnTo>
                        <a:pt x="277" y="434"/>
                      </a:lnTo>
                      <a:lnTo>
                        <a:pt x="272" y="431"/>
                      </a:lnTo>
                      <a:lnTo>
                        <a:pt x="260" y="404"/>
                      </a:lnTo>
                      <a:lnTo>
                        <a:pt x="257" y="354"/>
                      </a:lnTo>
                      <a:lnTo>
                        <a:pt x="243" y="325"/>
                      </a:lnTo>
                      <a:lnTo>
                        <a:pt x="196" y="276"/>
                      </a:lnTo>
                      <a:lnTo>
                        <a:pt x="157" y="244"/>
                      </a:lnTo>
                      <a:lnTo>
                        <a:pt x="129" y="205"/>
                      </a:lnTo>
                      <a:lnTo>
                        <a:pt x="101" y="156"/>
                      </a:lnTo>
                      <a:lnTo>
                        <a:pt x="73" y="119"/>
                      </a:lnTo>
                      <a:lnTo>
                        <a:pt x="41" y="94"/>
                      </a:lnTo>
                      <a:lnTo>
                        <a:pt x="11" y="72"/>
                      </a:lnTo>
                      <a:lnTo>
                        <a:pt x="0" y="51"/>
                      </a:lnTo>
                      <a:lnTo>
                        <a:pt x="2" y="22"/>
                      </a:lnTo>
                      <a:lnTo>
                        <a:pt x="19" y="8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8" name="Freeform 274"/>
                <p:cNvSpPr>
                  <a:spLocks/>
                </p:cNvSpPr>
                <p:nvPr/>
              </p:nvSpPr>
              <p:spPr bwMode="auto">
                <a:xfrm>
                  <a:off x="462" y="3298"/>
                  <a:ext cx="156" cy="138"/>
                </a:xfrm>
                <a:custGeom>
                  <a:avLst/>
                  <a:gdLst>
                    <a:gd name="T0" fmla="*/ 1 w 310"/>
                    <a:gd name="T1" fmla="*/ 0 h 277"/>
                    <a:gd name="T2" fmla="*/ 1 w 310"/>
                    <a:gd name="T3" fmla="*/ 0 h 277"/>
                    <a:gd name="T4" fmla="*/ 1 w 310"/>
                    <a:gd name="T5" fmla="*/ 0 h 277"/>
                    <a:gd name="T6" fmla="*/ 1 w 310"/>
                    <a:gd name="T7" fmla="*/ 0 h 277"/>
                    <a:gd name="T8" fmla="*/ 1 w 310"/>
                    <a:gd name="T9" fmla="*/ 0 h 277"/>
                    <a:gd name="T10" fmla="*/ 1 w 310"/>
                    <a:gd name="T11" fmla="*/ 0 h 277"/>
                    <a:gd name="T12" fmla="*/ 1 w 310"/>
                    <a:gd name="T13" fmla="*/ 0 h 277"/>
                    <a:gd name="T14" fmla="*/ 1 w 310"/>
                    <a:gd name="T15" fmla="*/ 0 h 277"/>
                    <a:gd name="T16" fmla="*/ 1 w 310"/>
                    <a:gd name="T17" fmla="*/ 0 h 277"/>
                    <a:gd name="T18" fmla="*/ 1 w 310"/>
                    <a:gd name="T19" fmla="*/ 0 h 277"/>
                    <a:gd name="T20" fmla="*/ 1 w 310"/>
                    <a:gd name="T21" fmla="*/ 0 h 277"/>
                    <a:gd name="T22" fmla="*/ 0 w 310"/>
                    <a:gd name="T23" fmla="*/ 0 h 277"/>
                    <a:gd name="T24" fmla="*/ 0 w 310"/>
                    <a:gd name="T25" fmla="*/ 0 h 277"/>
                    <a:gd name="T26" fmla="*/ 1 w 310"/>
                    <a:gd name="T27" fmla="*/ 0 h 277"/>
                    <a:gd name="T28" fmla="*/ 1 w 310"/>
                    <a:gd name="T29" fmla="*/ 0 h 277"/>
                    <a:gd name="T30" fmla="*/ 1 w 310"/>
                    <a:gd name="T31" fmla="*/ 0 h 277"/>
                    <a:gd name="T32" fmla="*/ 1 w 310"/>
                    <a:gd name="T33" fmla="*/ 0 h 277"/>
                    <a:gd name="T34" fmla="*/ 1 w 310"/>
                    <a:gd name="T35" fmla="*/ 0 h 277"/>
                    <a:gd name="T36" fmla="*/ 1 w 310"/>
                    <a:gd name="T37" fmla="*/ 0 h 277"/>
                    <a:gd name="T38" fmla="*/ 1 w 310"/>
                    <a:gd name="T39" fmla="*/ 0 h 277"/>
                    <a:gd name="T40" fmla="*/ 1 w 310"/>
                    <a:gd name="T41" fmla="*/ 0 h 277"/>
                    <a:gd name="T42" fmla="*/ 1 w 310"/>
                    <a:gd name="T43" fmla="*/ 0 h 277"/>
                    <a:gd name="T44" fmla="*/ 1 w 310"/>
                    <a:gd name="T45" fmla="*/ 0 h 277"/>
                    <a:gd name="T46" fmla="*/ 1 w 310"/>
                    <a:gd name="T47" fmla="*/ 0 h 277"/>
                    <a:gd name="T48" fmla="*/ 1 w 310"/>
                    <a:gd name="T49" fmla="*/ 0 h 277"/>
                    <a:gd name="T50" fmla="*/ 1 w 310"/>
                    <a:gd name="T51" fmla="*/ 0 h 277"/>
                    <a:gd name="T52" fmla="*/ 1 w 310"/>
                    <a:gd name="T53" fmla="*/ 0 h 277"/>
                    <a:gd name="T54" fmla="*/ 1 w 310"/>
                    <a:gd name="T55" fmla="*/ 0 h 277"/>
                    <a:gd name="T56" fmla="*/ 1 w 310"/>
                    <a:gd name="T57" fmla="*/ 0 h 277"/>
                    <a:gd name="T58" fmla="*/ 1 w 310"/>
                    <a:gd name="T59" fmla="*/ 0 h 277"/>
                    <a:gd name="T60" fmla="*/ 1 w 310"/>
                    <a:gd name="T61" fmla="*/ 0 h 277"/>
                    <a:gd name="T62" fmla="*/ 1 w 310"/>
                    <a:gd name="T63" fmla="*/ 0 h 277"/>
                    <a:gd name="T64" fmla="*/ 1 w 310"/>
                    <a:gd name="T65" fmla="*/ 0 h 277"/>
                    <a:gd name="T66" fmla="*/ 1 w 310"/>
                    <a:gd name="T67" fmla="*/ 0 h 27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10"/>
                    <a:gd name="T103" fmla="*/ 0 h 277"/>
                    <a:gd name="T104" fmla="*/ 310 w 310"/>
                    <a:gd name="T105" fmla="*/ 277 h 27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10" h="277">
                      <a:moveTo>
                        <a:pt x="233" y="104"/>
                      </a:moveTo>
                      <a:lnTo>
                        <a:pt x="227" y="69"/>
                      </a:lnTo>
                      <a:lnTo>
                        <a:pt x="216" y="41"/>
                      </a:lnTo>
                      <a:lnTo>
                        <a:pt x="194" y="17"/>
                      </a:lnTo>
                      <a:lnTo>
                        <a:pt x="168" y="3"/>
                      </a:lnTo>
                      <a:lnTo>
                        <a:pt x="138" y="0"/>
                      </a:lnTo>
                      <a:lnTo>
                        <a:pt x="108" y="0"/>
                      </a:lnTo>
                      <a:lnTo>
                        <a:pt x="74" y="13"/>
                      </a:lnTo>
                      <a:lnTo>
                        <a:pt x="49" y="37"/>
                      </a:lnTo>
                      <a:lnTo>
                        <a:pt x="26" y="73"/>
                      </a:lnTo>
                      <a:lnTo>
                        <a:pt x="10" y="112"/>
                      </a:lnTo>
                      <a:lnTo>
                        <a:pt x="0" y="149"/>
                      </a:lnTo>
                      <a:lnTo>
                        <a:pt x="0" y="190"/>
                      </a:lnTo>
                      <a:lnTo>
                        <a:pt x="7" y="223"/>
                      </a:lnTo>
                      <a:lnTo>
                        <a:pt x="26" y="247"/>
                      </a:lnTo>
                      <a:lnTo>
                        <a:pt x="49" y="264"/>
                      </a:lnTo>
                      <a:lnTo>
                        <a:pt x="74" y="275"/>
                      </a:lnTo>
                      <a:lnTo>
                        <a:pt x="108" y="277"/>
                      </a:lnTo>
                      <a:lnTo>
                        <a:pt x="138" y="271"/>
                      </a:lnTo>
                      <a:lnTo>
                        <a:pt x="160" y="262"/>
                      </a:lnTo>
                      <a:lnTo>
                        <a:pt x="186" y="238"/>
                      </a:lnTo>
                      <a:lnTo>
                        <a:pt x="205" y="212"/>
                      </a:lnTo>
                      <a:lnTo>
                        <a:pt x="216" y="190"/>
                      </a:lnTo>
                      <a:lnTo>
                        <a:pt x="247" y="213"/>
                      </a:lnTo>
                      <a:lnTo>
                        <a:pt x="289" y="229"/>
                      </a:lnTo>
                      <a:lnTo>
                        <a:pt x="303" y="227"/>
                      </a:lnTo>
                      <a:lnTo>
                        <a:pt x="310" y="216"/>
                      </a:lnTo>
                      <a:lnTo>
                        <a:pt x="310" y="202"/>
                      </a:lnTo>
                      <a:lnTo>
                        <a:pt x="294" y="190"/>
                      </a:lnTo>
                      <a:lnTo>
                        <a:pt x="264" y="182"/>
                      </a:lnTo>
                      <a:lnTo>
                        <a:pt x="235" y="167"/>
                      </a:lnTo>
                      <a:lnTo>
                        <a:pt x="227" y="157"/>
                      </a:lnTo>
                      <a:lnTo>
                        <a:pt x="231" y="125"/>
                      </a:lnTo>
                      <a:lnTo>
                        <a:pt x="233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3" name="Freeform 275"/>
              <p:cNvSpPr>
                <a:spLocks/>
              </p:cNvSpPr>
              <p:nvPr/>
            </p:nvSpPr>
            <p:spPr bwMode="auto">
              <a:xfrm>
                <a:off x="395" y="3604"/>
                <a:ext cx="171" cy="292"/>
              </a:xfrm>
              <a:custGeom>
                <a:avLst/>
                <a:gdLst>
                  <a:gd name="T0" fmla="*/ 1 w 342"/>
                  <a:gd name="T1" fmla="*/ 1 h 584"/>
                  <a:gd name="T2" fmla="*/ 1 w 342"/>
                  <a:gd name="T3" fmla="*/ 0 h 584"/>
                  <a:gd name="T4" fmla="*/ 1 w 342"/>
                  <a:gd name="T5" fmla="*/ 1 h 584"/>
                  <a:gd name="T6" fmla="*/ 1 w 342"/>
                  <a:gd name="T7" fmla="*/ 1 h 584"/>
                  <a:gd name="T8" fmla="*/ 1 w 342"/>
                  <a:gd name="T9" fmla="*/ 1 h 584"/>
                  <a:gd name="T10" fmla="*/ 1 w 342"/>
                  <a:gd name="T11" fmla="*/ 1 h 584"/>
                  <a:gd name="T12" fmla="*/ 1 w 342"/>
                  <a:gd name="T13" fmla="*/ 1 h 584"/>
                  <a:gd name="T14" fmla="*/ 1 w 342"/>
                  <a:gd name="T15" fmla="*/ 1 h 584"/>
                  <a:gd name="T16" fmla="*/ 1 w 342"/>
                  <a:gd name="T17" fmla="*/ 1 h 584"/>
                  <a:gd name="T18" fmla="*/ 1 w 342"/>
                  <a:gd name="T19" fmla="*/ 1 h 584"/>
                  <a:gd name="T20" fmla="*/ 1 w 342"/>
                  <a:gd name="T21" fmla="*/ 1 h 584"/>
                  <a:gd name="T22" fmla="*/ 1 w 342"/>
                  <a:gd name="T23" fmla="*/ 1 h 584"/>
                  <a:gd name="T24" fmla="*/ 1 w 342"/>
                  <a:gd name="T25" fmla="*/ 1 h 584"/>
                  <a:gd name="T26" fmla="*/ 1 w 342"/>
                  <a:gd name="T27" fmla="*/ 1 h 584"/>
                  <a:gd name="T28" fmla="*/ 1 w 342"/>
                  <a:gd name="T29" fmla="*/ 1 h 584"/>
                  <a:gd name="T30" fmla="*/ 1 w 342"/>
                  <a:gd name="T31" fmla="*/ 1 h 584"/>
                  <a:gd name="T32" fmla="*/ 1 w 342"/>
                  <a:gd name="T33" fmla="*/ 1 h 584"/>
                  <a:gd name="T34" fmla="*/ 1 w 342"/>
                  <a:gd name="T35" fmla="*/ 1 h 584"/>
                  <a:gd name="T36" fmla="*/ 1 w 342"/>
                  <a:gd name="T37" fmla="*/ 1 h 584"/>
                  <a:gd name="T38" fmla="*/ 1 w 342"/>
                  <a:gd name="T39" fmla="*/ 1 h 584"/>
                  <a:gd name="T40" fmla="*/ 1 w 342"/>
                  <a:gd name="T41" fmla="*/ 1 h 584"/>
                  <a:gd name="T42" fmla="*/ 1 w 342"/>
                  <a:gd name="T43" fmla="*/ 1 h 584"/>
                  <a:gd name="T44" fmla="*/ 1 w 342"/>
                  <a:gd name="T45" fmla="*/ 1 h 584"/>
                  <a:gd name="T46" fmla="*/ 1 w 342"/>
                  <a:gd name="T47" fmla="*/ 1 h 584"/>
                  <a:gd name="T48" fmla="*/ 1 w 342"/>
                  <a:gd name="T49" fmla="*/ 1 h 584"/>
                  <a:gd name="T50" fmla="*/ 1 w 342"/>
                  <a:gd name="T51" fmla="*/ 1 h 584"/>
                  <a:gd name="T52" fmla="*/ 1 w 342"/>
                  <a:gd name="T53" fmla="*/ 1 h 584"/>
                  <a:gd name="T54" fmla="*/ 1 w 342"/>
                  <a:gd name="T55" fmla="*/ 1 h 584"/>
                  <a:gd name="T56" fmla="*/ 0 w 342"/>
                  <a:gd name="T57" fmla="*/ 1 h 584"/>
                  <a:gd name="T58" fmla="*/ 0 w 342"/>
                  <a:gd name="T59" fmla="*/ 1 h 584"/>
                  <a:gd name="T60" fmla="*/ 1 w 342"/>
                  <a:gd name="T61" fmla="*/ 1 h 584"/>
                  <a:gd name="T62" fmla="*/ 1 w 342"/>
                  <a:gd name="T63" fmla="*/ 1 h 584"/>
                  <a:gd name="T64" fmla="*/ 1 w 342"/>
                  <a:gd name="T65" fmla="*/ 1 h 584"/>
                  <a:gd name="T66" fmla="*/ 1 w 342"/>
                  <a:gd name="T67" fmla="*/ 1 h 584"/>
                  <a:gd name="T68" fmla="*/ 1 w 342"/>
                  <a:gd name="T69" fmla="*/ 1 h 584"/>
                  <a:gd name="T70" fmla="*/ 1 w 342"/>
                  <a:gd name="T71" fmla="*/ 1 h 584"/>
                  <a:gd name="T72" fmla="*/ 1 w 342"/>
                  <a:gd name="T73" fmla="*/ 1 h 584"/>
                  <a:gd name="T74" fmla="*/ 1 w 342"/>
                  <a:gd name="T75" fmla="*/ 1 h 584"/>
                  <a:gd name="T76" fmla="*/ 1 w 342"/>
                  <a:gd name="T77" fmla="*/ 1 h 584"/>
                  <a:gd name="T78" fmla="*/ 1 w 342"/>
                  <a:gd name="T79" fmla="*/ 1 h 584"/>
                  <a:gd name="T80" fmla="*/ 1 w 342"/>
                  <a:gd name="T81" fmla="*/ 1 h 584"/>
                  <a:gd name="T82" fmla="*/ 1 w 342"/>
                  <a:gd name="T83" fmla="*/ 1 h 584"/>
                  <a:gd name="T84" fmla="*/ 1 w 342"/>
                  <a:gd name="T85" fmla="*/ 1 h 584"/>
                  <a:gd name="T86" fmla="*/ 1 w 342"/>
                  <a:gd name="T87" fmla="*/ 1 h 584"/>
                  <a:gd name="T88" fmla="*/ 1 w 342"/>
                  <a:gd name="T89" fmla="*/ 1 h 584"/>
                  <a:gd name="T90" fmla="*/ 1 w 342"/>
                  <a:gd name="T91" fmla="*/ 1 h 584"/>
                  <a:gd name="T92" fmla="*/ 1 w 342"/>
                  <a:gd name="T93" fmla="*/ 1 h 58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42"/>
                  <a:gd name="T142" fmla="*/ 0 h 584"/>
                  <a:gd name="T143" fmla="*/ 342 w 342"/>
                  <a:gd name="T144" fmla="*/ 584 h 58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42" h="584">
                    <a:moveTo>
                      <a:pt x="119" y="12"/>
                    </a:moveTo>
                    <a:lnTo>
                      <a:pt x="148" y="0"/>
                    </a:lnTo>
                    <a:lnTo>
                      <a:pt x="179" y="4"/>
                    </a:lnTo>
                    <a:lnTo>
                      <a:pt x="196" y="27"/>
                    </a:lnTo>
                    <a:lnTo>
                      <a:pt x="214" y="75"/>
                    </a:lnTo>
                    <a:lnTo>
                      <a:pt x="258" y="158"/>
                    </a:lnTo>
                    <a:lnTo>
                      <a:pt x="313" y="222"/>
                    </a:lnTo>
                    <a:lnTo>
                      <a:pt x="341" y="265"/>
                    </a:lnTo>
                    <a:lnTo>
                      <a:pt x="342" y="289"/>
                    </a:lnTo>
                    <a:lnTo>
                      <a:pt x="329" y="315"/>
                    </a:lnTo>
                    <a:lnTo>
                      <a:pt x="310" y="326"/>
                    </a:lnTo>
                    <a:lnTo>
                      <a:pt x="252" y="357"/>
                    </a:lnTo>
                    <a:lnTo>
                      <a:pt x="246" y="363"/>
                    </a:lnTo>
                    <a:lnTo>
                      <a:pt x="192" y="388"/>
                    </a:lnTo>
                    <a:lnTo>
                      <a:pt x="113" y="402"/>
                    </a:lnTo>
                    <a:lnTo>
                      <a:pt x="64" y="403"/>
                    </a:lnTo>
                    <a:lnTo>
                      <a:pt x="58" y="416"/>
                    </a:lnTo>
                    <a:lnTo>
                      <a:pt x="58" y="444"/>
                    </a:lnTo>
                    <a:lnTo>
                      <a:pt x="60" y="450"/>
                    </a:lnTo>
                    <a:lnTo>
                      <a:pt x="87" y="500"/>
                    </a:lnTo>
                    <a:lnTo>
                      <a:pt x="128" y="530"/>
                    </a:lnTo>
                    <a:lnTo>
                      <a:pt x="142" y="551"/>
                    </a:lnTo>
                    <a:lnTo>
                      <a:pt x="128" y="569"/>
                    </a:lnTo>
                    <a:lnTo>
                      <a:pt x="122" y="573"/>
                    </a:lnTo>
                    <a:lnTo>
                      <a:pt x="82" y="584"/>
                    </a:lnTo>
                    <a:lnTo>
                      <a:pt x="58" y="559"/>
                    </a:lnTo>
                    <a:lnTo>
                      <a:pt x="36" y="503"/>
                    </a:lnTo>
                    <a:lnTo>
                      <a:pt x="19" y="453"/>
                    </a:lnTo>
                    <a:lnTo>
                      <a:pt x="0" y="403"/>
                    </a:lnTo>
                    <a:lnTo>
                      <a:pt x="0" y="381"/>
                    </a:lnTo>
                    <a:lnTo>
                      <a:pt x="8" y="368"/>
                    </a:lnTo>
                    <a:lnTo>
                      <a:pt x="27" y="356"/>
                    </a:lnTo>
                    <a:lnTo>
                      <a:pt x="57" y="357"/>
                    </a:lnTo>
                    <a:lnTo>
                      <a:pt x="96" y="365"/>
                    </a:lnTo>
                    <a:lnTo>
                      <a:pt x="144" y="357"/>
                    </a:lnTo>
                    <a:lnTo>
                      <a:pt x="190" y="338"/>
                    </a:lnTo>
                    <a:lnTo>
                      <a:pt x="225" y="310"/>
                    </a:lnTo>
                    <a:lnTo>
                      <a:pt x="252" y="276"/>
                    </a:lnTo>
                    <a:lnTo>
                      <a:pt x="257" y="258"/>
                    </a:lnTo>
                    <a:lnTo>
                      <a:pt x="252" y="239"/>
                    </a:lnTo>
                    <a:lnTo>
                      <a:pt x="213" y="201"/>
                    </a:lnTo>
                    <a:lnTo>
                      <a:pt x="173" y="166"/>
                    </a:lnTo>
                    <a:lnTo>
                      <a:pt x="141" y="129"/>
                    </a:lnTo>
                    <a:lnTo>
                      <a:pt x="117" y="85"/>
                    </a:lnTo>
                    <a:lnTo>
                      <a:pt x="108" y="45"/>
                    </a:lnTo>
                    <a:lnTo>
                      <a:pt x="117" y="21"/>
                    </a:lnTo>
                    <a:lnTo>
                      <a:pt x="11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276"/>
              <p:cNvSpPr>
                <a:spLocks/>
              </p:cNvSpPr>
              <p:nvPr/>
            </p:nvSpPr>
            <p:spPr bwMode="auto">
              <a:xfrm>
                <a:off x="446" y="3613"/>
                <a:ext cx="114" cy="319"/>
              </a:xfrm>
              <a:custGeom>
                <a:avLst/>
                <a:gdLst>
                  <a:gd name="T0" fmla="*/ 0 w 229"/>
                  <a:gd name="T1" fmla="*/ 1 h 638"/>
                  <a:gd name="T2" fmla="*/ 0 w 229"/>
                  <a:gd name="T3" fmla="*/ 1 h 638"/>
                  <a:gd name="T4" fmla="*/ 0 w 229"/>
                  <a:gd name="T5" fmla="*/ 0 h 638"/>
                  <a:gd name="T6" fmla="*/ 0 w 229"/>
                  <a:gd name="T7" fmla="*/ 1 h 638"/>
                  <a:gd name="T8" fmla="*/ 0 w 229"/>
                  <a:gd name="T9" fmla="*/ 1 h 638"/>
                  <a:gd name="T10" fmla="*/ 0 w 229"/>
                  <a:gd name="T11" fmla="*/ 1 h 638"/>
                  <a:gd name="T12" fmla="*/ 0 w 229"/>
                  <a:gd name="T13" fmla="*/ 1 h 638"/>
                  <a:gd name="T14" fmla="*/ 0 w 229"/>
                  <a:gd name="T15" fmla="*/ 1 h 638"/>
                  <a:gd name="T16" fmla="*/ 0 w 229"/>
                  <a:gd name="T17" fmla="*/ 1 h 638"/>
                  <a:gd name="T18" fmla="*/ 0 w 229"/>
                  <a:gd name="T19" fmla="*/ 1 h 638"/>
                  <a:gd name="T20" fmla="*/ 0 w 229"/>
                  <a:gd name="T21" fmla="*/ 1 h 638"/>
                  <a:gd name="T22" fmla="*/ 0 w 229"/>
                  <a:gd name="T23" fmla="*/ 1 h 638"/>
                  <a:gd name="T24" fmla="*/ 0 w 229"/>
                  <a:gd name="T25" fmla="*/ 1 h 638"/>
                  <a:gd name="T26" fmla="*/ 0 w 229"/>
                  <a:gd name="T27" fmla="*/ 1 h 638"/>
                  <a:gd name="T28" fmla="*/ 0 w 229"/>
                  <a:gd name="T29" fmla="*/ 1 h 638"/>
                  <a:gd name="T30" fmla="*/ 0 w 229"/>
                  <a:gd name="T31" fmla="*/ 1 h 638"/>
                  <a:gd name="T32" fmla="*/ 0 w 229"/>
                  <a:gd name="T33" fmla="*/ 1 h 638"/>
                  <a:gd name="T34" fmla="*/ 0 w 229"/>
                  <a:gd name="T35" fmla="*/ 1 h 638"/>
                  <a:gd name="T36" fmla="*/ 0 w 229"/>
                  <a:gd name="T37" fmla="*/ 1 h 638"/>
                  <a:gd name="T38" fmla="*/ 0 w 229"/>
                  <a:gd name="T39" fmla="*/ 1 h 638"/>
                  <a:gd name="T40" fmla="*/ 0 w 229"/>
                  <a:gd name="T41" fmla="*/ 1 h 638"/>
                  <a:gd name="T42" fmla="*/ 0 w 229"/>
                  <a:gd name="T43" fmla="*/ 1 h 638"/>
                  <a:gd name="T44" fmla="*/ 0 w 229"/>
                  <a:gd name="T45" fmla="*/ 1 h 638"/>
                  <a:gd name="T46" fmla="*/ 0 w 229"/>
                  <a:gd name="T47" fmla="*/ 1 h 638"/>
                  <a:gd name="T48" fmla="*/ 0 w 229"/>
                  <a:gd name="T49" fmla="*/ 1 h 638"/>
                  <a:gd name="T50" fmla="*/ 0 w 229"/>
                  <a:gd name="T51" fmla="*/ 1 h 638"/>
                  <a:gd name="T52" fmla="*/ 0 w 229"/>
                  <a:gd name="T53" fmla="*/ 1 h 638"/>
                  <a:gd name="T54" fmla="*/ 0 w 229"/>
                  <a:gd name="T55" fmla="*/ 1 h 638"/>
                  <a:gd name="T56" fmla="*/ 0 w 229"/>
                  <a:gd name="T57" fmla="*/ 1 h 638"/>
                  <a:gd name="T58" fmla="*/ 0 w 229"/>
                  <a:gd name="T59" fmla="*/ 1 h 638"/>
                  <a:gd name="T60" fmla="*/ 0 w 229"/>
                  <a:gd name="T61" fmla="*/ 1 h 638"/>
                  <a:gd name="T62" fmla="*/ 0 w 229"/>
                  <a:gd name="T63" fmla="*/ 1 h 638"/>
                  <a:gd name="T64" fmla="*/ 0 w 229"/>
                  <a:gd name="T65" fmla="*/ 1 h 638"/>
                  <a:gd name="T66" fmla="*/ 0 w 229"/>
                  <a:gd name="T67" fmla="*/ 1 h 638"/>
                  <a:gd name="T68" fmla="*/ 0 w 229"/>
                  <a:gd name="T69" fmla="*/ 1 h 638"/>
                  <a:gd name="T70" fmla="*/ 0 w 229"/>
                  <a:gd name="T71" fmla="*/ 1 h 6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9"/>
                  <a:gd name="T109" fmla="*/ 0 h 638"/>
                  <a:gd name="T110" fmla="*/ 229 w 229"/>
                  <a:gd name="T111" fmla="*/ 638 h 6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9" h="638">
                    <a:moveTo>
                      <a:pt x="92" y="48"/>
                    </a:moveTo>
                    <a:lnTo>
                      <a:pt x="111" y="22"/>
                    </a:lnTo>
                    <a:lnTo>
                      <a:pt x="140" y="0"/>
                    </a:lnTo>
                    <a:lnTo>
                      <a:pt x="164" y="2"/>
                    </a:lnTo>
                    <a:lnTo>
                      <a:pt x="175" y="17"/>
                    </a:lnTo>
                    <a:lnTo>
                      <a:pt x="178" y="42"/>
                    </a:lnTo>
                    <a:lnTo>
                      <a:pt x="178" y="95"/>
                    </a:lnTo>
                    <a:lnTo>
                      <a:pt x="166" y="173"/>
                    </a:lnTo>
                    <a:lnTo>
                      <a:pt x="140" y="245"/>
                    </a:lnTo>
                    <a:lnTo>
                      <a:pt x="123" y="312"/>
                    </a:lnTo>
                    <a:lnTo>
                      <a:pt x="111" y="387"/>
                    </a:lnTo>
                    <a:lnTo>
                      <a:pt x="101" y="456"/>
                    </a:lnTo>
                    <a:lnTo>
                      <a:pt x="94" y="538"/>
                    </a:lnTo>
                    <a:lnTo>
                      <a:pt x="101" y="569"/>
                    </a:lnTo>
                    <a:lnTo>
                      <a:pt x="128" y="580"/>
                    </a:lnTo>
                    <a:lnTo>
                      <a:pt x="207" y="585"/>
                    </a:lnTo>
                    <a:lnTo>
                      <a:pt x="226" y="590"/>
                    </a:lnTo>
                    <a:lnTo>
                      <a:pt x="229" y="603"/>
                    </a:lnTo>
                    <a:lnTo>
                      <a:pt x="192" y="630"/>
                    </a:lnTo>
                    <a:lnTo>
                      <a:pt x="151" y="638"/>
                    </a:lnTo>
                    <a:lnTo>
                      <a:pt x="122" y="625"/>
                    </a:lnTo>
                    <a:lnTo>
                      <a:pt x="69" y="608"/>
                    </a:lnTo>
                    <a:lnTo>
                      <a:pt x="36" y="607"/>
                    </a:lnTo>
                    <a:lnTo>
                      <a:pt x="10" y="605"/>
                    </a:lnTo>
                    <a:lnTo>
                      <a:pt x="0" y="586"/>
                    </a:lnTo>
                    <a:lnTo>
                      <a:pt x="8" y="564"/>
                    </a:lnTo>
                    <a:lnTo>
                      <a:pt x="25" y="540"/>
                    </a:lnTo>
                    <a:lnTo>
                      <a:pt x="55" y="504"/>
                    </a:lnTo>
                    <a:lnTo>
                      <a:pt x="71" y="454"/>
                    </a:lnTo>
                    <a:lnTo>
                      <a:pt x="67" y="389"/>
                    </a:lnTo>
                    <a:lnTo>
                      <a:pt x="73" y="335"/>
                    </a:lnTo>
                    <a:lnTo>
                      <a:pt x="80" y="264"/>
                    </a:lnTo>
                    <a:lnTo>
                      <a:pt x="92" y="203"/>
                    </a:lnTo>
                    <a:lnTo>
                      <a:pt x="95" y="130"/>
                    </a:lnTo>
                    <a:lnTo>
                      <a:pt x="94" y="76"/>
                    </a:lnTo>
                    <a:lnTo>
                      <a:pt x="92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Shift Instructions</a:t>
            </a:r>
          </a:p>
        </p:txBody>
      </p:sp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6029325" y="643255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772025" y="3011488"/>
            <a:ext cx="647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ahoma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992688" y="3176588"/>
            <a:ext cx="2730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ahoma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4533900" y="3011488"/>
            <a:ext cx="1587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5580063" y="3011488"/>
            <a:ext cx="1587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4525963" y="3297238"/>
            <a:ext cx="1651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5572125" y="3297238"/>
            <a:ext cx="1651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4446588" y="3151188"/>
            <a:ext cx="1412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5959475" y="312578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5964238" y="3297238"/>
            <a:ext cx="1317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Tahoma" charset="0"/>
              </a:rPr>
              <a:t>WE</a:t>
            </a:r>
            <a:endParaRPr lang="en-US" b="0">
              <a:latin typeface="Tahoma" charset="0"/>
            </a:endParaRPr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3582988" y="3081338"/>
            <a:ext cx="6365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Rd: &lt;15:11&gt;</a:t>
            </a:r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3462338" y="3157538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3519488" y="3214688"/>
            <a:ext cx="881062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9"/>
          <p:cNvSpPr>
            <a:spLocks/>
          </p:cNvSpPr>
          <p:nvPr/>
        </p:nvSpPr>
        <p:spPr bwMode="auto">
          <a:xfrm>
            <a:off x="4362450" y="318293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Freeform 20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5002213" y="5105400"/>
            <a:ext cx="1587" cy="1035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65" name="Group 22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1100" y="719"/>
            <a:chExt cx="579" cy="92"/>
          </a:xfrm>
        </p:grpSpPr>
        <p:sp>
          <p:nvSpPr>
            <p:cNvPr id="31931" name="Rectangle 23"/>
            <p:cNvSpPr>
              <a:spLocks noChangeArrowheads="1"/>
            </p:cNvSpPr>
            <p:nvPr/>
          </p:nvSpPr>
          <p:spPr bwMode="auto">
            <a:xfrm>
              <a:off x="1104" y="719"/>
              <a:ext cx="575" cy="9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1932" name="Group 24"/>
            <p:cNvGrpSpPr>
              <a:grpSpLocks/>
            </p:cNvGrpSpPr>
            <p:nvPr/>
          </p:nvGrpSpPr>
          <p:grpSpPr bwMode="auto">
            <a:xfrm>
              <a:off x="1100" y="757"/>
              <a:ext cx="64" cy="40"/>
              <a:chOff x="1100" y="757"/>
              <a:chExt cx="64" cy="40"/>
            </a:xfrm>
          </p:grpSpPr>
          <p:sp>
            <p:nvSpPr>
              <p:cNvPr id="31933" name="Line 25"/>
              <p:cNvSpPr>
                <a:spLocks noChangeShapeType="1"/>
              </p:cNvSpPr>
              <p:nvPr/>
            </p:nvSpPr>
            <p:spPr bwMode="auto">
              <a:xfrm>
                <a:off x="1100" y="757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4" name="Line 26"/>
              <p:cNvSpPr>
                <a:spLocks noChangeShapeType="1"/>
              </p:cNvSpPr>
              <p:nvPr/>
            </p:nvSpPr>
            <p:spPr bwMode="auto">
              <a:xfrm flipV="1">
                <a:off x="1100" y="779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66" name="Rectangle 27"/>
          <p:cNvSpPr>
            <a:spLocks noChangeArrowheads="1"/>
          </p:cNvSpPr>
          <p:nvPr/>
        </p:nvSpPr>
        <p:spPr bwMode="auto">
          <a:xfrm>
            <a:off x="1757363" y="177006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1767" name="Rectangle 28"/>
          <p:cNvSpPr>
            <a:spLocks noChangeArrowheads="1"/>
          </p:cNvSpPr>
          <p:nvPr/>
        </p:nvSpPr>
        <p:spPr bwMode="auto">
          <a:xfrm>
            <a:off x="1757363" y="174466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1768" name="Group 29"/>
          <p:cNvGrpSpPr>
            <a:grpSpLocks/>
          </p:cNvGrpSpPr>
          <p:nvPr/>
        </p:nvGrpSpPr>
        <p:grpSpPr bwMode="auto">
          <a:xfrm>
            <a:off x="1644650" y="2238375"/>
            <a:ext cx="227013" cy="184150"/>
            <a:chOff x="1320" y="1054"/>
            <a:chExt cx="143" cy="116"/>
          </a:xfrm>
        </p:grpSpPr>
        <p:sp>
          <p:nvSpPr>
            <p:cNvPr id="31929" name="Rectangle 30"/>
            <p:cNvSpPr>
              <a:spLocks noChangeArrowheads="1"/>
            </p:cNvSpPr>
            <p:nvPr/>
          </p:nvSpPr>
          <p:spPr bwMode="auto">
            <a:xfrm>
              <a:off x="1320" y="1058"/>
              <a:ext cx="143" cy="1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1930" name="Rectangle 31"/>
            <p:cNvSpPr>
              <a:spLocks noChangeArrowheads="1"/>
            </p:cNvSpPr>
            <p:nvPr/>
          </p:nvSpPr>
          <p:spPr bwMode="auto">
            <a:xfrm>
              <a:off x="1337" y="1054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1769" name="Freeform 32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33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34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35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36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37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Freeform 38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Line 39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77" name="Group 40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2182" y="843"/>
            <a:chExt cx="575" cy="287"/>
          </a:xfrm>
        </p:grpSpPr>
        <p:sp>
          <p:nvSpPr>
            <p:cNvPr id="31924" name="Rectangle 41"/>
            <p:cNvSpPr>
              <a:spLocks noChangeArrowheads="1"/>
            </p:cNvSpPr>
            <p:nvPr/>
          </p:nvSpPr>
          <p:spPr bwMode="auto">
            <a:xfrm>
              <a:off x="2182" y="843"/>
              <a:ext cx="575" cy="2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1925" name="Rectangle 42"/>
            <p:cNvSpPr>
              <a:spLocks noChangeArrowheads="1"/>
            </p:cNvSpPr>
            <p:nvPr/>
          </p:nvSpPr>
          <p:spPr bwMode="auto">
            <a:xfrm>
              <a:off x="2357" y="847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1926" name="Rectangle 43"/>
            <p:cNvSpPr>
              <a:spLocks noChangeArrowheads="1"/>
            </p:cNvSpPr>
            <p:nvPr/>
          </p:nvSpPr>
          <p:spPr bwMode="auto">
            <a:xfrm>
              <a:off x="2402" y="919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1927" name="Rectangle 44"/>
            <p:cNvSpPr>
              <a:spLocks noChangeArrowheads="1"/>
            </p:cNvSpPr>
            <p:nvPr/>
          </p:nvSpPr>
          <p:spPr bwMode="auto">
            <a:xfrm>
              <a:off x="2199" y="879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1928" name="Rectangle 45"/>
            <p:cNvSpPr>
              <a:spLocks noChangeArrowheads="1"/>
            </p:cNvSpPr>
            <p:nvPr/>
          </p:nvSpPr>
          <p:spPr bwMode="auto">
            <a:xfrm>
              <a:off x="2448" y="1050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5724525" y="2568575"/>
            <a:ext cx="6000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1779" name="Line 49"/>
          <p:cNvSpPr>
            <a:spLocks noChangeShapeType="1"/>
          </p:cNvSpPr>
          <p:nvPr/>
        </p:nvSpPr>
        <p:spPr bwMode="auto">
          <a:xfrm flipH="1">
            <a:off x="3462338" y="2560638"/>
            <a:ext cx="11414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>
            <a:off x="3386138" y="27574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3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4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5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Freeform 56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Freeform 57"/>
          <p:cNvSpPr>
            <a:spLocks/>
          </p:cNvSpPr>
          <p:nvPr/>
        </p:nvSpPr>
        <p:spPr bwMode="auto">
          <a:xfrm>
            <a:off x="5603875" y="4621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58"/>
          <p:cNvSpPr>
            <a:spLocks noChangeShapeType="1"/>
          </p:cNvSpPr>
          <p:nvPr/>
        </p:nvSpPr>
        <p:spPr bwMode="auto">
          <a:xfrm>
            <a:off x="5629275" y="3411538"/>
            <a:ext cx="1588" cy="12477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Freeform 59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60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Rectangle 61"/>
          <p:cNvSpPr>
            <a:spLocks noChangeArrowheads="1"/>
          </p:cNvSpPr>
          <p:nvPr/>
        </p:nvSpPr>
        <p:spPr bwMode="auto">
          <a:xfrm>
            <a:off x="4818063" y="479742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1790" name="Rectangle 62"/>
          <p:cNvSpPr>
            <a:spLocks noChangeArrowheads="1"/>
          </p:cNvSpPr>
          <p:nvPr/>
        </p:nvSpPr>
        <p:spPr bwMode="auto">
          <a:xfrm>
            <a:off x="4497388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1791" name="Rectangle 63"/>
          <p:cNvSpPr>
            <a:spLocks noChangeArrowheads="1"/>
          </p:cNvSpPr>
          <p:nvPr/>
        </p:nvSpPr>
        <p:spPr bwMode="auto">
          <a:xfrm>
            <a:off x="5467350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1792" name="Freeform 64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5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6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7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8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9"/>
          <p:cNvSpPr>
            <a:spLocks noChangeShapeType="1"/>
          </p:cNvSpPr>
          <p:nvPr/>
        </p:nvSpPr>
        <p:spPr bwMode="auto">
          <a:xfrm flipH="1" flipV="1">
            <a:off x="5002213" y="6103938"/>
            <a:ext cx="0" cy="271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Freeform 70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Freeform 73"/>
          <p:cNvSpPr>
            <a:spLocks/>
          </p:cNvSpPr>
          <p:nvPr/>
        </p:nvSpPr>
        <p:spPr bwMode="auto">
          <a:xfrm>
            <a:off x="4330700" y="48926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74"/>
          <p:cNvSpPr>
            <a:spLocks noChangeShapeType="1"/>
          </p:cNvSpPr>
          <p:nvPr/>
        </p:nvSpPr>
        <p:spPr bwMode="auto">
          <a:xfrm flipH="1">
            <a:off x="4267200" y="4924425"/>
            <a:ext cx="16510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Rectangle 75"/>
          <p:cNvSpPr>
            <a:spLocks noChangeArrowheads="1"/>
          </p:cNvSpPr>
          <p:nvPr/>
        </p:nvSpPr>
        <p:spPr bwMode="auto">
          <a:xfrm>
            <a:off x="3895725" y="4886325"/>
            <a:ext cx="2936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ALUFN</a:t>
            </a:r>
            <a:endParaRPr lang="en-US" b="0">
              <a:latin typeface="Tahoma" charset="0"/>
            </a:endParaRPr>
          </a:p>
        </p:txBody>
      </p:sp>
      <p:grpSp>
        <p:nvGrpSpPr>
          <p:cNvPr id="31804" name="Group 76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769" y="2210"/>
            <a:chExt cx="806" cy="179"/>
          </a:xfrm>
        </p:grpSpPr>
        <p:sp>
          <p:nvSpPr>
            <p:cNvPr id="31922" name="Rectangle 77"/>
            <p:cNvSpPr>
              <a:spLocks noChangeArrowheads="1"/>
            </p:cNvSpPr>
            <p:nvPr/>
          </p:nvSpPr>
          <p:spPr bwMode="auto">
            <a:xfrm>
              <a:off x="1769" y="2210"/>
              <a:ext cx="806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1923" name="Rectangle 78"/>
            <p:cNvSpPr>
              <a:spLocks noChangeArrowheads="1"/>
            </p:cNvSpPr>
            <p:nvPr/>
          </p:nvSpPr>
          <p:spPr bwMode="auto">
            <a:xfrm>
              <a:off x="1907" y="2243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1805" name="Line 79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Line 80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81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82"/>
          <p:cNvSpPr>
            <a:spLocks noChangeShapeType="1"/>
          </p:cNvSpPr>
          <p:nvPr/>
        </p:nvSpPr>
        <p:spPr bwMode="auto">
          <a:xfrm>
            <a:off x="2809875" y="55197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Line 83"/>
          <p:cNvSpPr>
            <a:spLocks noChangeShapeType="1"/>
          </p:cNvSpPr>
          <p:nvPr/>
        </p:nvSpPr>
        <p:spPr bwMode="auto">
          <a:xfrm>
            <a:off x="2867025" y="55768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Freeform 84"/>
          <p:cNvSpPr>
            <a:spLocks/>
          </p:cNvSpPr>
          <p:nvPr/>
        </p:nvSpPr>
        <p:spPr bwMode="auto">
          <a:xfrm>
            <a:off x="2962275" y="5551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5"/>
          <p:cNvSpPr>
            <a:spLocks noChangeArrowheads="1"/>
          </p:cNvSpPr>
          <p:nvPr/>
        </p:nvSpPr>
        <p:spPr bwMode="auto">
          <a:xfrm>
            <a:off x="3074988" y="55006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sp>
        <p:nvSpPr>
          <p:cNvPr id="31812" name="Rectangle 86"/>
          <p:cNvSpPr>
            <a:spLocks noChangeArrowheads="1"/>
          </p:cNvSpPr>
          <p:nvPr/>
        </p:nvSpPr>
        <p:spPr bwMode="auto">
          <a:xfrm>
            <a:off x="3071813" y="5216525"/>
            <a:ext cx="355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ALUFN</a:t>
            </a:r>
            <a:endParaRPr lang="en-US" b="0">
              <a:latin typeface="Tahoma" charset="0"/>
            </a:endParaRPr>
          </a:p>
        </p:txBody>
      </p:sp>
      <p:sp>
        <p:nvSpPr>
          <p:cNvPr id="31813" name="Line 87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4" name="Freeform 90"/>
          <p:cNvSpPr>
            <a:spLocks/>
          </p:cNvSpPr>
          <p:nvPr/>
        </p:nvSpPr>
        <p:spPr bwMode="auto">
          <a:xfrm>
            <a:off x="6156325" y="3303588"/>
            <a:ext cx="69850" cy="57150"/>
          </a:xfrm>
          <a:custGeom>
            <a:avLst/>
            <a:gdLst>
              <a:gd name="T0" fmla="*/ 0 w 44"/>
              <a:gd name="T1" fmla="*/ 2147483647 h 36"/>
              <a:gd name="T2" fmla="*/ 2147483647 w 44"/>
              <a:gd name="T3" fmla="*/ 0 h 36"/>
              <a:gd name="T4" fmla="*/ 2147483647 w 44"/>
              <a:gd name="T5" fmla="*/ 2147483647 h 36"/>
              <a:gd name="T6" fmla="*/ 2147483647 w 44"/>
              <a:gd name="T7" fmla="*/ 2147483647 h 36"/>
              <a:gd name="T8" fmla="*/ 0 w 44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6"/>
              <a:gd name="T17" fmla="*/ 44 w 44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6">
                <a:moveTo>
                  <a:pt x="0" y="20"/>
                </a:moveTo>
                <a:lnTo>
                  <a:pt x="44" y="0"/>
                </a:lnTo>
                <a:lnTo>
                  <a:pt x="20" y="20"/>
                </a:lnTo>
                <a:lnTo>
                  <a:pt x="44" y="36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Line 91"/>
          <p:cNvSpPr>
            <a:spLocks noChangeShapeType="1"/>
          </p:cNvSpPr>
          <p:nvPr/>
        </p:nvSpPr>
        <p:spPr bwMode="auto">
          <a:xfrm>
            <a:off x="6188075" y="3335338"/>
            <a:ext cx="18891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6" name="Rectangle 92"/>
          <p:cNvSpPr>
            <a:spLocks noChangeArrowheads="1"/>
          </p:cNvSpPr>
          <p:nvPr/>
        </p:nvSpPr>
        <p:spPr bwMode="auto">
          <a:xfrm>
            <a:off x="6429375" y="3290888"/>
            <a:ext cx="2635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31817" name="Group 93"/>
          <p:cNvGrpSpPr>
            <a:grpSpLocks/>
          </p:cNvGrpSpPr>
          <p:nvPr/>
        </p:nvGrpSpPr>
        <p:grpSpPr bwMode="auto">
          <a:xfrm>
            <a:off x="2043113" y="1700213"/>
            <a:ext cx="117475" cy="152400"/>
            <a:chOff x="1571" y="715"/>
            <a:chExt cx="74" cy="96"/>
          </a:xfrm>
        </p:grpSpPr>
        <p:sp>
          <p:nvSpPr>
            <p:cNvPr id="31920" name="Line 94"/>
            <p:cNvSpPr>
              <a:spLocks noChangeShapeType="1"/>
            </p:cNvSpPr>
            <p:nvPr/>
          </p:nvSpPr>
          <p:spPr bwMode="auto">
            <a:xfrm>
              <a:off x="1571" y="715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Rectangle 95"/>
            <p:cNvSpPr>
              <a:spLocks noChangeArrowheads="1"/>
            </p:cNvSpPr>
            <p:nvPr/>
          </p:nvSpPr>
          <p:spPr bwMode="auto">
            <a:xfrm>
              <a:off x="1588" y="735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1818" name="Line 96"/>
          <p:cNvSpPr>
            <a:spLocks noChangeShapeType="1"/>
          </p:cNvSpPr>
          <p:nvPr/>
        </p:nvSpPr>
        <p:spPr bwMode="auto">
          <a:xfrm>
            <a:off x="8689975" y="148113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9" name="Line 101"/>
          <p:cNvSpPr>
            <a:spLocks noChangeShapeType="1"/>
          </p:cNvSpPr>
          <p:nvPr/>
        </p:nvSpPr>
        <p:spPr bwMode="auto">
          <a:xfrm>
            <a:off x="4914900" y="5581650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0" name="Text Box 102"/>
          <p:cNvSpPr txBox="1">
            <a:spLocks noChangeArrowheads="1"/>
          </p:cNvSpPr>
          <p:nvPr/>
        </p:nvSpPr>
        <p:spPr bwMode="auto">
          <a:xfrm>
            <a:off x="5005388" y="5629275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31821" name="Freeform 103"/>
          <p:cNvSpPr>
            <a:spLocks/>
          </p:cNvSpPr>
          <p:nvPr/>
        </p:nvSpPr>
        <p:spPr bwMode="auto">
          <a:xfrm>
            <a:off x="1727200" y="21621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Freeform 104"/>
          <p:cNvSpPr>
            <a:spLocks/>
          </p:cNvSpPr>
          <p:nvPr/>
        </p:nvSpPr>
        <p:spPr bwMode="auto">
          <a:xfrm>
            <a:off x="1762125" y="16224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Freeform 105"/>
          <p:cNvSpPr>
            <a:spLocks/>
          </p:cNvSpPr>
          <p:nvPr/>
        </p:nvSpPr>
        <p:spPr bwMode="auto">
          <a:xfrm>
            <a:off x="3438525" y="3986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Freeform 107"/>
          <p:cNvSpPr>
            <a:spLocks/>
          </p:cNvSpPr>
          <p:nvPr/>
        </p:nvSpPr>
        <p:spPr bwMode="auto">
          <a:xfrm>
            <a:off x="5632450" y="28956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Freeform 108"/>
          <p:cNvSpPr>
            <a:spLocks/>
          </p:cNvSpPr>
          <p:nvPr/>
        </p:nvSpPr>
        <p:spPr bwMode="auto">
          <a:xfrm>
            <a:off x="5605463" y="4622800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Freeform 111"/>
          <p:cNvSpPr>
            <a:spLocks/>
          </p:cNvSpPr>
          <p:nvPr/>
        </p:nvSpPr>
        <p:spPr bwMode="auto">
          <a:xfrm rot="16200000" flipH="1">
            <a:off x="4371975" y="31734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Freeform 112"/>
          <p:cNvSpPr>
            <a:spLocks/>
          </p:cNvSpPr>
          <p:nvPr/>
        </p:nvSpPr>
        <p:spPr bwMode="auto">
          <a:xfrm rot="16200000" flipH="1">
            <a:off x="4374356" y="3174207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Freeform 113"/>
          <p:cNvSpPr>
            <a:spLocks/>
          </p:cNvSpPr>
          <p:nvPr/>
        </p:nvSpPr>
        <p:spPr bwMode="auto">
          <a:xfrm rot="5400000">
            <a:off x="6158706" y="3120232"/>
            <a:ext cx="55563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829" name="Group 136"/>
          <p:cNvGrpSpPr>
            <a:grpSpLocks/>
          </p:cNvGrpSpPr>
          <p:nvPr/>
        </p:nvGrpSpPr>
        <p:grpSpPr bwMode="auto">
          <a:xfrm>
            <a:off x="3810000" y="1066800"/>
            <a:ext cx="5181600" cy="609600"/>
            <a:chOff x="1944" y="3696"/>
            <a:chExt cx="3264" cy="384"/>
          </a:xfrm>
        </p:grpSpPr>
        <p:grpSp>
          <p:nvGrpSpPr>
            <p:cNvPr id="31872" name="Group 137"/>
            <p:cNvGrpSpPr>
              <a:grpSpLocks/>
            </p:cNvGrpSpPr>
            <p:nvPr/>
          </p:nvGrpSpPr>
          <p:grpSpPr bwMode="auto">
            <a:xfrm>
              <a:off x="1944" y="3696"/>
              <a:ext cx="3264" cy="384"/>
              <a:chOff x="1632" y="1872"/>
              <a:chExt cx="3264" cy="384"/>
            </a:xfrm>
          </p:grpSpPr>
          <p:sp>
            <p:nvSpPr>
              <p:cNvPr id="31875" name="Rectangle 138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Tahoma" charset="0"/>
                </a:endParaRPr>
              </a:p>
            </p:txBody>
          </p:sp>
          <p:grpSp>
            <p:nvGrpSpPr>
              <p:cNvPr id="31876" name="Group 139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31882" name="Group 140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31887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31889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0" name="Line 1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1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2" name="Line 1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3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4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5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6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7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8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99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0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1" name="Line 1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2" name="Line 1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3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4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5" name="Line 1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6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7" name="Line 1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8" name="Line 1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09" name="Line 1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0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1" name="Line 1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2" name="Line 1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3" name="Line 1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4" name="Line 1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5" name="Line 1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6" name="Line 1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7" name="Line 1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8" name="Line 1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19" name="Line 1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888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1883" name="Line 174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4" name="Line 175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5" name="Line 176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6" name="Line 177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77" name="Text Box 178"/>
              <p:cNvSpPr txBox="1">
                <a:spLocks noChangeArrowheads="1"/>
              </p:cNvSpPr>
              <p:nvPr/>
            </p:nvSpPr>
            <p:spPr bwMode="auto">
              <a:xfrm>
                <a:off x="1792" y="1982"/>
                <a:ext cx="4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0">
                    <a:latin typeface="Tahoma" charset="0"/>
                  </a:rPr>
                  <a:t>000000</a:t>
                </a:r>
              </a:p>
            </p:txBody>
          </p:sp>
          <p:sp>
            <p:nvSpPr>
              <p:cNvPr id="31878" name="Text Box 179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s</a:t>
                </a:r>
              </a:p>
            </p:txBody>
          </p:sp>
          <p:sp>
            <p:nvSpPr>
              <p:cNvPr id="31879" name="Text Box 180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t</a:t>
                </a:r>
              </a:p>
            </p:txBody>
          </p:sp>
          <p:sp>
            <p:nvSpPr>
              <p:cNvPr id="31880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d</a:t>
                </a:r>
              </a:p>
            </p:txBody>
          </p:sp>
          <p:sp>
            <p:nvSpPr>
              <p:cNvPr id="31881" name="Text Box 182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400" b="0" i="1" baseline="-25000">
                  <a:latin typeface="Tahoma" charset="0"/>
                </a:endParaRPr>
              </a:p>
            </p:txBody>
          </p:sp>
        </p:grpSp>
        <p:sp>
          <p:nvSpPr>
            <p:cNvPr id="31873" name="Rectangle 183"/>
            <p:cNvSpPr>
              <a:spLocks noChangeArrowheads="1"/>
            </p:cNvSpPr>
            <p:nvPr/>
          </p:nvSpPr>
          <p:spPr bwMode="auto">
            <a:xfrm>
              <a:off x="4536" y="3792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000XXX</a:t>
              </a:r>
            </a:p>
          </p:txBody>
        </p:sp>
        <p:sp>
          <p:nvSpPr>
            <p:cNvPr id="31874" name="Rectangle 184"/>
            <p:cNvSpPr>
              <a:spLocks noChangeArrowheads="1"/>
            </p:cNvSpPr>
            <p:nvPr/>
          </p:nvSpPr>
          <p:spPr bwMode="auto">
            <a:xfrm>
              <a:off x="4056" y="3792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shamt</a:t>
              </a:r>
            </a:p>
          </p:txBody>
        </p:sp>
      </p:grpSp>
      <p:sp>
        <p:nvSpPr>
          <p:cNvPr id="31830" name="Text Box 185"/>
          <p:cNvSpPr txBox="1">
            <a:spLocks noChangeArrowheads="1"/>
          </p:cNvSpPr>
          <p:nvPr/>
        </p:nvSpPr>
        <p:spPr bwMode="auto">
          <a:xfrm>
            <a:off x="3984625" y="1527175"/>
            <a:ext cx="454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R-type:	ALU with Register operands </a:t>
            </a:r>
            <a:br>
              <a:rPr lang="en-US" sz="1600" b="0">
                <a:latin typeface="Tahoma" charset="0"/>
              </a:rPr>
            </a:br>
            <a:r>
              <a:rPr lang="en-US" sz="1600" b="0">
                <a:latin typeface="Tahoma" charset="0"/>
              </a:rPr>
              <a:t>	sll:  Reg[rd] </a:t>
            </a:r>
            <a:r>
              <a:rPr lang="en-US" sz="1600" b="0">
                <a:latin typeface="Tahoma" charset="0"/>
                <a:sym typeface="Symbol" charset="0"/>
              </a:rPr>
              <a:t> </a:t>
            </a:r>
            <a:r>
              <a:rPr lang="en-US" sz="1600" b="0">
                <a:latin typeface="Tahoma" charset="0"/>
              </a:rPr>
              <a:t>Reg[rt] (shift) shamt</a:t>
            </a:r>
          </a:p>
          <a:p>
            <a:pPr algn="l"/>
            <a:r>
              <a:rPr lang="en-US" sz="1600" b="0">
                <a:latin typeface="Tahoma" charset="0"/>
              </a:rPr>
              <a:t>	sllv: Reg[rd] </a:t>
            </a:r>
            <a:r>
              <a:rPr lang="en-US" sz="1600" b="0">
                <a:latin typeface="Tahoma" charset="0"/>
                <a:sym typeface="Symbol" charset="0"/>
              </a:rPr>
              <a:t> </a:t>
            </a:r>
            <a:r>
              <a:rPr lang="en-US" sz="1600" b="0">
                <a:latin typeface="Tahoma" charset="0"/>
              </a:rPr>
              <a:t>Reg[rt] (shift) Reg[rs]</a:t>
            </a:r>
          </a:p>
        </p:txBody>
      </p:sp>
      <p:sp>
        <p:nvSpPr>
          <p:cNvPr id="31831" name="Line 203"/>
          <p:cNvSpPr>
            <a:spLocks noChangeShapeType="1"/>
          </p:cNvSpPr>
          <p:nvPr/>
        </p:nvSpPr>
        <p:spPr bwMode="auto">
          <a:xfrm>
            <a:off x="28194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204"/>
          <p:cNvSpPr>
            <a:spLocks noChangeShapeType="1"/>
          </p:cNvSpPr>
          <p:nvPr/>
        </p:nvSpPr>
        <p:spPr bwMode="auto">
          <a:xfrm>
            <a:off x="28765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Freeform 205"/>
          <p:cNvSpPr>
            <a:spLocks/>
          </p:cNvSpPr>
          <p:nvPr/>
        </p:nvSpPr>
        <p:spPr bwMode="auto">
          <a:xfrm>
            <a:off x="29718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206"/>
          <p:cNvSpPr>
            <a:spLocks noChangeArrowheads="1"/>
          </p:cNvSpPr>
          <p:nvPr/>
        </p:nvSpPr>
        <p:spPr bwMode="auto">
          <a:xfrm>
            <a:off x="30829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1835" name="Line 208"/>
          <p:cNvSpPr>
            <a:spLocks noChangeShapeType="1"/>
          </p:cNvSpPr>
          <p:nvPr/>
        </p:nvSpPr>
        <p:spPr bwMode="auto">
          <a:xfrm flipV="1">
            <a:off x="4629150" y="2613025"/>
            <a:ext cx="1588" cy="3095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209"/>
          <p:cNvSpPr>
            <a:spLocks noChangeShapeType="1"/>
          </p:cNvSpPr>
          <p:nvPr/>
        </p:nvSpPr>
        <p:spPr bwMode="auto">
          <a:xfrm flipH="1" flipV="1">
            <a:off x="4578350" y="2555875"/>
            <a:ext cx="5080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Freeform 210"/>
          <p:cNvSpPr>
            <a:spLocks/>
          </p:cNvSpPr>
          <p:nvPr/>
        </p:nvSpPr>
        <p:spPr bwMode="auto">
          <a:xfrm>
            <a:off x="4603750" y="28844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211"/>
          <p:cNvSpPr>
            <a:spLocks noChangeArrowheads="1"/>
          </p:cNvSpPr>
          <p:nvPr/>
        </p:nvSpPr>
        <p:spPr bwMode="auto">
          <a:xfrm>
            <a:off x="3978275" y="2640013"/>
            <a:ext cx="6064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Rs: &lt;25:21&gt;</a:t>
            </a:r>
            <a:endParaRPr lang="en-US" sz="900" b="0">
              <a:latin typeface="Tahoma" charset="0"/>
            </a:endParaRPr>
          </a:p>
        </p:txBody>
      </p:sp>
      <p:sp>
        <p:nvSpPr>
          <p:cNvPr id="31839" name="Freeform 212"/>
          <p:cNvSpPr>
            <a:spLocks/>
          </p:cNvSpPr>
          <p:nvPr/>
        </p:nvSpPr>
        <p:spPr bwMode="auto">
          <a:xfrm>
            <a:off x="4589463" y="2889250"/>
            <a:ext cx="74612" cy="8255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Freeform 214"/>
          <p:cNvSpPr>
            <a:spLocks/>
          </p:cNvSpPr>
          <p:nvPr/>
        </p:nvSpPr>
        <p:spPr bwMode="auto">
          <a:xfrm>
            <a:off x="4930775" y="4227513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Line 215"/>
          <p:cNvSpPr>
            <a:spLocks noChangeShapeType="1"/>
          </p:cNvSpPr>
          <p:nvPr/>
        </p:nvSpPr>
        <p:spPr bwMode="auto">
          <a:xfrm flipV="1">
            <a:off x="4840288" y="4100513"/>
            <a:ext cx="0" cy="85725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2" name="Freeform 216"/>
          <p:cNvSpPr>
            <a:spLocks/>
          </p:cNvSpPr>
          <p:nvPr/>
        </p:nvSpPr>
        <p:spPr bwMode="auto">
          <a:xfrm>
            <a:off x="4495800" y="4208463"/>
            <a:ext cx="455613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217"/>
          <p:cNvSpPr>
            <a:spLocks noChangeArrowheads="1"/>
          </p:cNvSpPr>
          <p:nvPr/>
        </p:nvSpPr>
        <p:spPr bwMode="auto">
          <a:xfrm>
            <a:off x="5027613" y="4214813"/>
            <a:ext cx="2301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3300"/>
                </a:solidFill>
                <a:latin typeface="Helvetica" charset="0"/>
              </a:rPr>
              <a:t>ASEL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1844" name="Line 218"/>
          <p:cNvSpPr>
            <a:spLocks noChangeShapeType="1"/>
          </p:cNvSpPr>
          <p:nvPr/>
        </p:nvSpPr>
        <p:spPr bwMode="auto">
          <a:xfrm>
            <a:off x="4937125" y="4252913"/>
            <a:ext cx="84138" cy="1587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845" name="Group 219"/>
          <p:cNvGrpSpPr>
            <a:grpSpLocks/>
          </p:cNvGrpSpPr>
          <p:nvPr/>
        </p:nvGrpSpPr>
        <p:grpSpPr bwMode="auto">
          <a:xfrm>
            <a:off x="4589463" y="4227513"/>
            <a:ext cx="271462" cy="92075"/>
            <a:chOff x="3674" y="2304"/>
            <a:chExt cx="171" cy="58"/>
          </a:xfrm>
        </p:grpSpPr>
        <p:sp>
          <p:nvSpPr>
            <p:cNvPr id="31870" name="Rectangle 220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FF3300"/>
                  </a:solidFill>
                  <a:latin typeface="Helvetica" charset="0"/>
                </a:rPr>
                <a:t>1</a:t>
              </a:r>
              <a:endParaRPr lang="en-US" b="0">
                <a:solidFill>
                  <a:srgbClr val="FF3300"/>
                </a:solidFill>
                <a:latin typeface="Tahoma" charset="0"/>
              </a:endParaRPr>
            </a:p>
          </p:txBody>
        </p:sp>
        <p:sp>
          <p:nvSpPr>
            <p:cNvPr id="31871" name="Rectangle 221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FF3300"/>
                  </a:solidFill>
                  <a:latin typeface="Helvetica" charset="0"/>
                </a:rPr>
                <a:t>0</a:t>
              </a:r>
              <a:endParaRPr lang="en-US" b="0">
                <a:solidFill>
                  <a:srgbClr val="FF3300"/>
                </a:solidFill>
                <a:latin typeface="Tahoma" charset="0"/>
              </a:endParaRPr>
            </a:p>
          </p:txBody>
        </p:sp>
      </p:grpSp>
      <p:sp>
        <p:nvSpPr>
          <p:cNvPr id="31846" name="Freeform 222"/>
          <p:cNvSpPr>
            <a:spLocks/>
          </p:cNvSpPr>
          <p:nvPr/>
        </p:nvSpPr>
        <p:spPr bwMode="auto">
          <a:xfrm>
            <a:off x="4564063" y="46069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Line 223"/>
          <p:cNvSpPr>
            <a:spLocks noChangeShapeType="1"/>
          </p:cNvSpPr>
          <p:nvPr/>
        </p:nvSpPr>
        <p:spPr bwMode="auto">
          <a:xfrm flipH="1">
            <a:off x="4587875" y="3422650"/>
            <a:ext cx="1588" cy="771525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" name="Freeform 224"/>
          <p:cNvSpPr>
            <a:spLocks/>
          </p:cNvSpPr>
          <p:nvPr/>
        </p:nvSpPr>
        <p:spPr bwMode="auto">
          <a:xfrm>
            <a:off x="4808538" y="4132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" name="Freeform 225"/>
          <p:cNvSpPr>
            <a:spLocks/>
          </p:cNvSpPr>
          <p:nvPr/>
        </p:nvSpPr>
        <p:spPr bwMode="auto">
          <a:xfrm>
            <a:off x="4557713" y="41290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" name="Line 226"/>
          <p:cNvSpPr>
            <a:spLocks noChangeShapeType="1"/>
          </p:cNvSpPr>
          <p:nvPr/>
        </p:nvSpPr>
        <p:spPr bwMode="auto">
          <a:xfrm>
            <a:off x="4724400" y="4322763"/>
            <a:ext cx="0" cy="11271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51" name="Line 227"/>
          <p:cNvSpPr>
            <a:spLocks noChangeShapeType="1"/>
          </p:cNvSpPr>
          <p:nvPr/>
        </p:nvSpPr>
        <p:spPr bwMode="auto">
          <a:xfrm>
            <a:off x="4587875" y="4435475"/>
            <a:ext cx="3175" cy="20955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52" name="Line 228"/>
          <p:cNvSpPr>
            <a:spLocks noChangeShapeType="1"/>
          </p:cNvSpPr>
          <p:nvPr/>
        </p:nvSpPr>
        <p:spPr bwMode="auto">
          <a:xfrm flipH="1">
            <a:off x="4587875" y="4435475"/>
            <a:ext cx="136525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53" name="Rectangle 229"/>
          <p:cNvSpPr>
            <a:spLocks noChangeArrowheads="1"/>
          </p:cNvSpPr>
          <p:nvPr/>
        </p:nvSpPr>
        <p:spPr bwMode="auto">
          <a:xfrm>
            <a:off x="4665663" y="3900488"/>
            <a:ext cx="74453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FF3300"/>
                </a:solidFill>
                <a:latin typeface="Helvetica" charset="0"/>
              </a:rPr>
              <a:t>shamt:&lt;10:6&gt;</a:t>
            </a:r>
            <a:endParaRPr lang="en-US" sz="900">
              <a:solidFill>
                <a:srgbClr val="FF3300"/>
              </a:solidFill>
              <a:latin typeface="Tahoma" charset="0"/>
            </a:endParaRPr>
          </a:p>
        </p:txBody>
      </p:sp>
      <p:grpSp>
        <p:nvGrpSpPr>
          <p:cNvPr id="31854" name="Group 243"/>
          <p:cNvGrpSpPr>
            <a:grpSpLocks/>
          </p:cNvGrpSpPr>
          <p:nvPr/>
        </p:nvGrpSpPr>
        <p:grpSpPr bwMode="auto">
          <a:xfrm flipH="1">
            <a:off x="1241425" y="5399088"/>
            <a:ext cx="695325" cy="1030287"/>
            <a:chOff x="817" y="2634"/>
            <a:chExt cx="721" cy="1073"/>
          </a:xfrm>
        </p:grpSpPr>
        <p:sp>
          <p:nvSpPr>
            <p:cNvPr id="31864" name="Freeform 244"/>
            <p:cNvSpPr>
              <a:spLocks/>
            </p:cNvSpPr>
            <p:nvPr/>
          </p:nvSpPr>
          <p:spPr bwMode="auto">
            <a:xfrm>
              <a:off x="1048" y="2634"/>
              <a:ext cx="212" cy="223"/>
            </a:xfrm>
            <a:custGeom>
              <a:avLst/>
              <a:gdLst>
                <a:gd name="T0" fmla="*/ 0 w 637"/>
                <a:gd name="T1" fmla="*/ 0 h 670"/>
                <a:gd name="T2" fmla="*/ 0 w 637"/>
                <a:gd name="T3" fmla="*/ 0 h 670"/>
                <a:gd name="T4" fmla="*/ 0 w 637"/>
                <a:gd name="T5" fmla="*/ 0 h 670"/>
                <a:gd name="T6" fmla="*/ 0 w 637"/>
                <a:gd name="T7" fmla="*/ 0 h 670"/>
                <a:gd name="T8" fmla="*/ 0 w 637"/>
                <a:gd name="T9" fmla="*/ 0 h 670"/>
                <a:gd name="T10" fmla="*/ 0 w 637"/>
                <a:gd name="T11" fmla="*/ 0 h 670"/>
                <a:gd name="T12" fmla="*/ 0 w 637"/>
                <a:gd name="T13" fmla="*/ 0 h 670"/>
                <a:gd name="T14" fmla="*/ 0 w 637"/>
                <a:gd name="T15" fmla="*/ 0 h 670"/>
                <a:gd name="T16" fmla="*/ 0 w 637"/>
                <a:gd name="T17" fmla="*/ 0 h 670"/>
                <a:gd name="T18" fmla="*/ 0 w 637"/>
                <a:gd name="T19" fmla="*/ 0 h 670"/>
                <a:gd name="T20" fmla="*/ 0 w 637"/>
                <a:gd name="T21" fmla="*/ 0 h 670"/>
                <a:gd name="T22" fmla="*/ 0 w 637"/>
                <a:gd name="T23" fmla="*/ 0 h 670"/>
                <a:gd name="T24" fmla="*/ 0 w 637"/>
                <a:gd name="T25" fmla="*/ 0 h 670"/>
                <a:gd name="T26" fmla="*/ 0 w 637"/>
                <a:gd name="T27" fmla="*/ 0 h 670"/>
                <a:gd name="T28" fmla="*/ 0 w 637"/>
                <a:gd name="T29" fmla="*/ 0 h 670"/>
                <a:gd name="T30" fmla="*/ 0 w 637"/>
                <a:gd name="T31" fmla="*/ 0 h 670"/>
                <a:gd name="T32" fmla="*/ 0 w 637"/>
                <a:gd name="T33" fmla="*/ 0 h 670"/>
                <a:gd name="T34" fmla="*/ 0 w 637"/>
                <a:gd name="T35" fmla="*/ 0 h 670"/>
                <a:gd name="T36" fmla="*/ 0 w 637"/>
                <a:gd name="T37" fmla="*/ 0 h 670"/>
                <a:gd name="T38" fmla="*/ 0 w 637"/>
                <a:gd name="T39" fmla="*/ 0 h 670"/>
                <a:gd name="T40" fmla="*/ 0 w 637"/>
                <a:gd name="T41" fmla="*/ 0 h 670"/>
                <a:gd name="T42" fmla="*/ 0 w 637"/>
                <a:gd name="T43" fmla="*/ 0 h 670"/>
                <a:gd name="T44" fmla="*/ 0 w 637"/>
                <a:gd name="T45" fmla="*/ 0 h 670"/>
                <a:gd name="T46" fmla="*/ 0 w 637"/>
                <a:gd name="T47" fmla="*/ 0 h 670"/>
                <a:gd name="T48" fmla="*/ 0 w 637"/>
                <a:gd name="T49" fmla="*/ 0 h 6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7"/>
                <a:gd name="T76" fmla="*/ 0 h 670"/>
                <a:gd name="T77" fmla="*/ 637 w 637"/>
                <a:gd name="T78" fmla="*/ 670 h 6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7" h="670">
                  <a:moveTo>
                    <a:pt x="314" y="0"/>
                  </a:moveTo>
                  <a:lnTo>
                    <a:pt x="393" y="10"/>
                  </a:lnTo>
                  <a:lnTo>
                    <a:pt x="433" y="61"/>
                  </a:lnTo>
                  <a:lnTo>
                    <a:pt x="450" y="162"/>
                  </a:lnTo>
                  <a:lnTo>
                    <a:pt x="438" y="286"/>
                  </a:lnTo>
                  <a:lnTo>
                    <a:pt x="407" y="362"/>
                  </a:lnTo>
                  <a:lnTo>
                    <a:pt x="371" y="460"/>
                  </a:lnTo>
                  <a:lnTo>
                    <a:pt x="584" y="582"/>
                  </a:lnTo>
                  <a:lnTo>
                    <a:pt x="637" y="628"/>
                  </a:lnTo>
                  <a:lnTo>
                    <a:pt x="606" y="670"/>
                  </a:lnTo>
                  <a:lnTo>
                    <a:pt x="500" y="582"/>
                  </a:lnTo>
                  <a:lnTo>
                    <a:pt x="340" y="521"/>
                  </a:lnTo>
                  <a:lnTo>
                    <a:pt x="265" y="598"/>
                  </a:lnTo>
                  <a:lnTo>
                    <a:pt x="186" y="654"/>
                  </a:lnTo>
                  <a:lnTo>
                    <a:pt x="118" y="659"/>
                  </a:lnTo>
                  <a:lnTo>
                    <a:pt x="52" y="654"/>
                  </a:lnTo>
                  <a:lnTo>
                    <a:pt x="21" y="608"/>
                  </a:lnTo>
                  <a:lnTo>
                    <a:pt x="0" y="506"/>
                  </a:lnTo>
                  <a:lnTo>
                    <a:pt x="0" y="393"/>
                  </a:lnTo>
                  <a:lnTo>
                    <a:pt x="25" y="306"/>
                  </a:lnTo>
                  <a:lnTo>
                    <a:pt x="114" y="168"/>
                  </a:lnTo>
                  <a:lnTo>
                    <a:pt x="212" y="76"/>
                  </a:lnTo>
                  <a:lnTo>
                    <a:pt x="279" y="25"/>
                  </a:lnTo>
                  <a:lnTo>
                    <a:pt x="340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5" name="Freeform 245"/>
            <p:cNvSpPr>
              <a:spLocks/>
            </p:cNvSpPr>
            <p:nvPr/>
          </p:nvSpPr>
          <p:spPr bwMode="auto">
            <a:xfrm>
              <a:off x="1100" y="2899"/>
              <a:ext cx="438" cy="195"/>
            </a:xfrm>
            <a:custGeom>
              <a:avLst/>
              <a:gdLst>
                <a:gd name="T0" fmla="*/ 0 w 1315"/>
                <a:gd name="T1" fmla="*/ 0 h 585"/>
                <a:gd name="T2" fmla="*/ 0 w 1315"/>
                <a:gd name="T3" fmla="*/ 0 h 585"/>
                <a:gd name="T4" fmla="*/ 0 w 1315"/>
                <a:gd name="T5" fmla="*/ 0 h 585"/>
                <a:gd name="T6" fmla="*/ 0 w 1315"/>
                <a:gd name="T7" fmla="*/ 0 h 585"/>
                <a:gd name="T8" fmla="*/ 0 w 1315"/>
                <a:gd name="T9" fmla="*/ 0 h 585"/>
                <a:gd name="T10" fmla="*/ 0 w 1315"/>
                <a:gd name="T11" fmla="*/ 0 h 585"/>
                <a:gd name="T12" fmla="*/ 0 w 1315"/>
                <a:gd name="T13" fmla="*/ 0 h 585"/>
                <a:gd name="T14" fmla="*/ 0 w 1315"/>
                <a:gd name="T15" fmla="*/ 0 h 585"/>
                <a:gd name="T16" fmla="*/ 0 w 1315"/>
                <a:gd name="T17" fmla="*/ 0 h 585"/>
                <a:gd name="T18" fmla="*/ 0 w 1315"/>
                <a:gd name="T19" fmla="*/ 0 h 585"/>
                <a:gd name="T20" fmla="*/ 0 w 1315"/>
                <a:gd name="T21" fmla="*/ 0 h 585"/>
                <a:gd name="T22" fmla="*/ 0 w 1315"/>
                <a:gd name="T23" fmla="*/ 0 h 585"/>
                <a:gd name="T24" fmla="*/ 0 w 1315"/>
                <a:gd name="T25" fmla="*/ 0 h 585"/>
                <a:gd name="T26" fmla="*/ 0 w 1315"/>
                <a:gd name="T27" fmla="*/ 0 h 585"/>
                <a:gd name="T28" fmla="*/ 0 w 1315"/>
                <a:gd name="T29" fmla="*/ 0 h 585"/>
                <a:gd name="T30" fmla="*/ 0 w 1315"/>
                <a:gd name="T31" fmla="*/ 0 h 585"/>
                <a:gd name="T32" fmla="*/ 0 w 1315"/>
                <a:gd name="T33" fmla="*/ 0 h 585"/>
                <a:gd name="T34" fmla="*/ 0 w 1315"/>
                <a:gd name="T35" fmla="*/ 0 h 585"/>
                <a:gd name="T36" fmla="*/ 0 w 1315"/>
                <a:gd name="T37" fmla="*/ 0 h 585"/>
                <a:gd name="T38" fmla="*/ 0 w 1315"/>
                <a:gd name="T39" fmla="*/ 0 h 585"/>
                <a:gd name="T40" fmla="*/ 0 w 1315"/>
                <a:gd name="T41" fmla="*/ 0 h 585"/>
                <a:gd name="T42" fmla="*/ 0 w 1315"/>
                <a:gd name="T43" fmla="*/ 0 h 585"/>
                <a:gd name="T44" fmla="*/ 0 w 1315"/>
                <a:gd name="T45" fmla="*/ 0 h 585"/>
                <a:gd name="T46" fmla="*/ 0 w 1315"/>
                <a:gd name="T47" fmla="*/ 0 h 585"/>
                <a:gd name="T48" fmla="*/ 0 w 1315"/>
                <a:gd name="T49" fmla="*/ 0 h 585"/>
                <a:gd name="T50" fmla="*/ 0 w 1315"/>
                <a:gd name="T51" fmla="*/ 0 h 585"/>
                <a:gd name="T52" fmla="*/ 0 w 1315"/>
                <a:gd name="T53" fmla="*/ 0 h 585"/>
                <a:gd name="T54" fmla="*/ 0 w 1315"/>
                <a:gd name="T55" fmla="*/ 0 h 585"/>
                <a:gd name="T56" fmla="*/ 0 w 1315"/>
                <a:gd name="T57" fmla="*/ 0 h 5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15"/>
                <a:gd name="T88" fmla="*/ 0 h 585"/>
                <a:gd name="T89" fmla="*/ 1315 w 1315"/>
                <a:gd name="T90" fmla="*/ 585 h 5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15" h="585">
                  <a:moveTo>
                    <a:pt x="14" y="0"/>
                  </a:moveTo>
                  <a:lnTo>
                    <a:pt x="138" y="16"/>
                  </a:lnTo>
                  <a:lnTo>
                    <a:pt x="363" y="118"/>
                  </a:lnTo>
                  <a:lnTo>
                    <a:pt x="558" y="201"/>
                  </a:lnTo>
                  <a:lnTo>
                    <a:pt x="775" y="272"/>
                  </a:lnTo>
                  <a:lnTo>
                    <a:pt x="931" y="349"/>
                  </a:lnTo>
                  <a:lnTo>
                    <a:pt x="1143" y="431"/>
                  </a:lnTo>
                  <a:lnTo>
                    <a:pt x="1315" y="508"/>
                  </a:lnTo>
                  <a:lnTo>
                    <a:pt x="1306" y="538"/>
                  </a:lnTo>
                  <a:lnTo>
                    <a:pt x="1254" y="553"/>
                  </a:lnTo>
                  <a:lnTo>
                    <a:pt x="1102" y="472"/>
                  </a:lnTo>
                  <a:lnTo>
                    <a:pt x="1094" y="523"/>
                  </a:lnTo>
                  <a:lnTo>
                    <a:pt x="1054" y="569"/>
                  </a:lnTo>
                  <a:lnTo>
                    <a:pt x="997" y="585"/>
                  </a:lnTo>
                  <a:lnTo>
                    <a:pt x="934" y="548"/>
                  </a:lnTo>
                  <a:lnTo>
                    <a:pt x="890" y="503"/>
                  </a:lnTo>
                  <a:lnTo>
                    <a:pt x="895" y="431"/>
                  </a:lnTo>
                  <a:lnTo>
                    <a:pt x="908" y="396"/>
                  </a:lnTo>
                  <a:lnTo>
                    <a:pt x="761" y="323"/>
                  </a:lnTo>
                  <a:lnTo>
                    <a:pt x="691" y="308"/>
                  </a:lnTo>
                  <a:lnTo>
                    <a:pt x="558" y="277"/>
                  </a:lnTo>
                  <a:lnTo>
                    <a:pt x="377" y="211"/>
                  </a:lnTo>
                  <a:lnTo>
                    <a:pt x="231" y="139"/>
                  </a:lnTo>
                  <a:lnTo>
                    <a:pt x="125" y="108"/>
                  </a:lnTo>
                  <a:lnTo>
                    <a:pt x="14" y="118"/>
                  </a:lnTo>
                  <a:lnTo>
                    <a:pt x="0" y="42"/>
                  </a:lnTo>
                  <a:lnTo>
                    <a:pt x="45" y="0"/>
                  </a:lnTo>
                  <a:lnTo>
                    <a:pt x="7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6" name="Freeform 246"/>
            <p:cNvSpPr>
              <a:spLocks/>
            </p:cNvSpPr>
            <p:nvPr/>
          </p:nvSpPr>
          <p:spPr bwMode="auto">
            <a:xfrm>
              <a:off x="981" y="2895"/>
              <a:ext cx="145" cy="418"/>
            </a:xfrm>
            <a:custGeom>
              <a:avLst/>
              <a:gdLst>
                <a:gd name="T0" fmla="*/ 0 w 433"/>
                <a:gd name="T1" fmla="*/ 0 h 1255"/>
                <a:gd name="T2" fmla="*/ 0 w 433"/>
                <a:gd name="T3" fmla="*/ 0 h 1255"/>
                <a:gd name="T4" fmla="*/ 0 w 433"/>
                <a:gd name="T5" fmla="*/ 0 h 1255"/>
                <a:gd name="T6" fmla="*/ 0 w 433"/>
                <a:gd name="T7" fmla="*/ 0 h 1255"/>
                <a:gd name="T8" fmla="*/ 0 w 433"/>
                <a:gd name="T9" fmla="*/ 0 h 1255"/>
                <a:gd name="T10" fmla="*/ 0 w 433"/>
                <a:gd name="T11" fmla="*/ 0 h 1255"/>
                <a:gd name="T12" fmla="*/ 0 w 433"/>
                <a:gd name="T13" fmla="*/ 0 h 1255"/>
                <a:gd name="T14" fmla="*/ 0 w 433"/>
                <a:gd name="T15" fmla="*/ 0 h 1255"/>
                <a:gd name="T16" fmla="*/ 0 w 433"/>
                <a:gd name="T17" fmla="*/ 0 h 1255"/>
                <a:gd name="T18" fmla="*/ 0 w 433"/>
                <a:gd name="T19" fmla="*/ 0 h 1255"/>
                <a:gd name="T20" fmla="*/ 0 w 433"/>
                <a:gd name="T21" fmla="*/ 0 h 1255"/>
                <a:gd name="T22" fmla="*/ 0 w 433"/>
                <a:gd name="T23" fmla="*/ 0 h 1255"/>
                <a:gd name="T24" fmla="*/ 0 w 433"/>
                <a:gd name="T25" fmla="*/ 0 h 1255"/>
                <a:gd name="T26" fmla="*/ 0 w 433"/>
                <a:gd name="T27" fmla="*/ 0 h 1255"/>
                <a:gd name="T28" fmla="*/ 0 w 433"/>
                <a:gd name="T29" fmla="*/ 0 h 1255"/>
                <a:gd name="T30" fmla="*/ 0 w 433"/>
                <a:gd name="T31" fmla="*/ 0 h 1255"/>
                <a:gd name="T32" fmla="*/ 0 w 433"/>
                <a:gd name="T33" fmla="*/ 0 h 1255"/>
                <a:gd name="T34" fmla="*/ 0 w 433"/>
                <a:gd name="T35" fmla="*/ 0 h 1255"/>
                <a:gd name="T36" fmla="*/ 0 w 433"/>
                <a:gd name="T37" fmla="*/ 0 h 1255"/>
                <a:gd name="T38" fmla="*/ 0 w 433"/>
                <a:gd name="T39" fmla="*/ 0 h 1255"/>
                <a:gd name="T40" fmla="*/ 0 w 433"/>
                <a:gd name="T41" fmla="*/ 0 h 12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3"/>
                <a:gd name="T64" fmla="*/ 0 h 1255"/>
                <a:gd name="T65" fmla="*/ 433 w 433"/>
                <a:gd name="T66" fmla="*/ 1255 h 12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3" h="1255">
                  <a:moveTo>
                    <a:pt x="247" y="0"/>
                  </a:moveTo>
                  <a:lnTo>
                    <a:pt x="304" y="0"/>
                  </a:lnTo>
                  <a:lnTo>
                    <a:pt x="354" y="26"/>
                  </a:lnTo>
                  <a:lnTo>
                    <a:pt x="406" y="103"/>
                  </a:lnTo>
                  <a:lnTo>
                    <a:pt x="424" y="200"/>
                  </a:lnTo>
                  <a:lnTo>
                    <a:pt x="433" y="441"/>
                  </a:lnTo>
                  <a:lnTo>
                    <a:pt x="420" y="646"/>
                  </a:lnTo>
                  <a:lnTo>
                    <a:pt x="380" y="856"/>
                  </a:lnTo>
                  <a:lnTo>
                    <a:pt x="327" y="1071"/>
                  </a:lnTo>
                  <a:lnTo>
                    <a:pt x="265" y="1199"/>
                  </a:lnTo>
                  <a:lnTo>
                    <a:pt x="186" y="1255"/>
                  </a:lnTo>
                  <a:lnTo>
                    <a:pt x="120" y="1255"/>
                  </a:lnTo>
                  <a:lnTo>
                    <a:pt x="40" y="1199"/>
                  </a:lnTo>
                  <a:lnTo>
                    <a:pt x="9" y="1116"/>
                  </a:lnTo>
                  <a:lnTo>
                    <a:pt x="0" y="969"/>
                  </a:lnTo>
                  <a:lnTo>
                    <a:pt x="9" y="784"/>
                  </a:lnTo>
                  <a:lnTo>
                    <a:pt x="49" y="554"/>
                  </a:lnTo>
                  <a:lnTo>
                    <a:pt x="102" y="271"/>
                  </a:lnTo>
                  <a:lnTo>
                    <a:pt x="168" y="56"/>
                  </a:lnTo>
                  <a:lnTo>
                    <a:pt x="208" y="2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7" name="Freeform 247"/>
            <p:cNvSpPr>
              <a:spLocks/>
            </p:cNvSpPr>
            <p:nvPr/>
          </p:nvSpPr>
          <p:spPr bwMode="auto">
            <a:xfrm>
              <a:off x="830" y="2873"/>
              <a:ext cx="204" cy="384"/>
            </a:xfrm>
            <a:custGeom>
              <a:avLst/>
              <a:gdLst>
                <a:gd name="T0" fmla="*/ 0 w 612"/>
                <a:gd name="T1" fmla="*/ 0 h 1152"/>
                <a:gd name="T2" fmla="*/ 0 w 612"/>
                <a:gd name="T3" fmla="*/ 0 h 1152"/>
                <a:gd name="T4" fmla="*/ 0 w 612"/>
                <a:gd name="T5" fmla="*/ 0 h 1152"/>
                <a:gd name="T6" fmla="*/ 0 w 612"/>
                <a:gd name="T7" fmla="*/ 0 h 1152"/>
                <a:gd name="T8" fmla="*/ 0 w 612"/>
                <a:gd name="T9" fmla="*/ 0 h 1152"/>
                <a:gd name="T10" fmla="*/ 0 w 612"/>
                <a:gd name="T11" fmla="*/ 0 h 1152"/>
                <a:gd name="T12" fmla="*/ 0 w 612"/>
                <a:gd name="T13" fmla="*/ 0 h 1152"/>
                <a:gd name="T14" fmla="*/ 0 w 612"/>
                <a:gd name="T15" fmla="*/ 0 h 1152"/>
                <a:gd name="T16" fmla="*/ 0 w 612"/>
                <a:gd name="T17" fmla="*/ 0 h 1152"/>
                <a:gd name="T18" fmla="*/ 0 w 612"/>
                <a:gd name="T19" fmla="*/ 0 h 1152"/>
                <a:gd name="T20" fmla="*/ 0 w 612"/>
                <a:gd name="T21" fmla="*/ 0 h 1152"/>
                <a:gd name="T22" fmla="*/ 0 w 612"/>
                <a:gd name="T23" fmla="*/ 0 h 1152"/>
                <a:gd name="T24" fmla="*/ 0 w 612"/>
                <a:gd name="T25" fmla="*/ 0 h 1152"/>
                <a:gd name="T26" fmla="*/ 0 w 612"/>
                <a:gd name="T27" fmla="*/ 0 h 1152"/>
                <a:gd name="T28" fmla="*/ 0 w 612"/>
                <a:gd name="T29" fmla="*/ 0 h 1152"/>
                <a:gd name="T30" fmla="*/ 0 w 612"/>
                <a:gd name="T31" fmla="*/ 0 h 1152"/>
                <a:gd name="T32" fmla="*/ 0 w 612"/>
                <a:gd name="T33" fmla="*/ 0 h 1152"/>
                <a:gd name="T34" fmla="*/ 0 w 612"/>
                <a:gd name="T35" fmla="*/ 0 h 1152"/>
                <a:gd name="T36" fmla="*/ 0 w 612"/>
                <a:gd name="T37" fmla="*/ 0 h 1152"/>
                <a:gd name="T38" fmla="*/ 0 w 612"/>
                <a:gd name="T39" fmla="*/ 0 h 1152"/>
                <a:gd name="T40" fmla="*/ 0 w 612"/>
                <a:gd name="T41" fmla="*/ 0 h 1152"/>
                <a:gd name="T42" fmla="*/ 0 w 612"/>
                <a:gd name="T43" fmla="*/ 0 h 1152"/>
                <a:gd name="T44" fmla="*/ 0 w 612"/>
                <a:gd name="T45" fmla="*/ 0 h 1152"/>
                <a:gd name="T46" fmla="*/ 0 w 612"/>
                <a:gd name="T47" fmla="*/ 0 h 1152"/>
                <a:gd name="T48" fmla="*/ 0 w 612"/>
                <a:gd name="T49" fmla="*/ 0 h 1152"/>
                <a:gd name="T50" fmla="*/ 0 w 612"/>
                <a:gd name="T51" fmla="*/ 0 h 1152"/>
                <a:gd name="T52" fmla="*/ 0 w 612"/>
                <a:gd name="T53" fmla="*/ 0 h 1152"/>
                <a:gd name="T54" fmla="*/ 0 w 612"/>
                <a:gd name="T55" fmla="*/ 0 h 1152"/>
                <a:gd name="T56" fmla="*/ 0 w 612"/>
                <a:gd name="T57" fmla="*/ 0 h 1152"/>
                <a:gd name="T58" fmla="*/ 0 w 612"/>
                <a:gd name="T59" fmla="*/ 0 h 1152"/>
                <a:gd name="T60" fmla="*/ 0 w 612"/>
                <a:gd name="T61" fmla="*/ 0 h 1152"/>
                <a:gd name="T62" fmla="*/ 0 w 612"/>
                <a:gd name="T63" fmla="*/ 0 h 1152"/>
                <a:gd name="T64" fmla="*/ 0 w 612"/>
                <a:gd name="T65" fmla="*/ 0 h 1152"/>
                <a:gd name="T66" fmla="*/ 0 w 612"/>
                <a:gd name="T67" fmla="*/ 0 h 1152"/>
                <a:gd name="T68" fmla="*/ 0 w 612"/>
                <a:gd name="T69" fmla="*/ 0 h 1152"/>
                <a:gd name="T70" fmla="*/ 0 w 612"/>
                <a:gd name="T71" fmla="*/ 0 h 1152"/>
                <a:gd name="T72" fmla="*/ 0 w 612"/>
                <a:gd name="T73" fmla="*/ 0 h 1152"/>
                <a:gd name="T74" fmla="*/ 0 w 612"/>
                <a:gd name="T75" fmla="*/ 0 h 11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12"/>
                <a:gd name="T115" fmla="*/ 0 h 1152"/>
                <a:gd name="T116" fmla="*/ 612 w 612"/>
                <a:gd name="T117" fmla="*/ 1152 h 11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12" h="1152">
                  <a:moveTo>
                    <a:pt x="465" y="46"/>
                  </a:moveTo>
                  <a:lnTo>
                    <a:pt x="532" y="0"/>
                  </a:lnTo>
                  <a:lnTo>
                    <a:pt x="581" y="0"/>
                  </a:lnTo>
                  <a:lnTo>
                    <a:pt x="612" y="36"/>
                  </a:lnTo>
                  <a:lnTo>
                    <a:pt x="595" y="107"/>
                  </a:lnTo>
                  <a:lnTo>
                    <a:pt x="554" y="153"/>
                  </a:lnTo>
                  <a:lnTo>
                    <a:pt x="479" y="199"/>
                  </a:lnTo>
                  <a:lnTo>
                    <a:pt x="332" y="266"/>
                  </a:lnTo>
                  <a:lnTo>
                    <a:pt x="147" y="383"/>
                  </a:lnTo>
                  <a:lnTo>
                    <a:pt x="75" y="388"/>
                  </a:lnTo>
                  <a:lnTo>
                    <a:pt x="115" y="497"/>
                  </a:lnTo>
                  <a:lnTo>
                    <a:pt x="195" y="614"/>
                  </a:lnTo>
                  <a:lnTo>
                    <a:pt x="261" y="757"/>
                  </a:lnTo>
                  <a:lnTo>
                    <a:pt x="288" y="905"/>
                  </a:lnTo>
                  <a:lnTo>
                    <a:pt x="275" y="952"/>
                  </a:lnTo>
                  <a:lnTo>
                    <a:pt x="234" y="983"/>
                  </a:lnTo>
                  <a:lnTo>
                    <a:pt x="181" y="1003"/>
                  </a:lnTo>
                  <a:lnTo>
                    <a:pt x="129" y="1049"/>
                  </a:lnTo>
                  <a:lnTo>
                    <a:pt x="106" y="1095"/>
                  </a:lnTo>
                  <a:lnTo>
                    <a:pt x="93" y="1152"/>
                  </a:lnTo>
                  <a:lnTo>
                    <a:pt x="52" y="1152"/>
                  </a:lnTo>
                  <a:lnTo>
                    <a:pt x="40" y="1110"/>
                  </a:lnTo>
                  <a:lnTo>
                    <a:pt x="66" y="1044"/>
                  </a:lnTo>
                  <a:lnTo>
                    <a:pt x="142" y="998"/>
                  </a:lnTo>
                  <a:lnTo>
                    <a:pt x="186" y="952"/>
                  </a:lnTo>
                  <a:lnTo>
                    <a:pt x="226" y="927"/>
                  </a:lnTo>
                  <a:lnTo>
                    <a:pt x="240" y="880"/>
                  </a:lnTo>
                  <a:lnTo>
                    <a:pt x="222" y="757"/>
                  </a:lnTo>
                  <a:lnTo>
                    <a:pt x="159" y="664"/>
                  </a:lnTo>
                  <a:lnTo>
                    <a:pt x="106" y="583"/>
                  </a:lnTo>
                  <a:lnTo>
                    <a:pt x="40" y="491"/>
                  </a:lnTo>
                  <a:lnTo>
                    <a:pt x="0" y="404"/>
                  </a:lnTo>
                  <a:lnTo>
                    <a:pt x="0" y="353"/>
                  </a:lnTo>
                  <a:lnTo>
                    <a:pt x="35" y="327"/>
                  </a:lnTo>
                  <a:lnTo>
                    <a:pt x="172" y="236"/>
                  </a:lnTo>
                  <a:lnTo>
                    <a:pt x="306" y="153"/>
                  </a:lnTo>
                  <a:lnTo>
                    <a:pt x="439" y="77"/>
                  </a:lnTo>
                  <a:lnTo>
                    <a:pt x="46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8" name="Freeform 248"/>
            <p:cNvSpPr>
              <a:spLocks/>
            </p:cNvSpPr>
            <p:nvPr/>
          </p:nvSpPr>
          <p:spPr bwMode="auto">
            <a:xfrm>
              <a:off x="1026" y="3276"/>
              <a:ext cx="135" cy="417"/>
            </a:xfrm>
            <a:custGeom>
              <a:avLst/>
              <a:gdLst>
                <a:gd name="T0" fmla="*/ 0 w 407"/>
                <a:gd name="T1" fmla="*/ 0 h 1250"/>
                <a:gd name="T2" fmla="*/ 0 w 407"/>
                <a:gd name="T3" fmla="*/ 0 h 1250"/>
                <a:gd name="T4" fmla="*/ 0 w 407"/>
                <a:gd name="T5" fmla="*/ 0 h 1250"/>
                <a:gd name="T6" fmla="*/ 0 w 407"/>
                <a:gd name="T7" fmla="*/ 0 h 1250"/>
                <a:gd name="T8" fmla="*/ 0 w 407"/>
                <a:gd name="T9" fmla="*/ 0 h 1250"/>
                <a:gd name="T10" fmla="*/ 0 w 407"/>
                <a:gd name="T11" fmla="*/ 0 h 1250"/>
                <a:gd name="T12" fmla="*/ 0 w 407"/>
                <a:gd name="T13" fmla="*/ 0 h 1250"/>
                <a:gd name="T14" fmla="*/ 0 w 407"/>
                <a:gd name="T15" fmla="*/ 0 h 1250"/>
                <a:gd name="T16" fmla="*/ 0 w 407"/>
                <a:gd name="T17" fmla="*/ 0 h 1250"/>
                <a:gd name="T18" fmla="*/ 0 w 407"/>
                <a:gd name="T19" fmla="*/ 0 h 1250"/>
                <a:gd name="T20" fmla="*/ 0 w 407"/>
                <a:gd name="T21" fmla="*/ 0 h 1250"/>
                <a:gd name="T22" fmla="*/ 0 w 407"/>
                <a:gd name="T23" fmla="*/ 0 h 1250"/>
                <a:gd name="T24" fmla="*/ 0 w 407"/>
                <a:gd name="T25" fmla="*/ 0 h 1250"/>
                <a:gd name="T26" fmla="*/ 0 w 407"/>
                <a:gd name="T27" fmla="*/ 0 h 1250"/>
                <a:gd name="T28" fmla="*/ 0 w 407"/>
                <a:gd name="T29" fmla="*/ 0 h 1250"/>
                <a:gd name="T30" fmla="*/ 0 w 407"/>
                <a:gd name="T31" fmla="*/ 0 h 1250"/>
                <a:gd name="T32" fmla="*/ 0 w 407"/>
                <a:gd name="T33" fmla="*/ 0 h 1250"/>
                <a:gd name="T34" fmla="*/ 0 w 407"/>
                <a:gd name="T35" fmla="*/ 0 h 1250"/>
                <a:gd name="T36" fmla="*/ 0 w 407"/>
                <a:gd name="T37" fmla="*/ 0 h 1250"/>
                <a:gd name="T38" fmla="*/ 0 w 407"/>
                <a:gd name="T39" fmla="*/ 0 h 1250"/>
                <a:gd name="T40" fmla="*/ 0 w 407"/>
                <a:gd name="T41" fmla="*/ 0 h 1250"/>
                <a:gd name="T42" fmla="*/ 0 w 407"/>
                <a:gd name="T43" fmla="*/ 0 h 1250"/>
                <a:gd name="T44" fmla="*/ 0 w 407"/>
                <a:gd name="T45" fmla="*/ 0 h 1250"/>
                <a:gd name="T46" fmla="*/ 0 w 407"/>
                <a:gd name="T47" fmla="*/ 0 h 1250"/>
                <a:gd name="T48" fmla="*/ 0 w 407"/>
                <a:gd name="T49" fmla="*/ 0 h 1250"/>
                <a:gd name="T50" fmla="*/ 0 w 407"/>
                <a:gd name="T51" fmla="*/ 0 h 1250"/>
                <a:gd name="T52" fmla="*/ 0 w 407"/>
                <a:gd name="T53" fmla="*/ 0 h 1250"/>
                <a:gd name="T54" fmla="*/ 0 w 407"/>
                <a:gd name="T55" fmla="*/ 0 h 1250"/>
                <a:gd name="T56" fmla="*/ 0 w 407"/>
                <a:gd name="T57" fmla="*/ 0 h 1250"/>
                <a:gd name="T58" fmla="*/ 0 w 407"/>
                <a:gd name="T59" fmla="*/ 0 h 1250"/>
                <a:gd name="T60" fmla="*/ 0 w 407"/>
                <a:gd name="T61" fmla="*/ 0 h 1250"/>
                <a:gd name="T62" fmla="*/ 0 w 407"/>
                <a:gd name="T63" fmla="*/ 0 h 1250"/>
                <a:gd name="T64" fmla="*/ 0 w 407"/>
                <a:gd name="T65" fmla="*/ 0 h 1250"/>
                <a:gd name="T66" fmla="*/ 0 w 407"/>
                <a:gd name="T67" fmla="*/ 0 h 1250"/>
                <a:gd name="T68" fmla="*/ 0 w 407"/>
                <a:gd name="T69" fmla="*/ 0 h 1250"/>
                <a:gd name="T70" fmla="*/ 0 w 407"/>
                <a:gd name="T71" fmla="*/ 0 h 12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07"/>
                <a:gd name="T109" fmla="*/ 0 h 1250"/>
                <a:gd name="T110" fmla="*/ 407 w 407"/>
                <a:gd name="T111" fmla="*/ 1250 h 12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07" h="1250">
                  <a:moveTo>
                    <a:pt x="75" y="144"/>
                  </a:moveTo>
                  <a:lnTo>
                    <a:pt x="21" y="61"/>
                  </a:lnTo>
                  <a:lnTo>
                    <a:pt x="39" y="0"/>
                  </a:lnTo>
                  <a:lnTo>
                    <a:pt x="93" y="0"/>
                  </a:lnTo>
                  <a:lnTo>
                    <a:pt x="155" y="67"/>
                  </a:lnTo>
                  <a:lnTo>
                    <a:pt x="234" y="205"/>
                  </a:lnTo>
                  <a:lnTo>
                    <a:pt x="278" y="339"/>
                  </a:lnTo>
                  <a:lnTo>
                    <a:pt x="318" y="466"/>
                  </a:lnTo>
                  <a:lnTo>
                    <a:pt x="332" y="584"/>
                  </a:lnTo>
                  <a:lnTo>
                    <a:pt x="327" y="646"/>
                  </a:lnTo>
                  <a:lnTo>
                    <a:pt x="287" y="722"/>
                  </a:lnTo>
                  <a:lnTo>
                    <a:pt x="221" y="927"/>
                  </a:lnTo>
                  <a:lnTo>
                    <a:pt x="146" y="1045"/>
                  </a:lnTo>
                  <a:lnTo>
                    <a:pt x="128" y="1096"/>
                  </a:lnTo>
                  <a:lnTo>
                    <a:pt x="199" y="1106"/>
                  </a:lnTo>
                  <a:lnTo>
                    <a:pt x="292" y="1106"/>
                  </a:lnTo>
                  <a:lnTo>
                    <a:pt x="407" y="1153"/>
                  </a:lnTo>
                  <a:lnTo>
                    <a:pt x="398" y="1189"/>
                  </a:lnTo>
                  <a:lnTo>
                    <a:pt x="380" y="1230"/>
                  </a:lnTo>
                  <a:lnTo>
                    <a:pt x="345" y="1250"/>
                  </a:lnTo>
                  <a:lnTo>
                    <a:pt x="275" y="1219"/>
                  </a:lnTo>
                  <a:lnTo>
                    <a:pt x="199" y="1174"/>
                  </a:lnTo>
                  <a:lnTo>
                    <a:pt x="93" y="1169"/>
                  </a:lnTo>
                  <a:lnTo>
                    <a:pt x="26" y="1184"/>
                  </a:lnTo>
                  <a:lnTo>
                    <a:pt x="0" y="1158"/>
                  </a:lnTo>
                  <a:lnTo>
                    <a:pt x="0" y="1121"/>
                  </a:lnTo>
                  <a:lnTo>
                    <a:pt x="35" y="1081"/>
                  </a:lnTo>
                  <a:lnTo>
                    <a:pt x="93" y="1015"/>
                  </a:lnTo>
                  <a:lnTo>
                    <a:pt x="194" y="845"/>
                  </a:lnTo>
                  <a:lnTo>
                    <a:pt x="239" y="696"/>
                  </a:lnTo>
                  <a:lnTo>
                    <a:pt x="252" y="554"/>
                  </a:lnTo>
                  <a:lnTo>
                    <a:pt x="248" y="476"/>
                  </a:lnTo>
                  <a:lnTo>
                    <a:pt x="212" y="339"/>
                  </a:lnTo>
                  <a:lnTo>
                    <a:pt x="119" y="190"/>
                  </a:lnTo>
                  <a:lnTo>
                    <a:pt x="53" y="114"/>
                  </a:lnTo>
                  <a:lnTo>
                    <a:pt x="75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9" name="Freeform 249"/>
            <p:cNvSpPr>
              <a:spLocks/>
            </p:cNvSpPr>
            <p:nvPr/>
          </p:nvSpPr>
          <p:spPr bwMode="auto">
            <a:xfrm>
              <a:off x="817" y="3248"/>
              <a:ext cx="199" cy="459"/>
            </a:xfrm>
            <a:custGeom>
              <a:avLst/>
              <a:gdLst>
                <a:gd name="T0" fmla="*/ 0 w 598"/>
                <a:gd name="T1" fmla="*/ 0 h 1377"/>
                <a:gd name="T2" fmla="*/ 0 w 598"/>
                <a:gd name="T3" fmla="*/ 0 h 1377"/>
                <a:gd name="T4" fmla="*/ 0 w 598"/>
                <a:gd name="T5" fmla="*/ 0 h 1377"/>
                <a:gd name="T6" fmla="*/ 0 w 598"/>
                <a:gd name="T7" fmla="*/ 0 h 1377"/>
                <a:gd name="T8" fmla="*/ 0 w 598"/>
                <a:gd name="T9" fmla="*/ 0 h 1377"/>
                <a:gd name="T10" fmla="*/ 0 w 598"/>
                <a:gd name="T11" fmla="*/ 0 h 1377"/>
                <a:gd name="T12" fmla="*/ 0 w 598"/>
                <a:gd name="T13" fmla="*/ 0 h 1377"/>
                <a:gd name="T14" fmla="*/ 0 w 598"/>
                <a:gd name="T15" fmla="*/ 0 h 1377"/>
                <a:gd name="T16" fmla="*/ 0 w 598"/>
                <a:gd name="T17" fmla="*/ 0 h 1377"/>
                <a:gd name="T18" fmla="*/ 0 w 598"/>
                <a:gd name="T19" fmla="*/ 0 h 1377"/>
                <a:gd name="T20" fmla="*/ 0 w 598"/>
                <a:gd name="T21" fmla="*/ 0 h 1377"/>
                <a:gd name="T22" fmla="*/ 0 w 598"/>
                <a:gd name="T23" fmla="*/ 0 h 1377"/>
                <a:gd name="T24" fmla="*/ 0 w 598"/>
                <a:gd name="T25" fmla="*/ 0 h 1377"/>
                <a:gd name="T26" fmla="*/ 0 w 598"/>
                <a:gd name="T27" fmla="*/ 0 h 1377"/>
                <a:gd name="T28" fmla="*/ 0 w 598"/>
                <a:gd name="T29" fmla="*/ 0 h 1377"/>
                <a:gd name="T30" fmla="*/ 0 w 598"/>
                <a:gd name="T31" fmla="*/ 0 h 1377"/>
                <a:gd name="T32" fmla="*/ 0 w 598"/>
                <a:gd name="T33" fmla="*/ 0 h 1377"/>
                <a:gd name="T34" fmla="*/ 0 w 598"/>
                <a:gd name="T35" fmla="*/ 0 h 1377"/>
                <a:gd name="T36" fmla="*/ 0 w 598"/>
                <a:gd name="T37" fmla="*/ 0 h 1377"/>
                <a:gd name="T38" fmla="*/ 0 w 598"/>
                <a:gd name="T39" fmla="*/ 0 h 1377"/>
                <a:gd name="T40" fmla="*/ 0 w 598"/>
                <a:gd name="T41" fmla="*/ 0 h 1377"/>
                <a:gd name="T42" fmla="*/ 0 w 598"/>
                <a:gd name="T43" fmla="*/ 0 h 1377"/>
                <a:gd name="T44" fmla="*/ 0 w 598"/>
                <a:gd name="T45" fmla="*/ 0 h 1377"/>
                <a:gd name="T46" fmla="*/ 0 w 598"/>
                <a:gd name="T47" fmla="*/ 0 h 1377"/>
                <a:gd name="T48" fmla="*/ 0 w 598"/>
                <a:gd name="T49" fmla="*/ 0 h 1377"/>
                <a:gd name="T50" fmla="*/ 0 w 598"/>
                <a:gd name="T51" fmla="*/ 0 h 1377"/>
                <a:gd name="T52" fmla="*/ 0 w 598"/>
                <a:gd name="T53" fmla="*/ 0 h 1377"/>
                <a:gd name="T54" fmla="*/ 0 w 598"/>
                <a:gd name="T55" fmla="*/ 0 h 1377"/>
                <a:gd name="T56" fmla="*/ 0 w 598"/>
                <a:gd name="T57" fmla="*/ 0 h 1377"/>
                <a:gd name="T58" fmla="*/ 0 w 598"/>
                <a:gd name="T59" fmla="*/ 0 h 1377"/>
                <a:gd name="T60" fmla="*/ 0 w 598"/>
                <a:gd name="T61" fmla="*/ 0 h 1377"/>
                <a:gd name="T62" fmla="*/ 0 w 598"/>
                <a:gd name="T63" fmla="*/ 0 h 1377"/>
                <a:gd name="T64" fmla="*/ 0 w 598"/>
                <a:gd name="T65" fmla="*/ 0 h 1377"/>
                <a:gd name="T66" fmla="*/ 0 w 598"/>
                <a:gd name="T67" fmla="*/ 0 h 1377"/>
                <a:gd name="T68" fmla="*/ 0 w 598"/>
                <a:gd name="T69" fmla="*/ 0 h 1377"/>
                <a:gd name="T70" fmla="*/ 0 w 598"/>
                <a:gd name="T71" fmla="*/ 0 h 1377"/>
                <a:gd name="T72" fmla="*/ 0 w 598"/>
                <a:gd name="T73" fmla="*/ 0 h 1377"/>
                <a:gd name="T74" fmla="*/ 0 w 598"/>
                <a:gd name="T75" fmla="*/ 0 h 1377"/>
                <a:gd name="T76" fmla="*/ 0 w 598"/>
                <a:gd name="T77" fmla="*/ 0 h 137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8"/>
                <a:gd name="T118" fmla="*/ 0 h 1377"/>
                <a:gd name="T119" fmla="*/ 598 w 598"/>
                <a:gd name="T120" fmla="*/ 1377 h 137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8" h="1377">
                  <a:moveTo>
                    <a:pt x="350" y="241"/>
                  </a:moveTo>
                  <a:lnTo>
                    <a:pt x="437" y="107"/>
                  </a:lnTo>
                  <a:lnTo>
                    <a:pt x="518" y="0"/>
                  </a:lnTo>
                  <a:lnTo>
                    <a:pt x="571" y="11"/>
                  </a:lnTo>
                  <a:lnTo>
                    <a:pt x="598" y="56"/>
                  </a:lnTo>
                  <a:lnTo>
                    <a:pt x="598" y="139"/>
                  </a:lnTo>
                  <a:lnTo>
                    <a:pt x="548" y="185"/>
                  </a:lnTo>
                  <a:lnTo>
                    <a:pt x="464" y="246"/>
                  </a:lnTo>
                  <a:lnTo>
                    <a:pt x="398" y="322"/>
                  </a:lnTo>
                  <a:lnTo>
                    <a:pt x="323" y="425"/>
                  </a:lnTo>
                  <a:lnTo>
                    <a:pt x="292" y="502"/>
                  </a:lnTo>
                  <a:lnTo>
                    <a:pt x="257" y="595"/>
                  </a:lnTo>
                  <a:lnTo>
                    <a:pt x="239" y="717"/>
                  </a:lnTo>
                  <a:lnTo>
                    <a:pt x="239" y="830"/>
                  </a:lnTo>
                  <a:lnTo>
                    <a:pt x="257" y="968"/>
                  </a:lnTo>
                  <a:lnTo>
                    <a:pt x="305" y="1101"/>
                  </a:lnTo>
                  <a:lnTo>
                    <a:pt x="344" y="1177"/>
                  </a:lnTo>
                  <a:lnTo>
                    <a:pt x="371" y="1228"/>
                  </a:lnTo>
                  <a:lnTo>
                    <a:pt x="371" y="1270"/>
                  </a:lnTo>
                  <a:lnTo>
                    <a:pt x="344" y="1286"/>
                  </a:lnTo>
                  <a:lnTo>
                    <a:pt x="283" y="1286"/>
                  </a:lnTo>
                  <a:lnTo>
                    <a:pt x="185" y="1306"/>
                  </a:lnTo>
                  <a:lnTo>
                    <a:pt x="110" y="1337"/>
                  </a:lnTo>
                  <a:lnTo>
                    <a:pt x="66" y="1377"/>
                  </a:lnTo>
                  <a:lnTo>
                    <a:pt x="26" y="1362"/>
                  </a:lnTo>
                  <a:lnTo>
                    <a:pt x="0" y="1306"/>
                  </a:lnTo>
                  <a:lnTo>
                    <a:pt x="3" y="1259"/>
                  </a:lnTo>
                  <a:lnTo>
                    <a:pt x="78" y="1223"/>
                  </a:lnTo>
                  <a:lnTo>
                    <a:pt x="198" y="1213"/>
                  </a:lnTo>
                  <a:lnTo>
                    <a:pt x="309" y="1213"/>
                  </a:lnTo>
                  <a:lnTo>
                    <a:pt x="266" y="1152"/>
                  </a:lnTo>
                  <a:lnTo>
                    <a:pt x="243" y="1076"/>
                  </a:lnTo>
                  <a:lnTo>
                    <a:pt x="212" y="968"/>
                  </a:lnTo>
                  <a:lnTo>
                    <a:pt x="176" y="856"/>
                  </a:lnTo>
                  <a:lnTo>
                    <a:pt x="176" y="722"/>
                  </a:lnTo>
                  <a:lnTo>
                    <a:pt x="185" y="595"/>
                  </a:lnTo>
                  <a:lnTo>
                    <a:pt x="225" y="476"/>
                  </a:lnTo>
                  <a:lnTo>
                    <a:pt x="296" y="322"/>
                  </a:lnTo>
                  <a:lnTo>
                    <a:pt x="35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55" name="AutoShape 250"/>
          <p:cNvSpPr>
            <a:spLocks noChangeArrowheads="1"/>
          </p:cNvSpPr>
          <p:nvPr/>
        </p:nvSpPr>
        <p:spPr bwMode="auto">
          <a:xfrm>
            <a:off x="527050" y="5029200"/>
            <a:ext cx="996950" cy="328613"/>
          </a:xfrm>
          <a:prstGeom prst="wedgeEllipseCallout">
            <a:avLst>
              <a:gd name="adj1" fmla="val 42356"/>
              <a:gd name="adj2" fmla="val 9927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Tahoma" charset="0"/>
            </a:endParaRPr>
          </a:p>
        </p:txBody>
      </p:sp>
      <p:sp>
        <p:nvSpPr>
          <p:cNvPr id="31856" name="Text Box 251"/>
          <p:cNvSpPr txBox="1">
            <a:spLocks noChangeArrowheads="1"/>
          </p:cNvSpPr>
          <p:nvPr/>
        </p:nvSpPr>
        <p:spPr bwMode="auto">
          <a:xfrm>
            <a:off x="593725" y="5029200"/>
            <a:ext cx="782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</a:rPr>
              <a:t>ASEL!</a:t>
            </a:r>
          </a:p>
        </p:txBody>
      </p:sp>
      <p:grpSp>
        <p:nvGrpSpPr>
          <p:cNvPr id="31857" name="Group 290"/>
          <p:cNvGrpSpPr>
            <a:grpSpLocks/>
          </p:cNvGrpSpPr>
          <p:nvPr/>
        </p:nvGrpSpPr>
        <p:grpSpPr bwMode="auto">
          <a:xfrm flipH="1">
            <a:off x="679450" y="5961063"/>
            <a:ext cx="541338" cy="468312"/>
            <a:chOff x="1549" y="3870"/>
            <a:chExt cx="341" cy="295"/>
          </a:xfrm>
        </p:grpSpPr>
        <p:sp>
          <p:nvSpPr>
            <p:cNvPr id="31858" name="Freeform 262"/>
            <p:cNvSpPr>
              <a:spLocks/>
            </p:cNvSpPr>
            <p:nvPr/>
          </p:nvSpPr>
          <p:spPr bwMode="auto">
            <a:xfrm>
              <a:off x="1549" y="3870"/>
              <a:ext cx="266" cy="295"/>
            </a:xfrm>
            <a:custGeom>
              <a:avLst/>
              <a:gdLst>
                <a:gd name="T0" fmla="*/ 0 w 534"/>
                <a:gd name="T1" fmla="*/ 1 h 588"/>
                <a:gd name="T2" fmla="*/ 0 w 534"/>
                <a:gd name="T3" fmla="*/ 1 h 588"/>
                <a:gd name="T4" fmla="*/ 0 w 534"/>
                <a:gd name="T5" fmla="*/ 0 h 588"/>
                <a:gd name="T6" fmla="*/ 0 w 534"/>
                <a:gd name="T7" fmla="*/ 1 h 588"/>
                <a:gd name="T8" fmla="*/ 0 w 534"/>
                <a:gd name="T9" fmla="*/ 1 h 588"/>
                <a:gd name="T10" fmla="*/ 0 w 534"/>
                <a:gd name="T11" fmla="*/ 1 h 588"/>
                <a:gd name="T12" fmla="*/ 0 w 534"/>
                <a:gd name="T13" fmla="*/ 1 h 588"/>
                <a:gd name="T14" fmla="*/ 0 w 534"/>
                <a:gd name="T15" fmla="*/ 1 h 588"/>
                <a:gd name="T16" fmla="*/ 0 w 534"/>
                <a:gd name="T17" fmla="*/ 1 h 588"/>
                <a:gd name="T18" fmla="*/ 0 w 534"/>
                <a:gd name="T19" fmla="*/ 1 h 588"/>
                <a:gd name="T20" fmla="*/ 0 w 534"/>
                <a:gd name="T21" fmla="*/ 1 h 588"/>
                <a:gd name="T22" fmla="*/ 0 w 534"/>
                <a:gd name="T23" fmla="*/ 1 h 588"/>
                <a:gd name="T24" fmla="*/ 0 w 534"/>
                <a:gd name="T25" fmla="*/ 1 h 588"/>
                <a:gd name="T26" fmla="*/ 0 w 534"/>
                <a:gd name="T27" fmla="*/ 1 h 588"/>
                <a:gd name="T28" fmla="*/ 0 w 534"/>
                <a:gd name="T29" fmla="*/ 1 h 588"/>
                <a:gd name="T30" fmla="*/ 0 w 534"/>
                <a:gd name="T31" fmla="*/ 1 h 588"/>
                <a:gd name="T32" fmla="*/ 0 w 534"/>
                <a:gd name="T33" fmla="*/ 1 h 588"/>
                <a:gd name="T34" fmla="*/ 0 w 534"/>
                <a:gd name="T35" fmla="*/ 1 h 588"/>
                <a:gd name="T36" fmla="*/ 0 w 534"/>
                <a:gd name="T37" fmla="*/ 1 h 588"/>
                <a:gd name="T38" fmla="*/ 0 w 534"/>
                <a:gd name="T39" fmla="*/ 1 h 588"/>
                <a:gd name="T40" fmla="*/ 0 w 534"/>
                <a:gd name="T41" fmla="*/ 1 h 588"/>
                <a:gd name="T42" fmla="*/ 0 w 534"/>
                <a:gd name="T43" fmla="*/ 1 h 588"/>
                <a:gd name="T44" fmla="*/ 0 w 534"/>
                <a:gd name="T45" fmla="*/ 1 h 588"/>
                <a:gd name="T46" fmla="*/ 0 w 534"/>
                <a:gd name="T47" fmla="*/ 1 h 588"/>
                <a:gd name="T48" fmla="*/ 0 w 534"/>
                <a:gd name="T49" fmla="*/ 1 h 588"/>
                <a:gd name="T50" fmla="*/ 0 w 534"/>
                <a:gd name="T51" fmla="*/ 1 h 588"/>
                <a:gd name="T52" fmla="*/ 0 w 534"/>
                <a:gd name="T53" fmla="*/ 1 h 588"/>
                <a:gd name="T54" fmla="*/ 0 w 534"/>
                <a:gd name="T55" fmla="*/ 1 h 588"/>
                <a:gd name="T56" fmla="*/ 0 w 534"/>
                <a:gd name="T57" fmla="*/ 1 h 588"/>
                <a:gd name="T58" fmla="*/ 0 w 534"/>
                <a:gd name="T59" fmla="*/ 1 h 588"/>
                <a:gd name="T60" fmla="*/ 0 w 534"/>
                <a:gd name="T61" fmla="*/ 1 h 588"/>
                <a:gd name="T62" fmla="*/ 0 w 534"/>
                <a:gd name="T63" fmla="*/ 1 h 588"/>
                <a:gd name="T64" fmla="*/ 0 w 534"/>
                <a:gd name="T65" fmla="*/ 1 h 588"/>
                <a:gd name="T66" fmla="*/ 0 w 534"/>
                <a:gd name="T67" fmla="*/ 1 h 588"/>
                <a:gd name="T68" fmla="*/ 0 w 534"/>
                <a:gd name="T69" fmla="*/ 1 h 588"/>
                <a:gd name="T70" fmla="*/ 0 w 534"/>
                <a:gd name="T71" fmla="*/ 1 h 588"/>
                <a:gd name="T72" fmla="*/ 0 w 534"/>
                <a:gd name="T73" fmla="*/ 1 h 588"/>
                <a:gd name="T74" fmla="*/ 0 w 534"/>
                <a:gd name="T75" fmla="*/ 1 h 588"/>
                <a:gd name="T76" fmla="*/ 0 w 534"/>
                <a:gd name="T77" fmla="*/ 1 h 588"/>
                <a:gd name="T78" fmla="*/ 0 w 534"/>
                <a:gd name="T79" fmla="*/ 1 h 588"/>
                <a:gd name="T80" fmla="*/ 0 w 534"/>
                <a:gd name="T81" fmla="*/ 1 h 588"/>
                <a:gd name="T82" fmla="*/ 0 w 534"/>
                <a:gd name="T83" fmla="*/ 1 h 588"/>
                <a:gd name="T84" fmla="*/ 0 w 534"/>
                <a:gd name="T85" fmla="*/ 1 h 588"/>
                <a:gd name="T86" fmla="*/ 0 w 534"/>
                <a:gd name="T87" fmla="*/ 1 h 588"/>
                <a:gd name="T88" fmla="*/ 0 w 534"/>
                <a:gd name="T89" fmla="*/ 1 h 588"/>
                <a:gd name="T90" fmla="*/ 0 w 534"/>
                <a:gd name="T91" fmla="*/ 1 h 588"/>
                <a:gd name="T92" fmla="*/ 0 w 534"/>
                <a:gd name="T93" fmla="*/ 1 h 588"/>
                <a:gd name="T94" fmla="*/ 0 w 534"/>
                <a:gd name="T95" fmla="*/ 1 h 5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34"/>
                <a:gd name="T145" fmla="*/ 0 h 588"/>
                <a:gd name="T146" fmla="*/ 534 w 534"/>
                <a:gd name="T147" fmla="*/ 588 h 5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34" h="588">
                  <a:moveTo>
                    <a:pt x="170" y="132"/>
                  </a:moveTo>
                  <a:lnTo>
                    <a:pt x="127" y="91"/>
                  </a:lnTo>
                  <a:lnTo>
                    <a:pt x="82" y="65"/>
                  </a:lnTo>
                  <a:lnTo>
                    <a:pt x="43" y="52"/>
                  </a:lnTo>
                  <a:lnTo>
                    <a:pt x="48" y="29"/>
                  </a:lnTo>
                  <a:lnTo>
                    <a:pt x="46" y="21"/>
                  </a:lnTo>
                  <a:lnTo>
                    <a:pt x="46" y="15"/>
                  </a:lnTo>
                  <a:lnTo>
                    <a:pt x="43" y="8"/>
                  </a:lnTo>
                  <a:lnTo>
                    <a:pt x="37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3" y="17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3" y="43"/>
                  </a:lnTo>
                  <a:lnTo>
                    <a:pt x="7" y="52"/>
                  </a:lnTo>
                  <a:lnTo>
                    <a:pt x="14" y="56"/>
                  </a:lnTo>
                  <a:lnTo>
                    <a:pt x="16" y="62"/>
                  </a:lnTo>
                  <a:lnTo>
                    <a:pt x="33" y="120"/>
                  </a:lnTo>
                  <a:lnTo>
                    <a:pt x="43" y="179"/>
                  </a:lnTo>
                  <a:lnTo>
                    <a:pt x="70" y="223"/>
                  </a:lnTo>
                  <a:lnTo>
                    <a:pt x="101" y="254"/>
                  </a:lnTo>
                  <a:lnTo>
                    <a:pt x="125" y="274"/>
                  </a:lnTo>
                  <a:lnTo>
                    <a:pt x="137" y="303"/>
                  </a:lnTo>
                  <a:lnTo>
                    <a:pt x="151" y="354"/>
                  </a:lnTo>
                  <a:lnTo>
                    <a:pt x="165" y="378"/>
                  </a:lnTo>
                  <a:lnTo>
                    <a:pt x="195" y="401"/>
                  </a:lnTo>
                  <a:lnTo>
                    <a:pt x="170" y="518"/>
                  </a:lnTo>
                  <a:lnTo>
                    <a:pt x="164" y="521"/>
                  </a:lnTo>
                  <a:lnTo>
                    <a:pt x="156" y="522"/>
                  </a:lnTo>
                  <a:lnTo>
                    <a:pt x="147" y="525"/>
                  </a:lnTo>
                  <a:lnTo>
                    <a:pt x="141" y="529"/>
                  </a:lnTo>
                  <a:lnTo>
                    <a:pt x="137" y="535"/>
                  </a:lnTo>
                  <a:lnTo>
                    <a:pt x="133" y="543"/>
                  </a:lnTo>
                  <a:lnTo>
                    <a:pt x="129" y="549"/>
                  </a:lnTo>
                  <a:lnTo>
                    <a:pt x="129" y="556"/>
                  </a:lnTo>
                  <a:lnTo>
                    <a:pt x="132" y="561"/>
                  </a:lnTo>
                  <a:lnTo>
                    <a:pt x="133" y="570"/>
                  </a:lnTo>
                  <a:lnTo>
                    <a:pt x="141" y="571"/>
                  </a:lnTo>
                  <a:lnTo>
                    <a:pt x="147" y="571"/>
                  </a:lnTo>
                  <a:lnTo>
                    <a:pt x="154" y="571"/>
                  </a:lnTo>
                  <a:lnTo>
                    <a:pt x="164" y="570"/>
                  </a:lnTo>
                  <a:lnTo>
                    <a:pt x="168" y="561"/>
                  </a:lnTo>
                  <a:lnTo>
                    <a:pt x="174" y="557"/>
                  </a:lnTo>
                  <a:lnTo>
                    <a:pt x="182" y="553"/>
                  </a:lnTo>
                  <a:lnTo>
                    <a:pt x="191" y="549"/>
                  </a:lnTo>
                  <a:lnTo>
                    <a:pt x="228" y="398"/>
                  </a:lnTo>
                  <a:lnTo>
                    <a:pt x="236" y="395"/>
                  </a:lnTo>
                  <a:lnTo>
                    <a:pt x="242" y="395"/>
                  </a:lnTo>
                  <a:lnTo>
                    <a:pt x="249" y="398"/>
                  </a:lnTo>
                  <a:lnTo>
                    <a:pt x="237" y="525"/>
                  </a:lnTo>
                  <a:lnTo>
                    <a:pt x="230" y="529"/>
                  </a:lnTo>
                  <a:lnTo>
                    <a:pt x="223" y="535"/>
                  </a:lnTo>
                  <a:lnTo>
                    <a:pt x="218" y="539"/>
                  </a:lnTo>
                  <a:lnTo>
                    <a:pt x="211" y="545"/>
                  </a:lnTo>
                  <a:lnTo>
                    <a:pt x="205" y="552"/>
                  </a:lnTo>
                  <a:lnTo>
                    <a:pt x="201" y="557"/>
                  </a:lnTo>
                  <a:lnTo>
                    <a:pt x="201" y="566"/>
                  </a:lnTo>
                  <a:lnTo>
                    <a:pt x="201" y="571"/>
                  </a:lnTo>
                  <a:lnTo>
                    <a:pt x="208" y="574"/>
                  </a:lnTo>
                  <a:lnTo>
                    <a:pt x="215" y="578"/>
                  </a:lnTo>
                  <a:lnTo>
                    <a:pt x="226" y="580"/>
                  </a:lnTo>
                  <a:lnTo>
                    <a:pt x="233" y="580"/>
                  </a:lnTo>
                  <a:lnTo>
                    <a:pt x="242" y="578"/>
                  </a:lnTo>
                  <a:lnTo>
                    <a:pt x="246" y="571"/>
                  </a:lnTo>
                  <a:lnTo>
                    <a:pt x="250" y="566"/>
                  </a:lnTo>
                  <a:lnTo>
                    <a:pt x="253" y="557"/>
                  </a:lnTo>
                  <a:lnTo>
                    <a:pt x="259" y="552"/>
                  </a:lnTo>
                  <a:lnTo>
                    <a:pt x="260" y="545"/>
                  </a:lnTo>
                  <a:lnTo>
                    <a:pt x="266" y="539"/>
                  </a:lnTo>
                  <a:lnTo>
                    <a:pt x="266" y="533"/>
                  </a:lnTo>
                  <a:lnTo>
                    <a:pt x="284" y="391"/>
                  </a:lnTo>
                  <a:lnTo>
                    <a:pt x="352" y="394"/>
                  </a:lnTo>
                  <a:lnTo>
                    <a:pt x="362" y="389"/>
                  </a:lnTo>
                  <a:lnTo>
                    <a:pt x="362" y="394"/>
                  </a:lnTo>
                  <a:lnTo>
                    <a:pt x="357" y="484"/>
                  </a:lnTo>
                  <a:lnTo>
                    <a:pt x="353" y="489"/>
                  </a:lnTo>
                  <a:lnTo>
                    <a:pt x="349" y="498"/>
                  </a:lnTo>
                  <a:lnTo>
                    <a:pt x="342" y="499"/>
                  </a:lnTo>
                  <a:lnTo>
                    <a:pt x="335" y="502"/>
                  </a:lnTo>
                  <a:lnTo>
                    <a:pt x="329" y="506"/>
                  </a:lnTo>
                  <a:lnTo>
                    <a:pt x="326" y="512"/>
                  </a:lnTo>
                  <a:lnTo>
                    <a:pt x="324" y="521"/>
                  </a:lnTo>
                  <a:lnTo>
                    <a:pt x="324" y="526"/>
                  </a:lnTo>
                  <a:lnTo>
                    <a:pt x="331" y="530"/>
                  </a:lnTo>
                  <a:lnTo>
                    <a:pt x="338" y="535"/>
                  </a:lnTo>
                  <a:lnTo>
                    <a:pt x="343" y="539"/>
                  </a:lnTo>
                  <a:lnTo>
                    <a:pt x="352" y="539"/>
                  </a:lnTo>
                  <a:lnTo>
                    <a:pt x="357" y="535"/>
                  </a:lnTo>
                  <a:lnTo>
                    <a:pt x="364" y="533"/>
                  </a:lnTo>
                  <a:lnTo>
                    <a:pt x="376" y="530"/>
                  </a:lnTo>
                  <a:lnTo>
                    <a:pt x="383" y="526"/>
                  </a:lnTo>
                  <a:lnTo>
                    <a:pt x="387" y="521"/>
                  </a:lnTo>
                  <a:lnTo>
                    <a:pt x="387" y="512"/>
                  </a:lnTo>
                  <a:lnTo>
                    <a:pt x="388" y="506"/>
                  </a:lnTo>
                  <a:lnTo>
                    <a:pt x="388" y="499"/>
                  </a:lnTo>
                  <a:lnTo>
                    <a:pt x="401" y="403"/>
                  </a:lnTo>
                  <a:lnTo>
                    <a:pt x="405" y="409"/>
                  </a:lnTo>
                  <a:lnTo>
                    <a:pt x="411" y="416"/>
                  </a:lnTo>
                  <a:lnTo>
                    <a:pt x="419" y="420"/>
                  </a:lnTo>
                  <a:lnTo>
                    <a:pt x="424" y="427"/>
                  </a:lnTo>
                  <a:lnTo>
                    <a:pt x="429" y="434"/>
                  </a:lnTo>
                  <a:lnTo>
                    <a:pt x="434" y="440"/>
                  </a:lnTo>
                  <a:lnTo>
                    <a:pt x="434" y="449"/>
                  </a:lnTo>
                  <a:lnTo>
                    <a:pt x="434" y="454"/>
                  </a:lnTo>
                  <a:lnTo>
                    <a:pt x="436" y="463"/>
                  </a:lnTo>
                  <a:lnTo>
                    <a:pt x="434" y="473"/>
                  </a:lnTo>
                  <a:lnTo>
                    <a:pt x="434" y="480"/>
                  </a:lnTo>
                  <a:lnTo>
                    <a:pt x="432" y="488"/>
                  </a:lnTo>
                  <a:lnTo>
                    <a:pt x="429" y="495"/>
                  </a:lnTo>
                  <a:lnTo>
                    <a:pt x="428" y="502"/>
                  </a:lnTo>
                  <a:lnTo>
                    <a:pt x="428" y="508"/>
                  </a:lnTo>
                  <a:lnTo>
                    <a:pt x="425" y="515"/>
                  </a:lnTo>
                  <a:lnTo>
                    <a:pt x="424" y="522"/>
                  </a:lnTo>
                  <a:lnTo>
                    <a:pt x="419" y="529"/>
                  </a:lnTo>
                  <a:lnTo>
                    <a:pt x="411" y="530"/>
                  </a:lnTo>
                  <a:lnTo>
                    <a:pt x="405" y="530"/>
                  </a:lnTo>
                  <a:lnTo>
                    <a:pt x="398" y="535"/>
                  </a:lnTo>
                  <a:lnTo>
                    <a:pt x="391" y="537"/>
                  </a:lnTo>
                  <a:lnTo>
                    <a:pt x="388" y="545"/>
                  </a:lnTo>
                  <a:lnTo>
                    <a:pt x="384" y="552"/>
                  </a:lnTo>
                  <a:lnTo>
                    <a:pt x="383" y="557"/>
                  </a:lnTo>
                  <a:lnTo>
                    <a:pt x="384" y="566"/>
                  </a:lnTo>
                  <a:lnTo>
                    <a:pt x="387" y="571"/>
                  </a:lnTo>
                  <a:lnTo>
                    <a:pt x="393" y="578"/>
                  </a:lnTo>
                  <a:lnTo>
                    <a:pt x="401" y="583"/>
                  </a:lnTo>
                  <a:lnTo>
                    <a:pt x="407" y="588"/>
                  </a:lnTo>
                  <a:lnTo>
                    <a:pt x="414" y="584"/>
                  </a:lnTo>
                  <a:lnTo>
                    <a:pt x="424" y="580"/>
                  </a:lnTo>
                  <a:lnTo>
                    <a:pt x="429" y="574"/>
                  </a:lnTo>
                  <a:lnTo>
                    <a:pt x="436" y="567"/>
                  </a:lnTo>
                  <a:lnTo>
                    <a:pt x="442" y="560"/>
                  </a:lnTo>
                  <a:lnTo>
                    <a:pt x="446" y="553"/>
                  </a:lnTo>
                  <a:lnTo>
                    <a:pt x="451" y="547"/>
                  </a:lnTo>
                  <a:lnTo>
                    <a:pt x="455" y="539"/>
                  </a:lnTo>
                  <a:lnTo>
                    <a:pt x="455" y="530"/>
                  </a:lnTo>
                  <a:lnTo>
                    <a:pt x="459" y="522"/>
                  </a:lnTo>
                  <a:lnTo>
                    <a:pt x="459" y="515"/>
                  </a:lnTo>
                  <a:lnTo>
                    <a:pt x="459" y="508"/>
                  </a:lnTo>
                  <a:lnTo>
                    <a:pt x="465" y="502"/>
                  </a:lnTo>
                  <a:lnTo>
                    <a:pt x="465" y="495"/>
                  </a:lnTo>
                  <a:lnTo>
                    <a:pt x="466" y="488"/>
                  </a:lnTo>
                  <a:lnTo>
                    <a:pt x="466" y="481"/>
                  </a:lnTo>
                  <a:lnTo>
                    <a:pt x="466" y="475"/>
                  </a:lnTo>
                  <a:lnTo>
                    <a:pt x="465" y="467"/>
                  </a:lnTo>
                  <a:lnTo>
                    <a:pt x="465" y="461"/>
                  </a:lnTo>
                  <a:lnTo>
                    <a:pt x="465" y="454"/>
                  </a:lnTo>
                  <a:lnTo>
                    <a:pt x="465" y="449"/>
                  </a:lnTo>
                  <a:lnTo>
                    <a:pt x="465" y="440"/>
                  </a:lnTo>
                  <a:lnTo>
                    <a:pt x="465" y="434"/>
                  </a:lnTo>
                  <a:lnTo>
                    <a:pt x="465" y="427"/>
                  </a:lnTo>
                  <a:lnTo>
                    <a:pt x="465" y="420"/>
                  </a:lnTo>
                  <a:lnTo>
                    <a:pt x="465" y="413"/>
                  </a:lnTo>
                  <a:lnTo>
                    <a:pt x="436" y="367"/>
                  </a:lnTo>
                  <a:lnTo>
                    <a:pt x="443" y="360"/>
                  </a:lnTo>
                  <a:lnTo>
                    <a:pt x="451" y="355"/>
                  </a:lnTo>
                  <a:lnTo>
                    <a:pt x="452" y="348"/>
                  </a:lnTo>
                  <a:lnTo>
                    <a:pt x="459" y="344"/>
                  </a:lnTo>
                  <a:lnTo>
                    <a:pt x="465" y="337"/>
                  </a:lnTo>
                  <a:lnTo>
                    <a:pt x="469" y="331"/>
                  </a:lnTo>
                  <a:lnTo>
                    <a:pt x="470" y="322"/>
                  </a:lnTo>
                  <a:lnTo>
                    <a:pt x="473" y="314"/>
                  </a:lnTo>
                  <a:lnTo>
                    <a:pt x="473" y="309"/>
                  </a:lnTo>
                  <a:lnTo>
                    <a:pt x="473" y="300"/>
                  </a:lnTo>
                  <a:lnTo>
                    <a:pt x="473" y="295"/>
                  </a:lnTo>
                  <a:lnTo>
                    <a:pt x="474" y="288"/>
                  </a:lnTo>
                  <a:lnTo>
                    <a:pt x="477" y="281"/>
                  </a:lnTo>
                  <a:lnTo>
                    <a:pt x="515" y="237"/>
                  </a:lnTo>
                  <a:lnTo>
                    <a:pt x="534" y="200"/>
                  </a:lnTo>
                  <a:lnTo>
                    <a:pt x="531" y="165"/>
                  </a:lnTo>
                  <a:lnTo>
                    <a:pt x="515" y="128"/>
                  </a:lnTo>
                  <a:lnTo>
                    <a:pt x="504" y="128"/>
                  </a:lnTo>
                  <a:lnTo>
                    <a:pt x="506" y="155"/>
                  </a:lnTo>
                  <a:lnTo>
                    <a:pt x="504" y="193"/>
                  </a:lnTo>
                  <a:lnTo>
                    <a:pt x="489" y="220"/>
                  </a:lnTo>
                  <a:lnTo>
                    <a:pt x="451" y="241"/>
                  </a:lnTo>
                  <a:lnTo>
                    <a:pt x="410" y="227"/>
                  </a:lnTo>
                  <a:lnTo>
                    <a:pt x="369" y="223"/>
                  </a:lnTo>
                  <a:lnTo>
                    <a:pt x="304" y="224"/>
                  </a:lnTo>
                  <a:lnTo>
                    <a:pt x="260" y="227"/>
                  </a:lnTo>
                  <a:lnTo>
                    <a:pt x="223" y="223"/>
                  </a:lnTo>
                  <a:lnTo>
                    <a:pt x="211" y="206"/>
                  </a:lnTo>
                  <a:lnTo>
                    <a:pt x="197" y="175"/>
                  </a:lnTo>
                  <a:lnTo>
                    <a:pt x="237" y="124"/>
                  </a:lnTo>
                  <a:lnTo>
                    <a:pt x="246" y="94"/>
                  </a:lnTo>
                  <a:lnTo>
                    <a:pt x="201" y="66"/>
                  </a:lnTo>
                  <a:lnTo>
                    <a:pt x="211" y="101"/>
                  </a:lnTo>
                  <a:lnTo>
                    <a:pt x="170" y="132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859" name="Group 267"/>
            <p:cNvGrpSpPr>
              <a:grpSpLocks/>
            </p:cNvGrpSpPr>
            <p:nvPr/>
          </p:nvGrpSpPr>
          <p:grpSpPr bwMode="auto">
            <a:xfrm>
              <a:off x="1752" y="3874"/>
              <a:ext cx="138" cy="109"/>
              <a:chOff x="1008" y="2583"/>
              <a:chExt cx="138" cy="109"/>
            </a:xfrm>
          </p:grpSpPr>
          <p:sp>
            <p:nvSpPr>
              <p:cNvPr id="31860" name="Freeform 263"/>
              <p:cNvSpPr>
                <a:spLocks/>
              </p:cNvSpPr>
              <p:nvPr/>
            </p:nvSpPr>
            <p:spPr bwMode="auto">
              <a:xfrm>
                <a:off x="1093" y="2643"/>
                <a:ext cx="18" cy="49"/>
              </a:xfrm>
              <a:custGeom>
                <a:avLst/>
                <a:gdLst>
                  <a:gd name="T0" fmla="*/ 1 w 36"/>
                  <a:gd name="T1" fmla="*/ 0 h 97"/>
                  <a:gd name="T2" fmla="*/ 1 w 36"/>
                  <a:gd name="T3" fmla="*/ 1 h 97"/>
                  <a:gd name="T4" fmla="*/ 1 w 36"/>
                  <a:gd name="T5" fmla="*/ 1 h 97"/>
                  <a:gd name="T6" fmla="*/ 1 w 36"/>
                  <a:gd name="T7" fmla="*/ 1 h 97"/>
                  <a:gd name="T8" fmla="*/ 1 w 36"/>
                  <a:gd name="T9" fmla="*/ 1 h 97"/>
                  <a:gd name="T10" fmla="*/ 1 w 36"/>
                  <a:gd name="T11" fmla="*/ 1 h 97"/>
                  <a:gd name="T12" fmla="*/ 1 w 36"/>
                  <a:gd name="T13" fmla="*/ 1 h 97"/>
                  <a:gd name="T14" fmla="*/ 1 w 36"/>
                  <a:gd name="T15" fmla="*/ 1 h 97"/>
                  <a:gd name="T16" fmla="*/ 1 w 36"/>
                  <a:gd name="T17" fmla="*/ 1 h 97"/>
                  <a:gd name="T18" fmla="*/ 1 w 36"/>
                  <a:gd name="T19" fmla="*/ 1 h 97"/>
                  <a:gd name="T20" fmla="*/ 1 w 36"/>
                  <a:gd name="T21" fmla="*/ 1 h 97"/>
                  <a:gd name="T22" fmla="*/ 1 w 36"/>
                  <a:gd name="T23" fmla="*/ 1 h 97"/>
                  <a:gd name="T24" fmla="*/ 0 w 36"/>
                  <a:gd name="T25" fmla="*/ 1 h 97"/>
                  <a:gd name="T26" fmla="*/ 1 w 36"/>
                  <a:gd name="T27" fmla="*/ 1 h 97"/>
                  <a:gd name="T28" fmla="*/ 1 w 36"/>
                  <a:gd name="T29" fmla="*/ 1 h 97"/>
                  <a:gd name="T30" fmla="*/ 1 w 36"/>
                  <a:gd name="T31" fmla="*/ 1 h 97"/>
                  <a:gd name="T32" fmla="*/ 1 w 36"/>
                  <a:gd name="T33" fmla="*/ 1 h 97"/>
                  <a:gd name="T34" fmla="*/ 1 w 36"/>
                  <a:gd name="T35" fmla="*/ 1 h 97"/>
                  <a:gd name="T36" fmla="*/ 1 w 36"/>
                  <a:gd name="T37" fmla="*/ 1 h 97"/>
                  <a:gd name="T38" fmla="*/ 1 w 36"/>
                  <a:gd name="T39" fmla="*/ 1 h 97"/>
                  <a:gd name="T40" fmla="*/ 1 w 36"/>
                  <a:gd name="T41" fmla="*/ 1 h 97"/>
                  <a:gd name="T42" fmla="*/ 1 w 36"/>
                  <a:gd name="T43" fmla="*/ 1 h 97"/>
                  <a:gd name="T44" fmla="*/ 1 w 36"/>
                  <a:gd name="T45" fmla="*/ 1 h 97"/>
                  <a:gd name="T46" fmla="*/ 1 w 36"/>
                  <a:gd name="T47" fmla="*/ 1 h 97"/>
                  <a:gd name="T48" fmla="*/ 1 w 36"/>
                  <a:gd name="T49" fmla="*/ 1 h 97"/>
                  <a:gd name="T50" fmla="*/ 1 w 36"/>
                  <a:gd name="T51" fmla="*/ 1 h 97"/>
                  <a:gd name="T52" fmla="*/ 1 w 36"/>
                  <a:gd name="T53" fmla="*/ 1 h 97"/>
                  <a:gd name="T54" fmla="*/ 1 w 36"/>
                  <a:gd name="T55" fmla="*/ 1 h 97"/>
                  <a:gd name="T56" fmla="*/ 1 w 36"/>
                  <a:gd name="T57" fmla="*/ 1 h 97"/>
                  <a:gd name="T58" fmla="*/ 1 w 36"/>
                  <a:gd name="T59" fmla="*/ 0 h 9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6"/>
                  <a:gd name="T91" fmla="*/ 0 h 97"/>
                  <a:gd name="T92" fmla="*/ 36 w 36"/>
                  <a:gd name="T93" fmla="*/ 97 h 9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6" h="97">
                    <a:moveTo>
                      <a:pt x="9" y="0"/>
                    </a:moveTo>
                    <a:lnTo>
                      <a:pt x="10" y="8"/>
                    </a:lnTo>
                    <a:lnTo>
                      <a:pt x="13" y="17"/>
                    </a:lnTo>
                    <a:lnTo>
                      <a:pt x="13" y="22"/>
                    </a:lnTo>
                    <a:lnTo>
                      <a:pt x="13" y="31"/>
                    </a:lnTo>
                    <a:lnTo>
                      <a:pt x="13" y="39"/>
                    </a:lnTo>
                    <a:lnTo>
                      <a:pt x="13" y="48"/>
                    </a:lnTo>
                    <a:lnTo>
                      <a:pt x="13" y="53"/>
                    </a:lnTo>
                    <a:lnTo>
                      <a:pt x="10" y="62"/>
                    </a:lnTo>
                    <a:lnTo>
                      <a:pt x="9" y="68"/>
                    </a:lnTo>
                    <a:lnTo>
                      <a:pt x="6" y="75"/>
                    </a:lnTo>
                    <a:lnTo>
                      <a:pt x="2" y="80"/>
                    </a:lnTo>
                    <a:lnTo>
                      <a:pt x="0" y="89"/>
                    </a:lnTo>
                    <a:lnTo>
                      <a:pt x="6" y="93"/>
                    </a:lnTo>
                    <a:lnTo>
                      <a:pt x="13" y="97"/>
                    </a:lnTo>
                    <a:lnTo>
                      <a:pt x="19" y="97"/>
                    </a:lnTo>
                    <a:lnTo>
                      <a:pt x="22" y="90"/>
                    </a:lnTo>
                    <a:lnTo>
                      <a:pt x="27" y="83"/>
                    </a:lnTo>
                    <a:lnTo>
                      <a:pt x="32" y="76"/>
                    </a:lnTo>
                    <a:lnTo>
                      <a:pt x="36" y="68"/>
                    </a:lnTo>
                    <a:lnTo>
                      <a:pt x="36" y="58"/>
                    </a:lnTo>
                    <a:lnTo>
                      <a:pt x="36" y="49"/>
                    </a:lnTo>
                    <a:lnTo>
                      <a:pt x="36" y="41"/>
                    </a:lnTo>
                    <a:lnTo>
                      <a:pt x="32" y="31"/>
                    </a:lnTo>
                    <a:lnTo>
                      <a:pt x="32" y="25"/>
                    </a:lnTo>
                    <a:lnTo>
                      <a:pt x="32" y="18"/>
                    </a:lnTo>
                    <a:lnTo>
                      <a:pt x="30" y="12"/>
                    </a:lnTo>
                    <a:lnTo>
                      <a:pt x="26" y="4"/>
                    </a:lnTo>
                    <a:lnTo>
                      <a:pt x="19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1" name="Freeform 264"/>
              <p:cNvSpPr>
                <a:spLocks/>
              </p:cNvSpPr>
              <p:nvPr/>
            </p:nvSpPr>
            <p:spPr bwMode="auto">
              <a:xfrm>
                <a:off x="1131" y="2644"/>
                <a:ext cx="15" cy="46"/>
              </a:xfrm>
              <a:custGeom>
                <a:avLst/>
                <a:gdLst>
                  <a:gd name="T0" fmla="*/ 0 w 31"/>
                  <a:gd name="T1" fmla="*/ 0 h 93"/>
                  <a:gd name="T2" fmla="*/ 0 w 31"/>
                  <a:gd name="T3" fmla="*/ 0 h 93"/>
                  <a:gd name="T4" fmla="*/ 0 w 31"/>
                  <a:gd name="T5" fmla="*/ 0 h 93"/>
                  <a:gd name="T6" fmla="*/ 0 w 31"/>
                  <a:gd name="T7" fmla="*/ 0 h 93"/>
                  <a:gd name="T8" fmla="*/ 0 w 31"/>
                  <a:gd name="T9" fmla="*/ 0 h 93"/>
                  <a:gd name="T10" fmla="*/ 0 w 31"/>
                  <a:gd name="T11" fmla="*/ 0 h 93"/>
                  <a:gd name="T12" fmla="*/ 0 w 31"/>
                  <a:gd name="T13" fmla="*/ 0 h 93"/>
                  <a:gd name="T14" fmla="*/ 0 w 31"/>
                  <a:gd name="T15" fmla="*/ 0 h 93"/>
                  <a:gd name="T16" fmla="*/ 0 w 31"/>
                  <a:gd name="T17" fmla="*/ 0 h 93"/>
                  <a:gd name="T18" fmla="*/ 0 w 31"/>
                  <a:gd name="T19" fmla="*/ 0 h 93"/>
                  <a:gd name="T20" fmla="*/ 0 w 31"/>
                  <a:gd name="T21" fmla="*/ 0 h 93"/>
                  <a:gd name="T22" fmla="*/ 0 w 31"/>
                  <a:gd name="T23" fmla="*/ 0 h 93"/>
                  <a:gd name="T24" fmla="*/ 0 w 31"/>
                  <a:gd name="T25" fmla="*/ 0 h 93"/>
                  <a:gd name="T26" fmla="*/ 0 w 31"/>
                  <a:gd name="T27" fmla="*/ 0 h 93"/>
                  <a:gd name="T28" fmla="*/ 0 w 31"/>
                  <a:gd name="T29" fmla="*/ 0 h 93"/>
                  <a:gd name="T30" fmla="*/ 0 w 31"/>
                  <a:gd name="T31" fmla="*/ 0 h 93"/>
                  <a:gd name="T32" fmla="*/ 0 w 31"/>
                  <a:gd name="T33" fmla="*/ 0 h 93"/>
                  <a:gd name="T34" fmla="*/ 0 w 31"/>
                  <a:gd name="T35" fmla="*/ 0 h 93"/>
                  <a:gd name="T36" fmla="*/ 0 w 31"/>
                  <a:gd name="T37" fmla="*/ 0 h 93"/>
                  <a:gd name="T38" fmla="*/ 0 w 31"/>
                  <a:gd name="T39" fmla="*/ 0 h 93"/>
                  <a:gd name="T40" fmla="*/ 0 w 31"/>
                  <a:gd name="T41" fmla="*/ 0 h 93"/>
                  <a:gd name="T42" fmla="*/ 0 w 31"/>
                  <a:gd name="T43" fmla="*/ 0 h 93"/>
                  <a:gd name="T44" fmla="*/ 0 w 31"/>
                  <a:gd name="T45" fmla="*/ 0 h 93"/>
                  <a:gd name="T46" fmla="*/ 0 w 31"/>
                  <a:gd name="T47" fmla="*/ 0 h 93"/>
                  <a:gd name="T48" fmla="*/ 0 w 31"/>
                  <a:gd name="T49" fmla="*/ 0 h 93"/>
                  <a:gd name="T50" fmla="*/ 0 w 31"/>
                  <a:gd name="T51" fmla="*/ 0 h 93"/>
                  <a:gd name="T52" fmla="*/ 0 w 31"/>
                  <a:gd name="T53" fmla="*/ 0 h 93"/>
                  <a:gd name="T54" fmla="*/ 0 w 31"/>
                  <a:gd name="T55" fmla="*/ 0 h 93"/>
                  <a:gd name="T56" fmla="*/ 0 w 31"/>
                  <a:gd name="T57" fmla="*/ 0 h 93"/>
                  <a:gd name="T58" fmla="*/ 0 w 31"/>
                  <a:gd name="T59" fmla="*/ 0 h 93"/>
                  <a:gd name="T60" fmla="*/ 0 w 31"/>
                  <a:gd name="T61" fmla="*/ 0 h 9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1"/>
                  <a:gd name="T94" fmla="*/ 0 h 93"/>
                  <a:gd name="T95" fmla="*/ 31 w 31"/>
                  <a:gd name="T96" fmla="*/ 93 h 9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1" h="93">
                    <a:moveTo>
                      <a:pt x="3" y="0"/>
                    </a:moveTo>
                    <a:lnTo>
                      <a:pt x="5" y="9"/>
                    </a:lnTo>
                    <a:lnTo>
                      <a:pt x="7" y="17"/>
                    </a:lnTo>
                    <a:lnTo>
                      <a:pt x="9" y="24"/>
                    </a:lnTo>
                    <a:lnTo>
                      <a:pt x="12" y="31"/>
                    </a:lnTo>
                    <a:lnTo>
                      <a:pt x="12" y="38"/>
                    </a:lnTo>
                    <a:lnTo>
                      <a:pt x="12" y="44"/>
                    </a:lnTo>
                    <a:lnTo>
                      <a:pt x="9" y="51"/>
                    </a:lnTo>
                    <a:lnTo>
                      <a:pt x="9" y="57"/>
                    </a:lnTo>
                    <a:lnTo>
                      <a:pt x="7" y="67"/>
                    </a:lnTo>
                    <a:lnTo>
                      <a:pt x="5" y="74"/>
                    </a:lnTo>
                    <a:lnTo>
                      <a:pt x="3" y="79"/>
                    </a:lnTo>
                    <a:lnTo>
                      <a:pt x="3" y="86"/>
                    </a:lnTo>
                    <a:lnTo>
                      <a:pt x="0" y="93"/>
                    </a:lnTo>
                    <a:lnTo>
                      <a:pt x="7" y="93"/>
                    </a:lnTo>
                    <a:lnTo>
                      <a:pt x="13" y="90"/>
                    </a:lnTo>
                    <a:lnTo>
                      <a:pt x="20" y="88"/>
                    </a:lnTo>
                    <a:lnTo>
                      <a:pt x="24" y="82"/>
                    </a:lnTo>
                    <a:lnTo>
                      <a:pt x="24" y="75"/>
                    </a:lnTo>
                    <a:lnTo>
                      <a:pt x="26" y="69"/>
                    </a:lnTo>
                    <a:lnTo>
                      <a:pt x="31" y="62"/>
                    </a:lnTo>
                    <a:lnTo>
                      <a:pt x="31" y="55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31" y="35"/>
                    </a:lnTo>
                    <a:lnTo>
                      <a:pt x="31" y="28"/>
                    </a:lnTo>
                    <a:lnTo>
                      <a:pt x="26" y="21"/>
                    </a:lnTo>
                    <a:lnTo>
                      <a:pt x="24" y="16"/>
                    </a:lnTo>
                    <a:lnTo>
                      <a:pt x="17" y="11"/>
                    </a:lnTo>
                    <a:lnTo>
                      <a:pt x="12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2" name="Freeform 265"/>
              <p:cNvSpPr>
                <a:spLocks/>
              </p:cNvSpPr>
              <p:nvPr/>
            </p:nvSpPr>
            <p:spPr bwMode="auto">
              <a:xfrm>
                <a:off x="1027" y="2617"/>
                <a:ext cx="31" cy="32"/>
              </a:xfrm>
              <a:custGeom>
                <a:avLst/>
                <a:gdLst>
                  <a:gd name="T0" fmla="*/ 1 w 62"/>
                  <a:gd name="T1" fmla="*/ 1 h 62"/>
                  <a:gd name="T2" fmla="*/ 1 w 62"/>
                  <a:gd name="T3" fmla="*/ 1 h 62"/>
                  <a:gd name="T4" fmla="*/ 1 w 62"/>
                  <a:gd name="T5" fmla="*/ 1 h 62"/>
                  <a:gd name="T6" fmla="*/ 1 w 62"/>
                  <a:gd name="T7" fmla="*/ 1 h 62"/>
                  <a:gd name="T8" fmla="*/ 1 w 62"/>
                  <a:gd name="T9" fmla="*/ 1 h 62"/>
                  <a:gd name="T10" fmla="*/ 1 w 62"/>
                  <a:gd name="T11" fmla="*/ 1 h 62"/>
                  <a:gd name="T12" fmla="*/ 1 w 62"/>
                  <a:gd name="T13" fmla="*/ 1 h 62"/>
                  <a:gd name="T14" fmla="*/ 1 w 62"/>
                  <a:gd name="T15" fmla="*/ 1 h 62"/>
                  <a:gd name="T16" fmla="*/ 1 w 62"/>
                  <a:gd name="T17" fmla="*/ 1 h 62"/>
                  <a:gd name="T18" fmla="*/ 1 w 62"/>
                  <a:gd name="T19" fmla="*/ 1 h 62"/>
                  <a:gd name="T20" fmla="*/ 1 w 62"/>
                  <a:gd name="T21" fmla="*/ 1 h 62"/>
                  <a:gd name="T22" fmla="*/ 1 w 62"/>
                  <a:gd name="T23" fmla="*/ 0 h 62"/>
                  <a:gd name="T24" fmla="*/ 1 w 62"/>
                  <a:gd name="T25" fmla="*/ 0 h 62"/>
                  <a:gd name="T26" fmla="*/ 1 w 62"/>
                  <a:gd name="T27" fmla="*/ 0 h 62"/>
                  <a:gd name="T28" fmla="*/ 1 w 62"/>
                  <a:gd name="T29" fmla="*/ 0 h 62"/>
                  <a:gd name="T30" fmla="*/ 1 w 62"/>
                  <a:gd name="T31" fmla="*/ 1 h 62"/>
                  <a:gd name="T32" fmla="*/ 1 w 62"/>
                  <a:gd name="T33" fmla="*/ 1 h 62"/>
                  <a:gd name="T34" fmla="*/ 1 w 62"/>
                  <a:gd name="T35" fmla="*/ 1 h 62"/>
                  <a:gd name="T36" fmla="*/ 1 w 62"/>
                  <a:gd name="T37" fmla="*/ 1 h 62"/>
                  <a:gd name="T38" fmla="*/ 1 w 62"/>
                  <a:gd name="T39" fmla="*/ 1 h 62"/>
                  <a:gd name="T40" fmla="*/ 1 w 62"/>
                  <a:gd name="T41" fmla="*/ 1 h 62"/>
                  <a:gd name="T42" fmla="*/ 0 w 62"/>
                  <a:gd name="T43" fmla="*/ 1 h 62"/>
                  <a:gd name="T44" fmla="*/ 0 w 62"/>
                  <a:gd name="T45" fmla="*/ 1 h 62"/>
                  <a:gd name="T46" fmla="*/ 1 w 62"/>
                  <a:gd name="T47" fmla="*/ 1 h 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2"/>
                  <a:gd name="T73" fmla="*/ 0 h 62"/>
                  <a:gd name="T74" fmla="*/ 62 w 62"/>
                  <a:gd name="T75" fmla="*/ 62 h 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2" h="62">
                    <a:moveTo>
                      <a:pt x="3" y="62"/>
                    </a:moveTo>
                    <a:lnTo>
                      <a:pt x="8" y="54"/>
                    </a:lnTo>
                    <a:lnTo>
                      <a:pt x="15" y="45"/>
                    </a:lnTo>
                    <a:lnTo>
                      <a:pt x="22" y="39"/>
                    </a:lnTo>
                    <a:lnTo>
                      <a:pt x="29" y="35"/>
                    </a:lnTo>
                    <a:lnTo>
                      <a:pt x="35" y="31"/>
                    </a:lnTo>
                    <a:lnTo>
                      <a:pt x="44" y="27"/>
                    </a:lnTo>
                    <a:lnTo>
                      <a:pt x="49" y="23"/>
                    </a:lnTo>
                    <a:lnTo>
                      <a:pt x="56" y="20"/>
                    </a:lnTo>
                    <a:lnTo>
                      <a:pt x="62" y="13"/>
                    </a:lnTo>
                    <a:lnTo>
                      <a:pt x="62" y="6"/>
                    </a:lnTo>
                    <a:lnTo>
                      <a:pt x="58" y="0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29" y="1"/>
                    </a:lnTo>
                    <a:lnTo>
                      <a:pt x="22" y="8"/>
                    </a:lnTo>
                    <a:lnTo>
                      <a:pt x="15" y="14"/>
                    </a:lnTo>
                    <a:lnTo>
                      <a:pt x="8" y="23"/>
                    </a:lnTo>
                    <a:lnTo>
                      <a:pt x="4" y="28"/>
                    </a:lnTo>
                    <a:lnTo>
                      <a:pt x="3" y="35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3" name="Freeform 266"/>
              <p:cNvSpPr>
                <a:spLocks/>
              </p:cNvSpPr>
              <p:nvPr/>
            </p:nvSpPr>
            <p:spPr bwMode="auto">
              <a:xfrm>
                <a:off x="1008" y="2583"/>
                <a:ext cx="29" cy="33"/>
              </a:xfrm>
              <a:custGeom>
                <a:avLst/>
                <a:gdLst>
                  <a:gd name="T0" fmla="*/ 1 w 58"/>
                  <a:gd name="T1" fmla="*/ 1 h 66"/>
                  <a:gd name="T2" fmla="*/ 1 w 58"/>
                  <a:gd name="T3" fmla="*/ 1 h 66"/>
                  <a:gd name="T4" fmla="*/ 1 w 58"/>
                  <a:gd name="T5" fmla="*/ 1 h 66"/>
                  <a:gd name="T6" fmla="*/ 1 w 58"/>
                  <a:gd name="T7" fmla="*/ 1 h 66"/>
                  <a:gd name="T8" fmla="*/ 1 w 58"/>
                  <a:gd name="T9" fmla="*/ 1 h 66"/>
                  <a:gd name="T10" fmla="*/ 1 w 58"/>
                  <a:gd name="T11" fmla="*/ 1 h 66"/>
                  <a:gd name="T12" fmla="*/ 1 w 58"/>
                  <a:gd name="T13" fmla="*/ 1 h 66"/>
                  <a:gd name="T14" fmla="*/ 1 w 58"/>
                  <a:gd name="T15" fmla="*/ 1 h 66"/>
                  <a:gd name="T16" fmla="*/ 1 w 58"/>
                  <a:gd name="T17" fmla="*/ 1 h 66"/>
                  <a:gd name="T18" fmla="*/ 1 w 58"/>
                  <a:gd name="T19" fmla="*/ 1 h 66"/>
                  <a:gd name="T20" fmla="*/ 1 w 58"/>
                  <a:gd name="T21" fmla="*/ 1 h 66"/>
                  <a:gd name="T22" fmla="*/ 1 w 58"/>
                  <a:gd name="T23" fmla="*/ 1 h 66"/>
                  <a:gd name="T24" fmla="*/ 1 w 58"/>
                  <a:gd name="T25" fmla="*/ 0 h 66"/>
                  <a:gd name="T26" fmla="*/ 1 w 58"/>
                  <a:gd name="T27" fmla="*/ 0 h 66"/>
                  <a:gd name="T28" fmla="*/ 1 w 58"/>
                  <a:gd name="T29" fmla="*/ 1 h 66"/>
                  <a:gd name="T30" fmla="*/ 1 w 58"/>
                  <a:gd name="T31" fmla="*/ 1 h 66"/>
                  <a:gd name="T32" fmla="*/ 1 w 58"/>
                  <a:gd name="T33" fmla="*/ 1 h 66"/>
                  <a:gd name="T34" fmla="*/ 1 w 58"/>
                  <a:gd name="T35" fmla="*/ 1 h 66"/>
                  <a:gd name="T36" fmla="*/ 1 w 58"/>
                  <a:gd name="T37" fmla="*/ 1 h 66"/>
                  <a:gd name="T38" fmla="*/ 1 w 58"/>
                  <a:gd name="T39" fmla="*/ 1 h 66"/>
                  <a:gd name="T40" fmla="*/ 0 w 58"/>
                  <a:gd name="T41" fmla="*/ 1 h 66"/>
                  <a:gd name="T42" fmla="*/ 0 w 58"/>
                  <a:gd name="T43" fmla="*/ 1 h 66"/>
                  <a:gd name="T44" fmla="*/ 0 w 58"/>
                  <a:gd name="T45" fmla="*/ 1 h 66"/>
                  <a:gd name="T46" fmla="*/ 1 w 58"/>
                  <a:gd name="T47" fmla="*/ 1 h 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8"/>
                  <a:gd name="T73" fmla="*/ 0 h 66"/>
                  <a:gd name="T74" fmla="*/ 58 w 58"/>
                  <a:gd name="T75" fmla="*/ 66 h 6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8" h="66">
                    <a:moveTo>
                      <a:pt x="5" y="66"/>
                    </a:moveTo>
                    <a:lnTo>
                      <a:pt x="8" y="56"/>
                    </a:lnTo>
                    <a:lnTo>
                      <a:pt x="12" y="51"/>
                    </a:lnTo>
                    <a:lnTo>
                      <a:pt x="20" y="44"/>
                    </a:lnTo>
                    <a:lnTo>
                      <a:pt x="28" y="36"/>
                    </a:lnTo>
                    <a:lnTo>
                      <a:pt x="32" y="29"/>
                    </a:lnTo>
                    <a:lnTo>
                      <a:pt x="39" y="28"/>
                    </a:lnTo>
                    <a:lnTo>
                      <a:pt x="49" y="25"/>
                    </a:lnTo>
                    <a:lnTo>
                      <a:pt x="53" y="18"/>
                    </a:lnTo>
                    <a:lnTo>
                      <a:pt x="58" y="11"/>
                    </a:lnTo>
                    <a:lnTo>
                      <a:pt x="58" y="4"/>
                    </a:lnTo>
                    <a:lnTo>
                      <a:pt x="51" y="1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31" y="4"/>
                    </a:lnTo>
                    <a:lnTo>
                      <a:pt x="24" y="5"/>
                    </a:lnTo>
                    <a:lnTo>
                      <a:pt x="18" y="11"/>
                    </a:lnTo>
                    <a:lnTo>
                      <a:pt x="12" y="18"/>
                    </a:lnTo>
                    <a:lnTo>
                      <a:pt x="8" y="25"/>
                    </a:lnTo>
                    <a:lnTo>
                      <a:pt x="1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ALU with Immediate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535488" y="3151188"/>
            <a:ext cx="1412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2771" name="Freeform 9"/>
          <p:cNvSpPr>
            <a:spLocks/>
          </p:cNvSpPr>
          <p:nvPr/>
        </p:nvSpPr>
        <p:spPr bwMode="auto">
          <a:xfrm>
            <a:off x="4976813" y="6103938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10"/>
          <p:cNvSpPr>
            <a:spLocks noChangeShapeType="1"/>
          </p:cNvSpPr>
          <p:nvPr/>
        </p:nvSpPr>
        <p:spPr bwMode="auto">
          <a:xfrm>
            <a:off x="5002213" y="4854575"/>
            <a:ext cx="1587" cy="12858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3" name="Group 11"/>
          <p:cNvGrpSpPr>
            <a:grpSpLocks/>
          </p:cNvGrpSpPr>
          <p:nvPr/>
        </p:nvGrpSpPr>
        <p:grpSpPr bwMode="auto">
          <a:xfrm>
            <a:off x="1295400" y="1706563"/>
            <a:ext cx="919163" cy="146050"/>
            <a:chOff x="620" y="863"/>
            <a:chExt cx="579" cy="92"/>
          </a:xfrm>
        </p:grpSpPr>
        <p:sp>
          <p:nvSpPr>
            <p:cNvPr id="32990" name="Rectangle 12"/>
            <p:cNvSpPr>
              <a:spLocks noChangeArrowheads="1"/>
            </p:cNvSpPr>
            <p:nvPr/>
          </p:nvSpPr>
          <p:spPr bwMode="auto">
            <a:xfrm>
              <a:off x="624" y="863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2991" name="Group 13"/>
            <p:cNvGrpSpPr>
              <a:grpSpLocks/>
            </p:cNvGrpSpPr>
            <p:nvPr/>
          </p:nvGrpSpPr>
          <p:grpSpPr bwMode="auto">
            <a:xfrm>
              <a:off x="620" y="901"/>
              <a:ext cx="64" cy="40"/>
              <a:chOff x="620" y="901"/>
              <a:chExt cx="64" cy="40"/>
            </a:xfrm>
          </p:grpSpPr>
          <p:sp>
            <p:nvSpPr>
              <p:cNvPr id="32992" name="Line 14"/>
              <p:cNvSpPr>
                <a:spLocks noChangeShapeType="1"/>
              </p:cNvSpPr>
              <p:nvPr/>
            </p:nvSpPr>
            <p:spPr bwMode="auto">
              <a:xfrm>
                <a:off x="620" y="901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93" name="Line 15"/>
              <p:cNvSpPr>
                <a:spLocks noChangeShapeType="1"/>
              </p:cNvSpPr>
              <p:nvPr/>
            </p:nvSpPr>
            <p:spPr bwMode="auto">
              <a:xfrm flipV="1">
                <a:off x="620" y="923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1757363" y="177006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2775" name="Rectangle 17"/>
          <p:cNvSpPr>
            <a:spLocks noChangeArrowheads="1"/>
          </p:cNvSpPr>
          <p:nvPr/>
        </p:nvSpPr>
        <p:spPr bwMode="auto">
          <a:xfrm>
            <a:off x="1757363" y="174466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2776" name="Group 18"/>
          <p:cNvGrpSpPr>
            <a:grpSpLocks/>
          </p:cNvGrpSpPr>
          <p:nvPr/>
        </p:nvGrpSpPr>
        <p:grpSpPr bwMode="auto">
          <a:xfrm>
            <a:off x="1644650" y="2238375"/>
            <a:ext cx="227013" cy="184150"/>
            <a:chOff x="840" y="1198"/>
            <a:chExt cx="143" cy="116"/>
          </a:xfrm>
        </p:grpSpPr>
        <p:sp>
          <p:nvSpPr>
            <p:cNvPr id="32988" name="Rectangle 19"/>
            <p:cNvSpPr>
              <a:spLocks noChangeArrowheads="1"/>
            </p:cNvSpPr>
            <p:nvPr/>
          </p:nvSpPr>
          <p:spPr bwMode="auto">
            <a:xfrm>
              <a:off x="840" y="1202"/>
              <a:ext cx="143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2989" name="Rectangle 20"/>
            <p:cNvSpPr>
              <a:spLocks noChangeArrowheads="1"/>
            </p:cNvSpPr>
            <p:nvPr/>
          </p:nvSpPr>
          <p:spPr bwMode="auto">
            <a:xfrm>
              <a:off x="857" y="1198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2777" name="Freeform 21"/>
          <p:cNvSpPr>
            <a:spLocks/>
          </p:cNvSpPr>
          <p:nvPr/>
        </p:nvSpPr>
        <p:spPr bwMode="auto">
          <a:xfrm>
            <a:off x="1725613" y="2170113"/>
            <a:ext cx="50800" cy="74612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22"/>
          <p:cNvSpPr>
            <a:spLocks noChangeShapeType="1"/>
          </p:cNvSpPr>
          <p:nvPr/>
        </p:nvSpPr>
        <p:spPr bwMode="auto">
          <a:xfrm flipV="1">
            <a:off x="1751013" y="184626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3"/>
          <p:cNvSpPr>
            <a:spLocks noChangeShapeType="1"/>
          </p:cNvSpPr>
          <p:nvPr/>
        </p:nvSpPr>
        <p:spPr bwMode="auto">
          <a:xfrm flipV="1">
            <a:off x="1751013" y="241617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24"/>
          <p:cNvSpPr>
            <a:spLocks noChangeShapeType="1"/>
          </p:cNvSpPr>
          <p:nvPr/>
        </p:nvSpPr>
        <p:spPr bwMode="auto">
          <a:xfrm flipV="1">
            <a:off x="1782763" y="1219200"/>
            <a:ext cx="1587" cy="449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5"/>
          <p:cNvSpPr>
            <a:spLocks noChangeShapeType="1"/>
          </p:cNvSpPr>
          <p:nvPr/>
        </p:nvSpPr>
        <p:spPr bwMode="auto">
          <a:xfrm>
            <a:off x="1782763" y="1219200"/>
            <a:ext cx="5397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6"/>
          <p:cNvSpPr>
            <a:spLocks noChangeShapeType="1"/>
          </p:cNvSpPr>
          <p:nvPr/>
        </p:nvSpPr>
        <p:spPr bwMode="auto">
          <a:xfrm>
            <a:off x="2322513" y="1219200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27"/>
          <p:cNvSpPr>
            <a:spLocks/>
          </p:cNvSpPr>
          <p:nvPr/>
        </p:nvSpPr>
        <p:spPr bwMode="auto">
          <a:xfrm>
            <a:off x="1751013" y="16303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28"/>
          <p:cNvSpPr>
            <a:spLocks noChangeShapeType="1"/>
          </p:cNvSpPr>
          <p:nvPr/>
        </p:nvSpPr>
        <p:spPr bwMode="auto">
          <a:xfrm flipH="1">
            <a:off x="1751013" y="2473325"/>
            <a:ext cx="5715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5" name="Group 29"/>
          <p:cNvGrpSpPr>
            <a:grpSpLocks/>
          </p:cNvGrpSpPr>
          <p:nvPr/>
        </p:nvGrpSpPr>
        <p:grpSpPr bwMode="auto">
          <a:xfrm>
            <a:off x="3013075" y="1903413"/>
            <a:ext cx="912813" cy="455612"/>
            <a:chOff x="1702" y="987"/>
            <a:chExt cx="575" cy="287"/>
          </a:xfrm>
        </p:grpSpPr>
        <p:sp>
          <p:nvSpPr>
            <p:cNvPr id="32983" name="Rectangle 30"/>
            <p:cNvSpPr>
              <a:spLocks noChangeArrowheads="1"/>
            </p:cNvSpPr>
            <p:nvPr/>
          </p:nvSpPr>
          <p:spPr bwMode="auto">
            <a:xfrm>
              <a:off x="1702" y="987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2984" name="Rectangle 31"/>
            <p:cNvSpPr>
              <a:spLocks noChangeArrowheads="1"/>
            </p:cNvSpPr>
            <p:nvPr/>
          </p:nvSpPr>
          <p:spPr bwMode="auto">
            <a:xfrm>
              <a:off x="1877" y="991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2985" name="Rectangle 32"/>
            <p:cNvSpPr>
              <a:spLocks noChangeArrowheads="1"/>
            </p:cNvSpPr>
            <p:nvPr/>
          </p:nvSpPr>
          <p:spPr bwMode="auto">
            <a:xfrm>
              <a:off x="1922" y="1063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2986" name="Rectangle 33"/>
            <p:cNvSpPr>
              <a:spLocks noChangeArrowheads="1"/>
            </p:cNvSpPr>
            <p:nvPr/>
          </p:nvSpPr>
          <p:spPr bwMode="auto">
            <a:xfrm>
              <a:off x="1719" y="1023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2987" name="Rectangle 34"/>
            <p:cNvSpPr>
              <a:spLocks noChangeArrowheads="1"/>
            </p:cNvSpPr>
            <p:nvPr/>
          </p:nvSpPr>
          <p:spPr bwMode="auto">
            <a:xfrm>
              <a:off x="1968" y="1194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2786" name="Rectangle 35"/>
          <p:cNvSpPr>
            <a:spLocks noChangeArrowheads="1"/>
          </p:cNvSpPr>
          <p:nvPr/>
        </p:nvSpPr>
        <p:spPr bwMode="auto">
          <a:xfrm>
            <a:off x="5711825" y="2574925"/>
            <a:ext cx="6000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2787" name="Line 38"/>
          <p:cNvSpPr>
            <a:spLocks noChangeShapeType="1"/>
          </p:cNvSpPr>
          <p:nvPr/>
        </p:nvSpPr>
        <p:spPr bwMode="auto">
          <a:xfrm flipH="1">
            <a:off x="3462338" y="2552700"/>
            <a:ext cx="1192212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39"/>
          <p:cNvSpPr>
            <a:spLocks noChangeShapeType="1"/>
          </p:cNvSpPr>
          <p:nvPr/>
        </p:nvSpPr>
        <p:spPr bwMode="auto">
          <a:xfrm>
            <a:off x="3462338" y="25622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42"/>
          <p:cNvSpPr>
            <a:spLocks noChangeShapeType="1"/>
          </p:cNvSpPr>
          <p:nvPr/>
        </p:nvSpPr>
        <p:spPr bwMode="auto">
          <a:xfrm flipV="1">
            <a:off x="5661025" y="2613025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43"/>
          <p:cNvSpPr>
            <a:spLocks noChangeShapeType="1"/>
          </p:cNvSpPr>
          <p:nvPr/>
        </p:nvSpPr>
        <p:spPr bwMode="auto">
          <a:xfrm flipH="1" flipV="1">
            <a:off x="5610225" y="2555875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44"/>
          <p:cNvSpPr>
            <a:spLocks noChangeShapeType="1"/>
          </p:cNvSpPr>
          <p:nvPr/>
        </p:nvSpPr>
        <p:spPr bwMode="auto">
          <a:xfrm flipH="1">
            <a:off x="4603750" y="2555875"/>
            <a:ext cx="10064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45"/>
          <p:cNvSpPr>
            <a:spLocks/>
          </p:cNvSpPr>
          <p:nvPr/>
        </p:nvSpPr>
        <p:spPr bwMode="auto">
          <a:xfrm>
            <a:off x="5635625" y="28844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Rectangle 46"/>
          <p:cNvSpPr>
            <a:spLocks noChangeArrowheads="1"/>
          </p:cNvSpPr>
          <p:nvPr/>
        </p:nvSpPr>
        <p:spPr bwMode="auto">
          <a:xfrm>
            <a:off x="4435475" y="295751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2794" name="Rectangle 47"/>
          <p:cNvSpPr>
            <a:spLocks noChangeArrowheads="1"/>
          </p:cNvSpPr>
          <p:nvPr/>
        </p:nvSpPr>
        <p:spPr bwMode="auto">
          <a:xfrm>
            <a:off x="4894263" y="299878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2795" name="Rectangle 48"/>
          <p:cNvSpPr>
            <a:spLocks noChangeArrowheads="1"/>
          </p:cNvSpPr>
          <p:nvPr/>
        </p:nvSpPr>
        <p:spPr bwMode="auto">
          <a:xfrm>
            <a:off x="5056188" y="316388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2796" name="Rectangle 49"/>
          <p:cNvSpPr>
            <a:spLocks noChangeArrowheads="1"/>
          </p:cNvSpPr>
          <p:nvPr/>
        </p:nvSpPr>
        <p:spPr bwMode="auto">
          <a:xfrm>
            <a:off x="4554538" y="301148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2797" name="Rectangle 50"/>
          <p:cNvSpPr>
            <a:spLocks noChangeArrowheads="1"/>
          </p:cNvSpPr>
          <p:nvPr/>
        </p:nvSpPr>
        <p:spPr bwMode="auto">
          <a:xfrm>
            <a:off x="5580063" y="301148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2798" name="Rectangle 51"/>
          <p:cNvSpPr>
            <a:spLocks noChangeArrowheads="1"/>
          </p:cNvSpPr>
          <p:nvPr/>
        </p:nvSpPr>
        <p:spPr bwMode="auto">
          <a:xfrm>
            <a:off x="4557713" y="329723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2799" name="Rectangle 52"/>
          <p:cNvSpPr>
            <a:spLocks noChangeArrowheads="1"/>
          </p:cNvSpPr>
          <p:nvPr/>
        </p:nvSpPr>
        <p:spPr bwMode="auto">
          <a:xfrm>
            <a:off x="5583238" y="329723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2800" name="Freeform 53"/>
          <p:cNvSpPr>
            <a:spLocks/>
          </p:cNvSpPr>
          <p:nvPr/>
        </p:nvSpPr>
        <p:spPr bwMode="auto">
          <a:xfrm>
            <a:off x="4203700" y="46656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54"/>
          <p:cNvSpPr>
            <a:spLocks/>
          </p:cNvSpPr>
          <p:nvPr/>
        </p:nvSpPr>
        <p:spPr bwMode="auto">
          <a:xfrm>
            <a:off x="4210050" y="46720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Rectangle 55"/>
          <p:cNvSpPr>
            <a:spLocks noChangeArrowheads="1"/>
          </p:cNvSpPr>
          <p:nvPr/>
        </p:nvSpPr>
        <p:spPr bwMode="auto">
          <a:xfrm>
            <a:off x="4818063" y="479742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2803" name="Rectangle 56"/>
          <p:cNvSpPr>
            <a:spLocks noChangeArrowheads="1"/>
          </p:cNvSpPr>
          <p:nvPr/>
        </p:nvSpPr>
        <p:spPr bwMode="auto">
          <a:xfrm>
            <a:off x="4497388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2804" name="Rectangle 57"/>
          <p:cNvSpPr>
            <a:spLocks noChangeArrowheads="1"/>
          </p:cNvSpPr>
          <p:nvPr/>
        </p:nvSpPr>
        <p:spPr bwMode="auto">
          <a:xfrm>
            <a:off x="5467350" y="4716463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2805" name="Freeform 59"/>
          <p:cNvSpPr>
            <a:spLocks/>
          </p:cNvSpPr>
          <p:nvPr/>
        </p:nvSpPr>
        <p:spPr bwMode="auto">
          <a:xfrm>
            <a:off x="3436938" y="39941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60"/>
          <p:cNvSpPr>
            <a:spLocks noChangeShapeType="1"/>
          </p:cNvSpPr>
          <p:nvPr/>
        </p:nvSpPr>
        <p:spPr bwMode="auto">
          <a:xfrm flipV="1">
            <a:off x="3462338" y="235902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Rectangle 61"/>
          <p:cNvSpPr>
            <a:spLocks noChangeArrowheads="1"/>
          </p:cNvSpPr>
          <p:nvPr/>
        </p:nvSpPr>
        <p:spPr bwMode="auto">
          <a:xfrm>
            <a:off x="4471988" y="315118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2808" name="Rectangle 62"/>
          <p:cNvSpPr>
            <a:spLocks noChangeArrowheads="1"/>
          </p:cNvSpPr>
          <p:nvPr/>
        </p:nvSpPr>
        <p:spPr bwMode="auto">
          <a:xfrm>
            <a:off x="5984875" y="312578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2809" name="Rectangle 63"/>
          <p:cNvSpPr>
            <a:spLocks noChangeArrowheads="1"/>
          </p:cNvSpPr>
          <p:nvPr/>
        </p:nvSpPr>
        <p:spPr bwMode="auto">
          <a:xfrm>
            <a:off x="5983288" y="329723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sp>
        <p:nvSpPr>
          <p:cNvPr id="32810" name="Line 64"/>
          <p:cNvSpPr>
            <a:spLocks noChangeShapeType="1"/>
          </p:cNvSpPr>
          <p:nvPr/>
        </p:nvSpPr>
        <p:spPr bwMode="auto">
          <a:xfrm>
            <a:off x="6181725" y="315753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Line 65"/>
          <p:cNvSpPr>
            <a:spLocks noChangeShapeType="1"/>
          </p:cNvSpPr>
          <p:nvPr/>
        </p:nvSpPr>
        <p:spPr bwMode="auto">
          <a:xfrm>
            <a:off x="7372350" y="31575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Line 66"/>
          <p:cNvSpPr>
            <a:spLocks noChangeShapeType="1"/>
          </p:cNvSpPr>
          <p:nvPr/>
        </p:nvSpPr>
        <p:spPr bwMode="auto">
          <a:xfrm flipH="1">
            <a:off x="5002213" y="63690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67"/>
          <p:cNvSpPr>
            <a:spLocks noChangeShapeType="1"/>
          </p:cNvSpPr>
          <p:nvPr/>
        </p:nvSpPr>
        <p:spPr bwMode="auto">
          <a:xfrm flipV="1">
            <a:off x="5002213" y="61801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Freeform 68"/>
          <p:cNvSpPr>
            <a:spLocks/>
          </p:cNvSpPr>
          <p:nvPr/>
        </p:nvSpPr>
        <p:spPr bwMode="auto">
          <a:xfrm>
            <a:off x="6149975" y="313213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Freeform 71"/>
          <p:cNvSpPr>
            <a:spLocks/>
          </p:cNvSpPr>
          <p:nvPr/>
        </p:nvSpPr>
        <p:spPr bwMode="auto">
          <a:xfrm>
            <a:off x="2936875" y="198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Line 72"/>
          <p:cNvSpPr>
            <a:spLocks noChangeShapeType="1"/>
          </p:cNvSpPr>
          <p:nvPr/>
        </p:nvSpPr>
        <p:spPr bwMode="auto">
          <a:xfrm flipH="1">
            <a:off x="1751013" y="2017713"/>
            <a:ext cx="1217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17" name="Group 73"/>
          <p:cNvGrpSpPr>
            <a:grpSpLocks/>
          </p:cNvGrpSpPr>
          <p:nvPr/>
        </p:nvGrpSpPr>
        <p:grpSpPr bwMode="auto">
          <a:xfrm>
            <a:off x="3895725" y="4886325"/>
            <a:ext cx="511175" cy="107950"/>
            <a:chOff x="2258" y="2866"/>
            <a:chExt cx="322" cy="68"/>
          </a:xfrm>
        </p:grpSpPr>
        <p:sp>
          <p:nvSpPr>
            <p:cNvPr id="32980" name="Freeform 74"/>
            <p:cNvSpPr>
              <a:spLocks/>
            </p:cNvSpPr>
            <p:nvPr/>
          </p:nvSpPr>
          <p:spPr bwMode="auto">
            <a:xfrm>
              <a:off x="2532" y="287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1" name="Line 75"/>
            <p:cNvSpPr>
              <a:spLocks noChangeShapeType="1"/>
            </p:cNvSpPr>
            <p:nvPr/>
          </p:nvSpPr>
          <p:spPr bwMode="auto">
            <a:xfrm flipH="1">
              <a:off x="2452" y="2890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2" name="Rectangle 76"/>
            <p:cNvSpPr>
              <a:spLocks noChangeArrowheads="1"/>
            </p:cNvSpPr>
            <p:nvPr/>
          </p:nvSpPr>
          <p:spPr bwMode="auto">
            <a:xfrm>
              <a:off x="2258" y="2866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2818" name="Group 77"/>
          <p:cNvGrpSpPr>
            <a:grpSpLocks/>
          </p:cNvGrpSpPr>
          <p:nvPr/>
        </p:nvGrpSpPr>
        <p:grpSpPr bwMode="auto">
          <a:xfrm>
            <a:off x="2357438" y="4073525"/>
            <a:ext cx="1279525" cy="284163"/>
            <a:chOff x="1289" y="2354"/>
            <a:chExt cx="806" cy="179"/>
          </a:xfrm>
        </p:grpSpPr>
        <p:sp>
          <p:nvSpPr>
            <p:cNvPr id="32978" name="Rectangle 78"/>
            <p:cNvSpPr>
              <a:spLocks noChangeArrowheads="1"/>
            </p:cNvSpPr>
            <p:nvPr/>
          </p:nvSpPr>
          <p:spPr bwMode="auto">
            <a:xfrm>
              <a:off x="1289" y="2354"/>
              <a:ext cx="806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2979" name="Rectangle 79"/>
            <p:cNvSpPr>
              <a:spLocks noChangeArrowheads="1"/>
            </p:cNvSpPr>
            <p:nvPr/>
          </p:nvSpPr>
          <p:spPr bwMode="auto">
            <a:xfrm>
              <a:off x="1427" y="2387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2819" name="Line 80"/>
          <p:cNvSpPr>
            <a:spLocks noChangeShapeType="1"/>
          </p:cNvSpPr>
          <p:nvPr/>
        </p:nvSpPr>
        <p:spPr bwMode="auto">
          <a:xfrm>
            <a:off x="2809875" y="5235575"/>
            <a:ext cx="5715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Line 81"/>
          <p:cNvSpPr>
            <a:spLocks noChangeShapeType="1"/>
          </p:cNvSpPr>
          <p:nvPr/>
        </p:nvSpPr>
        <p:spPr bwMode="auto">
          <a:xfrm>
            <a:off x="2867025" y="5292725"/>
            <a:ext cx="1333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Freeform 82"/>
          <p:cNvSpPr>
            <a:spLocks/>
          </p:cNvSpPr>
          <p:nvPr/>
        </p:nvSpPr>
        <p:spPr bwMode="auto">
          <a:xfrm>
            <a:off x="2962275" y="52673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Rectangle 83"/>
          <p:cNvSpPr>
            <a:spLocks noChangeArrowheads="1"/>
          </p:cNvSpPr>
          <p:nvPr/>
        </p:nvSpPr>
        <p:spPr bwMode="auto">
          <a:xfrm>
            <a:off x="3067050" y="5216525"/>
            <a:ext cx="355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ALUFN</a:t>
            </a:r>
            <a:endParaRPr lang="en-US" b="0">
              <a:latin typeface="Tahoma" charset="0"/>
            </a:endParaRPr>
          </a:p>
        </p:txBody>
      </p:sp>
      <p:sp>
        <p:nvSpPr>
          <p:cNvPr id="32823" name="Line 84"/>
          <p:cNvSpPr>
            <a:spLocks noChangeShapeType="1"/>
          </p:cNvSpPr>
          <p:nvPr/>
        </p:nvSpPr>
        <p:spPr bwMode="auto">
          <a:xfrm>
            <a:off x="2809875" y="435451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Freeform 86"/>
          <p:cNvSpPr>
            <a:spLocks/>
          </p:cNvSpPr>
          <p:nvPr/>
        </p:nvSpPr>
        <p:spPr bwMode="auto">
          <a:xfrm>
            <a:off x="5281613" y="39878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Freeform 87"/>
          <p:cNvSpPr>
            <a:spLocks/>
          </p:cNvSpPr>
          <p:nvPr/>
        </p:nvSpPr>
        <p:spPr bwMode="auto">
          <a:xfrm>
            <a:off x="5287963" y="3994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6" name="Rectangle 88"/>
          <p:cNvSpPr>
            <a:spLocks noChangeArrowheads="1"/>
          </p:cNvSpPr>
          <p:nvPr/>
        </p:nvSpPr>
        <p:spPr bwMode="auto">
          <a:xfrm>
            <a:off x="5872163" y="4000500"/>
            <a:ext cx="2301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BSEL</a:t>
            </a:r>
            <a:endParaRPr lang="en-US" b="0">
              <a:latin typeface="Tahoma" charset="0"/>
            </a:endParaRPr>
          </a:p>
        </p:txBody>
      </p:sp>
      <p:sp>
        <p:nvSpPr>
          <p:cNvPr id="32827" name="Freeform 89"/>
          <p:cNvSpPr>
            <a:spLocks/>
          </p:cNvSpPr>
          <p:nvPr/>
        </p:nvSpPr>
        <p:spPr bwMode="auto">
          <a:xfrm>
            <a:off x="5711825" y="401320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8" name="Line 90"/>
          <p:cNvSpPr>
            <a:spLocks noChangeShapeType="1"/>
          </p:cNvSpPr>
          <p:nvPr/>
        </p:nvSpPr>
        <p:spPr bwMode="auto">
          <a:xfrm>
            <a:off x="5757863" y="4040188"/>
            <a:ext cx="109537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29" name="Group 91"/>
          <p:cNvGrpSpPr>
            <a:grpSpLocks/>
          </p:cNvGrpSpPr>
          <p:nvPr/>
        </p:nvGrpSpPr>
        <p:grpSpPr bwMode="auto">
          <a:xfrm>
            <a:off x="5383213" y="4013200"/>
            <a:ext cx="269875" cy="92075"/>
            <a:chOff x="3195" y="2316"/>
            <a:chExt cx="170" cy="58"/>
          </a:xfrm>
        </p:grpSpPr>
        <p:sp>
          <p:nvSpPr>
            <p:cNvPr id="32976" name="Rectangle 92"/>
            <p:cNvSpPr>
              <a:spLocks noChangeArrowheads="1"/>
            </p:cNvSpPr>
            <p:nvPr/>
          </p:nvSpPr>
          <p:spPr bwMode="auto">
            <a:xfrm>
              <a:off x="3338" y="231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FF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2977" name="Rectangle 93"/>
            <p:cNvSpPr>
              <a:spLocks noChangeArrowheads="1"/>
            </p:cNvSpPr>
            <p:nvPr/>
          </p:nvSpPr>
          <p:spPr bwMode="auto">
            <a:xfrm>
              <a:off x="3195" y="2316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FF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2830" name="Rectangle 94"/>
          <p:cNvSpPr>
            <a:spLocks noChangeArrowheads="1"/>
          </p:cNvSpPr>
          <p:nvPr/>
        </p:nvSpPr>
        <p:spPr bwMode="auto">
          <a:xfrm>
            <a:off x="3548063" y="3505200"/>
            <a:ext cx="6667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imm: &lt;15:0&gt;</a:t>
            </a:r>
            <a:endParaRPr lang="en-US" sz="900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2831" name="Line 95"/>
          <p:cNvSpPr>
            <a:spLocks noChangeShapeType="1"/>
          </p:cNvSpPr>
          <p:nvPr/>
        </p:nvSpPr>
        <p:spPr bwMode="auto">
          <a:xfrm>
            <a:off x="3462338" y="3562350"/>
            <a:ext cx="82550" cy="8096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Line 96"/>
          <p:cNvSpPr>
            <a:spLocks noChangeShapeType="1"/>
          </p:cNvSpPr>
          <p:nvPr/>
        </p:nvSpPr>
        <p:spPr bwMode="auto">
          <a:xfrm>
            <a:off x="3544888" y="3644900"/>
            <a:ext cx="18256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Line 97"/>
          <p:cNvSpPr>
            <a:spLocks noChangeShapeType="1"/>
          </p:cNvSpPr>
          <p:nvPr/>
        </p:nvSpPr>
        <p:spPr bwMode="auto">
          <a:xfrm>
            <a:off x="5372100" y="389096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Freeform 98"/>
          <p:cNvSpPr>
            <a:spLocks/>
          </p:cNvSpPr>
          <p:nvPr/>
        </p:nvSpPr>
        <p:spPr bwMode="auto">
          <a:xfrm>
            <a:off x="5345113" y="39243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5" name="Freeform 99"/>
          <p:cNvSpPr>
            <a:spLocks/>
          </p:cNvSpPr>
          <p:nvPr/>
        </p:nvSpPr>
        <p:spPr bwMode="auto">
          <a:xfrm>
            <a:off x="5484813" y="4602163"/>
            <a:ext cx="55562" cy="76200"/>
          </a:xfrm>
          <a:custGeom>
            <a:avLst/>
            <a:gdLst>
              <a:gd name="T0" fmla="*/ 2147483647 w 35"/>
              <a:gd name="T1" fmla="*/ 2147483647 h 48"/>
              <a:gd name="T2" fmla="*/ 0 w 35"/>
              <a:gd name="T3" fmla="*/ 0 h 48"/>
              <a:gd name="T4" fmla="*/ 2147483647 w 35"/>
              <a:gd name="T5" fmla="*/ 2147483647 h 48"/>
              <a:gd name="T6" fmla="*/ 2147483647 w 35"/>
              <a:gd name="T7" fmla="*/ 0 h 48"/>
              <a:gd name="T8" fmla="*/ 2147483647 w 35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48"/>
              <a:gd name="T17" fmla="*/ 35 w 35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48">
                <a:moveTo>
                  <a:pt x="19" y="48"/>
                </a:moveTo>
                <a:lnTo>
                  <a:pt x="0" y="0"/>
                </a:lnTo>
                <a:lnTo>
                  <a:pt x="19" y="24"/>
                </a:lnTo>
                <a:lnTo>
                  <a:pt x="35" y="0"/>
                </a:lnTo>
                <a:lnTo>
                  <a:pt x="19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Line 100"/>
          <p:cNvSpPr>
            <a:spLocks noChangeShapeType="1"/>
          </p:cNvSpPr>
          <p:nvPr/>
        </p:nvSpPr>
        <p:spPr bwMode="auto">
          <a:xfrm flipV="1">
            <a:off x="5514975" y="4108450"/>
            <a:ext cx="1588" cy="531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Freeform 101"/>
          <p:cNvSpPr>
            <a:spLocks/>
          </p:cNvSpPr>
          <p:nvPr/>
        </p:nvSpPr>
        <p:spPr bwMode="auto">
          <a:xfrm>
            <a:off x="5597525" y="39179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Line 102"/>
          <p:cNvSpPr>
            <a:spLocks noChangeShapeType="1"/>
          </p:cNvSpPr>
          <p:nvPr/>
        </p:nvSpPr>
        <p:spPr bwMode="auto">
          <a:xfrm flipV="1">
            <a:off x="5629275" y="3424238"/>
            <a:ext cx="1588" cy="5318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Line 106"/>
          <p:cNvSpPr>
            <a:spLocks noChangeShapeType="1"/>
          </p:cNvSpPr>
          <p:nvPr/>
        </p:nvSpPr>
        <p:spPr bwMode="auto">
          <a:xfrm>
            <a:off x="2809875" y="4949825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Line 107"/>
          <p:cNvSpPr>
            <a:spLocks noChangeShapeType="1"/>
          </p:cNvSpPr>
          <p:nvPr/>
        </p:nvSpPr>
        <p:spPr bwMode="auto">
          <a:xfrm>
            <a:off x="2867025" y="5006975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Freeform 108"/>
          <p:cNvSpPr>
            <a:spLocks/>
          </p:cNvSpPr>
          <p:nvPr/>
        </p:nvSpPr>
        <p:spPr bwMode="auto">
          <a:xfrm>
            <a:off x="2962275" y="49815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2" name="Rectangle 109"/>
          <p:cNvSpPr>
            <a:spLocks noChangeArrowheads="1"/>
          </p:cNvSpPr>
          <p:nvPr/>
        </p:nvSpPr>
        <p:spPr bwMode="auto">
          <a:xfrm>
            <a:off x="3073400" y="4937125"/>
            <a:ext cx="239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BSEL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2843" name="Line 110"/>
          <p:cNvSpPr>
            <a:spLocks noChangeShapeType="1"/>
          </p:cNvSpPr>
          <p:nvPr/>
        </p:nvSpPr>
        <p:spPr bwMode="auto">
          <a:xfrm>
            <a:off x="4432300" y="332898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Line 111"/>
          <p:cNvSpPr>
            <a:spLocks noChangeShapeType="1"/>
          </p:cNvSpPr>
          <p:nvPr/>
        </p:nvSpPr>
        <p:spPr bwMode="auto">
          <a:xfrm flipH="1">
            <a:off x="4432300" y="3354388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45" name="Group 112"/>
          <p:cNvGrpSpPr>
            <a:grpSpLocks/>
          </p:cNvGrpSpPr>
          <p:nvPr/>
        </p:nvGrpSpPr>
        <p:grpSpPr bwMode="auto">
          <a:xfrm>
            <a:off x="6156325" y="3290888"/>
            <a:ext cx="530225" cy="107950"/>
            <a:chOff x="3682" y="1861"/>
            <a:chExt cx="334" cy="68"/>
          </a:xfrm>
        </p:grpSpPr>
        <p:sp>
          <p:nvSpPr>
            <p:cNvPr id="32973" name="Freeform 113"/>
            <p:cNvSpPr>
              <a:spLocks/>
            </p:cNvSpPr>
            <p:nvPr/>
          </p:nvSpPr>
          <p:spPr bwMode="auto">
            <a:xfrm>
              <a:off x="3682" y="1869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4" name="Line 114"/>
            <p:cNvSpPr>
              <a:spLocks noChangeShapeType="1"/>
            </p:cNvSpPr>
            <p:nvPr/>
          </p:nvSpPr>
          <p:spPr bwMode="auto">
            <a:xfrm>
              <a:off x="3702" y="188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5" name="Rectangle 115"/>
            <p:cNvSpPr>
              <a:spLocks noChangeArrowheads="1"/>
            </p:cNvSpPr>
            <p:nvPr/>
          </p:nvSpPr>
          <p:spPr bwMode="auto">
            <a:xfrm>
              <a:off x="3850" y="1861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2846" name="Group 116"/>
          <p:cNvGrpSpPr>
            <a:grpSpLocks/>
          </p:cNvGrpSpPr>
          <p:nvPr/>
        </p:nvGrpSpPr>
        <p:grpSpPr bwMode="auto">
          <a:xfrm>
            <a:off x="2811463" y="5502275"/>
            <a:ext cx="608012" cy="138113"/>
            <a:chOff x="1575" y="3217"/>
            <a:chExt cx="383" cy="87"/>
          </a:xfrm>
        </p:grpSpPr>
        <p:sp>
          <p:nvSpPr>
            <p:cNvPr id="32969" name="Line 117"/>
            <p:cNvSpPr>
              <a:spLocks noChangeShapeType="1"/>
            </p:cNvSpPr>
            <p:nvPr/>
          </p:nvSpPr>
          <p:spPr bwMode="auto">
            <a:xfrm>
              <a:off x="1575" y="3230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0" name="Line 118"/>
            <p:cNvSpPr>
              <a:spLocks noChangeShapeType="1"/>
            </p:cNvSpPr>
            <p:nvPr/>
          </p:nvSpPr>
          <p:spPr bwMode="auto">
            <a:xfrm>
              <a:off x="1610" y="3265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1" name="Freeform 119"/>
            <p:cNvSpPr>
              <a:spLocks/>
            </p:cNvSpPr>
            <p:nvPr/>
          </p:nvSpPr>
          <p:spPr bwMode="auto">
            <a:xfrm>
              <a:off x="1670" y="324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2" name="Rectangle 120"/>
            <p:cNvSpPr>
              <a:spLocks noChangeArrowheads="1"/>
            </p:cNvSpPr>
            <p:nvPr/>
          </p:nvSpPr>
          <p:spPr bwMode="auto">
            <a:xfrm>
              <a:off x="1770" y="3217"/>
              <a:ext cx="1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2847" name="Group 121"/>
          <p:cNvGrpSpPr>
            <a:grpSpLocks/>
          </p:cNvGrpSpPr>
          <p:nvPr/>
        </p:nvGrpSpPr>
        <p:grpSpPr bwMode="auto">
          <a:xfrm>
            <a:off x="2068513" y="1700213"/>
            <a:ext cx="123825" cy="152400"/>
            <a:chOff x="1107" y="859"/>
            <a:chExt cx="78" cy="96"/>
          </a:xfrm>
        </p:grpSpPr>
        <p:sp>
          <p:nvSpPr>
            <p:cNvPr id="32967" name="Line 122"/>
            <p:cNvSpPr>
              <a:spLocks noChangeShapeType="1"/>
            </p:cNvSpPr>
            <p:nvPr/>
          </p:nvSpPr>
          <p:spPr bwMode="auto">
            <a:xfrm>
              <a:off x="1107" y="859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8" name="Rectangle 123"/>
            <p:cNvSpPr>
              <a:spLocks noChangeArrowheads="1"/>
            </p:cNvSpPr>
            <p:nvPr/>
          </p:nvSpPr>
          <p:spPr bwMode="auto">
            <a:xfrm>
              <a:off x="1128" y="879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2848" name="Group 193"/>
          <p:cNvGrpSpPr>
            <a:grpSpLocks/>
          </p:cNvGrpSpPr>
          <p:nvPr/>
        </p:nvGrpSpPr>
        <p:grpSpPr bwMode="auto">
          <a:xfrm>
            <a:off x="469900" y="5884863"/>
            <a:ext cx="638175" cy="436562"/>
            <a:chOff x="822" y="3125"/>
            <a:chExt cx="662" cy="454"/>
          </a:xfrm>
        </p:grpSpPr>
        <p:sp>
          <p:nvSpPr>
            <p:cNvPr id="32957" name="Freeform 183"/>
            <p:cNvSpPr>
              <a:spLocks/>
            </p:cNvSpPr>
            <p:nvPr/>
          </p:nvSpPr>
          <p:spPr bwMode="auto">
            <a:xfrm>
              <a:off x="930" y="3137"/>
              <a:ext cx="494" cy="333"/>
            </a:xfrm>
            <a:custGeom>
              <a:avLst/>
              <a:gdLst>
                <a:gd name="T0" fmla="*/ 15 w 494"/>
                <a:gd name="T1" fmla="*/ 172 h 333"/>
                <a:gd name="T2" fmla="*/ 40 w 494"/>
                <a:gd name="T3" fmla="*/ 159 h 333"/>
                <a:gd name="T4" fmla="*/ 60 w 494"/>
                <a:gd name="T5" fmla="*/ 157 h 333"/>
                <a:gd name="T6" fmla="*/ 85 w 494"/>
                <a:gd name="T7" fmla="*/ 163 h 333"/>
                <a:gd name="T8" fmla="*/ 115 w 494"/>
                <a:gd name="T9" fmla="*/ 175 h 333"/>
                <a:gd name="T10" fmla="*/ 145 w 494"/>
                <a:gd name="T11" fmla="*/ 177 h 333"/>
                <a:gd name="T12" fmla="*/ 183 w 494"/>
                <a:gd name="T13" fmla="*/ 164 h 333"/>
                <a:gd name="T14" fmla="*/ 217 w 494"/>
                <a:gd name="T15" fmla="*/ 145 h 333"/>
                <a:gd name="T16" fmla="*/ 240 w 494"/>
                <a:gd name="T17" fmla="*/ 139 h 333"/>
                <a:gd name="T18" fmla="*/ 285 w 494"/>
                <a:gd name="T19" fmla="*/ 162 h 333"/>
                <a:gd name="T20" fmla="*/ 300 w 494"/>
                <a:gd name="T21" fmla="*/ 119 h 333"/>
                <a:gd name="T22" fmla="*/ 309 w 494"/>
                <a:gd name="T23" fmla="*/ 78 h 333"/>
                <a:gd name="T24" fmla="*/ 328 w 494"/>
                <a:gd name="T25" fmla="*/ 48 h 333"/>
                <a:gd name="T26" fmla="*/ 348 w 494"/>
                <a:gd name="T27" fmla="*/ 18 h 333"/>
                <a:gd name="T28" fmla="*/ 372 w 494"/>
                <a:gd name="T29" fmla="*/ 0 h 333"/>
                <a:gd name="T30" fmla="*/ 358 w 494"/>
                <a:gd name="T31" fmla="*/ 53 h 333"/>
                <a:gd name="T32" fmla="*/ 348 w 494"/>
                <a:gd name="T33" fmla="*/ 94 h 333"/>
                <a:gd name="T34" fmla="*/ 355 w 494"/>
                <a:gd name="T35" fmla="*/ 105 h 333"/>
                <a:gd name="T36" fmla="*/ 370 w 494"/>
                <a:gd name="T37" fmla="*/ 109 h 333"/>
                <a:gd name="T38" fmla="*/ 387 w 494"/>
                <a:gd name="T39" fmla="*/ 88 h 333"/>
                <a:gd name="T40" fmla="*/ 422 w 494"/>
                <a:gd name="T41" fmla="*/ 44 h 333"/>
                <a:gd name="T42" fmla="*/ 445 w 494"/>
                <a:gd name="T43" fmla="*/ 28 h 333"/>
                <a:gd name="T44" fmla="*/ 462 w 494"/>
                <a:gd name="T45" fmla="*/ 24 h 333"/>
                <a:gd name="T46" fmla="*/ 455 w 494"/>
                <a:gd name="T47" fmla="*/ 40 h 333"/>
                <a:gd name="T48" fmla="*/ 427 w 494"/>
                <a:gd name="T49" fmla="*/ 90 h 333"/>
                <a:gd name="T50" fmla="*/ 405 w 494"/>
                <a:gd name="T51" fmla="*/ 134 h 333"/>
                <a:gd name="T52" fmla="*/ 449 w 494"/>
                <a:gd name="T53" fmla="*/ 158 h 333"/>
                <a:gd name="T54" fmla="*/ 484 w 494"/>
                <a:gd name="T55" fmla="*/ 189 h 333"/>
                <a:gd name="T56" fmla="*/ 494 w 494"/>
                <a:gd name="T57" fmla="*/ 198 h 333"/>
                <a:gd name="T58" fmla="*/ 467 w 494"/>
                <a:gd name="T59" fmla="*/ 215 h 333"/>
                <a:gd name="T60" fmla="*/ 444 w 494"/>
                <a:gd name="T61" fmla="*/ 218 h 333"/>
                <a:gd name="T62" fmla="*/ 390 w 494"/>
                <a:gd name="T63" fmla="*/ 199 h 333"/>
                <a:gd name="T64" fmla="*/ 337 w 494"/>
                <a:gd name="T65" fmla="*/ 174 h 333"/>
                <a:gd name="T66" fmla="*/ 297 w 494"/>
                <a:gd name="T67" fmla="*/ 219 h 333"/>
                <a:gd name="T68" fmla="*/ 287 w 494"/>
                <a:gd name="T69" fmla="*/ 248 h 333"/>
                <a:gd name="T70" fmla="*/ 250 w 494"/>
                <a:gd name="T71" fmla="*/ 285 h 333"/>
                <a:gd name="T72" fmla="*/ 208 w 494"/>
                <a:gd name="T73" fmla="*/ 310 h 333"/>
                <a:gd name="T74" fmla="*/ 170 w 494"/>
                <a:gd name="T75" fmla="*/ 325 h 333"/>
                <a:gd name="T76" fmla="*/ 165 w 494"/>
                <a:gd name="T77" fmla="*/ 328 h 333"/>
                <a:gd name="T78" fmla="*/ 112 w 494"/>
                <a:gd name="T79" fmla="*/ 333 h 333"/>
                <a:gd name="T80" fmla="*/ 72 w 494"/>
                <a:gd name="T81" fmla="*/ 324 h 333"/>
                <a:gd name="T82" fmla="*/ 35 w 494"/>
                <a:gd name="T83" fmla="*/ 302 h 333"/>
                <a:gd name="T84" fmla="*/ 13 w 494"/>
                <a:gd name="T85" fmla="*/ 275 h 333"/>
                <a:gd name="T86" fmla="*/ 0 w 494"/>
                <a:gd name="T87" fmla="*/ 232 h 333"/>
                <a:gd name="T88" fmla="*/ 3 w 494"/>
                <a:gd name="T89" fmla="*/ 194 h 333"/>
                <a:gd name="T90" fmla="*/ 15 w 494"/>
                <a:gd name="T91" fmla="*/ 172 h 3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4"/>
                <a:gd name="T139" fmla="*/ 0 h 333"/>
                <a:gd name="T140" fmla="*/ 494 w 494"/>
                <a:gd name="T141" fmla="*/ 333 h 3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4" h="333">
                  <a:moveTo>
                    <a:pt x="15" y="172"/>
                  </a:moveTo>
                  <a:lnTo>
                    <a:pt x="40" y="159"/>
                  </a:lnTo>
                  <a:lnTo>
                    <a:pt x="60" y="157"/>
                  </a:lnTo>
                  <a:lnTo>
                    <a:pt x="85" y="163"/>
                  </a:lnTo>
                  <a:lnTo>
                    <a:pt x="115" y="175"/>
                  </a:lnTo>
                  <a:lnTo>
                    <a:pt x="145" y="177"/>
                  </a:lnTo>
                  <a:lnTo>
                    <a:pt x="183" y="164"/>
                  </a:lnTo>
                  <a:lnTo>
                    <a:pt x="217" y="145"/>
                  </a:lnTo>
                  <a:lnTo>
                    <a:pt x="240" y="139"/>
                  </a:lnTo>
                  <a:lnTo>
                    <a:pt x="285" y="162"/>
                  </a:lnTo>
                  <a:lnTo>
                    <a:pt x="300" y="119"/>
                  </a:lnTo>
                  <a:lnTo>
                    <a:pt x="309" y="78"/>
                  </a:lnTo>
                  <a:lnTo>
                    <a:pt x="328" y="48"/>
                  </a:lnTo>
                  <a:lnTo>
                    <a:pt x="348" y="18"/>
                  </a:lnTo>
                  <a:lnTo>
                    <a:pt x="372" y="0"/>
                  </a:lnTo>
                  <a:lnTo>
                    <a:pt x="358" y="53"/>
                  </a:lnTo>
                  <a:lnTo>
                    <a:pt x="348" y="94"/>
                  </a:lnTo>
                  <a:lnTo>
                    <a:pt x="355" y="105"/>
                  </a:lnTo>
                  <a:lnTo>
                    <a:pt x="370" y="109"/>
                  </a:lnTo>
                  <a:lnTo>
                    <a:pt x="387" y="88"/>
                  </a:lnTo>
                  <a:lnTo>
                    <a:pt x="422" y="44"/>
                  </a:lnTo>
                  <a:lnTo>
                    <a:pt x="445" y="28"/>
                  </a:lnTo>
                  <a:lnTo>
                    <a:pt x="462" y="24"/>
                  </a:lnTo>
                  <a:lnTo>
                    <a:pt x="455" y="40"/>
                  </a:lnTo>
                  <a:lnTo>
                    <a:pt x="427" y="90"/>
                  </a:lnTo>
                  <a:lnTo>
                    <a:pt x="405" y="134"/>
                  </a:lnTo>
                  <a:lnTo>
                    <a:pt x="449" y="158"/>
                  </a:lnTo>
                  <a:lnTo>
                    <a:pt x="484" y="189"/>
                  </a:lnTo>
                  <a:lnTo>
                    <a:pt x="494" y="198"/>
                  </a:lnTo>
                  <a:lnTo>
                    <a:pt x="467" y="215"/>
                  </a:lnTo>
                  <a:lnTo>
                    <a:pt x="444" y="218"/>
                  </a:lnTo>
                  <a:lnTo>
                    <a:pt x="390" y="199"/>
                  </a:lnTo>
                  <a:lnTo>
                    <a:pt x="337" y="174"/>
                  </a:lnTo>
                  <a:lnTo>
                    <a:pt x="297" y="219"/>
                  </a:lnTo>
                  <a:lnTo>
                    <a:pt x="287" y="248"/>
                  </a:lnTo>
                  <a:lnTo>
                    <a:pt x="250" y="285"/>
                  </a:lnTo>
                  <a:lnTo>
                    <a:pt x="208" y="310"/>
                  </a:lnTo>
                  <a:lnTo>
                    <a:pt x="170" y="325"/>
                  </a:lnTo>
                  <a:lnTo>
                    <a:pt x="165" y="328"/>
                  </a:lnTo>
                  <a:lnTo>
                    <a:pt x="112" y="333"/>
                  </a:lnTo>
                  <a:lnTo>
                    <a:pt x="72" y="324"/>
                  </a:lnTo>
                  <a:lnTo>
                    <a:pt x="35" y="302"/>
                  </a:lnTo>
                  <a:lnTo>
                    <a:pt x="13" y="275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5" y="172"/>
                  </a:ln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8" name="Freeform 184"/>
            <p:cNvSpPr>
              <a:spLocks/>
            </p:cNvSpPr>
            <p:nvPr/>
          </p:nvSpPr>
          <p:spPr bwMode="auto">
            <a:xfrm>
              <a:off x="822" y="3234"/>
              <a:ext cx="419" cy="246"/>
            </a:xfrm>
            <a:custGeom>
              <a:avLst/>
              <a:gdLst>
                <a:gd name="T0" fmla="*/ 82 w 419"/>
                <a:gd name="T1" fmla="*/ 81 h 246"/>
                <a:gd name="T2" fmla="*/ 39 w 419"/>
                <a:gd name="T3" fmla="*/ 51 h 246"/>
                <a:gd name="T4" fmla="*/ 12 w 419"/>
                <a:gd name="T5" fmla="*/ 1 h 246"/>
                <a:gd name="T6" fmla="*/ 0 w 419"/>
                <a:gd name="T7" fmla="*/ 10 h 246"/>
                <a:gd name="T8" fmla="*/ 9 w 419"/>
                <a:gd name="T9" fmla="*/ 53 h 246"/>
                <a:gd name="T10" fmla="*/ 47 w 419"/>
                <a:gd name="T11" fmla="*/ 103 h 246"/>
                <a:gd name="T12" fmla="*/ 100 w 419"/>
                <a:gd name="T13" fmla="*/ 119 h 246"/>
                <a:gd name="T14" fmla="*/ 109 w 419"/>
                <a:gd name="T15" fmla="*/ 181 h 246"/>
                <a:gd name="T16" fmla="*/ 145 w 419"/>
                <a:gd name="T17" fmla="*/ 221 h 246"/>
                <a:gd name="T18" fmla="*/ 194 w 419"/>
                <a:gd name="T19" fmla="*/ 243 h 246"/>
                <a:gd name="T20" fmla="*/ 256 w 419"/>
                <a:gd name="T21" fmla="*/ 246 h 246"/>
                <a:gd name="T22" fmla="*/ 337 w 419"/>
                <a:gd name="T23" fmla="*/ 213 h 246"/>
                <a:gd name="T24" fmla="*/ 396 w 419"/>
                <a:gd name="T25" fmla="*/ 163 h 246"/>
                <a:gd name="T26" fmla="*/ 416 w 419"/>
                <a:gd name="T27" fmla="*/ 119 h 246"/>
                <a:gd name="T28" fmla="*/ 414 w 419"/>
                <a:gd name="T29" fmla="*/ 80 h 246"/>
                <a:gd name="T30" fmla="*/ 391 w 419"/>
                <a:gd name="T31" fmla="*/ 53 h 246"/>
                <a:gd name="T32" fmla="*/ 359 w 419"/>
                <a:gd name="T33" fmla="*/ 45 h 246"/>
                <a:gd name="T34" fmla="*/ 381 w 419"/>
                <a:gd name="T35" fmla="*/ 70 h 246"/>
                <a:gd name="T36" fmla="*/ 397 w 419"/>
                <a:gd name="T37" fmla="*/ 98 h 246"/>
                <a:gd name="T38" fmla="*/ 391 w 419"/>
                <a:gd name="T39" fmla="*/ 136 h 246"/>
                <a:gd name="T40" fmla="*/ 354 w 419"/>
                <a:gd name="T41" fmla="*/ 176 h 246"/>
                <a:gd name="T42" fmla="*/ 300 w 419"/>
                <a:gd name="T43" fmla="*/ 213 h 246"/>
                <a:gd name="T44" fmla="*/ 234 w 419"/>
                <a:gd name="T45" fmla="*/ 228 h 246"/>
                <a:gd name="T46" fmla="*/ 177 w 419"/>
                <a:gd name="T47" fmla="*/ 216 h 246"/>
                <a:gd name="T48" fmla="*/ 134 w 419"/>
                <a:gd name="T49" fmla="*/ 183 h 246"/>
                <a:gd name="T50" fmla="*/ 120 w 419"/>
                <a:gd name="T51" fmla="*/ 134 h 246"/>
                <a:gd name="T52" fmla="*/ 129 w 419"/>
                <a:gd name="T53" fmla="*/ 86 h 246"/>
                <a:gd name="T54" fmla="*/ 157 w 419"/>
                <a:gd name="T55" fmla="*/ 69 h 246"/>
                <a:gd name="T56" fmla="*/ 194 w 419"/>
                <a:gd name="T57" fmla="*/ 75 h 246"/>
                <a:gd name="T58" fmla="*/ 231 w 419"/>
                <a:gd name="T59" fmla="*/ 90 h 246"/>
                <a:gd name="T60" fmla="*/ 281 w 419"/>
                <a:gd name="T61" fmla="*/ 85 h 246"/>
                <a:gd name="T62" fmla="*/ 321 w 419"/>
                <a:gd name="T63" fmla="*/ 59 h 246"/>
                <a:gd name="T64" fmla="*/ 346 w 419"/>
                <a:gd name="T65" fmla="*/ 48 h 246"/>
                <a:gd name="T66" fmla="*/ 341 w 419"/>
                <a:gd name="T67" fmla="*/ 33 h 246"/>
                <a:gd name="T68" fmla="*/ 304 w 419"/>
                <a:gd name="T69" fmla="*/ 49 h 246"/>
                <a:gd name="T70" fmla="*/ 262 w 419"/>
                <a:gd name="T71" fmla="*/ 73 h 246"/>
                <a:gd name="T72" fmla="*/ 214 w 419"/>
                <a:gd name="T73" fmla="*/ 66 h 246"/>
                <a:gd name="T74" fmla="*/ 175 w 419"/>
                <a:gd name="T75" fmla="*/ 53 h 246"/>
                <a:gd name="T76" fmla="*/ 142 w 419"/>
                <a:gd name="T77" fmla="*/ 56 h 246"/>
                <a:gd name="T78" fmla="*/ 112 w 419"/>
                <a:gd name="T79" fmla="*/ 75 h 2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19"/>
                <a:gd name="T121" fmla="*/ 0 h 246"/>
                <a:gd name="T122" fmla="*/ 419 w 419"/>
                <a:gd name="T123" fmla="*/ 246 h 2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19" h="246">
                  <a:moveTo>
                    <a:pt x="105" y="88"/>
                  </a:moveTo>
                  <a:lnTo>
                    <a:pt x="82" y="81"/>
                  </a:lnTo>
                  <a:lnTo>
                    <a:pt x="62" y="71"/>
                  </a:lnTo>
                  <a:lnTo>
                    <a:pt x="39" y="51"/>
                  </a:lnTo>
                  <a:lnTo>
                    <a:pt x="22" y="2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9" y="53"/>
                  </a:lnTo>
                  <a:lnTo>
                    <a:pt x="25" y="81"/>
                  </a:lnTo>
                  <a:lnTo>
                    <a:pt x="47" y="103"/>
                  </a:lnTo>
                  <a:lnTo>
                    <a:pt x="79" y="113"/>
                  </a:lnTo>
                  <a:lnTo>
                    <a:pt x="100" y="119"/>
                  </a:lnTo>
                  <a:lnTo>
                    <a:pt x="102" y="149"/>
                  </a:lnTo>
                  <a:lnTo>
                    <a:pt x="109" y="181"/>
                  </a:lnTo>
                  <a:lnTo>
                    <a:pt x="122" y="201"/>
                  </a:lnTo>
                  <a:lnTo>
                    <a:pt x="145" y="221"/>
                  </a:lnTo>
                  <a:lnTo>
                    <a:pt x="170" y="234"/>
                  </a:lnTo>
                  <a:lnTo>
                    <a:pt x="194" y="243"/>
                  </a:lnTo>
                  <a:lnTo>
                    <a:pt x="222" y="246"/>
                  </a:lnTo>
                  <a:lnTo>
                    <a:pt x="256" y="246"/>
                  </a:lnTo>
                  <a:lnTo>
                    <a:pt x="299" y="236"/>
                  </a:lnTo>
                  <a:lnTo>
                    <a:pt x="337" y="213"/>
                  </a:lnTo>
                  <a:lnTo>
                    <a:pt x="371" y="188"/>
                  </a:lnTo>
                  <a:lnTo>
                    <a:pt x="396" y="163"/>
                  </a:lnTo>
                  <a:lnTo>
                    <a:pt x="410" y="141"/>
                  </a:lnTo>
                  <a:lnTo>
                    <a:pt x="416" y="119"/>
                  </a:lnTo>
                  <a:lnTo>
                    <a:pt x="419" y="99"/>
                  </a:lnTo>
                  <a:lnTo>
                    <a:pt x="414" y="80"/>
                  </a:lnTo>
                  <a:lnTo>
                    <a:pt x="406" y="64"/>
                  </a:lnTo>
                  <a:lnTo>
                    <a:pt x="391" y="53"/>
                  </a:lnTo>
                  <a:lnTo>
                    <a:pt x="367" y="43"/>
                  </a:lnTo>
                  <a:lnTo>
                    <a:pt x="359" y="45"/>
                  </a:lnTo>
                  <a:lnTo>
                    <a:pt x="359" y="58"/>
                  </a:lnTo>
                  <a:lnTo>
                    <a:pt x="381" y="70"/>
                  </a:lnTo>
                  <a:lnTo>
                    <a:pt x="394" y="81"/>
                  </a:lnTo>
                  <a:lnTo>
                    <a:pt x="397" y="98"/>
                  </a:lnTo>
                  <a:lnTo>
                    <a:pt x="396" y="119"/>
                  </a:lnTo>
                  <a:lnTo>
                    <a:pt x="391" y="136"/>
                  </a:lnTo>
                  <a:lnTo>
                    <a:pt x="376" y="154"/>
                  </a:lnTo>
                  <a:lnTo>
                    <a:pt x="354" y="176"/>
                  </a:lnTo>
                  <a:lnTo>
                    <a:pt x="329" y="196"/>
                  </a:lnTo>
                  <a:lnTo>
                    <a:pt x="300" y="213"/>
                  </a:lnTo>
                  <a:lnTo>
                    <a:pt x="266" y="224"/>
                  </a:lnTo>
                  <a:lnTo>
                    <a:pt x="234" y="228"/>
                  </a:lnTo>
                  <a:lnTo>
                    <a:pt x="202" y="226"/>
                  </a:lnTo>
                  <a:lnTo>
                    <a:pt x="177" y="216"/>
                  </a:lnTo>
                  <a:lnTo>
                    <a:pt x="149" y="201"/>
                  </a:lnTo>
                  <a:lnTo>
                    <a:pt x="134" y="183"/>
                  </a:lnTo>
                  <a:lnTo>
                    <a:pt x="124" y="161"/>
                  </a:lnTo>
                  <a:lnTo>
                    <a:pt x="120" y="134"/>
                  </a:lnTo>
                  <a:lnTo>
                    <a:pt x="122" y="104"/>
                  </a:lnTo>
                  <a:lnTo>
                    <a:pt x="129" y="86"/>
                  </a:lnTo>
                  <a:lnTo>
                    <a:pt x="142" y="75"/>
                  </a:lnTo>
                  <a:lnTo>
                    <a:pt x="157" y="69"/>
                  </a:lnTo>
                  <a:lnTo>
                    <a:pt x="177" y="69"/>
                  </a:lnTo>
                  <a:lnTo>
                    <a:pt x="194" y="75"/>
                  </a:lnTo>
                  <a:lnTo>
                    <a:pt x="210" y="86"/>
                  </a:lnTo>
                  <a:lnTo>
                    <a:pt x="231" y="90"/>
                  </a:lnTo>
                  <a:lnTo>
                    <a:pt x="252" y="90"/>
                  </a:lnTo>
                  <a:lnTo>
                    <a:pt x="281" y="85"/>
                  </a:lnTo>
                  <a:lnTo>
                    <a:pt x="306" y="70"/>
                  </a:lnTo>
                  <a:lnTo>
                    <a:pt x="321" y="59"/>
                  </a:lnTo>
                  <a:lnTo>
                    <a:pt x="341" y="53"/>
                  </a:lnTo>
                  <a:lnTo>
                    <a:pt x="346" y="48"/>
                  </a:lnTo>
                  <a:lnTo>
                    <a:pt x="349" y="38"/>
                  </a:lnTo>
                  <a:lnTo>
                    <a:pt x="341" y="33"/>
                  </a:lnTo>
                  <a:lnTo>
                    <a:pt x="324" y="39"/>
                  </a:lnTo>
                  <a:lnTo>
                    <a:pt x="304" y="49"/>
                  </a:lnTo>
                  <a:lnTo>
                    <a:pt x="286" y="64"/>
                  </a:lnTo>
                  <a:lnTo>
                    <a:pt x="262" y="73"/>
                  </a:lnTo>
                  <a:lnTo>
                    <a:pt x="232" y="73"/>
                  </a:lnTo>
                  <a:lnTo>
                    <a:pt x="214" y="66"/>
                  </a:lnTo>
                  <a:lnTo>
                    <a:pt x="197" y="59"/>
                  </a:lnTo>
                  <a:lnTo>
                    <a:pt x="175" y="53"/>
                  </a:lnTo>
                  <a:lnTo>
                    <a:pt x="157" y="53"/>
                  </a:lnTo>
                  <a:lnTo>
                    <a:pt x="142" y="56"/>
                  </a:lnTo>
                  <a:lnTo>
                    <a:pt x="122" y="68"/>
                  </a:lnTo>
                  <a:lnTo>
                    <a:pt x="112" y="75"/>
                  </a:lnTo>
                  <a:lnTo>
                    <a:pt x="105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959" name="Group 189"/>
            <p:cNvGrpSpPr>
              <a:grpSpLocks/>
            </p:cNvGrpSpPr>
            <p:nvPr/>
          </p:nvGrpSpPr>
          <p:grpSpPr bwMode="auto">
            <a:xfrm>
              <a:off x="849" y="3396"/>
              <a:ext cx="380" cy="183"/>
              <a:chOff x="849" y="3396"/>
              <a:chExt cx="380" cy="183"/>
            </a:xfrm>
          </p:grpSpPr>
          <p:sp>
            <p:nvSpPr>
              <p:cNvPr id="32963" name="Freeform 185"/>
              <p:cNvSpPr>
                <a:spLocks/>
              </p:cNvSpPr>
              <p:nvPr/>
            </p:nvSpPr>
            <p:spPr bwMode="auto">
              <a:xfrm>
                <a:off x="849" y="3396"/>
                <a:ext cx="111" cy="183"/>
              </a:xfrm>
              <a:custGeom>
                <a:avLst/>
                <a:gdLst>
                  <a:gd name="T0" fmla="*/ 71 w 111"/>
                  <a:gd name="T1" fmla="*/ 27 h 183"/>
                  <a:gd name="T2" fmla="*/ 83 w 111"/>
                  <a:gd name="T3" fmla="*/ 0 h 183"/>
                  <a:gd name="T4" fmla="*/ 111 w 111"/>
                  <a:gd name="T5" fmla="*/ 43 h 183"/>
                  <a:gd name="T6" fmla="*/ 78 w 111"/>
                  <a:gd name="T7" fmla="*/ 63 h 183"/>
                  <a:gd name="T8" fmla="*/ 52 w 111"/>
                  <a:gd name="T9" fmla="*/ 91 h 183"/>
                  <a:gd name="T10" fmla="*/ 35 w 111"/>
                  <a:gd name="T11" fmla="*/ 118 h 183"/>
                  <a:gd name="T12" fmla="*/ 31 w 111"/>
                  <a:gd name="T13" fmla="*/ 135 h 183"/>
                  <a:gd name="T14" fmla="*/ 37 w 111"/>
                  <a:gd name="T15" fmla="*/ 146 h 183"/>
                  <a:gd name="T16" fmla="*/ 41 w 111"/>
                  <a:gd name="T17" fmla="*/ 150 h 183"/>
                  <a:gd name="T18" fmla="*/ 45 w 111"/>
                  <a:gd name="T19" fmla="*/ 150 h 183"/>
                  <a:gd name="T20" fmla="*/ 48 w 111"/>
                  <a:gd name="T21" fmla="*/ 151 h 183"/>
                  <a:gd name="T22" fmla="*/ 52 w 111"/>
                  <a:gd name="T23" fmla="*/ 153 h 183"/>
                  <a:gd name="T24" fmla="*/ 58 w 111"/>
                  <a:gd name="T25" fmla="*/ 155 h 183"/>
                  <a:gd name="T26" fmla="*/ 58 w 111"/>
                  <a:gd name="T27" fmla="*/ 159 h 183"/>
                  <a:gd name="T28" fmla="*/ 60 w 111"/>
                  <a:gd name="T29" fmla="*/ 163 h 183"/>
                  <a:gd name="T30" fmla="*/ 61 w 111"/>
                  <a:gd name="T31" fmla="*/ 166 h 183"/>
                  <a:gd name="T32" fmla="*/ 63 w 111"/>
                  <a:gd name="T33" fmla="*/ 170 h 183"/>
                  <a:gd name="T34" fmla="*/ 63 w 111"/>
                  <a:gd name="T35" fmla="*/ 174 h 183"/>
                  <a:gd name="T36" fmla="*/ 61 w 111"/>
                  <a:gd name="T37" fmla="*/ 178 h 183"/>
                  <a:gd name="T38" fmla="*/ 58 w 111"/>
                  <a:gd name="T39" fmla="*/ 178 h 183"/>
                  <a:gd name="T40" fmla="*/ 53 w 111"/>
                  <a:gd name="T41" fmla="*/ 179 h 183"/>
                  <a:gd name="T42" fmla="*/ 50 w 111"/>
                  <a:gd name="T43" fmla="*/ 179 h 183"/>
                  <a:gd name="T44" fmla="*/ 46 w 111"/>
                  <a:gd name="T45" fmla="*/ 180 h 183"/>
                  <a:gd name="T46" fmla="*/ 42 w 111"/>
                  <a:gd name="T47" fmla="*/ 183 h 183"/>
                  <a:gd name="T48" fmla="*/ 38 w 111"/>
                  <a:gd name="T49" fmla="*/ 183 h 183"/>
                  <a:gd name="T50" fmla="*/ 35 w 111"/>
                  <a:gd name="T51" fmla="*/ 183 h 183"/>
                  <a:gd name="T52" fmla="*/ 30 w 111"/>
                  <a:gd name="T53" fmla="*/ 183 h 183"/>
                  <a:gd name="T54" fmla="*/ 26 w 111"/>
                  <a:gd name="T55" fmla="*/ 183 h 183"/>
                  <a:gd name="T56" fmla="*/ 22 w 111"/>
                  <a:gd name="T57" fmla="*/ 180 h 183"/>
                  <a:gd name="T58" fmla="*/ 10 w 111"/>
                  <a:gd name="T59" fmla="*/ 160 h 183"/>
                  <a:gd name="T60" fmla="*/ 0 w 111"/>
                  <a:gd name="T61" fmla="*/ 130 h 183"/>
                  <a:gd name="T62" fmla="*/ 1 w 111"/>
                  <a:gd name="T63" fmla="*/ 111 h 183"/>
                  <a:gd name="T64" fmla="*/ 11 w 111"/>
                  <a:gd name="T65" fmla="*/ 94 h 183"/>
                  <a:gd name="T66" fmla="*/ 35 w 111"/>
                  <a:gd name="T67" fmla="*/ 66 h 183"/>
                  <a:gd name="T68" fmla="*/ 63 w 111"/>
                  <a:gd name="T69" fmla="*/ 36 h 183"/>
                  <a:gd name="T70" fmla="*/ 71 w 111"/>
                  <a:gd name="T71" fmla="*/ 27 h 1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1"/>
                  <a:gd name="T109" fmla="*/ 0 h 183"/>
                  <a:gd name="T110" fmla="*/ 111 w 111"/>
                  <a:gd name="T111" fmla="*/ 183 h 1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1" h="183">
                    <a:moveTo>
                      <a:pt x="71" y="27"/>
                    </a:moveTo>
                    <a:lnTo>
                      <a:pt x="83" y="0"/>
                    </a:lnTo>
                    <a:lnTo>
                      <a:pt x="111" y="43"/>
                    </a:lnTo>
                    <a:lnTo>
                      <a:pt x="78" y="63"/>
                    </a:lnTo>
                    <a:lnTo>
                      <a:pt x="52" y="91"/>
                    </a:lnTo>
                    <a:lnTo>
                      <a:pt x="35" y="118"/>
                    </a:lnTo>
                    <a:lnTo>
                      <a:pt x="31" y="135"/>
                    </a:lnTo>
                    <a:lnTo>
                      <a:pt x="37" y="146"/>
                    </a:lnTo>
                    <a:lnTo>
                      <a:pt x="41" y="150"/>
                    </a:lnTo>
                    <a:lnTo>
                      <a:pt x="45" y="150"/>
                    </a:lnTo>
                    <a:lnTo>
                      <a:pt x="48" y="151"/>
                    </a:lnTo>
                    <a:lnTo>
                      <a:pt x="52" y="153"/>
                    </a:lnTo>
                    <a:lnTo>
                      <a:pt x="58" y="155"/>
                    </a:lnTo>
                    <a:lnTo>
                      <a:pt x="58" y="159"/>
                    </a:lnTo>
                    <a:lnTo>
                      <a:pt x="60" y="163"/>
                    </a:lnTo>
                    <a:lnTo>
                      <a:pt x="61" y="166"/>
                    </a:lnTo>
                    <a:lnTo>
                      <a:pt x="63" y="170"/>
                    </a:lnTo>
                    <a:lnTo>
                      <a:pt x="63" y="174"/>
                    </a:lnTo>
                    <a:lnTo>
                      <a:pt x="61" y="178"/>
                    </a:lnTo>
                    <a:lnTo>
                      <a:pt x="58" y="178"/>
                    </a:lnTo>
                    <a:lnTo>
                      <a:pt x="53" y="179"/>
                    </a:lnTo>
                    <a:lnTo>
                      <a:pt x="50" y="179"/>
                    </a:lnTo>
                    <a:lnTo>
                      <a:pt x="46" y="180"/>
                    </a:lnTo>
                    <a:lnTo>
                      <a:pt x="42" y="183"/>
                    </a:lnTo>
                    <a:lnTo>
                      <a:pt x="38" y="183"/>
                    </a:lnTo>
                    <a:lnTo>
                      <a:pt x="35" y="183"/>
                    </a:lnTo>
                    <a:lnTo>
                      <a:pt x="30" y="183"/>
                    </a:lnTo>
                    <a:lnTo>
                      <a:pt x="26" y="183"/>
                    </a:lnTo>
                    <a:lnTo>
                      <a:pt x="22" y="180"/>
                    </a:lnTo>
                    <a:lnTo>
                      <a:pt x="10" y="160"/>
                    </a:lnTo>
                    <a:lnTo>
                      <a:pt x="0" y="130"/>
                    </a:lnTo>
                    <a:lnTo>
                      <a:pt x="1" y="111"/>
                    </a:lnTo>
                    <a:lnTo>
                      <a:pt x="11" y="94"/>
                    </a:lnTo>
                    <a:lnTo>
                      <a:pt x="35" y="66"/>
                    </a:lnTo>
                    <a:lnTo>
                      <a:pt x="63" y="36"/>
                    </a:lnTo>
                    <a:lnTo>
                      <a:pt x="7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64" name="Freeform 186"/>
              <p:cNvSpPr>
                <a:spLocks/>
              </p:cNvSpPr>
              <p:nvPr/>
            </p:nvSpPr>
            <p:spPr bwMode="auto">
              <a:xfrm>
                <a:off x="926" y="3434"/>
                <a:ext cx="91" cy="145"/>
              </a:xfrm>
              <a:custGeom>
                <a:avLst/>
                <a:gdLst>
                  <a:gd name="T0" fmla="*/ 36 w 91"/>
                  <a:gd name="T1" fmla="*/ 3 h 145"/>
                  <a:gd name="T2" fmla="*/ 71 w 91"/>
                  <a:gd name="T3" fmla="*/ 28 h 145"/>
                  <a:gd name="T4" fmla="*/ 91 w 91"/>
                  <a:gd name="T5" fmla="*/ 38 h 145"/>
                  <a:gd name="T6" fmla="*/ 70 w 91"/>
                  <a:gd name="T7" fmla="*/ 50 h 145"/>
                  <a:gd name="T8" fmla="*/ 42 w 91"/>
                  <a:gd name="T9" fmla="*/ 60 h 145"/>
                  <a:gd name="T10" fmla="*/ 28 w 91"/>
                  <a:gd name="T11" fmla="*/ 85 h 145"/>
                  <a:gd name="T12" fmla="*/ 27 w 91"/>
                  <a:gd name="T13" fmla="*/ 90 h 145"/>
                  <a:gd name="T14" fmla="*/ 27 w 91"/>
                  <a:gd name="T15" fmla="*/ 105 h 145"/>
                  <a:gd name="T16" fmla="*/ 35 w 91"/>
                  <a:gd name="T17" fmla="*/ 113 h 145"/>
                  <a:gd name="T18" fmla="*/ 50 w 91"/>
                  <a:gd name="T19" fmla="*/ 118 h 145"/>
                  <a:gd name="T20" fmla="*/ 56 w 91"/>
                  <a:gd name="T21" fmla="*/ 128 h 145"/>
                  <a:gd name="T22" fmla="*/ 53 w 91"/>
                  <a:gd name="T23" fmla="*/ 140 h 145"/>
                  <a:gd name="T24" fmla="*/ 42 w 91"/>
                  <a:gd name="T25" fmla="*/ 145 h 145"/>
                  <a:gd name="T26" fmla="*/ 38 w 91"/>
                  <a:gd name="T27" fmla="*/ 145 h 145"/>
                  <a:gd name="T28" fmla="*/ 17 w 91"/>
                  <a:gd name="T29" fmla="*/ 142 h 145"/>
                  <a:gd name="T30" fmla="*/ 6 w 91"/>
                  <a:gd name="T31" fmla="*/ 135 h 145"/>
                  <a:gd name="T32" fmla="*/ 0 w 91"/>
                  <a:gd name="T33" fmla="*/ 118 h 145"/>
                  <a:gd name="T34" fmla="*/ 1 w 91"/>
                  <a:gd name="T35" fmla="*/ 97 h 145"/>
                  <a:gd name="T36" fmla="*/ 6 w 91"/>
                  <a:gd name="T37" fmla="*/ 67 h 145"/>
                  <a:gd name="T38" fmla="*/ 5 w 91"/>
                  <a:gd name="T39" fmla="*/ 45 h 145"/>
                  <a:gd name="T40" fmla="*/ 13 w 91"/>
                  <a:gd name="T41" fmla="*/ 32 h 145"/>
                  <a:gd name="T42" fmla="*/ 23 w 91"/>
                  <a:gd name="T43" fmla="*/ 15 h 145"/>
                  <a:gd name="T44" fmla="*/ 27 w 91"/>
                  <a:gd name="T45" fmla="*/ 0 h 145"/>
                  <a:gd name="T46" fmla="*/ 36 w 91"/>
                  <a:gd name="T47" fmla="*/ 3 h 1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1"/>
                  <a:gd name="T73" fmla="*/ 0 h 145"/>
                  <a:gd name="T74" fmla="*/ 91 w 91"/>
                  <a:gd name="T75" fmla="*/ 145 h 14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1" h="145">
                    <a:moveTo>
                      <a:pt x="36" y="3"/>
                    </a:moveTo>
                    <a:lnTo>
                      <a:pt x="71" y="28"/>
                    </a:lnTo>
                    <a:lnTo>
                      <a:pt x="91" y="38"/>
                    </a:lnTo>
                    <a:lnTo>
                      <a:pt x="70" y="50"/>
                    </a:lnTo>
                    <a:lnTo>
                      <a:pt x="42" y="60"/>
                    </a:lnTo>
                    <a:lnTo>
                      <a:pt x="28" y="85"/>
                    </a:lnTo>
                    <a:lnTo>
                      <a:pt x="27" y="90"/>
                    </a:lnTo>
                    <a:lnTo>
                      <a:pt x="27" y="105"/>
                    </a:lnTo>
                    <a:lnTo>
                      <a:pt x="35" y="113"/>
                    </a:lnTo>
                    <a:lnTo>
                      <a:pt x="50" y="118"/>
                    </a:lnTo>
                    <a:lnTo>
                      <a:pt x="56" y="128"/>
                    </a:lnTo>
                    <a:lnTo>
                      <a:pt x="53" y="140"/>
                    </a:lnTo>
                    <a:lnTo>
                      <a:pt x="42" y="145"/>
                    </a:lnTo>
                    <a:lnTo>
                      <a:pt x="38" y="145"/>
                    </a:lnTo>
                    <a:lnTo>
                      <a:pt x="17" y="142"/>
                    </a:lnTo>
                    <a:lnTo>
                      <a:pt x="6" y="135"/>
                    </a:lnTo>
                    <a:lnTo>
                      <a:pt x="0" y="118"/>
                    </a:lnTo>
                    <a:lnTo>
                      <a:pt x="1" y="97"/>
                    </a:lnTo>
                    <a:lnTo>
                      <a:pt x="6" y="67"/>
                    </a:lnTo>
                    <a:lnTo>
                      <a:pt x="5" y="45"/>
                    </a:lnTo>
                    <a:lnTo>
                      <a:pt x="13" y="32"/>
                    </a:lnTo>
                    <a:lnTo>
                      <a:pt x="23" y="15"/>
                    </a:lnTo>
                    <a:lnTo>
                      <a:pt x="27" y="0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65" name="Freeform 187"/>
              <p:cNvSpPr>
                <a:spLocks/>
              </p:cNvSpPr>
              <p:nvPr/>
            </p:nvSpPr>
            <p:spPr bwMode="auto">
              <a:xfrm>
                <a:off x="1159" y="3414"/>
                <a:ext cx="70" cy="133"/>
              </a:xfrm>
              <a:custGeom>
                <a:avLst/>
                <a:gdLst>
                  <a:gd name="T0" fmla="*/ 31 w 70"/>
                  <a:gd name="T1" fmla="*/ 0 h 133"/>
                  <a:gd name="T2" fmla="*/ 35 w 70"/>
                  <a:gd name="T3" fmla="*/ 28 h 133"/>
                  <a:gd name="T4" fmla="*/ 33 w 70"/>
                  <a:gd name="T5" fmla="*/ 68 h 133"/>
                  <a:gd name="T6" fmla="*/ 40 w 70"/>
                  <a:gd name="T7" fmla="*/ 94 h 133"/>
                  <a:gd name="T8" fmla="*/ 51 w 70"/>
                  <a:gd name="T9" fmla="*/ 99 h 133"/>
                  <a:gd name="T10" fmla="*/ 63 w 70"/>
                  <a:gd name="T11" fmla="*/ 102 h 133"/>
                  <a:gd name="T12" fmla="*/ 70 w 70"/>
                  <a:gd name="T13" fmla="*/ 112 h 133"/>
                  <a:gd name="T14" fmla="*/ 68 w 70"/>
                  <a:gd name="T15" fmla="*/ 125 h 133"/>
                  <a:gd name="T16" fmla="*/ 53 w 70"/>
                  <a:gd name="T17" fmla="*/ 133 h 133"/>
                  <a:gd name="T18" fmla="*/ 30 w 70"/>
                  <a:gd name="T19" fmla="*/ 133 h 133"/>
                  <a:gd name="T20" fmla="*/ 18 w 70"/>
                  <a:gd name="T21" fmla="*/ 124 h 133"/>
                  <a:gd name="T22" fmla="*/ 13 w 70"/>
                  <a:gd name="T23" fmla="*/ 108 h 133"/>
                  <a:gd name="T24" fmla="*/ 11 w 70"/>
                  <a:gd name="T25" fmla="*/ 79 h 133"/>
                  <a:gd name="T26" fmla="*/ 11 w 70"/>
                  <a:gd name="T27" fmla="*/ 49 h 133"/>
                  <a:gd name="T28" fmla="*/ 0 w 70"/>
                  <a:gd name="T29" fmla="*/ 29 h 133"/>
                  <a:gd name="T30" fmla="*/ 0 w 70"/>
                  <a:gd name="T31" fmla="*/ 22 h 133"/>
                  <a:gd name="T32" fmla="*/ 23 w 70"/>
                  <a:gd name="T33" fmla="*/ 5 h 133"/>
                  <a:gd name="T34" fmla="*/ 31 w 70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0"/>
                  <a:gd name="T55" fmla="*/ 0 h 133"/>
                  <a:gd name="T56" fmla="*/ 70 w 70"/>
                  <a:gd name="T57" fmla="*/ 133 h 1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0" h="133">
                    <a:moveTo>
                      <a:pt x="31" y="0"/>
                    </a:moveTo>
                    <a:lnTo>
                      <a:pt x="35" y="28"/>
                    </a:lnTo>
                    <a:lnTo>
                      <a:pt x="33" y="68"/>
                    </a:lnTo>
                    <a:lnTo>
                      <a:pt x="40" y="94"/>
                    </a:lnTo>
                    <a:lnTo>
                      <a:pt x="51" y="99"/>
                    </a:lnTo>
                    <a:lnTo>
                      <a:pt x="63" y="102"/>
                    </a:lnTo>
                    <a:lnTo>
                      <a:pt x="70" y="112"/>
                    </a:lnTo>
                    <a:lnTo>
                      <a:pt x="68" y="125"/>
                    </a:lnTo>
                    <a:lnTo>
                      <a:pt x="53" y="133"/>
                    </a:lnTo>
                    <a:lnTo>
                      <a:pt x="30" y="133"/>
                    </a:lnTo>
                    <a:lnTo>
                      <a:pt x="18" y="124"/>
                    </a:lnTo>
                    <a:lnTo>
                      <a:pt x="13" y="108"/>
                    </a:lnTo>
                    <a:lnTo>
                      <a:pt x="11" y="79"/>
                    </a:lnTo>
                    <a:lnTo>
                      <a:pt x="11" y="49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23" y="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66" name="Freeform 188"/>
              <p:cNvSpPr>
                <a:spLocks/>
              </p:cNvSpPr>
              <p:nvPr/>
            </p:nvSpPr>
            <p:spPr bwMode="auto">
              <a:xfrm>
                <a:off x="1104" y="3450"/>
                <a:ext cx="51" cy="87"/>
              </a:xfrm>
              <a:custGeom>
                <a:avLst/>
                <a:gdLst>
                  <a:gd name="T0" fmla="*/ 31 w 51"/>
                  <a:gd name="T1" fmla="*/ 0 h 87"/>
                  <a:gd name="T2" fmla="*/ 28 w 51"/>
                  <a:gd name="T3" fmla="*/ 40 h 87"/>
                  <a:gd name="T4" fmla="*/ 31 w 51"/>
                  <a:gd name="T5" fmla="*/ 59 h 87"/>
                  <a:gd name="T6" fmla="*/ 46 w 51"/>
                  <a:gd name="T7" fmla="*/ 62 h 87"/>
                  <a:gd name="T8" fmla="*/ 51 w 51"/>
                  <a:gd name="T9" fmla="*/ 70 h 87"/>
                  <a:gd name="T10" fmla="*/ 46 w 51"/>
                  <a:gd name="T11" fmla="*/ 82 h 87"/>
                  <a:gd name="T12" fmla="*/ 29 w 51"/>
                  <a:gd name="T13" fmla="*/ 87 h 87"/>
                  <a:gd name="T14" fmla="*/ 7 w 51"/>
                  <a:gd name="T15" fmla="*/ 84 h 87"/>
                  <a:gd name="T16" fmla="*/ 0 w 51"/>
                  <a:gd name="T17" fmla="*/ 76 h 87"/>
                  <a:gd name="T18" fmla="*/ 1 w 51"/>
                  <a:gd name="T19" fmla="*/ 61 h 87"/>
                  <a:gd name="T20" fmla="*/ 4 w 51"/>
                  <a:gd name="T21" fmla="*/ 37 h 87"/>
                  <a:gd name="T22" fmla="*/ 1 w 51"/>
                  <a:gd name="T23" fmla="*/ 12 h 87"/>
                  <a:gd name="T24" fmla="*/ 31 w 51"/>
                  <a:gd name="T25" fmla="*/ 0 h 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"/>
                  <a:gd name="T40" fmla="*/ 0 h 87"/>
                  <a:gd name="T41" fmla="*/ 51 w 51"/>
                  <a:gd name="T42" fmla="*/ 87 h 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" h="87">
                    <a:moveTo>
                      <a:pt x="31" y="0"/>
                    </a:moveTo>
                    <a:lnTo>
                      <a:pt x="28" y="40"/>
                    </a:lnTo>
                    <a:lnTo>
                      <a:pt x="31" y="59"/>
                    </a:lnTo>
                    <a:lnTo>
                      <a:pt x="46" y="62"/>
                    </a:lnTo>
                    <a:lnTo>
                      <a:pt x="51" y="70"/>
                    </a:lnTo>
                    <a:lnTo>
                      <a:pt x="46" y="82"/>
                    </a:lnTo>
                    <a:lnTo>
                      <a:pt x="29" y="87"/>
                    </a:lnTo>
                    <a:lnTo>
                      <a:pt x="7" y="84"/>
                    </a:lnTo>
                    <a:lnTo>
                      <a:pt x="0" y="76"/>
                    </a:lnTo>
                    <a:lnTo>
                      <a:pt x="1" y="61"/>
                    </a:lnTo>
                    <a:lnTo>
                      <a:pt x="4" y="37"/>
                    </a:lnTo>
                    <a:lnTo>
                      <a:pt x="1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60" name="Freeform 190"/>
            <p:cNvSpPr>
              <a:spLocks/>
            </p:cNvSpPr>
            <p:nvPr/>
          </p:nvSpPr>
          <p:spPr bwMode="auto">
            <a:xfrm>
              <a:off x="1217" y="3125"/>
              <a:ext cx="267" cy="237"/>
            </a:xfrm>
            <a:custGeom>
              <a:avLst/>
              <a:gdLst>
                <a:gd name="T0" fmla="*/ 20 w 267"/>
                <a:gd name="T1" fmla="*/ 79 h 237"/>
                <a:gd name="T2" fmla="*/ 61 w 267"/>
                <a:gd name="T3" fmla="*/ 17 h 237"/>
                <a:gd name="T4" fmla="*/ 86 w 267"/>
                <a:gd name="T5" fmla="*/ 0 h 237"/>
                <a:gd name="T6" fmla="*/ 82 w 267"/>
                <a:gd name="T7" fmla="*/ 52 h 237"/>
                <a:gd name="T8" fmla="*/ 72 w 267"/>
                <a:gd name="T9" fmla="*/ 110 h 237"/>
                <a:gd name="T10" fmla="*/ 112 w 267"/>
                <a:gd name="T11" fmla="*/ 70 h 237"/>
                <a:gd name="T12" fmla="*/ 165 w 267"/>
                <a:gd name="T13" fmla="*/ 27 h 237"/>
                <a:gd name="T14" fmla="*/ 182 w 267"/>
                <a:gd name="T15" fmla="*/ 27 h 237"/>
                <a:gd name="T16" fmla="*/ 187 w 267"/>
                <a:gd name="T17" fmla="*/ 41 h 237"/>
                <a:gd name="T18" fmla="*/ 142 w 267"/>
                <a:gd name="T19" fmla="*/ 115 h 237"/>
                <a:gd name="T20" fmla="*/ 145 w 267"/>
                <a:gd name="T21" fmla="*/ 150 h 237"/>
                <a:gd name="T22" fmla="*/ 212 w 267"/>
                <a:gd name="T23" fmla="*/ 201 h 237"/>
                <a:gd name="T24" fmla="*/ 234 w 267"/>
                <a:gd name="T25" fmla="*/ 187 h 237"/>
                <a:gd name="T26" fmla="*/ 252 w 267"/>
                <a:gd name="T27" fmla="*/ 186 h 237"/>
                <a:gd name="T28" fmla="*/ 267 w 267"/>
                <a:gd name="T29" fmla="*/ 202 h 237"/>
                <a:gd name="T30" fmla="*/ 242 w 267"/>
                <a:gd name="T31" fmla="*/ 221 h 237"/>
                <a:gd name="T32" fmla="*/ 210 w 267"/>
                <a:gd name="T33" fmla="*/ 219 h 237"/>
                <a:gd name="T34" fmla="*/ 178 w 267"/>
                <a:gd name="T35" fmla="*/ 237 h 237"/>
                <a:gd name="T36" fmla="*/ 121 w 267"/>
                <a:gd name="T37" fmla="*/ 224 h 237"/>
                <a:gd name="T38" fmla="*/ 36 w 267"/>
                <a:gd name="T39" fmla="*/ 196 h 237"/>
                <a:gd name="T40" fmla="*/ 30 w 267"/>
                <a:gd name="T41" fmla="*/ 172 h 237"/>
                <a:gd name="T42" fmla="*/ 60 w 267"/>
                <a:gd name="T43" fmla="*/ 175 h 237"/>
                <a:gd name="T44" fmla="*/ 122 w 267"/>
                <a:gd name="T45" fmla="*/ 206 h 237"/>
                <a:gd name="T46" fmla="*/ 168 w 267"/>
                <a:gd name="T47" fmla="*/ 222 h 237"/>
                <a:gd name="T48" fmla="*/ 190 w 267"/>
                <a:gd name="T49" fmla="*/ 212 h 237"/>
                <a:gd name="T50" fmla="*/ 183 w 267"/>
                <a:gd name="T51" fmla="*/ 195 h 237"/>
                <a:gd name="T52" fmla="*/ 131 w 267"/>
                <a:gd name="T53" fmla="*/ 164 h 237"/>
                <a:gd name="T54" fmla="*/ 101 w 267"/>
                <a:gd name="T55" fmla="*/ 154 h 237"/>
                <a:gd name="T56" fmla="*/ 135 w 267"/>
                <a:gd name="T57" fmla="*/ 94 h 237"/>
                <a:gd name="T58" fmla="*/ 160 w 267"/>
                <a:gd name="T59" fmla="*/ 49 h 237"/>
                <a:gd name="T60" fmla="*/ 120 w 267"/>
                <a:gd name="T61" fmla="*/ 85 h 237"/>
                <a:gd name="T62" fmla="*/ 81 w 267"/>
                <a:gd name="T63" fmla="*/ 130 h 237"/>
                <a:gd name="T64" fmla="*/ 55 w 267"/>
                <a:gd name="T65" fmla="*/ 115 h 237"/>
                <a:gd name="T66" fmla="*/ 62 w 267"/>
                <a:gd name="T67" fmla="*/ 64 h 237"/>
                <a:gd name="T68" fmla="*/ 75 w 267"/>
                <a:gd name="T69" fmla="*/ 27 h 237"/>
                <a:gd name="T70" fmla="*/ 36 w 267"/>
                <a:gd name="T71" fmla="*/ 81 h 237"/>
                <a:gd name="T72" fmla="*/ 23 w 267"/>
                <a:gd name="T73" fmla="*/ 141 h 237"/>
                <a:gd name="T74" fmla="*/ 5 w 267"/>
                <a:gd name="T75" fmla="*/ 146 h 237"/>
                <a:gd name="T76" fmla="*/ 7 w 267"/>
                <a:gd name="T77" fmla="*/ 110 h 2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7"/>
                <a:gd name="T118" fmla="*/ 0 h 237"/>
                <a:gd name="T119" fmla="*/ 267 w 267"/>
                <a:gd name="T120" fmla="*/ 237 h 2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7" h="237">
                  <a:moveTo>
                    <a:pt x="12" y="100"/>
                  </a:moveTo>
                  <a:lnTo>
                    <a:pt x="20" y="79"/>
                  </a:lnTo>
                  <a:lnTo>
                    <a:pt x="36" y="55"/>
                  </a:lnTo>
                  <a:lnTo>
                    <a:pt x="61" y="17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93" y="7"/>
                  </a:lnTo>
                  <a:lnTo>
                    <a:pt x="82" y="52"/>
                  </a:lnTo>
                  <a:lnTo>
                    <a:pt x="70" y="102"/>
                  </a:lnTo>
                  <a:lnTo>
                    <a:pt x="72" y="110"/>
                  </a:lnTo>
                  <a:lnTo>
                    <a:pt x="85" y="110"/>
                  </a:lnTo>
                  <a:lnTo>
                    <a:pt x="112" y="70"/>
                  </a:lnTo>
                  <a:lnTo>
                    <a:pt x="140" y="42"/>
                  </a:lnTo>
                  <a:lnTo>
                    <a:pt x="165" y="27"/>
                  </a:lnTo>
                  <a:lnTo>
                    <a:pt x="177" y="24"/>
                  </a:lnTo>
                  <a:lnTo>
                    <a:pt x="182" y="27"/>
                  </a:lnTo>
                  <a:lnTo>
                    <a:pt x="190" y="30"/>
                  </a:lnTo>
                  <a:lnTo>
                    <a:pt x="187" y="41"/>
                  </a:lnTo>
                  <a:lnTo>
                    <a:pt x="160" y="76"/>
                  </a:lnTo>
                  <a:lnTo>
                    <a:pt x="142" y="115"/>
                  </a:lnTo>
                  <a:lnTo>
                    <a:pt x="137" y="140"/>
                  </a:lnTo>
                  <a:lnTo>
                    <a:pt x="145" y="150"/>
                  </a:lnTo>
                  <a:lnTo>
                    <a:pt x="170" y="165"/>
                  </a:lnTo>
                  <a:lnTo>
                    <a:pt x="212" y="201"/>
                  </a:lnTo>
                  <a:lnTo>
                    <a:pt x="220" y="195"/>
                  </a:lnTo>
                  <a:lnTo>
                    <a:pt x="234" y="187"/>
                  </a:lnTo>
                  <a:lnTo>
                    <a:pt x="248" y="185"/>
                  </a:lnTo>
                  <a:lnTo>
                    <a:pt x="252" y="186"/>
                  </a:lnTo>
                  <a:lnTo>
                    <a:pt x="264" y="191"/>
                  </a:lnTo>
                  <a:lnTo>
                    <a:pt x="267" y="202"/>
                  </a:lnTo>
                  <a:lnTo>
                    <a:pt x="259" y="216"/>
                  </a:lnTo>
                  <a:lnTo>
                    <a:pt x="242" y="221"/>
                  </a:lnTo>
                  <a:lnTo>
                    <a:pt x="217" y="221"/>
                  </a:lnTo>
                  <a:lnTo>
                    <a:pt x="210" y="219"/>
                  </a:lnTo>
                  <a:lnTo>
                    <a:pt x="195" y="229"/>
                  </a:lnTo>
                  <a:lnTo>
                    <a:pt x="178" y="237"/>
                  </a:lnTo>
                  <a:lnTo>
                    <a:pt x="162" y="236"/>
                  </a:lnTo>
                  <a:lnTo>
                    <a:pt x="121" y="224"/>
                  </a:lnTo>
                  <a:lnTo>
                    <a:pt x="75" y="207"/>
                  </a:lnTo>
                  <a:lnTo>
                    <a:pt x="36" y="196"/>
                  </a:lnTo>
                  <a:lnTo>
                    <a:pt x="26" y="185"/>
                  </a:lnTo>
                  <a:lnTo>
                    <a:pt x="30" y="172"/>
                  </a:lnTo>
                  <a:lnTo>
                    <a:pt x="42" y="167"/>
                  </a:lnTo>
                  <a:lnTo>
                    <a:pt x="60" y="175"/>
                  </a:lnTo>
                  <a:lnTo>
                    <a:pt x="87" y="194"/>
                  </a:lnTo>
                  <a:lnTo>
                    <a:pt x="122" y="206"/>
                  </a:lnTo>
                  <a:lnTo>
                    <a:pt x="155" y="219"/>
                  </a:lnTo>
                  <a:lnTo>
                    <a:pt x="168" y="222"/>
                  </a:lnTo>
                  <a:lnTo>
                    <a:pt x="180" y="219"/>
                  </a:lnTo>
                  <a:lnTo>
                    <a:pt x="190" y="212"/>
                  </a:lnTo>
                  <a:lnTo>
                    <a:pt x="195" y="207"/>
                  </a:lnTo>
                  <a:lnTo>
                    <a:pt x="183" y="195"/>
                  </a:lnTo>
                  <a:lnTo>
                    <a:pt x="157" y="179"/>
                  </a:lnTo>
                  <a:lnTo>
                    <a:pt x="131" y="164"/>
                  </a:lnTo>
                  <a:lnTo>
                    <a:pt x="113" y="157"/>
                  </a:lnTo>
                  <a:lnTo>
                    <a:pt x="101" y="154"/>
                  </a:lnTo>
                  <a:lnTo>
                    <a:pt x="108" y="134"/>
                  </a:lnTo>
                  <a:lnTo>
                    <a:pt x="135" y="94"/>
                  </a:lnTo>
                  <a:lnTo>
                    <a:pt x="160" y="56"/>
                  </a:lnTo>
                  <a:lnTo>
                    <a:pt x="160" y="49"/>
                  </a:lnTo>
                  <a:lnTo>
                    <a:pt x="148" y="51"/>
                  </a:lnTo>
                  <a:lnTo>
                    <a:pt x="120" y="85"/>
                  </a:lnTo>
                  <a:lnTo>
                    <a:pt x="90" y="127"/>
                  </a:lnTo>
                  <a:lnTo>
                    <a:pt x="81" y="130"/>
                  </a:lnTo>
                  <a:lnTo>
                    <a:pt x="65" y="125"/>
                  </a:lnTo>
                  <a:lnTo>
                    <a:pt x="55" y="115"/>
                  </a:lnTo>
                  <a:lnTo>
                    <a:pt x="51" y="105"/>
                  </a:lnTo>
                  <a:lnTo>
                    <a:pt x="62" y="64"/>
                  </a:lnTo>
                  <a:lnTo>
                    <a:pt x="77" y="29"/>
                  </a:lnTo>
                  <a:lnTo>
                    <a:pt x="75" y="27"/>
                  </a:lnTo>
                  <a:lnTo>
                    <a:pt x="55" y="50"/>
                  </a:lnTo>
                  <a:lnTo>
                    <a:pt x="36" y="81"/>
                  </a:lnTo>
                  <a:lnTo>
                    <a:pt x="23" y="112"/>
                  </a:lnTo>
                  <a:lnTo>
                    <a:pt x="23" y="141"/>
                  </a:lnTo>
                  <a:lnTo>
                    <a:pt x="16" y="150"/>
                  </a:lnTo>
                  <a:lnTo>
                    <a:pt x="5" y="146"/>
                  </a:lnTo>
                  <a:lnTo>
                    <a:pt x="0" y="130"/>
                  </a:lnTo>
                  <a:lnTo>
                    <a:pt x="7" y="110"/>
                  </a:lnTo>
                  <a:lnTo>
                    <a:pt x="12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1" name="Freeform 191"/>
            <p:cNvSpPr>
              <a:spLocks/>
            </p:cNvSpPr>
            <p:nvPr/>
          </p:nvSpPr>
          <p:spPr bwMode="auto">
            <a:xfrm>
              <a:off x="1171" y="3254"/>
              <a:ext cx="96" cy="91"/>
            </a:xfrm>
            <a:custGeom>
              <a:avLst/>
              <a:gdLst>
                <a:gd name="T0" fmla="*/ 0 w 96"/>
                <a:gd name="T1" fmla="*/ 22 h 91"/>
                <a:gd name="T2" fmla="*/ 8 w 96"/>
                <a:gd name="T3" fmla="*/ 7 h 91"/>
                <a:gd name="T4" fmla="*/ 23 w 96"/>
                <a:gd name="T5" fmla="*/ 0 h 91"/>
                <a:gd name="T6" fmla="*/ 40 w 96"/>
                <a:gd name="T7" fmla="*/ 1 h 91"/>
                <a:gd name="T8" fmla="*/ 63 w 96"/>
                <a:gd name="T9" fmla="*/ 17 h 91"/>
                <a:gd name="T10" fmla="*/ 84 w 96"/>
                <a:gd name="T11" fmla="*/ 35 h 91"/>
                <a:gd name="T12" fmla="*/ 96 w 96"/>
                <a:gd name="T13" fmla="*/ 58 h 91"/>
                <a:gd name="T14" fmla="*/ 96 w 96"/>
                <a:gd name="T15" fmla="*/ 78 h 91"/>
                <a:gd name="T16" fmla="*/ 84 w 96"/>
                <a:gd name="T17" fmla="*/ 90 h 91"/>
                <a:gd name="T18" fmla="*/ 66 w 96"/>
                <a:gd name="T19" fmla="*/ 91 h 91"/>
                <a:gd name="T20" fmla="*/ 61 w 96"/>
                <a:gd name="T21" fmla="*/ 90 h 91"/>
                <a:gd name="T22" fmla="*/ 59 w 96"/>
                <a:gd name="T23" fmla="*/ 63 h 91"/>
                <a:gd name="T24" fmla="*/ 41 w 96"/>
                <a:gd name="T25" fmla="*/ 43 h 91"/>
                <a:gd name="T26" fmla="*/ 18 w 96"/>
                <a:gd name="T27" fmla="*/ 32 h 91"/>
                <a:gd name="T28" fmla="*/ 0 w 96"/>
                <a:gd name="T29" fmla="*/ 22 h 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91"/>
                <a:gd name="T47" fmla="*/ 96 w 96"/>
                <a:gd name="T48" fmla="*/ 91 h 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91">
                  <a:moveTo>
                    <a:pt x="0" y="22"/>
                  </a:moveTo>
                  <a:lnTo>
                    <a:pt x="8" y="7"/>
                  </a:lnTo>
                  <a:lnTo>
                    <a:pt x="23" y="0"/>
                  </a:lnTo>
                  <a:lnTo>
                    <a:pt x="40" y="1"/>
                  </a:lnTo>
                  <a:lnTo>
                    <a:pt x="63" y="17"/>
                  </a:lnTo>
                  <a:lnTo>
                    <a:pt x="84" y="35"/>
                  </a:lnTo>
                  <a:lnTo>
                    <a:pt x="96" y="58"/>
                  </a:lnTo>
                  <a:lnTo>
                    <a:pt x="96" y="78"/>
                  </a:lnTo>
                  <a:lnTo>
                    <a:pt x="84" y="90"/>
                  </a:lnTo>
                  <a:lnTo>
                    <a:pt x="66" y="91"/>
                  </a:lnTo>
                  <a:lnTo>
                    <a:pt x="61" y="90"/>
                  </a:lnTo>
                  <a:lnTo>
                    <a:pt x="59" y="63"/>
                  </a:lnTo>
                  <a:lnTo>
                    <a:pt x="41" y="43"/>
                  </a:lnTo>
                  <a:lnTo>
                    <a:pt x="18" y="3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2" name="Freeform 192"/>
            <p:cNvSpPr>
              <a:spLocks/>
            </p:cNvSpPr>
            <p:nvPr/>
          </p:nvSpPr>
          <p:spPr bwMode="auto">
            <a:xfrm>
              <a:off x="1162" y="3247"/>
              <a:ext cx="120" cy="107"/>
            </a:xfrm>
            <a:custGeom>
              <a:avLst/>
              <a:gdLst>
                <a:gd name="T0" fmla="*/ 0 w 120"/>
                <a:gd name="T1" fmla="*/ 30 h 107"/>
                <a:gd name="T2" fmla="*/ 5 w 120"/>
                <a:gd name="T3" fmla="*/ 40 h 107"/>
                <a:gd name="T4" fmla="*/ 18 w 120"/>
                <a:gd name="T5" fmla="*/ 42 h 107"/>
                <a:gd name="T6" fmla="*/ 23 w 120"/>
                <a:gd name="T7" fmla="*/ 37 h 107"/>
                <a:gd name="T8" fmla="*/ 23 w 120"/>
                <a:gd name="T9" fmla="*/ 21 h 107"/>
                <a:gd name="T10" fmla="*/ 28 w 120"/>
                <a:gd name="T11" fmla="*/ 10 h 107"/>
                <a:gd name="T12" fmla="*/ 41 w 120"/>
                <a:gd name="T13" fmla="*/ 11 h 107"/>
                <a:gd name="T14" fmla="*/ 63 w 120"/>
                <a:gd name="T15" fmla="*/ 24 h 107"/>
                <a:gd name="T16" fmla="*/ 88 w 120"/>
                <a:gd name="T17" fmla="*/ 42 h 107"/>
                <a:gd name="T18" fmla="*/ 100 w 120"/>
                <a:gd name="T19" fmla="*/ 64 h 107"/>
                <a:gd name="T20" fmla="*/ 103 w 120"/>
                <a:gd name="T21" fmla="*/ 76 h 107"/>
                <a:gd name="T22" fmla="*/ 90 w 120"/>
                <a:gd name="T23" fmla="*/ 89 h 107"/>
                <a:gd name="T24" fmla="*/ 70 w 120"/>
                <a:gd name="T25" fmla="*/ 92 h 107"/>
                <a:gd name="T26" fmla="*/ 66 w 120"/>
                <a:gd name="T27" fmla="*/ 105 h 107"/>
                <a:gd name="T28" fmla="*/ 88 w 120"/>
                <a:gd name="T29" fmla="*/ 107 h 107"/>
                <a:gd name="T30" fmla="*/ 103 w 120"/>
                <a:gd name="T31" fmla="*/ 100 h 107"/>
                <a:gd name="T32" fmla="*/ 113 w 120"/>
                <a:gd name="T33" fmla="*/ 89 h 107"/>
                <a:gd name="T34" fmla="*/ 120 w 120"/>
                <a:gd name="T35" fmla="*/ 74 h 107"/>
                <a:gd name="T36" fmla="*/ 103 w 120"/>
                <a:gd name="T37" fmla="*/ 46 h 107"/>
                <a:gd name="T38" fmla="*/ 85 w 120"/>
                <a:gd name="T39" fmla="*/ 25 h 107"/>
                <a:gd name="T40" fmla="*/ 63 w 120"/>
                <a:gd name="T41" fmla="*/ 10 h 107"/>
                <a:gd name="T42" fmla="*/ 43 w 120"/>
                <a:gd name="T43" fmla="*/ 0 h 107"/>
                <a:gd name="T44" fmla="*/ 23 w 120"/>
                <a:gd name="T45" fmla="*/ 1 h 107"/>
                <a:gd name="T46" fmla="*/ 11 w 120"/>
                <a:gd name="T47" fmla="*/ 9 h 107"/>
                <a:gd name="T48" fmla="*/ 0 w 120"/>
                <a:gd name="T49" fmla="*/ 30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0"/>
                <a:gd name="T76" fmla="*/ 0 h 107"/>
                <a:gd name="T77" fmla="*/ 120 w 120"/>
                <a:gd name="T78" fmla="*/ 107 h 1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0" h="107">
                  <a:moveTo>
                    <a:pt x="0" y="30"/>
                  </a:moveTo>
                  <a:lnTo>
                    <a:pt x="5" y="40"/>
                  </a:lnTo>
                  <a:lnTo>
                    <a:pt x="18" y="42"/>
                  </a:lnTo>
                  <a:lnTo>
                    <a:pt x="23" y="37"/>
                  </a:lnTo>
                  <a:lnTo>
                    <a:pt x="23" y="21"/>
                  </a:lnTo>
                  <a:lnTo>
                    <a:pt x="28" y="10"/>
                  </a:lnTo>
                  <a:lnTo>
                    <a:pt x="41" y="11"/>
                  </a:lnTo>
                  <a:lnTo>
                    <a:pt x="63" y="24"/>
                  </a:lnTo>
                  <a:lnTo>
                    <a:pt x="88" y="42"/>
                  </a:lnTo>
                  <a:lnTo>
                    <a:pt x="100" y="64"/>
                  </a:lnTo>
                  <a:lnTo>
                    <a:pt x="103" y="76"/>
                  </a:lnTo>
                  <a:lnTo>
                    <a:pt x="90" y="89"/>
                  </a:lnTo>
                  <a:lnTo>
                    <a:pt x="70" y="92"/>
                  </a:lnTo>
                  <a:lnTo>
                    <a:pt x="66" y="105"/>
                  </a:lnTo>
                  <a:lnTo>
                    <a:pt x="88" y="107"/>
                  </a:lnTo>
                  <a:lnTo>
                    <a:pt x="103" y="100"/>
                  </a:lnTo>
                  <a:lnTo>
                    <a:pt x="113" y="89"/>
                  </a:lnTo>
                  <a:lnTo>
                    <a:pt x="120" y="74"/>
                  </a:lnTo>
                  <a:lnTo>
                    <a:pt x="103" y="46"/>
                  </a:lnTo>
                  <a:lnTo>
                    <a:pt x="85" y="25"/>
                  </a:lnTo>
                  <a:lnTo>
                    <a:pt x="63" y="10"/>
                  </a:lnTo>
                  <a:lnTo>
                    <a:pt x="43" y="0"/>
                  </a:lnTo>
                  <a:lnTo>
                    <a:pt x="23" y="1"/>
                  </a:lnTo>
                  <a:lnTo>
                    <a:pt x="11" y="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49" name="Group 210"/>
          <p:cNvGrpSpPr>
            <a:grpSpLocks/>
          </p:cNvGrpSpPr>
          <p:nvPr/>
        </p:nvGrpSpPr>
        <p:grpSpPr bwMode="auto">
          <a:xfrm flipH="1">
            <a:off x="1089025" y="5246688"/>
            <a:ext cx="695325" cy="1030287"/>
            <a:chOff x="817" y="2634"/>
            <a:chExt cx="721" cy="1073"/>
          </a:xfrm>
        </p:grpSpPr>
        <p:sp>
          <p:nvSpPr>
            <p:cNvPr id="32951" name="Freeform 204"/>
            <p:cNvSpPr>
              <a:spLocks/>
            </p:cNvSpPr>
            <p:nvPr/>
          </p:nvSpPr>
          <p:spPr bwMode="auto">
            <a:xfrm>
              <a:off x="1048" y="2634"/>
              <a:ext cx="212" cy="223"/>
            </a:xfrm>
            <a:custGeom>
              <a:avLst/>
              <a:gdLst>
                <a:gd name="T0" fmla="*/ 0 w 637"/>
                <a:gd name="T1" fmla="*/ 0 h 670"/>
                <a:gd name="T2" fmla="*/ 0 w 637"/>
                <a:gd name="T3" fmla="*/ 0 h 670"/>
                <a:gd name="T4" fmla="*/ 0 w 637"/>
                <a:gd name="T5" fmla="*/ 0 h 670"/>
                <a:gd name="T6" fmla="*/ 0 w 637"/>
                <a:gd name="T7" fmla="*/ 0 h 670"/>
                <a:gd name="T8" fmla="*/ 0 w 637"/>
                <a:gd name="T9" fmla="*/ 0 h 670"/>
                <a:gd name="T10" fmla="*/ 0 w 637"/>
                <a:gd name="T11" fmla="*/ 0 h 670"/>
                <a:gd name="T12" fmla="*/ 0 w 637"/>
                <a:gd name="T13" fmla="*/ 0 h 670"/>
                <a:gd name="T14" fmla="*/ 0 w 637"/>
                <a:gd name="T15" fmla="*/ 0 h 670"/>
                <a:gd name="T16" fmla="*/ 0 w 637"/>
                <a:gd name="T17" fmla="*/ 0 h 670"/>
                <a:gd name="T18" fmla="*/ 0 w 637"/>
                <a:gd name="T19" fmla="*/ 0 h 670"/>
                <a:gd name="T20" fmla="*/ 0 w 637"/>
                <a:gd name="T21" fmla="*/ 0 h 670"/>
                <a:gd name="T22" fmla="*/ 0 w 637"/>
                <a:gd name="T23" fmla="*/ 0 h 670"/>
                <a:gd name="T24" fmla="*/ 0 w 637"/>
                <a:gd name="T25" fmla="*/ 0 h 670"/>
                <a:gd name="T26" fmla="*/ 0 w 637"/>
                <a:gd name="T27" fmla="*/ 0 h 670"/>
                <a:gd name="T28" fmla="*/ 0 w 637"/>
                <a:gd name="T29" fmla="*/ 0 h 670"/>
                <a:gd name="T30" fmla="*/ 0 w 637"/>
                <a:gd name="T31" fmla="*/ 0 h 670"/>
                <a:gd name="T32" fmla="*/ 0 w 637"/>
                <a:gd name="T33" fmla="*/ 0 h 670"/>
                <a:gd name="T34" fmla="*/ 0 w 637"/>
                <a:gd name="T35" fmla="*/ 0 h 670"/>
                <a:gd name="T36" fmla="*/ 0 w 637"/>
                <a:gd name="T37" fmla="*/ 0 h 670"/>
                <a:gd name="T38" fmla="*/ 0 w 637"/>
                <a:gd name="T39" fmla="*/ 0 h 670"/>
                <a:gd name="T40" fmla="*/ 0 w 637"/>
                <a:gd name="T41" fmla="*/ 0 h 670"/>
                <a:gd name="T42" fmla="*/ 0 w 637"/>
                <a:gd name="T43" fmla="*/ 0 h 670"/>
                <a:gd name="T44" fmla="*/ 0 w 637"/>
                <a:gd name="T45" fmla="*/ 0 h 670"/>
                <a:gd name="T46" fmla="*/ 0 w 637"/>
                <a:gd name="T47" fmla="*/ 0 h 670"/>
                <a:gd name="T48" fmla="*/ 0 w 637"/>
                <a:gd name="T49" fmla="*/ 0 h 6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7"/>
                <a:gd name="T76" fmla="*/ 0 h 670"/>
                <a:gd name="T77" fmla="*/ 637 w 637"/>
                <a:gd name="T78" fmla="*/ 670 h 6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7" h="670">
                  <a:moveTo>
                    <a:pt x="314" y="0"/>
                  </a:moveTo>
                  <a:lnTo>
                    <a:pt x="393" y="10"/>
                  </a:lnTo>
                  <a:lnTo>
                    <a:pt x="433" y="61"/>
                  </a:lnTo>
                  <a:lnTo>
                    <a:pt x="450" y="162"/>
                  </a:lnTo>
                  <a:lnTo>
                    <a:pt x="438" y="286"/>
                  </a:lnTo>
                  <a:lnTo>
                    <a:pt x="407" y="362"/>
                  </a:lnTo>
                  <a:lnTo>
                    <a:pt x="371" y="460"/>
                  </a:lnTo>
                  <a:lnTo>
                    <a:pt x="584" y="582"/>
                  </a:lnTo>
                  <a:lnTo>
                    <a:pt x="637" y="628"/>
                  </a:lnTo>
                  <a:lnTo>
                    <a:pt x="606" y="670"/>
                  </a:lnTo>
                  <a:lnTo>
                    <a:pt x="500" y="582"/>
                  </a:lnTo>
                  <a:lnTo>
                    <a:pt x="340" y="521"/>
                  </a:lnTo>
                  <a:lnTo>
                    <a:pt x="265" y="598"/>
                  </a:lnTo>
                  <a:lnTo>
                    <a:pt x="186" y="654"/>
                  </a:lnTo>
                  <a:lnTo>
                    <a:pt x="118" y="659"/>
                  </a:lnTo>
                  <a:lnTo>
                    <a:pt x="52" y="654"/>
                  </a:lnTo>
                  <a:lnTo>
                    <a:pt x="21" y="608"/>
                  </a:lnTo>
                  <a:lnTo>
                    <a:pt x="0" y="506"/>
                  </a:lnTo>
                  <a:lnTo>
                    <a:pt x="0" y="393"/>
                  </a:lnTo>
                  <a:lnTo>
                    <a:pt x="25" y="306"/>
                  </a:lnTo>
                  <a:lnTo>
                    <a:pt x="114" y="168"/>
                  </a:lnTo>
                  <a:lnTo>
                    <a:pt x="212" y="76"/>
                  </a:lnTo>
                  <a:lnTo>
                    <a:pt x="279" y="25"/>
                  </a:lnTo>
                  <a:lnTo>
                    <a:pt x="340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2" name="Freeform 205"/>
            <p:cNvSpPr>
              <a:spLocks/>
            </p:cNvSpPr>
            <p:nvPr/>
          </p:nvSpPr>
          <p:spPr bwMode="auto">
            <a:xfrm>
              <a:off x="1100" y="2899"/>
              <a:ext cx="438" cy="195"/>
            </a:xfrm>
            <a:custGeom>
              <a:avLst/>
              <a:gdLst>
                <a:gd name="T0" fmla="*/ 0 w 1315"/>
                <a:gd name="T1" fmla="*/ 0 h 585"/>
                <a:gd name="T2" fmla="*/ 0 w 1315"/>
                <a:gd name="T3" fmla="*/ 0 h 585"/>
                <a:gd name="T4" fmla="*/ 0 w 1315"/>
                <a:gd name="T5" fmla="*/ 0 h 585"/>
                <a:gd name="T6" fmla="*/ 0 w 1315"/>
                <a:gd name="T7" fmla="*/ 0 h 585"/>
                <a:gd name="T8" fmla="*/ 0 w 1315"/>
                <a:gd name="T9" fmla="*/ 0 h 585"/>
                <a:gd name="T10" fmla="*/ 0 w 1315"/>
                <a:gd name="T11" fmla="*/ 0 h 585"/>
                <a:gd name="T12" fmla="*/ 0 w 1315"/>
                <a:gd name="T13" fmla="*/ 0 h 585"/>
                <a:gd name="T14" fmla="*/ 0 w 1315"/>
                <a:gd name="T15" fmla="*/ 0 h 585"/>
                <a:gd name="T16" fmla="*/ 0 w 1315"/>
                <a:gd name="T17" fmla="*/ 0 h 585"/>
                <a:gd name="T18" fmla="*/ 0 w 1315"/>
                <a:gd name="T19" fmla="*/ 0 h 585"/>
                <a:gd name="T20" fmla="*/ 0 w 1315"/>
                <a:gd name="T21" fmla="*/ 0 h 585"/>
                <a:gd name="T22" fmla="*/ 0 w 1315"/>
                <a:gd name="T23" fmla="*/ 0 h 585"/>
                <a:gd name="T24" fmla="*/ 0 w 1315"/>
                <a:gd name="T25" fmla="*/ 0 h 585"/>
                <a:gd name="T26" fmla="*/ 0 w 1315"/>
                <a:gd name="T27" fmla="*/ 0 h 585"/>
                <a:gd name="T28" fmla="*/ 0 w 1315"/>
                <a:gd name="T29" fmla="*/ 0 h 585"/>
                <a:gd name="T30" fmla="*/ 0 w 1315"/>
                <a:gd name="T31" fmla="*/ 0 h 585"/>
                <a:gd name="T32" fmla="*/ 0 w 1315"/>
                <a:gd name="T33" fmla="*/ 0 h 585"/>
                <a:gd name="T34" fmla="*/ 0 w 1315"/>
                <a:gd name="T35" fmla="*/ 0 h 585"/>
                <a:gd name="T36" fmla="*/ 0 w 1315"/>
                <a:gd name="T37" fmla="*/ 0 h 585"/>
                <a:gd name="T38" fmla="*/ 0 w 1315"/>
                <a:gd name="T39" fmla="*/ 0 h 585"/>
                <a:gd name="T40" fmla="*/ 0 w 1315"/>
                <a:gd name="T41" fmla="*/ 0 h 585"/>
                <a:gd name="T42" fmla="*/ 0 w 1315"/>
                <a:gd name="T43" fmla="*/ 0 h 585"/>
                <a:gd name="T44" fmla="*/ 0 w 1315"/>
                <a:gd name="T45" fmla="*/ 0 h 585"/>
                <a:gd name="T46" fmla="*/ 0 w 1315"/>
                <a:gd name="T47" fmla="*/ 0 h 585"/>
                <a:gd name="T48" fmla="*/ 0 w 1315"/>
                <a:gd name="T49" fmla="*/ 0 h 585"/>
                <a:gd name="T50" fmla="*/ 0 w 1315"/>
                <a:gd name="T51" fmla="*/ 0 h 585"/>
                <a:gd name="T52" fmla="*/ 0 w 1315"/>
                <a:gd name="T53" fmla="*/ 0 h 585"/>
                <a:gd name="T54" fmla="*/ 0 w 1315"/>
                <a:gd name="T55" fmla="*/ 0 h 585"/>
                <a:gd name="T56" fmla="*/ 0 w 1315"/>
                <a:gd name="T57" fmla="*/ 0 h 5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15"/>
                <a:gd name="T88" fmla="*/ 0 h 585"/>
                <a:gd name="T89" fmla="*/ 1315 w 1315"/>
                <a:gd name="T90" fmla="*/ 585 h 5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15" h="585">
                  <a:moveTo>
                    <a:pt x="14" y="0"/>
                  </a:moveTo>
                  <a:lnTo>
                    <a:pt x="138" y="16"/>
                  </a:lnTo>
                  <a:lnTo>
                    <a:pt x="363" y="118"/>
                  </a:lnTo>
                  <a:lnTo>
                    <a:pt x="558" y="201"/>
                  </a:lnTo>
                  <a:lnTo>
                    <a:pt x="775" y="272"/>
                  </a:lnTo>
                  <a:lnTo>
                    <a:pt x="931" y="349"/>
                  </a:lnTo>
                  <a:lnTo>
                    <a:pt x="1143" y="431"/>
                  </a:lnTo>
                  <a:lnTo>
                    <a:pt x="1315" y="508"/>
                  </a:lnTo>
                  <a:lnTo>
                    <a:pt x="1306" y="538"/>
                  </a:lnTo>
                  <a:lnTo>
                    <a:pt x="1254" y="553"/>
                  </a:lnTo>
                  <a:lnTo>
                    <a:pt x="1102" y="472"/>
                  </a:lnTo>
                  <a:lnTo>
                    <a:pt x="1094" y="523"/>
                  </a:lnTo>
                  <a:lnTo>
                    <a:pt x="1054" y="569"/>
                  </a:lnTo>
                  <a:lnTo>
                    <a:pt x="997" y="585"/>
                  </a:lnTo>
                  <a:lnTo>
                    <a:pt x="934" y="548"/>
                  </a:lnTo>
                  <a:lnTo>
                    <a:pt x="890" y="503"/>
                  </a:lnTo>
                  <a:lnTo>
                    <a:pt x="895" y="431"/>
                  </a:lnTo>
                  <a:lnTo>
                    <a:pt x="908" y="396"/>
                  </a:lnTo>
                  <a:lnTo>
                    <a:pt x="761" y="323"/>
                  </a:lnTo>
                  <a:lnTo>
                    <a:pt x="691" y="308"/>
                  </a:lnTo>
                  <a:lnTo>
                    <a:pt x="558" y="277"/>
                  </a:lnTo>
                  <a:lnTo>
                    <a:pt x="377" y="211"/>
                  </a:lnTo>
                  <a:lnTo>
                    <a:pt x="231" y="139"/>
                  </a:lnTo>
                  <a:lnTo>
                    <a:pt x="125" y="108"/>
                  </a:lnTo>
                  <a:lnTo>
                    <a:pt x="14" y="118"/>
                  </a:lnTo>
                  <a:lnTo>
                    <a:pt x="0" y="42"/>
                  </a:lnTo>
                  <a:lnTo>
                    <a:pt x="45" y="0"/>
                  </a:lnTo>
                  <a:lnTo>
                    <a:pt x="7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3" name="Freeform 206"/>
            <p:cNvSpPr>
              <a:spLocks/>
            </p:cNvSpPr>
            <p:nvPr/>
          </p:nvSpPr>
          <p:spPr bwMode="auto">
            <a:xfrm>
              <a:off x="981" y="2895"/>
              <a:ext cx="145" cy="418"/>
            </a:xfrm>
            <a:custGeom>
              <a:avLst/>
              <a:gdLst>
                <a:gd name="T0" fmla="*/ 0 w 433"/>
                <a:gd name="T1" fmla="*/ 0 h 1255"/>
                <a:gd name="T2" fmla="*/ 0 w 433"/>
                <a:gd name="T3" fmla="*/ 0 h 1255"/>
                <a:gd name="T4" fmla="*/ 0 w 433"/>
                <a:gd name="T5" fmla="*/ 0 h 1255"/>
                <a:gd name="T6" fmla="*/ 0 w 433"/>
                <a:gd name="T7" fmla="*/ 0 h 1255"/>
                <a:gd name="T8" fmla="*/ 0 w 433"/>
                <a:gd name="T9" fmla="*/ 0 h 1255"/>
                <a:gd name="T10" fmla="*/ 0 w 433"/>
                <a:gd name="T11" fmla="*/ 0 h 1255"/>
                <a:gd name="T12" fmla="*/ 0 w 433"/>
                <a:gd name="T13" fmla="*/ 0 h 1255"/>
                <a:gd name="T14" fmla="*/ 0 w 433"/>
                <a:gd name="T15" fmla="*/ 0 h 1255"/>
                <a:gd name="T16" fmla="*/ 0 w 433"/>
                <a:gd name="T17" fmla="*/ 0 h 1255"/>
                <a:gd name="T18" fmla="*/ 0 w 433"/>
                <a:gd name="T19" fmla="*/ 0 h 1255"/>
                <a:gd name="T20" fmla="*/ 0 w 433"/>
                <a:gd name="T21" fmla="*/ 0 h 1255"/>
                <a:gd name="T22" fmla="*/ 0 w 433"/>
                <a:gd name="T23" fmla="*/ 0 h 1255"/>
                <a:gd name="T24" fmla="*/ 0 w 433"/>
                <a:gd name="T25" fmla="*/ 0 h 1255"/>
                <a:gd name="T26" fmla="*/ 0 w 433"/>
                <a:gd name="T27" fmla="*/ 0 h 1255"/>
                <a:gd name="T28" fmla="*/ 0 w 433"/>
                <a:gd name="T29" fmla="*/ 0 h 1255"/>
                <a:gd name="T30" fmla="*/ 0 w 433"/>
                <a:gd name="T31" fmla="*/ 0 h 1255"/>
                <a:gd name="T32" fmla="*/ 0 w 433"/>
                <a:gd name="T33" fmla="*/ 0 h 1255"/>
                <a:gd name="T34" fmla="*/ 0 w 433"/>
                <a:gd name="T35" fmla="*/ 0 h 1255"/>
                <a:gd name="T36" fmla="*/ 0 w 433"/>
                <a:gd name="T37" fmla="*/ 0 h 1255"/>
                <a:gd name="T38" fmla="*/ 0 w 433"/>
                <a:gd name="T39" fmla="*/ 0 h 1255"/>
                <a:gd name="T40" fmla="*/ 0 w 433"/>
                <a:gd name="T41" fmla="*/ 0 h 12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33"/>
                <a:gd name="T64" fmla="*/ 0 h 1255"/>
                <a:gd name="T65" fmla="*/ 433 w 433"/>
                <a:gd name="T66" fmla="*/ 1255 h 12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33" h="1255">
                  <a:moveTo>
                    <a:pt x="247" y="0"/>
                  </a:moveTo>
                  <a:lnTo>
                    <a:pt x="304" y="0"/>
                  </a:lnTo>
                  <a:lnTo>
                    <a:pt x="354" y="26"/>
                  </a:lnTo>
                  <a:lnTo>
                    <a:pt x="406" y="103"/>
                  </a:lnTo>
                  <a:lnTo>
                    <a:pt x="424" y="200"/>
                  </a:lnTo>
                  <a:lnTo>
                    <a:pt x="433" y="441"/>
                  </a:lnTo>
                  <a:lnTo>
                    <a:pt x="420" y="646"/>
                  </a:lnTo>
                  <a:lnTo>
                    <a:pt x="380" y="856"/>
                  </a:lnTo>
                  <a:lnTo>
                    <a:pt x="327" y="1071"/>
                  </a:lnTo>
                  <a:lnTo>
                    <a:pt x="265" y="1199"/>
                  </a:lnTo>
                  <a:lnTo>
                    <a:pt x="186" y="1255"/>
                  </a:lnTo>
                  <a:lnTo>
                    <a:pt x="120" y="1255"/>
                  </a:lnTo>
                  <a:lnTo>
                    <a:pt x="40" y="1199"/>
                  </a:lnTo>
                  <a:lnTo>
                    <a:pt x="9" y="1116"/>
                  </a:lnTo>
                  <a:lnTo>
                    <a:pt x="0" y="969"/>
                  </a:lnTo>
                  <a:lnTo>
                    <a:pt x="9" y="784"/>
                  </a:lnTo>
                  <a:lnTo>
                    <a:pt x="49" y="554"/>
                  </a:lnTo>
                  <a:lnTo>
                    <a:pt x="102" y="271"/>
                  </a:lnTo>
                  <a:lnTo>
                    <a:pt x="168" y="56"/>
                  </a:lnTo>
                  <a:lnTo>
                    <a:pt x="208" y="26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4" name="Freeform 207"/>
            <p:cNvSpPr>
              <a:spLocks/>
            </p:cNvSpPr>
            <p:nvPr/>
          </p:nvSpPr>
          <p:spPr bwMode="auto">
            <a:xfrm>
              <a:off x="830" y="2873"/>
              <a:ext cx="204" cy="384"/>
            </a:xfrm>
            <a:custGeom>
              <a:avLst/>
              <a:gdLst>
                <a:gd name="T0" fmla="*/ 0 w 612"/>
                <a:gd name="T1" fmla="*/ 0 h 1152"/>
                <a:gd name="T2" fmla="*/ 0 w 612"/>
                <a:gd name="T3" fmla="*/ 0 h 1152"/>
                <a:gd name="T4" fmla="*/ 0 w 612"/>
                <a:gd name="T5" fmla="*/ 0 h 1152"/>
                <a:gd name="T6" fmla="*/ 0 w 612"/>
                <a:gd name="T7" fmla="*/ 0 h 1152"/>
                <a:gd name="T8" fmla="*/ 0 w 612"/>
                <a:gd name="T9" fmla="*/ 0 h 1152"/>
                <a:gd name="T10" fmla="*/ 0 w 612"/>
                <a:gd name="T11" fmla="*/ 0 h 1152"/>
                <a:gd name="T12" fmla="*/ 0 w 612"/>
                <a:gd name="T13" fmla="*/ 0 h 1152"/>
                <a:gd name="T14" fmla="*/ 0 w 612"/>
                <a:gd name="T15" fmla="*/ 0 h 1152"/>
                <a:gd name="T16" fmla="*/ 0 w 612"/>
                <a:gd name="T17" fmla="*/ 0 h 1152"/>
                <a:gd name="T18" fmla="*/ 0 w 612"/>
                <a:gd name="T19" fmla="*/ 0 h 1152"/>
                <a:gd name="T20" fmla="*/ 0 w 612"/>
                <a:gd name="T21" fmla="*/ 0 h 1152"/>
                <a:gd name="T22" fmla="*/ 0 w 612"/>
                <a:gd name="T23" fmla="*/ 0 h 1152"/>
                <a:gd name="T24" fmla="*/ 0 w 612"/>
                <a:gd name="T25" fmla="*/ 0 h 1152"/>
                <a:gd name="T26" fmla="*/ 0 w 612"/>
                <a:gd name="T27" fmla="*/ 0 h 1152"/>
                <a:gd name="T28" fmla="*/ 0 w 612"/>
                <a:gd name="T29" fmla="*/ 0 h 1152"/>
                <a:gd name="T30" fmla="*/ 0 w 612"/>
                <a:gd name="T31" fmla="*/ 0 h 1152"/>
                <a:gd name="T32" fmla="*/ 0 w 612"/>
                <a:gd name="T33" fmla="*/ 0 h 1152"/>
                <a:gd name="T34" fmla="*/ 0 w 612"/>
                <a:gd name="T35" fmla="*/ 0 h 1152"/>
                <a:gd name="T36" fmla="*/ 0 w 612"/>
                <a:gd name="T37" fmla="*/ 0 h 1152"/>
                <a:gd name="T38" fmla="*/ 0 w 612"/>
                <a:gd name="T39" fmla="*/ 0 h 1152"/>
                <a:gd name="T40" fmla="*/ 0 w 612"/>
                <a:gd name="T41" fmla="*/ 0 h 1152"/>
                <a:gd name="T42" fmla="*/ 0 w 612"/>
                <a:gd name="T43" fmla="*/ 0 h 1152"/>
                <a:gd name="T44" fmla="*/ 0 w 612"/>
                <a:gd name="T45" fmla="*/ 0 h 1152"/>
                <a:gd name="T46" fmla="*/ 0 w 612"/>
                <a:gd name="T47" fmla="*/ 0 h 1152"/>
                <a:gd name="T48" fmla="*/ 0 w 612"/>
                <a:gd name="T49" fmla="*/ 0 h 1152"/>
                <a:gd name="T50" fmla="*/ 0 w 612"/>
                <a:gd name="T51" fmla="*/ 0 h 1152"/>
                <a:gd name="T52" fmla="*/ 0 w 612"/>
                <a:gd name="T53" fmla="*/ 0 h 1152"/>
                <a:gd name="T54" fmla="*/ 0 w 612"/>
                <a:gd name="T55" fmla="*/ 0 h 1152"/>
                <a:gd name="T56" fmla="*/ 0 w 612"/>
                <a:gd name="T57" fmla="*/ 0 h 1152"/>
                <a:gd name="T58" fmla="*/ 0 w 612"/>
                <a:gd name="T59" fmla="*/ 0 h 1152"/>
                <a:gd name="T60" fmla="*/ 0 w 612"/>
                <a:gd name="T61" fmla="*/ 0 h 1152"/>
                <a:gd name="T62" fmla="*/ 0 w 612"/>
                <a:gd name="T63" fmla="*/ 0 h 1152"/>
                <a:gd name="T64" fmla="*/ 0 w 612"/>
                <a:gd name="T65" fmla="*/ 0 h 1152"/>
                <a:gd name="T66" fmla="*/ 0 w 612"/>
                <a:gd name="T67" fmla="*/ 0 h 1152"/>
                <a:gd name="T68" fmla="*/ 0 w 612"/>
                <a:gd name="T69" fmla="*/ 0 h 1152"/>
                <a:gd name="T70" fmla="*/ 0 w 612"/>
                <a:gd name="T71" fmla="*/ 0 h 1152"/>
                <a:gd name="T72" fmla="*/ 0 w 612"/>
                <a:gd name="T73" fmla="*/ 0 h 1152"/>
                <a:gd name="T74" fmla="*/ 0 w 612"/>
                <a:gd name="T75" fmla="*/ 0 h 11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12"/>
                <a:gd name="T115" fmla="*/ 0 h 1152"/>
                <a:gd name="T116" fmla="*/ 612 w 612"/>
                <a:gd name="T117" fmla="*/ 1152 h 11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12" h="1152">
                  <a:moveTo>
                    <a:pt x="465" y="46"/>
                  </a:moveTo>
                  <a:lnTo>
                    <a:pt x="532" y="0"/>
                  </a:lnTo>
                  <a:lnTo>
                    <a:pt x="581" y="0"/>
                  </a:lnTo>
                  <a:lnTo>
                    <a:pt x="612" y="36"/>
                  </a:lnTo>
                  <a:lnTo>
                    <a:pt x="595" y="107"/>
                  </a:lnTo>
                  <a:lnTo>
                    <a:pt x="554" y="153"/>
                  </a:lnTo>
                  <a:lnTo>
                    <a:pt x="479" y="199"/>
                  </a:lnTo>
                  <a:lnTo>
                    <a:pt x="332" y="266"/>
                  </a:lnTo>
                  <a:lnTo>
                    <a:pt x="147" y="383"/>
                  </a:lnTo>
                  <a:lnTo>
                    <a:pt x="75" y="388"/>
                  </a:lnTo>
                  <a:lnTo>
                    <a:pt x="115" y="497"/>
                  </a:lnTo>
                  <a:lnTo>
                    <a:pt x="195" y="614"/>
                  </a:lnTo>
                  <a:lnTo>
                    <a:pt x="261" y="757"/>
                  </a:lnTo>
                  <a:lnTo>
                    <a:pt x="288" y="905"/>
                  </a:lnTo>
                  <a:lnTo>
                    <a:pt x="275" y="952"/>
                  </a:lnTo>
                  <a:lnTo>
                    <a:pt x="234" y="983"/>
                  </a:lnTo>
                  <a:lnTo>
                    <a:pt x="181" y="1003"/>
                  </a:lnTo>
                  <a:lnTo>
                    <a:pt x="129" y="1049"/>
                  </a:lnTo>
                  <a:lnTo>
                    <a:pt x="106" y="1095"/>
                  </a:lnTo>
                  <a:lnTo>
                    <a:pt x="93" y="1152"/>
                  </a:lnTo>
                  <a:lnTo>
                    <a:pt x="52" y="1152"/>
                  </a:lnTo>
                  <a:lnTo>
                    <a:pt x="40" y="1110"/>
                  </a:lnTo>
                  <a:lnTo>
                    <a:pt x="66" y="1044"/>
                  </a:lnTo>
                  <a:lnTo>
                    <a:pt x="142" y="998"/>
                  </a:lnTo>
                  <a:lnTo>
                    <a:pt x="186" y="952"/>
                  </a:lnTo>
                  <a:lnTo>
                    <a:pt x="226" y="927"/>
                  </a:lnTo>
                  <a:lnTo>
                    <a:pt x="240" y="880"/>
                  </a:lnTo>
                  <a:lnTo>
                    <a:pt x="222" y="757"/>
                  </a:lnTo>
                  <a:lnTo>
                    <a:pt x="159" y="664"/>
                  </a:lnTo>
                  <a:lnTo>
                    <a:pt x="106" y="583"/>
                  </a:lnTo>
                  <a:lnTo>
                    <a:pt x="40" y="491"/>
                  </a:lnTo>
                  <a:lnTo>
                    <a:pt x="0" y="404"/>
                  </a:lnTo>
                  <a:lnTo>
                    <a:pt x="0" y="353"/>
                  </a:lnTo>
                  <a:lnTo>
                    <a:pt x="35" y="327"/>
                  </a:lnTo>
                  <a:lnTo>
                    <a:pt x="172" y="236"/>
                  </a:lnTo>
                  <a:lnTo>
                    <a:pt x="306" y="153"/>
                  </a:lnTo>
                  <a:lnTo>
                    <a:pt x="439" y="77"/>
                  </a:lnTo>
                  <a:lnTo>
                    <a:pt x="46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5" name="Freeform 208"/>
            <p:cNvSpPr>
              <a:spLocks/>
            </p:cNvSpPr>
            <p:nvPr/>
          </p:nvSpPr>
          <p:spPr bwMode="auto">
            <a:xfrm>
              <a:off x="1026" y="3276"/>
              <a:ext cx="135" cy="417"/>
            </a:xfrm>
            <a:custGeom>
              <a:avLst/>
              <a:gdLst>
                <a:gd name="T0" fmla="*/ 0 w 407"/>
                <a:gd name="T1" fmla="*/ 0 h 1250"/>
                <a:gd name="T2" fmla="*/ 0 w 407"/>
                <a:gd name="T3" fmla="*/ 0 h 1250"/>
                <a:gd name="T4" fmla="*/ 0 w 407"/>
                <a:gd name="T5" fmla="*/ 0 h 1250"/>
                <a:gd name="T6" fmla="*/ 0 w 407"/>
                <a:gd name="T7" fmla="*/ 0 h 1250"/>
                <a:gd name="T8" fmla="*/ 0 w 407"/>
                <a:gd name="T9" fmla="*/ 0 h 1250"/>
                <a:gd name="T10" fmla="*/ 0 w 407"/>
                <a:gd name="T11" fmla="*/ 0 h 1250"/>
                <a:gd name="T12" fmla="*/ 0 w 407"/>
                <a:gd name="T13" fmla="*/ 0 h 1250"/>
                <a:gd name="T14" fmla="*/ 0 w 407"/>
                <a:gd name="T15" fmla="*/ 0 h 1250"/>
                <a:gd name="T16" fmla="*/ 0 w 407"/>
                <a:gd name="T17" fmla="*/ 0 h 1250"/>
                <a:gd name="T18" fmla="*/ 0 w 407"/>
                <a:gd name="T19" fmla="*/ 0 h 1250"/>
                <a:gd name="T20" fmla="*/ 0 w 407"/>
                <a:gd name="T21" fmla="*/ 0 h 1250"/>
                <a:gd name="T22" fmla="*/ 0 w 407"/>
                <a:gd name="T23" fmla="*/ 0 h 1250"/>
                <a:gd name="T24" fmla="*/ 0 w 407"/>
                <a:gd name="T25" fmla="*/ 0 h 1250"/>
                <a:gd name="T26" fmla="*/ 0 w 407"/>
                <a:gd name="T27" fmla="*/ 0 h 1250"/>
                <a:gd name="T28" fmla="*/ 0 w 407"/>
                <a:gd name="T29" fmla="*/ 0 h 1250"/>
                <a:gd name="T30" fmla="*/ 0 w 407"/>
                <a:gd name="T31" fmla="*/ 0 h 1250"/>
                <a:gd name="T32" fmla="*/ 0 w 407"/>
                <a:gd name="T33" fmla="*/ 0 h 1250"/>
                <a:gd name="T34" fmla="*/ 0 w 407"/>
                <a:gd name="T35" fmla="*/ 0 h 1250"/>
                <a:gd name="T36" fmla="*/ 0 w 407"/>
                <a:gd name="T37" fmla="*/ 0 h 1250"/>
                <a:gd name="T38" fmla="*/ 0 w 407"/>
                <a:gd name="T39" fmla="*/ 0 h 1250"/>
                <a:gd name="T40" fmla="*/ 0 w 407"/>
                <a:gd name="T41" fmla="*/ 0 h 1250"/>
                <a:gd name="T42" fmla="*/ 0 w 407"/>
                <a:gd name="T43" fmla="*/ 0 h 1250"/>
                <a:gd name="T44" fmla="*/ 0 w 407"/>
                <a:gd name="T45" fmla="*/ 0 h 1250"/>
                <a:gd name="T46" fmla="*/ 0 w 407"/>
                <a:gd name="T47" fmla="*/ 0 h 1250"/>
                <a:gd name="T48" fmla="*/ 0 w 407"/>
                <a:gd name="T49" fmla="*/ 0 h 1250"/>
                <a:gd name="T50" fmla="*/ 0 w 407"/>
                <a:gd name="T51" fmla="*/ 0 h 1250"/>
                <a:gd name="T52" fmla="*/ 0 w 407"/>
                <a:gd name="T53" fmla="*/ 0 h 1250"/>
                <a:gd name="T54" fmla="*/ 0 w 407"/>
                <a:gd name="T55" fmla="*/ 0 h 1250"/>
                <a:gd name="T56" fmla="*/ 0 w 407"/>
                <a:gd name="T57" fmla="*/ 0 h 1250"/>
                <a:gd name="T58" fmla="*/ 0 w 407"/>
                <a:gd name="T59" fmla="*/ 0 h 1250"/>
                <a:gd name="T60" fmla="*/ 0 w 407"/>
                <a:gd name="T61" fmla="*/ 0 h 1250"/>
                <a:gd name="T62" fmla="*/ 0 w 407"/>
                <a:gd name="T63" fmla="*/ 0 h 1250"/>
                <a:gd name="T64" fmla="*/ 0 w 407"/>
                <a:gd name="T65" fmla="*/ 0 h 1250"/>
                <a:gd name="T66" fmla="*/ 0 w 407"/>
                <a:gd name="T67" fmla="*/ 0 h 1250"/>
                <a:gd name="T68" fmla="*/ 0 w 407"/>
                <a:gd name="T69" fmla="*/ 0 h 1250"/>
                <a:gd name="T70" fmla="*/ 0 w 407"/>
                <a:gd name="T71" fmla="*/ 0 h 12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07"/>
                <a:gd name="T109" fmla="*/ 0 h 1250"/>
                <a:gd name="T110" fmla="*/ 407 w 407"/>
                <a:gd name="T111" fmla="*/ 1250 h 125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07" h="1250">
                  <a:moveTo>
                    <a:pt x="75" y="144"/>
                  </a:moveTo>
                  <a:lnTo>
                    <a:pt x="21" y="61"/>
                  </a:lnTo>
                  <a:lnTo>
                    <a:pt x="39" y="0"/>
                  </a:lnTo>
                  <a:lnTo>
                    <a:pt x="93" y="0"/>
                  </a:lnTo>
                  <a:lnTo>
                    <a:pt x="155" y="67"/>
                  </a:lnTo>
                  <a:lnTo>
                    <a:pt x="234" y="205"/>
                  </a:lnTo>
                  <a:lnTo>
                    <a:pt x="278" y="339"/>
                  </a:lnTo>
                  <a:lnTo>
                    <a:pt x="318" y="466"/>
                  </a:lnTo>
                  <a:lnTo>
                    <a:pt x="332" y="584"/>
                  </a:lnTo>
                  <a:lnTo>
                    <a:pt x="327" y="646"/>
                  </a:lnTo>
                  <a:lnTo>
                    <a:pt x="287" y="722"/>
                  </a:lnTo>
                  <a:lnTo>
                    <a:pt x="221" y="927"/>
                  </a:lnTo>
                  <a:lnTo>
                    <a:pt x="146" y="1045"/>
                  </a:lnTo>
                  <a:lnTo>
                    <a:pt x="128" y="1096"/>
                  </a:lnTo>
                  <a:lnTo>
                    <a:pt x="199" y="1106"/>
                  </a:lnTo>
                  <a:lnTo>
                    <a:pt x="292" y="1106"/>
                  </a:lnTo>
                  <a:lnTo>
                    <a:pt x="407" y="1153"/>
                  </a:lnTo>
                  <a:lnTo>
                    <a:pt x="398" y="1189"/>
                  </a:lnTo>
                  <a:lnTo>
                    <a:pt x="380" y="1230"/>
                  </a:lnTo>
                  <a:lnTo>
                    <a:pt x="345" y="1250"/>
                  </a:lnTo>
                  <a:lnTo>
                    <a:pt x="275" y="1219"/>
                  </a:lnTo>
                  <a:lnTo>
                    <a:pt x="199" y="1174"/>
                  </a:lnTo>
                  <a:lnTo>
                    <a:pt x="93" y="1169"/>
                  </a:lnTo>
                  <a:lnTo>
                    <a:pt x="26" y="1184"/>
                  </a:lnTo>
                  <a:lnTo>
                    <a:pt x="0" y="1158"/>
                  </a:lnTo>
                  <a:lnTo>
                    <a:pt x="0" y="1121"/>
                  </a:lnTo>
                  <a:lnTo>
                    <a:pt x="35" y="1081"/>
                  </a:lnTo>
                  <a:lnTo>
                    <a:pt x="93" y="1015"/>
                  </a:lnTo>
                  <a:lnTo>
                    <a:pt x="194" y="845"/>
                  </a:lnTo>
                  <a:lnTo>
                    <a:pt x="239" y="696"/>
                  </a:lnTo>
                  <a:lnTo>
                    <a:pt x="252" y="554"/>
                  </a:lnTo>
                  <a:lnTo>
                    <a:pt x="248" y="476"/>
                  </a:lnTo>
                  <a:lnTo>
                    <a:pt x="212" y="339"/>
                  </a:lnTo>
                  <a:lnTo>
                    <a:pt x="119" y="190"/>
                  </a:lnTo>
                  <a:lnTo>
                    <a:pt x="53" y="114"/>
                  </a:lnTo>
                  <a:lnTo>
                    <a:pt x="75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6" name="Freeform 209"/>
            <p:cNvSpPr>
              <a:spLocks/>
            </p:cNvSpPr>
            <p:nvPr/>
          </p:nvSpPr>
          <p:spPr bwMode="auto">
            <a:xfrm>
              <a:off x="817" y="3248"/>
              <a:ext cx="199" cy="459"/>
            </a:xfrm>
            <a:custGeom>
              <a:avLst/>
              <a:gdLst>
                <a:gd name="T0" fmla="*/ 0 w 598"/>
                <a:gd name="T1" fmla="*/ 0 h 1377"/>
                <a:gd name="T2" fmla="*/ 0 w 598"/>
                <a:gd name="T3" fmla="*/ 0 h 1377"/>
                <a:gd name="T4" fmla="*/ 0 w 598"/>
                <a:gd name="T5" fmla="*/ 0 h 1377"/>
                <a:gd name="T6" fmla="*/ 0 w 598"/>
                <a:gd name="T7" fmla="*/ 0 h 1377"/>
                <a:gd name="T8" fmla="*/ 0 w 598"/>
                <a:gd name="T9" fmla="*/ 0 h 1377"/>
                <a:gd name="T10" fmla="*/ 0 w 598"/>
                <a:gd name="T11" fmla="*/ 0 h 1377"/>
                <a:gd name="T12" fmla="*/ 0 w 598"/>
                <a:gd name="T13" fmla="*/ 0 h 1377"/>
                <a:gd name="T14" fmla="*/ 0 w 598"/>
                <a:gd name="T15" fmla="*/ 0 h 1377"/>
                <a:gd name="T16" fmla="*/ 0 w 598"/>
                <a:gd name="T17" fmla="*/ 0 h 1377"/>
                <a:gd name="T18" fmla="*/ 0 w 598"/>
                <a:gd name="T19" fmla="*/ 0 h 1377"/>
                <a:gd name="T20" fmla="*/ 0 w 598"/>
                <a:gd name="T21" fmla="*/ 0 h 1377"/>
                <a:gd name="T22" fmla="*/ 0 w 598"/>
                <a:gd name="T23" fmla="*/ 0 h 1377"/>
                <a:gd name="T24" fmla="*/ 0 w 598"/>
                <a:gd name="T25" fmla="*/ 0 h 1377"/>
                <a:gd name="T26" fmla="*/ 0 w 598"/>
                <a:gd name="T27" fmla="*/ 0 h 1377"/>
                <a:gd name="T28" fmla="*/ 0 w 598"/>
                <a:gd name="T29" fmla="*/ 0 h 1377"/>
                <a:gd name="T30" fmla="*/ 0 w 598"/>
                <a:gd name="T31" fmla="*/ 0 h 1377"/>
                <a:gd name="T32" fmla="*/ 0 w 598"/>
                <a:gd name="T33" fmla="*/ 0 h 1377"/>
                <a:gd name="T34" fmla="*/ 0 w 598"/>
                <a:gd name="T35" fmla="*/ 0 h 1377"/>
                <a:gd name="T36" fmla="*/ 0 w 598"/>
                <a:gd name="T37" fmla="*/ 0 h 1377"/>
                <a:gd name="T38" fmla="*/ 0 w 598"/>
                <a:gd name="T39" fmla="*/ 0 h 1377"/>
                <a:gd name="T40" fmla="*/ 0 w 598"/>
                <a:gd name="T41" fmla="*/ 0 h 1377"/>
                <a:gd name="T42" fmla="*/ 0 w 598"/>
                <a:gd name="T43" fmla="*/ 0 h 1377"/>
                <a:gd name="T44" fmla="*/ 0 w 598"/>
                <a:gd name="T45" fmla="*/ 0 h 1377"/>
                <a:gd name="T46" fmla="*/ 0 w 598"/>
                <a:gd name="T47" fmla="*/ 0 h 1377"/>
                <a:gd name="T48" fmla="*/ 0 w 598"/>
                <a:gd name="T49" fmla="*/ 0 h 1377"/>
                <a:gd name="T50" fmla="*/ 0 w 598"/>
                <a:gd name="T51" fmla="*/ 0 h 1377"/>
                <a:gd name="T52" fmla="*/ 0 w 598"/>
                <a:gd name="T53" fmla="*/ 0 h 1377"/>
                <a:gd name="T54" fmla="*/ 0 w 598"/>
                <a:gd name="T55" fmla="*/ 0 h 1377"/>
                <a:gd name="T56" fmla="*/ 0 w 598"/>
                <a:gd name="T57" fmla="*/ 0 h 1377"/>
                <a:gd name="T58" fmla="*/ 0 w 598"/>
                <a:gd name="T59" fmla="*/ 0 h 1377"/>
                <a:gd name="T60" fmla="*/ 0 w 598"/>
                <a:gd name="T61" fmla="*/ 0 h 1377"/>
                <a:gd name="T62" fmla="*/ 0 w 598"/>
                <a:gd name="T63" fmla="*/ 0 h 1377"/>
                <a:gd name="T64" fmla="*/ 0 w 598"/>
                <a:gd name="T65" fmla="*/ 0 h 1377"/>
                <a:gd name="T66" fmla="*/ 0 w 598"/>
                <a:gd name="T67" fmla="*/ 0 h 1377"/>
                <a:gd name="T68" fmla="*/ 0 w 598"/>
                <a:gd name="T69" fmla="*/ 0 h 1377"/>
                <a:gd name="T70" fmla="*/ 0 w 598"/>
                <a:gd name="T71" fmla="*/ 0 h 1377"/>
                <a:gd name="T72" fmla="*/ 0 w 598"/>
                <a:gd name="T73" fmla="*/ 0 h 1377"/>
                <a:gd name="T74" fmla="*/ 0 w 598"/>
                <a:gd name="T75" fmla="*/ 0 h 1377"/>
                <a:gd name="T76" fmla="*/ 0 w 598"/>
                <a:gd name="T77" fmla="*/ 0 h 137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8"/>
                <a:gd name="T118" fmla="*/ 0 h 1377"/>
                <a:gd name="T119" fmla="*/ 598 w 598"/>
                <a:gd name="T120" fmla="*/ 1377 h 137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8" h="1377">
                  <a:moveTo>
                    <a:pt x="350" y="241"/>
                  </a:moveTo>
                  <a:lnTo>
                    <a:pt x="437" y="107"/>
                  </a:lnTo>
                  <a:lnTo>
                    <a:pt x="518" y="0"/>
                  </a:lnTo>
                  <a:lnTo>
                    <a:pt x="571" y="11"/>
                  </a:lnTo>
                  <a:lnTo>
                    <a:pt x="598" y="56"/>
                  </a:lnTo>
                  <a:lnTo>
                    <a:pt x="598" y="139"/>
                  </a:lnTo>
                  <a:lnTo>
                    <a:pt x="548" y="185"/>
                  </a:lnTo>
                  <a:lnTo>
                    <a:pt x="464" y="246"/>
                  </a:lnTo>
                  <a:lnTo>
                    <a:pt x="398" y="322"/>
                  </a:lnTo>
                  <a:lnTo>
                    <a:pt x="323" y="425"/>
                  </a:lnTo>
                  <a:lnTo>
                    <a:pt x="292" y="502"/>
                  </a:lnTo>
                  <a:lnTo>
                    <a:pt x="257" y="595"/>
                  </a:lnTo>
                  <a:lnTo>
                    <a:pt x="239" y="717"/>
                  </a:lnTo>
                  <a:lnTo>
                    <a:pt x="239" y="830"/>
                  </a:lnTo>
                  <a:lnTo>
                    <a:pt x="257" y="968"/>
                  </a:lnTo>
                  <a:lnTo>
                    <a:pt x="305" y="1101"/>
                  </a:lnTo>
                  <a:lnTo>
                    <a:pt x="344" y="1177"/>
                  </a:lnTo>
                  <a:lnTo>
                    <a:pt x="371" y="1228"/>
                  </a:lnTo>
                  <a:lnTo>
                    <a:pt x="371" y="1270"/>
                  </a:lnTo>
                  <a:lnTo>
                    <a:pt x="344" y="1286"/>
                  </a:lnTo>
                  <a:lnTo>
                    <a:pt x="283" y="1286"/>
                  </a:lnTo>
                  <a:lnTo>
                    <a:pt x="185" y="1306"/>
                  </a:lnTo>
                  <a:lnTo>
                    <a:pt x="110" y="1337"/>
                  </a:lnTo>
                  <a:lnTo>
                    <a:pt x="66" y="1377"/>
                  </a:lnTo>
                  <a:lnTo>
                    <a:pt x="26" y="1362"/>
                  </a:lnTo>
                  <a:lnTo>
                    <a:pt x="0" y="1306"/>
                  </a:lnTo>
                  <a:lnTo>
                    <a:pt x="3" y="1259"/>
                  </a:lnTo>
                  <a:lnTo>
                    <a:pt x="78" y="1223"/>
                  </a:lnTo>
                  <a:lnTo>
                    <a:pt x="198" y="1213"/>
                  </a:lnTo>
                  <a:lnTo>
                    <a:pt x="309" y="1213"/>
                  </a:lnTo>
                  <a:lnTo>
                    <a:pt x="266" y="1152"/>
                  </a:lnTo>
                  <a:lnTo>
                    <a:pt x="243" y="1076"/>
                  </a:lnTo>
                  <a:lnTo>
                    <a:pt x="212" y="968"/>
                  </a:lnTo>
                  <a:lnTo>
                    <a:pt x="176" y="856"/>
                  </a:lnTo>
                  <a:lnTo>
                    <a:pt x="176" y="722"/>
                  </a:lnTo>
                  <a:lnTo>
                    <a:pt x="185" y="595"/>
                  </a:lnTo>
                  <a:lnTo>
                    <a:pt x="225" y="476"/>
                  </a:lnTo>
                  <a:lnTo>
                    <a:pt x="296" y="322"/>
                  </a:lnTo>
                  <a:lnTo>
                    <a:pt x="35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50" name="AutoShape 212"/>
          <p:cNvSpPr>
            <a:spLocks noChangeArrowheads="1"/>
          </p:cNvSpPr>
          <p:nvPr/>
        </p:nvSpPr>
        <p:spPr bwMode="auto">
          <a:xfrm>
            <a:off x="374650" y="4876800"/>
            <a:ext cx="996950" cy="328613"/>
          </a:xfrm>
          <a:prstGeom prst="wedgeEllipseCallout">
            <a:avLst>
              <a:gd name="adj1" fmla="val 42356"/>
              <a:gd name="adj2" fmla="val 9927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Tahoma" charset="0"/>
            </a:endParaRPr>
          </a:p>
        </p:txBody>
      </p:sp>
      <p:sp>
        <p:nvSpPr>
          <p:cNvPr id="32851" name="Text Box 213"/>
          <p:cNvSpPr txBox="1">
            <a:spLocks noChangeArrowheads="1"/>
          </p:cNvSpPr>
          <p:nvPr/>
        </p:nvSpPr>
        <p:spPr bwMode="auto">
          <a:xfrm>
            <a:off x="449263" y="4876800"/>
            <a:ext cx="769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600">
                <a:latin typeface="Tahoma" charset="0"/>
              </a:rPr>
              <a:t>BSEL!</a:t>
            </a:r>
          </a:p>
        </p:txBody>
      </p:sp>
      <p:grpSp>
        <p:nvGrpSpPr>
          <p:cNvPr id="32852" name="Group 257"/>
          <p:cNvGrpSpPr>
            <a:grpSpLocks/>
          </p:cNvGrpSpPr>
          <p:nvPr/>
        </p:nvGrpSpPr>
        <p:grpSpPr bwMode="auto">
          <a:xfrm>
            <a:off x="3748088" y="1119188"/>
            <a:ext cx="5181600" cy="1044575"/>
            <a:chOff x="2361" y="705"/>
            <a:chExt cx="3264" cy="658"/>
          </a:xfrm>
        </p:grpSpPr>
        <p:sp>
          <p:nvSpPr>
            <p:cNvPr id="32908" name="Rectangle 214"/>
            <p:cNvSpPr>
              <a:spLocks noChangeArrowheads="1"/>
            </p:cNvSpPr>
            <p:nvPr/>
          </p:nvSpPr>
          <p:spPr bwMode="auto">
            <a:xfrm>
              <a:off x="2361" y="705"/>
              <a:ext cx="326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b="0">
                <a:latin typeface="Tahoma" charset="0"/>
              </a:endParaRPr>
            </a:p>
          </p:txBody>
        </p:sp>
        <p:grpSp>
          <p:nvGrpSpPr>
            <p:cNvPr id="32909" name="Group 215"/>
            <p:cNvGrpSpPr>
              <a:grpSpLocks/>
            </p:cNvGrpSpPr>
            <p:nvPr/>
          </p:nvGrpSpPr>
          <p:grpSpPr bwMode="auto">
            <a:xfrm>
              <a:off x="2457" y="801"/>
              <a:ext cx="3072" cy="192"/>
              <a:chOff x="1728" y="288"/>
              <a:chExt cx="3072" cy="192"/>
            </a:xfrm>
          </p:grpSpPr>
          <p:grpSp>
            <p:nvGrpSpPr>
              <p:cNvPr id="32918" name="Group 216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32920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2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3" name="Line 220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4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5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6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7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8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9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0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1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2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3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4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5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6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7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8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9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0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1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2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3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4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6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7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8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9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50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9" name="Rectangle 248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2910" name="Line 249"/>
            <p:cNvSpPr>
              <a:spLocks noChangeShapeType="1"/>
            </p:cNvSpPr>
            <p:nvPr/>
          </p:nvSpPr>
          <p:spPr bwMode="auto">
            <a:xfrm>
              <a:off x="3033" y="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1" name="Line 250"/>
            <p:cNvSpPr>
              <a:spLocks noChangeShapeType="1"/>
            </p:cNvSpPr>
            <p:nvPr/>
          </p:nvSpPr>
          <p:spPr bwMode="auto">
            <a:xfrm>
              <a:off x="3513" y="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2" name="Line 251"/>
            <p:cNvSpPr>
              <a:spLocks noChangeShapeType="1"/>
            </p:cNvSpPr>
            <p:nvPr/>
          </p:nvSpPr>
          <p:spPr bwMode="auto">
            <a:xfrm>
              <a:off x="3993" y="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3" name="Text Box 252"/>
            <p:cNvSpPr txBox="1">
              <a:spLocks noChangeArrowheads="1"/>
            </p:cNvSpPr>
            <p:nvPr/>
          </p:nvSpPr>
          <p:spPr bwMode="auto">
            <a:xfrm>
              <a:off x="2513" y="815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0">
                  <a:latin typeface="Tahoma" charset="0"/>
                </a:rPr>
                <a:t>001XXX</a:t>
              </a:r>
            </a:p>
          </p:txBody>
        </p:sp>
        <p:sp>
          <p:nvSpPr>
            <p:cNvPr id="32914" name="Text Box 253"/>
            <p:cNvSpPr txBox="1">
              <a:spLocks noChangeArrowheads="1"/>
            </p:cNvSpPr>
            <p:nvPr/>
          </p:nvSpPr>
          <p:spPr bwMode="auto">
            <a:xfrm>
              <a:off x="3129" y="753"/>
              <a:ext cx="2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s</a:t>
              </a:r>
            </a:p>
          </p:txBody>
        </p:sp>
        <p:sp>
          <p:nvSpPr>
            <p:cNvPr id="32915" name="Text Box 254"/>
            <p:cNvSpPr txBox="1">
              <a:spLocks noChangeArrowheads="1"/>
            </p:cNvSpPr>
            <p:nvPr/>
          </p:nvSpPr>
          <p:spPr bwMode="auto">
            <a:xfrm>
              <a:off x="3561" y="753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>
                  <a:latin typeface="Tahoma" charset="0"/>
                </a:rPr>
                <a:t>r</a:t>
              </a:r>
              <a:r>
                <a:rPr lang="en-US" sz="2000" b="0" baseline="-25000">
                  <a:latin typeface="Tahoma" charset="0"/>
                </a:rPr>
                <a:t>t</a:t>
              </a:r>
            </a:p>
          </p:txBody>
        </p:sp>
        <p:sp>
          <p:nvSpPr>
            <p:cNvPr id="32916" name="Rectangle 255"/>
            <p:cNvSpPr>
              <a:spLocks noChangeArrowheads="1"/>
            </p:cNvSpPr>
            <p:nvPr/>
          </p:nvSpPr>
          <p:spPr bwMode="auto">
            <a:xfrm>
              <a:off x="4377" y="801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immediate</a:t>
              </a:r>
            </a:p>
          </p:txBody>
        </p:sp>
        <p:sp>
          <p:nvSpPr>
            <p:cNvPr id="32917" name="Text Box 256"/>
            <p:cNvSpPr txBox="1">
              <a:spLocks noChangeArrowheads="1"/>
            </p:cNvSpPr>
            <p:nvPr/>
          </p:nvSpPr>
          <p:spPr bwMode="auto">
            <a:xfrm>
              <a:off x="2391" y="995"/>
              <a:ext cx="29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Tahoma" charset="0"/>
                </a:rPr>
                <a:t>I-type: 	ALU with constant operand</a:t>
              </a:r>
            </a:p>
            <a:p>
              <a:pPr algn="l"/>
              <a:r>
                <a:rPr lang="en-US" sz="1600" b="0">
                  <a:latin typeface="Tahoma" charset="0"/>
                </a:rPr>
                <a:t>	Reg[rt] </a:t>
              </a:r>
              <a:r>
                <a:rPr lang="en-US" sz="1600" b="0">
                  <a:latin typeface="Tahoma" charset="0"/>
                  <a:sym typeface="Symbol" charset="0"/>
                </a:rPr>
                <a:t> </a:t>
              </a:r>
              <a:r>
                <a:rPr lang="en-US" sz="1600" b="0">
                  <a:latin typeface="Tahoma" charset="0"/>
                </a:rPr>
                <a:t>Reg[rs] op SEXT(immediate)</a:t>
              </a:r>
            </a:p>
          </p:txBody>
        </p:sp>
      </p:grpSp>
      <p:grpSp>
        <p:nvGrpSpPr>
          <p:cNvPr id="32853" name="Group 303"/>
          <p:cNvGrpSpPr>
            <a:grpSpLocks/>
          </p:cNvGrpSpPr>
          <p:nvPr/>
        </p:nvGrpSpPr>
        <p:grpSpPr bwMode="auto">
          <a:xfrm>
            <a:off x="3460750" y="2884488"/>
            <a:ext cx="971550" cy="512762"/>
            <a:chOff x="2180" y="1817"/>
            <a:chExt cx="612" cy="323"/>
          </a:xfrm>
        </p:grpSpPr>
        <p:sp>
          <p:nvSpPr>
            <p:cNvPr id="32894" name="Rectangle 5"/>
            <p:cNvSpPr>
              <a:spLocks noChangeArrowheads="1"/>
            </p:cNvSpPr>
            <p:nvPr/>
          </p:nvSpPr>
          <p:spPr bwMode="auto">
            <a:xfrm>
              <a:off x="2220" y="1872"/>
              <a:ext cx="3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Rd:&lt;15:11&gt;</a:t>
              </a:r>
              <a:endParaRPr lang="en-US" sz="900" b="0">
                <a:latin typeface="AvantGarde" charset="0"/>
              </a:endParaRPr>
            </a:p>
          </p:txBody>
        </p:sp>
        <p:sp>
          <p:nvSpPr>
            <p:cNvPr id="32895" name="Line 6"/>
            <p:cNvSpPr>
              <a:spLocks noChangeShapeType="1"/>
            </p:cNvSpPr>
            <p:nvPr/>
          </p:nvSpPr>
          <p:spPr bwMode="auto">
            <a:xfrm>
              <a:off x="2181" y="1920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6" name="Line 7"/>
            <p:cNvSpPr>
              <a:spLocks noChangeShapeType="1"/>
            </p:cNvSpPr>
            <p:nvPr/>
          </p:nvSpPr>
          <p:spPr bwMode="auto">
            <a:xfrm>
              <a:off x="2217" y="1956"/>
              <a:ext cx="3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7" name="Freeform 8"/>
            <p:cNvSpPr>
              <a:spLocks/>
            </p:cNvSpPr>
            <p:nvPr/>
          </p:nvSpPr>
          <p:spPr bwMode="auto">
            <a:xfrm>
              <a:off x="2558" y="19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8" name="AutoShape 258"/>
            <p:cNvSpPr>
              <a:spLocks noChangeArrowheads="1"/>
            </p:cNvSpPr>
            <p:nvPr/>
          </p:nvSpPr>
          <p:spPr bwMode="auto">
            <a:xfrm rot="-5400000">
              <a:off x="2552" y="1982"/>
              <a:ext cx="198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73 w 21600"/>
                <a:gd name="T13" fmla="*/ 4510 h 21600"/>
                <a:gd name="T14" fmla="*/ 17127 w 21600"/>
                <a:gd name="T15" fmla="*/ 1709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CC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899" name="Line 259"/>
            <p:cNvSpPr>
              <a:spLocks noChangeShapeType="1"/>
            </p:cNvSpPr>
            <p:nvPr/>
          </p:nvSpPr>
          <p:spPr bwMode="auto">
            <a:xfrm>
              <a:off x="2180" y="2058"/>
              <a:ext cx="36" cy="36"/>
            </a:xfrm>
            <a:prstGeom prst="line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0" name="Line 260"/>
            <p:cNvSpPr>
              <a:spLocks noChangeShapeType="1"/>
            </p:cNvSpPr>
            <p:nvPr/>
          </p:nvSpPr>
          <p:spPr bwMode="auto">
            <a:xfrm>
              <a:off x="2216" y="2094"/>
              <a:ext cx="389" cy="0"/>
            </a:xfrm>
            <a:prstGeom prst="line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1" name="Freeform 261"/>
            <p:cNvSpPr>
              <a:spLocks/>
            </p:cNvSpPr>
            <p:nvPr/>
          </p:nvSpPr>
          <p:spPr bwMode="auto">
            <a:xfrm>
              <a:off x="2557" y="207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2" name="Freeform 262"/>
            <p:cNvSpPr>
              <a:spLocks/>
            </p:cNvSpPr>
            <p:nvPr/>
          </p:nvSpPr>
          <p:spPr bwMode="auto">
            <a:xfrm>
              <a:off x="2744" y="19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3" name="Line 263"/>
            <p:cNvSpPr>
              <a:spLocks noChangeShapeType="1"/>
            </p:cNvSpPr>
            <p:nvPr/>
          </p:nvSpPr>
          <p:spPr bwMode="auto">
            <a:xfrm flipH="1">
              <a:off x="2697" y="2013"/>
              <a:ext cx="7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904" name="Rectangle 264"/>
            <p:cNvSpPr>
              <a:spLocks noChangeArrowheads="1"/>
            </p:cNvSpPr>
            <p:nvPr/>
          </p:nvSpPr>
          <p:spPr bwMode="auto">
            <a:xfrm>
              <a:off x="2218" y="2016"/>
              <a:ext cx="35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CC0000"/>
                  </a:solidFill>
                  <a:latin typeface="AvantGarde" charset="0"/>
                </a:rPr>
                <a:t>Rt:&lt;20:16&gt;</a:t>
              </a:r>
              <a:endParaRPr lang="en-US" sz="900" b="0">
                <a:solidFill>
                  <a:srgbClr val="CC0000"/>
                </a:solidFill>
                <a:latin typeface="Tahoma" charset="0"/>
              </a:endParaRPr>
            </a:p>
          </p:txBody>
        </p:sp>
        <p:sp>
          <p:nvSpPr>
            <p:cNvPr id="32905" name="Text Box 265"/>
            <p:cNvSpPr txBox="1">
              <a:spLocks noChangeArrowheads="1"/>
            </p:cNvSpPr>
            <p:nvPr/>
          </p:nvSpPr>
          <p:spPr bwMode="auto">
            <a:xfrm>
              <a:off x="2557" y="1900"/>
              <a:ext cx="14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solidFill>
                    <a:srgbClr val="CC0000"/>
                  </a:solidFill>
                  <a:latin typeface="AvantGarde" charset="0"/>
                </a:rPr>
                <a:t>0</a:t>
              </a:r>
              <a:br>
                <a:rPr lang="en-US" sz="700" b="0">
                  <a:solidFill>
                    <a:srgbClr val="CC0000"/>
                  </a:solidFill>
                  <a:latin typeface="AvantGarde" charset="0"/>
                </a:rPr>
              </a:br>
              <a:r>
                <a:rPr lang="en-US" sz="500" b="0">
                  <a:solidFill>
                    <a:srgbClr val="CC0000"/>
                  </a:solidFill>
                  <a:latin typeface="AvantGarde" charset="0"/>
                </a:rPr>
                <a:t> </a:t>
              </a:r>
            </a:p>
            <a:p>
              <a:r>
                <a:rPr lang="en-US" sz="700" b="0">
                  <a:solidFill>
                    <a:srgbClr val="CC0000"/>
                  </a:solidFill>
                  <a:latin typeface="AvantGarde" charset="0"/>
                </a:rPr>
                <a:t>1</a:t>
              </a:r>
            </a:p>
          </p:txBody>
        </p:sp>
        <p:sp>
          <p:nvSpPr>
            <p:cNvPr id="32906" name="Freeform 266"/>
            <p:cNvSpPr>
              <a:spLocks/>
            </p:cNvSpPr>
            <p:nvPr/>
          </p:nvSpPr>
          <p:spPr bwMode="auto">
            <a:xfrm>
              <a:off x="2636" y="187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7" name="Line 267"/>
            <p:cNvSpPr>
              <a:spLocks noChangeShapeType="1"/>
            </p:cNvSpPr>
            <p:nvPr/>
          </p:nvSpPr>
          <p:spPr bwMode="auto">
            <a:xfrm flipH="1">
              <a:off x="2653" y="1817"/>
              <a:ext cx="3" cy="10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854" name="Group 271"/>
          <p:cNvGrpSpPr>
            <a:grpSpLocks/>
          </p:cNvGrpSpPr>
          <p:nvPr/>
        </p:nvGrpSpPr>
        <p:grpSpPr bwMode="auto">
          <a:xfrm>
            <a:off x="5129213" y="3671888"/>
            <a:ext cx="457200" cy="244475"/>
            <a:chOff x="4955" y="2761"/>
            <a:chExt cx="288" cy="154"/>
          </a:xfrm>
        </p:grpSpPr>
        <p:sp>
          <p:nvSpPr>
            <p:cNvPr id="32892" name="Rectangle 269"/>
            <p:cNvSpPr>
              <a:spLocks noChangeArrowheads="1"/>
            </p:cNvSpPr>
            <p:nvPr/>
          </p:nvSpPr>
          <p:spPr bwMode="auto">
            <a:xfrm>
              <a:off x="4955" y="2783"/>
              <a:ext cx="259" cy="11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2893" name="Text Box 270"/>
            <p:cNvSpPr txBox="1">
              <a:spLocks noChangeArrowheads="1"/>
            </p:cNvSpPr>
            <p:nvPr/>
          </p:nvSpPr>
          <p:spPr bwMode="auto">
            <a:xfrm>
              <a:off x="4955" y="2761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solidFill>
                    <a:srgbClr val="CC0000"/>
                  </a:solidFill>
                  <a:latin typeface="AvantGarde" charset="0"/>
                </a:rPr>
                <a:t>SEXT</a:t>
              </a:r>
            </a:p>
          </p:txBody>
        </p:sp>
      </p:grpSp>
      <p:sp>
        <p:nvSpPr>
          <p:cNvPr id="32855" name="Line 272"/>
          <p:cNvSpPr>
            <a:spLocks noChangeShapeType="1"/>
          </p:cNvSpPr>
          <p:nvPr/>
        </p:nvSpPr>
        <p:spPr bwMode="auto">
          <a:xfrm>
            <a:off x="5365750" y="3641725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Freeform 273"/>
          <p:cNvSpPr>
            <a:spLocks/>
          </p:cNvSpPr>
          <p:nvPr/>
        </p:nvSpPr>
        <p:spPr bwMode="auto">
          <a:xfrm>
            <a:off x="5051425" y="376555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7" name="Line 274"/>
          <p:cNvSpPr>
            <a:spLocks noChangeShapeType="1"/>
          </p:cNvSpPr>
          <p:nvPr/>
        </p:nvSpPr>
        <p:spPr bwMode="auto">
          <a:xfrm flipH="1">
            <a:off x="4976813" y="3792538"/>
            <a:ext cx="12541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58" name="Rectangle 275"/>
          <p:cNvSpPr>
            <a:spLocks noChangeArrowheads="1"/>
          </p:cNvSpPr>
          <p:nvPr/>
        </p:nvSpPr>
        <p:spPr bwMode="auto">
          <a:xfrm>
            <a:off x="4748213" y="3738563"/>
            <a:ext cx="26828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FF3300"/>
                </a:solidFill>
                <a:latin typeface="Helvetica" charset="0"/>
              </a:rPr>
              <a:t>SEXT</a:t>
            </a:r>
            <a:endParaRPr lang="en-US" sz="800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2859" name="Line 276"/>
          <p:cNvSpPr>
            <a:spLocks noChangeShapeType="1"/>
          </p:cNvSpPr>
          <p:nvPr/>
        </p:nvSpPr>
        <p:spPr bwMode="auto">
          <a:xfrm>
            <a:off x="2813050" y="4660900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Line 277"/>
          <p:cNvSpPr>
            <a:spLocks noChangeShapeType="1"/>
          </p:cNvSpPr>
          <p:nvPr/>
        </p:nvSpPr>
        <p:spPr bwMode="auto">
          <a:xfrm>
            <a:off x="2870200" y="4718050"/>
            <a:ext cx="13335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Freeform 278"/>
          <p:cNvSpPr>
            <a:spLocks/>
          </p:cNvSpPr>
          <p:nvPr/>
        </p:nvSpPr>
        <p:spPr bwMode="auto">
          <a:xfrm>
            <a:off x="2965450" y="4692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2" name="Rectangle 279"/>
          <p:cNvSpPr>
            <a:spLocks noChangeArrowheads="1"/>
          </p:cNvSpPr>
          <p:nvPr/>
        </p:nvSpPr>
        <p:spPr bwMode="auto">
          <a:xfrm>
            <a:off x="3140075" y="4648200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SEXT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2863" name="Line 299"/>
          <p:cNvSpPr>
            <a:spLocks noChangeShapeType="1"/>
          </p:cNvSpPr>
          <p:nvPr/>
        </p:nvSpPr>
        <p:spPr bwMode="auto">
          <a:xfrm>
            <a:off x="28194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Line 300"/>
          <p:cNvSpPr>
            <a:spLocks noChangeShapeType="1"/>
          </p:cNvSpPr>
          <p:nvPr/>
        </p:nvSpPr>
        <p:spPr bwMode="auto">
          <a:xfrm>
            <a:off x="28765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5" name="Freeform 301"/>
          <p:cNvSpPr>
            <a:spLocks/>
          </p:cNvSpPr>
          <p:nvPr/>
        </p:nvSpPr>
        <p:spPr bwMode="auto">
          <a:xfrm>
            <a:off x="29718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6" name="Rectangle 302"/>
          <p:cNvSpPr>
            <a:spLocks noChangeArrowheads="1"/>
          </p:cNvSpPr>
          <p:nvPr/>
        </p:nvSpPr>
        <p:spPr bwMode="auto">
          <a:xfrm>
            <a:off x="30829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2867" name="Rectangle 304"/>
          <p:cNvSpPr>
            <a:spLocks noChangeArrowheads="1"/>
          </p:cNvSpPr>
          <p:nvPr/>
        </p:nvSpPr>
        <p:spPr bwMode="auto">
          <a:xfrm>
            <a:off x="4094163" y="2787650"/>
            <a:ext cx="2301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BSEL</a:t>
            </a:r>
            <a:endParaRPr lang="en-US" b="0">
              <a:latin typeface="Tahoma" charset="0"/>
            </a:endParaRPr>
          </a:p>
        </p:txBody>
      </p:sp>
      <p:grpSp>
        <p:nvGrpSpPr>
          <p:cNvPr id="32868" name="Group 311"/>
          <p:cNvGrpSpPr>
            <a:grpSpLocks/>
          </p:cNvGrpSpPr>
          <p:nvPr/>
        </p:nvGrpSpPr>
        <p:grpSpPr bwMode="auto">
          <a:xfrm>
            <a:off x="4578350" y="2546350"/>
            <a:ext cx="755650" cy="415925"/>
            <a:chOff x="2884" y="1610"/>
            <a:chExt cx="476" cy="262"/>
          </a:xfrm>
        </p:grpSpPr>
        <p:sp>
          <p:nvSpPr>
            <p:cNvPr id="32887" name="Line 306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8" name="Line 307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9" name="Freeform 308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0" name="Rectangle 309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2891" name="Freeform 310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69" name="Group 350"/>
          <p:cNvGrpSpPr>
            <a:grpSpLocks/>
          </p:cNvGrpSpPr>
          <p:nvPr/>
        </p:nvGrpSpPr>
        <p:grpSpPr bwMode="auto">
          <a:xfrm>
            <a:off x="4495800" y="3422650"/>
            <a:ext cx="762000" cy="1260475"/>
            <a:chOff x="2832" y="2156"/>
            <a:chExt cx="480" cy="794"/>
          </a:xfrm>
        </p:grpSpPr>
        <p:sp>
          <p:nvSpPr>
            <p:cNvPr id="32871" name="Freeform 351"/>
            <p:cNvSpPr>
              <a:spLocks/>
            </p:cNvSpPr>
            <p:nvPr/>
          </p:nvSpPr>
          <p:spPr bwMode="auto">
            <a:xfrm>
              <a:off x="3106" y="2663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Line 352"/>
            <p:cNvSpPr>
              <a:spLocks noChangeShapeType="1"/>
            </p:cNvSpPr>
            <p:nvPr/>
          </p:nvSpPr>
          <p:spPr bwMode="auto">
            <a:xfrm flipV="1">
              <a:off x="3049" y="2583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73" name="Freeform 353"/>
            <p:cNvSpPr>
              <a:spLocks/>
            </p:cNvSpPr>
            <p:nvPr/>
          </p:nvSpPr>
          <p:spPr bwMode="auto">
            <a:xfrm>
              <a:off x="2832" y="2651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4" name="Rectangle 354"/>
            <p:cNvSpPr>
              <a:spLocks noChangeArrowheads="1"/>
            </p:cNvSpPr>
            <p:nvPr/>
          </p:nvSpPr>
          <p:spPr bwMode="auto">
            <a:xfrm>
              <a:off x="3167" y="2655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2875" name="Line 355"/>
            <p:cNvSpPr>
              <a:spLocks noChangeShapeType="1"/>
            </p:cNvSpPr>
            <p:nvPr/>
          </p:nvSpPr>
          <p:spPr bwMode="auto">
            <a:xfrm>
              <a:off x="3110" y="2679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76" name="Group 356"/>
            <p:cNvGrpSpPr>
              <a:grpSpLocks/>
            </p:cNvGrpSpPr>
            <p:nvPr/>
          </p:nvGrpSpPr>
          <p:grpSpPr bwMode="auto">
            <a:xfrm>
              <a:off x="2891" y="2663"/>
              <a:ext cx="171" cy="58"/>
              <a:chOff x="3674" y="2304"/>
              <a:chExt cx="171" cy="58"/>
            </a:xfrm>
          </p:grpSpPr>
          <p:sp>
            <p:nvSpPr>
              <p:cNvPr id="32885" name="Rectangle 357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2886" name="Rectangle 358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2877" name="Freeform 359"/>
            <p:cNvSpPr>
              <a:spLocks/>
            </p:cNvSpPr>
            <p:nvPr/>
          </p:nvSpPr>
          <p:spPr bwMode="auto">
            <a:xfrm>
              <a:off x="2875" y="2902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8" name="Line 360"/>
            <p:cNvSpPr>
              <a:spLocks noChangeShapeType="1"/>
            </p:cNvSpPr>
            <p:nvPr/>
          </p:nvSpPr>
          <p:spPr bwMode="auto">
            <a:xfrm flipH="1">
              <a:off x="2890" y="2156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9" name="Freeform 361"/>
            <p:cNvSpPr>
              <a:spLocks/>
            </p:cNvSpPr>
            <p:nvPr/>
          </p:nvSpPr>
          <p:spPr bwMode="auto">
            <a:xfrm>
              <a:off x="3029" y="260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0" name="Freeform 362"/>
            <p:cNvSpPr>
              <a:spLocks/>
            </p:cNvSpPr>
            <p:nvPr/>
          </p:nvSpPr>
          <p:spPr bwMode="auto">
            <a:xfrm>
              <a:off x="2871" y="2601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1" name="Line 363"/>
            <p:cNvSpPr>
              <a:spLocks noChangeShapeType="1"/>
            </p:cNvSpPr>
            <p:nvPr/>
          </p:nvSpPr>
          <p:spPr bwMode="auto">
            <a:xfrm>
              <a:off x="2976" y="2723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82" name="Line 364"/>
            <p:cNvSpPr>
              <a:spLocks noChangeShapeType="1"/>
            </p:cNvSpPr>
            <p:nvPr/>
          </p:nvSpPr>
          <p:spPr bwMode="auto">
            <a:xfrm>
              <a:off x="2890" y="2794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83" name="Line 365"/>
            <p:cNvSpPr>
              <a:spLocks noChangeShapeType="1"/>
            </p:cNvSpPr>
            <p:nvPr/>
          </p:nvSpPr>
          <p:spPr bwMode="auto">
            <a:xfrm flipH="1">
              <a:off x="2890" y="2794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84" name="Rectangle 366"/>
            <p:cNvSpPr>
              <a:spLocks noChangeArrowheads="1"/>
            </p:cNvSpPr>
            <p:nvPr/>
          </p:nvSpPr>
          <p:spPr bwMode="auto">
            <a:xfrm>
              <a:off x="2906" y="2523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1846" name="Rectangle 256"/>
          <p:cNvSpPr>
            <a:spLocks noChangeArrowheads="1"/>
          </p:cNvSpPr>
          <p:nvPr/>
        </p:nvSpPr>
        <p:spPr bwMode="auto">
          <a:xfrm>
            <a:off x="7467600" y="4422775"/>
            <a:ext cx="167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0" dirty="0">
                <a:latin typeface="Tahoma"/>
                <a:cs typeface="Tahoma"/>
              </a:rPr>
              <a:t>How do you build SEXT?</a:t>
            </a:r>
          </a:p>
          <a:p>
            <a:pPr marL="137160" indent="-137160" algn="l">
              <a:buFont typeface="Arial"/>
              <a:buChar char="•"/>
              <a:defRPr/>
            </a:pPr>
            <a:r>
              <a:rPr lang="en-US" sz="1200" b="0" dirty="0">
                <a:latin typeface="Tahoma"/>
                <a:cs typeface="Tahoma"/>
              </a:rPr>
              <a:t>1 </a:t>
            </a:r>
            <a:r>
              <a:rPr lang="en-US" sz="1200" b="0" dirty="0">
                <a:latin typeface="Tahoma"/>
                <a:cs typeface="Tahoma"/>
                <a:sym typeface="Wingdings"/>
              </a:rPr>
              <a:t> pad with sign</a:t>
            </a:r>
          </a:p>
          <a:p>
            <a:pPr marL="137160" indent="-137160" algn="l">
              <a:buFont typeface="Arial"/>
              <a:buChar char="•"/>
              <a:defRPr/>
            </a:pPr>
            <a:r>
              <a:rPr lang="en-US" sz="1200" b="0" dirty="0">
                <a:latin typeface="Tahoma"/>
                <a:cs typeface="Tahoma"/>
              </a:rPr>
              <a:t>0 </a:t>
            </a:r>
            <a:r>
              <a:rPr lang="en-US" sz="1200" b="0" dirty="0">
                <a:latin typeface="Tahoma"/>
                <a:cs typeface="Tahoma"/>
                <a:sym typeface="Wingdings"/>
              </a:rPr>
              <a:t> pad with 0s</a:t>
            </a:r>
            <a:endParaRPr lang="en-US" sz="1200" b="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Load Instruction</a:t>
            </a:r>
          </a:p>
        </p:txBody>
      </p:sp>
      <p:sp>
        <p:nvSpPr>
          <p:cNvPr id="33794" name="Line 4"/>
          <p:cNvSpPr>
            <a:spLocks noChangeShapeType="1"/>
          </p:cNvSpPr>
          <p:nvPr/>
        </p:nvSpPr>
        <p:spPr bwMode="auto">
          <a:xfrm>
            <a:off x="6029325" y="6440488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535488" y="3159125"/>
            <a:ext cx="1412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3796" name="Freeform 10"/>
          <p:cNvSpPr>
            <a:spLocks/>
          </p:cNvSpPr>
          <p:nvPr/>
        </p:nvSpPr>
        <p:spPr bwMode="auto">
          <a:xfrm>
            <a:off x="4976813" y="60293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11"/>
          <p:cNvSpPr>
            <a:spLocks noChangeShapeType="1"/>
          </p:cNvSpPr>
          <p:nvPr/>
        </p:nvSpPr>
        <p:spPr bwMode="auto">
          <a:xfrm>
            <a:off x="5002213" y="4862513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798" name="Group 12"/>
          <p:cNvGrpSpPr>
            <a:grpSpLocks/>
          </p:cNvGrpSpPr>
          <p:nvPr/>
        </p:nvGrpSpPr>
        <p:grpSpPr bwMode="auto">
          <a:xfrm>
            <a:off x="1295400" y="1714500"/>
            <a:ext cx="919163" cy="146050"/>
            <a:chOff x="620" y="911"/>
            <a:chExt cx="579" cy="92"/>
          </a:xfrm>
        </p:grpSpPr>
        <p:sp>
          <p:nvSpPr>
            <p:cNvPr id="34030" name="Rectangle 13"/>
            <p:cNvSpPr>
              <a:spLocks noChangeArrowheads="1"/>
            </p:cNvSpPr>
            <p:nvPr/>
          </p:nvSpPr>
          <p:spPr bwMode="auto">
            <a:xfrm>
              <a:off x="624" y="91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4031" name="Group 14"/>
            <p:cNvGrpSpPr>
              <a:grpSpLocks/>
            </p:cNvGrpSpPr>
            <p:nvPr/>
          </p:nvGrpSpPr>
          <p:grpSpPr bwMode="auto">
            <a:xfrm>
              <a:off x="620" y="949"/>
              <a:ext cx="64" cy="40"/>
              <a:chOff x="620" y="949"/>
              <a:chExt cx="64" cy="40"/>
            </a:xfrm>
          </p:grpSpPr>
          <p:sp>
            <p:nvSpPr>
              <p:cNvPr id="34032" name="Line 15"/>
              <p:cNvSpPr>
                <a:spLocks noChangeShapeType="1"/>
              </p:cNvSpPr>
              <p:nvPr/>
            </p:nvSpPr>
            <p:spPr bwMode="auto">
              <a:xfrm>
                <a:off x="620" y="94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33" name="Line 16"/>
              <p:cNvSpPr>
                <a:spLocks noChangeShapeType="1"/>
              </p:cNvSpPr>
              <p:nvPr/>
            </p:nvSpPr>
            <p:spPr bwMode="auto">
              <a:xfrm flipV="1">
                <a:off x="620" y="97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799" name="Rectangle 17"/>
          <p:cNvSpPr>
            <a:spLocks noChangeArrowheads="1"/>
          </p:cNvSpPr>
          <p:nvPr/>
        </p:nvSpPr>
        <p:spPr bwMode="auto">
          <a:xfrm>
            <a:off x="1757363" y="1778000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1757363" y="1752600"/>
            <a:ext cx="1254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3801" name="Group 19"/>
          <p:cNvGrpSpPr>
            <a:grpSpLocks/>
          </p:cNvGrpSpPr>
          <p:nvPr/>
        </p:nvGrpSpPr>
        <p:grpSpPr bwMode="auto">
          <a:xfrm>
            <a:off x="1644650" y="2246313"/>
            <a:ext cx="227013" cy="184150"/>
            <a:chOff x="840" y="1246"/>
            <a:chExt cx="143" cy="116"/>
          </a:xfrm>
        </p:grpSpPr>
        <p:sp>
          <p:nvSpPr>
            <p:cNvPr id="34028" name="Rectangle 20"/>
            <p:cNvSpPr>
              <a:spLocks noChangeArrowheads="1"/>
            </p:cNvSpPr>
            <p:nvPr/>
          </p:nvSpPr>
          <p:spPr bwMode="auto">
            <a:xfrm>
              <a:off x="840" y="1250"/>
              <a:ext cx="143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4029" name="Rectangle 21"/>
            <p:cNvSpPr>
              <a:spLocks noChangeArrowheads="1"/>
            </p:cNvSpPr>
            <p:nvPr/>
          </p:nvSpPr>
          <p:spPr bwMode="auto">
            <a:xfrm>
              <a:off x="857" y="124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02" name="Freeform 22"/>
          <p:cNvSpPr>
            <a:spLocks/>
          </p:cNvSpPr>
          <p:nvPr/>
        </p:nvSpPr>
        <p:spPr bwMode="auto">
          <a:xfrm>
            <a:off x="1725613" y="2178050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23"/>
          <p:cNvSpPr>
            <a:spLocks noChangeShapeType="1"/>
          </p:cNvSpPr>
          <p:nvPr/>
        </p:nvSpPr>
        <p:spPr bwMode="auto">
          <a:xfrm flipV="1">
            <a:off x="1751013" y="1854200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4"/>
          <p:cNvSpPr>
            <a:spLocks noChangeShapeType="1"/>
          </p:cNvSpPr>
          <p:nvPr/>
        </p:nvSpPr>
        <p:spPr bwMode="auto">
          <a:xfrm flipV="1">
            <a:off x="1751013" y="2424113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25"/>
          <p:cNvSpPr>
            <a:spLocks noChangeShapeType="1"/>
          </p:cNvSpPr>
          <p:nvPr/>
        </p:nvSpPr>
        <p:spPr bwMode="auto">
          <a:xfrm flipV="1">
            <a:off x="1782763" y="1227138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26"/>
          <p:cNvSpPr>
            <a:spLocks noChangeShapeType="1"/>
          </p:cNvSpPr>
          <p:nvPr/>
        </p:nvSpPr>
        <p:spPr bwMode="auto">
          <a:xfrm flipV="1">
            <a:off x="1782763" y="1219200"/>
            <a:ext cx="539750" cy="7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27"/>
          <p:cNvSpPr>
            <a:spLocks noChangeShapeType="1"/>
          </p:cNvSpPr>
          <p:nvPr/>
        </p:nvSpPr>
        <p:spPr bwMode="auto">
          <a:xfrm>
            <a:off x="2322513" y="1227138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28"/>
          <p:cNvSpPr>
            <a:spLocks/>
          </p:cNvSpPr>
          <p:nvPr/>
        </p:nvSpPr>
        <p:spPr bwMode="auto">
          <a:xfrm>
            <a:off x="1751013" y="1638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9"/>
          <p:cNvSpPr>
            <a:spLocks noChangeShapeType="1"/>
          </p:cNvSpPr>
          <p:nvPr/>
        </p:nvSpPr>
        <p:spPr bwMode="auto">
          <a:xfrm flipH="1">
            <a:off x="1751013" y="2481263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0" name="Group 30"/>
          <p:cNvGrpSpPr>
            <a:grpSpLocks/>
          </p:cNvGrpSpPr>
          <p:nvPr/>
        </p:nvGrpSpPr>
        <p:grpSpPr bwMode="auto">
          <a:xfrm>
            <a:off x="3013075" y="1911350"/>
            <a:ext cx="912813" cy="455613"/>
            <a:chOff x="1702" y="1035"/>
            <a:chExt cx="575" cy="287"/>
          </a:xfrm>
        </p:grpSpPr>
        <p:sp>
          <p:nvSpPr>
            <p:cNvPr id="34023" name="Rectangle 31"/>
            <p:cNvSpPr>
              <a:spLocks noChangeArrowheads="1"/>
            </p:cNvSpPr>
            <p:nvPr/>
          </p:nvSpPr>
          <p:spPr bwMode="auto">
            <a:xfrm>
              <a:off x="1702" y="103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4024" name="Rectangle 32"/>
            <p:cNvSpPr>
              <a:spLocks noChangeArrowheads="1"/>
            </p:cNvSpPr>
            <p:nvPr/>
          </p:nvSpPr>
          <p:spPr bwMode="auto">
            <a:xfrm>
              <a:off x="1877" y="103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4025" name="Rectangle 33"/>
            <p:cNvSpPr>
              <a:spLocks noChangeArrowheads="1"/>
            </p:cNvSpPr>
            <p:nvPr/>
          </p:nvSpPr>
          <p:spPr bwMode="auto">
            <a:xfrm>
              <a:off x="1922" y="1111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4026" name="Rectangle 34"/>
            <p:cNvSpPr>
              <a:spLocks noChangeArrowheads="1"/>
            </p:cNvSpPr>
            <p:nvPr/>
          </p:nvSpPr>
          <p:spPr bwMode="auto">
            <a:xfrm>
              <a:off x="1719" y="107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4027" name="Rectangle 35"/>
            <p:cNvSpPr>
              <a:spLocks noChangeArrowheads="1"/>
            </p:cNvSpPr>
            <p:nvPr/>
          </p:nvSpPr>
          <p:spPr bwMode="auto">
            <a:xfrm>
              <a:off x="1968" y="124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11" name="Line 39"/>
          <p:cNvSpPr>
            <a:spLocks noChangeShapeType="1"/>
          </p:cNvSpPr>
          <p:nvPr/>
        </p:nvSpPr>
        <p:spPr bwMode="auto">
          <a:xfrm flipH="1">
            <a:off x="3462338" y="2562225"/>
            <a:ext cx="11541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40"/>
          <p:cNvSpPr>
            <a:spLocks noChangeShapeType="1"/>
          </p:cNvSpPr>
          <p:nvPr/>
        </p:nvSpPr>
        <p:spPr bwMode="auto">
          <a:xfrm>
            <a:off x="3462338" y="2570163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43"/>
          <p:cNvSpPr>
            <a:spLocks noChangeShapeType="1"/>
          </p:cNvSpPr>
          <p:nvPr/>
        </p:nvSpPr>
        <p:spPr bwMode="auto">
          <a:xfrm flipV="1">
            <a:off x="5661025" y="2620963"/>
            <a:ext cx="1588" cy="309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44"/>
          <p:cNvSpPr>
            <a:spLocks noChangeShapeType="1"/>
          </p:cNvSpPr>
          <p:nvPr/>
        </p:nvSpPr>
        <p:spPr bwMode="auto">
          <a:xfrm flipH="1" flipV="1">
            <a:off x="5610225" y="2563813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45"/>
          <p:cNvSpPr>
            <a:spLocks noChangeShapeType="1"/>
          </p:cNvSpPr>
          <p:nvPr/>
        </p:nvSpPr>
        <p:spPr bwMode="auto">
          <a:xfrm flipH="1">
            <a:off x="4603750" y="2563813"/>
            <a:ext cx="10064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46"/>
          <p:cNvSpPr>
            <a:spLocks/>
          </p:cNvSpPr>
          <p:nvPr/>
        </p:nvSpPr>
        <p:spPr bwMode="auto">
          <a:xfrm>
            <a:off x="5635625" y="289242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Rectangle 47"/>
          <p:cNvSpPr>
            <a:spLocks noChangeArrowheads="1"/>
          </p:cNvSpPr>
          <p:nvPr/>
        </p:nvSpPr>
        <p:spPr bwMode="auto">
          <a:xfrm>
            <a:off x="4435475" y="2965450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3818" name="Rectangle 48"/>
          <p:cNvSpPr>
            <a:spLocks noChangeArrowheads="1"/>
          </p:cNvSpPr>
          <p:nvPr/>
        </p:nvSpPr>
        <p:spPr bwMode="auto">
          <a:xfrm>
            <a:off x="4894263" y="3006725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3819" name="Rectangle 49"/>
          <p:cNvSpPr>
            <a:spLocks noChangeArrowheads="1"/>
          </p:cNvSpPr>
          <p:nvPr/>
        </p:nvSpPr>
        <p:spPr bwMode="auto">
          <a:xfrm>
            <a:off x="5056188" y="3171825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3820" name="Rectangle 50"/>
          <p:cNvSpPr>
            <a:spLocks noChangeArrowheads="1"/>
          </p:cNvSpPr>
          <p:nvPr/>
        </p:nvSpPr>
        <p:spPr bwMode="auto">
          <a:xfrm>
            <a:off x="4554538" y="3019425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3821" name="Rectangle 51"/>
          <p:cNvSpPr>
            <a:spLocks noChangeArrowheads="1"/>
          </p:cNvSpPr>
          <p:nvPr/>
        </p:nvSpPr>
        <p:spPr bwMode="auto">
          <a:xfrm>
            <a:off x="5580063" y="3019425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3822" name="Rectangle 52"/>
          <p:cNvSpPr>
            <a:spLocks noChangeArrowheads="1"/>
          </p:cNvSpPr>
          <p:nvPr/>
        </p:nvSpPr>
        <p:spPr bwMode="auto">
          <a:xfrm>
            <a:off x="4557713" y="3305175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3823" name="Rectangle 53"/>
          <p:cNvSpPr>
            <a:spLocks noChangeArrowheads="1"/>
          </p:cNvSpPr>
          <p:nvPr/>
        </p:nvSpPr>
        <p:spPr bwMode="auto">
          <a:xfrm>
            <a:off x="5583238" y="3305175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3824" name="Freeform 54"/>
          <p:cNvSpPr>
            <a:spLocks/>
          </p:cNvSpPr>
          <p:nvPr/>
        </p:nvSpPr>
        <p:spPr bwMode="auto">
          <a:xfrm>
            <a:off x="4203700" y="467360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55"/>
          <p:cNvSpPr>
            <a:spLocks/>
          </p:cNvSpPr>
          <p:nvPr/>
        </p:nvSpPr>
        <p:spPr bwMode="auto">
          <a:xfrm>
            <a:off x="4210050" y="4679950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Rectangle 56"/>
          <p:cNvSpPr>
            <a:spLocks noChangeArrowheads="1"/>
          </p:cNvSpPr>
          <p:nvPr/>
        </p:nvSpPr>
        <p:spPr bwMode="auto">
          <a:xfrm>
            <a:off x="4818063" y="4805363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3827" name="Rectangle 57"/>
          <p:cNvSpPr>
            <a:spLocks noChangeArrowheads="1"/>
          </p:cNvSpPr>
          <p:nvPr/>
        </p:nvSpPr>
        <p:spPr bwMode="auto">
          <a:xfrm>
            <a:off x="4497388" y="4724400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3828" name="Rectangle 58"/>
          <p:cNvSpPr>
            <a:spLocks noChangeArrowheads="1"/>
          </p:cNvSpPr>
          <p:nvPr/>
        </p:nvSpPr>
        <p:spPr bwMode="auto">
          <a:xfrm>
            <a:off x="5467350" y="4724400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3829" name="Freeform 60"/>
          <p:cNvSpPr>
            <a:spLocks/>
          </p:cNvSpPr>
          <p:nvPr/>
        </p:nvSpPr>
        <p:spPr bwMode="auto">
          <a:xfrm>
            <a:off x="3436938" y="400208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Line 61"/>
          <p:cNvSpPr>
            <a:spLocks noChangeShapeType="1"/>
          </p:cNvSpPr>
          <p:nvPr/>
        </p:nvSpPr>
        <p:spPr bwMode="auto">
          <a:xfrm flipH="1" flipV="1">
            <a:off x="3463925" y="2366963"/>
            <a:ext cx="7938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Rectangle 62"/>
          <p:cNvSpPr>
            <a:spLocks noChangeArrowheads="1"/>
          </p:cNvSpPr>
          <p:nvPr/>
        </p:nvSpPr>
        <p:spPr bwMode="auto">
          <a:xfrm>
            <a:off x="4471988" y="3159125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3832" name="Rectangle 63"/>
          <p:cNvSpPr>
            <a:spLocks noChangeArrowheads="1"/>
          </p:cNvSpPr>
          <p:nvPr/>
        </p:nvSpPr>
        <p:spPr bwMode="auto">
          <a:xfrm>
            <a:off x="5984875" y="3133725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3833" name="Rectangle 64"/>
          <p:cNvSpPr>
            <a:spLocks noChangeArrowheads="1"/>
          </p:cNvSpPr>
          <p:nvPr/>
        </p:nvSpPr>
        <p:spPr bwMode="auto">
          <a:xfrm>
            <a:off x="5983288" y="3305175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sp>
        <p:nvSpPr>
          <p:cNvPr id="33834" name="Freeform 67"/>
          <p:cNvSpPr>
            <a:spLocks/>
          </p:cNvSpPr>
          <p:nvPr/>
        </p:nvSpPr>
        <p:spPr bwMode="auto">
          <a:xfrm>
            <a:off x="2936875" y="19939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68"/>
          <p:cNvSpPr>
            <a:spLocks noChangeShapeType="1"/>
          </p:cNvSpPr>
          <p:nvPr/>
        </p:nvSpPr>
        <p:spPr bwMode="auto">
          <a:xfrm flipH="1">
            <a:off x="1751013" y="2025650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6" name="Group 69"/>
          <p:cNvGrpSpPr>
            <a:grpSpLocks/>
          </p:cNvGrpSpPr>
          <p:nvPr/>
        </p:nvGrpSpPr>
        <p:grpSpPr bwMode="auto">
          <a:xfrm>
            <a:off x="3895725" y="4894263"/>
            <a:ext cx="511175" cy="107950"/>
            <a:chOff x="2258" y="2914"/>
            <a:chExt cx="322" cy="68"/>
          </a:xfrm>
        </p:grpSpPr>
        <p:sp>
          <p:nvSpPr>
            <p:cNvPr id="34020" name="Freeform 70"/>
            <p:cNvSpPr>
              <a:spLocks/>
            </p:cNvSpPr>
            <p:nvPr/>
          </p:nvSpPr>
          <p:spPr bwMode="auto">
            <a:xfrm>
              <a:off x="2532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1" name="Line 71"/>
            <p:cNvSpPr>
              <a:spLocks noChangeShapeType="1"/>
            </p:cNvSpPr>
            <p:nvPr/>
          </p:nvSpPr>
          <p:spPr bwMode="auto">
            <a:xfrm flipH="1">
              <a:off x="2452" y="293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2" name="Rectangle 72"/>
            <p:cNvSpPr>
              <a:spLocks noChangeArrowheads="1"/>
            </p:cNvSpPr>
            <p:nvPr/>
          </p:nvSpPr>
          <p:spPr bwMode="auto">
            <a:xfrm>
              <a:off x="2258" y="291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3837" name="Group 73"/>
          <p:cNvGrpSpPr>
            <a:grpSpLocks/>
          </p:cNvGrpSpPr>
          <p:nvPr/>
        </p:nvGrpSpPr>
        <p:grpSpPr bwMode="auto">
          <a:xfrm>
            <a:off x="2357438" y="4081463"/>
            <a:ext cx="1279525" cy="284162"/>
            <a:chOff x="1289" y="2402"/>
            <a:chExt cx="806" cy="179"/>
          </a:xfrm>
        </p:grpSpPr>
        <p:sp>
          <p:nvSpPr>
            <p:cNvPr id="34018" name="Rectangle 74"/>
            <p:cNvSpPr>
              <a:spLocks noChangeArrowheads="1"/>
            </p:cNvSpPr>
            <p:nvPr/>
          </p:nvSpPr>
          <p:spPr bwMode="auto">
            <a:xfrm>
              <a:off x="1289" y="2402"/>
              <a:ext cx="806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4019" name="Rectangle 75"/>
            <p:cNvSpPr>
              <a:spLocks noChangeArrowheads="1"/>
            </p:cNvSpPr>
            <p:nvPr/>
          </p:nvSpPr>
          <p:spPr bwMode="auto">
            <a:xfrm>
              <a:off x="1427" y="243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38" name="Line 76"/>
          <p:cNvSpPr>
            <a:spLocks noChangeShapeType="1"/>
          </p:cNvSpPr>
          <p:nvPr/>
        </p:nvSpPr>
        <p:spPr bwMode="auto">
          <a:xfrm>
            <a:off x="2809875" y="4362450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Rectangle 87"/>
          <p:cNvSpPr>
            <a:spLocks noChangeArrowheads="1"/>
          </p:cNvSpPr>
          <p:nvPr/>
        </p:nvSpPr>
        <p:spPr bwMode="auto">
          <a:xfrm>
            <a:off x="3551238" y="3505200"/>
            <a:ext cx="6699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  <a:endParaRPr lang="en-US" sz="900" b="0">
              <a:latin typeface="Tahoma" charset="0"/>
            </a:endParaRPr>
          </a:p>
        </p:txBody>
      </p:sp>
      <p:sp>
        <p:nvSpPr>
          <p:cNvPr id="33840" name="Line 88"/>
          <p:cNvSpPr>
            <a:spLocks noChangeShapeType="1"/>
          </p:cNvSpPr>
          <p:nvPr/>
        </p:nvSpPr>
        <p:spPr bwMode="auto">
          <a:xfrm>
            <a:off x="3462338" y="3570288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89"/>
          <p:cNvSpPr>
            <a:spLocks noChangeShapeType="1"/>
          </p:cNvSpPr>
          <p:nvPr/>
        </p:nvSpPr>
        <p:spPr bwMode="auto">
          <a:xfrm>
            <a:off x="3544888" y="36528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Rectangle 99"/>
          <p:cNvSpPr>
            <a:spLocks noChangeArrowheads="1"/>
          </p:cNvSpPr>
          <p:nvPr/>
        </p:nvSpPr>
        <p:spPr bwMode="auto">
          <a:xfrm>
            <a:off x="5949950" y="4840288"/>
            <a:ext cx="969963" cy="571500"/>
          </a:xfrm>
          <a:prstGeom prst="rect">
            <a:avLst/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3843" name="Rectangle 100"/>
          <p:cNvSpPr>
            <a:spLocks noChangeArrowheads="1"/>
          </p:cNvSpPr>
          <p:nvPr/>
        </p:nvSpPr>
        <p:spPr bwMode="auto">
          <a:xfrm>
            <a:off x="5995988" y="5065713"/>
            <a:ext cx="8715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0">
                <a:solidFill>
                  <a:srgbClr val="FF0000"/>
                </a:solidFill>
                <a:latin typeface="AvantGarde" charset="0"/>
              </a:rPr>
              <a:t>Data Memory</a:t>
            </a:r>
            <a:endParaRPr lang="en-US" sz="1000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44" name="Rectangle 101"/>
          <p:cNvSpPr>
            <a:spLocks noChangeArrowheads="1"/>
          </p:cNvSpPr>
          <p:nvPr/>
        </p:nvSpPr>
        <p:spPr bwMode="auto">
          <a:xfrm>
            <a:off x="6408738" y="5294313"/>
            <a:ext cx="1206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AvantGarde" charset="0"/>
              </a:rPr>
              <a:t>RD</a:t>
            </a:r>
            <a:endParaRPr lang="en-US" b="0">
              <a:latin typeface="Tahoma" charset="0"/>
            </a:endParaRPr>
          </a:p>
        </p:txBody>
      </p:sp>
      <p:sp>
        <p:nvSpPr>
          <p:cNvPr id="33845" name="Rectangle 102"/>
          <p:cNvSpPr>
            <a:spLocks noChangeArrowheads="1"/>
          </p:cNvSpPr>
          <p:nvPr/>
        </p:nvSpPr>
        <p:spPr bwMode="auto">
          <a:xfrm>
            <a:off x="6408738" y="4843463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AvantGarde" charset="0"/>
              </a:rPr>
              <a:t>WD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33846" name="Group 103"/>
          <p:cNvGrpSpPr>
            <a:grpSpLocks/>
          </p:cNvGrpSpPr>
          <p:nvPr/>
        </p:nvGrpSpPr>
        <p:grpSpPr bwMode="auto">
          <a:xfrm>
            <a:off x="6713538" y="4862513"/>
            <a:ext cx="190500" cy="107950"/>
            <a:chOff x="4069" y="2910"/>
            <a:chExt cx="120" cy="68"/>
          </a:xfrm>
        </p:grpSpPr>
        <p:sp>
          <p:nvSpPr>
            <p:cNvPr id="34016" name="Rectangle 104"/>
            <p:cNvSpPr>
              <a:spLocks noChangeArrowheads="1"/>
            </p:cNvSpPr>
            <p:nvPr/>
          </p:nvSpPr>
          <p:spPr bwMode="auto">
            <a:xfrm>
              <a:off x="4076" y="2910"/>
              <a:ext cx="11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FF0000"/>
                  </a:solidFill>
                  <a:latin typeface="AvantGarde" charset="0"/>
                </a:rPr>
                <a:t>R/W</a:t>
              </a:r>
              <a:endParaRPr lang="en-US" b="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34017" name="Line 105"/>
            <p:cNvSpPr>
              <a:spLocks noChangeShapeType="1"/>
            </p:cNvSpPr>
            <p:nvPr/>
          </p:nvSpPr>
          <p:spPr bwMode="auto">
            <a:xfrm>
              <a:off x="4069" y="2914"/>
              <a:ext cx="44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47" name="Rectangle 106"/>
          <p:cNvSpPr>
            <a:spLocks noChangeArrowheads="1"/>
          </p:cNvSpPr>
          <p:nvPr/>
        </p:nvSpPr>
        <p:spPr bwMode="auto">
          <a:xfrm>
            <a:off x="5978525" y="5292725"/>
            <a:ext cx="1555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AvantGarde" charset="0"/>
              </a:rPr>
              <a:t>Adr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48" name="Freeform 107"/>
          <p:cNvSpPr>
            <a:spLocks/>
          </p:cNvSpPr>
          <p:nvPr/>
        </p:nvSpPr>
        <p:spPr bwMode="auto">
          <a:xfrm>
            <a:off x="6916738" y="4899025"/>
            <a:ext cx="68262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20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9" name="Line 108"/>
          <p:cNvSpPr>
            <a:spLocks noChangeShapeType="1"/>
          </p:cNvSpPr>
          <p:nvPr/>
        </p:nvSpPr>
        <p:spPr bwMode="auto">
          <a:xfrm>
            <a:off x="6948488" y="4924425"/>
            <a:ext cx="138112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Rectangle 109"/>
          <p:cNvSpPr>
            <a:spLocks noChangeArrowheads="1"/>
          </p:cNvSpPr>
          <p:nvPr/>
        </p:nvSpPr>
        <p:spPr bwMode="auto">
          <a:xfrm>
            <a:off x="7091363" y="4822825"/>
            <a:ext cx="1428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Wr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51" name="Freeform 110"/>
          <p:cNvSpPr>
            <a:spLocks/>
          </p:cNvSpPr>
          <p:nvPr/>
        </p:nvSpPr>
        <p:spPr bwMode="auto">
          <a:xfrm>
            <a:off x="4730750" y="609758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Freeform 111"/>
          <p:cNvSpPr>
            <a:spLocks/>
          </p:cNvSpPr>
          <p:nvPr/>
        </p:nvSpPr>
        <p:spPr bwMode="auto">
          <a:xfrm>
            <a:off x="4737100" y="6103938"/>
            <a:ext cx="457200" cy="112712"/>
          </a:xfrm>
          <a:custGeom>
            <a:avLst/>
            <a:gdLst>
              <a:gd name="T0" fmla="*/ 0 w 288"/>
              <a:gd name="T1" fmla="*/ 0 h 71"/>
              <a:gd name="T2" fmla="*/ 2147483647 w 288"/>
              <a:gd name="T3" fmla="*/ 0 h 71"/>
              <a:gd name="T4" fmla="*/ 2147483647 w 288"/>
              <a:gd name="T5" fmla="*/ 2147483647 h 71"/>
              <a:gd name="T6" fmla="*/ 2147483647 w 288"/>
              <a:gd name="T7" fmla="*/ 2147483647 h 71"/>
              <a:gd name="T8" fmla="*/ 0 w 288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1"/>
              <a:gd name="T17" fmla="*/ 288 w 288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1">
                <a:moveTo>
                  <a:pt x="0" y="0"/>
                </a:moveTo>
                <a:lnTo>
                  <a:pt x="288" y="0"/>
                </a:lnTo>
                <a:lnTo>
                  <a:pt x="252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3" name="Rectangle 112"/>
          <p:cNvSpPr>
            <a:spLocks noChangeArrowheads="1"/>
          </p:cNvSpPr>
          <p:nvPr/>
        </p:nvSpPr>
        <p:spPr bwMode="auto">
          <a:xfrm>
            <a:off x="5334000" y="6121400"/>
            <a:ext cx="3190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WDSEL</a:t>
            </a:r>
            <a:endParaRPr lang="en-US" b="0">
              <a:latin typeface="Tahoma" charset="0"/>
            </a:endParaRPr>
          </a:p>
        </p:txBody>
      </p:sp>
      <p:sp>
        <p:nvSpPr>
          <p:cNvPr id="33854" name="Freeform 113"/>
          <p:cNvSpPr>
            <a:spLocks/>
          </p:cNvSpPr>
          <p:nvPr/>
        </p:nvSpPr>
        <p:spPr bwMode="auto">
          <a:xfrm>
            <a:off x="5156200" y="6129338"/>
            <a:ext cx="69850" cy="55562"/>
          </a:xfrm>
          <a:custGeom>
            <a:avLst/>
            <a:gdLst>
              <a:gd name="T0" fmla="*/ 0 w 44"/>
              <a:gd name="T1" fmla="*/ 2147483647 h 35"/>
              <a:gd name="T2" fmla="*/ 2147483647 w 44"/>
              <a:gd name="T3" fmla="*/ 0 h 35"/>
              <a:gd name="T4" fmla="*/ 2147483647 w 44"/>
              <a:gd name="T5" fmla="*/ 2147483647 h 35"/>
              <a:gd name="T6" fmla="*/ 2147483647 w 44"/>
              <a:gd name="T7" fmla="*/ 2147483647 h 35"/>
              <a:gd name="T8" fmla="*/ 0 w 44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5"/>
              <a:gd name="T17" fmla="*/ 44 w 44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5">
                <a:moveTo>
                  <a:pt x="0" y="19"/>
                </a:moveTo>
                <a:lnTo>
                  <a:pt x="44" y="0"/>
                </a:lnTo>
                <a:lnTo>
                  <a:pt x="24" y="19"/>
                </a:lnTo>
                <a:lnTo>
                  <a:pt x="44" y="35"/>
                </a:lnTo>
                <a:lnTo>
                  <a:pt x="0" y="19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55" name="Line 114"/>
          <p:cNvSpPr>
            <a:spLocks noChangeShapeType="1"/>
          </p:cNvSpPr>
          <p:nvPr/>
        </p:nvSpPr>
        <p:spPr bwMode="auto">
          <a:xfrm>
            <a:off x="5194300" y="6159500"/>
            <a:ext cx="101600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Rectangle 115"/>
          <p:cNvSpPr>
            <a:spLocks noChangeArrowheads="1"/>
          </p:cNvSpPr>
          <p:nvPr/>
        </p:nvSpPr>
        <p:spPr bwMode="auto">
          <a:xfrm>
            <a:off x="4819650" y="6102350"/>
            <a:ext cx="300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0000"/>
                </a:solidFill>
                <a:latin typeface="Helvetica" charset="0"/>
              </a:rPr>
              <a:t>0    1    2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57" name="Line 116"/>
          <p:cNvSpPr>
            <a:spLocks noChangeShapeType="1"/>
          </p:cNvSpPr>
          <p:nvPr/>
        </p:nvSpPr>
        <p:spPr bwMode="auto">
          <a:xfrm flipH="1">
            <a:off x="5010150" y="5324475"/>
            <a:ext cx="89852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117"/>
          <p:cNvSpPr>
            <a:spLocks noChangeShapeType="1"/>
          </p:cNvSpPr>
          <p:nvPr/>
        </p:nvSpPr>
        <p:spPr bwMode="auto">
          <a:xfrm>
            <a:off x="4991100" y="4867275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118"/>
          <p:cNvSpPr>
            <a:spLocks/>
          </p:cNvSpPr>
          <p:nvPr/>
        </p:nvSpPr>
        <p:spPr bwMode="auto">
          <a:xfrm>
            <a:off x="5873750" y="52974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0" name="Line 119"/>
          <p:cNvSpPr>
            <a:spLocks noChangeShapeType="1"/>
          </p:cNvSpPr>
          <p:nvPr/>
        </p:nvSpPr>
        <p:spPr bwMode="auto">
          <a:xfrm>
            <a:off x="6170613" y="3189288"/>
            <a:ext cx="1190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120"/>
          <p:cNvSpPr>
            <a:spLocks noChangeShapeType="1"/>
          </p:cNvSpPr>
          <p:nvPr/>
        </p:nvSpPr>
        <p:spPr bwMode="auto">
          <a:xfrm>
            <a:off x="7361238" y="3189288"/>
            <a:ext cx="1587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121"/>
          <p:cNvSpPr>
            <a:spLocks noChangeShapeType="1"/>
          </p:cNvSpPr>
          <p:nvPr/>
        </p:nvSpPr>
        <p:spPr bwMode="auto">
          <a:xfrm flipH="1">
            <a:off x="4991100" y="6400800"/>
            <a:ext cx="237013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122"/>
          <p:cNvSpPr>
            <a:spLocks noChangeShapeType="1"/>
          </p:cNvSpPr>
          <p:nvPr/>
        </p:nvSpPr>
        <p:spPr bwMode="auto">
          <a:xfrm flipV="1">
            <a:off x="4991100" y="621188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Freeform 123"/>
          <p:cNvSpPr>
            <a:spLocks/>
          </p:cNvSpPr>
          <p:nvPr/>
        </p:nvSpPr>
        <p:spPr bwMode="auto">
          <a:xfrm>
            <a:off x="6138863" y="3163888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124"/>
          <p:cNvSpPr>
            <a:spLocks noChangeShapeType="1"/>
          </p:cNvSpPr>
          <p:nvPr/>
        </p:nvSpPr>
        <p:spPr bwMode="auto">
          <a:xfrm>
            <a:off x="6505575" y="5445125"/>
            <a:ext cx="1588" cy="2524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Line 125"/>
          <p:cNvSpPr>
            <a:spLocks noChangeShapeType="1"/>
          </p:cNvSpPr>
          <p:nvPr/>
        </p:nvSpPr>
        <p:spPr bwMode="auto">
          <a:xfrm flipH="1">
            <a:off x="5116513" y="5697538"/>
            <a:ext cx="1400175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126"/>
          <p:cNvSpPr>
            <a:spLocks noChangeShapeType="1"/>
          </p:cNvSpPr>
          <p:nvPr/>
        </p:nvSpPr>
        <p:spPr bwMode="auto">
          <a:xfrm>
            <a:off x="5105400" y="5697538"/>
            <a:ext cx="1588" cy="3619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Freeform 127"/>
          <p:cNvSpPr>
            <a:spLocks/>
          </p:cNvSpPr>
          <p:nvPr/>
        </p:nvSpPr>
        <p:spPr bwMode="auto">
          <a:xfrm>
            <a:off x="5073650" y="60213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69" name="Group 128"/>
          <p:cNvGrpSpPr>
            <a:grpSpLocks/>
          </p:cNvGrpSpPr>
          <p:nvPr/>
        </p:nvGrpSpPr>
        <p:grpSpPr bwMode="auto">
          <a:xfrm>
            <a:off x="2835275" y="4856163"/>
            <a:ext cx="503238" cy="138112"/>
            <a:chOff x="1590" y="2890"/>
            <a:chExt cx="317" cy="87"/>
          </a:xfrm>
        </p:grpSpPr>
        <p:sp>
          <p:nvSpPr>
            <p:cNvPr id="34012" name="Line 129"/>
            <p:cNvSpPr>
              <a:spLocks noChangeShapeType="1"/>
            </p:cNvSpPr>
            <p:nvPr/>
          </p:nvSpPr>
          <p:spPr bwMode="auto">
            <a:xfrm>
              <a:off x="1590" y="2902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3" name="Line 130"/>
            <p:cNvSpPr>
              <a:spLocks noChangeShapeType="1"/>
            </p:cNvSpPr>
            <p:nvPr/>
          </p:nvSpPr>
          <p:spPr bwMode="auto">
            <a:xfrm>
              <a:off x="1626" y="293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4" name="Freeform 131"/>
            <p:cNvSpPr>
              <a:spLocks/>
            </p:cNvSpPr>
            <p:nvPr/>
          </p:nvSpPr>
          <p:spPr bwMode="auto">
            <a:xfrm>
              <a:off x="1690" y="291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5" name="Rectangle 132"/>
            <p:cNvSpPr>
              <a:spLocks noChangeArrowheads="1"/>
            </p:cNvSpPr>
            <p:nvPr/>
          </p:nvSpPr>
          <p:spPr bwMode="auto">
            <a:xfrm>
              <a:off x="1756" y="289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70" name="Line 133"/>
          <p:cNvSpPr>
            <a:spLocks noChangeShapeType="1"/>
          </p:cNvSpPr>
          <p:nvPr/>
        </p:nvSpPr>
        <p:spPr bwMode="auto">
          <a:xfrm>
            <a:off x="2835275" y="501491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Line 134"/>
          <p:cNvSpPr>
            <a:spLocks noChangeShapeType="1"/>
          </p:cNvSpPr>
          <p:nvPr/>
        </p:nvSpPr>
        <p:spPr bwMode="auto">
          <a:xfrm>
            <a:off x="2892425" y="507206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135"/>
          <p:cNvSpPr>
            <a:spLocks/>
          </p:cNvSpPr>
          <p:nvPr/>
        </p:nvSpPr>
        <p:spPr bwMode="auto">
          <a:xfrm>
            <a:off x="2994025" y="50466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3" name="Rectangle 136"/>
          <p:cNvSpPr>
            <a:spLocks noChangeArrowheads="1"/>
          </p:cNvSpPr>
          <p:nvPr/>
        </p:nvSpPr>
        <p:spPr bwMode="auto">
          <a:xfrm>
            <a:off x="3094038" y="4970463"/>
            <a:ext cx="3714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WDSEL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33874" name="Group 137"/>
          <p:cNvGrpSpPr>
            <a:grpSpLocks/>
          </p:cNvGrpSpPr>
          <p:nvPr/>
        </p:nvGrpSpPr>
        <p:grpSpPr bwMode="auto">
          <a:xfrm>
            <a:off x="2835275" y="5116513"/>
            <a:ext cx="612775" cy="138112"/>
            <a:chOff x="1590" y="3054"/>
            <a:chExt cx="386" cy="87"/>
          </a:xfrm>
        </p:grpSpPr>
        <p:sp>
          <p:nvSpPr>
            <p:cNvPr id="34008" name="Line 138"/>
            <p:cNvSpPr>
              <a:spLocks noChangeShapeType="1"/>
            </p:cNvSpPr>
            <p:nvPr/>
          </p:nvSpPr>
          <p:spPr bwMode="auto">
            <a:xfrm>
              <a:off x="1590" y="3082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Line 139"/>
            <p:cNvSpPr>
              <a:spLocks noChangeShapeType="1"/>
            </p:cNvSpPr>
            <p:nvPr/>
          </p:nvSpPr>
          <p:spPr bwMode="auto">
            <a:xfrm>
              <a:off x="1626" y="311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0" name="Freeform 140"/>
            <p:cNvSpPr>
              <a:spLocks/>
            </p:cNvSpPr>
            <p:nvPr/>
          </p:nvSpPr>
          <p:spPr bwMode="auto">
            <a:xfrm>
              <a:off x="1690" y="309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1" name="Rectangle 141"/>
            <p:cNvSpPr>
              <a:spLocks noChangeArrowheads="1"/>
            </p:cNvSpPr>
            <p:nvPr/>
          </p:nvSpPr>
          <p:spPr bwMode="auto">
            <a:xfrm>
              <a:off x="1752" y="305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75" name="Line 142"/>
          <p:cNvSpPr>
            <a:spLocks noChangeShapeType="1"/>
          </p:cNvSpPr>
          <p:nvPr/>
        </p:nvSpPr>
        <p:spPr bwMode="auto">
          <a:xfrm>
            <a:off x="2835275" y="53006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Line 143"/>
          <p:cNvSpPr>
            <a:spLocks noChangeShapeType="1"/>
          </p:cNvSpPr>
          <p:nvPr/>
        </p:nvSpPr>
        <p:spPr bwMode="auto">
          <a:xfrm>
            <a:off x="2892425" y="53578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144"/>
          <p:cNvSpPr>
            <a:spLocks/>
          </p:cNvSpPr>
          <p:nvPr/>
        </p:nvSpPr>
        <p:spPr bwMode="auto">
          <a:xfrm>
            <a:off x="2994025" y="5332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0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8" name="Rectangle 145"/>
          <p:cNvSpPr>
            <a:spLocks noChangeArrowheads="1"/>
          </p:cNvSpPr>
          <p:nvPr/>
        </p:nvSpPr>
        <p:spPr bwMode="auto">
          <a:xfrm>
            <a:off x="3100388" y="5256213"/>
            <a:ext cx="1428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Wr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79" name="Line 146"/>
          <p:cNvSpPr>
            <a:spLocks noChangeShapeType="1"/>
          </p:cNvSpPr>
          <p:nvPr/>
        </p:nvSpPr>
        <p:spPr bwMode="auto">
          <a:xfrm>
            <a:off x="4432300" y="3336925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147"/>
          <p:cNvSpPr>
            <a:spLocks noChangeShapeType="1"/>
          </p:cNvSpPr>
          <p:nvPr/>
        </p:nvSpPr>
        <p:spPr bwMode="auto">
          <a:xfrm flipH="1">
            <a:off x="4432300" y="336232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81" name="Group 148"/>
          <p:cNvGrpSpPr>
            <a:grpSpLocks/>
          </p:cNvGrpSpPr>
          <p:nvPr/>
        </p:nvGrpSpPr>
        <p:grpSpPr bwMode="auto">
          <a:xfrm>
            <a:off x="6156325" y="3298825"/>
            <a:ext cx="530225" cy="107950"/>
            <a:chOff x="3682" y="1909"/>
            <a:chExt cx="334" cy="68"/>
          </a:xfrm>
        </p:grpSpPr>
        <p:sp>
          <p:nvSpPr>
            <p:cNvPr id="34005" name="Freeform 149"/>
            <p:cNvSpPr>
              <a:spLocks/>
            </p:cNvSpPr>
            <p:nvPr/>
          </p:nvSpPr>
          <p:spPr bwMode="auto">
            <a:xfrm>
              <a:off x="3682" y="1917"/>
              <a:ext cx="44" cy="36"/>
            </a:xfrm>
            <a:custGeom>
              <a:avLst/>
              <a:gdLst>
                <a:gd name="T0" fmla="*/ 0 w 44"/>
                <a:gd name="T1" fmla="*/ 20 h 36"/>
                <a:gd name="T2" fmla="*/ 44 w 44"/>
                <a:gd name="T3" fmla="*/ 0 h 36"/>
                <a:gd name="T4" fmla="*/ 20 w 44"/>
                <a:gd name="T5" fmla="*/ 20 h 36"/>
                <a:gd name="T6" fmla="*/ 44 w 44"/>
                <a:gd name="T7" fmla="*/ 36 h 36"/>
                <a:gd name="T8" fmla="*/ 0 w 44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6"/>
                <a:gd name="T17" fmla="*/ 44 w 4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6">
                  <a:moveTo>
                    <a:pt x="0" y="20"/>
                  </a:moveTo>
                  <a:lnTo>
                    <a:pt x="44" y="0"/>
                  </a:lnTo>
                  <a:lnTo>
                    <a:pt x="20" y="20"/>
                  </a:lnTo>
                  <a:lnTo>
                    <a:pt x="44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Line 150"/>
            <p:cNvSpPr>
              <a:spLocks noChangeShapeType="1"/>
            </p:cNvSpPr>
            <p:nvPr/>
          </p:nvSpPr>
          <p:spPr bwMode="auto">
            <a:xfrm>
              <a:off x="3702" y="1937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Rectangle 151"/>
            <p:cNvSpPr>
              <a:spLocks noChangeArrowheads="1"/>
            </p:cNvSpPr>
            <p:nvPr/>
          </p:nvSpPr>
          <p:spPr bwMode="auto">
            <a:xfrm>
              <a:off x="3850" y="190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3882" name="Group 152"/>
          <p:cNvGrpSpPr>
            <a:grpSpLocks/>
          </p:cNvGrpSpPr>
          <p:nvPr/>
        </p:nvGrpSpPr>
        <p:grpSpPr bwMode="auto">
          <a:xfrm>
            <a:off x="2811463" y="5502275"/>
            <a:ext cx="608012" cy="138113"/>
            <a:chOff x="1575" y="3249"/>
            <a:chExt cx="383" cy="87"/>
          </a:xfrm>
        </p:grpSpPr>
        <p:sp>
          <p:nvSpPr>
            <p:cNvPr id="34001" name="Line 153"/>
            <p:cNvSpPr>
              <a:spLocks noChangeShapeType="1"/>
            </p:cNvSpPr>
            <p:nvPr/>
          </p:nvSpPr>
          <p:spPr bwMode="auto">
            <a:xfrm>
              <a:off x="1575" y="326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2" name="Line 154"/>
            <p:cNvSpPr>
              <a:spLocks noChangeShapeType="1"/>
            </p:cNvSpPr>
            <p:nvPr/>
          </p:nvSpPr>
          <p:spPr bwMode="auto">
            <a:xfrm>
              <a:off x="1610" y="329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3" name="Freeform 155"/>
            <p:cNvSpPr>
              <a:spLocks/>
            </p:cNvSpPr>
            <p:nvPr/>
          </p:nvSpPr>
          <p:spPr bwMode="auto">
            <a:xfrm>
              <a:off x="1670" y="3278"/>
              <a:ext cx="48" cy="35"/>
            </a:xfrm>
            <a:custGeom>
              <a:avLst/>
              <a:gdLst>
                <a:gd name="T0" fmla="*/ 48 w 48"/>
                <a:gd name="T1" fmla="*/ 19 h 35"/>
                <a:gd name="T2" fmla="*/ 0 w 48"/>
                <a:gd name="T3" fmla="*/ 35 h 35"/>
                <a:gd name="T4" fmla="*/ 24 w 48"/>
                <a:gd name="T5" fmla="*/ 19 h 35"/>
                <a:gd name="T6" fmla="*/ 0 w 48"/>
                <a:gd name="T7" fmla="*/ 0 h 35"/>
                <a:gd name="T8" fmla="*/ 48 w 48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5"/>
                <a:gd name="T17" fmla="*/ 48 w 4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5">
                  <a:moveTo>
                    <a:pt x="48" y="19"/>
                  </a:moveTo>
                  <a:lnTo>
                    <a:pt x="0" y="3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4" name="Rectangle 156"/>
            <p:cNvSpPr>
              <a:spLocks noChangeArrowheads="1"/>
            </p:cNvSpPr>
            <p:nvPr/>
          </p:nvSpPr>
          <p:spPr bwMode="auto">
            <a:xfrm>
              <a:off x="1770" y="3249"/>
              <a:ext cx="1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3883" name="Group 157"/>
          <p:cNvGrpSpPr>
            <a:grpSpLocks/>
          </p:cNvGrpSpPr>
          <p:nvPr/>
        </p:nvGrpSpPr>
        <p:grpSpPr bwMode="auto">
          <a:xfrm>
            <a:off x="2068513" y="1708150"/>
            <a:ext cx="123825" cy="152400"/>
            <a:chOff x="1107" y="907"/>
            <a:chExt cx="78" cy="96"/>
          </a:xfrm>
        </p:grpSpPr>
        <p:sp>
          <p:nvSpPr>
            <p:cNvPr id="33999" name="Line 158"/>
            <p:cNvSpPr>
              <a:spLocks noChangeShapeType="1"/>
            </p:cNvSpPr>
            <p:nvPr/>
          </p:nvSpPr>
          <p:spPr bwMode="auto">
            <a:xfrm>
              <a:off x="1107" y="90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" name="Rectangle 159"/>
            <p:cNvSpPr>
              <a:spLocks noChangeArrowheads="1"/>
            </p:cNvSpPr>
            <p:nvPr/>
          </p:nvSpPr>
          <p:spPr bwMode="auto">
            <a:xfrm>
              <a:off x="1128" y="92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884" name="Line 216"/>
          <p:cNvSpPr>
            <a:spLocks noChangeShapeType="1"/>
          </p:cNvSpPr>
          <p:nvPr/>
        </p:nvSpPr>
        <p:spPr bwMode="auto">
          <a:xfrm>
            <a:off x="5410200" y="5257800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85" name="Text Box 217"/>
          <p:cNvSpPr txBox="1">
            <a:spLocks noChangeArrowheads="1"/>
          </p:cNvSpPr>
          <p:nvPr/>
        </p:nvSpPr>
        <p:spPr bwMode="auto">
          <a:xfrm>
            <a:off x="5500688" y="5305425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sp>
        <p:nvSpPr>
          <p:cNvPr id="33886" name="Line 218"/>
          <p:cNvSpPr>
            <a:spLocks noChangeShapeType="1"/>
          </p:cNvSpPr>
          <p:nvPr/>
        </p:nvSpPr>
        <p:spPr bwMode="auto">
          <a:xfrm>
            <a:off x="5429250" y="56292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87" name="Text Box 219"/>
          <p:cNvSpPr txBox="1">
            <a:spLocks noChangeArrowheads="1"/>
          </p:cNvSpPr>
          <p:nvPr/>
        </p:nvSpPr>
        <p:spPr bwMode="auto">
          <a:xfrm>
            <a:off x="5519738" y="56769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grpSp>
        <p:nvGrpSpPr>
          <p:cNvPr id="33888" name="Group 253"/>
          <p:cNvGrpSpPr>
            <a:grpSpLocks/>
          </p:cNvGrpSpPr>
          <p:nvPr/>
        </p:nvGrpSpPr>
        <p:grpSpPr bwMode="auto">
          <a:xfrm>
            <a:off x="3467100" y="2911475"/>
            <a:ext cx="971550" cy="512763"/>
            <a:chOff x="1248" y="1834"/>
            <a:chExt cx="612" cy="323"/>
          </a:xfrm>
        </p:grpSpPr>
        <p:sp>
          <p:nvSpPr>
            <p:cNvPr id="33985" name="Rectangle 239"/>
            <p:cNvSpPr>
              <a:spLocks noChangeArrowheads="1"/>
            </p:cNvSpPr>
            <p:nvPr/>
          </p:nvSpPr>
          <p:spPr bwMode="auto">
            <a:xfrm>
              <a:off x="1288" y="1889"/>
              <a:ext cx="3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Rd:&lt;15:11&gt;</a:t>
              </a:r>
              <a:endParaRPr lang="en-US" sz="900" b="0">
                <a:latin typeface="AvantGarde" charset="0"/>
              </a:endParaRPr>
            </a:p>
          </p:txBody>
        </p:sp>
        <p:sp>
          <p:nvSpPr>
            <p:cNvPr id="33986" name="Line 240"/>
            <p:cNvSpPr>
              <a:spLocks noChangeShapeType="1"/>
            </p:cNvSpPr>
            <p:nvPr/>
          </p:nvSpPr>
          <p:spPr bwMode="auto">
            <a:xfrm>
              <a:off x="1249" y="1937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Line 241"/>
            <p:cNvSpPr>
              <a:spLocks noChangeShapeType="1"/>
            </p:cNvSpPr>
            <p:nvPr/>
          </p:nvSpPr>
          <p:spPr bwMode="auto">
            <a:xfrm>
              <a:off x="1285" y="1973"/>
              <a:ext cx="3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Freeform 242"/>
            <p:cNvSpPr>
              <a:spLocks/>
            </p:cNvSpPr>
            <p:nvPr/>
          </p:nvSpPr>
          <p:spPr bwMode="auto">
            <a:xfrm>
              <a:off x="1626" y="1955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AutoShape 243"/>
            <p:cNvSpPr>
              <a:spLocks noChangeArrowheads="1"/>
            </p:cNvSpPr>
            <p:nvPr/>
          </p:nvSpPr>
          <p:spPr bwMode="auto">
            <a:xfrm rot="-5400000">
              <a:off x="1623" y="2002"/>
              <a:ext cx="19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73 w 21600"/>
                <a:gd name="T13" fmla="*/ 4629 h 21600"/>
                <a:gd name="T14" fmla="*/ 17127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990" name="Line 244"/>
            <p:cNvSpPr>
              <a:spLocks noChangeShapeType="1"/>
            </p:cNvSpPr>
            <p:nvPr/>
          </p:nvSpPr>
          <p:spPr bwMode="auto">
            <a:xfrm>
              <a:off x="1248" y="2075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Line 245"/>
            <p:cNvSpPr>
              <a:spLocks noChangeShapeType="1"/>
            </p:cNvSpPr>
            <p:nvPr/>
          </p:nvSpPr>
          <p:spPr bwMode="auto">
            <a:xfrm>
              <a:off x="1284" y="2111"/>
              <a:ext cx="38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Freeform 246"/>
            <p:cNvSpPr>
              <a:spLocks/>
            </p:cNvSpPr>
            <p:nvPr/>
          </p:nvSpPr>
          <p:spPr bwMode="auto">
            <a:xfrm>
              <a:off x="1625" y="209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3" name="Freeform 247"/>
            <p:cNvSpPr>
              <a:spLocks/>
            </p:cNvSpPr>
            <p:nvPr/>
          </p:nvSpPr>
          <p:spPr bwMode="auto">
            <a:xfrm>
              <a:off x="1812" y="201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4" name="Line 248"/>
            <p:cNvSpPr>
              <a:spLocks noChangeShapeType="1"/>
            </p:cNvSpPr>
            <p:nvPr/>
          </p:nvSpPr>
          <p:spPr bwMode="auto">
            <a:xfrm flipH="1">
              <a:off x="1765" y="20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95" name="Rectangle 249"/>
            <p:cNvSpPr>
              <a:spLocks noChangeArrowheads="1"/>
            </p:cNvSpPr>
            <p:nvPr/>
          </p:nvSpPr>
          <p:spPr bwMode="auto">
            <a:xfrm>
              <a:off x="1286" y="2033"/>
              <a:ext cx="35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Rt:&lt;20:16&gt;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3996" name="Text Box 250"/>
            <p:cNvSpPr txBox="1">
              <a:spLocks noChangeArrowheads="1"/>
            </p:cNvSpPr>
            <p:nvPr/>
          </p:nvSpPr>
          <p:spPr bwMode="auto">
            <a:xfrm>
              <a:off x="1625" y="1917"/>
              <a:ext cx="14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latin typeface="AvantGarde" charset="0"/>
                </a:rPr>
                <a:t>0</a:t>
              </a:r>
              <a:br>
                <a:rPr lang="en-US" sz="700" b="0">
                  <a:latin typeface="AvantGarde" charset="0"/>
                </a:rPr>
              </a:br>
              <a:r>
                <a:rPr lang="en-US" sz="500" b="0">
                  <a:latin typeface="AvantGarde" charset="0"/>
                </a:rPr>
                <a:t> </a:t>
              </a:r>
            </a:p>
            <a:p>
              <a:r>
                <a:rPr lang="en-US" sz="700" b="0">
                  <a:latin typeface="AvantGarde" charset="0"/>
                </a:rPr>
                <a:t>1</a:t>
              </a:r>
            </a:p>
          </p:txBody>
        </p:sp>
        <p:sp>
          <p:nvSpPr>
            <p:cNvPr id="33997" name="Freeform 251"/>
            <p:cNvSpPr>
              <a:spLocks/>
            </p:cNvSpPr>
            <p:nvPr/>
          </p:nvSpPr>
          <p:spPr bwMode="auto">
            <a:xfrm>
              <a:off x="1704" y="189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8" name="Line 252"/>
            <p:cNvSpPr>
              <a:spLocks noChangeShapeType="1"/>
            </p:cNvSpPr>
            <p:nvPr/>
          </p:nvSpPr>
          <p:spPr bwMode="auto">
            <a:xfrm flipH="1">
              <a:off x="1721" y="1834"/>
              <a:ext cx="3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3889" name="Rectangle 254"/>
          <p:cNvSpPr>
            <a:spLocks noChangeArrowheads="1"/>
          </p:cNvSpPr>
          <p:nvPr/>
        </p:nvSpPr>
        <p:spPr bwMode="auto">
          <a:xfrm>
            <a:off x="4106863" y="2800350"/>
            <a:ext cx="2301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BSEL</a:t>
            </a:r>
            <a:endParaRPr lang="en-US" b="0">
              <a:latin typeface="Tahoma" charset="0"/>
            </a:endParaRPr>
          </a:p>
        </p:txBody>
      </p:sp>
      <p:sp>
        <p:nvSpPr>
          <p:cNvPr id="33890" name="Line 255"/>
          <p:cNvSpPr>
            <a:spLocks noChangeShapeType="1"/>
          </p:cNvSpPr>
          <p:nvPr/>
        </p:nvSpPr>
        <p:spPr bwMode="auto">
          <a:xfrm>
            <a:off x="2813050" y="4660900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Line 256"/>
          <p:cNvSpPr>
            <a:spLocks noChangeShapeType="1"/>
          </p:cNvSpPr>
          <p:nvPr/>
        </p:nvSpPr>
        <p:spPr bwMode="auto">
          <a:xfrm>
            <a:off x="2870200" y="4718050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257"/>
          <p:cNvSpPr>
            <a:spLocks/>
          </p:cNvSpPr>
          <p:nvPr/>
        </p:nvSpPr>
        <p:spPr bwMode="auto">
          <a:xfrm>
            <a:off x="2965450" y="4692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3" name="Rectangle 258"/>
          <p:cNvSpPr>
            <a:spLocks noChangeArrowheads="1"/>
          </p:cNvSpPr>
          <p:nvPr/>
        </p:nvSpPr>
        <p:spPr bwMode="auto">
          <a:xfrm>
            <a:off x="3140075" y="4648200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grpSp>
        <p:nvGrpSpPr>
          <p:cNvPr id="33894" name="Group 269"/>
          <p:cNvGrpSpPr>
            <a:grpSpLocks/>
          </p:cNvGrpSpPr>
          <p:nvPr/>
        </p:nvGrpSpPr>
        <p:grpSpPr bwMode="auto">
          <a:xfrm>
            <a:off x="3962400" y="1076325"/>
            <a:ext cx="4876800" cy="304800"/>
            <a:chOff x="1728" y="288"/>
            <a:chExt cx="3072" cy="192"/>
          </a:xfrm>
        </p:grpSpPr>
        <p:grpSp>
          <p:nvGrpSpPr>
            <p:cNvPr id="33952" name="Group 270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33954" name="Line 271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5" name="Line 272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6" name="Line 273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7" name="Line 274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8" name="Line 275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59" name="Line 276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0" name="Line 277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1" name="Line 278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2" name="Line 279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3" name="Line 280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4" name="Line 281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5" name="Line 282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6" name="Line 283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7" name="Line 284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8" name="Line 285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69" name="Line 286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0" name="Line 287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1" name="Line 288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2" name="Line 289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3" name="Line 290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4" name="Line 291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5" name="Line 292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6" name="Line 293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7" name="Line 294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8" name="Line 295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79" name="Line 296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0" name="Line 297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1" name="Line 298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2" name="Line 299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3" name="Line 300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84" name="Line 301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53" name="Rectangle 302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Tahoma" charset="0"/>
              </a:endParaRPr>
            </a:p>
          </p:txBody>
        </p:sp>
      </p:grpSp>
      <p:sp>
        <p:nvSpPr>
          <p:cNvPr id="33895" name="Line 303"/>
          <p:cNvSpPr>
            <a:spLocks noChangeShapeType="1"/>
          </p:cNvSpPr>
          <p:nvPr/>
        </p:nvSpPr>
        <p:spPr bwMode="auto">
          <a:xfrm>
            <a:off x="4876800" y="10763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Line 304"/>
          <p:cNvSpPr>
            <a:spLocks noChangeShapeType="1"/>
          </p:cNvSpPr>
          <p:nvPr/>
        </p:nvSpPr>
        <p:spPr bwMode="auto">
          <a:xfrm>
            <a:off x="5638800" y="10763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Line 305"/>
          <p:cNvSpPr>
            <a:spLocks noChangeShapeType="1"/>
          </p:cNvSpPr>
          <p:nvPr/>
        </p:nvSpPr>
        <p:spPr bwMode="auto">
          <a:xfrm>
            <a:off x="6400800" y="10763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Text Box 306"/>
          <p:cNvSpPr txBox="1">
            <a:spLocks noChangeArrowheads="1"/>
          </p:cNvSpPr>
          <p:nvPr/>
        </p:nvSpPr>
        <p:spPr bwMode="auto">
          <a:xfrm>
            <a:off x="4022725" y="1076325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Tahoma" charset="0"/>
              </a:rPr>
              <a:t>100011</a:t>
            </a:r>
          </a:p>
        </p:txBody>
      </p:sp>
      <p:sp>
        <p:nvSpPr>
          <p:cNvPr id="33899" name="Text Box 307"/>
          <p:cNvSpPr txBox="1">
            <a:spLocks noChangeArrowheads="1"/>
          </p:cNvSpPr>
          <p:nvPr/>
        </p:nvSpPr>
        <p:spPr bwMode="auto">
          <a:xfrm>
            <a:off x="5029200" y="1000125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s</a:t>
            </a:r>
          </a:p>
        </p:txBody>
      </p:sp>
      <p:sp>
        <p:nvSpPr>
          <p:cNvPr id="33900" name="Text Box 308"/>
          <p:cNvSpPr txBox="1">
            <a:spLocks noChangeArrowheads="1"/>
          </p:cNvSpPr>
          <p:nvPr/>
        </p:nvSpPr>
        <p:spPr bwMode="auto">
          <a:xfrm>
            <a:off x="5715000" y="10001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t</a:t>
            </a:r>
          </a:p>
        </p:txBody>
      </p:sp>
      <p:sp>
        <p:nvSpPr>
          <p:cNvPr id="33901" name="Rectangle 309"/>
          <p:cNvSpPr>
            <a:spLocks noChangeArrowheads="1"/>
          </p:cNvSpPr>
          <p:nvPr/>
        </p:nvSpPr>
        <p:spPr bwMode="auto">
          <a:xfrm>
            <a:off x="7010400" y="10763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1200" b="0">
                <a:latin typeface="Tahoma" charset="0"/>
              </a:rPr>
              <a:t>immediate</a:t>
            </a:r>
          </a:p>
        </p:txBody>
      </p:sp>
      <p:sp>
        <p:nvSpPr>
          <p:cNvPr id="33902" name="Text Box 310"/>
          <p:cNvSpPr txBox="1">
            <a:spLocks noChangeArrowheads="1"/>
          </p:cNvSpPr>
          <p:nvPr/>
        </p:nvSpPr>
        <p:spPr bwMode="auto">
          <a:xfrm>
            <a:off x="3627438" y="1384300"/>
            <a:ext cx="5194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I-type: 	Load</a:t>
            </a:r>
          </a:p>
          <a:p>
            <a:pPr algn="l"/>
            <a:r>
              <a:rPr lang="en-US" sz="1600" b="0">
                <a:latin typeface="Tahoma" charset="0"/>
              </a:rPr>
              <a:t>	Reg[rt] </a:t>
            </a:r>
            <a:r>
              <a:rPr lang="en-US" sz="1600" b="0">
                <a:latin typeface="Tahoma" charset="0"/>
                <a:sym typeface="Symbol" charset="0"/>
              </a:rPr>
              <a:t> Mem[</a:t>
            </a:r>
            <a:r>
              <a:rPr lang="en-US" sz="1600" b="0">
                <a:latin typeface="Tahoma" charset="0"/>
              </a:rPr>
              <a:t>Reg[rs] + SEXT(immediate)]</a:t>
            </a:r>
          </a:p>
        </p:txBody>
      </p:sp>
      <p:sp>
        <p:nvSpPr>
          <p:cNvPr id="33903" name="Line 311"/>
          <p:cNvSpPr>
            <a:spLocks noChangeShapeType="1"/>
          </p:cNvSpPr>
          <p:nvPr/>
        </p:nvSpPr>
        <p:spPr bwMode="auto">
          <a:xfrm>
            <a:off x="28194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Line 312"/>
          <p:cNvSpPr>
            <a:spLocks noChangeShapeType="1"/>
          </p:cNvSpPr>
          <p:nvPr/>
        </p:nvSpPr>
        <p:spPr bwMode="auto">
          <a:xfrm>
            <a:off x="28765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Freeform 313"/>
          <p:cNvSpPr>
            <a:spLocks/>
          </p:cNvSpPr>
          <p:nvPr/>
        </p:nvSpPr>
        <p:spPr bwMode="auto">
          <a:xfrm>
            <a:off x="29718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06" name="Rectangle 314"/>
          <p:cNvSpPr>
            <a:spLocks noChangeArrowheads="1"/>
          </p:cNvSpPr>
          <p:nvPr/>
        </p:nvSpPr>
        <p:spPr bwMode="auto">
          <a:xfrm>
            <a:off x="30829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3907" name="Rectangle 315"/>
          <p:cNvSpPr>
            <a:spLocks noChangeArrowheads="1"/>
          </p:cNvSpPr>
          <p:nvPr/>
        </p:nvSpPr>
        <p:spPr bwMode="auto">
          <a:xfrm>
            <a:off x="5724525" y="2574925"/>
            <a:ext cx="6000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grpSp>
        <p:nvGrpSpPr>
          <p:cNvPr id="33908" name="Group 322"/>
          <p:cNvGrpSpPr>
            <a:grpSpLocks/>
          </p:cNvGrpSpPr>
          <p:nvPr/>
        </p:nvGrpSpPr>
        <p:grpSpPr bwMode="auto">
          <a:xfrm>
            <a:off x="4578350" y="2546350"/>
            <a:ext cx="755650" cy="415925"/>
            <a:chOff x="2884" y="1610"/>
            <a:chExt cx="476" cy="262"/>
          </a:xfrm>
        </p:grpSpPr>
        <p:sp>
          <p:nvSpPr>
            <p:cNvPr id="33947" name="Line 323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8" name="Line 324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9" name="Freeform 325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0" name="Rectangle 326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3951" name="Freeform 327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09" name="Freeform 330"/>
          <p:cNvSpPr>
            <a:spLocks/>
          </p:cNvSpPr>
          <p:nvPr/>
        </p:nvSpPr>
        <p:spPr bwMode="auto">
          <a:xfrm>
            <a:off x="5268913" y="420211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Freeform 331"/>
          <p:cNvSpPr>
            <a:spLocks/>
          </p:cNvSpPr>
          <p:nvPr/>
        </p:nvSpPr>
        <p:spPr bwMode="auto">
          <a:xfrm>
            <a:off x="5275263" y="4208463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1" name="Line 338"/>
          <p:cNvSpPr>
            <a:spLocks noChangeShapeType="1"/>
          </p:cNvSpPr>
          <p:nvPr/>
        </p:nvSpPr>
        <p:spPr bwMode="auto">
          <a:xfrm>
            <a:off x="5364163" y="3659188"/>
            <a:ext cx="0" cy="65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339"/>
          <p:cNvSpPr>
            <a:spLocks/>
          </p:cNvSpPr>
          <p:nvPr/>
        </p:nvSpPr>
        <p:spPr bwMode="auto">
          <a:xfrm>
            <a:off x="5049838" y="37830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3" name="Line 341"/>
          <p:cNvSpPr>
            <a:spLocks noChangeShapeType="1"/>
          </p:cNvSpPr>
          <p:nvPr/>
        </p:nvSpPr>
        <p:spPr bwMode="auto">
          <a:xfrm flipV="1">
            <a:off x="5618163" y="3435350"/>
            <a:ext cx="0" cy="7731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Text Box 342"/>
          <p:cNvSpPr txBox="1">
            <a:spLocks noChangeArrowheads="1"/>
          </p:cNvSpPr>
          <p:nvPr/>
        </p:nvSpPr>
        <p:spPr bwMode="auto">
          <a:xfrm>
            <a:off x="5127625" y="368935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000">
                <a:latin typeface="AvantGarde" charset="0"/>
              </a:rPr>
              <a:t>SEXT</a:t>
            </a:r>
          </a:p>
        </p:txBody>
      </p:sp>
      <p:grpSp>
        <p:nvGrpSpPr>
          <p:cNvPr id="33915" name="Group 343"/>
          <p:cNvGrpSpPr>
            <a:grpSpLocks/>
          </p:cNvGrpSpPr>
          <p:nvPr/>
        </p:nvGrpSpPr>
        <p:grpSpPr bwMode="auto">
          <a:xfrm>
            <a:off x="5705475" y="4214813"/>
            <a:ext cx="403225" cy="107950"/>
            <a:chOff x="3874" y="2296"/>
            <a:chExt cx="254" cy="68"/>
          </a:xfrm>
        </p:grpSpPr>
        <p:sp>
          <p:nvSpPr>
            <p:cNvPr id="33944" name="Rectangle 344"/>
            <p:cNvSpPr>
              <a:spLocks noChangeArrowheads="1"/>
            </p:cNvSpPr>
            <p:nvPr/>
          </p:nvSpPr>
          <p:spPr bwMode="auto">
            <a:xfrm>
              <a:off x="3983" y="2296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3945" name="Freeform 345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6" name="Line 346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16" name="Group 347"/>
          <p:cNvGrpSpPr>
            <a:grpSpLocks/>
          </p:cNvGrpSpPr>
          <p:nvPr/>
        </p:nvGrpSpPr>
        <p:grpSpPr bwMode="auto">
          <a:xfrm>
            <a:off x="5368925" y="4227513"/>
            <a:ext cx="271463" cy="92075"/>
            <a:chOff x="3674" y="2304"/>
            <a:chExt cx="171" cy="58"/>
          </a:xfrm>
        </p:grpSpPr>
        <p:sp>
          <p:nvSpPr>
            <p:cNvPr id="33942" name="Rectangle 348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3943" name="Rectangle 349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3917" name="Freeform 350"/>
          <p:cNvSpPr>
            <a:spLocks/>
          </p:cNvSpPr>
          <p:nvPr/>
        </p:nvSpPr>
        <p:spPr bwMode="auto">
          <a:xfrm>
            <a:off x="5470525" y="46132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Line 351"/>
          <p:cNvSpPr>
            <a:spLocks noChangeShapeType="1"/>
          </p:cNvSpPr>
          <p:nvPr/>
        </p:nvSpPr>
        <p:spPr bwMode="auto">
          <a:xfrm flipV="1">
            <a:off x="5502275" y="4319588"/>
            <a:ext cx="1588" cy="3317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Freeform 352"/>
          <p:cNvSpPr>
            <a:spLocks/>
          </p:cNvSpPr>
          <p:nvPr/>
        </p:nvSpPr>
        <p:spPr bwMode="auto">
          <a:xfrm>
            <a:off x="5588000" y="4132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355"/>
          <p:cNvSpPr>
            <a:spLocks noChangeShapeType="1"/>
          </p:cNvSpPr>
          <p:nvPr/>
        </p:nvSpPr>
        <p:spPr bwMode="auto">
          <a:xfrm>
            <a:off x="5370513" y="3908425"/>
            <a:ext cx="0" cy="2968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33922" name="Line 357"/>
          <p:cNvSpPr>
            <a:spLocks noChangeShapeType="1"/>
          </p:cNvSpPr>
          <p:nvPr/>
        </p:nvSpPr>
        <p:spPr bwMode="auto">
          <a:xfrm flipH="1">
            <a:off x="4975225" y="3810000"/>
            <a:ext cx="125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923" name="Rectangle 358"/>
          <p:cNvSpPr>
            <a:spLocks noChangeArrowheads="1"/>
          </p:cNvSpPr>
          <p:nvPr/>
        </p:nvSpPr>
        <p:spPr bwMode="auto">
          <a:xfrm>
            <a:off x="4746625" y="3756025"/>
            <a:ext cx="2682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Helvetica" charset="0"/>
              </a:rPr>
              <a:t>SEXT</a:t>
            </a:r>
            <a:endParaRPr lang="en-US" sz="800" b="0">
              <a:latin typeface="Tahoma" charset="0"/>
            </a:endParaRPr>
          </a:p>
        </p:txBody>
      </p:sp>
      <p:sp>
        <p:nvSpPr>
          <p:cNvPr id="33924" name="Freeform 359"/>
          <p:cNvSpPr>
            <a:spLocks/>
          </p:cNvSpPr>
          <p:nvPr/>
        </p:nvSpPr>
        <p:spPr bwMode="auto">
          <a:xfrm>
            <a:off x="5337175" y="41290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925" name="Group 367"/>
          <p:cNvGrpSpPr>
            <a:grpSpLocks/>
          </p:cNvGrpSpPr>
          <p:nvPr/>
        </p:nvGrpSpPr>
        <p:grpSpPr bwMode="auto">
          <a:xfrm>
            <a:off x="4495800" y="3422650"/>
            <a:ext cx="762000" cy="1260475"/>
            <a:chOff x="2832" y="2156"/>
            <a:chExt cx="480" cy="794"/>
          </a:xfrm>
        </p:grpSpPr>
        <p:sp>
          <p:nvSpPr>
            <p:cNvPr id="33926" name="Freeform 333"/>
            <p:cNvSpPr>
              <a:spLocks/>
            </p:cNvSpPr>
            <p:nvPr/>
          </p:nvSpPr>
          <p:spPr bwMode="auto">
            <a:xfrm>
              <a:off x="3106" y="2663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7" name="Line 340"/>
            <p:cNvSpPr>
              <a:spLocks noChangeShapeType="1"/>
            </p:cNvSpPr>
            <p:nvPr/>
          </p:nvSpPr>
          <p:spPr bwMode="auto">
            <a:xfrm flipV="1">
              <a:off x="3049" y="2583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28" name="Freeform 329"/>
            <p:cNvSpPr>
              <a:spLocks/>
            </p:cNvSpPr>
            <p:nvPr/>
          </p:nvSpPr>
          <p:spPr bwMode="auto">
            <a:xfrm>
              <a:off x="2832" y="2651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9" name="Rectangle 332"/>
            <p:cNvSpPr>
              <a:spLocks noChangeArrowheads="1"/>
            </p:cNvSpPr>
            <p:nvPr/>
          </p:nvSpPr>
          <p:spPr bwMode="auto">
            <a:xfrm>
              <a:off x="3167" y="2655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3930" name="Line 334"/>
            <p:cNvSpPr>
              <a:spLocks noChangeShapeType="1"/>
            </p:cNvSpPr>
            <p:nvPr/>
          </p:nvSpPr>
          <p:spPr bwMode="auto">
            <a:xfrm>
              <a:off x="3110" y="2679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931" name="Group 335"/>
            <p:cNvGrpSpPr>
              <a:grpSpLocks/>
            </p:cNvGrpSpPr>
            <p:nvPr/>
          </p:nvGrpSpPr>
          <p:grpSpPr bwMode="auto">
            <a:xfrm>
              <a:off x="2891" y="2663"/>
              <a:ext cx="171" cy="58"/>
              <a:chOff x="3674" y="2304"/>
              <a:chExt cx="171" cy="58"/>
            </a:xfrm>
          </p:grpSpPr>
          <p:sp>
            <p:nvSpPr>
              <p:cNvPr id="33940" name="Rectangle 336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3941" name="Rectangle 337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3932" name="Freeform 353"/>
            <p:cNvSpPr>
              <a:spLocks/>
            </p:cNvSpPr>
            <p:nvPr/>
          </p:nvSpPr>
          <p:spPr bwMode="auto">
            <a:xfrm>
              <a:off x="2875" y="2902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3" name="Line 354"/>
            <p:cNvSpPr>
              <a:spLocks noChangeShapeType="1"/>
            </p:cNvSpPr>
            <p:nvPr/>
          </p:nvSpPr>
          <p:spPr bwMode="auto">
            <a:xfrm flipH="1">
              <a:off x="2890" y="2156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4" name="Freeform 360"/>
            <p:cNvSpPr>
              <a:spLocks/>
            </p:cNvSpPr>
            <p:nvPr/>
          </p:nvSpPr>
          <p:spPr bwMode="auto">
            <a:xfrm>
              <a:off x="3029" y="260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5" name="Freeform 361"/>
            <p:cNvSpPr>
              <a:spLocks/>
            </p:cNvSpPr>
            <p:nvPr/>
          </p:nvSpPr>
          <p:spPr bwMode="auto">
            <a:xfrm>
              <a:off x="2871" y="2601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6" name="Line 362"/>
            <p:cNvSpPr>
              <a:spLocks noChangeShapeType="1"/>
            </p:cNvSpPr>
            <p:nvPr/>
          </p:nvSpPr>
          <p:spPr bwMode="auto">
            <a:xfrm>
              <a:off x="2976" y="2723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37" name="Line 363"/>
            <p:cNvSpPr>
              <a:spLocks noChangeShapeType="1"/>
            </p:cNvSpPr>
            <p:nvPr/>
          </p:nvSpPr>
          <p:spPr bwMode="auto">
            <a:xfrm>
              <a:off x="2890" y="2794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38" name="Line 364"/>
            <p:cNvSpPr>
              <a:spLocks noChangeShapeType="1"/>
            </p:cNvSpPr>
            <p:nvPr/>
          </p:nvSpPr>
          <p:spPr bwMode="auto">
            <a:xfrm flipH="1">
              <a:off x="2890" y="2794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939" name="Rectangle 365"/>
            <p:cNvSpPr>
              <a:spLocks noChangeArrowheads="1"/>
            </p:cNvSpPr>
            <p:nvPr/>
          </p:nvSpPr>
          <p:spPr bwMode="auto">
            <a:xfrm>
              <a:off x="2906" y="2523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Store Instruction</a:t>
            </a:r>
          </a:p>
        </p:txBody>
      </p:sp>
      <p:sp>
        <p:nvSpPr>
          <p:cNvPr id="34818" name="Line 4"/>
          <p:cNvSpPr>
            <a:spLocks noChangeShapeType="1"/>
          </p:cNvSpPr>
          <p:nvPr/>
        </p:nvSpPr>
        <p:spPr bwMode="auto">
          <a:xfrm>
            <a:off x="6029325" y="6399213"/>
            <a:ext cx="158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4535488" y="3117850"/>
            <a:ext cx="1412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4820" name="Freeform 10"/>
          <p:cNvSpPr>
            <a:spLocks/>
          </p:cNvSpPr>
          <p:nvPr/>
        </p:nvSpPr>
        <p:spPr bwMode="auto">
          <a:xfrm>
            <a:off x="4976813" y="598805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11"/>
          <p:cNvSpPr>
            <a:spLocks noChangeShapeType="1"/>
          </p:cNvSpPr>
          <p:nvPr/>
        </p:nvSpPr>
        <p:spPr bwMode="auto">
          <a:xfrm>
            <a:off x="5002213" y="4821238"/>
            <a:ext cx="1587" cy="119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1295400" y="1673225"/>
            <a:ext cx="919163" cy="146050"/>
            <a:chOff x="956" y="815"/>
            <a:chExt cx="579" cy="92"/>
          </a:xfrm>
        </p:grpSpPr>
        <p:sp>
          <p:nvSpPr>
            <p:cNvPr id="35068" name="Rectangle 13"/>
            <p:cNvSpPr>
              <a:spLocks noChangeArrowheads="1"/>
            </p:cNvSpPr>
            <p:nvPr/>
          </p:nvSpPr>
          <p:spPr bwMode="auto">
            <a:xfrm>
              <a:off x="960" y="815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5069" name="Group 14"/>
            <p:cNvGrpSpPr>
              <a:grpSpLocks/>
            </p:cNvGrpSpPr>
            <p:nvPr/>
          </p:nvGrpSpPr>
          <p:grpSpPr bwMode="auto">
            <a:xfrm>
              <a:off x="956" y="853"/>
              <a:ext cx="64" cy="40"/>
              <a:chOff x="956" y="853"/>
              <a:chExt cx="64" cy="40"/>
            </a:xfrm>
          </p:grpSpPr>
          <p:sp>
            <p:nvSpPr>
              <p:cNvPr id="35070" name="Line 15"/>
              <p:cNvSpPr>
                <a:spLocks noChangeShapeType="1"/>
              </p:cNvSpPr>
              <p:nvPr/>
            </p:nvSpPr>
            <p:spPr bwMode="auto">
              <a:xfrm>
                <a:off x="956" y="853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Line 16"/>
              <p:cNvSpPr>
                <a:spLocks noChangeShapeType="1"/>
              </p:cNvSpPr>
              <p:nvPr/>
            </p:nvSpPr>
            <p:spPr bwMode="auto">
              <a:xfrm flipV="1">
                <a:off x="956" y="875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3" name="Rectangle 17"/>
          <p:cNvSpPr>
            <a:spLocks noChangeArrowheads="1"/>
          </p:cNvSpPr>
          <p:nvPr/>
        </p:nvSpPr>
        <p:spPr bwMode="auto">
          <a:xfrm>
            <a:off x="1757363" y="1736725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4824" name="Rectangle 18"/>
          <p:cNvSpPr>
            <a:spLocks noChangeArrowheads="1"/>
          </p:cNvSpPr>
          <p:nvPr/>
        </p:nvSpPr>
        <p:spPr bwMode="auto">
          <a:xfrm>
            <a:off x="1757363" y="1711325"/>
            <a:ext cx="125412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4825" name="Group 19"/>
          <p:cNvGrpSpPr>
            <a:grpSpLocks/>
          </p:cNvGrpSpPr>
          <p:nvPr/>
        </p:nvGrpSpPr>
        <p:grpSpPr bwMode="auto">
          <a:xfrm>
            <a:off x="1644650" y="2205038"/>
            <a:ext cx="227013" cy="184150"/>
            <a:chOff x="1176" y="1150"/>
            <a:chExt cx="143" cy="116"/>
          </a:xfrm>
        </p:grpSpPr>
        <p:sp>
          <p:nvSpPr>
            <p:cNvPr id="35066" name="Rectangle 20"/>
            <p:cNvSpPr>
              <a:spLocks noChangeArrowheads="1"/>
            </p:cNvSpPr>
            <p:nvPr/>
          </p:nvSpPr>
          <p:spPr bwMode="auto">
            <a:xfrm>
              <a:off x="1176" y="1154"/>
              <a:ext cx="143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5067" name="Rectangle 21"/>
            <p:cNvSpPr>
              <a:spLocks noChangeArrowheads="1"/>
            </p:cNvSpPr>
            <p:nvPr/>
          </p:nvSpPr>
          <p:spPr bwMode="auto">
            <a:xfrm>
              <a:off x="1193" y="1150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26" name="Freeform 22"/>
          <p:cNvSpPr>
            <a:spLocks/>
          </p:cNvSpPr>
          <p:nvPr/>
        </p:nvSpPr>
        <p:spPr bwMode="auto">
          <a:xfrm>
            <a:off x="1725613" y="2136775"/>
            <a:ext cx="50800" cy="74613"/>
          </a:xfrm>
          <a:custGeom>
            <a:avLst/>
            <a:gdLst>
              <a:gd name="T0" fmla="*/ 2147483647 w 32"/>
              <a:gd name="T1" fmla="*/ 2147483647 h 47"/>
              <a:gd name="T2" fmla="*/ 0 w 32"/>
              <a:gd name="T3" fmla="*/ 0 h 47"/>
              <a:gd name="T4" fmla="*/ 2147483647 w 32"/>
              <a:gd name="T5" fmla="*/ 2147483647 h 47"/>
              <a:gd name="T6" fmla="*/ 2147483647 w 32"/>
              <a:gd name="T7" fmla="*/ 0 h 47"/>
              <a:gd name="T8" fmla="*/ 2147483647 w 3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7"/>
              <a:gd name="T17" fmla="*/ 32 w 3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7">
                <a:moveTo>
                  <a:pt x="20" y="47"/>
                </a:moveTo>
                <a:lnTo>
                  <a:pt x="0" y="0"/>
                </a:lnTo>
                <a:lnTo>
                  <a:pt x="16" y="23"/>
                </a:lnTo>
                <a:lnTo>
                  <a:pt x="32" y="0"/>
                </a:lnTo>
                <a:lnTo>
                  <a:pt x="20" y="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3"/>
          <p:cNvSpPr>
            <a:spLocks noChangeShapeType="1"/>
          </p:cNvSpPr>
          <p:nvPr/>
        </p:nvSpPr>
        <p:spPr bwMode="auto">
          <a:xfrm flipV="1">
            <a:off x="1751013" y="1812925"/>
            <a:ext cx="1587" cy="360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4"/>
          <p:cNvSpPr>
            <a:spLocks noChangeShapeType="1"/>
          </p:cNvSpPr>
          <p:nvPr/>
        </p:nvSpPr>
        <p:spPr bwMode="auto">
          <a:xfrm flipV="1">
            <a:off x="1751013" y="2382838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25"/>
          <p:cNvSpPr>
            <a:spLocks noChangeShapeType="1"/>
          </p:cNvSpPr>
          <p:nvPr/>
        </p:nvSpPr>
        <p:spPr bwMode="auto">
          <a:xfrm flipV="1">
            <a:off x="1782763" y="1185863"/>
            <a:ext cx="1587" cy="449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26"/>
          <p:cNvSpPr>
            <a:spLocks noChangeShapeType="1"/>
          </p:cNvSpPr>
          <p:nvPr/>
        </p:nvSpPr>
        <p:spPr bwMode="auto">
          <a:xfrm>
            <a:off x="1782763" y="1185863"/>
            <a:ext cx="5397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27"/>
          <p:cNvSpPr>
            <a:spLocks noChangeShapeType="1"/>
          </p:cNvSpPr>
          <p:nvPr/>
        </p:nvSpPr>
        <p:spPr bwMode="auto">
          <a:xfrm>
            <a:off x="2322513" y="1185863"/>
            <a:ext cx="1587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28"/>
          <p:cNvSpPr>
            <a:spLocks/>
          </p:cNvSpPr>
          <p:nvPr/>
        </p:nvSpPr>
        <p:spPr bwMode="auto">
          <a:xfrm>
            <a:off x="1751013" y="1597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29"/>
          <p:cNvSpPr>
            <a:spLocks noChangeShapeType="1"/>
          </p:cNvSpPr>
          <p:nvPr/>
        </p:nvSpPr>
        <p:spPr bwMode="auto">
          <a:xfrm flipH="1">
            <a:off x="1751013" y="2439988"/>
            <a:ext cx="5715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4" name="Group 30"/>
          <p:cNvGrpSpPr>
            <a:grpSpLocks/>
          </p:cNvGrpSpPr>
          <p:nvPr/>
        </p:nvGrpSpPr>
        <p:grpSpPr bwMode="auto">
          <a:xfrm>
            <a:off x="3013075" y="1870075"/>
            <a:ext cx="912813" cy="455613"/>
            <a:chOff x="2038" y="939"/>
            <a:chExt cx="575" cy="287"/>
          </a:xfrm>
        </p:grpSpPr>
        <p:sp>
          <p:nvSpPr>
            <p:cNvPr id="35061" name="Rectangle 31"/>
            <p:cNvSpPr>
              <a:spLocks noChangeArrowheads="1"/>
            </p:cNvSpPr>
            <p:nvPr/>
          </p:nvSpPr>
          <p:spPr bwMode="auto">
            <a:xfrm>
              <a:off x="2038" y="939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5062" name="Rectangle 32"/>
            <p:cNvSpPr>
              <a:spLocks noChangeArrowheads="1"/>
            </p:cNvSpPr>
            <p:nvPr/>
          </p:nvSpPr>
          <p:spPr bwMode="auto">
            <a:xfrm>
              <a:off x="2213" y="943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5063" name="Rectangle 33"/>
            <p:cNvSpPr>
              <a:spLocks noChangeArrowheads="1"/>
            </p:cNvSpPr>
            <p:nvPr/>
          </p:nvSpPr>
          <p:spPr bwMode="auto">
            <a:xfrm>
              <a:off x="2258" y="1015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5064" name="Rectangle 34"/>
            <p:cNvSpPr>
              <a:spLocks noChangeArrowheads="1"/>
            </p:cNvSpPr>
            <p:nvPr/>
          </p:nvSpPr>
          <p:spPr bwMode="auto">
            <a:xfrm>
              <a:off x="2055" y="975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5065" name="Rectangle 35"/>
            <p:cNvSpPr>
              <a:spLocks noChangeArrowheads="1"/>
            </p:cNvSpPr>
            <p:nvPr/>
          </p:nvSpPr>
          <p:spPr bwMode="auto">
            <a:xfrm>
              <a:off x="2304" y="1146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35" name="Line 38"/>
          <p:cNvSpPr>
            <a:spLocks noChangeShapeType="1"/>
          </p:cNvSpPr>
          <p:nvPr/>
        </p:nvSpPr>
        <p:spPr bwMode="auto">
          <a:xfrm flipH="1">
            <a:off x="3462338" y="2520950"/>
            <a:ext cx="1192212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39"/>
          <p:cNvSpPr>
            <a:spLocks noChangeShapeType="1"/>
          </p:cNvSpPr>
          <p:nvPr/>
        </p:nvSpPr>
        <p:spPr bwMode="auto">
          <a:xfrm>
            <a:off x="3462338" y="25288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Rectangle 42"/>
          <p:cNvSpPr>
            <a:spLocks noChangeArrowheads="1"/>
          </p:cNvSpPr>
          <p:nvPr/>
        </p:nvSpPr>
        <p:spPr bwMode="auto">
          <a:xfrm>
            <a:off x="4435475" y="2924175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4838" name="Rectangle 43"/>
          <p:cNvSpPr>
            <a:spLocks noChangeArrowheads="1"/>
          </p:cNvSpPr>
          <p:nvPr/>
        </p:nvSpPr>
        <p:spPr bwMode="auto">
          <a:xfrm>
            <a:off x="4894263" y="2965450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4839" name="Rectangle 44"/>
          <p:cNvSpPr>
            <a:spLocks noChangeArrowheads="1"/>
          </p:cNvSpPr>
          <p:nvPr/>
        </p:nvSpPr>
        <p:spPr bwMode="auto">
          <a:xfrm>
            <a:off x="5056188" y="3130550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4840" name="Rectangle 45"/>
          <p:cNvSpPr>
            <a:spLocks noChangeArrowheads="1"/>
          </p:cNvSpPr>
          <p:nvPr/>
        </p:nvSpPr>
        <p:spPr bwMode="auto">
          <a:xfrm>
            <a:off x="4554538" y="2978150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4841" name="Rectangle 46"/>
          <p:cNvSpPr>
            <a:spLocks noChangeArrowheads="1"/>
          </p:cNvSpPr>
          <p:nvPr/>
        </p:nvSpPr>
        <p:spPr bwMode="auto">
          <a:xfrm>
            <a:off x="5580063" y="2978150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4842" name="Rectangle 47"/>
          <p:cNvSpPr>
            <a:spLocks noChangeArrowheads="1"/>
          </p:cNvSpPr>
          <p:nvPr/>
        </p:nvSpPr>
        <p:spPr bwMode="auto">
          <a:xfrm>
            <a:off x="4557713" y="3263900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4843" name="Rectangle 48"/>
          <p:cNvSpPr>
            <a:spLocks noChangeArrowheads="1"/>
          </p:cNvSpPr>
          <p:nvPr/>
        </p:nvSpPr>
        <p:spPr bwMode="auto">
          <a:xfrm>
            <a:off x="5583238" y="3263900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4844" name="Freeform 49"/>
          <p:cNvSpPr>
            <a:spLocks/>
          </p:cNvSpPr>
          <p:nvPr/>
        </p:nvSpPr>
        <p:spPr bwMode="auto">
          <a:xfrm>
            <a:off x="4203700" y="463232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50"/>
          <p:cNvSpPr>
            <a:spLocks/>
          </p:cNvSpPr>
          <p:nvPr/>
        </p:nvSpPr>
        <p:spPr bwMode="auto">
          <a:xfrm>
            <a:off x="4210050" y="4638675"/>
            <a:ext cx="1597025" cy="455613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5" y="287"/>
                </a:lnTo>
                <a:lnTo>
                  <a:pt x="252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6" name="Rectangle 51"/>
          <p:cNvSpPr>
            <a:spLocks noChangeArrowheads="1"/>
          </p:cNvSpPr>
          <p:nvPr/>
        </p:nvSpPr>
        <p:spPr bwMode="auto">
          <a:xfrm>
            <a:off x="4818063" y="4764088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4847" name="Rectangle 52"/>
          <p:cNvSpPr>
            <a:spLocks noChangeArrowheads="1"/>
          </p:cNvSpPr>
          <p:nvPr/>
        </p:nvSpPr>
        <p:spPr bwMode="auto">
          <a:xfrm>
            <a:off x="4497388" y="46831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4848" name="Rectangle 53"/>
          <p:cNvSpPr>
            <a:spLocks noChangeArrowheads="1"/>
          </p:cNvSpPr>
          <p:nvPr/>
        </p:nvSpPr>
        <p:spPr bwMode="auto">
          <a:xfrm>
            <a:off x="5467350" y="46831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4849" name="Freeform 55"/>
          <p:cNvSpPr>
            <a:spLocks/>
          </p:cNvSpPr>
          <p:nvPr/>
        </p:nvSpPr>
        <p:spPr bwMode="auto">
          <a:xfrm>
            <a:off x="3436938" y="39608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56"/>
          <p:cNvSpPr>
            <a:spLocks noChangeShapeType="1"/>
          </p:cNvSpPr>
          <p:nvPr/>
        </p:nvSpPr>
        <p:spPr bwMode="auto">
          <a:xfrm flipV="1">
            <a:off x="3462338" y="2325688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Rectangle 57"/>
          <p:cNvSpPr>
            <a:spLocks noChangeArrowheads="1"/>
          </p:cNvSpPr>
          <p:nvPr/>
        </p:nvSpPr>
        <p:spPr bwMode="auto">
          <a:xfrm>
            <a:off x="4471988" y="3117850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4852" name="Rectangle 58"/>
          <p:cNvSpPr>
            <a:spLocks noChangeArrowheads="1"/>
          </p:cNvSpPr>
          <p:nvPr/>
        </p:nvSpPr>
        <p:spPr bwMode="auto">
          <a:xfrm>
            <a:off x="5984875" y="3092450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4853" name="Rectangle 59"/>
          <p:cNvSpPr>
            <a:spLocks noChangeArrowheads="1"/>
          </p:cNvSpPr>
          <p:nvPr/>
        </p:nvSpPr>
        <p:spPr bwMode="auto">
          <a:xfrm>
            <a:off x="5983288" y="3263900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sp>
        <p:nvSpPr>
          <p:cNvPr id="34854" name="Freeform 62"/>
          <p:cNvSpPr>
            <a:spLocks/>
          </p:cNvSpPr>
          <p:nvPr/>
        </p:nvSpPr>
        <p:spPr bwMode="auto">
          <a:xfrm>
            <a:off x="2936875" y="19526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63"/>
          <p:cNvSpPr>
            <a:spLocks noChangeShapeType="1"/>
          </p:cNvSpPr>
          <p:nvPr/>
        </p:nvSpPr>
        <p:spPr bwMode="auto">
          <a:xfrm flipH="1">
            <a:off x="1751013" y="1984375"/>
            <a:ext cx="1217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56" name="Group 64"/>
          <p:cNvGrpSpPr>
            <a:grpSpLocks/>
          </p:cNvGrpSpPr>
          <p:nvPr/>
        </p:nvGrpSpPr>
        <p:grpSpPr bwMode="auto">
          <a:xfrm>
            <a:off x="3895725" y="4852988"/>
            <a:ext cx="511175" cy="107950"/>
            <a:chOff x="2594" y="2818"/>
            <a:chExt cx="322" cy="68"/>
          </a:xfrm>
        </p:grpSpPr>
        <p:sp>
          <p:nvSpPr>
            <p:cNvPr id="35058" name="Freeform 65"/>
            <p:cNvSpPr>
              <a:spLocks/>
            </p:cNvSpPr>
            <p:nvPr/>
          </p:nvSpPr>
          <p:spPr bwMode="auto">
            <a:xfrm>
              <a:off x="2868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9" name="Line 66"/>
            <p:cNvSpPr>
              <a:spLocks noChangeShapeType="1"/>
            </p:cNvSpPr>
            <p:nvPr/>
          </p:nvSpPr>
          <p:spPr bwMode="auto">
            <a:xfrm flipH="1">
              <a:off x="2788" y="2842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0" name="Rectangle 67"/>
            <p:cNvSpPr>
              <a:spLocks noChangeArrowheads="1"/>
            </p:cNvSpPr>
            <p:nvPr/>
          </p:nvSpPr>
          <p:spPr bwMode="auto">
            <a:xfrm>
              <a:off x="2594" y="2818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57" name="Group 68"/>
          <p:cNvGrpSpPr>
            <a:grpSpLocks/>
          </p:cNvGrpSpPr>
          <p:nvPr/>
        </p:nvGrpSpPr>
        <p:grpSpPr bwMode="auto">
          <a:xfrm>
            <a:off x="2357438" y="4040188"/>
            <a:ext cx="1279525" cy="284162"/>
            <a:chOff x="1625" y="2306"/>
            <a:chExt cx="806" cy="179"/>
          </a:xfrm>
        </p:grpSpPr>
        <p:sp>
          <p:nvSpPr>
            <p:cNvPr id="35056" name="Rectangle 69"/>
            <p:cNvSpPr>
              <a:spLocks noChangeArrowheads="1"/>
            </p:cNvSpPr>
            <p:nvPr/>
          </p:nvSpPr>
          <p:spPr bwMode="auto">
            <a:xfrm>
              <a:off x="1625" y="2306"/>
              <a:ext cx="806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5057" name="Rectangle 70"/>
            <p:cNvSpPr>
              <a:spLocks noChangeArrowheads="1"/>
            </p:cNvSpPr>
            <p:nvPr/>
          </p:nvSpPr>
          <p:spPr bwMode="auto">
            <a:xfrm>
              <a:off x="1763" y="2339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58" name="Line 71"/>
          <p:cNvSpPr>
            <a:spLocks noChangeShapeType="1"/>
          </p:cNvSpPr>
          <p:nvPr/>
        </p:nvSpPr>
        <p:spPr bwMode="auto">
          <a:xfrm>
            <a:off x="2809875" y="4321175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Rectangle 82"/>
          <p:cNvSpPr>
            <a:spLocks noChangeArrowheads="1"/>
          </p:cNvSpPr>
          <p:nvPr/>
        </p:nvSpPr>
        <p:spPr bwMode="auto">
          <a:xfrm>
            <a:off x="3582988" y="34448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34860" name="Line 83"/>
          <p:cNvSpPr>
            <a:spLocks noChangeShapeType="1"/>
          </p:cNvSpPr>
          <p:nvPr/>
        </p:nvSpPr>
        <p:spPr bwMode="auto">
          <a:xfrm>
            <a:off x="3462338" y="3529013"/>
            <a:ext cx="82550" cy="80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Line 84"/>
          <p:cNvSpPr>
            <a:spLocks noChangeShapeType="1"/>
          </p:cNvSpPr>
          <p:nvPr/>
        </p:nvSpPr>
        <p:spPr bwMode="auto">
          <a:xfrm>
            <a:off x="3538538" y="3614738"/>
            <a:ext cx="18256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62" name="Group 94"/>
          <p:cNvGrpSpPr>
            <a:grpSpLocks/>
          </p:cNvGrpSpPr>
          <p:nvPr/>
        </p:nvGrpSpPr>
        <p:grpSpPr bwMode="auto">
          <a:xfrm>
            <a:off x="6007100" y="4776788"/>
            <a:ext cx="1284288" cy="619125"/>
            <a:chOff x="3924" y="2770"/>
            <a:chExt cx="809" cy="390"/>
          </a:xfrm>
        </p:grpSpPr>
        <p:grpSp>
          <p:nvGrpSpPr>
            <p:cNvPr id="35041" name="Group 95"/>
            <p:cNvGrpSpPr>
              <a:grpSpLocks/>
            </p:cNvGrpSpPr>
            <p:nvPr/>
          </p:nvGrpSpPr>
          <p:grpSpPr bwMode="auto">
            <a:xfrm>
              <a:off x="3924" y="2800"/>
              <a:ext cx="611" cy="360"/>
              <a:chOff x="3924" y="2800"/>
              <a:chExt cx="611" cy="360"/>
            </a:xfrm>
          </p:grpSpPr>
          <p:grpSp>
            <p:nvGrpSpPr>
              <p:cNvPr id="35046" name="Group 96"/>
              <p:cNvGrpSpPr>
                <a:grpSpLocks/>
              </p:cNvGrpSpPr>
              <p:nvPr/>
            </p:nvGrpSpPr>
            <p:grpSpPr bwMode="auto">
              <a:xfrm>
                <a:off x="3924" y="2800"/>
                <a:ext cx="611" cy="360"/>
                <a:chOff x="3924" y="2800"/>
                <a:chExt cx="611" cy="360"/>
              </a:xfrm>
            </p:grpSpPr>
            <p:grpSp>
              <p:nvGrpSpPr>
                <p:cNvPr id="35048" name="Group 97"/>
                <p:cNvGrpSpPr>
                  <a:grpSpLocks/>
                </p:cNvGrpSpPr>
                <p:nvPr/>
              </p:nvGrpSpPr>
              <p:grpSpPr bwMode="auto">
                <a:xfrm>
                  <a:off x="3924" y="2800"/>
                  <a:ext cx="611" cy="360"/>
                  <a:chOff x="3924" y="2800"/>
                  <a:chExt cx="611" cy="360"/>
                </a:xfrm>
              </p:grpSpPr>
              <p:sp>
                <p:nvSpPr>
                  <p:cNvPr id="3505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924" y="2800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35054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53" y="2942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3505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3086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50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13" y="2802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35050" name="Group 102"/>
                <p:cNvGrpSpPr>
                  <a:grpSpLocks/>
                </p:cNvGrpSpPr>
                <p:nvPr/>
              </p:nvGrpSpPr>
              <p:grpSpPr bwMode="auto">
                <a:xfrm>
                  <a:off x="4405" y="2814"/>
                  <a:ext cx="120" cy="68"/>
                  <a:chOff x="4405" y="2814"/>
                  <a:chExt cx="120" cy="68"/>
                </a:xfrm>
              </p:grpSpPr>
              <p:sp>
                <p:nvSpPr>
                  <p:cNvPr id="35051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412" y="2814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35052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405" y="2818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47" name="Rectangle 105"/>
              <p:cNvSpPr>
                <a:spLocks noChangeArrowheads="1"/>
              </p:cNvSpPr>
              <p:nvPr/>
            </p:nvSpPr>
            <p:spPr bwMode="auto">
              <a:xfrm>
                <a:off x="3942" y="3066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35042" name="Group 106"/>
            <p:cNvGrpSpPr>
              <a:grpSpLocks/>
            </p:cNvGrpSpPr>
            <p:nvPr/>
          </p:nvGrpSpPr>
          <p:grpSpPr bwMode="auto">
            <a:xfrm>
              <a:off x="4533" y="2770"/>
              <a:ext cx="200" cy="87"/>
              <a:chOff x="4533" y="2770"/>
              <a:chExt cx="200" cy="87"/>
            </a:xfrm>
          </p:grpSpPr>
          <p:sp>
            <p:nvSpPr>
              <p:cNvPr id="35043" name="Freeform 107"/>
              <p:cNvSpPr>
                <a:spLocks/>
              </p:cNvSpPr>
              <p:nvPr/>
            </p:nvSpPr>
            <p:spPr bwMode="auto">
              <a:xfrm>
                <a:off x="4533" y="2818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20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20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4" name="Line 108"/>
              <p:cNvSpPr>
                <a:spLocks noChangeShapeType="1"/>
              </p:cNvSpPr>
              <p:nvPr/>
            </p:nvSpPr>
            <p:spPr bwMode="auto">
              <a:xfrm>
                <a:off x="4553" y="2834"/>
                <a:ext cx="87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Rectangle 109"/>
              <p:cNvSpPr>
                <a:spLocks noChangeArrowheads="1"/>
              </p:cNvSpPr>
              <p:nvPr/>
            </p:nvSpPr>
            <p:spPr bwMode="auto">
              <a:xfrm>
                <a:off x="4643" y="2770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4863" name="Group 110"/>
          <p:cNvGrpSpPr>
            <a:grpSpLocks/>
          </p:cNvGrpSpPr>
          <p:nvPr/>
        </p:nvGrpSpPr>
        <p:grpSpPr bwMode="auto">
          <a:xfrm>
            <a:off x="4741863" y="6051550"/>
            <a:ext cx="922337" cy="131763"/>
            <a:chOff x="3127" y="3573"/>
            <a:chExt cx="581" cy="83"/>
          </a:xfrm>
        </p:grpSpPr>
        <p:sp>
          <p:nvSpPr>
            <p:cNvPr id="35035" name="Freeform 111"/>
            <p:cNvSpPr>
              <a:spLocks/>
            </p:cNvSpPr>
            <p:nvPr/>
          </p:nvSpPr>
          <p:spPr bwMode="auto">
            <a:xfrm>
              <a:off x="3127" y="357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Freeform 112"/>
            <p:cNvSpPr>
              <a:spLocks/>
            </p:cNvSpPr>
            <p:nvPr/>
          </p:nvSpPr>
          <p:spPr bwMode="auto">
            <a:xfrm>
              <a:off x="3131" y="3577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Rectangle 113"/>
            <p:cNvSpPr>
              <a:spLocks noChangeArrowheads="1"/>
            </p:cNvSpPr>
            <p:nvPr/>
          </p:nvSpPr>
          <p:spPr bwMode="auto">
            <a:xfrm>
              <a:off x="3507" y="3588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5038" name="Freeform 114"/>
            <p:cNvSpPr>
              <a:spLocks/>
            </p:cNvSpPr>
            <p:nvPr/>
          </p:nvSpPr>
          <p:spPr bwMode="auto">
            <a:xfrm>
              <a:off x="3395" y="3593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Line 115"/>
            <p:cNvSpPr>
              <a:spLocks noChangeShapeType="1"/>
            </p:cNvSpPr>
            <p:nvPr/>
          </p:nvSpPr>
          <p:spPr bwMode="auto">
            <a:xfrm>
              <a:off x="3419" y="3612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Rectangle 116"/>
            <p:cNvSpPr>
              <a:spLocks noChangeArrowheads="1"/>
            </p:cNvSpPr>
            <p:nvPr/>
          </p:nvSpPr>
          <p:spPr bwMode="auto">
            <a:xfrm>
              <a:off x="3183" y="3576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64" name="Line 117"/>
          <p:cNvSpPr>
            <a:spLocks noChangeShapeType="1"/>
          </p:cNvSpPr>
          <p:nvPr/>
        </p:nvSpPr>
        <p:spPr bwMode="auto">
          <a:xfrm flipH="1">
            <a:off x="5002213" y="5278438"/>
            <a:ext cx="9636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Line 118"/>
          <p:cNvSpPr>
            <a:spLocks noChangeShapeType="1"/>
          </p:cNvSpPr>
          <p:nvPr/>
        </p:nvSpPr>
        <p:spPr bwMode="auto">
          <a:xfrm flipV="1">
            <a:off x="5002213" y="5103813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119"/>
          <p:cNvSpPr>
            <a:spLocks noChangeShapeType="1"/>
          </p:cNvSpPr>
          <p:nvPr/>
        </p:nvSpPr>
        <p:spPr bwMode="auto">
          <a:xfrm>
            <a:off x="5002213" y="482123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120"/>
          <p:cNvSpPr>
            <a:spLocks/>
          </p:cNvSpPr>
          <p:nvPr/>
        </p:nvSpPr>
        <p:spPr bwMode="auto">
          <a:xfrm>
            <a:off x="5927725" y="525303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Line 121"/>
          <p:cNvSpPr>
            <a:spLocks noChangeShapeType="1"/>
          </p:cNvSpPr>
          <p:nvPr/>
        </p:nvSpPr>
        <p:spPr bwMode="auto">
          <a:xfrm>
            <a:off x="6181725" y="3143250"/>
            <a:ext cx="11906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122"/>
          <p:cNvSpPr>
            <a:spLocks noChangeShapeType="1"/>
          </p:cNvSpPr>
          <p:nvPr/>
        </p:nvSpPr>
        <p:spPr bwMode="auto">
          <a:xfrm>
            <a:off x="7372350" y="3143250"/>
            <a:ext cx="1588" cy="32115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123"/>
          <p:cNvSpPr>
            <a:spLocks noChangeShapeType="1"/>
          </p:cNvSpPr>
          <p:nvPr/>
        </p:nvSpPr>
        <p:spPr bwMode="auto">
          <a:xfrm flipH="1">
            <a:off x="5002213" y="6354763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Line 124"/>
          <p:cNvSpPr>
            <a:spLocks noChangeShapeType="1"/>
          </p:cNvSpPr>
          <p:nvPr/>
        </p:nvSpPr>
        <p:spPr bwMode="auto">
          <a:xfrm flipV="1">
            <a:off x="5002213" y="6165850"/>
            <a:ext cx="6350" cy="1952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125"/>
          <p:cNvSpPr>
            <a:spLocks/>
          </p:cNvSpPr>
          <p:nvPr/>
        </p:nvSpPr>
        <p:spPr bwMode="auto">
          <a:xfrm>
            <a:off x="6149975" y="31178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Line 126"/>
          <p:cNvSpPr>
            <a:spLocks noChangeShapeType="1"/>
          </p:cNvSpPr>
          <p:nvPr/>
        </p:nvSpPr>
        <p:spPr bwMode="auto">
          <a:xfrm>
            <a:off x="6516688" y="5399088"/>
            <a:ext cx="1587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Line 127"/>
          <p:cNvSpPr>
            <a:spLocks noChangeShapeType="1"/>
          </p:cNvSpPr>
          <p:nvPr/>
        </p:nvSpPr>
        <p:spPr bwMode="auto">
          <a:xfrm flipH="1">
            <a:off x="5116513" y="5651500"/>
            <a:ext cx="140017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Line 128"/>
          <p:cNvSpPr>
            <a:spLocks noChangeShapeType="1"/>
          </p:cNvSpPr>
          <p:nvPr/>
        </p:nvSpPr>
        <p:spPr bwMode="auto">
          <a:xfrm>
            <a:off x="5116513" y="5651500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129"/>
          <p:cNvSpPr>
            <a:spLocks/>
          </p:cNvSpPr>
          <p:nvPr/>
        </p:nvSpPr>
        <p:spPr bwMode="auto">
          <a:xfrm>
            <a:off x="5084763" y="59753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77" name="Group 130"/>
          <p:cNvGrpSpPr>
            <a:grpSpLocks/>
          </p:cNvGrpSpPr>
          <p:nvPr/>
        </p:nvGrpSpPr>
        <p:grpSpPr bwMode="auto">
          <a:xfrm>
            <a:off x="2835275" y="4814888"/>
            <a:ext cx="503238" cy="138112"/>
            <a:chOff x="1926" y="2794"/>
            <a:chExt cx="317" cy="87"/>
          </a:xfrm>
        </p:grpSpPr>
        <p:sp>
          <p:nvSpPr>
            <p:cNvPr id="35031" name="Line 131"/>
            <p:cNvSpPr>
              <a:spLocks noChangeShapeType="1"/>
            </p:cNvSpPr>
            <p:nvPr/>
          </p:nvSpPr>
          <p:spPr bwMode="auto">
            <a:xfrm>
              <a:off x="1926" y="2806"/>
              <a:ext cx="36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Line 132"/>
            <p:cNvSpPr>
              <a:spLocks noChangeShapeType="1"/>
            </p:cNvSpPr>
            <p:nvPr/>
          </p:nvSpPr>
          <p:spPr bwMode="auto">
            <a:xfrm>
              <a:off x="1962" y="284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Freeform 133"/>
            <p:cNvSpPr>
              <a:spLocks/>
            </p:cNvSpPr>
            <p:nvPr/>
          </p:nvSpPr>
          <p:spPr bwMode="auto">
            <a:xfrm>
              <a:off x="2026" y="282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Rectangle 134"/>
            <p:cNvSpPr>
              <a:spLocks noChangeArrowheads="1"/>
            </p:cNvSpPr>
            <p:nvPr/>
          </p:nvSpPr>
          <p:spPr bwMode="auto">
            <a:xfrm>
              <a:off x="2092" y="2794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78" name="Group 135"/>
          <p:cNvGrpSpPr>
            <a:grpSpLocks/>
          </p:cNvGrpSpPr>
          <p:nvPr/>
        </p:nvGrpSpPr>
        <p:grpSpPr bwMode="auto">
          <a:xfrm>
            <a:off x="2835275" y="4929188"/>
            <a:ext cx="630238" cy="138112"/>
            <a:chOff x="1926" y="2866"/>
            <a:chExt cx="397" cy="87"/>
          </a:xfrm>
        </p:grpSpPr>
        <p:sp>
          <p:nvSpPr>
            <p:cNvPr id="35027" name="Line 136"/>
            <p:cNvSpPr>
              <a:spLocks noChangeShapeType="1"/>
            </p:cNvSpPr>
            <p:nvPr/>
          </p:nvSpPr>
          <p:spPr bwMode="auto">
            <a:xfrm>
              <a:off x="1926" y="289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Line 137"/>
            <p:cNvSpPr>
              <a:spLocks noChangeShapeType="1"/>
            </p:cNvSpPr>
            <p:nvPr/>
          </p:nvSpPr>
          <p:spPr bwMode="auto">
            <a:xfrm>
              <a:off x="1962" y="293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Freeform 138"/>
            <p:cNvSpPr>
              <a:spLocks/>
            </p:cNvSpPr>
            <p:nvPr/>
          </p:nvSpPr>
          <p:spPr bwMode="auto">
            <a:xfrm>
              <a:off x="2026" y="291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Rectangle 139"/>
            <p:cNvSpPr>
              <a:spLocks noChangeArrowheads="1"/>
            </p:cNvSpPr>
            <p:nvPr/>
          </p:nvSpPr>
          <p:spPr bwMode="auto">
            <a:xfrm>
              <a:off x="2089" y="2866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79" name="Group 140"/>
          <p:cNvGrpSpPr>
            <a:grpSpLocks/>
          </p:cNvGrpSpPr>
          <p:nvPr/>
        </p:nvGrpSpPr>
        <p:grpSpPr bwMode="auto">
          <a:xfrm>
            <a:off x="2835275" y="5075238"/>
            <a:ext cx="612775" cy="138112"/>
            <a:chOff x="1926" y="2958"/>
            <a:chExt cx="386" cy="87"/>
          </a:xfrm>
        </p:grpSpPr>
        <p:sp>
          <p:nvSpPr>
            <p:cNvPr id="35023" name="Line 141"/>
            <p:cNvSpPr>
              <a:spLocks noChangeShapeType="1"/>
            </p:cNvSpPr>
            <p:nvPr/>
          </p:nvSpPr>
          <p:spPr bwMode="auto">
            <a:xfrm>
              <a:off x="1926" y="2986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Line 142"/>
            <p:cNvSpPr>
              <a:spLocks noChangeShapeType="1"/>
            </p:cNvSpPr>
            <p:nvPr/>
          </p:nvSpPr>
          <p:spPr bwMode="auto">
            <a:xfrm>
              <a:off x="1962" y="3022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5" name="Freeform 143"/>
            <p:cNvSpPr>
              <a:spLocks/>
            </p:cNvSpPr>
            <p:nvPr/>
          </p:nvSpPr>
          <p:spPr bwMode="auto">
            <a:xfrm>
              <a:off x="2026" y="30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Rectangle 144"/>
            <p:cNvSpPr>
              <a:spLocks noChangeArrowheads="1"/>
            </p:cNvSpPr>
            <p:nvPr/>
          </p:nvSpPr>
          <p:spPr bwMode="auto">
            <a:xfrm>
              <a:off x="2088" y="2958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80" name="Group 145"/>
          <p:cNvGrpSpPr>
            <a:grpSpLocks/>
          </p:cNvGrpSpPr>
          <p:nvPr/>
        </p:nvGrpSpPr>
        <p:grpSpPr bwMode="auto">
          <a:xfrm>
            <a:off x="2835275" y="5214938"/>
            <a:ext cx="407988" cy="138112"/>
            <a:chOff x="1926" y="3046"/>
            <a:chExt cx="257" cy="87"/>
          </a:xfrm>
        </p:grpSpPr>
        <p:sp>
          <p:nvSpPr>
            <p:cNvPr id="35019" name="Line 146"/>
            <p:cNvSpPr>
              <a:spLocks noChangeShapeType="1"/>
            </p:cNvSpPr>
            <p:nvPr/>
          </p:nvSpPr>
          <p:spPr bwMode="auto">
            <a:xfrm>
              <a:off x="1926" y="3074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Line 147"/>
            <p:cNvSpPr>
              <a:spLocks noChangeShapeType="1"/>
            </p:cNvSpPr>
            <p:nvPr/>
          </p:nvSpPr>
          <p:spPr bwMode="auto">
            <a:xfrm>
              <a:off x="1962" y="3110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Freeform 148"/>
            <p:cNvSpPr>
              <a:spLocks/>
            </p:cNvSpPr>
            <p:nvPr/>
          </p:nvSpPr>
          <p:spPr bwMode="auto">
            <a:xfrm>
              <a:off x="2026" y="3094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Rectangle 149"/>
            <p:cNvSpPr>
              <a:spLocks noChangeArrowheads="1"/>
            </p:cNvSpPr>
            <p:nvPr/>
          </p:nvSpPr>
          <p:spPr bwMode="auto">
            <a:xfrm>
              <a:off x="2093" y="3046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81" name="Line 150"/>
          <p:cNvSpPr>
            <a:spLocks noChangeShapeType="1"/>
          </p:cNvSpPr>
          <p:nvPr/>
        </p:nvSpPr>
        <p:spPr bwMode="auto">
          <a:xfrm flipV="1">
            <a:off x="6542088" y="3751263"/>
            <a:ext cx="1587" cy="10382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Line 151"/>
          <p:cNvSpPr>
            <a:spLocks noChangeShapeType="1"/>
          </p:cNvSpPr>
          <p:nvPr/>
        </p:nvSpPr>
        <p:spPr bwMode="auto">
          <a:xfrm flipH="1">
            <a:off x="5629275" y="3751263"/>
            <a:ext cx="91281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152"/>
          <p:cNvSpPr>
            <a:spLocks/>
          </p:cNvSpPr>
          <p:nvPr/>
        </p:nvSpPr>
        <p:spPr bwMode="auto">
          <a:xfrm>
            <a:off x="6510338" y="4759325"/>
            <a:ext cx="57150" cy="74613"/>
          </a:xfrm>
          <a:custGeom>
            <a:avLst/>
            <a:gdLst>
              <a:gd name="T0" fmla="*/ 2147483647 w 36"/>
              <a:gd name="T1" fmla="*/ 2147483647 h 47"/>
              <a:gd name="T2" fmla="*/ 0 w 36"/>
              <a:gd name="T3" fmla="*/ 0 h 47"/>
              <a:gd name="T4" fmla="*/ 2147483647 w 36"/>
              <a:gd name="T5" fmla="*/ 2147483647 h 47"/>
              <a:gd name="T6" fmla="*/ 2147483647 w 36"/>
              <a:gd name="T7" fmla="*/ 0 h 47"/>
              <a:gd name="T8" fmla="*/ 2147483647 w 3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7"/>
              <a:gd name="T17" fmla="*/ 36 w 3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7">
                <a:moveTo>
                  <a:pt x="20" y="47"/>
                </a:moveTo>
                <a:lnTo>
                  <a:pt x="0" y="0"/>
                </a:lnTo>
                <a:lnTo>
                  <a:pt x="20" y="19"/>
                </a:lnTo>
                <a:lnTo>
                  <a:pt x="36" y="0"/>
                </a:lnTo>
                <a:lnTo>
                  <a:pt x="20" y="47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84" name="Line 155"/>
          <p:cNvSpPr>
            <a:spLocks noChangeShapeType="1"/>
          </p:cNvSpPr>
          <p:nvPr/>
        </p:nvSpPr>
        <p:spPr bwMode="auto">
          <a:xfrm flipH="1">
            <a:off x="4375150" y="25225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Line 167"/>
          <p:cNvSpPr>
            <a:spLocks noChangeShapeType="1"/>
          </p:cNvSpPr>
          <p:nvPr/>
        </p:nvSpPr>
        <p:spPr bwMode="auto">
          <a:xfrm flipH="1">
            <a:off x="4603750" y="25225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Line 176"/>
          <p:cNvSpPr>
            <a:spLocks noChangeShapeType="1"/>
          </p:cNvSpPr>
          <p:nvPr/>
        </p:nvSpPr>
        <p:spPr bwMode="auto">
          <a:xfrm>
            <a:off x="4432300" y="3295650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177"/>
          <p:cNvSpPr>
            <a:spLocks noChangeShapeType="1"/>
          </p:cNvSpPr>
          <p:nvPr/>
        </p:nvSpPr>
        <p:spPr bwMode="auto">
          <a:xfrm flipH="1">
            <a:off x="4432300" y="3321050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88" name="Group 178"/>
          <p:cNvGrpSpPr>
            <a:grpSpLocks/>
          </p:cNvGrpSpPr>
          <p:nvPr/>
        </p:nvGrpSpPr>
        <p:grpSpPr bwMode="auto">
          <a:xfrm>
            <a:off x="6156325" y="3244850"/>
            <a:ext cx="608013" cy="138113"/>
            <a:chOff x="4018" y="1805"/>
            <a:chExt cx="383" cy="87"/>
          </a:xfrm>
        </p:grpSpPr>
        <p:sp>
          <p:nvSpPr>
            <p:cNvPr id="35016" name="Freeform 179"/>
            <p:cNvSpPr>
              <a:spLocks/>
            </p:cNvSpPr>
            <p:nvPr/>
          </p:nvSpPr>
          <p:spPr bwMode="auto">
            <a:xfrm>
              <a:off x="4018" y="1833"/>
              <a:ext cx="44" cy="32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16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Line 180"/>
            <p:cNvSpPr>
              <a:spLocks noChangeShapeType="1"/>
            </p:cNvSpPr>
            <p:nvPr/>
          </p:nvSpPr>
          <p:spPr bwMode="auto">
            <a:xfrm>
              <a:off x="4038" y="1849"/>
              <a:ext cx="11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Rectangle 181"/>
            <p:cNvSpPr>
              <a:spLocks noChangeArrowheads="1"/>
            </p:cNvSpPr>
            <p:nvPr/>
          </p:nvSpPr>
          <p:spPr bwMode="auto">
            <a:xfrm>
              <a:off x="4187" y="1805"/>
              <a:ext cx="21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89" name="Group 182"/>
          <p:cNvGrpSpPr>
            <a:grpSpLocks/>
          </p:cNvGrpSpPr>
          <p:nvPr/>
        </p:nvGrpSpPr>
        <p:grpSpPr bwMode="auto">
          <a:xfrm>
            <a:off x="2811463" y="5410200"/>
            <a:ext cx="558800" cy="138113"/>
            <a:chOff x="1911" y="3169"/>
            <a:chExt cx="352" cy="87"/>
          </a:xfrm>
        </p:grpSpPr>
        <p:sp>
          <p:nvSpPr>
            <p:cNvPr id="35012" name="Line 183"/>
            <p:cNvSpPr>
              <a:spLocks noChangeShapeType="1"/>
            </p:cNvSpPr>
            <p:nvPr/>
          </p:nvSpPr>
          <p:spPr bwMode="auto">
            <a:xfrm>
              <a:off x="1911" y="3182"/>
              <a:ext cx="35" cy="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Line 184"/>
            <p:cNvSpPr>
              <a:spLocks noChangeShapeType="1"/>
            </p:cNvSpPr>
            <p:nvPr/>
          </p:nvSpPr>
          <p:spPr bwMode="auto">
            <a:xfrm>
              <a:off x="1946" y="3217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4" name="Freeform 185"/>
            <p:cNvSpPr>
              <a:spLocks/>
            </p:cNvSpPr>
            <p:nvPr/>
          </p:nvSpPr>
          <p:spPr bwMode="auto">
            <a:xfrm>
              <a:off x="2006" y="3201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Rectangle 186"/>
            <p:cNvSpPr>
              <a:spLocks noChangeArrowheads="1"/>
            </p:cNvSpPr>
            <p:nvPr/>
          </p:nvSpPr>
          <p:spPr bwMode="auto">
            <a:xfrm>
              <a:off x="2075" y="3169"/>
              <a:ext cx="1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4890" name="Group 187"/>
          <p:cNvGrpSpPr>
            <a:grpSpLocks/>
          </p:cNvGrpSpPr>
          <p:nvPr/>
        </p:nvGrpSpPr>
        <p:grpSpPr bwMode="auto">
          <a:xfrm>
            <a:off x="2068513" y="1666875"/>
            <a:ext cx="123825" cy="152400"/>
            <a:chOff x="1443" y="811"/>
            <a:chExt cx="78" cy="96"/>
          </a:xfrm>
        </p:grpSpPr>
        <p:sp>
          <p:nvSpPr>
            <p:cNvPr id="35010" name="Line 188"/>
            <p:cNvSpPr>
              <a:spLocks noChangeShapeType="1"/>
            </p:cNvSpPr>
            <p:nvPr/>
          </p:nvSpPr>
          <p:spPr bwMode="auto">
            <a:xfrm>
              <a:off x="1443" y="811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Rectangle 189"/>
            <p:cNvSpPr>
              <a:spLocks noChangeArrowheads="1"/>
            </p:cNvSpPr>
            <p:nvPr/>
          </p:nvSpPr>
          <p:spPr bwMode="auto">
            <a:xfrm>
              <a:off x="1464" y="831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891" name="Line 191"/>
          <p:cNvSpPr>
            <a:spLocks noChangeShapeType="1"/>
          </p:cNvSpPr>
          <p:nvPr/>
        </p:nvSpPr>
        <p:spPr bwMode="auto">
          <a:xfrm>
            <a:off x="6464300" y="4170363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2" name="Text Box 192"/>
          <p:cNvSpPr txBox="1">
            <a:spLocks noChangeArrowheads="1"/>
          </p:cNvSpPr>
          <p:nvPr/>
        </p:nvSpPr>
        <p:spPr bwMode="auto">
          <a:xfrm>
            <a:off x="6554788" y="4217988"/>
            <a:ext cx="3381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grpSp>
        <p:nvGrpSpPr>
          <p:cNvPr id="34893" name="Group 249"/>
          <p:cNvGrpSpPr>
            <a:grpSpLocks/>
          </p:cNvGrpSpPr>
          <p:nvPr/>
        </p:nvGrpSpPr>
        <p:grpSpPr bwMode="auto">
          <a:xfrm>
            <a:off x="3467100" y="2873375"/>
            <a:ext cx="971550" cy="512763"/>
            <a:chOff x="1248" y="1834"/>
            <a:chExt cx="612" cy="323"/>
          </a:xfrm>
        </p:grpSpPr>
        <p:sp>
          <p:nvSpPr>
            <p:cNvPr id="34997" name="Rectangle 250"/>
            <p:cNvSpPr>
              <a:spLocks noChangeArrowheads="1"/>
            </p:cNvSpPr>
            <p:nvPr/>
          </p:nvSpPr>
          <p:spPr bwMode="auto">
            <a:xfrm>
              <a:off x="1288" y="1889"/>
              <a:ext cx="3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Rd:&lt;15:11&gt;</a:t>
              </a:r>
              <a:endParaRPr lang="en-US" sz="900" b="0">
                <a:latin typeface="AvantGarde" charset="0"/>
              </a:endParaRPr>
            </a:p>
          </p:txBody>
        </p:sp>
        <p:sp>
          <p:nvSpPr>
            <p:cNvPr id="34998" name="Line 251"/>
            <p:cNvSpPr>
              <a:spLocks noChangeShapeType="1"/>
            </p:cNvSpPr>
            <p:nvPr/>
          </p:nvSpPr>
          <p:spPr bwMode="auto">
            <a:xfrm>
              <a:off x="1249" y="1937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Line 252"/>
            <p:cNvSpPr>
              <a:spLocks noChangeShapeType="1"/>
            </p:cNvSpPr>
            <p:nvPr/>
          </p:nvSpPr>
          <p:spPr bwMode="auto">
            <a:xfrm>
              <a:off x="1285" y="1973"/>
              <a:ext cx="3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Freeform 253"/>
            <p:cNvSpPr>
              <a:spLocks/>
            </p:cNvSpPr>
            <p:nvPr/>
          </p:nvSpPr>
          <p:spPr bwMode="auto">
            <a:xfrm>
              <a:off x="1626" y="1955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Line 255"/>
            <p:cNvSpPr>
              <a:spLocks noChangeShapeType="1"/>
            </p:cNvSpPr>
            <p:nvPr/>
          </p:nvSpPr>
          <p:spPr bwMode="auto">
            <a:xfrm>
              <a:off x="1248" y="2075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Line 256"/>
            <p:cNvSpPr>
              <a:spLocks noChangeShapeType="1"/>
            </p:cNvSpPr>
            <p:nvPr/>
          </p:nvSpPr>
          <p:spPr bwMode="auto">
            <a:xfrm>
              <a:off x="1284" y="2111"/>
              <a:ext cx="38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Freeform 257"/>
            <p:cNvSpPr>
              <a:spLocks/>
            </p:cNvSpPr>
            <p:nvPr/>
          </p:nvSpPr>
          <p:spPr bwMode="auto">
            <a:xfrm>
              <a:off x="1625" y="209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258"/>
            <p:cNvSpPr>
              <a:spLocks/>
            </p:cNvSpPr>
            <p:nvPr/>
          </p:nvSpPr>
          <p:spPr bwMode="auto">
            <a:xfrm>
              <a:off x="1812" y="2013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Line 259"/>
            <p:cNvSpPr>
              <a:spLocks noChangeShapeType="1"/>
            </p:cNvSpPr>
            <p:nvPr/>
          </p:nvSpPr>
          <p:spPr bwMode="auto">
            <a:xfrm flipH="1">
              <a:off x="1765" y="2030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006" name="Rectangle 260"/>
            <p:cNvSpPr>
              <a:spLocks noChangeArrowheads="1"/>
            </p:cNvSpPr>
            <p:nvPr/>
          </p:nvSpPr>
          <p:spPr bwMode="auto">
            <a:xfrm>
              <a:off x="1286" y="2033"/>
              <a:ext cx="35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Rt:&lt;20:16&gt;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5007" name="Text Box 261"/>
            <p:cNvSpPr txBox="1">
              <a:spLocks noChangeArrowheads="1"/>
            </p:cNvSpPr>
            <p:nvPr/>
          </p:nvSpPr>
          <p:spPr bwMode="auto">
            <a:xfrm>
              <a:off x="1625" y="1917"/>
              <a:ext cx="14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latin typeface="AvantGarde" charset="0"/>
                </a:rPr>
                <a:t>0</a:t>
              </a:r>
              <a:br>
                <a:rPr lang="en-US" sz="700" b="0">
                  <a:latin typeface="AvantGarde" charset="0"/>
                </a:rPr>
              </a:br>
              <a:r>
                <a:rPr lang="en-US" sz="500" b="0">
                  <a:latin typeface="AvantGarde" charset="0"/>
                </a:rPr>
                <a:t> </a:t>
              </a:r>
            </a:p>
            <a:p>
              <a:r>
                <a:rPr lang="en-US" sz="700" b="0">
                  <a:latin typeface="AvantGarde" charset="0"/>
                </a:rPr>
                <a:t>1</a:t>
              </a:r>
            </a:p>
          </p:txBody>
        </p:sp>
        <p:sp>
          <p:nvSpPr>
            <p:cNvPr id="35008" name="Freeform 262"/>
            <p:cNvSpPr>
              <a:spLocks/>
            </p:cNvSpPr>
            <p:nvPr/>
          </p:nvSpPr>
          <p:spPr bwMode="auto">
            <a:xfrm>
              <a:off x="1704" y="189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Line 263"/>
            <p:cNvSpPr>
              <a:spLocks noChangeShapeType="1"/>
            </p:cNvSpPr>
            <p:nvPr/>
          </p:nvSpPr>
          <p:spPr bwMode="auto">
            <a:xfrm flipH="1">
              <a:off x="1721" y="1834"/>
              <a:ext cx="3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4894" name="Line 265"/>
          <p:cNvSpPr>
            <a:spLocks noChangeShapeType="1"/>
          </p:cNvSpPr>
          <p:nvPr/>
        </p:nvSpPr>
        <p:spPr bwMode="auto">
          <a:xfrm>
            <a:off x="2813050" y="471487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Line 266"/>
          <p:cNvSpPr>
            <a:spLocks noChangeShapeType="1"/>
          </p:cNvSpPr>
          <p:nvPr/>
        </p:nvSpPr>
        <p:spPr bwMode="auto">
          <a:xfrm>
            <a:off x="2870200" y="477202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Freeform 267"/>
          <p:cNvSpPr>
            <a:spLocks/>
          </p:cNvSpPr>
          <p:nvPr/>
        </p:nvSpPr>
        <p:spPr bwMode="auto">
          <a:xfrm>
            <a:off x="2965450" y="47466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97" name="Rectangle 268"/>
          <p:cNvSpPr>
            <a:spLocks noChangeArrowheads="1"/>
          </p:cNvSpPr>
          <p:nvPr/>
        </p:nvSpPr>
        <p:spPr bwMode="auto">
          <a:xfrm>
            <a:off x="3140075" y="470217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34898" name="Line 269"/>
          <p:cNvSpPr>
            <a:spLocks noChangeShapeType="1"/>
          </p:cNvSpPr>
          <p:nvPr/>
        </p:nvSpPr>
        <p:spPr bwMode="auto">
          <a:xfrm>
            <a:off x="28194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Line 270"/>
          <p:cNvSpPr>
            <a:spLocks noChangeShapeType="1"/>
          </p:cNvSpPr>
          <p:nvPr/>
        </p:nvSpPr>
        <p:spPr bwMode="auto">
          <a:xfrm>
            <a:off x="28765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Freeform 271"/>
          <p:cNvSpPr>
            <a:spLocks/>
          </p:cNvSpPr>
          <p:nvPr/>
        </p:nvSpPr>
        <p:spPr bwMode="auto">
          <a:xfrm>
            <a:off x="29718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01" name="Rectangle 272"/>
          <p:cNvSpPr>
            <a:spLocks noChangeArrowheads="1"/>
          </p:cNvSpPr>
          <p:nvPr/>
        </p:nvSpPr>
        <p:spPr bwMode="auto">
          <a:xfrm>
            <a:off x="30829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grpSp>
        <p:nvGrpSpPr>
          <p:cNvPr id="34902" name="Group 291"/>
          <p:cNvGrpSpPr>
            <a:grpSpLocks/>
          </p:cNvGrpSpPr>
          <p:nvPr/>
        </p:nvGrpSpPr>
        <p:grpSpPr bwMode="auto">
          <a:xfrm>
            <a:off x="4103688" y="1171575"/>
            <a:ext cx="4876800" cy="304800"/>
            <a:chOff x="1728" y="288"/>
            <a:chExt cx="3072" cy="192"/>
          </a:xfrm>
        </p:grpSpPr>
        <p:grpSp>
          <p:nvGrpSpPr>
            <p:cNvPr id="34964" name="Group 292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34966" name="Line 293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Line 294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Line 295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Line 296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Line 297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Line 298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2" name="Line 299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3" name="Line 300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Line 30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Line 302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Line 303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Line 304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Line 305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9" name="Line 306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0" name="Line 307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1" name="Line 308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2" name="Line 309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3" name="Line 310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4" name="Line 311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5" name="Line 312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6" name="Line 313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7" name="Line 314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8" name="Line 315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9" name="Line 316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0" name="Line 317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1" name="Line 318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Line 319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Line 320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Line 321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Line 322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Line 323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5" name="Rectangle 324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34903" name="Line 325"/>
          <p:cNvSpPr>
            <a:spLocks noChangeShapeType="1"/>
          </p:cNvSpPr>
          <p:nvPr/>
        </p:nvSpPr>
        <p:spPr bwMode="auto">
          <a:xfrm>
            <a:off x="5018088" y="1171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Line 326"/>
          <p:cNvSpPr>
            <a:spLocks noChangeShapeType="1"/>
          </p:cNvSpPr>
          <p:nvPr/>
        </p:nvSpPr>
        <p:spPr bwMode="auto">
          <a:xfrm>
            <a:off x="5780088" y="1171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Line 327"/>
          <p:cNvSpPr>
            <a:spLocks noChangeShapeType="1"/>
          </p:cNvSpPr>
          <p:nvPr/>
        </p:nvSpPr>
        <p:spPr bwMode="auto">
          <a:xfrm>
            <a:off x="6542088" y="1171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Text Box 328"/>
          <p:cNvSpPr txBox="1">
            <a:spLocks noChangeArrowheads="1"/>
          </p:cNvSpPr>
          <p:nvPr/>
        </p:nvSpPr>
        <p:spPr bwMode="auto">
          <a:xfrm>
            <a:off x="4202113" y="1193800"/>
            <a:ext cx="779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Tahoma" charset="0"/>
              </a:rPr>
              <a:t>10X011</a:t>
            </a:r>
          </a:p>
        </p:txBody>
      </p:sp>
      <p:sp>
        <p:nvSpPr>
          <p:cNvPr id="34907" name="Text Box 329"/>
          <p:cNvSpPr txBox="1">
            <a:spLocks noChangeArrowheads="1"/>
          </p:cNvSpPr>
          <p:nvPr/>
        </p:nvSpPr>
        <p:spPr bwMode="auto">
          <a:xfrm>
            <a:off x="5170488" y="1095375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s</a:t>
            </a:r>
          </a:p>
        </p:txBody>
      </p:sp>
      <p:sp>
        <p:nvSpPr>
          <p:cNvPr id="34908" name="Text Box 330"/>
          <p:cNvSpPr txBox="1">
            <a:spLocks noChangeArrowheads="1"/>
          </p:cNvSpPr>
          <p:nvPr/>
        </p:nvSpPr>
        <p:spPr bwMode="auto">
          <a:xfrm>
            <a:off x="5856288" y="10953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t</a:t>
            </a:r>
          </a:p>
        </p:txBody>
      </p:sp>
      <p:sp>
        <p:nvSpPr>
          <p:cNvPr id="34909" name="Rectangle 331"/>
          <p:cNvSpPr>
            <a:spLocks noChangeArrowheads="1"/>
          </p:cNvSpPr>
          <p:nvPr/>
        </p:nvSpPr>
        <p:spPr bwMode="auto">
          <a:xfrm>
            <a:off x="7151688" y="11715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1200" b="0">
                <a:latin typeface="Tahoma" charset="0"/>
              </a:rPr>
              <a:t>immediate</a:t>
            </a:r>
          </a:p>
        </p:txBody>
      </p:sp>
      <p:sp>
        <p:nvSpPr>
          <p:cNvPr id="34910" name="Text Box 332"/>
          <p:cNvSpPr txBox="1">
            <a:spLocks noChangeArrowheads="1"/>
          </p:cNvSpPr>
          <p:nvPr/>
        </p:nvSpPr>
        <p:spPr bwMode="auto">
          <a:xfrm>
            <a:off x="3771900" y="1479550"/>
            <a:ext cx="5194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I-type: 	Store</a:t>
            </a:r>
          </a:p>
          <a:p>
            <a:pPr algn="l"/>
            <a:r>
              <a:rPr lang="en-US" sz="1600" b="0">
                <a:latin typeface="Tahoma" charset="0"/>
              </a:rPr>
              <a:t>	</a:t>
            </a:r>
            <a:r>
              <a:rPr lang="en-US" sz="1600" b="0">
                <a:latin typeface="Tahoma" charset="0"/>
                <a:sym typeface="Symbol" charset="0"/>
              </a:rPr>
              <a:t>Mem[</a:t>
            </a:r>
            <a:r>
              <a:rPr lang="en-US" sz="1600" b="0">
                <a:latin typeface="Tahoma" charset="0"/>
              </a:rPr>
              <a:t>Reg[rs] + SEXT(immediate)] </a:t>
            </a:r>
            <a:r>
              <a:rPr lang="en-US" sz="1600" b="0">
                <a:latin typeface="Tahoma" charset="0"/>
                <a:sym typeface="Symbol" charset="0"/>
              </a:rPr>
              <a:t> </a:t>
            </a:r>
            <a:r>
              <a:rPr lang="en-US" sz="1600" b="0">
                <a:latin typeface="Tahoma" charset="0"/>
              </a:rPr>
              <a:t>Reg[rt]</a:t>
            </a:r>
          </a:p>
        </p:txBody>
      </p:sp>
      <p:sp>
        <p:nvSpPr>
          <p:cNvPr id="34911" name="Line 333"/>
          <p:cNvSpPr>
            <a:spLocks noChangeShapeType="1"/>
          </p:cNvSpPr>
          <p:nvPr/>
        </p:nvSpPr>
        <p:spPr bwMode="auto">
          <a:xfrm flipV="1">
            <a:off x="5661025" y="25717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Line 334"/>
          <p:cNvSpPr>
            <a:spLocks noChangeShapeType="1"/>
          </p:cNvSpPr>
          <p:nvPr/>
        </p:nvSpPr>
        <p:spPr bwMode="auto">
          <a:xfrm flipH="1" flipV="1">
            <a:off x="5610225" y="25146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Freeform 335"/>
          <p:cNvSpPr>
            <a:spLocks/>
          </p:cNvSpPr>
          <p:nvPr/>
        </p:nvSpPr>
        <p:spPr bwMode="auto">
          <a:xfrm>
            <a:off x="5635625" y="28432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Rectangle 336"/>
          <p:cNvSpPr>
            <a:spLocks noChangeArrowheads="1"/>
          </p:cNvSpPr>
          <p:nvPr/>
        </p:nvSpPr>
        <p:spPr bwMode="auto">
          <a:xfrm>
            <a:off x="5724525" y="25257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4915" name="Rectangle 337"/>
          <p:cNvSpPr>
            <a:spLocks noChangeArrowheads="1"/>
          </p:cNvSpPr>
          <p:nvPr/>
        </p:nvSpPr>
        <p:spPr bwMode="auto">
          <a:xfrm>
            <a:off x="4106863" y="2762250"/>
            <a:ext cx="2301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Helvetica" charset="0"/>
              </a:rPr>
              <a:t>BSEL</a:t>
            </a:r>
            <a:endParaRPr lang="en-US" b="0">
              <a:latin typeface="Tahoma" charset="0"/>
            </a:endParaRPr>
          </a:p>
        </p:txBody>
      </p:sp>
      <p:pic>
        <p:nvPicPr>
          <p:cNvPr id="34916" name="Picture 347" descr="j02889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910138"/>
            <a:ext cx="1414462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7" name="AutoShape 348"/>
          <p:cNvSpPr>
            <a:spLocks noChangeArrowheads="1"/>
          </p:cNvSpPr>
          <p:nvPr/>
        </p:nvSpPr>
        <p:spPr bwMode="auto">
          <a:xfrm flipH="1">
            <a:off x="7700963" y="4427538"/>
            <a:ext cx="925512" cy="385762"/>
          </a:xfrm>
          <a:prstGeom prst="wedgeRoundRectCallout">
            <a:avLst>
              <a:gd name="adj1" fmla="val -44514"/>
              <a:gd name="adj2" fmla="val 9855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Tahoma" charset="0"/>
            </a:endParaRPr>
          </a:p>
        </p:txBody>
      </p:sp>
      <p:sp>
        <p:nvSpPr>
          <p:cNvPr id="34918" name="Text Box 349"/>
          <p:cNvSpPr txBox="1">
            <a:spLocks noChangeArrowheads="1"/>
          </p:cNvSpPr>
          <p:nvPr/>
        </p:nvSpPr>
        <p:spPr bwMode="auto">
          <a:xfrm>
            <a:off x="7673975" y="4484688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400" b="0">
                <a:latin typeface="Tahoma" charset="0"/>
              </a:rPr>
              <a:t>No WERF!</a:t>
            </a:r>
          </a:p>
        </p:txBody>
      </p:sp>
      <p:grpSp>
        <p:nvGrpSpPr>
          <p:cNvPr id="34919" name="Group 356"/>
          <p:cNvGrpSpPr>
            <a:grpSpLocks/>
          </p:cNvGrpSpPr>
          <p:nvPr/>
        </p:nvGrpSpPr>
        <p:grpSpPr bwMode="auto">
          <a:xfrm>
            <a:off x="4578350" y="2517775"/>
            <a:ext cx="755650" cy="415925"/>
            <a:chOff x="2884" y="1610"/>
            <a:chExt cx="476" cy="262"/>
          </a:xfrm>
        </p:grpSpPr>
        <p:sp>
          <p:nvSpPr>
            <p:cNvPr id="34959" name="Line 357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Line 358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Freeform 359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Rectangle 360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4963" name="Freeform 361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20" name="Group 400"/>
          <p:cNvGrpSpPr>
            <a:grpSpLocks/>
          </p:cNvGrpSpPr>
          <p:nvPr/>
        </p:nvGrpSpPr>
        <p:grpSpPr bwMode="auto">
          <a:xfrm>
            <a:off x="4495800" y="3378200"/>
            <a:ext cx="1612900" cy="1266825"/>
            <a:chOff x="2832" y="2169"/>
            <a:chExt cx="1016" cy="798"/>
          </a:xfrm>
        </p:grpSpPr>
        <p:sp>
          <p:nvSpPr>
            <p:cNvPr id="34923" name="Freeform 401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402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Freeform 403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Rectangle 404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4927" name="Freeform 405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Line 406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9" name="Group 407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34957" name="Rectangle 408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4958" name="Rectangle 409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4930" name="Line 410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411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Line 412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33" name="Line 413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Text Box 414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34935" name="Group 415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34954" name="Rectangle 416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4955" name="Freeform 417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56" name="Line 418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419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34952" name="Rectangle 420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4953" name="Rectangle 421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4937" name="Freeform 422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Line 423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424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425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Line 426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Line 427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Line 429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44" name="Rectangle 430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34945" name="Freeform 431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Freeform 432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Freeform 433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Line 434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49" name="Line 435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50" name="Line 436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951" name="Rectangle 437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4921" name="AutoShape 243"/>
          <p:cNvSpPr>
            <a:spLocks noChangeArrowheads="1"/>
          </p:cNvSpPr>
          <p:nvPr/>
        </p:nvSpPr>
        <p:spPr bwMode="auto">
          <a:xfrm rot="-5400000">
            <a:off x="4062412" y="3138488"/>
            <a:ext cx="314325" cy="133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6 w 21600"/>
              <a:gd name="T13" fmla="*/ 4510 h 21600"/>
              <a:gd name="T14" fmla="*/ 17094 w 21600"/>
              <a:gd name="T15" fmla="*/ 170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922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JMP Instructions</a:t>
            </a:r>
          </a:p>
        </p:txBody>
      </p:sp>
      <p:sp>
        <p:nvSpPr>
          <p:cNvPr id="35842" name="Line 4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5844" name="Freeform 10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6" name="Group 12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36126" name="Rectangle 13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6127" name="Group 14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36128" name="Line 15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29" name="Line 16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47" name="Rectangle 17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5849" name="Group 19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36124" name="Rectangle 20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6125" name="Rectangle 21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850" name="Freeform 22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23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4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25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4" name="Group 26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36119" name="Rectangle 27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6120" name="Rectangle 28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6121" name="Rectangle 29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6122" name="Rectangle 30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6123" name="Rectangle 31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855" name="Line 34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35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Rectangle 38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5858" name="Rectangle 39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5859" name="Rectangle 40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5860" name="Rectangle 41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5861" name="Rectangle 42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5862" name="Rectangle 43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5863" name="Rectangle 44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5864" name="Freeform 45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46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Rectangle 47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5867" name="Rectangle 48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5868" name="Rectangle 49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5869" name="Freeform 5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5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Rectangle 5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5872" name="Rectangle 5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5873" name="Rectangle 5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35874" name="Group 58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36116" name="Freeform 59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7" name="Line 60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8" name="Rectangle 61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5875" name="Group 62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36114" name="Rectangle 63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6115" name="Rectangle 64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876" name="Line 65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77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78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9" name="Group 87"/>
          <p:cNvGrpSpPr>
            <a:grpSpLocks/>
          </p:cNvGrpSpPr>
          <p:nvPr/>
        </p:nvGrpSpPr>
        <p:grpSpPr bwMode="auto">
          <a:xfrm>
            <a:off x="5994400" y="4841875"/>
            <a:ext cx="1284288" cy="619125"/>
            <a:chOff x="4068" y="2806"/>
            <a:chExt cx="809" cy="390"/>
          </a:xfrm>
        </p:grpSpPr>
        <p:grpSp>
          <p:nvGrpSpPr>
            <p:cNvPr id="36099" name="Group 88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36104" name="Group 89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36106" name="Group 90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3611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361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361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6107" name="Rectangle 94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36108" name="Group 95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3610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36110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105" name="Rectangle 98"/>
              <p:cNvSpPr>
                <a:spLocks noChangeArrowheads="1"/>
              </p:cNvSpPr>
              <p:nvPr/>
            </p:nvSpPr>
            <p:spPr bwMode="auto">
              <a:xfrm>
                <a:off x="4086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36100" name="Group 99"/>
            <p:cNvGrpSpPr>
              <a:grpSpLocks/>
            </p:cNvGrpSpPr>
            <p:nvPr/>
          </p:nvGrpSpPr>
          <p:grpSpPr bwMode="auto">
            <a:xfrm>
              <a:off x="4677" y="2806"/>
              <a:ext cx="200" cy="87"/>
              <a:chOff x="4677" y="2806"/>
              <a:chExt cx="200" cy="87"/>
            </a:xfrm>
          </p:grpSpPr>
          <p:sp>
            <p:nvSpPr>
              <p:cNvPr id="36101" name="Freeform 100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02" name="Line 101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03" name="Rectangle 102"/>
              <p:cNvSpPr>
                <a:spLocks noChangeArrowheads="1"/>
              </p:cNvSpPr>
              <p:nvPr/>
            </p:nvSpPr>
            <p:spPr bwMode="auto">
              <a:xfrm>
                <a:off x="4787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5880" name="Group 103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36093" name="Freeform 104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4" name="Freeform 105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95" name="Rectangle 106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6096" name="Freeform 107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7" name="Line 108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8" name="Rectangle 109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881" name="Line 110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111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Line 112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Freeform 113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114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115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116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117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Freeform 118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119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120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121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Freeform 122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4" name="Group 123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36089" name="Line 124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0" name="Line 125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1" name="Freeform 126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2" name="Rectangle 127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5895" name="Group 128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36085" name="Line 129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6" name="Line 130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7" name="Freeform 131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8" name="Rectangle 132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5896" name="Group 133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36081" name="Line 134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2" name="Line 135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3" name="Freeform 136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4" name="Rectangle 137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5897" name="Group 138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36077" name="Line 139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8" name="Line 140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9" name="Freeform 141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0" name="Rectangle 142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898" name="Line 143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144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Freeform 145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Freeform 171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2" name="Line 172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173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174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175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176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Freeform 177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8" name="Rectangle 178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35909" name="Freeform 179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10" name="Freeform 190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191"/>
          <p:cNvSpPr>
            <a:spLocks noChangeShapeType="1"/>
          </p:cNvSpPr>
          <p:nvPr/>
        </p:nvSpPr>
        <p:spPr bwMode="auto">
          <a:xfrm flipH="1" flipV="1">
            <a:off x="1731963" y="1111250"/>
            <a:ext cx="6350" cy="2730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193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Line 194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Line 195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Freeform 196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Freeform 197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Line 198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8" name="Line 199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Freeform 201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0" name="Line 202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203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Line 204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Freeform 205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24" name="Rectangle 206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35925" name="Line 207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Line 208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927" name="Group 209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36074" name="Freeform 210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5" name="Line 211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6" name="Rectangle 212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928" name="Line 213"/>
          <p:cNvSpPr>
            <a:spLocks noChangeShapeType="1"/>
          </p:cNvSpPr>
          <p:nvPr/>
        </p:nvSpPr>
        <p:spPr bwMode="auto">
          <a:xfrm>
            <a:off x="2800350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214"/>
          <p:cNvSpPr>
            <a:spLocks noChangeShapeType="1"/>
          </p:cNvSpPr>
          <p:nvPr/>
        </p:nvSpPr>
        <p:spPr bwMode="auto">
          <a:xfrm>
            <a:off x="2857500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Freeform 215"/>
          <p:cNvSpPr>
            <a:spLocks/>
          </p:cNvSpPr>
          <p:nvPr/>
        </p:nvSpPr>
        <p:spPr bwMode="auto">
          <a:xfrm>
            <a:off x="2951163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Rectangle 216"/>
          <p:cNvSpPr>
            <a:spLocks noChangeArrowheads="1"/>
          </p:cNvSpPr>
          <p:nvPr/>
        </p:nvSpPr>
        <p:spPr bwMode="auto">
          <a:xfrm>
            <a:off x="3109913" y="54752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35932" name="Group 217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36072" name="Line 218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3" name="Rectangle 219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933" name="Line 22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4" name="Text Box 222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solidFill>
                  <a:srgbClr val="CC0000"/>
                </a:solidFill>
                <a:latin typeface="Tahoma" charset="0"/>
              </a:rPr>
              <a:t>32</a:t>
            </a:r>
          </a:p>
        </p:txBody>
      </p:sp>
      <p:sp>
        <p:nvSpPr>
          <p:cNvPr id="35935" name="Rectangle 279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CC0000"/>
                </a:solidFill>
                <a:latin typeface="AvantGarde" charset="0"/>
              </a:rPr>
              <a:t>PC+4</a:t>
            </a:r>
          </a:p>
        </p:txBody>
      </p:sp>
      <p:sp>
        <p:nvSpPr>
          <p:cNvPr id="35936" name="Line 281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Line 282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Line 283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Line 302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Line 303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Freeform 304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Rectangle 305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5943" name="Rectangle 307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35944" name="Line 333"/>
          <p:cNvSpPr>
            <a:spLocks noChangeShapeType="1"/>
          </p:cNvSpPr>
          <p:nvPr/>
        </p:nvSpPr>
        <p:spPr bwMode="auto">
          <a:xfrm>
            <a:off x="27940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" name="Line 334"/>
          <p:cNvSpPr>
            <a:spLocks noChangeShapeType="1"/>
          </p:cNvSpPr>
          <p:nvPr/>
        </p:nvSpPr>
        <p:spPr bwMode="auto">
          <a:xfrm>
            <a:off x="28511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6" name="Freeform 335"/>
          <p:cNvSpPr>
            <a:spLocks/>
          </p:cNvSpPr>
          <p:nvPr/>
        </p:nvSpPr>
        <p:spPr bwMode="auto">
          <a:xfrm>
            <a:off x="29464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47" name="Rectangle 336"/>
          <p:cNvSpPr>
            <a:spLocks noChangeArrowheads="1"/>
          </p:cNvSpPr>
          <p:nvPr/>
        </p:nvSpPr>
        <p:spPr bwMode="auto">
          <a:xfrm>
            <a:off x="30575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5948" name="Line 337"/>
          <p:cNvSpPr>
            <a:spLocks noChangeShapeType="1"/>
          </p:cNvSpPr>
          <p:nvPr/>
        </p:nvSpPr>
        <p:spPr bwMode="auto">
          <a:xfrm>
            <a:off x="2813050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9" name="Line 338"/>
          <p:cNvSpPr>
            <a:spLocks noChangeShapeType="1"/>
          </p:cNvSpPr>
          <p:nvPr/>
        </p:nvSpPr>
        <p:spPr bwMode="auto">
          <a:xfrm>
            <a:off x="2870200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0" name="Freeform 339"/>
          <p:cNvSpPr>
            <a:spLocks/>
          </p:cNvSpPr>
          <p:nvPr/>
        </p:nvSpPr>
        <p:spPr bwMode="auto">
          <a:xfrm>
            <a:off x="2965450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51" name="Rectangle 340"/>
          <p:cNvSpPr>
            <a:spLocks noChangeArrowheads="1"/>
          </p:cNvSpPr>
          <p:nvPr/>
        </p:nvSpPr>
        <p:spPr bwMode="auto">
          <a:xfrm>
            <a:off x="3140075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grpSp>
        <p:nvGrpSpPr>
          <p:cNvPr id="35952" name="Group 341"/>
          <p:cNvGrpSpPr>
            <a:grpSpLocks/>
          </p:cNvGrpSpPr>
          <p:nvPr/>
        </p:nvGrpSpPr>
        <p:grpSpPr bwMode="auto">
          <a:xfrm>
            <a:off x="4014788" y="1111250"/>
            <a:ext cx="4876800" cy="304800"/>
            <a:chOff x="1728" y="288"/>
            <a:chExt cx="3072" cy="192"/>
          </a:xfrm>
        </p:grpSpPr>
        <p:grpSp>
          <p:nvGrpSpPr>
            <p:cNvPr id="36039" name="Group 342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36041" name="Line 343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2" name="Line 344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3" name="Line 345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4" name="Line 346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5" name="Line 347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6" name="Line 348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7" name="Line 349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8" name="Line 350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9" name="Line 35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0" name="Line 352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1" name="Line 353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2" name="Line 354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3" name="Line 355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4" name="Line 356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5" name="Line 357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6" name="Line 358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7" name="Line 359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8" name="Line 360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59" name="Line 361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0" name="Line 362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1" name="Line 363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2" name="Line 364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3" name="Line 365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4" name="Line 366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5" name="Line 367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6" name="Line 368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7" name="Line 369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8" name="Line 370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69" name="Line 371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70" name="Line 372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71" name="Line 373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040" name="Rectangle 374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35953" name="Line 375"/>
          <p:cNvSpPr>
            <a:spLocks noChangeShapeType="1"/>
          </p:cNvSpPr>
          <p:nvPr/>
        </p:nvSpPr>
        <p:spPr bwMode="auto">
          <a:xfrm>
            <a:off x="4929188" y="1111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4" name="Text Box 376"/>
          <p:cNvSpPr txBox="1">
            <a:spLocks noChangeArrowheads="1"/>
          </p:cNvSpPr>
          <p:nvPr/>
        </p:nvSpPr>
        <p:spPr bwMode="auto">
          <a:xfrm>
            <a:off x="4114800" y="1133475"/>
            <a:ext cx="779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Tahoma" charset="0"/>
              </a:rPr>
              <a:t>00001X</a:t>
            </a:r>
          </a:p>
        </p:txBody>
      </p:sp>
      <p:sp>
        <p:nvSpPr>
          <p:cNvPr id="35955" name="Text Box 377"/>
          <p:cNvSpPr txBox="1">
            <a:spLocks noChangeArrowheads="1"/>
          </p:cNvSpPr>
          <p:nvPr/>
        </p:nvSpPr>
        <p:spPr bwMode="auto">
          <a:xfrm>
            <a:off x="5538788" y="1111250"/>
            <a:ext cx="243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0">
                <a:latin typeface="Tahoma" charset="0"/>
              </a:rPr>
              <a:t>26-bit constant </a:t>
            </a:r>
            <a:endParaRPr lang="en-US" sz="1400" b="0" baseline="-25000">
              <a:latin typeface="Tahoma" charset="0"/>
            </a:endParaRPr>
          </a:p>
        </p:txBody>
      </p:sp>
      <p:sp>
        <p:nvSpPr>
          <p:cNvPr id="35956" name="Text Box 378"/>
          <p:cNvSpPr txBox="1">
            <a:spLocks noChangeArrowheads="1"/>
          </p:cNvSpPr>
          <p:nvPr/>
        </p:nvSpPr>
        <p:spPr bwMode="auto">
          <a:xfrm>
            <a:off x="3933825" y="1352550"/>
            <a:ext cx="47529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 dirty="0">
                <a:latin typeface="Tahoma" charset="0"/>
              </a:rPr>
              <a:t>J-type:</a:t>
            </a:r>
          </a:p>
          <a:p>
            <a:pPr algn="l"/>
            <a:r>
              <a:rPr lang="en-US" sz="1600" b="0" dirty="0">
                <a:latin typeface="Tahoma" charset="0"/>
              </a:rPr>
              <a:t>      j:   PC </a:t>
            </a:r>
            <a:r>
              <a:rPr lang="en-US" sz="1600" b="0" dirty="0">
                <a:latin typeface="Tahoma" charset="0"/>
                <a:sym typeface="Symbol" charset="0"/>
              </a:rPr>
              <a:t> (PC &amp; 0xf0000000) | 4*(immediate)</a:t>
            </a:r>
          </a:p>
          <a:p>
            <a:pPr algn="l"/>
            <a:r>
              <a:rPr lang="en-US" sz="1600" b="0" dirty="0">
                <a:latin typeface="Tahoma" charset="0"/>
                <a:sym typeface="Symbol" charset="0"/>
              </a:rPr>
              <a:t>   </a:t>
            </a:r>
            <a:r>
              <a:rPr lang="en-US" sz="1600" b="0" dirty="0" err="1">
                <a:latin typeface="Tahoma" charset="0"/>
                <a:sym typeface="Symbol" charset="0"/>
              </a:rPr>
              <a:t>jal</a:t>
            </a:r>
            <a:r>
              <a:rPr lang="en-US" sz="1600" b="0" dirty="0">
                <a:latin typeface="Tahoma" charset="0"/>
                <a:sym typeface="Symbol" charset="0"/>
              </a:rPr>
              <a:t>:   </a:t>
            </a:r>
            <a:r>
              <a:rPr lang="en-US" sz="1600" b="0" dirty="0">
                <a:latin typeface="Tahoma" charset="0"/>
              </a:rPr>
              <a:t>PC </a:t>
            </a:r>
            <a:r>
              <a:rPr lang="en-US" sz="1600" b="0" dirty="0">
                <a:latin typeface="Tahoma" charset="0"/>
                <a:sym typeface="Symbol" charset="0"/>
              </a:rPr>
              <a:t> (PC &amp; 0xf0000000) | 4*(immediate);</a:t>
            </a:r>
          </a:p>
          <a:p>
            <a:pPr algn="l"/>
            <a:r>
              <a:rPr lang="en-US" sz="1600" b="0" dirty="0">
                <a:latin typeface="Tahoma" charset="0"/>
                <a:sym typeface="Symbol" charset="0"/>
              </a:rPr>
              <a:t>	   </a:t>
            </a:r>
            <a:r>
              <a:rPr lang="en-US" sz="1600" b="0" dirty="0" err="1">
                <a:latin typeface="Tahoma" charset="0"/>
                <a:sym typeface="Symbol" charset="0"/>
              </a:rPr>
              <a:t>Reg</a:t>
            </a:r>
            <a:r>
              <a:rPr lang="en-US" sz="1600" b="0" dirty="0">
                <a:latin typeface="Tahoma" charset="0"/>
                <a:sym typeface="Symbol" charset="0"/>
              </a:rPr>
              <a:t>[31]  PC + 4</a:t>
            </a:r>
          </a:p>
        </p:txBody>
      </p:sp>
      <p:sp>
        <p:nvSpPr>
          <p:cNvPr id="35957" name="Line 379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58" name="Rectangle 380"/>
          <p:cNvSpPr>
            <a:spLocks noChangeArrowheads="1"/>
          </p:cNvSpPr>
          <p:nvPr/>
        </p:nvSpPr>
        <p:spPr bwMode="auto">
          <a:xfrm>
            <a:off x="1258888" y="996950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solidFill>
                  <a:srgbClr val="FF0000"/>
                </a:solidFill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grpSp>
        <p:nvGrpSpPr>
          <p:cNvPr id="35959" name="Group 513"/>
          <p:cNvGrpSpPr>
            <a:grpSpLocks/>
          </p:cNvGrpSpPr>
          <p:nvPr/>
        </p:nvGrpSpPr>
        <p:grpSpPr bwMode="auto">
          <a:xfrm>
            <a:off x="2809875" y="4619625"/>
            <a:ext cx="673100" cy="138113"/>
            <a:chOff x="1770" y="2910"/>
            <a:chExt cx="424" cy="87"/>
          </a:xfrm>
        </p:grpSpPr>
        <p:sp>
          <p:nvSpPr>
            <p:cNvPr id="36035" name="Line 509"/>
            <p:cNvSpPr>
              <a:spLocks noChangeShapeType="1"/>
            </p:cNvSpPr>
            <p:nvPr/>
          </p:nvSpPr>
          <p:spPr bwMode="auto">
            <a:xfrm>
              <a:off x="1770" y="2918"/>
              <a:ext cx="36" cy="36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6" name="Line 510"/>
            <p:cNvSpPr>
              <a:spLocks noChangeShapeType="1"/>
            </p:cNvSpPr>
            <p:nvPr/>
          </p:nvSpPr>
          <p:spPr bwMode="auto">
            <a:xfrm>
              <a:off x="1806" y="2954"/>
              <a:ext cx="84" cy="1"/>
            </a:xfrm>
            <a:prstGeom prst="line">
              <a:avLst/>
            </a:prstGeom>
            <a:noFill/>
            <a:ln w="63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7" name="Freeform 511"/>
            <p:cNvSpPr>
              <a:spLocks/>
            </p:cNvSpPr>
            <p:nvPr/>
          </p:nvSpPr>
          <p:spPr bwMode="auto">
            <a:xfrm>
              <a:off x="1866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8" name="Rectangle 512"/>
            <p:cNvSpPr>
              <a:spLocks noChangeArrowheads="1"/>
            </p:cNvSpPr>
            <p:nvPr/>
          </p:nvSpPr>
          <p:spPr bwMode="auto">
            <a:xfrm>
              <a:off x="1967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FF3300"/>
                  </a:solidFill>
                  <a:latin typeface="AvantGarde" charset="0"/>
                </a:rPr>
                <a:t>WASEL</a:t>
              </a:r>
              <a:endParaRPr lang="en-US" b="0">
                <a:solidFill>
                  <a:srgbClr val="FF3300"/>
                </a:solidFill>
                <a:latin typeface="Tahoma" charset="0"/>
              </a:endParaRPr>
            </a:p>
          </p:txBody>
        </p:sp>
      </p:grpSp>
      <p:grpSp>
        <p:nvGrpSpPr>
          <p:cNvPr id="35960" name="Group 520"/>
          <p:cNvGrpSpPr>
            <a:grpSpLocks/>
          </p:cNvGrpSpPr>
          <p:nvPr/>
        </p:nvGrpSpPr>
        <p:grpSpPr bwMode="auto">
          <a:xfrm>
            <a:off x="4578350" y="2574925"/>
            <a:ext cx="755650" cy="415925"/>
            <a:chOff x="2884" y="1610"/>
            <a:chExt cx="476" cy="262"/>
          </a:xfrm>
        </p:grpSpPr>
        <p:sp>
          <p:nvSpPr>
            <p:cNvPr id="36030" name="Line 521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1" name="Line 522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2" name="Freeform 523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3" name="Rectangle 524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6034" name="Freeform 525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61" name="Group 526"/>
          <p:cNvGrpSpPr>
            <a:grpSpLocks/>
          </p:cNvGrpSpPr>
          <p:nvPr/>
        </p:nvGrpSpPr>
        <p:grpSpPr bwMode="auto">
          <a:xfrm>
            <a:off x="4495800" y="3443288"/>
            <a:ext cx="1612900" cy="1266825"/>
            <a:chOff x="2832" y="2169"/>
            <a:chExt cx="1016" cy="798"/>
          </a:xfrm>
        </p:grpSpPr>
        <p:sp>
          <p:nvSpPr>
            <p:cNvPr id="35994" name="Freeform 527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95" name="Freeform 528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" name="Freeform 529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97" name="Rectangle 530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5998" name="Freeform 531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9" name="Line 532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00" name="Group 533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36028" name="Rectangle 534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6029" name="Rectangle 535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6001" name="Line 536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2" name="Freeform 537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03" name="Line 538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004" name="Line 539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5" name="Text Box 540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36006" name="Group 541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36025" name="Rectangle 542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6026" name="Freeform 543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27" name="Line 544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07" name="Group 545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36023" name="Rectangle 546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6024" name="Rectangle 547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6008" name="Freeform 548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Line 549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Freeform 550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Freeform 551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Line 552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3" name="Line 553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4" name="Line 555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015" name="Rectangle 556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36016" name="Freeform 557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7" name="Freeform 558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8" name="Freeform 559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9" name="Line 560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020" name="Line 561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021" name="Line 562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022" name="Rectangle 563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5962" name="Rectangle 565"/>
          <p:cNvSpPr>
            <a:spLocks noChangeArrowheads="1"/>
          </p:cNvSpPr>
          <p:nvPr/>
        </p:nvSpPr>
        <p:spPr bwMode="auto">
          <a:xfrm>
            <a:off x="452438" y="1423988"/>
            <a:ext cx="29368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3300"/>
                </a:solidFill>
                <a:latin typeface="Helvetica" charset="0"/>
              </a:rPr>
              <a:t>PCSEL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63" name="Freeform 566"/>
          <p:cNvSpPr>
            <a:spLocks/>
          </p:cNvSpPr>
          <p:nvPr/>
        </p:nvSpPr>
        <p:spPr bwMode="auto">
          <a:xfrm>
            <a:off x="831850" y="1447800"/>
            <a:ext cx="74613" cy="55563"/>
          </a:xfrm>
          <a:custGeom>
            <a:avLst/>
            <a:gdLst>
              <a:gd name="T0" fmla="*/ 2147483647 w 47"/>
              <a:gd name="T1" fmla="*/ 2147483647 h 35"/>
              <a:gd name="T2" fmla="*/ 0 w 47"/>
              <a:gd name="T3" fmla="*/ 2147483647 h 35"/>
              <a:gd name="T4" fmla="*/ 2147483647 w 47"/>
              <a:gd name="T5" fmla="*/ 2147483647 h 35"/>
              <a:gd name="T6" fmla="*/ 0 w 47"/>
              <a:gd name="T7" fmla="*/ 0 h 35"/>
              <a:gd name="T8" fmla="*/ 2147483647 w 47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5"/>
              <a:gd name="T17" fmla="*/ 47 w 4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5">
                <a:moveTo>
                  <a:pt x="47" y="19"/>
                </a:moveTo>
                <a:lnTo>
                  <a:pt x="0" y="35"/>
                </a:lnTo>
                <a:lnTo>
                  <a:pt x="19" y="19"/>
                </a:lnTo>
                <a:lnTo>
                  <a:pt x="0" y="0"/>
                </a:lnTo>
                <a:lnTo>
                  <a:pt x="47" y="19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4" name="Line 567"/>
          <p:cNvSpPr>
            <a:spLocks noChangeShapeType="1"/>
          </p:cNvSpPr>
          <p:nvPr/>
        </p:nvSpPr>
        <p:spPr bwMode="auto">
          <a:xfrm flipH="1">
            <a:off x="762000" y="1476375"/>
            <a:ext cx="100013" cy="1588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5" name="Freeform 568"/>
          <p:cNvSpPr>
            <a:spLocks/>
          </p:cNvSpPr>
          <p:nvPr/>
        </p:nvSpPr>
        <p:spPr bwMode="auto">
          <a:xfrm>
            <a:off x="862013" y="1419225"/>
            <a:ext cx="1357312" cy="112713"/>
          </a:xfrm>
          <a:custGeom>
            <a:avLst/>
            <a:gdLst>
              <a:gd name="T0" fmla="*/ 0 w 611"/>
              <a:gd name="T1" fmla="*/ 0 h 71"/>
              <a:gd name="T2" fmla="*/ 2147483647 w 611"/>
              <a:gd name="T3" fmla="*/ 0 h 71"/>
              <a:gd name="T4" fmla="*/ 2147483647 w 611"/>
              <a:gd name="T5" fmla="*/ 2147483647 h 71"/>
              <a:gd name="T6" fmla="*/ 2147483647 w 611"/>
              <a:gd name="T7" fmla="*/ 2147483647 h 71"/>
              <a:gd name="T8" fmla="*/ 0 w 611"/>
              <a:gd name="T9" fmla="*/ 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1"/>
              <a:gd name="T16" fmla="*/ 0 h 71"/>
              <a:gd name="T17" fmla="*/ 611 w 611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1" h="71">
                <a:moveTo>
                  <a:pt x="0" y="0"/>
                </a:moveTo>
                <a:lnTo>
                  <a:pt x="611" y="0"/>
                </a:lnTo>
                <a:lnTo>
                  <a:pt x="575" y="71"/>
                </a:lnTo>
                <a:lnTo>
                  <a:pt x="36" y="7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6" name="Rectangle 569"/>
          <p:cNvSpPr>
            <a:spLocks noChangeArrowheads="1"/>
          </p:cNvSpPr>
          <p:nvPr/>
        </p:nvSpPr>
        <p:spPr bwMode="auto">
          <a:xfrm>
            <a:off x="2103438" y="1430338"/>
            <a:ext cx="50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0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67" name="Rectangle 570"/>
          <p:cNvSpPr>
            <a:spLocks noChangeArrowheads="1"/>
          </p:cNvSpPr>
          <p:nvPr/>
        </p:nvSpPr>
        <p:spPr bwMode="auto">
          <a:xfrm>
            <a:off x="1922463" y="14303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1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68" name="Rectangle 571"/>
          <p:cNvSpPr>
            <a:spLocks noChangeArrowheads="1"/>
          </p:cNvSpPr>
          <p:nvPr/>
        </p:nvSpPr>
        <p:spPr bwMode="auto">
          <a:xfrm>
            <a:off x="1712913" y="14303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2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69" name="Rectangle 572"/>
          <p:cNvSpPr>
            <a:spLocks noChangeArrowheads="1"/>
          </p:cNvSpPr>
          <p:nvPr/>
        </p:nvSpPr>
        <p:spPr bwMode="auto">
          <a:xfrm>
            <a:off x="1509713" y="14303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3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70" name="Rectangle 573"/>
          <p:cNvSpPr>
            <a:spLocks noChangeArrowheads="1"/>
          </p:cNvSpPr>
          <p:nvPr/>
        </p:nvSpPr>
        <p:spPr bwMode="auto">
          <a:xfrm>
            <a:off x="1304925" y="1430338"/>
            <a:ext cx="50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4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71" name="Rectangle 574"/>
          <p:cNvSpPr>
            <a:spLocks noChangeArrowheads="1"/>
          </p:cNvSpPr>
          <p:nvPr/>
        </p:nvSpPr>
        <p:spPr bwMode="auto">
          <a:xfrm>
            <a:off x="1139825" y="14303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5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72" name="Rectangle 575"/>
          <p:cNvSpPr>
            <a:spLocks noChangeArrowheads="1"/>
          </p:cNvSpPr>
          <p:nvPr/>
        </p:nvSpPr>
        <p:spPr bwMode="auto">
          <a:xfrm>
            <a:off x="990600" y="14303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3300"/>
                </a:solidFill>
                <a:latin typeface="AvantGarde" charset="0"/>
              </a:rPr>
              <a:t>6</a:t>
            </a:r>
            <a:endParaRPr lang="en-US" b="0">
              <a:solidFill>
                <a:srgbClr val="FF3300"/>
              </a:solidFill>
              <a:latin typeface="Tahoma" charset="0"/>
            </a:endParaRPr>
          </a:p>
        </p:txBody>
      </p:sp>
      <p:sp>
        <p:nvSpPr>
          <p:cNvPr id="35973" name="Rectangle 625"/>
          <p:cNvSpPr>
            <a:spLocks noChangeArrowheads="1"/>
          </p:cNvSpPr>
          <p:nvPr/>
        </p:nvSpPr>
        <p:spPr bwMode="auto">
          <a:xfrm>
            <a:off x="4076700" y="2800350"/>
            <a:ext cx="3111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0000"/>
                </a:solidFill>
                <a:latin typeface="Helvetica" charset="0"/>
              </a:rPr>
              <a:t>WASEL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35974" name="Group 626"/>
          <p:cNvGrpSpPr>
            <a:grpSpLocks/>
          </p:cNvGrpSpPr>
          <p:nvPr/>
        </p:nvGrpSpPr>
        <p:grpSpPr bwMode="auto">
          <a:xfrm>
            <a:off x="3449638" y="2992438"/>
            <a:ext cx="690562" cy="106362"/>
            <a:chOff x="2173" y="1889"/>
            <a:chExt cx="435" cy="67"/>
          </a:xfrm>
        </p:grpSpPr>
        <p:sp>
          <p:nvSpPr>
            <p:cNvPr id="35991" name="Rectangle 627"/>
            <p:cNvSpPr>
              <a:spLocks noChangeArrowheads="1"/>
            </p:cNvSpPr>
            <p:nvPr/>
          </p:nvSpPr>
          <p:spPr bwMode="auto">
            <a:xfrm>
              <a:off x="2212" y="1889"/>
              <a:ext cx="29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Rd:&lt;15:11&gt;</a:t>
              </a:r>
              <a:endParaRPr lang="en-US" sz="700" b="0">
                <a:latin typeface="AvantGarde" charset="0"/>
              </a:endParaRPr>
            </a:p>
          </p:txBody>
        </p:sp>
        <p:sp>
          <p:nvSpPr>
            <p:cNvPr id="35992" name="Line 628"/>
            <p:cNvSpPr>
              <a:spLocks noChangeShapeType="1"/>
            </p:cNvSpPr>
            <p:nvPr/>
          </p:nvSpPr>
          <p:spPr bwMode="auto">
            <a:xfrm>
              <a:off x="2173" y="1917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" name="Line 629"/>
            <p:cNvSpPr>
              <a:spLocks noChangeShapeType="1"/>
            </p:cNvSpPr>
            <p:nvPr/>
          </p:nvSpPr>
          <p:spPr bwMode="auto">
            <a:xfrm>
              <a:off x="2209" y="1953"/>
              <a:ext cx="3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75" name="Freeform 630"/>
          <p:cNvSpPr>
            <a:spLocks/>
          </p:cNvSpPr>
          <p:nvPr/>
        </p:nvSpPr>
        <p:spPr bwMode="auto">
          <a:xfrm>
            <a:off x="4073525" y="306387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6" name="Freeform 632"/>
          <p:cNvSpPr>
            <a:spLocks/>
          </p:cNvSpPr>
          <p:nvPr/>
        </p:nvSpPr>
        <p:spPr bwMode="auto">
          <a:xfrm>
            <a:off x="4343400" y="31988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7" name="Line 633"/>
          <p:cNvSpPr>
            <a:spLocks noChangeShapeType="1"/>
          </p:cNvSpPr>
          <p:nvPr/>
        </p:nvSpPr>
        <p:spPr bwMode="auto">
          <a:xfrm flipH="1">
            <a:off x="4303713" y="3228975"/>
            <a:ext cx="90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5978" name="Group 634"/>
          <p:cNvGrpSpPr>
            <a:grpSpLocks/>
          </p:cNvGrpSpPr>
          <p:nvPr/>
        </p:nvGrpSpPr>
        <p:grpSpPr bwMode="auto">
          <a:xfrm>
            <a:off x="3448050" y="3086100"/>
            <a:ext cx="706438" cy="107950"/>
            <a:chOff x="2172" y="2047"/>
            <a:chExt cx="445" cy="68"/>
          </a:xfrm>
        </p:grpSpPr>
        <p:sp>
          <p:nvSpPr>
            <p:cNvPr id="35988" name="Line 635"/>
            <p:cNvSpPr>
              <a:spLocks noChangeShapeType="1"/>
            </p:cNvSpPr>
            <p:nvPr/>
          </p:nvSpPr>
          <p:spPr bwMode="auto">
            <a:xfrm>
              <a:off x="2172" y="2079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" name="Line 636"/>
            <p:cNvSpPr>
              <a:spLocks noChangeShapeType="1"/>
            </p:cNvSpPr>
            <p:nvPr/>
          </p:nvSpPr>
          <p:spPr bwMode="auto">
            <a:xfrm>
              <a:off x="2208" y="2115"/>
              <a:ext cx="40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" name="Rectangle 637"/>
            <p:cNvSpPr>
              <a:spLocks noChangeArrowheads="1"/>
            </p:cNvSpPr>
            <p:nvPr/>
          </p:nvSpPr>
          <p:spPr bwMode="auto">
            <a:xfrm>
              <a:off x="2210" y="2047"/>
              <a:ext cx="27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AvantGarde" charset="0"/>
                </a:rPr>
                <a:t>Rt:&lt;20:16&gt;</a:t>
              </a:r>
            </a:p>
          </p:txBody>
        </p:sp>
      </p:grpSp>
      <p:sp>
        <p:nvSpPr>
          <p:cNvPr id="35979" name="Text Box 638"/>
          <p:cNvSpPr txBox="1">
            <a:spLocks noChangeArrowheads="1"/>
          </p:cNvSpPr>
          <p:nvPr/>
        </p:nvSpPr>
        <p:spPr bwMode="auto">
          <a:xfrm>
            <a:off x="4081463" y="3016250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600" b="0">
                <a:latin typeface="AvantGarde" charset="0"/>
              </a:rPr>
              <a:t>0</a:t>
            </a:r>
          </a:p>
          <a:p>
            <a:pPr algn="l"/>
            <a:r>
              <a:rPr lang="en-US" sz="600" b="0">
                <a:latin typeface="AvantGarde" charset="0"/>
              </a:rPr>
              <a:t>1</a:t>
            </a:r>
          </a:p>
          <a:p>
            <a:pPr algn="l"/>
            <a:r>
              <a:rPr lang="en-US" sz="600" b="0">
                <a:latin typeface="AvantGarde" charset="0"/>
              </a:rPr>
              <a:t>2</a:t>
            </a:r>
          </a:p>
        </p:txBody>
      </p:sp>
      <p:sp>
        <p:nvSpPr>
          <p:cNvPr id="35980" name="Freeform 639"/>
          <p:cNvSpPr>
            <a:spLocks/>
          </p:cNvSpPr>
          <p:nvPr/>
        </p:nvSpPr>
        <p:spPr bwMode="auto">
          <a:xfrm>
            <a:off x="4200525" y="298608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1" name="Line 640"/>
          <p:cNvSpPr>
            <a:spLocks noChangeShapeType="1"/>
          </p:cNvSpPr>
          <p:nvPr/>
        </p:nvSpPr>
        <p:spPr bwMode="auto">
          <a:xfrm flipH="1">
            <a:off x="4230688" y="2890838"/>
            <a:ext cx="0" cy="165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82" name="Freeform 641"/>
          <p:cNvSpPr>
            <a:spLocks/>
          </p:cNvSpPr>
          <p:nvPr/>
        </p:nvSpPr>
        <p:spPr bwMode="auto">
          <a:xfrm>
            <a:off x="4073525" y="316230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3" name="Freeform 642"/>
          <p:cNvSpPr>
            <a:spLocks/>
          </p:cNvSpPr>
          <p:nvPr/>
        </p:nvSpPr>
        <p:spPr bwMode="auto">
          <a:xfrm>
            <a:off x="4079875" y="324485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84" name="Line 644"/>
          <p:cNvSpPr>
            <a:spLocks noChangeShapeType="1"/>
          </p:cNvSpPr>
          <p:nvPr/>
        </p:nvSpPr>
        <p:spPr bwMode="auto">
          <a:xfrm flipH="1">
            <a:off x="4033838" y="3276600"/>
            <a:ext cx="90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985" name="Text Box 646"/>
          <p:cNvSpPr txBox="1">
            <a:spLocks noChangeArrowheads="1"/>
          </p:cNvSpPr>
          <p:nvPr/>
        </p:nvSpPr>
        <p:spPr bwMode="auto">
          <a:xfrm>
            <a:off x="3859213" y="3168650"/>
            <a:ext cx="3317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600" b="0">
                <a:solidFill>
                  <a:srgbClr val="FF0000"/>
                </a:solidFill>
                <a:latin typeface="AvantGarde" charset="0"/>
              </a:rPr>
              <a:t>31</a:t>
            </a:r>
          </a:p>
        </p:txBody>
      </p:sp>
      <p:sp>
        <p:nvSpPr>
          <p:cNvPr id="35986" name="AutoShape 243"/>
          <p:cNvSpPr>
            <a:spLocks noChangeArrowheads="1"/>
          </p:cNvSpPr>
          <p:nvPr/>
        </p:nvSpPr>
        <p:spPr bwMode="auto">
          <a:xfrm rot="-5400000">
            <a:off x="4048125" y="3152775"/>
            <a:ext cx="336550" cy="127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6 w 21600"/>
              <a:gd name="T13" fmla="*/ 4510 h 21600"/>
              <a:gd name="T14" fmla="*/ 17094 w 21600"/>
              <a:gd name="T15" fmla="*/ 170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87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BEQ/BNE Instructions</a:t>
            </a:r>
          </a:p>
        </p:txBody>
      </p:sp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6868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0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37191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7192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37193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94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6872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6873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37189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7190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874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8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37184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7185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186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187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188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879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6882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6883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6884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6885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6886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6887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6888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6891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6892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6893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6896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6897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36898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37181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2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3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6899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37179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7180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900" name="Line 53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63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Line 64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03" name="Group 71"/>
          <p:cNvGrpSpPr>
            <a:grpSpLocks/>
          </p:cNvGrpSpPr>
          <p:nvPr/>
        </p:nvGrpSpPr>
        <p:grpSpPr bwMode="auto">
          <a:xfrm>
            <a:off x="5994400" y="4841875"/>
            <a:ext cx="1284288" cy="619125"/>
            <a:chOff x="4068" y="2806"/>
            <a:chExt cx="809" cy="390"/>
          </a:xfrm>
        </p:grpSpPr>
        <p:grpSp>
          <p:nvGrpSpPr>
            <p:cNvPr id="37164" name="Group 72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37169" name="Group 73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37171" name="Group 74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3717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3717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3717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7172" name="Rectangle 78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37173" name="Group 79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3717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3717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70" name="Rectangle 82"/>
              <p:cNvSpPr>
                <a:spLocks noChangeArrowheads="1"/>
              </p:cNvSpPr>
              <p:nvPr/>
            </p:nvSpPr>
            <p:spPr bwMode="auto">
              <a:xfrm>
                <a:off x="4086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37165" name="Group 83"/>
            <p:cNvGrpSpPr>
              <a:grpSpLocks/>
            </p:cNvGrpSpPr>
            <p:nvPr/>
          </p:nvGrpSpPr>
          <p:grpSpPr bwMode="auto">
            <a:xfrm>
              <a:off x="4677" y="2806"/>
              <a:ext cx="200" cy="87"/>
              <a:chOff x="4677" y="2806"/>
              <a:chExt cx="200" cy="87"/>
            </a:xfrm>
          </p:grpSpPr>
          <p:sp>
            <p:nvSpPr>
              <p:cNvPr id="37166" name="Freeform 84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7" name="Line 85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8" name="Rectangle 86"/>
              <p:cNvSpPr>
                <a:spLocks noChangeArrowheads="1"/>
              </p:cNvSpPr>
              <p:nvPr/>
            </p:nvSpPr>
            <p:spPr bwMode="auto">
              <a:xfrm>
                <a:off x="4787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6904" name="Group 87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37158" name="Freeform 88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9" name="Freeform 89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60" name="Rectangle 90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161" name="Freeform 91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2" name="Line 92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3" name="Rectangle 93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905" name="Line 94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95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96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Freeform 97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98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99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100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Line 101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Freeform 102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Line 103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Line 104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105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Freeform 106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18" name="Group 107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37154" name="Line 108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5" name="Line 109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6" name="Freeform 110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7" name="Rectangle 111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6919" name="Group 112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37150" name="Line 113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1" name="Line 114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2" name="Freeform 115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3" name="Rectangle 116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6920" name="Group 117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37146" name="Line 118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Line 119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Freeform 120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Rectangle 121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6921" name="Group 122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37142" name="Line 123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Line 124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Freeform 125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Rectangle 126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922" name="Line 127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128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Freeform 129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130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Line 131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132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Line 133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Line 134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Line 135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136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2" name="Rectangle 137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36933" name="Freeform 138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4" name="Freeform 148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5" name="Line 149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150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151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152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Freeform 153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Freeform 154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1" name="Line 155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156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157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Line 158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159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Line 160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Freeform 161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8" name="Rectangle 162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36949" name="Line 163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0" name="Line 164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51" name="Group 165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37139" name="Freeform 166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Line 167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Rectangle 168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952" name="Line 169"/>
          <p:cNvSpPr>
            <a:spLocks noChangeShapeType="1"/>
          </p:cNvSpPr>
          <p:nvPr/>
        </p:nvSpPr>
        <p:spPr bwMode="auto">
          <a:xfrm>
            <a:off x="2800350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Line 170"/>
          <p:cNvSpPr>
            <a:spLocks noChangeShapeType="1"/>
          </p:cNvSpPr>
          <p:nvPr/>
        </p:nvSpPr>
        <p:spPr bwMode="auto">
          <a:xfrm>
            <a:off x="2857500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Freeform 171"/>
          <p:cNvSpPr>
            <a:spLocks/>
          </p:cNvSpPr>
          <p:nvPr/>
        </p:nvSpPr>
        <p:spPr bwMode="auto">
          <a:xfrm>
            <a:off x="2951163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5" name="Rectangle 172"/>
          <p:cNvSpPr>
            <a:spLocks noChangeArrowheads="1"/>
          </p:cNvSpPr>
          <p:nvPr/>
        </p:nvSpPr>
        <p:spPr bwMode="auto">
          <a:xfrm>
            <a:off x="3109913" y="54752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36956" name="Group 173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37137" name="Line 174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Rectangle 175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6957" name="Line 176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58" name="Text Box 177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36959" name="Rectangle 178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36960" name="Line 179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Line 180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2" name="Line 181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3" name="Line 200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4" name="Line 201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5" name="Freeform 202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6" name="Rectangle 203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6967" name="Rectangle 205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36968" name="Line 230"/>
          <p:cNvSpPr>
            <a:spLocks noChangeShapeType="1"/>
          </p:cNvSpPr>
          <p:nvPr/>
        </p:nvSpPr>
        <p:spPr bwMode="auto">
          <a:xfrm>
            <a:off x="27940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" name="Line 231"/>
          <p:cNvSpPr>
            <a:spLocks noChangeShapeType="1"/>
          </p:cNvSpPr>
          <p:nvPr/>
        </p:nvSpPr>
        <p:spPr bwMode="auto">
          <a:xfrm>
            <a:off x="28511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Freeform 232"/>
          <p:cNvSpPr>
            <a:spLocks/>
          </p:cNvSpPr>
          <p:nvPr/>
        </p:nvSpPr>
        <p:spPr bwMode="auto">
          <a:xfrm>
            <a:off x="29464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1" name="Rectangle 233"/>
          <p:cNvSpPr>
            <a:spLocks noChangeArrowheads="1"/>
          </p:cNvSpPr>
          <p:nvPr/>
        </p:nvSpPr>
        <p:spPr bwMode="auto">
          <a:xfrm>
            <a:off x="30575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6972" name="Line 234"/>
          <p:cNvSpPr>
            <a:spLocks noChangeShapeType="1"/>
          </p:cNvSpPr>
          <p:nvPr/>
        </p:nvSpPr>
        <p:spPr bwMode="auto">
          <a:xfrm>
            <a:off x="2813050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Line 235"/>
          <p:cNvSpPr>
            <a:spLocks noChangeShapeType="1"/>
          </p:cNvSpPr>
          <p:nvPr/>
        </p:nvSpPr>
        <p:spPr bwMode="auto">
          <a:xfrm>
            <a:off x="2870200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Freeform 236"/>
          <p:cNvSpPr>
            <a:spLocks/>
          </p:cNvSpPr>
          <p:nvPr/>
        </p:nvSpPr>
        <p:spPr bwMode="auto">
          <a:xfrm>
            <a:off x="2965450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5" name="Rectangle 237"/>
          <p:cNvSpPr>
            <a:spLocks noChangeArrowheads="1"/>
          </p:cNvSpPr>
          <p:nvPr/>
        </p:nvSpPr>
        <p:spPr bwMode="auto">
          <a:xfrm>
            <a:off x="3140075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36976" name="Line 276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977" name="Group 278"/>
          <p:cNvGrpSpPr>
            <a:grpSpLocks/>
          </p:cNvGrpSpPr>
          <p:nvPr/>
        </p:nvGrpSpPr>
        <p:grpSpPr bwMode="auto">
          <a:xfrm>
            <a:off x="3240088" y="1128713"/>
            <a:ext cx="4876800" cy="304800"/>
            <a:chOff x="1728" y="288"/>
            <a:chExt cx="3072" cy="192"/>
          </a:xfrm>
        </p:grpSpPr>
        <p:grpSp>
          <p:nvGrpSpPr>
            <p:cNvPr id="37104" name="Group 279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37106" name="Line 280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7" name="Line 281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8" name="Line 282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09" name="Line 283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0" name="Line 284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1" name="Line 285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2" name="Line 286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3" name="Line 287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4" name="Line 288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5" name="Line 289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6" name="Line 290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7" name="Line 291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8" name="Line 292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9" name="Line 293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0" name="Line 294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1" name="Line 295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2" name="Line 296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3" name="Line 297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4" name="Line 298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5" name="Line 299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6" name="Line 300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7" name="Line 301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8" name="Line 302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9" name="Line 303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0" name="Line 304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1" name="Line 305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2" name="Line 306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3" name="Line 307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4" name="Line 308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5" name="Line 309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36" name="Line 310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105" name="Rectangle 311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36978" name="Line 312"/>
          <p:cNvSpPr>
            <a:spLocks noChangeShapeType="1"/>
          </p:cNvSpPr>
          <p:nvPr/>
        </p:nvSpPr>
        <p:spPr bwMode="auto">
          <a:xfrm>
            <a:off x="4154488" y="1128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Line 313"/>
          <p:cNvSpPr>
            <a:spLocks noChangeShapeType="1"/>
          </p:cNvSpPr>
          <p:nvPr/>
        </p:nvSpPr>
        <p:spPr bwMode="auto">
          <a:xfrm>
            <a:off x="4916488" y="1128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Line 314"/>
          <p:cNvSpPr>
            <a:spLocks noChangeShapeType="1"/>
          </p:cNvSpPr>
          <p:nvPr/>
        </p:nvSpPr>
        <p:spPr bwMode="auto">
          <a:xfrm>
            <a:off x="5678488" y="1128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Text Box 315"/>
          <p:cNvSpPr txBox="1">
            <a:spLocks noChangeArrowheads="1"/>
          </p:cNvSpPr>
          <p:nvPr/>
        </p:nvSpPr>
        <p:spPr bwMode="auto">
          <a:xfrm>
            <a:off x="3295650" y="1128713"/>
            <a:ext cx="865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Tahoma" charset="0"/>
              </a:rPr>
              <a:t>10X011</a:t>
            </a:r>
          </a:p>
        </p:txBody>
      </p:sp>
      <p:sp>
        <p:nvSpPr>
          <p:cNvPr id="36982" name="Rectangle 316"/>
          <p:cNvSpPr>
            <a:spLocks noChangeArrowheads="1"/>
          </p:cNvSpPr>
          <p:nvPr/>
        </p:nvSpPr>
        <p:spPr bwMode="auto">
          <a:xfrm>
            <a:off x="6288088" y="1128713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1200" b="0">
                <a:latin typeface="Tahoma" charset="0"/>
              </a:rPr>
              <a:t>immediate</a:t>
            </a:r>
          </a:p>
        </p:txBody>
      </p:sp>
      <p:sp>
        <p:nvSpPr>
          <p:cNvPr id="36983" name="Text Box 317"/>
          <p:cNvSpPr txBox="1">
            <a:spLocks noChangeArrowheads="1"/>
          </p:cNvSpPr>
          <p:nvPr/>
        </p:nvSpPr>
        <p:spPr bwMode="auto">
          <a:xfrm>
            <a:off x="4306888" y="1042988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s</a:t>
            </a:r>
          </a:p>
        </p:txBody>
      </p:sp>
      <p:sp>
        <p:nvSpPr>
          <p:cNvPr id="36984" name="Text Box 318"/>
          <p:cNvSpPr txBox="1">
            <a:spLocks noChangeArrowheads="1"/>
          </p:cNvSpPr>
          <p:nvPr/>
        </p:nvSpPr>
        <p:spPr bwMode="auto">
          <a:xfrm>
            <a:off x="4992688" y="10429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t</a:t>
            </a:r>
          </a:p>
        </p:txBody>
      </p:sp>
      <p:sp>
        <p:nvSpPr>
          <p:cNvPr id="36985" name="Text Box 319"/>
          <p:cNvSpPr txBox="1">
            <a:spLocks noChangeArrowheads="1"/>
          </p:cNvSpPr>
          <p:nvPr/>
        </p:nvSpPr>
        <p:spPr bwMode="auto">
          <a:xfrm>
            <a:off x="3124200" y="1460500"/>
            <a:ext cx="5889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400" b="0">
                <a:latin typeface="Tahoma" charset="0"/>
              </a:rPr>
              <a:t>R-type: 	Branch Instructions</a:t>
            </a:r>
          </a:p>
          <a:p>
            <a:pPr algn="l"/>
            <a:r>
              <a:rPr lang="en-US" sz="1400" b="0">
                <a:latin typeface="Tahoma" charset="0"/>
              </a:rPr>
              <a:t>	if (Reg[rs] == Reg[rt]) PC </a:t>
            </a:r>
            <a:r>
              <a:rPr lang="en-US" sz="1400" b="0">
                <a:latin typeface="Tahoma" charset="0"/>
                <a:sym typeface="Symbol" charset="0"/>
              </a:rPr>
              <a:t>  PC + 4 + 4*</a:t>
            </a:r>
            <a:r>
              <a:rPr lang="en-US" sz="1400" b="0">
                <a:latin typeface="Tahoma" charset="0"/>
              </a:rPr>
              <a:t>SEXT(immediate)</a:t>
            </a:r>
          </a:p>
          <a:p>
            <a:pPr algn="l"/>
            <a:r>
              <a:rPr lang="en-US" sz="1400" b="0">
                <a:latin typeface="Tahoma" charset="0"/>
              </a:rPr>
              <a:t>	if (Reg[rs] != Reg[rt]) PC </a:t>
            </a:r>
            <a:r>
              <a:rPr lang="en-US" sz="1400" b="0">
                <a:latin typeface="Tahoma" charset="0"/>
                <a:sym typeface="Symbol" charset="0"/>
              </a:rPr>
              <a:t>  PC + 4 + 4*</a:t>
            </a:r>
            <a:r>
              <a:rPr lang="en-US" sz="1400" b="0">
                <a:latin typeface="Tahoma" charset="0"/>
              </a:rPr>
              <a:t>SEXT(immediate)</a:t>
            </a:r>
          </a:p>
        </p:txBody>
      </p:sp>
      <p:sp>
        <p:nvSpPr>
          <p:cNvPr id="36986" name="AutoShape 323"/>
          <p:cNvSpPr>
            <a:spLocks noChangeArrowheads="1"/>
          </p:cNvSpPr>
          <p:nvPr/>
        </p:nvSpPr>
        <p:spPr bwMode="auto">
          <a:xfrm>
            <a:off x="3849688" y="4206875"/>
            <a:ext cx="519112" cy="220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87" name="Text Box 324"/>
          <p:cNvSpPr txBox="1">
            <a:spLocks noChangeArrowheads="1"/>
          </p:cNvSpPr>
          <p:nvPr/>
        </p:nvSpPr>
        <p:spPr bwMode="auto">
          <a:xfrm>
            <a:off x="3924300" y="41005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FF3300"/>
                </a:solidFill>
                <a:latin typeface="Tahoma" charset="0"/>
              </a:rPr>
              <a:t>+</a:t>
            </a:r>
          </a:p>
        </p:txBody>
      </p:sp>
      <p:sp>
        <p:nvSpPr>
          <p:cNvPr id="36988" name="Line 325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89" name="Line 327"/>
          <p:cNvSpPr>
            <a:spLocks noChangeShapeType="1"/>
          </p:cNvSpPr>
          <p:nvPr/>
        </p:nvSpPr>
        <p:spPr bwMode="auto">
          <a:xfrm>
            <a:off x="4038600" y="3949700"/>
            <a:ext cx="0" cy="26511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90" name="Line 328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91" name="Line 329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92" name="Line 326"/>
          <p:cNvSpPr>
            <a:spLocks noChangeShapeType="1"/>
          </p:cNvSpPr>
          <p:nvPr/>
        </p:nvSpPr>
        <p:spPr bwMode="auto">
          <a:xfrm>
            <a:off x="4197350" y="3949700"/>
            <a:ext cx="0" cy="26511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93" name="AutoShape 331"/>
          <p:cNvSpPr>
            <a:spLocks noChangeArrowheads="1"/>
          </p:cNvSpPr>
          <p:nvPr/>
        </p:nvSpPr>
        <p:spPr bwMode="auto">
          <a:xfrm>
            <a:off x="4097338" y="3900488"/>
            <a:ext cx="204787" cy="214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FF3300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sp>
        <p:nvSpPr>
          <p:cNvPr id="36994" name="Text Box 332"/>
          <p:cNvSpPr txBox="1">
            <a:spLocks noChangeArrowheads="1"/>
          </p:cNvSpPr>
          <p:nvPr/>
        </p:nvSpPr>
        <p:spPr bwMode="auto">
          <a:xfrm>
            <a:off x="4057650" y="3949700"/>
            <a:ext cx="288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800" b="0">
                <a:solidFill>
                  <a:srgbClr val="FF3300"/>
                </a:solidFill>
                <a:latin typeface="AvantGarde" charset="0"/>
              </a:rPr>
              <a:t>x4</a:t>
            </a:r>
          </a:p>
        </p:txBody>
      </p:sp>
      <p:sp>
        <p:nvSpPr>
          <p:cNvPr id="36995" name="Freeform 336"/>
          <p:cNvSpPr>
            <a:spLocks/>
          </p:cNvSpPr>
          <p:nvPr/>
        </p:nvSpPr>
        <p:spPr bwMode="auto">
          <a:xfrm>
            <a:off x="4168775" y="41402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96" name="Freeform 339"/>
          <p:cNvSpPr>
            <a:spLocks/>
          </p:cNvSpPr>
          <p:nvPr/>
        </p:nvSpPr>
        <p:spPr bwMode="auto">
          <a:xfrm>
            <a:off x="4010025" y="41402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97" name="Freeform 340"/>
          <p:cNvSpPr>
            <a:spLocks/>
          </p:cNvSpPr>
          <p:nvPr/>
        </p:nvSpPr>
        <p:spPr bwMode="auto">
          <a:xfrm>
            <a:off x="4083050" y="4506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98" name="Line 341"/>
          <p:cNvSpPr>
            <a:spLocks noChangeShapeType="1"/>
          </p:cNvSpPr>
          <p:nvPr/>
        </p:nvSpPr>
        <p:spPr bwMode="auto">
          <a:xfrm>
            <a:off x="4114800" y="4427538"/>
            <a:ext cx="0" cy="13176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99" name="Rectangle 342"/>
          <p:cNvSpPr>
            <a:spLocks noChangeArrowheads="1"/>
          </p:cNvSpPr>
          <p:nvPr/>
        </p:nvSpPr>
        <p:spPr bwMode="auto">
          <a:xfrm>
            <a:off x="4044950" y="45735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FF3300"/>
                </a:solidFill>
                <a:latin typeface="AvantGarde" charset="0"/>
              </a:rPr>
              <a:t>BT</a:t>
            </a:r>
          </a:p>
        </p:txBody>
      </p:sp>
      <p:sp>
        <p:nvSpPr>
          <p:cNvPr id="37000" name="Freeform 343"/>
          <p:cNvSpPr>
            <a:spLocks/>
          </p:cNvSpPr>
          <p:nvPr/>
        </p:nvSpPr>
        <p:spPr bwMode="auto">
          <a:xfrm>
            <a:off x="47529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01" name="Line 344"/>
          <p:cNvSpPr>
            <a:spLocks noChangeShapeType="1"/>
          </p:cNvSpPr>
          <p:nvPr/>
        </p:nvSpPr>
        <p:spPr bwMode="auto">
          <a:xfrm>
            <a:off x="4784725" y="5164138"/>
            <a:ext cx="0" cy="13176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02" name="Rectangle 345"/>
          <p:cNvSpPr>
            <a:spLocks noChangeArrowheads="1"/>
          </p:cNvSpPr>
          <p:nvPr/>
        </p:nvSpPr>
        <p:spPr bwMode="auto">
          <a:xfrm>
            <a:off x="47148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FF3300"/>
                </a:solidFill>
                <a:latin typeface="AvantGarde" charset="0"/>
              </a:rPr>
              <a:t>Z</a:t>
            </a:r>
          </a:p>
        </p:txBody>
      </p:sp>
      <p:sp>
        <p:nvSpPr>
          <p:cNvPr id="37003" name="Freeform 346"/>
          <p:cNvSpPr>
            <a:spLocks/>
          </p:cNvSpPr>
          <p:nvPr/>
        </p:nvSpPr>
        <p:spPr bwMode="auto">
          <a:xfrm>
            <a:off x="24765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04" name="Line 347"/>
          <p:cNvSpPr>
            <a:spLocks noChangeShapeType="1"/>
          </p:cNvSpPr>
          <p:nvPr/>
        </p:nvSpPr>
        <p:spPr bwMode="auto">
          <a:xfrm>
            <a:off x="2508250" y="3949700"/>
            <a:ext cx="0" cy="13176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05" name="Rectangle 348"/>
          <p:cNvSpPr>
            <a:spLocks noChangeArrowheads="1"/>
          </p:cNvSpPr>
          <p:nvPr/>
        </p:nvSpPr>
        <p:spPr bwMode="auto">
          <a:xfrm>
            <a:off x="24384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FF3300"/>
                </a:solidFill>
                <a:latin typeface="AvantGarde" charset="0"/>
              </a:rPr>
              <a:t>Z</a:t>
            </a:r>
          </a:p>
        </p:txBody>
      </p:sp>
      <p:sp>
        <p:nvSpPr>
          <p:cNvPr id="37006" name="Freeform 349"/>
          <p:cNvSpPr>
            <a:spLocks/>
          </p:cNvSpPr>
          <p:nvPr/>
        </p:nvSpPr>
        <p:spPr bwMode="auto">
          <a:xfrm>
            <a:off x="1912938" y="1331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07" name="Line 350"/>
          <p:cNvSpPr>
            <a:spLocks noChangeShapeType="1"/>
          </p:cNvSpPr>
          <p:nvPr/>
        </p:nvSpPr>
        <p:spPr bwMode="auto">
          <a:xfrm>
            <a:off x="1944688" y="1252538"/>
            <a:ext cx="0" cy="13176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08" name="Rectangle 351"/>
          <p:cNvSpPr>
            <a:spLocks noChangeArrowheads="1"/>
          </p:cNvSpPr>
          <p:nvPr/>
        </p:nvSpPr>
        <p:spPr bwMode="auto">
          <a:xfrm>
            <a:off x="1874838" y="1136650"/>
            <a:ext cx="1365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FF3300"/>
                </a:solidFill>
                <a:latin typeface="AvantGarde" charset="0"/>
              </a:rPr>
              <a:t>BT</a:t>
            </a:r>
          </a:p>
        </p:txBody>
      </p:sp>
      <p:sp>
        <p:nvSpPr>
          <p:cNvPr id="37009" name="Rectangle 352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grpSp>
        <p:nvGrpSpPr>
          <p:cNvPr id="37010" name="Group 371"/>
          <p:cNvGrpSpPr>
            <a:grpSpLocks/>
          </p:cNvGrpSpPr>
          <p:nvPr/>
        </p:nvGrpSpPr>
        <p:grpSpPr bwMode="auto">
          <a:xfrm flipH="1">
            <a:off x="514350" y="5418138"/>
            <a:ext cx="533400" cy="1058862"/>
            <a:chOff x="487" y="2475"/>
            <a:chExt cx="592" cy="1126"/>
          </a:xfrm>
        </p:grpSpPr>
        <p:sp>
          <p:nvSpPr>
            <p:cNvPr id="37098" name="Freeform 365"/>
            <p:cNvSpPr>
              <a:spLocks/>
            </p:cNvSpPr>
            <p:nvPr/>
          </p:nvSpPr>
          <p:spPr bwMode="auto">
            <a:xfrm>
              <a:off x="487" y="2820"/>
              <a:ext cx="232" cy="383"/>
            </a:xfrm>
            <a:custGeom>
              <a:avLst/>
              <a:gdLst>
                <a:gd name="T0" fmla="*/ 0 w 695"/>
                <a:gd name="T1" fmla="*/ 0 h 1149"/>
                <a:gd name="T2" fmla="*/ 0 w 695"/>
                <a:gd name="T3" fmla="*/ 0 h 1149"/>
                <a:gd name="T4" fmla="*/ 0 w 695"/>
                <a:gd name="T5" fmla="*/ 0 h 1149"/>
                <a:gd name="T6" fmla="*/ 0 w 695"/>
                <a:gd name="T7" fmla="*/ 0 h 1149"/>
                <a:gd name="T8" fmla="*/ 0 w 695"/>
                <a:gd name="T9" fmla="*/ 0 h 1149"/>
                <a:gd name="T10" fmla="*/ 0 w 695"/>
                <a:gd name="T11" fmla="*/ 0 h 1149"/>
                <a:gd name="T12" fmla="*/ 0 w 695"/>
                <a:gd name="T13" fmla="*/ 0 h 1149"/>
                <a:gd name="T14" fmla="*/ 0 w 695"/>
                <a:gd name="T15" fmla="*/ 0 h 1149"/>
                <a:gd name="T16" fmla="*/ 0 w 695"/>
                <a:gd name="T17" fmla="*/ 0 h 1149"/>
                <a:gd name="T18" fmla="*/ 0 w 695"/>
                <a:gd name="T19" fmla="*/ 0 h 1149"/>
                <a:gd name="T20" fmla="*/ 0 w 695"/>
                <a:gd name="T21" fmla="*/ 0 h 1149"/>
                <a:gd name="T22" fmla="*/ 0 w 695"/>
                <a:gd name="T23" fmla="*/ 0 h 1149"/>
                <a:gd name="T24" fmla="*/ 0 w 695"/>
                <a:gd name="T25" fmla="*/ 0 h 1149"/>
                <a:gd name="T26" fmla="*/ 0 w 695"/>
                <a:gd name="T27" fmla="*/ 0 h 1149"/>
                <a:gd name="T28" fmla="*/ 0 w 695"/>
                <a:gd name="T29" fmla="*/ 0 h 1149"/>
                <a:gd name="T30" fmla="*/ 0 w 695"/>
                <a:gd name="T31" fmla="*/ 0 h 1149"/>
                <a:gd name="T32" fmla="*/ 0 w 695"/>
                <a:gd name="T33" fmla="*/ 0 h 1149"/>
                <a:gd name="T34" fmla="*/ 0 w 695"/>
                <a:gd name="T35" fmla="*/ 0 h 1149"/>
                <a:gd name="T36" fmla="*/ 0 w 695"/>
                <a:gd name="T37" fmla="*/ 0 h 1149"/>
                <a:gd name="T38" fmla="*/ 0 w 695"/>
                <a:gd name="T39" fmla="*/ 0 h 1149"/>
                <a:gd name="T40" fmla="*/ 0 w 695"/>
                <a:gd name="T41" fmla="*/ 0 h 1149"/>
                <a:gd name="T42" fmla="*/ 0 w 695"/>
                <a:gd name="T43" fmla="*/ 0 h 1149"/>
                <a:gd name="T44" fmla="*/ 0 w 695"/>
                <a:gd name="T45" fmla="*/ 0 h 1149"/>
                <a:gd name="T46" fmla="*/ 0 w 695"/>
                <a:gd name="T47" fmla="*/ 0 h 1149"/>
                <a:gd name="T48" fmla="*/ 0 w 695"/>
                <a:gd name="T49" fmla="*/ 0 h 1149"/>
                <a:gd name="T50" fmla="*/ 0 w 695"/>
                <a:gd name="T51" fmla="*/ 0 h 1149"/>
                <a:gd name="T52" fmla="*/ 0 w 695"/>
                <a:gd name="T53" fmla="*/ 0 h 1149"/>
                <a:gd name="T54" fmla="*/ 0 w 695"/>
                <a:gd name="T55" fmla="*/ 0 h 1149"/>
                <a:gd name="T56" fmla="*/ 0 w 695"/>
                <a:gd name="T57" fmla="*/ 0 h 1149"/>
                <a:gd name="T58" fmla="*/ 0 w 695"/>
                <a:gd name="T59" fmla="*/ 0 h 1149"/>
                <a:gd name="T60" fmla="*/ 0 w 695"/>
                <a:gd name="T61" fmla="*/ 0 h 1149"/>
                <a:gd name="T62" fmla="*/ 0 w 695"/>
                <a:gd name="T63" fmla="*/ 0 h 1149"/>
                <a:gd name="T64" fmla="*/ 0 w 695"/>
                <a:gd name="T65" fmla="*/ 0 h 1149"/>
                <a:gd name="T66" fmla="*/ 0 w 695"/>
                <a:gd name="T67" fmla="*/ 0 h 1149"/>
                <a:gd name="T68" fmla="*/ 0 w 695"/>
                <a:gd name="T69" fmla="*/ 0 h 1149"/>
                <a:gd name="T70" fmla="*/ 0 w 695"/>
                <a:gd name="T71" fmla="*/ 0 h 1149"/>
                <a:gd name="T72" fmla="*/ 0 w 695"/>
                <a:gd name="T73" fmla="*/ 0 h 1149"/>
                <a:gd name="T74" fmla="*/ 0 w 695"/>
                <a:gd name="T75" fmla="*/ 0 h 1149"/>
                <a:gd name="T76" fmla="*/ 0 w 695"/>
                <a:gd name="T77" fmla="*/ 0 h 1149"/>
                <a:gd name="T78" fmla="*/ 0 w 695"/>
                <a:gd name="T79" fmla="*/ 0 h 114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5"/>
                <a:gd name="T121" fmla="*/ 0 h 1149"/>
                <a:gd name="T122" fmla="*/ 695 w 695"/>
                <a:gd name="T123" fmla="*/ 1149 h 114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5" h="1149">
                  <a:moveTo>
                    <a:pt x="368" y="171"/>
                  </a:moveTo>
                  <a:lnTo>
                    <a:pt x="440" y="99"/>
                  </a:lnTo>
                  <a:lnTo>
                    <a:pt x="539" y="29"/>
                  </a:lnTo>
                  <a:lnTo>
                    <a:pt x="610" y="0"/>
                  </a:lnTo>
                  <a:lnTo>
                    <a:pt x="695" y="6"/>
                  </a:lnTo>
                  <a:lnTo>
                    <a:pt x="695" y="72"/>
                  </a:lnTo>
                  <a:lnTo>
                    <a:pt x="653" y="128"/>
                  </a:lnTo>
                  <a:lnTo>
                    <a:pt x="573" y="171"/>
                  </a:lnTo>
                  <a:lnTo>
                    <a:pt x="374" y="261"/>
                  </a:lnTo>
                  <a:lnTo>
                    <a:pt x="183" y="370"/>
                  </a:lnTo>
                  <a:lnTo>
                    <a:pt x="103" y="397"/>
                  </a:lnTo>
                  <a:lnTo>
                    <a:pt x="76" y="440"/>
                  </a:lnTo>
                  <a:lnTo>
                    <a:pt x="103" y="483"/>
                  </a:lnTo>
                  <a:lnTo>
                    <a:pt x="269" y="643"/>
                  </a:lnTo>
                  <a:lnTo>
                    <a:pt x="345" y="696"/>
                  </a:lnTo>
                  <a:lnTo>
                    <a:pt x="458" y="785"/>
                  </a:lnTo>
                  <a:lnTo>
                    <a:pt x="573" y="871"/>
                  </a:lnTo>
                  <a:lnTo>
                    <a:pt x="567" y="913"/>
                  </a:lnTo>
                  <a:lnTo>
                    <a:pt x="482" y="927"/>
                  </a:lnTo>
                  <a:lnTo>
                    <a:pt x="355" y="927"/>
                  </a:lnTo>
                  <a:lnTo>
                    <a:pt x="275" y="970"/>
                  </a:lnTo>
                  <a:lnTo>
                    <a:pt x="246" y="1079"/>
                  </a:lnTo>
                  <a:lnTo>
                    <a:pt x="246" y="1136"/>
                  </a:lnTo>
                  <a:lnTo>
                    <a:pt x="212" y="1149"/>
                  </a:lnTo>
                  <a:lnTo>
                    <a:pt x="160" y="1098"/>
                  </a:lnTo>
                  <a:lnTo>
                    <a:pt x="170" y="1007"/>
                  </a:lnTo>
                  <a:lnTo>
                    <a:pt x="217" y="941"/>
                  </a:lnTo>
                  <a:lnTo>
                    <a:pt x="312" y="885"/>
                  </a:lnTo>
                  <a:lnTo>
                    <a:pt x="415" y="857"/>
                  </a:lnTo>
                  <a:lnTo>
                    <a:pt x="425" y="828"/>
                  </a:lnTo>
                  <a:lnTo>
                    <a:pt x="374" y="771"/>
                  </a:lnTo>
                  <a:lnTo>
                    <a:pt x="156" y="629"/>
                  </a:lnTo>
                  <a:lnTo>
                    <a:pt x="90" y="573"/>
                  </a:lnTo>
                  <a:lnTo>
                    <a:pt x="27" y="497"/>
                  </a:lnTo>
                  <a:lnTo>
                    <a:pt x="0" y="411"/>
                  </a:lnTo>
                  <a:lnTo>
                    <a:pt x="18" y="360"/>
                  </a:lnTo>
                  <a:lnTo>
                    <a:pt x="127" y="327"/>
                  </a:lnTo>
                  <a:lnTo>
                    <a:pt x="259" y="271"/>
                  </a:lnTo>
                  <a:lnTo>
                    <a:pt x="345" y="213"/>
                  </a:lnTo>
                  <a:lnTo>
                    <a:pt x="368" y="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Freeform 366"/>
            <p:cNvSpPr>
              <a:spLocks/>
            </p:cNvSpPr>
            <p:nvPr/>
          </p:nvSpPr>
          <p:spPr bwMode="auto">
            <a:xfrm>
              <a:off x="694" y="2803"/>
              <a:ext cx="161" cy="367"/>
            </a:xfrm>
            <a:custGeom>
              <a:avLst/>
              <a:gdLst>
                <a:gd name="T0" fmla="*/ 0 w 484"/>
                <a:gd name="T1" fmla="*/ 0 h 1101"/>
                <a:gd name="T2" fmla="*/ 0 w 484"/>
                <a:gd name="T3" fmla="*/ 0 h 1101"/>
                <a:gd name="T4" fmla="*/ 0 w 484"/>
                <a:gd name="T5" fmla="*/ 0 h 1101"/>
                <a:gd name="T6" fmla="*/ 0 w 484"/>
                <a:gd name="T7" fmla="*/ 0 h 1101"/>
                <a:gd name="T8" fmla="*/ 0 w 484"/>
                <a:gd name="T9" fmla="*/ 0 h 1101"/>
                <a:gd name="T10" fmla="*/ 0 w 484"/>
                <a:gd name="T11" fmla="*/ 0 h 1101"/>
                <a:gd name="T12" fmla="*/ 0 w 484"/>
                <a:gd name="T13" fmla="*/ 0 h 1101"/>
                <a:gd name="T14" fmla="*/ 0 w 484"/>
                <a:gd name="T15" fmla="*/ 0 h 1101"/>
                <a:gd name="T16" fmla="*/ 0 w 484"/>
                <a:gd name="T17" fmla="*/ 0 h 1101"/>
                <a:gd name="T18" fmla="*/ 0 w 484"/>
                <a:gd name="T19" fmla="*/ 0 h 1101"/>
                <a:gd name="T20" fmla="*/ 0 w 484"/>
                <a:gd name="T21" fmla="*/ 0 h 1101"/>
                <a:gd name="T22" fmla="*/ 0 w 484"/>
                <a:gd name="T23" fmla="*/ 0 h 1101"/>
                <a:gd name="T24" fmla="*/ 0 w 484"/>
                <a:gd name="T25" fmla="*/ 0 h 1101"/>
                <a:gd name="T26" fmla="*/ 0 w 484"/>
                <a:gd name="T27" fmla="*/ 0 h 1101"/>
                <a:gd name="T28" fmla="*/ 0 w 484"/>
                <a:gd name="T29" fmla="*/ 0 h 1101"/>
                <a:gd name="T30" fmla="*/ 0 w 484"/>
                <a:gd name="T31" fmla="*/ 0 h 1101"/>
                <a:gd name="T32" fmla="*/ 0 w 484"/>
                <a:gd name="T33" fmla="*/ 0 h 1101"/>
                <a:gd name="T34" fmla="*/ 0 w 484"/>
                <a:gd name="T35" fmla="*/ 0 h 1101"/>
                <a:gd name="T36" fmla="*/ 0 w 484"/>
                <a:gd name="T37" fmla="*/ 0 h 1101"/>
                <a:gd name="T38" fmla="*/ 0 w 484"/>
                <a:gd name="T39" fmla="*/ 0 h 1101"/>
                <a:gd name="T40" fmla="*/ 0 w 484"/>
                <a:gd name="T41" fmla="*/ 0 h 110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4"/>
                <a:gd name="T64" fmla="*/ 0 h 1101"/>
                <a:gd name="T65" fmla="*/ 484 w 484"/>
                <a:gd name="T66" fmla="*/ 1101 h 110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4" h="1101">
                  <a:moveTo>
                    <a:pt x="103" y="84"/>
                  </a:moveTo>
                  <a:lnTo>
                    <a:pt x="146" y="14"/>
                  </a:lnTo>
                  <a:lnTo>
                    <a:pt x="198" y="0"/>
                  </a:lnTo>
                  <a:lnTo>
                    <a:pt x="270" y="0"/>
                  </a:lnTo>
                  <a:lnTo>
                    <a:pt x="360" y="51"/>
                  </a:lnTo>
                  <a:lnTo>
                    <a:pt x="416" y="166"/>
                  </a:lnTo>
                  <a:lnTo>
                    <a:pt x="459" y="312"/>
                  </a:lnTo>
                  <a:lnTo>
                    <a:pt x="484" y="462"/>
                  </a:lnTo>
                  <a:lnTo>
                    <a:pt x="484" y="666"/>
                  </a:lnTo>
                  <a:lnTo>
                    <a:pt x="431" y="889"/>
                  </a:lnTo>
                  <a:lnTo>
                    <a:pt x="356" y="1020"/>
                  </a:lnTo>
                  <a:lnTo>
                    <a:pt x="255" y="1086"/>
                  </a:lnTo>
                  <a:lnTo>
                    <a:pt x="161" y="1101"/>
                  </a:lnTo>
                  <a:lnTo>
                    <a:pt x="89" y="1058"/>
                  </a:lnTo>
                  <a:lnTo>
                    <a:pt x="33" y="1006"/>
                  </a:lnTo>
                  <a:lnTo>
                    <a:pt x="17" y="922"/>
                  </a:lnTo>
                  <a:lnTo>
                    <a:pt x="0" y="760"/>
                  </a:lnTo>
                  <a:lnTo>
                    <a:pt x="13" y="562"/>
                  </a:lnTo>
                  <a:lnTo>
                    <a:pt x="56" y="355"/>
                  </a:lnTo>
                  <a:lnTo>
                    <a:pt x="84" y="207"/>
                  </a:lnTo>
                  <a:lnTo>
                    <a:pt x="10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Freeform 367"/>
            <p:cNvSpPr>
              <a:spLocks/>
            </p:cNvSpPr>
            <p:nvPr/>
          </p:nvSpPr>
          <p:spPr bwMode="auto">
            <a:xfrm>
              <a:off x="738" y="3123"/>
              <a:ext cx="94" cy="478"/>
            </a:xfrm>
            <a:custGeom>
              <a:avLst/>
              <a:gdLst>
                <a:gd name="T0" fmla="*/ 0 w 283"/>
                <a:gd name="T1" fmla="*/ 0 h 1436"/>
                <a:gd name="T2" fmla="*/ 0 w 283"/>
                <a:gd name="T3" fmla="*/ 0 h 1436"/>
                <a:gd name="T4" fmla="*/ 0 w 283"/>
                <a:gd name="T5" fmla="*/ 0 h 1436"/>
                <a:gd name="T6" fmla="*/ 0 w 283"/>
                <a:gd name="T7" fmla="*/ 0 h 1436"/>
                <a:gd name="T8" fmla="*/ 0 w 283"/>
                <a:gd name="T9" fmla="*/ 0 h 1436"/>
                <a:gd name="T10" fmla="*/ 0 w 283"/>
                <a:gd name="T11" fmla="*/ 0 h 1436"/>
                <a:gd name="T12" fmla="*/ 0 w 283"/>
                <a:gd name="T13" fmla="*/ 0 h 1436"/>
                <a:gd name="T14" fmla="*/ 0 w 283"/>
                <a:gd name="T15" fmla="*/ 0 h 1436"/>
                <a:gd name="T16" fmla="*/ 0 w 283"/>
                <a:gd name="T17" fmla="*/ 0 h 1436"/>
                <a:gd name="T18" fmla="*/ 0 w 283"/>
                <a:gd name="T19" fmla="*/ 0 h 1436"/>
                <a:gd name="T20" fmla="*/ 0 w 283"/>
                <a:gd name="T21" fmla="*/ 0 h 1436"/>
                <a:gd name="T22" fmla="*/ 0 w 283"/>
                <a:gd name="T23" fmla="*/ 0 h 1436"/>
                <a:gd name="T24" fmla="*/ 0 w 283"/>
                <a:gd name="T25" fmla="*/ 0 h 1436"/>
                <a:gd name="T26" fmla="*/ 0 w 283"/>
                <a:gd name="T27" fmla="*/ 0 h 1436"/>
                <a:gd name="T28" fmla="*/ 0 w 283"/>
                <a:gd name="T29" fmla="*/ 0 h 1436"/>
                <a:gd name="T30" fmla="*/ 0 w 283"/>
                <a:gd name="T31" fmla="*/ 0 h 1436"/>
                <a:gd name="T32" fmla="*/ 0 w 283"/>
                <a:gd name="T33" fmla="*/ 0 h 1436"/>
                <a:gd name="T34" fmla="*/ 0 w 283"/>
                <a:gd name="T35" fmla="*/ 0 h 1436"/>
                <a:gd name="T36" fmla="*/ 0 w 283"/>
                <a:gd name="T37" fmla="*/ 0 h 1436"/>
                <a:gd name="T38" fmla="*/ 0 w 283"/>
                <a:gd name="T39" fmla="*/ 0 h 1436"/>
                <a:gd name="T40" fmla="*/ 0 w 283"/>
                <a:gd name="T41" fmla="*/ 0 h 1436"/>
                <a:gd name="T42" fmla="*/ 0 w 283"/>
                <a:gd name="T43" fmla="*/ 0 h 1436"/>
                <a:gd name="T44" fmla="*/ 0 w 283"/>
                <a:gd name="T45" fmla="*/ 0 h 1436"/>
                <a:gd name="T46" fmla="*/ 0 w 283"/>
                <a:gd name="T47" fmla="*/ 0 h 1436"/>
                <a:gd name="T48" fmla="*/ 0 w 283"/>
                <a:gd name="T49" fmla="*/ 0 h 1436"/>
                <a:gd name="T50" fmla="*/ 0 w 283"/>
                <a:gd name="T51" fmla="*/ 0 h 1436"/>
                <a:gd name="T52" fmla="*/ 0 w 283"/>
                <a:gd name="T53" fmla="*/ 0 h 1436"/>
                <a:gd name="T54" fmla="*/ 0 w 283"/>
                <a:gd name="T55" fmla="*/ 0 h 1436"/>
                <a:gd name="T56" fmla="*/ 0 w 283"/>
                <a:gd name="T57" fmla="*/ 0 h 14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3"/>
                <a:gd name="T88" fmla="*/ 0 h 1436"/>
                <a:gd name="T89" fmla="*/ 283 w 283"/>
                <a:gd name="T90" fmla="*/ 1436 h 14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3" h="1436">
                  <a:moveTo>
                    <a:pt x="137" y="253"/>
                  </a:moveTo>
                  <a:lnTo>
                    <a:pt x="98" y="160"/>
                  </a:lnTo>
                  <a:lnTo>
                    <a:pt x="98" y="56"/>
                  </a:lnTo>
                  <a:lnTo>
                    <a:pt x="151" y="0"/>
                  </a:lnTo>
                  <a:lnTo>
                    <a:pt x="212" y="27"/>
                  </a:lnTo>
                  <a:lnTo>
                    <a:pt x="254" y="127"/>
                  </a:lnTo>
                  <a:lnTo>
                    <a:pt x="278" y="296"/>
                  </a:lnTo>
                  <a:lnTo>
                    <a:pt x="283" y="509"/>
                  </a:lnTo>
                  <a:lnTo>
                    <a:pt x="268" y="694"/>
                  </a:lnTo>
                  <a:lnTo>
                    <a:pt x="241" y="892"/>
                  </a:lnTo>
                  <a:lnTo>
                    <a:pt x="241" y="1132"/>
                  </a:lnTo>
                  <a:lnTo>
                    <a:pt x="278" y="1232"/>
                  </a:lnTo>
                  <a:lnTo>
                    <a:pt x="264" y="1279"/>
                  </a:lnTo>
                  <a:lnTo>
                    <a:pt x="198" y="1294"/>
                  </a:lnTo>
                  <a:lnTo>
                    <a:pt x="127" y="1360"/>
                  </a:lnTo>
                  <a:lnTo>
                    <a:pt x="94" y="1417"/>
                  </a:lnTo>
                  <a:lnTo>
                    <a:pt x="14" y="1436"/>
                  </a:lnTo>
                  <a:lnTo>
                    <a:pt x="0" y="1374"/>
                  </a:lnTo>
                  <a:lnTo>
                    <a:pt x="28" y="1321"/>
                  </a:lnTo>
                  <a:lnTo>
                    <a:pt x="127" y="1279"/>
                  </a:lnTo>
                  <a:lnTo>
                    <a:pt x="198" y="1247"/>
                  </a:lnTo>
                  <a:lnTo>
                    <a:pt x="221" y="1218"/>
                  </a:lnTo>
                  <a:lnTo>
                    <a:pt x="194" y="1138"/>
                  </a:lnTo>
                  <a:lnTo>
                    <a:pt x="170" y="976"/>
                  </a:lnTo>
                  <a:lnTo>
                    <a:pt x="165" y="783"/>
                  </a:lnTo>
                  <a:lnTo>
                    <a:pt x="170" y="655"/>
                  </a:lnTo>
                  <a:lnTo>
                    <a:pt x="178" y="481"/>
                  </a:lnTo>
                  <a:lnTo>
                    <a:pt x="165" y="325"/>
                  </a:lnTo>
                  <a:lnTo>
                    <a:pt x="137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Freeform 368"/>
            <p:cNvSpPr>
              <a:spLocks/>
            </p:cNvSpPr>
            <p:nvPr/>
          </p:nvSpPr>
          <p:spPr bwMode="auto">
            <a:xfrm>
              <a:off x="606" y="3123"/>
              <a:ext cx="147" cy="478"/>
            </a:xfrm>
            <a:custGeom>
              <a:avLst/>
              <a:gdLst>
                <a:gd name="T0" fmla="*/ 0 w 441"/>
                <a:gd name="T1" fmla="*/ 0 h 1432"/>
                <a:gd name="T2" fmla="*/ 0 w 441"/>
                <a:gd name="T3" fmla="*/ 0 h 1432"/>
                <a:gd name="T4" fmla="*/ 0 w 441"/>
                <a:gd name="T5" fmla="*/ 0 h 1432"/>
                <a:gd name="T6" fmla="*/ 0 w 441"/>
                <a:gd name="T7" fmla="*/ 0 h 1432"/>
                <a:gd name="T8" fmla="*/ 0 w 441"/>
                <a:gd name="T9" fmla="*/ 0 h 1432"/>
                <a:gd name="T10" fmla="*/ 0 w 441"/>
                <a:gd name="T11" fmla="*/ 0 h 1432"/>
                <a:gd name="T12" fmla="*/ 0 w 441"/>
                <a:gd name="T13" fmla="*/ 0 h 1432"/>
                <a:gd name="T14" fmla="*/ 0 w 441"/>
                <a:gd name="T15" fmla="*/ 0 h 1432"/>
                <a:gd name="T16" fmla="*/ 0 w 441"/>
                <a:gd name="T17" fmla="*/ 0 h 1432"/>
                <a:gd name="T18" fmla="*/ 0 w 441"/>
                <a:gd name="T19" fmla="*/ 0 h 1432"/>
                <a:gd name="T20" fmla="*/ 0 w 441"/>
                <a:gd name="T21" fmla="*/ 0 h 1432"/>
                <a:gd name="T22" fmla="*/ 0 w 441"/>
                <a:gd name="T23" fmla="*/ 0 h 1432"/>
                <a:gd name="T24" fmla="*/ 0 w 441"/>
                <a:gd name="T25" fmla="*/ 0 h 1432"/>
                <a:gd name="T26" fmla="*/ 0 w 441"/>
                <a:gd name="T27" fmla="*/ 0 h 1432"/>
                <a:gd name="T28" fmla="*/ 0 w 441"/>
                <a:gd name="T29" fmla="*/ 0 h 1432"/>
                <a:gd name="T30" fmla="*/ 0 w 441"/>
                <a:gd name="T31" fmla="*/ 0 h 1432"/>
                <a:gd name="T32" fmla="*/ 0 w 441"/>
                <a:gd name="T33" fmla="*/ 0 h 1432"/>
                <a:gd name="T34" fmla="*/ 0 w 441"/>
                <a:gd name="T35" fmla="*/ 0 h 1432"/>
                <a:gd name="T36" fmla="*/ 0 w 441"/>
                <a:gd name="T37" fmla="*/ 0 h 1432"/>
                <a:gd name="T38" fmla="*/ 0 w 441"/>
                <a:gd name="T39" fmla="*/ 0 h 1432"/>
                <a:gd name="T40" fmla="*/ 0 w 441"/>
                <a:gd name="T41" fmla="*/ 0 h 1432"/>
                <a:gd name="T42" fmla="*/ 0 w 441"/>
                <a:gd name="T43" fmla="*/ 0 h 1432"/>
                <a:gd name="T44" fmla="*/ 0 w 441"/>
                <a:gd name="T45" fmla="*/ 0 h 1432"/>
                <a:gd name="T46" fmla="*/ 0 w 441"/>
                <a:gd name="T47" fmla="*/ 0 h 1432"/>
                <a:gd name="T48" fmla="*/ 0 w 441"/>
                <a:gd name="T49" fmla="*/ 0 h 1432"/>
                <a:gd name="T50" fmla="*/ 0 w 441"/>
                <a:gd name="T51" fmla="*/ 0 h 1432"/>
                <a:gd name="T52" fmla="*/ 0 w 441"/>
                <a:gd name="T53" fmla="*/ 0 h 1432"/>
                <a:gd name="T54" fmla="*/ 0 w 441"/>
                <a:gd name="T55" fmla="*/ 0 h 1432"/>
                <a:gd name="T56" fmla="*/ 0 w 441"/>
                <a:gd name="T57" fmla="*/ 0 h 1432"/>
                <a:gd name="T58" fmla="*/ 0 w 441"/>
                <a:gd name="T59" fmla="*/ 0 h 1432"/>
                <a:gd name="T60" fmla="*/ 0 w 441"/>
                <a:gd name="T61" fmla="*/ 0 h 1432"/>
                <a:gd name="T62" fmla="*/ 0 w 441"/>
                <a:gd name="T63" fmla="*/ 0 h 1432"/>
                <a:gd name="T64" fmla="*/ 0 w 441"/>
                <a:gd name="T65" fmla="*/ 0 h 14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1"/>
                <a:gd name="T100" fmla="*/ 0 h 1432"/>
                <a:gd name="T101" fmla="*/ 441 w 441"/>
                <a:gd name="T102" fmla="*/ 1432 h 14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1" h="1432">
                  <a:moveTo>
                    <a:pt x="271" y="133"/>
                  </a:moveTo>
                  <a:lnTo>
                    <a:pt x="318" y="43"/>
                  </a:lnTo>
                  <a:lnTo>
                    <a:pt x="374" y="0"/>
                  </a:lnTo>
                  <a:lnTo>
                    <a:pt x="441" y="28"/>
                  </a:lnTo>
                  <a:lnTo>
                    <a:pt x="431" y="113"/>
                  </a:lnTo>
                  <a:lnTo>
                    <a:pt x="388" y="174"/>
                  </a:lnTo>
                  <a:lnTo>
                    <a:pt x="304" y="326"/>
                  </a:lnTo>
                  <a:lnTo>
                    <a:pt x="247" y="472"/>
                  </a:lnTo>
                  <a:lnTo>
                    <a:pt x="214" y="628"/>
                  </a:lnTo>
                  <a:lnTo>
                    <a:pt x="218" y="780"/>
                  </a:lnTo>
                  <a:lnTo>
                    <a:pt x="271" y="983"/>
                  </a:lnTo>
                  <a:lnTo>
                    <a:pt x="314" y="1177"/>
                  </a:lnTo>
                  <a:lnTo>
                    <a:pt x="374" y="1261"/>
                  </a:lnTo>
                  <a:lnTo>
                    <a:pt x="370" y="1310"/>
                  </a:lnTo>
                  <a:lnTo>
                    <a:pt x="318" y="1333"/>
                  </a:lnTo>
                  <a:lnTo>
                    <a:pt x="199" y="1351"/>
                  </a:lnTo>
                  <a:lnTo>
                    <a:pt x="115" y="1403"/>
                  </a:lnTo>
                  <a:lnTo>
                    <a:pt x="72" y="1432"/>
                  </a:lnTo>
                  <a:lnTo>
                    <a:pt x="0" y="1366"/>
                  </a:lnTo>
                  <a:lnTo>
                    <a:pt x="15" y="1323"/>
                  </a:lnTo>
                  <a:lnTo>
                    <a:pt x="86" y="1295"/>
                  </a:lnTo>
                  <a:lnTo>
                    <a:pt x="176" y="1281"/>
                  </a:lnTo>
                  <a:lnTo>
                    <a:pt x="261" y="1281"/>
                  </a:lnTo>
                  <a:lnTo>
                    <a:pt x="275" y="1253"/>
                  </a:lnTo>
                  <a:lnTo>
                    <a:pt x="261" y="1205"/>
                  </a:lnTo>
                  <a:lnTo>
                    <a:pt x="189" y="1021"/>
                  </a:lnTo>
                  <a:lnTo>
                    <a:pt x="142" y="841"/>
                  </a:lnTo>
                  <a:lnTo>
                    <a:pt x="119" y="710"/>
                  </a:lnTo>
                  <a:lnTo>
                    <a:pt x="115" y="587"/>
                  </a:lnTo>
                  <a:lnTo>
                    <a:pt x="133" y="468"/>
                  </a:lnTo>
                  <a:lnTo>
                    <a:pt x="176" y="345"/>
                  </a:lnTo>
                  <a:lnTo>
                    <a:pt x="242" y="184"/>
                  </a:lnTo>
                  <a:lnTo>
                    <a:pt x="27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Freeform 369"/>
            <p:cNvSpPr>
              <a:spLocks/>
            </p:cNvSpPr>
            <p:nvPr/>
          </p:nvSpPr>
          <p:spPr bwMode="auto">
            <a:xfrm>
              <a:off x="634" y="2528"/>
              <a:ext cx="189" cy="250"/>
            </a:xfrm>
            <a:custGeom>
              <a:avLst/>
              <a:gdLst>
                <a:gd name="T0" fmla="*/ 0 w 568"/>
                <a:gd name="T1" fmla="*/ 0 h 748"/>
                <a:gd name="T2" fmla="*/ 0 w 568"/>
                <a:gd name="T3" fmla="*/ 0 h 748"/>
                <a:gd name="T4" fmla="*/ 0 w 568"/>
                <a:gd name="T5" fmla="*/ 0 h 748"/>
                <a:gd name="T6" fmla="*/ 0 w 568"/>
                <a:gd name="T7" fmla="*/ 0 h 748"/>
                <a:gd name="T8" fmla="*/ 0 w 568"/>
                <a:gd name="T9" fmla="*/ 0 h 748"/>
                <a:gd name="T10" fmla="*/ 0 w 568"/>
                <a:gd name="T11" fmla="*/ 0 h 748"/>
                <a:gd name="T12" fmla="*/ 0 w 568"/>
                <a:gd name="T13" fmla="*/ 0 h 748"/>
                <a:gd name="T14" fmla="*/ 0 w 568"/>
                <a:gd name="T15" fmla="*/ 0 h 748"/>
                <a:gd name="T16" fmla="*/ 0 w 568"/>
                <a:gd name="T17" fmla="*/ 0 h 748"/>
                <a:gd name="T18" fmla="*/ 0 w 568"/>
                <a:gd name="T19" fmla="*/ 0 h 748"/>
                <a:gd name="T20" fmla="*/ 0 w 568"/>
                <a:gd name="T21" fmla="*/ 0 h 748"/>
                <a:gd name="T22" fmla="*/ 0 w 568"/>
                <a:gd name="T23" fmla="*/ 0 h 748"/>
                <a:gd name="T24" fmla="*/ 0 w 568"/>
                <a:gd name="T25" fmla="*/ 0 h 748"/>
                <a:gd name="T26" fmla="*/ 0 w 568"/>
                <a:gd name="T27" fmla="*/ 0 h 748"/>
                <a:gd name="T28" fmla="*/ 0 w 568"/>
                <a:gd name="T29" fmla="*/ 0 h 748"/>
                <a:gd name="T30" fmla="*/ 0 w 568"/>
                <a:gd name="T31" fmla="*/ 0 h 748"/>
                <a:gd name="T32" fmla="*/ 0 w 568"/>
                <a:gd name="T33" fmla="*/ 0 h 748"/>
                <a:gd name="T34" fmla="*/ 0 w 568"/>
                <a:gd name="T35" fmla="*/ 0 h 748"/>
                <a:gd name="T36" fmla="*/ 0 w 568"/>
                <a:gd name="T37" fmla="*/ 0 h 748"/>
                <a:gd name="T38" fmla="*/ 0 w 568"/>
                <a:gd name="T39" fmla="*/ 0 h 748"/>
                <a:gd name="T40" fmla="*/ 0 w 568"/>
                <a:gd name="T41" fmla="*/ 0 h 748"/>
                <a:gd name="T42" fmla="*/ 0 w 568"/>
                <a:gd name="T43" fmla="*/ 0 h 748"/>
                <a:gd name="T44" fmla="*/ 0 w 568"/>
                <a:gd name="T45" fmla="*/ 0 h 7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68"/>
                <a:gd name="T70" fmla="*/ 0 h 748"/>
                <a:gd name="T71" fmla="*/ 568 w 568"/>
                <a:gd name="T72" fmla="*/ 748 h 74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68" h="748">
                  <a:moveTo>
                    <a:pt x="208" y="625"/>
                  </a:moveTo>
                  <a:lnTo>
                    <a:pt x="250" y="719"/>
                  </a:lnTo>
                  <a:lnTo>
                    <a:pt x="350" y="748"/>
                  </a:lnTo>
                  <a:lnTo>
                    <a:pt x="435" y="738"/>
                  </a:lnTo>
                  <a:lnTo>
                    <a:pt x="506" y="677"/>
                  </a:lnTo>
                  <a:lnTo>
                    <a:pt x="562" y="553"/>
                  </a:lnTo>
                  <a:lnTo>
                    <a:pt x="568" y="407"/>
                  </a:lnTo>
                  <a:lnTo>
                    <a:pt x="548" y="279"/>
                  </a:lnTo>
                  <a:lnTo>
                    <a:pt x="468" y="137"/>
                  </a:lnTo>
                  <a:lnTo>
                    <a:pt x="410" y="70"/>
                  </a:lnTo>
                  <a:lnTo>
                    <a:pt x="350" y="29"/>
                  </a:lnTo>
                  <a:lnTo>
                    <a:pt x="293" y="0"/>
                  </a:lnTo>
                  <a:lnTo>
                    <a:pt x="194" y="10"/>
                  </a:lnTo>
                  <a:lnTo>
                    <a:pt x="141" y="95"/>
                  </a:lnTo>
                  <a:lnTo>
                    <a:pt x="114" y="185"/>
                  </a:lnTo>
                  <a:lnTo>
                    <a:pt x="114" y="327"/>
                  </a:lnTo>
                  <a:lnTo>
                    <a:pt x="137" y="464"/>
                  </a:lnTo>
                  <a:lnTo>
                    <a:pt x="165" y="540"/>
                  </a:lnTo>
                  <a:lnTo>
                    <a:pt x="9" y="653"/>
                  </a:lnTo>
                  <a:lnTo>
                    <a:pt x="0" y="695"/>
                  </a:lnTo>
                  <a:lnTo>
                    <a:pt x="24" y="719"/>
                  </a:lnTo>
                  <a:lnTo>
                    <a:pt x="194" y="592"/>
                  </a:lnTo>
                  <a:lnTo>
                    <a:pt x="208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Freeform 370"/>
            <p:cNvSpPr>
              <a:spLocks/>
            </p:cNvSpPr>
            <p:nvPr/>
          </p:nvSpPr>
          <p:spPr bwMode="auto">
            <a:xfrm>
              <a:off x="703" y="2475"/>
              <a:ext cx="376" cy="418"/>
            </a:xfrm>
            <a:custGeom>
              <a:avLst/>
              <a:gdLst>
                <a:gd name="T0" fmla="*/ 0 w 1128"/>
                <a:gd name="T1" fmla="*/ 0 h 1252"/>
                <a:gd name="T2" fmla="*/ 0 w 1128"/>
                <a:gd name="T3" fmla="*/ 0 h 1252"/>
                <a:gd name="T4" fmla="*/ 0 w 1128"/>
                <a:gd name="T5" fmla="*/ 0 h 1252"/>
                <a:gd name="T6" fmla="*/ 0 w 1128"/>
                <a:gd name="T7" fmla="*/ 0 h 1252"/>
                <a:gd name="T8" fmla="*/ 0 w 1128"/>
                <a:gd name="T9" fmla="*/ 0 h 1252"/>
                <a:gd name="T10" fmla="*/ 0 w 1128"/>
                <a:gd name="T11" fmla="*/ 0 h 1252"/>
                <a:gd name="T12" fmla="*/ 0 w 1128"/>
                <a:gd name="T13" fmla="*/ 0 h 1252"/>
                <a:gd name="T14" fmla="*/ 0 w 1128"/>
                <a:gd name="T15" fmla="*/ 0 h 1252"/>
                <a:gd name="T16" fmla="*/ 0 w 1128"/>
                <a:gd name="T17" fmla="*/ 0 h 1252"/>
                <a:gd name="T18" fmla="*/ 0 w 1128"/>
                <a:gd name="T19" fmla="*/ 0 h 1252"/>
                <a:gd name="T20" fmla="*/ 0 w 1128"/>
                <a:gd name="T21" fmla="*/ 0 h 1252"/>
                <a:gd name="T22" fmla="*/ 0 w 1128"/>
                <a:gd name="T23" fmla="*/ 0 h 1252"/>
                <a:gd name="T24" fmla="*/ 0 w 1128"/>
                <a:gd name="T25" fmla="*/ 0 h 1252"/>
                <a:gd name="T26" fmla="*/ 0 w 1128"/>
                <a:gd name="T27" fmla="*/ 0 h 1252"/>
                <a:gd name="T28" fmla="*/ 0 w 1128"/>
                <a:gd name="T29" fmla="*/ 0 h 1252"/>
                <a:gd name="T30" fmla="*/ 0 w 1128"/>
                <a:gd name="T31" fmla="*/ 0 h 1252"/>
                <a:gd name="T32" fmla="*/ 0 w 1128"/>
                <a:gd name="T33" fmla="*/ 0 h 1252"/>
                <a:gd name="T34" fmla="*/ 0 w 1128"/>
                <a:gd name="T35" fmla="*/ 0 h 1252"/>
                <a:gd name="T36" fmla="*/ 0 w 1128"/>
                <a:gd name="T37" fmla="*/ 0 h 1252"/>
                <a:gd name="T38" fmla="*/ 0 w 1128"/>
                <a:gd name="T39" fmla="*/ 0 h 1252"/>
                <a:gd name="T40" fmla="*/ 0 w 1128"/>
                <a:gd name="T41" fmla="*/ 0 h 1252"/>
                <a:gd name="T42" fmla="*/ 0 w 1128"/>
                <a:gd name="T43" fmla="*/ 0 h 1252"/>
                <a:gd name="T44" fmla="*/ 0 w 1128"/>
                <a:gd name="T45" fmla="*/ 0 h 1252"/>
                <a:gd name="T46" fmla="*/ 0 w 1128"/>
                <a:gd name="T47" fmla="*/ 0 h 1252"/>
                <a:gd name="T48" fmla="*/ 0 w 1128"/>
                <a:gd name="T49" fmla="*/ 0 h 1252"/>
                <a:gd name="T50" fmla="*/ 0 w 1128"/>
                <a:gd name="T51" fmla="*/ 0 h 1252"/>
                <a:gd name="T52" fmla="*/ 0 w 1128"/>
                <a:gd name="T53" fmla="*/ 0 h 1252"/>
                <a:gd name="T54" fmla="*/ 0 w 1128"/>
                <a:gd name="T55" fmla="*/ 0 h 1252"/>
                <a:gd name="T56" fmla="*/ 0 w 1128"/>
                <a:gd name="T57" fmla="*/ 0 h 1252"/>
                <a:gd name="T58" fmla="*/ 0 w 1128"/>
                <a:gd name="T59" fmla="*/ 0 h 1252"/>
                <a:gd name="T60" fmla="*/ 0 w 1128"/>
                <a:gd name="T61" fmla="*/ 0 h 1252"/>
                <a:gd name="T62" fmla="*/ 0 w 1128"/>
                <a:gd name="T63" fmla="*/ 0 h 1252"/>
                <a:gd name="T64" fmla="*/ 0 w 1128"/>
                <a:gd name="T65" fmla="*/ 0 h 1252"/>
                <a:gd name="T66" fmla="*/ 0 w 1128"/>
                <a:gd name="T67" fmla="*/ 0 h 1252"/>
                <a:gd name="T68" fmla="*/ 0 w 1128"/>
                <a:gd name="T69" fmla="*/ 0 h 1252"/>
                <a:gd name="T70" fmla="*/ 0 w 1128"/>
                <a:gd name="T71" fmla="*/ 0 h 1252"/>
                <a:gd name="T72" fmla="*/ 0 w 1128"/>
                <a:gd name="T73" fmla="*/ 0 h 1252"/>
                <a:gd name="T74" fmla="*/ 0 w 1128"/>
                <a:gd name="T75" fmla="*/ 0 h 1252"/>
                <a:gd name="T76" fmla="*/ 0 w 1128"/>
                <a:gd name="T77" fmla="*/ 0 h 1252"/>
                <a:gd name="T78" fmla="*/ 0 w 1128"/>
                <a:gd name="T79" fmla="*/ 0 h 1252"/>
                <a:gd name="T80" fmla="*/ 0 w 1128"/>
                <a:gd name="T81" fmla="*/ 0 h 1252"/>
                <a:gd name="T82" fmla="*/ 0 w 1128"/>
                <a:gd name="T83" fmla="*/ 0 h 1252"/>
                <a:gd name="T84" fmla="*/ 0 w 1128"/>
                <a:gd name="T85" fmla="*/ 0 h 1252"/>
                <a:gd name="T86" fmla="*/ 0 w 1128"/>
                <a:gd name="T87" fmla="*/ 0 h 1252"/>
                <a:gd name="T88" fmla="*/ 0 w 1128"/>
                <a:gd name="T89" fmla="*/ 0 h 1252"/>
                <a:gd name="T90" fmla="*/ 0 w 1128"/>
                <a:gd name="T91" fmla="*/ 0 h 1252"/>
                <a:gd name="T92" fmla="*/ 0 w 1128"/>
                <a:gd name="T93" fmla="*/ 0 h 12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28"/>
                <a:gd name="T142" fmla="*/ 0 h 1252"/>
                <a:gd name="T143" fmla="*/ 1128 w 1128"/>
                <a:gd name="T144" fmla="*/ 1252 h 12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28" h="1252">
                  <a:moveTo>
                    <a:pt x="750" y="865"/>
                  </a:moveTo>
                  <a:lnTo>
                    <a:pt x="694" y="922"/>
                  </a:lnTo>
                  <a:lnTo>
                    <a:pt x="575" y="992"/>
                  </a:lnTo>
                  <a:lnTo>
                    <a:pt x="467" y="1035"/>
                  </a:lnTo>
                  <a:lnTo>
                    <a:pt x="391" y="1078"/>
                  </a:lnTo>
                  <a:lnTo>
                    <a:pt x="320" y="1134"/>
                  </a:lnTo>
                  <a:lnTo>
                    <a:pt x="311" y="1234"/>
                  </a:lnTo>
                  <a:lnTo>
                    <a:pt x="382" y="1252"/>
                  </a:lnTo>
                  <a:lnTo>
                    <a:pt x="561" y="1148"/>
                  </a:lnTo>
                  <a:lnTo>
                    <a:pt x="694" y="1025"/>
                  </a:lnTo>
                  <a:lnTo>
                    <a:pt x="850" y="870"/>
                  </a:lnTo>
                  <a:lnTo>
                    <a:pt x="977" y="770"/>
                  </a:lnTo>
                  <a:lnTo>
                    <a:pt x="1086" y="694"/>
                  </a:lnTo>
                  <a:lnTo>
                    <a:pt x="1128" y="657"/>
                  </a:lnTo>
                  <a:lnTo>
                    <a:pt x="1113" y="610"/>
                  </a:lnTo>
                  <a:lnTo>
                    <a:pt x="1062" y="544"/>
                  </a:lnTo>
                  <a:lnTo>
                    <a:pt x="873" y="440"/>
                  </a:lnTo>
                  <a:lnTo>
                    <a:pt x="694" y="345"/>
                  </a:lnTo>
                  <a:lnTo>
                    <a:pt x="476" y="246"/>
                  </a:lnTo>
                  <a:lnTo>
                    <a:pt x="396" y="189"/>
                  </a:lnTo>
                  <a:lnTo>
                    <a:pt x="311" y="114"/>
                  </a:lnTo>
                  <a:lnTo>
                    <a:pt x="226" y="29"/>
                  </a:lnTo>
                  <a:lnTo>
                    <a:pt x="150" y="0"/>
                  </a:lnTo>
                  <a:lnTo>
                    <a:pt x="0" y="105"/>
                  </a:lnTo>
                  <a:lnTo>
                    <a:pt x="9" y="203"/>
                  </a:lnTo>
                  <a:lnTo>
                    <a:pt x="37" y="242"/>
                  </a:lnTo>
                  <a:lnTo>
                    <a:pt x="113" y="227"/>
                  </a:lnTo>
                  <a:lnTo>
                    <a:pt x="99" y="185"/>
                  </a:lnTo>
                  <a:lnTo>
                    <a:pt x="70" y="170"/>
                  </a:lnTo>
                  <a:lnTo>
                    <a:pt x="56" y="119"/>
                  </a:lnTo>
                  <a:lnTo>
                    <a:pt x="140" y="62"/>
                  </a:lnTo>
                  <a:lnTo>
                    <a:pt x="212" y="119"/>
                  </a:lnTo>
                  <a:lnTo>
                    <a:pt x="212" y="170"/>
                  </a:lnTo>
                  <a:lnTo>
                    <a:pt x="183" y="232"/>
                  </a:lnTo>
                  <a:lnTo>
                    <a:pt x="207" y="275"/>
                  </a:lnTo>
                  <a:lnTo>
                    <a:pt x="349" y="312"/>
                  </a:lnTo>
                  <a:lnTo>
                    <a:pt x="405" y="260"/>
                  </a:lnTo>
                  <a:lnTo>
                    <a:pt x="594" y="374"/>
                  </a:lnTo>
                  <a:lnTo>
                    <a:pt x="750" y="445"/>
                  </a:lnTo>
                  <a:lnTo>
                    <a:pt x="836" y="487"/>
                  </a:lnTo>
                  <a:lnTo>
                    <a:pt x="920" y="530"/>
                  </a:lnTo>
                  <a:lnTo>
                    <a:pt x="986" y="587"/>
                  </a:lnTo>
                  <a:lnTo>
                    <a:pt x="1029" y="643"/>
                  </a:lnTo>
                  <a:lnTo>
                    <a:pt x="990" y="685"/>
                  </a:lnTo>
                  <a:lnTo>
                    <a:pt x="901" y="743"/>
                  </a:lnTo>
                  <a:lnTo>
                    <a:pt x="807" y="807"/>
                  </a:lnTo>
                  <a:lnTo>
                    <a:pt x="750" y="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11" name="Text Box 372"/>
          <p:cNvSpPr txBox="1">
            <a:spLocks noChangeArrowheads="1"/>
          </p:cNvSpPr>
          <p:nvPr/>
        </p:nvSpPr>
        <p:spPr bwMode="auto">
          <a:xfrm>
            <a:off x="212725" y="4114800"/>
            <a:ext cx="12969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100" b="0">
                <a:latin typeface="Tahoma" charset="0"/>
              </a:rPr>
              <a:t>Why add, another adder? Couldn</a:t>
            </a:r>
            <a:r>
              <a:rPr lang="ja-JP" altLang="en-US" sz="1100" b="0">
                <a:latin typeface="Tahoma" charset="0"/>
              </a:rPr>
              <a:t>’</a:t>
            </a:r>
            <a:r>
              <a:rPr lang="en-US" altLang="ja-JP" sz="1100" b="0">
                <a:latin typeface="Tahoma" charset="0"/>
              </a:rPr>
              <a:t>t we reuse the one in the ALU? Nope, it needs to do a subtraction.</a:t>
            </a:r>
            <a:endParaRPr lang="en-US" sz="1100" b="0">
              <a:latin typeface="Tahoma" charset="0"/>
            </a:endParaRPr>
          </a:p>
        </p:txBody>
      </p:sp>
      <p:sp>
        <p:nvSpPr>
          <p:cNvPr id="37012" name="Line 373"/>
          <p:cNvSpPr>
            <a:spLocks noChangeShapeType="1"/>
          </p:cNvSpPr>
          <p:nvPr/>
        </p:nvSpPr>
        <p:spPr bwMode="auto">
          <a:xfrm flipH="1" flipV="1">
            <a:off x="715963" y="5162550"/>
            <a:ext cx="9207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7013" name="Picture 381" descr="fyndk3bu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200400"/>
            <a:ext cx="6207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14" name="Text Box 382"/>
          <p:cNvSpPr txBox="1">
            <a:spLocks noChangeArrowheads="1"/>
          </p:cNvSpPr>
          <p:nvPr/>
        </p:nvSpPr>
        <p:spPr bwMode="auto">
          <a:xfrm>
            <a:off x="254000" y="2038350"/>
            <a:ext cx="1255713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100" b="0">
                <a:latin typeface="Tahoma" charset="0"/>
              </a:rPr>
              <a:t>That </a:t>
            </a:r>
            <a:r>
              <a:rPr lang="ja-JP" altLang="en-US" sz="1100" b="0">
                <a:latin typeface="Tahoma" charset="0"/>
              </a:rPr>
              <a:t>“</a:t>
            </a:r>
            <a:r>
              <a:rPr lang="en-US" altLang="ja-JP" sz="1100" b="0">
                <a:latin typeface="Tahoma" charset="0"/>
              </a:rPr>
              <a:t>x4</a:t>
            </a:r>
            <a:r>
              <a:rPr lang="ja-JP" altLang="en-US" sz="1100" b="0">
                <a:latin typeface="Tahoma" charset="0"/>
              </a:rPr>
              <a:t>”</a:t>
            </a:r>
            <a:r>
              <a:rPr lang="en-US" altLang="ja-JP" sz="1100" b="0">
                <a:latin typeface="Tahoma" charset="0"/>
              </a:rPr>
              <a:t> unit is trivial. I’ll just wire the input shifted over 2–bit positions.</a:t>
            </a:r>
            <a:endParaRPr lang="en-US" sz="1100" b="0">
              <a:latin typeface="Tahoma" charset="0"/>
            </a:endParaRPr>
          </a:p>
        </p:txBody>
      </p:sp>
      <p:sp>
        <p:nvSpPr>
          <p:cNvPr id="37015" name="Line 383"/>
          <p:cNvSpPr>
            <a:spLocks noChangeShapeType="1"/>
          </p:cNvSpPr>
          <p:nvPr/>
        </p:nvSpPr>
        <p:spPr bwMode="auto">
          <a:xfrm flipH="1" flipV="1">
            <a:off x="598488" y="2997200"/>
            <a:ext cx="9207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7016" name="Group 411"/>
          <p:cNvGrpSpPr>
            <a:grpSpLocks/>
          </p:cNvGrpSpPr>
          <p:nvPr/>
        </p:nvGrpSpPr>
        <p:grpSpPr bwMode="auto">
          <a:xfrm>
            <a:off x="2809875" y="4619625"/>
            <a:ext cx="673100" cy="138113"/>
            <a:chOff x="1770" y="2910"/>
            <a:chExt cx="424" cy="87"/>
          </a:xfrm>
        </p:grpSpPr>
        <p:sp>
          <p:nvSpPr>
            <p:cNvPr id="37094" name="Line 407"/>
            <p:cNvSpPr>
              <a:spLocks noChangeShapeType="1"/>
            </p:cNvSpPr>
            <p:nvPr/>
          </p:nvSpPr>
          <p:spPr bwMode="auto">
            <a:xfrm>
              <a:off x="1770" y="2918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Line 408"/>
            <p:cNvSpPr>
              <a:spLocks noChangeShapeType="1"/>
            </p:cNvSpPr>
            <p:nvPr/>
          </p:nvSpPr>
          <p:spPr bwMode="auto">
            <a:xfrm>
              <a:off x="1806" y="2954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Freeform 409"/>
            <p:cNvSpPr>
              <a:spLocks/>
            </p:cNvSpPr>
            <p:nvPr/>
          </p:nvSpPr>
          <p:spPr bwMode="auto">
            <a:xfrm>
              <a:off x="1866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Rectangle 410"/>
            <p:cNvSpPr>
              <a:spLocks noChangeArrowheads="1"/>
            </p:cNvSpPr>
            <p:nvPr/>
          </p:nvSpPr>
          <p:spPr bwMode="auto">
            <a:xfrm>
              <a:off x="1967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017" name="Group 418"/>
          <p:cNvGrpSpPr>
            <a:grpSpLocks/>
          </p:cNvGrpSpPr>
          <p:nvPr/>
        </p:nvGrpSpPr>
        <p:grpSpPr bwMode="auto">
          <a:xfrm>
            <a:off x="4578350" y="2574925"/>
            <a:ext cx="755650" cy="415925"/>
            <a:chOff x="2884" y="1610"/>
            <a:chExt cx="476" cy="262"/>
          </a:xfrm>
        </p:grpSpPr>
        <p:sp>
          <p:nvSpPr>
            <p:cNvPr id="37089" name="Line 419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0" name="Line 420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1" name="Freeform 421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2" name="Rectangle 422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7093" name="Freeform 423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018" name="Group 424"/>
          <p:cNvGrpSpPr>
            <a:grpSpLocks/>
          </p:cNvGrpSpPr>
          <p:nvPr/>
        </p:nvGrpSpPr>
        <p:grpSpPr bwMode="auto">
          <a:xfrm>
            <a:off x="4495800" y="3443288"/>
            <a:ext cx="1612900" cy="1266825"/>
            <a:chOff x="2832" y="2169"/>
            <a:chExt cx="1016" cy="798"/>
          </a:xfrm>
        </p:grpSpPr>
        <p:sp>
          <p:nvSpPr>
            <p:cNvPr id="37053" name="Freeform 425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426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427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Rectangle 428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57" name="Freeform 429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Line 430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59" name="Group 431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37087" name="Rectangle 432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7088" name="Rectangle 433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7060" name="Line 434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435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Line 436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63" name="Line 437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Text Box 438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37065" name="Group 439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37084" name="Rectangle 440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7085" name="Freeform 441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86" name="Line 442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66" name="Group 443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37082" name="Rectangle 444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7083" name="Rectangle 445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7067" name="Freeform 446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Line 447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448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449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Line 450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Line 451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Line 453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74" name="Rectangle 454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37075" name="Freeform 455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Freeform 456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457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Line 458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79" name="Line 459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80" name="Line 460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81" name="Rectangle 461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019" name="Group 462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37042" name="Rectangle 463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43" name="Freeform 464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Line 465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466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Rectangle 467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47" name="Rectangle 468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48" name="Rectangle 469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49" name="Rectangle 470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50" name="Rectangle 471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51" name="Rectangle 472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7052" name="Rectangle 473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020" name="Group 474"/>
          <p:cNvGrpSpPr>
            <a:grpSpLocks/>
          </p:cNvGrpSpPr>
          <p:nvPr/>
        </p:nvGrpSpPr>
        <p:grpSpPr bwMode="auto">
          <a:xfrm>
            <a:off x="3448050" y="2819400"/>
            <a:ext cx="971550" cy="552450"/>
            <a:chOff x="4913" y="1730"/>
            <a:chExt cx="612" cy="348"/>
          </a:xfrm>
        </p:grpSpPr>
        <p:sp>
          <p:nvSpPr>
            <p:cNvPr id="37024" name="Rectangle 475"/>
            <p:cNvSpPr>
              <a:spLocks noChangeArrowheads="1"/>
            </p:cNvSpPr>
            <p:nvPr/>
          </p:nvSpPr>
          <p:spPr bwMode="auto">
            <a:xfrm>
              <a:off x="5309" y="1730"/>
              <a:ext cx="1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37025" name="Group 476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37039" name="Rectangle 477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37040" name="Line 478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1" name="Line 479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26" name="Freeform 480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482"/>
            <p:cNvSpPr>
              <a:spLocks/>
            </p:cNvSpPr>
            <p:nvPr/>
          </p:nvSpPr>
          <p:spPr bwMode="auto">
            <a:xfrm>
              <a:off x="5477" y="198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Line 483"/>
            <p:cNvSpPr>
              <a:spLocks noChangeShapeType="1"/>
            </p:cNvSpPr>
            <p:nvPr/>
          </p:nvSpPr>
          <p:spPr bwMode="auto">
            <a:xfrm flipH="1">
              <a:off x="5452" y="200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7029" name="Group 484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37036" name="Line 485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7" name="Line 486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8" name="Rectangle 487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37030" name="Freeform 489"/>
            <p:cNvSpPr>
              <a:spLocks/>
            </p:cNvSpPr>
            <p:nvPr/>
          </p:nvSpPr>
          <p:spPr bwMode="auto">
            <a:xfrm>
              <a:off x="5387" y="184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Line 490"/>
            <p:cNvSpPr>
              <a:spLocks noChangeShapeType="1"/>
            </p:cNvSpPr>
            <p:nvPr/>
          </p:nvSpPr>
          <p:spPr bwMode="auto">
            <a:xfrm flipH="1">
              <a:off x="5406" y="1787"/>
              <a:ext cx="0" cy="10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32" name="Freeform 491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492"/>
            <p:cNvSpPr>
              <a:spLocks/>
            </p:cNvSpPr>
            <p:nvPr/>
          </p:nvSpPr>
          <p:spPr bwMode="auto">
            <a:xfrm>
              <a:off x="5311" y="201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Line 494"/>
            <p:cNvSpPr>
              <a:spLocks noChangeShapeType="1"/>
            </p:cNvSpPr>
            <p:nvPr/>
          </p:nvSpPr>
          <p:spPr bwMode="auto">
            <a:xfrm flipH="1">
              <a:off x="5282" y="203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035" name="Text Box 496"/>
            <p:cNvSpPr txBox="1">
              <a:spLocks noChangeArrowheads="1"/>
            </p:cNvSpPr>
            <p:nvPr/>
          </p:nvSpPr>
          <p:spPr bwMode="auto">
            <a:xfrm>
              <a:off x="5172" y="1962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31</a:t>
              </a:r>
            </a:p>
          </p:txBody>
        </p:sp>
      </p:grpSp>
      <p:sp>
        <p:nvSpPr>
          <p:cNvPr id="37021" name="AutoShape 243"/>
          <p:cNvSpPr>
            <a:spLocks noChangeArrowheads="1"/>
          </p:cNvSpPr>
          <p:nvPr/>
        </p:nvSpPr>
        <p:spPr bwMode="auto">
          <a:xfrm rot="-5400000">
            <a:off x="4048125" y="3152775"/>
            <a:ext cx="336550" cy="127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6 w 21600"/>
              <a:gd name="T13" fmla="*/ 4510 h 21600"/>
              <a:gd name="T14" fmla="*/ 17094 w 21600"/>
              <a:gd name="T15" fmla="*/ 170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022" name="Text Box 638"/>
          <p:cNvSpPr txBox="1">
            <a:spLocks noChangeArrowheads="1"/>
          </p:cNvSpPr>
          <p:nvPr/>
        </p:nvSpPr>
        <p:spPr bwMode="auto">
          <a:xfrm>
            <a:off x="4081463" y="3016250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600" b="0">
                <a:latin typeface="AvantGarde" charset="0"/>
              </a:rPr>
              <a:t>0</a:t>
            </a:r>
          </a:p>
          <a:p>
            <a:pPr algn="l"/>
            <a:r>
              <a:rPr lang="en-US" sz="600" b="0">
                <a:latin typeface="AvantGarde" charset="0"/>
              </a:rPr>
              <a:t>1</a:t>
            </a:r>
          </a:p>
          <a:p>
            <a:pPr algn="l"/>
            <a:r>
              <a:rPr lang="en-US" sz="600" b="0">
                <a:latin typeface="AvantGarde" charset="0"/>
              </a:rPr>
              <a:t>2</a:t>
            </a:r>
          </a:p>
        </p:txBody>
      </p:sp>
      <p:sp>
        <p:nvSpPr>
          <p:cNvPr id="37023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Building a Computer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THIS IS IT!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We are now ready to build a computer.</a:t>
            </a:r>
          </a:p>
          <a:p>
            <a:pPr lvl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The ingredients are all in place, so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let’s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put them together…</a:t>
            </a:r>
          </a:p>
        </p:txBody>
      </p:sp>
      <p:sp>
        <p:nvSpPr>
          <p:cNvPr id="18435" name="Freeform 387"/>
          <p:cNvSpPr>
            <a:spLocks/>
          </p:cNvSpPr>
          <p:nvPr/>
        </p:nvSpPr>
        <p:spPr bwMode="auto">
          <a:xfrm>
            <a:off x="4414838" y="4387850"/>
            <a:ext cx="1676400" cy="990600"/>
          </a:xfrm>
          <a:custGeom>
            <a:avLst/>
            <a:gdLst>
              <a:gd name="T0" fmla="*/ 2147483647 w 1056"/>
              <a:gd name="T1" fmla="*/ 2147483647 h 624"/>
              <a:gd name="T2" fmla="*/ 2147483647 w 1056"/>
              <a:gd name="T3" fmla="*/ 2147483647 h 624"/>
              <a:gd name="T4" fmla="*/ 0 w 1056"/>
              <a:gd name="T5" fmla="*/ 2147483647 h 624"/>
              <a:gd name="T6" fmla="*/ 2147483647 w 1056"/>
              <a:gd name="T7" fmla="*/ 0 h 624"/>
              <a:gd name="T8" fmla="*/ 2147483647 w 1056"/>
              <a:gd name="T9" fmla="*/ 2147483647 h 624"/>
              <a:gd name="T10" fmla="*/ 2147483647 w 1056"/>
              <a:gd name="T11" fmla="*/ 2147483647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624"/>
              <a:gd name="T20" fmla="*/ 1056 w 1056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624">
                <a:moveTo>
                  <a:pt x="669" y="624"/>
                </a:moveTo>
                <a:cubicBezTo>
                  <a:pt x="660" y="615"/>
                  <a:pt x="643" y="597"/>
                  <a:pt x="643" y="597"/>
                </a:cubicBezTo>
                <a:lnTo>
                  <a:pt x="0" y="288"/>
                </a:lnTo>
                <a:lnTo>
                  <a:pt x="384" y="0"/>
                </a:lnTo>
                <a:lnTo>
                  <a:pt x="1056" y="336"/>
                </a:lnTo>
                <a:lnTo>
                  <a:pt x="669" y="624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Freeform 388"/>
          <p:cNvSpPr>
            <a:spLocks/>
          </p:cNvSpPr>
          <p:nvPr/>
        </p:nvSpPr>
        <p:spPr bwMode="auto">
          <a:xfrm>
            <a:off x="4414838" y="4159250"/>
            <a:ext cx="609600" cy="685800"/>
          </a:xfrm>
          <a:custGeom>
            <a:avLst/>
            <a:gdLst>
              <a:gd name="T0" fmla="*/ 0 w 384"/>
              <a:gd name="T1" fmla="*/ 2147483647 h 432"/>
              <a:gd name="T2" fmla="*/ 0 w 384"/>
              <a:gd name="T3" fmla="*/ 2147483647 h 432"/>
              <a:gd name="T4" fmla="*/ 2147483647 w 384"/>
              <a:gd name="T5" fmla="*/ 2147483647 h 432"/>
              <a:gd name="T6" fmla="*/ 2147483647 w 384"/>
              <a:gd name="T7" fmla="*/ 0 h 432"/>
              <a:gd name="T8" fmla="*/ 0 w 384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432"/>
              <a:gd name="T17" fmla="*/ 384 w 38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432">
                <a:moveTo>
                  <a:pt x="0" y="288"/>
                </a:moveTo>
                <a:lnTo>
                  <a:pt x="0" y="432"/>
                </a:lnTo>
                <a:lnTo>
                  <a:pt x="384" y="144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Freeform 389"/>
          <p:cNvSpPr>
            <a:spLocks/>
          </p:cNvSpPr>
          <p:nvPr/>
        </p:nvSpPr>
        <p:spPr bwMode="auto">
          <a:xfrm>
            <a:off x="5024438" y="4159250"/>
            <a:ext cx="1066800" cy="762000"/>
          </a:xfrm>
          <a:custGeom>
            <a:avLst/>
            <a:gdLst>
              <a:gd name="T0" fmla="*/ 2147483647 w 672"/>
              <a:gd name="T1" fmla="*/ 2147483647 h 480"/>
              <a:gd name="T2" fmla="*/ 2147483647 w 672"/>
              <a:gd name="T3" fmla="*/ 2147483647 h 480"/>
              <a:gd name="T4" fmla="*/ 0 w 672"/>
              <a:gd name="T5" fmla="*/ 2147483647 h 480"/>
              <a:gd name="T6" fmla="*/ 0 w 672"/>
              <a:gd name="T7" fmla="*/ 0 h 480"/>
              <a:gd name="T8" fmla="*/ 2147483647 w 672"/>
              <a:gd name="T9" fmla="*/ 2147483647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480"/>
              <a:gd name="T17" fmla="*/ 672 w 672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480">
                <a:moveTo>
                  <a:pt x="672" y="336"/>
                </a:moveTo>
                <a:lnTo>
                  <a:pt x="672" y="480"/>
                </a:lnTo>
                <a:lnTo>
                  <a:pt x="0" y="144"/>
                </a:lnTo>
                <a:lnTo>
                  <a:pt x="0" y="0"/>
                </a:lnTo>
                <a:lnTo>
                  <a:pt x="672" y="336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3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990600"/>
            <a:ext cx="181451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8439" name="Oval 391"/>
          <p:cNvSpPr>
            <a:spLocks noChangeArrowheads="1"/>
          </p:cNvSpPr>
          <p:nvPr/>
        </p:nvSpPr>
        <p:spPr bwMode="auto">
          <a:xfrm>
            <a:off x="7575550" y="2497138"/>
            <a:ext cx="117475" cy="52387"/>
          </a:xfrm>
          <a:prstGeom prst="ellipse">
            <a:avLst/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 useBgFill="1">
        <p:nvSpPr>
          <p:cNvPr id="18440" name="Oval 392"/>
          <p:cNvSpPr>
            <a:spLocks noChangeArrowheads="1"/>
          </p:cNvSpPr>
          <p:nvPr/>
        </p:nvSpPr>
        <p:spPr bwMode="auto">
          <a:xfrm>
            <a:off x="7705725" y="2365375"/>
            <a:ext cx="117475" cy="52388"/>
          </a:xfrm>
          <a:prstGeom prst="ellipse">
            <a:avLst/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</a:endParaRPr>
          </a:p>
        </p:txBody>
      </p:sp>
      <p:sp>
        <p:nvSpPr>
          <p:cNvPr id="18441" name="Rectangle 393"/>
          <p:cNvSpPr>
            <a:spLocks noChangeArrowheads="1"/>
          </p:cNvSpPr>
          <p:nvPr/>
        </p:nvSpPr>
        <p:spPr bwMode="auto">
          <a:xfrm>
            <a:off x="7289800" y="1444625"/>
            <a:ext cx="16160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Tahoma" charset="0"/>
              </a:rPr>
              <a:t>I wonder where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Tahoma" charset="0"/>
              </a:rPr>
              <a:t>this goes?</a:t>
            </a:r>
          </a:p>
        </p:txBody>
      </p:sp>
      <p:grpSp>
        <p:nvGrpSpPr>
          <p:cNvPr id="18442" name="Group 394"/>
          <p:cNvGrpSpPr>
            <a:grpSpLocks/>
          </p:cNvGrpSpPr>
          <p:nvPr/>
        </p:nvGrpSpPr>
        <p:grpSpPr bwMode="auto">
          <a:xfrm rot="-2003095">
            <a:off x="4719638" y="4235450"/>
            <a:ext cx="901700" cy="444500"/>
            <a:chOff x="3404" y="2787"/>
            <a:chExt cx="568" cy="280"/>
          </a:xfrm>
        </p:grpSpPr>
        <p:sp>
          <p:nvSpPr>
            <p:cNvPr id="18486" name="Rectangle 395"/>
            <p:cNvSpPr>
              <a:spLocks noChangeArrowheads="1"/>
            </p:cNvSpPr>
            <p:nvPr/>
          </p:nvSpPr>
          <p:spPr bwMode="auto">
            <a:xfrm>
              <a:off x="3404" y="2787"/>
              <a:ext cx="56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18487" name="Rectangle 396"/>
            <p:cNvSpPr>
              <a:spLocks noChangeArrowheads="1"/>
            </p:cNvSpPr>
            <p:nvPr/>
          </p:nvSpPr>
          <p:spPr bwMode="auto">
            <a:xfrm>
              <a:off x="3583" y="2844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18488" name="Rectangle 397"/>
            <p:cNvSpPr>
              <a:spLocks noChangeArrowheads="1"/>
            </p:cNvSpPr>
            <p:nvPr/>
          </p:nvSpPr>
          <p:spPr bwMode="auto">
            <a:xfrm>
              <a:off x="3630" y="2914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18489" name="Rectangle 398"/>
            <p:cNvSpPr>
              <a:spLocks noChangeArrowheads="1"/>
            </p:cNvSpPr>
            <p:nvPr/>
          </p:nvSpPr>
          <p:spPr bwMode="auto">
            <a:xfrm>
              <a:off x="3422" y="2818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18490" name="Rectangle 399"/>
            <p:cNvSpPr>
              <a:spLocks noChangeArrowheads="1"/>
            </p:cNvSpPr>
            <p:nvPr/>
          </p:nvSpPr>
          <p:spPr bwMode="auto">
            <a:xfrm>
              <a:off x="3424" y="2958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18443" name="Group 400"/>
          <p:cNvGrpSpPr>
            <a:grpSpLocks/>
          </p:cNvGrpSpPr>
          <p:nvPr/>
        </p:nvGrpSpPr>
        <p:grpSpPr bwMode="auto">
          <a:xfrm rot="2733702">
            <a:off x="4872038" y="4464050"/>
            <a:ext cx="1143000" cy="228600"/>
            <a:chOff x="872" y="3623"/>
            <a:chExt cx="720" cy="144"/>
          </a:xfrm>
        </p:grpSpPr>
        <p:sp>
          <p:nvSpPr>
            <p:cNvPr id="18479" name="Freeform 401"/>
            <p:cNvSpPr>
              <a:spLocks/>
            </p:cNvSpPr>
            <p:nvPr/>
          </p:nvSpPr>
          <p:spPr bwMode="auto">
            <a:xfrm>
              <a:off x="872" y="3623"/>
              <a:ext cx="570" cy="137"/>
            </a:xfrm>
            <a:custGeom>
              <a:avLst/>
              <a:gdLst>
                <a:gd name="T0" fmla="*/ 0 w 570"/>
                <a:gd name="T1" fmla="*/ 0 h 137"/>
                <a:gd name="T2" fmla="*/ 570 w 570"/>
                <a:gd name="T3" fmla="*/ 0 h 137"/>
                <a:gd name="T4" fmla="*/ 499 w 570"/>
                <a:gd name="T5" fmla="*/ 137 h 137"/>
                <a:gd name="T6" fmla="*/ 71 w 570"/>
                <a:gd name="T7" fmla="*/ 137 h 137"/>
                <a:gd name="T8" fmla="*/ 0 w 570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0"/>
                <a:gd name="T16" fmla="*/ 0 h 137"/>
                <a:gd name="T17" fmla="*/ 570 w 570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0" h="137">
                  <a:moveTo>
                    <a:pt x="0" y="0"/>
                  </a:moveTo>
                  <a:lnTo>
                    <a:pt x="570" y="0"/>
                  </a:lnTo>
                  <a:lnTo>
                    <a:pt x="499" y="137"/>
                  </a:lnTo>
                  <a:lnTo>
                    <a:pt x="71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Freeform 402"/>
            <p:cNvSpPr>
              <a:spLocks/>
            </p:cNvSpPr>
            <p:nvPr/>
          </p:nvSpPr>
          <p:spPr bwMode="auto">
            <a:xfrm>
              <a:off x="880" y="3631"/>
              <a:ext cx="570" cy="136"/>
            </a:xfrm>
            <a:custGeom>
              <a:avLst/>
              <a:gdLst>
                <a:gd name="T0" fmla="*/ 0 w 570"/>
                <a:gd name="T1" fmla="*/ 0 h 136"/>
                <a:gd name="T2" fmla="*/ 570 w 570"/>
                <a:gd name="T3" fmla="*/ 0 h 136"/>
                <a:gd name="T4" fmla="*/ 498 w 570"/>
                <a:gd name="T5" fmla="*/ 136 h 136"/>
                <a:gd name="T6" fmla="*/ 71 w 570"/>
                <a:gd name="T7" fmla="*/ 136 h 136"/>
                <a:gd name="T8" fmla="*/ 0 w 570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0"/>
                <a:gd name="T16" fmla="*/ 0 h 136"/>
                <a:gd name="T17" fmla="*/ 570 w 570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0" h="136">
                  <a:moveTo>
                    <a:pt x="0" y="0"/>
                  </a:moveTo>
                  <a:lnTo>
                    <a:pt x="570" y="0"/>
                  </a:lnTo>
                  <a:lnTo>
                    <a:pt x="498" y="136"/>
                  </a:lnTo>
                  <a:lnTo>
                    <a:pt x="71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Arc 403"/>
            <p:cNvSpPr>
              <a:spLocks/>
            </p:cNvSpPr>
            <p:nvPr/>
          </p:nvSpPr>
          <p:spPr bwMode="auto">
            <a:xfrm>
              <a:off x="1418" y="3668"/>
              <a:ext cx="95" cy="63"/>
            </a:xfrm>
            <a:custGeom>
              <a:avLst/>
              <a:gdLst>
                <a:gd name="T0" fmla="*/ 0 w 21600"/>
                <a:gd name="T1" fmla="*/ 0 h 14846"/>
                <a:gd name="T2" fmla="*/ 0 w 21600"/>
                <a:gd name="T3" fmla="*/ 0 h 14846"/>
                <a:gd name="T4" fmla="*/ 0 w 21600"/>
                <a:gd name="T5" fmla="*/ 0 h 148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846"/>
                <a:gd name="T11" fmla="*/ 21600 w 21600"/>
                <a:gd name="T12" fmla="*/ 14846 h 14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846" fill="none" extrusionOk="0">
                  <a:moveTo>
                    <a:pt x="20284" y="-1"/>
                  </a:moveTo>
                  <a:cubicBezTo>
                    <a:pt x="21154" y="2377"/>
                    <a:pt x="21600" y="4890"/>
                    <a:pt x="21600" y="7423"/>
                  </a:cubicBezTo>
                  <a:cubicBezTo>
                    <a:pt x="21600" y="9955"/>
                    <a:pt x="21154" y="12468"/>
                    <a:pt x="20284" y="14846"/>
                  </a:cubicBezTo>
                </a:path>
                <a:path w="21600" h="14846" stroke="0" extrusionOk="0">
                  <a:moveTo>
                    <a:pt x="20284" y="-1"/>
                  </a:moveTo>
                  <a:cubicBezTo>
                    <a:pt x="21154" y="2377"/>
                    <a:pt x="21600" y="4890"/>
                    <a:pt x="21600" y="7423"/>
                  </a:cubicBezTo>
                  <a:cubicBezTo>
                    <a:pt x="21600" y="9955"/>
                    <a:pt x="21154" y="12468"/>
                    <a:pt x="20284" y="14846"/>
                  </a:cubicBezTo>
                  <a:lnTo>
                    <a:pt x="0" y="7423"/>
                  </a:lnTo>
                  <a:lnTo>
                    <a:pt x="20284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04"/>
            <p:cNvSpPr>
              <a:spLocks noChangeShapeType="1"/>
            </p:cNvSpPr>
            <p:nvPr/>
          </p:nvSpPr>
          <p:spPr bwMode="auto">
            <a:xfrm>
              <a:off x="1497" y="3691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83" name="Group 405"/>
            <p:cNvGrpSpPr>
              <a:grpSpLocks/>
            </p:cNvGrpSpPr>
            <p:nvPr/>
          </p:nvGrpSpPr>
          <p:grpSpPr bwMode="auto">
            <a:xfrm>
              <a:off x="1014" y="3623"/>
              <a:ext cx="319" cy="114"/>
              <a:chOff x="1014" y="3623"/>
              <a:chExt cx="319" cy="114"/>
            </a:xfrm>
          </p:grpSpPr>
          <p:sp>
            <p:nvSpPr>
              <p:cNvPr id="18484" name="Rectangle 406"/>
              <p:cNvSpPr>
                <a:spLocks noChangeArrowheads="1"/>
              </p:cNvSpPr>
              <p:nvPr/>
            </p:nvSpPr>
            <p:spPr bwMode="auto">
              <a:xfrm>
                <a:off x="1014" y="3631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18485" name="Rectangle 407"/>
              <p:cNvSpPr>
                <a:spLocks noChangeArrowheads="1"/>
              </p:cNvSpPr>
              <p:nvPr/>
            </p:nvSpPr>
            <p:spPr bwMode="auto">
              <a:xfrm>
                <a:off x="1284" y="3623"/>
                <a:ext cx="4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</p:grpSp>
      <p:sp>
        <p:nvSpPr>
          <p:cNvPr id="18444" name="Freeform 408"/>
          <p:cNvSpPr>
            <a:spLocks/>
          </p:cNvSpPr>
          <p:nvPr/>
        </p:nvSpPr>
        <p:spPr bwMode="auto">
          <a:xfrm>
            <a:off x="5481638" y="4692650"/>
            <a:ext cx="609600" cy="685800"/>
          </a:xfrm>
          <a:custGeom>
            <a:avLst/>
            <a:gdLst>
              <a:gd name="T0" fmla="*/ 0 w 384"/>
              <a:gd name="T1" fmla="*/ 2147483647 h 432"/>
              <a:gd name="T2" fmla="*/ 0 w 384"/>
              <a:gd name="T3" fmla="*/ 2147483647 h 432"/>
              <a:gd name="T4" fmla="*/ 2147483647 w 384"/>
              <a:gd name="T5" fmla="*/ 2147483647 h 432"/>
              <a:gd name="T6" fmla="*/ 2147483647 w 384"/>
              <a:gd name="T7" fmla="*/ 0 h 432"/>
              <a:gd name="T8" fmla="*/ 0 w 384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432"/>
              <a:gd name="T17" fmla="*/ 384 w 38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432">
                <a:moveTo>
                  <a:pt x="0" y="288"/>
                </a:moveTo>
                <a:lnTo>
                  <a:pt x="0" y="432"/>
                </a:lnTo>
                <a:lnTo>
                  <a:pt x="384" y="144"/>
                </a:lnTo>
                <a:lnTo>
                  <a:pt x="384" y="0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Freeform 409"/>
          <p:cNvSpPr>
            <a:spLocks/>
          </p:cNvSpPr>
          <p:nvPr/>
        </p:nvSpPr>
        <p:spPr bwMode="auto">
          <a:xfrm>
            <a:off x="4414838" y="4616450"/>
            <a:ext cx="1066800" cy="762000"/>
          </a:xfrm>
          <a:custGeom>
            <a:avLst/>
            <a:gdLst>
              <a:gd name="T0" fmla="*/ 2147483647 w 672"/>
              <a:gd name="T1" fmla="*/ 2147483647 h 480"/>
              <a:gd name="T2" fmla="*/ 2147483647 w 672"/>
              <a:gd name="T3" fmla="*/ 2147483647 h 480"/>
              <a:gd name="T4" fmla="*/ 0 w 672"/>
              <a:gd name="T5" fmla="*/ 2147483647 h 480"/>
              <a:gd name="T6" fmla="*/ 0 w 672"/>
              <a:gd name="T7" fmla="*/ 0 h 480"/>
              <a:gd name="T8" fmla="*/ 2147483647 w 672"/>
              <a:gd name="T9" fmla="*/ 2147483647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480"/>
              <a:gd name="T17" fmla="*/ 672 w 672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480">
                <a:moveTo>
                  <a:pt x="672" y="336"/>
                </a:moveTo>
                <a:lnTo>
                  <a:pt x="672" y="480"/>
                </a:lnTo>
                <a:lnTo>
                  <a:pt x="0" y="144"/>
                </a:lnTo>
                <a:lnTo>
                  <a:pt x="0" y="0"/>
                </a:lnTo>
                <a:lnTo>
                  <a:pt x="672" y="33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410"/>
          <p:cNvSpPr>
            <a:spLocks/>
          </p:cNvSpPr>
          <p:nvPr/>
        </p:nvSpPr>
        <p:spPr bwMode="auto">
          <a:xfrm>
            <a:off x="4162425" y="3617913"/>
            <a:ext cx="1319213" cy="1531937"/>
          </a:xfrm>
          <a:custGeom>
            <a:avLst/>
            <a:gdLst>
              <a:gd name="T0" fmla="*/ 2147483647 w 831"/>
              <a:gd name="T1" fmla="*/ 2147483647 h 965"/>
              <a:gd name="T2" fmla="*/ 2147483647 w 831"/>
              <a:gd name="T3" fmla="*/ 2147483647 h 965"/>
              <a:gd name="T4" fmla="*/ 0 w 831"/>
              <a:gd name="T5" fmla="*/ 0 h 965"/>
              <a:gd name="T6" fmla="*/ 2147483647 w 831"/>
              <a:gd name="T7" fmla="*/ 2147483647 h 965"/>
              <a:gd name="T8" fmla="*/ 2147483647 w 831"/>
              <a:gd name="T9" fmla="*/ 2147483647 h 9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1"/>
              <a:gd name="T16" fmla="*/ 0 h 965"/>
              <a:gd name="T17" fmla="*/ 831 w 831"/>
              <a:gd name="T18" fmla="*/ 965 h 9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1" h="965">
                <a:moveTo>
                  <a:pt x="831" y="965"/>
                </a:moveTo>
                <a:lnTo>
                  <a:pt x="687" y="293"/>
                </a:lnTo>
                <a:lnTo>
                  <a:pt x="0" y="0"/>
                </a:lnTo>
                <a:lnTo>
                  <a:pt x="159" y="629"/>
                </a:lnTo>
                <a:lnTo>
                  <a:pt x="831" y="96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411"/>
          <p:cNvSpPr txBox="1">
            <a:spLocks noChangeArrowheads="1"/>
          </p:cNvSpPr>
          <p:nvPr/>
        </p:nvSpPr>
        <p:spPr bwMode="auto">
          <a:xfrm rot="1377290">
            <a:off x="4251325" y="4165600"/>
            <a:ext cx="119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>
                <a:latin typeface="Tahoma" charset="0"/>
              </a:rPr>
              <a:t>MIPS Kit</a:t>
            </a:r>
            <a:endParaRPr lang="en-US" b="0">
              <a:latin typeface="Tahoma" charset="0"/>
            </a:endParaRPr>
          </a:p>
        </p:txBody>
      </p:sp>
      <p:grpSp>
        <p:nvGrpSpPr>
          <p:cNvPr id="18448" name="Group 412"/>
          <p:cNvGrpSpPr>
            <a:grpSpLocks/>
          </p:cNvGrpSpPr>
          <p:nvPr/>
        </p:nvGrpSpPr>
        <p:grpSpPr bwMode="auto">
          <a:xfrm rot="1205398">
            <a:off x="5176838" y="2940050"/>
            <a:ext cx="1301750" cy="1066800"/>
            <a:chOff x="2448" y="2208"/>
            <a:chExt cx="820" cy="672"/>
          </a:xfrm>
        </p:grpSpPr>
        <p:grpSp>
          <p:nvGrpSpPr>
            <p:cNvPr id="18467" name="Group 413"/>
            <p:cNvGrpSpPr>
              <a:grpSpLocks/>
            </p:cNvGrpSpPr>
            <p:nvPr/>
          </p:nvGrpSpPr>
          <p:grpSpPr bwMode="auto">
            <a:xfrm>
              <a:off x="2448" y="2448"/>
              <a:ext cx="820" cy="284"/>
              <a:chOff x="2080" y="2879"/>
              <a:chExt cx="820" cy="284"/>
            </a:xfrm>
          </p:grpSpPr>
          <p:sp>
            <p:nvSpPr>
              <p:cNvPr id="18471" name="Freeform 414"/>
              <p:cNvSpPr>
                <a:spLocks/>
              </p:cNvSpPr>
              <p:nvPr/>
            </p:nvSpPr>
            <p:spPr bwMode="auto">
              <a:xfrm>
                <a:off x="2112" y="2879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Freeform 415"/>
              <p:cNvSpPr>
                <a:spLocks/>
              </p:cNvSpPr>
              <p:nvPr/>
            </p:nvSpPr>
            <p:spPr bwMode="auto">
              <a:xfrm>
                <a:off x="2116" y="2883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73" name="Group 416"/>
              <p:cNvGrpSpPr>
                <a:grpSpLocks/>
              </p:cNvGrpSpPr>
              <p:nvPr/>
            </p:nvGrpSpPr>
            <p:grpSpPr bwMode="auto">
              <a:xfrm>
                <a:off x="2080" y="2910"/>
                <a:ext cx="684" cy="165"/>
                <a:chOff x="2080" y="2910"/>
                <a:chExt cx="684" cy="165"/>
              </a:xfrm>
            </p:grpSpPr>
            <p:sp>
              <p:nvSpPr>
                <p:cNvPr id="18474" name="Rectangle 417"/>
                <p:cNvSpPr>
                  <a:spLocks noChangeArrowheads="1"/>
                </p:cNvSpPr>
                <p:nvPr/>
              </p:nvSpPr>
              <p:spPr bwMode="auto">
                <a:xfrm>
                  <a:off x="2409" y="2959"/>
                  <a:ext cx="19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Helvetica" charset="0"/>
                    </a:rPr>
                    <a:t>ALU</a:t>
                  </a:r>
                  <a:endParaRPr lang="en-US" b="0" dirty="0">
                    <a:latin typeface="Tahoma" charset="0"/>
                  </a:endParaRPr>
                </a:p>
              </p:txBody>
            </p:sp>
            <p:sp>
              <p:nvSpPr>
                <p:cNvPr id="18475" name="Rectangle 418"/>
                <p:cNvSpPr>
                  <a:spLocks noChangeArrowheads="1"/>
                </p:cNvSpPr>
                <p:nvPr/>
              </p:nvSpPr>
              <p:spPr bwMode="auto">
                <a:xfrm>
                  <a:off x="2260" y="2910"/>
                  <a:ext cx="40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Helvetica" charset="0"/>
                    </a:rPr>
                    <a:t>A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18476" name="Rectangle 419"/>
                <p:cNvSpPr>
                  <a:spLocks noChangeArrowheads="1"/>
                </p:cNvSpPr>
                <p:nvPr/>
              </p:nvSpPr>
              <p:spPr bwMode="auto">
                <a:xfrm>
                  <a:off x="2724" y="2910"/>
                  <a:ext cx="40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Helvetica" charset="0"/>
                    </a:rPr>
                    <a:t>B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18477" name="Arc 420"/>
                <p:cNvSpPr>
                  <a:spLocks/>
                </p:cNvSpPr>
                <p:nvPr/>
              </p:nvSpPr>
              <p:spPr bwMode="auto">
                <a:xfrm>
                  <a:off x="2159" y="3007"/>
                  <a:ext cx="48" cy="32"/>
                </a:xfrm>
                <a:custGeom>
                  <a:avLst/>
                  <a:gdLst>
                    <a:gd name="T0" fmla="*/ 0 w 21600"/>
                    <a:gd name="T1" fmla="*/ 0 h 14688"/>
                    <a:gd name="T2" fmla="*/ 0 w 21600"/>
                    <a:gd name="T3" fmla="*/ 0 h 14688"/>
                    <a:gd name="T4" fmla="*/ 0 w 21600"/>
                    <a:gd name="T5" fmla="*/ 0 h 1468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4688"/>
                    <a:gd name="T11" fmla="*/ 21600 w 21600"/>
                    <a:gd name="T12" fmla="*/ 14688 h 146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4688" fill="none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-1" y="4839"/>
                        <a:pt x="435" y="2354"/>
                        <a:pt x="1286" y="-1"/>
                      </a:cubicBezTo>
                    </a:path>
                    <a:path w="21600" h="14688" stroke="0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-1" y="4839"/>
                        <a:pt x="435" y="2354"/>
                        <a:pt x="1286" y="-1"/>
                      </a:cubicBezTo>
                      <a:lnTo>
                        <a:pt x="21600" y="7344"/>
                      </a:lnTo>
                      <a:lnTo>
                        <a:pt x="1286" y="146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8" name="Line 421"/>
                <p:cNvSpPr>
                  <a:spLocks noChangeShapeType="1"/>
                </p:cNvSpPr>
                <p:nvPr/>
              </p:nvSpPr>
              <p:spPr bwMode="auto">
                <a:xfrm flipH="1">
                  <a:off x="2080" y="3019"/>
                  <a:ext cx="79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68" name="Line 422"/>
            <p:cNvSpPr>
              <a:spLocks noChangeShapeType="1"/>
            </p:cNvSpPr>
            <p:nvPr/>
          </p:nvSpPr>
          <p:spPr bwMode="auto">
            <a:xfrm flipV="1">
              <a:off x="312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423"/>
            <p:cNvSpPr>
              <a:spLocks noChangeShapeType="1"/>
            </p:cNvSpPr>
            <p:nvPr/>
          </p:nvSpPr>
          <p:spPr bwMode="auto">
            <a:xfrm flipV="1">
              <a:off x="26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424"/>
            <p:cNvSpPr>
              <a:spLocks noChangeShapeType="1"/>
            </p:cNvSpPr>
            <p:nvPr/>
          </p:nvSpPr>
          <p:spPr bwMode="auto">
            <a:xfrm>
              <a:off x="2880" y="273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25"/>
          <p:cNvGrpSpPr>
            <a:grpSpLocks/>
          </p:cNvGrpSpPr>
          <p:nvPr/>
        </p:nvGrpSpPr>
        <p:grpSpPr bwMode="auto">
          <a:xfrm>
            <a:off x="6262688" y="2514600"/>
            <a:ext cx="1677987" cy="2216150"/>
            <a:chOff x="576" y="721"/>
            <a:chExt cx="1057" cy="1396"/>
          </a:xfrm>
        </p:grpSpPr>
        <p:sp>
          <p:nvSpPr>
            <p:cNvPr id="18461" name="Freeform 426"/>
            <p:cNvSpPr>
              <a:spLocks/>
            </p:cNvSpPr>
            <p:nvPr/>
          </p:nvSpPr>
          <p:spPr bwMode="auto">
            <a:xfrm>
              <a:off x="576" y="1152"/>
              <a:ext cx="652" cy="143"/>
            </a:xfrm>
            <a:custGeom>
              <a:avLst/>
              <a:gdLst>
                <a:gd name="T0" fmla="*/ 0 w 1306"/>
                <a:gd name="T1" fmla="*/ 1 h 285"/>
                <a:gd name="T2" fmla="*/ 0 w 1306"/>
                <a:gd name="T3" fmla="*/ 1 h 285"/>
                <a:gd name="T4" fmla="*/ 0 w 1306"/>
                <a:gd name="T5" fmla="*/ 1 h 285"/>
                <a:gd name="T6" fmla="*/ 0 w 1306"/>
                <a:gd name="T7" fmla="*/ 1 h 285"/>
                <a:gd name="T8" fmla="*/ 0 w 1306"/>
                <a:gd name="T9" fmla="*/ 1 h 285"/>
                <a:gd name="T10" fmla="*/ 0 w 1306"/>
                <a:gd name="T11" fmla="*/ 1 h 285"/>
                <a:gd name="T12" fmla="*/ 0 w 1306"/>
                <a:gd name="T13" fmla="*/ 1 h 285"/>
                <a:gd name="T14" fmla="*/ 0 w 1306"/>
                <a:gd name="T15" fmla="*/ 1 h 285"/>
                <a:gd name="T16" fmla="*/ 0 w 1306"/>
                <a:gd name="T17" fmla="*/ 1 h 285"/>
                <a:gd name="T18" fmla="*/ 0 w 1306"/>
                <a:gd name="T19" fmla="*/ 1 h 285"/>
                <a:gd name="T20" fmla="*/ 0 w 1306"/>
                <a:gd name="T21" fmla="*/ 1 h 285"/>
                <a:gd name="T22" fmla="*/ 0 w 1306"/>
                <a:gd name="T23" fmla="*/ 1 h 285"/>
                <a:gd name="T24" fmla="*/ 0 w 1306"/>
                <a:gd name="T25" fmla="*/ 1 h 285"/>
                <a:gd name="T26" fmla="*/ 0 w 1306"/>
                <a:gd name="T27" fmla="*/ 1 h 285"/>
                <a:gd name="T28" fmla="*/ 0 w 1306"/>
                <a:gd name="T29" fmla="*/ 1 h 285"/>
                <a:gd name="T30" fmla="*/ 0 w 1306"/>
                <a:gd name="T31" fmla="*/ 1 h 285"/>
                <a:gd name="T32" fmla="*/ 0 w 1306"/>
                <a:gd name="T33" fmla="*/ 1 h 285"/>
                <a:gd name="T34" fmla="*/ 0 w 1306"/>
                <a:gd name="T35" fmla="*/ 1 h 285"/>
                <a:gd name="T36" fmla="*/ 0 w 1306"/>
                <a:gd name="T37" fmla="*/ 1 h 285"/>
                <a:gd name="T38" fmla="*/ 0 w 1306"/>
                <a:gd name="T39" fmla="*/ 1 h 285"/>
                <a:gd name="T40" fmla="*/ 0 w 1306"/>
                <a:gd name="T41" fmla="*/ 1 h 285"/>
                <a:gd name="T42" fmla="*/ 0 w 1306"/>
                <a:gd name="T43" fmla="*/ 1 h 285"/>
                <a:gd name="T44" fmla="*/ 0 w 1306"/>
                <a:gd name="T45" fmla="*/ 1 h 285"/>
                <a:gd name="T46" fmla="*/ 0 w 1306"/>
                <a:gd name="T47" fmla="*/ 1 h 285"/>
                <a:gd name="T48" fmla="*/ 0 w 1306"/>
                <a:gd name="T49" fmla="*/ 1 h 285"/>
                <a:gd name="T50" fmla="*/ 0 w 1306"/>
                <a:gd name="T51" fmla="*/ 1 h 285"/>
                <a:gd name="T52" fmla="*/ 0 w 1306"/>
                <a:gd name="T53" fmla="*/ 1 h 285"/>
                <a:gd name="T54" fmla="*/ 0 w 1306"/>
                <a:gd name="T55" fmla="*/ 1 h 285"/>
                <a:gd name="T56" fmla="*/ 0 w 1306"/>
                <a:gd name="T57" fmla="*/ 0 h 285"/>
                <a:gd name="T58" fmla="*/ 0 w 1306"/>
                <a:gd name="T59" fmla="*/ 1 h 285"/>
                <a:gd name="T60" fmla="*/ 0 w 1306"/>
                <a:gd name="T61" fmla="*/ 1 h 285"/>
                <a:gd name="T62" fmla="*/ 0 w 1306"/>
                <a:gd name="T63" fmla="*/ 1 h 285"/>
                <a:gd name="T64" fmla="*/ 0 w 1306"/>
                <a:gd name="T65" fmla="*/ 1 h 285"/>
                <a:gd name="T66" fmla="*/ 0 w 1306"/>
                <a:gd name="T67" fmla="*/ 1 h 285"/>
                <a:gd name="T68" fmla="*/ 0 w 1306"/>
                <a:gd name="T69" fmla="*/ 1 h 285"/>
                <a:gd name="T70" fmla="*/ 0 w 1306"/>
                <a:gd name="T71" fmla="*/ 1 h 285"/>
                <a:gd name="T72" fmla="*/ 0 w 1306"/>
                <a:gd name="T73" fmla="*/ 1 h 285"/>
                <a:gd name="T74" fmla="*/ 0 w 1306"/>
                <a:gd name="T75" fmla="*/ 1 h 285"/>
                <a:gd name="T76" fmla="*/ 0 w 1306"/>
                <a:gd name="T77" fmla="*/ 1 h 28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06"/>
                <a:gd name="T118" fmla="*/ 0 h 285"/>
                <a:gd name="T119" fmla="*/ 1306 w 1306"/>
                <a:gd name="T120" fmla="*/ 285 h 28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06" h="285">
                  <a:moveTo>
                    <a:pt x="985" y="136"/>
                  </a:moveTo>
                  <a:lnTo>
                    <a:pt x="1111" y="103"/>
                  </a:lnTo>
                  <a:lnTo>
                    <a:pt x="1218" y="93"/>
                  </a:lnTo>
                  <a:lnTo>
                    <a:pt x="1290" y="107"/>
                  </a:lnTo>
                  <a:lnTo>
                    <a:pt x="1306" y="146"/>
                  </a:lnTo>
                  <a:lnTo>
                    <a:pt x="1278" y="182"/>
                  </a:lnTo>
                  <a:lnTo>
                    <a:pt x="1218" y="203"/>
                  </a:lnTo>
                  <a:lnTo>
                    <a:pt x="1123" y="203"/>
                  </a:lnTo>
                  <a:lnTo>
                    <a:pt x="980" y="225"/>
                  </a:lnTo>
                  <a:lnTo>
                    <a:pt x="771" y="268"/>
                  </a:lnTo>
                  <a:lnTo>
                    <a:pt x="661" y="285"/>
                  </a:lnTo>
                  <a:lnTo>
                    <a:pt x="518" y="285"/>
                  </a:lnTo>
                  <a:lnTo>
                    <a:pt x="399" y="265"/>
                  </a:lnTo>
                  <a:lnTo>
                    <a:pt x="245" y="210"/>
                  </a:lnTo>
                  <a:lnTo>
                    <a:pt x="163" y="179"/>
                  </a:lnTo>
                  <a:lnTo>
                    <a:pt x="130" y="193"/>
                  </a:lnTo>
                  <a:lnTo>
                    <a:pt x="107" y="179"/>
                  </a:lnTo>
                  <a:lnTo>
                    <a:pt x="130" y="139"/>
                  </a:lnTo>
                  <a:lnTo>
                    <a:pt x="138" y="125"/>
                  </a:lnTo>
                  <a:lnTo>
                    <a:pt x="130" y="96"/>
                  </a:lnTo>
                  <a:lnTo>
                    <a:pt x="102" y="76"/>
                  </a:lnTo>
                  <a:lnTo>
                    <a:pt x="60" y="86"/>
                  </a:lnTo>
                  <a:lnTo>
                    <a:pt x="55" y="136"/>
                  </a:lnTo>
                  <a:lnTo>
                    <a:pt x="43" y="160"/>
                  </a:lnTo>
                  <a:lnTo>
                    <a:pt x="20" y="139"/>
                  </a:lnTo>
                  <a:lnTo>
                    <a:pt x="0" y="114"/>
                  </a:lnTo>
                  <a:lnTo>
                    <a:pt x="7" y="64"/>
                  </a:lnTo>
                  <a:lnTo>
                    <a:pt x="35" y="21"/>
                  </a:lnTo>
                  <a:lnTo>
                    <a:pt x="79" y="0"/>
                  </a:lnTo>
                  <a:lnTo>
                    <a:pt x="130" y="11"/>
                  </a:lnTo>
                  <a:lnTo>
                    <a:pt x="186" y="64"/>
                  </a:lnTo>
                  <a:lnTo>
                    <a:pt x="210" y="103"/>
                  </a:lnTo>
                  <a:lnTo>
                    <a:pt x="273" y="150"/>
                  </a:lnTo>
                  <a:lnTo>
                    <a:pt x="364" y="193"/>
                  </a:lnTo>
                  <a:lnTo>
                    <a:pt x="494" y="225"/>
                  </a:lnTo>
                  <a:lnTo>
                    <a:pt x="661" y="222"/>
                  </a:lnTo>
                  <a:lnTo>
                    <a:pt x="803" y="203"/>
                  </a:lnTo>
                  <a:lnTo>
                    <a:pt x="898" y="168"/>
                  </a:lnTo>
                  <a:lnTo>
                    <a:pt x="985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Freeform 427"/>
            <p:cNvSpPr>
              <a:spLocks/>
            </p:cNvSpPr>
            <p:nvPr/>
          </p:nvSpPr>
          <p:spPr bwMode="auto">
            <a:xfrm>
              <a:off x="1154" y="1127"/>
              <a:ext cx="200" cy="455"/>
            </a:xfrm>
            <a:custGeom>
              <a:avLst/>
              <a:gdLst>
                <a:gd name="T0" fmla="*/ 1 w 400"/>
                <a:gd name="T1" fmla="*/ 0 h 911"/>
                <a:gd name="T2" fmla="*/ 1 w 400"/>
                <a:gd name="T3" fmla="*/ 0 h 911"/>
                <a:gd name="T4" fmla="*/ 1 w 400"/>
                <a:gd name="T5" fmla="*/ 0 h 911"/>
                <a:gd name="T6" fmla="*/ 1 w 400"/>
                <a:gd name="T7" fmla="*/ 0 h 911"/>
                <a:gd name="T8" fmla="*/ 1 w 400"/>
                <a:gd name="T9" fmla="*/ 0 h 911"/>
                <a:gd name="T10" fmla="*/ 1 w 400"/>
                <a:gd name="T11" fmla="*/ 0 h 911"/>
                <a:gd name="T12" fmla="*/ 1 w 400"/>
                <a:gd name="T13" fmla="*/ 0 h 911"/>
                <a:gd name="T14" fmla="*/ 1 w 400"/>
                <a:gd name="T15" fmla="*/ 0 h 911"/>
                <a:gd name="T16" fmla="*/ 1 w 400"/>
                <a:gd name="T17" fmla="*/ 0 h 911"/>
                <a:gd name="T18" fmla="*/ 1 w 400"/>
                <a:gd name="T19" fmla="*/ 0 h 911"/>
                <a:gd name="T20" fmla="*/ 1 w 400"/>
                <a:gd name="T21" fmla="*/ 0 h 911"/>
                <a:gd name="T22" fmla="*/ 1 w 400"/>
                <a:gd name="T23" fmla="*/ 0 h 911"/>
                <a:gd name="T24" fmla="*/ 1 w 400"/>
                <a:gd name="T25" fmla="*/ 0 h 911"/>
                <a:gd name="T26" fmla="*/ 1 w 400"/>
                <a:gd name="T27" fmla="*/ 0 h 911"/>
                <a:gd name="T28" fmla="*/ 1 w 400"/>
                <a:gd name="T29" fmla="*/ 0 h 911"/>
                <a:gd name="T30" fmla="*/ 1 w 400"/>
                <a:gd name="T31" fmla="*/ 0 h 911"/>
                <a:gd name="T32" fmla="*/ 0 w 400"/>
                <a:gd name="T33" fmla="*/ 0 h 911"/>
                <a:gd name="T34" fmla="*/ 1 w 400"/>
                <a:gd name="T35" fmla="*/ 0 h 911"/>
                <a:gd name="T36" fmla="*/ 1 w 400"/>
                <a:gd name="T37" fmla="*/ 0 h 911"/>
                <a:gd name="T38" fmla="*/ 1 w 400"/>
                <a:gd name="T39" fmla="*/ 0 h 911"/>
                <a:gd name="T40" fmla="*/ 1 w 400"/>
                <a:gd name="T41" fmla="*/ 0 h 9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0"/>
                <a:gd name="T64" fmla="*/ 0 h 911"/>
                <a:gd name="T65" fmla="*/ 400 w 400"/>
                <a:gd name="T66" fmla="*/ 911 h 9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0" h="911">
                  <a:moveTo>
                    <a:pt x="85" y="70"/>
                  </a:moveTo>
                  <a:lnTo>
                    <a:pt x="120" y="12"/>
                  </a:lnTo>
                  <a:lnTo>
                    <a:pt x="164" y="0"/>
                  </a:lnTo>
                  <a:lnTo>
                    <a:pt x="223" y="0"/>
                  </a:lnTo>
                  <a:lnTo>
                    <a:pt x="297" y="43"/>
                  </a:lnTo>
                  <a:lnTo>
                    <a:pt x="344" y="137"/>
                  </a:lnTo>
                  <a:lnTo>
                    <a:pt x="379" y="258"/>
                  </a:lnTo>
                  <a:lnTo>
                    <a:pt x="400" y="383"/>
                  </a:lnTo>
                  <a:lnTo>
                    <a:pt x="400" y="551"/>
                  </a:lnTo>
                  <a:lnTo>
                    <a:pt x="356" y="735"/>
                  </a:lnTo>
                  <a:lnTo>
                    <a:pt x="294" y="843"/>
                  </a:lnTo>
                  <a:lnTo>
                    <a:pt x="210" y="898"/>
                  </a:lnTo>
                  <a:lnTo>
                    <a:pt x="133" y="911"/>
                  </a:lnTo>
                  <a:lnTo>
                    <a:pt x="74" y="875"/>
                  </a:lnTo>
                  <a:lnTo>
                    <a:pt x="27" y="832"/>
                  </a:lnTo>
                  <a:lnTo>
                    <a:pt x="14" y="762"/>
                  </a:lnTo>
                  <a:lnTo>
                    <a:pt x="0" y="629"/>
                  </a:lnTo>
                  <a:lnTo>
                    <a:pt x="11" y="465"/>
                  </a:lnTo>
                  <a:lnTo>
                    <a:pt x="46" y="294"/>
                  </a:lnTo>
                  <a:lnTo>
                    <a:pt x="69" y="172"/>
                  </a:lnTo>
                  <a:lnTo>
                    <a:pt x="85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Freeform 428"/>
            <p:cNvSpPr>
              <a:spLocks/>
            </p:cNvSpPr>
            <p:nvPr/>
          </p:nvSpPr>
          <p:spPr bwMode="auto">
            <a:xfrm>
              <a:off x="1210" y="1523"/>
              <a:ext cx="116" cy="594"/>
            </a:xfrm>
            <a:custGeom>
              <a:avLst/>
              <a:gdLst>
                <a:gd name="T0" fmla="*/ 0 w 234"/>
                <a:gd name="T1" fmla="*/ 1 h 1187"/>
                <a:gd name="T2" fmla="*/ 0 w 234"/>
                <a:gd name="T3" fmla="*/ 1 h 1187"/>
                <a:gd name="T4" fmla="*/ 0 w 234"/>
                <a:gd name="T5" fmla="*/ 1 h 1187"/>
                <a:gd name="T6" fmla="*/ 0 w 234"/>
                <a:gd name="T7" fmla="*/ 0 h 1187"/>
                <a:gd name="T8" fmla="*/ 0 w 234"/>
                <a:gd name="T9" fmla="*/ 1 h 1187"/>
                <a:gd name="T10" fmla="*/ 0 w 234"/>
                <a:gd name="T11" fmla="*/ 1 h 1187"/>
                <a:gd name="T12" fmla="*/ 0 w 234"/>
                <a:gd name="T13" fmla="*/ 1 h 1187"/>
                <a:gd name="T14" fmla="*/ 0 w 234"/>
                <a:gd name="T15" fmla="*/ 1 h 1187"/>
                <a:gd name="T16" fmla="*/ 0 w 234"/>
                <a:gd name="T17" fmla="*/ 1 h 1187"/>
                <a:gd name="T18" fmla="*/ 0 w 234"/>
                <a:gd name="T19" fmla="*/ 1 h 1187"/>
                <a:gd name="T20" fmla="*/ 0 w 234"/>
                <a:gd name="T21" fmla="*/ 1 h 1187"/>
                <a:gd name="T22" fmla="*/ 0 w 234"/>
                <a:gd name="T23" fmla="*/ 1 h 1187"/>
                <a:gd name="T24" fmla="*/ 0 w 234"/>
                <a:gd name="T25" fmla="*/ 1 h 1187"/>
                <a:gd name="T26" fmla="*/ 0 w 234"/>
                <a:gd name="T27" fmla="*/ 1 h 1187"/>
                <a:gd name="T28" fmla="*/ 0 w 234"/>
                <a:gd name="T29" fmla="*/ 1 h 1187"/>
                <a:gd name="T30" fmla="*/ 0 w 234"/>
                <a:gd name="T31" fmla="*/ 1 h 1187"/>
                <a:gd name="T32" fmla="*/ 0 w 234"/>
                <a:gd name="T33" fmla="*/ 1 h 1187"/>
                <a:gd name="T34" fmla="*/ 0 w 234"/>
                <a:gd name="T35" fmla="*/ 1 h 1187"/>
                <a:gd name="T36" fmla="*/ 0 w 234"/>
                <a:gd name="T37" fmla="*/ 1 h 1187"/>
                <a:gd name="T38" fmla="*/ 0 w 234"/>
                <a:gd name="T39" fmla="*/ 1 h 1187"/>
                <a:gd name="T40" fmla="*/ 0 w 234"/>
                <a:gd name="T41" fmla="*/ 1 h 1187"/>
                <a:gd name="T42" fmla="*/ 0 w 234"/>
                <a:gd name="T43" fmla="*/ 1 h 1187"/>
                <a:gd name="T44" fmla="*/ 0 w 234"/>
                <a:gd name="T45" fmla="*/ 1 h 1187"/>
                <a:gd name="T46" fmla="*/ 0 w 234"/>
                <a:gd name="T47" fmla="*/ 1 h 1187"/>
                <a:gd name="T48" fmla="*/ 0 w 234"/>
                <a:gd name="T49" fmla="*/ 1 h 1187"/>
                <a:gd name="T50" fmla="*/ 0 w 234"/>
                <a:gd name="T51" fmla="*/ 1 h 1187"/>
                <a:gd name="T52" fmla="*/ 0 w 234"/>
                <a:gd name="T53" fmla="*/ 1 h 1187"/>
                <a:gd name="T54" fmla="*/ 0 w 234"/>
                <a:gd name="T55" fmla="*/ 1 h 1187"/>
                <a:gd name="T56" fmla="*/ 0 w 234"/>
                <a:gd name="T57" fmla="*/ 1 h 11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4"/>
                <a:gd name="T88" fmla="*/ 0 h 1187"/>
                <a:gd name="T89" fmla="*/ 234 w 234"/>
                <a:gd name="T90" fmla="*/ 1187 h 11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4" h="1187">
                  <a:moveTo>
                    <a:pt x="113" y="210"/>
                  </a:moveTo>
                  <a:lnTo>
                    <a:pt x="81" y="132"/>
                  </a:lnTo>
                  <a:lnTo>
                    <a:pt x="81" y="47"/>
                  </a:lnTo>
                  <a:lnTo>
                    <a:pt x="124" y="0"/>
                  </a:lnTo>
                  <a:lnTo>
                    <a:pt x="175" y="23"/>
                  </a:lnTo>
                  <a:lnTo>
                    <a:pt x="210" y="105"/>
                  </a:lnTo>
                  <a:lnTo>
                    <a:pt x="229" y="245"/>
                  </a:lnTo>
                  <a:lnTo>
                    <a:pt x="234" y="421"/>
                  </a:lnTo>
                  <a:lnTo>
                    <a:pt x="221" y="574"/>
                  </a:lnTo>
                  <a:lnTo>
                    <a:pt x="199" y="738"/>
                  </a:lnTo>
                  <a:lnTo>
                    <a:pt x="199" y="937"/>
                  </a:lnTo>
                  <a:lnTo>
                    <a:pt x="229" y="1019"/>
                  </a:lnTo>
                  <a:lnTo>
                    <a:pt x="218" y="1057"/>
                  </a:lnTo>
                  <a:lnTo>
                    <a:pt x="163" y="1070"/>
                  </a:lnTo>
                  <a:lnTo>
                    <a:pt x="105" y="1125"/>
                  </a:lnTo>
                  <a:lnTo>
                    <a:pt x="78" y="1172"/>
                  </a:lnTo>
                  <a:lnTo>
                    <a:pt x="12" y="1187"/>
                  </a:lnTo>
                  <a:lnTo>
                    <a:pt x="0" y="1136"/>
                  </a:lnTo>
                  <a:lnTo>
                    <a:pt x="23" y="1093"/>
                  </a:lnTo>
                  <a:lnTo>
                    <a:pt x="105" y="1057"/>
                  </a:lnTo>
                  <a:lnTo>
                    <a:pt x="163" y="1031"/>
                  </a:lnTo>
                  <a:lnTo>
                    <a:pt x="183" y="1007"/>
                  </a:lnTo>
                  <a:lnTo>
                    <a:pt x="160" y="941"/>
                  </a:lnTo>
                  <a:lnTo>
                    <a:pt x="140" y="808"/>
                  </a:lnTo>
                  <a:lnTo>
                    <a:pt x="136" y="648"/>
                  </a:lnTo>
                  <a:lnTo>
                    <a:pt x="140" y="542"/>
                  </a:lnTo>
                  <a:lnTo>
                    <a:pt x="147" y="398"/>
                  </a:lnTo>
                  <a:lnTo>
                    <a:pt x="136" y="269"/>
                  </a:lnTo>
                  <a:lnTo>
                    <a:pt x="113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Freeform 429"/>
            <p:cNvSpPr>
              <a:spLocks/>
            </p:cNvSpPr>
            <p:nvPr/>
          </p:nvSpPr>
          <p:spPr bwMode="auto">
            <a:xfrm>
              <a:off x="1046" y="1524"/>
              <a:ext cx="182" cy="592"/>
            </a:xfrm>
            <a:custGeom>
              <a:avLst/>
              <a:gdLst>
                <a:gd name="T0" fmla="*/ 1 w 364"/>
                <a:gd name="T1" fmla="*/ 1 h 1184"/>
                <a:gd name="T2" fmla="*/ 1 w 364"/>
                <a:gd name="T3" fmla="*/ 1 h 1184"/>
                <a:gd name="T4" fmla="*/ 1 w 364"/>
                <a:gd name="T5" fmla="*/ 0 h 1184"/>
                <a:gd name="T6" fmla="*/ 1 w 364"/>
                <a:gd name="T7" fmla="*/ 1 h 1184"/>
                <a:gd name="T8" fmla="*/ 1 w 364"/>
                <a:gd name="T9" fmla="*/ 1 h 1184"/>
                <a:gd name="T10" fmla="*/ 1 w 364"/>
                <a:gd name="T11" fmla="*/ 1 h 1184"/>
                <a:gd name="T12" fmla="*/ 1 w 364"/>
                <a:gd name="T13" fmla="*/ 1 h 1184"/>
                <a:gd name="T14" fmla="*/ 1 w 364"/>
                <a:gd name="T15" fmla="*/ 1 h 1184"/>
                <a:gd name="T16" fmla="*/ 1 w 364"/>
                <a:gd name="T17" fmla="*/ 1 h 1184"/>
                <a:gd name="T18" fmla="*/ 1 w 364"/>
                <a:gd name="T19" fmla="*/ 1 h 1184"/>
                <a:gd name="T20" fmla="*/ 1 w 364"/>
                <a:gd name="T21" fmla="*/ 1 h 1184"/>
                <a:gd name="T22" fmla="*/ 1 w 364"/>
                <a:gd name="T23" fmla="*/ 1 h 1184"/>
                <a:gd name="T24" fmla="*/ 1 w 364"/>
                <a:gd name="T25" fmla="*/ 1 h 1184"/>
                <a:gd name="T26" fmla="*/ 1 w 364"/>
                <a:gd name="T27" fmla="*/ 1 h 1184"/>
                <a:gd name="T28" fmla="*/ 1 w 364"/>
                <a:gd name="T29" fmla="*/ 1 h 1184"/>
                <a:gd name="T30" fmla="*/ 1 w 364"/>
                <a:gd name="T31" fmla="*/ 1 h 1184"/>
                <a:gd name="T32" fmla="*/ 1 w 364"/>
                <a:gd name="T33" fmla="*/ 1 h 1184"/>
                <a:gd name="T34" fmla="*/ 1 w 364"/>
                <a:gd name="T35" fmla="*/ 1 h 1184"/>
                <a:gd name="T36" fmla="*/ 0 w 364"/>
                <a:gd name="T37" fmla="*/ 1 h 1184"/>
                <a:gd name="T38" fmla="*/ 1 w 364"/>
                <a:gd name="T39" fmla="*/ 1 h 1184"/>
                <a:gd name="T40" fmla="*/ 1 w 364"/>
                <a:gd name="T41" fmla="*/ 1 h 1184"/>
                <a:gd name="T42" fmla="*/ 1 w 364"/>
                <a:gd name="T43" fmla="*/ 1 h 1184"/>
                <a:gd name="T44" fmla="*/ 1 w 364"/>
                <a:gd name="T45" fmla="*/ 1 h 1184"/>
                <a:gd name="T46" fmla="*/ 1 w 364"/>
                <a:gd name="T47" fmla="*/ 1 h 1184"/>
                <a:gd name="T48" fmla="*/ 1 w 364"/>
                <a:gd name="T49" fmla="*/ 1 h 1184"/>
                <a:gd name="T50" fmla="*/ 1 w 364"/>
                <a:gd name="T51" fmla="*/ 1 h 1184"/>
                <a:gd name="T52" fmla="*/ 1 w 364"/>
                <a:gd name="T53" fmla="*/ 1 h 1184"/>
                <a:gd name="T54" fmla="*/ 1 w 364"/>
                <a:gd name="T55" fmla="*/ 1 h 1184"/>
                <a:gd name="T56" fmla="*/ 1 w 364"/>
                <a:gd name="T57" fmla="*/ 1 h 1184"/>
                <a:gd name="T58" fmla="*/ 1 w 364"/>
                <a:gd name="T59" fmla="*/ 1 h 1184"/>
                <a:gd name="T60" fmla="*/ 1 w 364"/>
                <a:gd name="T61" fmla="*/ 1 h 1184"/>
                <a:gd name="T62" fmla="*/ 1 w 364"/>
                <a:gd name="T63" fmla="*/ 1 h 1184"/>
                <a:gd name="T64" fmla="*/ 1 w 364"/>
                <a:gd name="T65" fmla="*/ 1 h 11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1184"/>
                <a:gd name="T101" fmla="*/ 364 w 364"/>
                <a:gd name="T102" fmla="*/ 1184 h 11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1184">
                  <a:moveTo>
                    <a:pt x="223" y="110"/>
                  </a:moveTo>
                  <a:lnTo>
                    <a:pt x="262" y="36"/>
                  </a:lnTo>
                  <a:lnTo>
                    <a:pt x="309" y="0"/>
                  </a:lnTo>
                  <a:lnTo>
                    <a:pt x="364" y="23"/>
                  </a:lnTo>
                  <a:lnTo>
                    <a:pt x="356" y="94"/>
                  </a:lnTo>
                  <a:lnTo>
                    <a:pt x="320" y="144"/>
                  </a:lnTo>
                  <a:lnTo>
                    <a:pt x="251" y="270"/>
                  </a:lnTo>
                  <a:lnTo>
                    <a:pt x="204" y="390"/>
                  </a:lnTo>
                  <a:lnTo>
                    <a:pt x="177" y="519"/>
                  </a:lnTo>
                  <a:lnTo>
                    <a:pt x="180" y="645"/>
                  </a:lnTo>
                  <a:lnTo>
                    <a:pt x="223" y="812"/>
                  </a:lnTo>
                  <a:lnTo>
                    <a:pt x="259" y="973"/>
                  </a:lnTo>
                  <a:lnTo>
                    <a:pt x="309" y="1043"/>
                  </a:lnTo>
                  <a:lnTo>
                    <a:pt x="305" y="1083"/>
                  </a:lnTo>
                  <a:lnTo>
                    <a:pt x="262" y="1102"/>
                  </a:lnTo>
                  <a:lnTo>
                    <a:pt x="164" y="1117"/>
                  </a:lnTo>
                  <a:lnTo>
                    <a:pt x="95" y="1160"/>
                  </a:lnTo>
                  <a:lnTo>
                    <a:pt x="59" y="1184"/>
                  </a:lnTo>
                  <a:lnTo>
                    <a:pt x="0" y="1130"/>
                  </a:lnTo>
                  <a:lnTo>
                    <a:pt x="12" y="1094"/>
                  </a:lnTo>
                  <a:lnTo>
                    <a:pt x="71" y="1070"/>
                  </a:lnTo>
                  <a:lnTo>
                    <a:pt x="145" y="1059"/>
                  </a:lnTo>
                  <a:lnTo>
                    <a:pt x="215" y="1059"/>
                  </a:lnTo>
                  <a:lnTo>
                    <a:pt x="227" y="1036"/>
                  </a:lnTo>
                  <a:lnTo>
                    <a:pt x="215" y="996"/>
                  </a:lnTo>
                  <a:lnTo>
                    <a:pt x="156" y="844"/>
                  </a:lnTo>
                  <a:lnTo>
                    <a:pt x="117" y="695"/>
                  </a:lnTo>
                  <a:lnTo>
                    <a:pt x="98" y="587"/>
                  </a:lnTo>
                  <a:lnTo>
                    <a:pt x="95" y="485"/>
                  </a:lnTo>
                  <a:lnTo>
                    <a:pt x="109" y="387"/>
                  </a:lnTo>
                  <a:lnTo>
                    <a:pt x="145" y="286"/>
                  </a:lnTo>
                  <a:lnTo>
                    <a:pt x="199" y="152"/>
                  </a:lnTo>
                  <a:lnTo>
                    <a:pt x="22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Freeform 430"/>
            <p:cNvSpPr>
              <a:spLocks/>
            </p:cNvSpPr>
            <p:nvPr/>
          </p:nvSpPr>
          <p:spPr bwMode="auto">
            <a:xfrm>
              <a:off x="1081" y="786"/>
              <a:ext cx="234" cy="309"/>
            </a:xfrm>
            <a:custGeom>
              <a:avLst/>
              <a:gdLst>
                <a:gd name="T0" fmla="*/ 0 w 469"/>
                <a:gd name="T1" fmla="*/ 0 h 619"/>
                <a:gd name="T2" fmla="*/ 0 w 469"/>
                <a:gd name="T3" fmla="*/ 0 h 619"/>
                <a:gd name="T4" fmla="*/ 0 w 469"/>
                <a:gd name="T5" fmla="*/ 0 h 619"/>
                <a:gd name="T6" fmla="*/ 0 w 469"/>
                <a:gd name="T7" fmla="*/ 0 h 619"/>
                <a:gd name="T8" fmla="*/ 0 w 469"/>
                <a:gd name="T9" fmla="*/ 0 h 619"/>
                <a:gd name="T10" fmla="*/ 0 w 469"/>
                <a:gd name="T11" fmla="*/ 0 h 619"/>
                <a:gd name="T12" fmla="*/ 0 w 469"/>
                <a:gd name="T13" fmla="*/ 0 h 619"/>
                <a:gd name="T14" fmla="*/ 0 w 469"/>
                <a:gd name="T15" fmla="*/ 0 h 619"/>
                <a:gd name="T16" fmla="*/ 0 w 469"/>
                <a:gd name="T17" fmla="*/ 0 h 619"/>
                <a:gd name="T18" fmla="*/ 0 w 469"/>
                <a:gd name="T19" fmla="*/ 0 h 619"/>
                <a:gd name="T20" fmla="*/ 0 w 469"/>
                <a:gd name="T21" fmla="*/ 0 h 619"/>
                <a:gd name="T22" fmla="*/ 0 w 469"/>
                <a:gd name="T23" fmla="*/ 0 h 619"/>
                <a:gd name="T24" fmla="*/ 0 w 469"/>
                <a:gd name="T25" fmla="*/ 0 h 619"/>
                <a:gd name="T26" fmla="*/ 0 w 469"/>
                <a:gd name="T27" fmla="*/ 0 h 619"/>
                <a:gd name="T28" fmla="*/ 0 w 469"/>
                <a:gd name="T29" fmla="*/ 0 h 619"/>
                <a:gd name="T30" fmla="*/ 0 w 469"/>
                <a:gd name="T31" fmla="*/ 0 h 619"/>
                <a:gd name="T32" fmla="*/ 0 w 469"/>
                <a:gd name="T33" fmla="*/ 0 h 619"/>
                <a:gd name="T34" fmla="*/ 0 w 469"/>
                <a:gd name="T35" fmla="*/ 0 h 619"/>
                <a:gd name="T36" fmla="*/ 0 w 469"/>
                <a:gd name="T37" fmla="*/ 0 h 619"/>
                <a:gd name="T38" fmla="*/ 0 w 469"/>
                <a:gd name="T39" fmla="*/ 0 h 619"/>
                <a:gd name="T40" fmla="*/ 0 w 469"/>
                <a:gd name="T41" fmla="*/ 0 h 619"/>
                <a:gd name="T42" fmla="*/ 0 w 469"/>
                <a:gd name="T43" fmla="*/ 0 h 619"/>
                <a:gd name="T44" fmla="*/ 0 w 469"/>
                <a:gd name="T45" fmla="*/ 0 h 6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69"/>
                <a:gd name="T70" fmla="*/ 0 h 619"/>
                <a:gd name="T71" fmla="*/ 469 w 469"/>
                <a:gd name="T72" fmla="*/ 619 h 61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69" h="619">
                  <a:moveTo>
                    <a:pt x="172" y="517"/>
                  </a:moveTo>
                  <a:lnTo>
                    <a:pt x="207" y="595"/>
                  </a:lnTo>
                  <a:lnTo>
                    <a:pt x="289" y="619"/>
                  </a:lnTo>
                  <a:lnTo>
                    <a:pt x="360" y="611"/>
                  </a:lnTo>
                  <a:lnTo>
                    <a:pt x="418" y="560"/>
                  </a:lnTo>
                  <a:lnTo>
                    <a:pt x="465" y="458"/>
                  </a:lnTo>
                  <a:lnTo>
                    <a:pt x="469" y="337"/>
                  </a:lnTo>
                  <a:lnTo>
                    <a:pt x="453" y="231"/>
                  </a:lnTo>
                  <a:lnTo>
                    <a:pt x="387" y="113"/>
                  </a:lnTo>
                  <a:lnTo>
                    <a:pt x="339" y="58"/>
                  </a:lnTo>
                  <a:lnTo>
                    <a:pt x="289" y="24"/>
                  </a:lnTo>
                  <a:lnTo>
                    <a:pt x="242" y="0"/>
                  </a:lnTo>
                  <a:lnTo>
                    <a:pt x="160" y="8"/>
                  </a:lnTo>
                  <a:lnTo>
                    <a:pt x="117" y="79"/>
                  </a:lnTo>
                  <a:lnTo>
                    <a:pt x="94" y="153"/>
                  </a:lnTo>
                  <a:lnTo>
                    <a:pt x="94" y="271"/>
                  </a:lnTo>
                  <a:lnTo>
                    <a:pt x="113" y="384"/>
                  </a:lnTo>
                  <a:lnTo>
                    <a:pt x="136" y="446"/>
                  </a:lnTo>
                  <a:lnTo>
                    <a:pt x="7" y="540"/>
                  </a:lnTo>
                  <a:lnTo>
                    <a:pt x="0" y="575"/>
                  </a:lnTo>
                  <a:lnTo>
                    <a:pt x="20" y="595"/>
                  </a:lnTo>
                  <a:lnTo>
                    <a:pt x="160" y="490"/>
                  </a:lnTo>
                  <a:lnTo>
                    <a:pt x="172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431"/>
            <p:cNvSpPr>
              <a:spLocks/>
            </p:cNvSpPr>
            <p:nvPr/>
          </p:nvSpPr>
          <p:spPr bwMode="auto">
            <a:xfrm>
              <a:off x="1166" y="721"/>
              <a:ext cx="467" cy="517"/>
            </a:xfrm>
            <a:custGeom>
              <a:avLst/>
              <a:gdLst>
                <a:gd name="T0" fmla="*/ 1 w 932"/>
                <a:gd name="T1" fmla="*/ 0 h 1035"/>
                <a:gd name="T2" fmla="*/ 1 w 932"/>
                <a:gd name="T3" fmla="*/ 0 h 1035"/>
                <a:gd name="T4" fmla="*/ 1 w 932"/>
                <a:gd name="T5" fmla="*/ 0 h 1035"/>
                <a:gd name="T6" fmla="*/ 1 w 932"/>
                <a:gd name="T7" fmla="*/ 0 h 1035"/>
                <a:gd name="T8" fmla="*/ 1 w 932"/>
                <a:gd name="T9" fmla="*/ 0 h 1035"/>
                <a:gd name="T10" fmla="*/ 1 w 932"/>
                <a:gd name="T11" fmla="*/ 0 h 1035"/>
                <a:gd name="T12" fmla="*/ 1 w 932"/>
                <a:gd name="T13" fmla="*/ 0 h 1035"/>
                <a:gd name="T14" fmla="*/ 1 w 932"/>
                <a:gd name="T15" fmla="*/ 0 h 1035"/>
                <a:gd name="T16" fmla="*/ 1 w 932"/>
                <a:gd name="T17" fmla="*/ 0 h 1035"/>
                <a:gd name="T18" fmla="*/ 1 w 932"/>
                <a:gd name="T19" fmla="*/ 0 h 1035"/>
                <a:gd name="T20" fmla="*/ 1 w 932"/>
                <a:gd name="T21" fmla="*/ 0 h 1035"/>
                <a:gd name="T22" fmla="*/ 1 w 932"/>
                <a:gd name="T23" fmla="*/ 0 h 1035"/>
                <a:gd name="T24" fmla="*/ 1 w 932"/>
                <a:gd name="T25" fmla="*/ 0 h 1035"/>
                <a:gd name="T26" fmla="*/ 1 w 932"/>
                <a:gd name="T27" fmla="*/ 0 h 1035"/>
                <a:gd name="T28" fmla="*/ 1 w 932"/>
                <a:gd name="T29" fmla="*/ 0 h 1035"/>
                <a:gd name="T30" fmla="*/ 1 w 932"/>
                <a:gd name="T31" fmla="*/ 0 h 1035"/>
                <a:gd name="T32" fmla="*/ 1 w 932"/>
                <a:gd name="T33" fmla="*/ 0 h 1035"/>
                <a:gd name="T34" fmla="*/ 1 w 932"/>
                <a:gd name="T35" fmla="*/ 0 h 1035"/>
                <a:gd name="T36" fmla="*/ 1 w 932"/>
                <a:gd name="T37" fmla="*/ 0 h 1035"/>
                <a:gd name="T38" fmla="*/ 1 w 932"/>
                <a:gd name="T39" fmla="*/ 0 h 1035"/>
                <a:gd name="T40" fmla="*/ 1 w 932"/>
                <a:gd name="T41" fmla="*/ 0 h 1035"/>
                <a:gd name="T42" fmla="*/ 1 w 932"/>
                <a:gd name="T43" fmla="*/ 0 h 1035"/>
                <a:gd name="T44" fmla="*/ 1 w 932"/>
                <a:gd name="T45" fmla="*/ 0 h 1035"/>
                <a:gd name="T46" fmla="*/ 0 w 932"/>
                <a:gd name="T47" fmla="*/ 0 h 1035"/>
                <a:gd name="T48" fmla="*/ 1 w 932"/>
                <a:gd name="T49" fmla="*/ 0 h 1035"/>
                <a:gd name="T50" fmla="*/ 1 w 932"/>
                <a:gd name="T51" fmla="*/ 0 h 1035"/>
                <a:gd name="T52" fmla="*/ 1 w 932"/>
                <a:gd name="T53" fmla="*/ 0 h 1035"/>
                <a:gd name="T54" fmla="*/ 1 w 932"/>
                <a:gd name="T55" fmla="*/ 0 h 1035"/>
                <a:gd name="T56" fmla="*/ 1 w 932"/>
                <a:gd name="T57" fmla="*/ 0 h 1035"/>
                <a:gd name="T58" fmla="*/ 1 w 932"/>
                <a:gd name="T59" fmla="*/ 0 h 1035"/>
                <a:gd name="T60" fmla="*/ 1 w 932"/>
                <a:gd name="T61" fmla="*/ 0 h 1035"/>
                <a:gd name="T62" fmla="*/ 1 w 932"/>
                <a:gd name="T63" fmla="*/ 0 h 1035"/>
                <a:gd name="T64" fmla="*/ 1 w 932"/>
                <a:gd name="T65" fmla="*/ 0 h 1035"/>
                <a:gd name="T66" fmla="*/ 1 w 932"/>
                <a:gd name="T67" fmla="*/ 0 h 1035"/>
                <a:gd name="T68" fmla="*/ 1 w 932"/>
                <a:gd name="T69" fmla="*/ 0 h 1035"/>
                <a:gd name="T70" fmla="*/ 1 w 932"/>
                <a:gd name="T71" fmla="*/ 0 h 1035"/>
                <a:gd name="T72" fmla="*/ 1 w 932"/>
                <a:gd name="T73" fmla="*/ 0 h 1035"/>
                <a:gd name="T74" fmla="*/ 1 w 932"/>
                <a:gd name="T75" fmla="*/ 0 h 1035"/>
                <a:gd name="T76" fmla="*/ 1 w 932"/>
                <a:gd name="T77" fmla="*/ 0 h 1035"/>
                <a:gd name="T78" fmla="*/ 1 w 932"/>
                <a:gd name="T79" fmla="*/ 0 h 1035"/>
                <a:gd name="T80" fmla="*/ 1 w 932"/>
                <a:gd name="T81" fmla="*/ 0 h 1035"/>
                <a:gd name="T82" fmla="*/ 1 w 932"/>
                <a:gd name="T83" fmla="*/ 0 h 1035"/>
                <a:gd name="T84" fmla="*/ 1 w 932"/>
                <a:gd name="T85" fmla="*/ 0 h 1035"/>
                <a:gd name="T86" fmla="*/ 1 w 932"/>
                <a:gd name="T87" fmla="*/ 0 h 1035"/>
                <a:gd name="T88" fmla="*/ 1 w 932"/>
                <a:gd name="T89" fmla="*/ 0 h 1035"/>
                <a:gd name="T90" fmla="*/ 1 w 932"/>
                <a:gd name="T91" fmla="*/ 0 h 1035"/>
                <a:gd name="T92" fmla="*/ 1 w 932"/>
                <a:gd name="T93" fmla="*/ 0 h 103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32"/>
                <a:gd name="T142" fmla="*/ 0 h 1035"/>
                <a:gd name="T143" fmla="*/ 932 w 932"/>
                <a:gd name="T144" fmla="*/ 1035 h 103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32" h="1035">
                  <a:moveTo>
                    <a:pt x="620" y="715"/>
                  </a:moveTo>
                  <a:lnTo>
                    <a:pt x="573" y="762"/>
                  </a:lnTo>
                  <a:lnTo>
                    <a:pt x="475" y="820"/>
                  </a:lnTo>
                  <a:lnTo>
                    <a:pt x="386" y="856"/>
                  </a:lnTo>
                  <a:lnTo>
                    <a:pt x="323" y="891"/>
                  </a:lnTo>
                  <a:lnTo>
                    <a:pt x="264" y="938"/>
                  </a:lnTo>
                  <a:lnTo>
                    <a:pt x="257" y="1020"/>
                  </a:lnTo>
                  <a:lnTo>
                    <a:pt x="315" y="1035"/>
                  </a:lnTo>
                  <a:lnTo>
                    <a:pt x="464" y="949"/>
                  </a:lnTo>
                  <a:lnTo>
                    <a:pt x="573" y="848"/>
                  </a:lnTo>
                  <a:lnTo>
                    <a:pt x="702" y="719"/>
                  </a:lnTo>
                  <a:lnTo>
                    <a:pt x="807" y="637"/>
                  </a:lnTo>
                  <a:lnTo>
                    <a:pt x="897" y="574"/>
                  </a:lnTo>
                  <a:lnTo>
                    <a:pt x="932" y="543"/>
                  </a:lnTo>
                  <a:lnTo>
                    <a:pt x="920" y="504"/>
                  </a:lnTo>
                  <a:lnTo>
                    <a:pt x="877" y="450"/>
                  </a:lnTo>
                  <a:lnTo>
                    <a:pt x="721" y="364"/>
                  </a:lnTo>
                  <a:lnTo>
                    <a:pt x="573" y="285"/>
                  </a:lnTo>
                  <a:lnTo>
                    <a:pt x="393" y="203"/>
                  </a:lnTo>
                  <a:lnTo>
                    <a:pt x="327" y="156"/>
                  </a:lnTo>
                  <a:lnTo>
                    <a:pt x="257" y="94"/>
                  </a:lnTo>
                  <a:lnTo>
                    <a:pt x="186" y="24"/>
                  </a:lnTo>
                  <a:lnTo>
                    <a:pt x="124" y="0"/>
                  </a:lnTo>
                  <a:lnTo>
                    <a:pt x="0" y="87"/>
                  </a:lnTo>
                  <a:lnTo>
                    <a:pt x="7" y="168"/>
                  </a:lnTo>
                  <a:lnTo>
                    <a:pt x="30" y="200"/>
                  </a:lnTo>
                  <a:lnTo>
                    <a:pt x="93" y="187"/>
                  </a:lnTo>
                  <a:lnTo>
                    <a:pt x="82" y="153"/>
                  </a:lnTo>
                  <a:lnTo>
                    <a:pt x="58" y="140"/>
                  </a:lnTo>
                  <a:lnTo>
                    <a:pt x="46" y="98"/>
                  </a:lnTo>
                  <a:lnTo>
                    <a:pt x="116" y="51"/>
                  </a:lnTo>
                  <a:lnTo>
                    <a:pt x="175" y="98"/>
                  </a:lnTo>
                  <a:lnTo>
                    <a:pt x="175" y="140"/>
                  </a:lnTo>
                  <a:lnTo>
                    <a:pt x="151" y="192"/>
                  </a:lnTo>
                  <a:lnTo>
                    <a:pt x="171" y="227"/>
                  </a:lnTo>
                  <a:lnTo>
                    <a:pt x="288" y="258"/>
                  </a:lnTo>
                  <a:lnTo>
                    <a:pt x="335" y="215"/>
                  </a:lnTo>
                  <a:lnTo>
                    <a:pt x="491" y="309"/>
                  </a:lnTo>
                  <a:lnTo>
                    <a:pt x="620" y="367"/>
                  </a:lnTo>
                  <a:lnTo>
                    <a:pt x="690" y="403"/>
                  </a:lnTo>
                  <a:lnTo>
                    <a:pt x="760" y="438"/>
                  </a:lnTo>
                  <a:lnTo>
                    <a:pt x="815" y="485"/>
                  </a:lnTo>
                  <a:lnTo>
                    <a:pt x="850" y="532"/>
                  </a:lnTo>
                  <a:lnTo>
                    <a:pt x="818" y="566"/>
                  </a:lnTo>
                  <a:lnTo>
                    <a:pt x="744" y="614"/>
                  </a:lnTo>
                  <a:lnTo>
                    <a:pt x="666" y="667"/>
                  </a:lnTo>
                  <a:lnTo>
                    <a:pt x="620" y="7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0" name="Group 434"/>
          <p:cNvGrpSpPr>
            <a:grpSpLocks/>
          </p:cNvGrpSpPr>
          <p:nvPr/>
        </p:nvGrpSpPr>
        <p:grpSpPr bwMode="auto">
          <a:xfrm flipH="1">
            <a:off x="5838825" y="4419600"/>
            <a:ext cx="1143000" cy="758825"/>
            <a:chOff x="822" y="3125"/>
            <a:chExt cx="662" cy="454"/>
          </a:xfrm>
        </p:grpSpPr>
        <p:sp>
          <p:nvSpPr>
            <p:cNvPr id="18451" name="Freeform 435"/>
            <p:cNvSpPr>
              <a:spLocks/>
            </p:cNvSpPr>
            <p:nvPr/>
          </p:nvSpPr>
          <p:spPr bwMode="auto">
            <a:xfrm>
              <a:off x="930" y="3137"/>
              <a:ext cx="494" cy="333"/>
            </a:xfrm>
            <a:custGeom>
              <a:avLst/>
              <a:gdLst>
                <a:gd name="T0" fmla="*/ 15 w 494"/>
                <a:gd name="T1" fmla="*/ 172 h 333"/>
                <a:gd name="T2" fmla="*/ 40 w 494"/>
                <a:gd name="T3" fmla="*/ 159 h 333"/>
                <a:gd name="T4" fmla="*/ 60 w 494"/>
                <a:gd name="T5" fmla="*/ 157 h 333"/>
                <a:gd name="T6" fmla="*/ 85 w 494"/>
                <a:gd name="T7" fmla="*/ 163 h 333"/>
                <a:gd name="T8" fmla="*/ 115 w 494"/>
                <a:gd name="T9" fmla="*/ 175 h 333"/>
                <a:gd name="T10" fmla="*/ 145 w 494"/>
                <a:gd name="T11" fmla="*/ 177 h 333"/>
                <a:gd name="T12" fmla="*/ 183 w 494"/>
                <a:gd name="T13" fmla="*/ 164 h 333"/>
                <a:gd name="T14" fmla="*/ 217 w 494"/>
                <a:gd name="T15" fmla="*/ 145 h 333"/>
                <a:gd name="T16" fmla="*/ 240 w 494"/>
                <a:gd name="T17" fmla="*/ 139 h 333"/>
                <a:gd name="T18" fmla="*/ 285 w 494"/>
                <a:gd name="T19" fmla="*/ 162 h 333"/>
                <a:gd name="T20" fmla="*/ 300 w 494"/>
                <a:gd name="T21" fmla="*/ 119 h 333"/>
                <a:gd name="T22" fmla="*/ 309 w 494"/>
                <a:gd name="T23" fmla="*/ 78 h 333"/>
                <a:gd name="T24" fmla="*/ 328 w 494"/>
                <a:gd name="T25" fmla="*/ 48 h 333"/>
                <a:gd name="T26" fmla="*/ 348 w 494"/>
                <a:gd name="T27" fmla="*/ 18 h 333"/>
                <a:gd name="T28" fmla="*/ 372 w 494"/>
                <a:gd name="T29" fmla="*/ 0 h 333"/>
                <a:gd name="T30" fmla="*/ 358 w 494"/>
                <a:gd name="T31" fmla="*/ 53 h 333"/>
                <a:gd name="T32" fmla="*/ 348 w 494"/>
                <a:gd name="T33" fmla="*/ 94 h 333"/>
                <a:gd name="T34" fmla="*/ 355 w 494"/>
                <a:gd name="T35" fmla="*/ 105 h 333"/>
                <a:gd name="T36" fmla="*/ 370 w 494"/>
                <a:gd name="T37" fmla="*/ 109 h 333"/>
                <a:gd name="T38" fmla="*/ 387 w 494"/>
                <a:gd name="T39" fmla="*/ 88 h 333"/>
                <a:gd name="T40" fmla="*/ 422 w 494"/>
                <a:gd name="T41" fmla="*/ 44 h 333"/>
                <a:gd name="T42" fmla="*/ 445 w 494"/>
                <a:gd name="T43" fmla="*/ 28 h 333"/>
                <a:gd name="T44" fmla="*/ 462 w 494"/>
                <a:gd name="T45" fmla="*/ 24 h 333"/>
                <a:gd name="T46" fmla="*/ 455 w 494"/>
                <a:gd name="T47" fmla="*/ 40 h 333"/>
                <a:gd name="T48" fmla="*/ 427 w 494"/>
                <a:gd name="T49" fmla="*/ 90 h 333"/>
                <a:gd name="T50" fmla="*/ 405 w 494"/>
                <a:gd name="T51" fmla="*/ 134 h 333"/>
                <a:gd name="T52" fmla="*/ 449 w 494"/>
                <a:gd name="T53" fmla="*/ 158 h 333"/>
                <a:gd name="T54" fmla="*/ 484 w 494"/>
                <a:gd name="T55" fmla="*/ 189 h 333"/>
                <a:gd name="T56" fmla="*/ 494 w 494"/>
                <a:gd name="T57" fmla="*/ 198 h 333"/>
                <a:gd name="T58" fmla="*/ 467 w 494"/>
                <a:gd name="T59" fmla="*/ 215 h 333"/>
                <a:gd name="T60" fmla="*/ 444 w 494"/>
                <a:gd name="T61" fmla="*/ 218 h 333"/>
                <a:gd name="T62" fmla="*/ 390 w 494"/>
                <a:gd name="T63" fmla="*/ 199 h 333"/>
                <a:gd name="T64" fmla="*/ 337 w 494"/>
                <a:gd name="T65" fmla="*/ 174 h 333"/>
                <a:gd name="T66" fmla="*/ 297 w 494"/>
                <a:gd name="T67" fmla="*/ 219 h 333"/>
                <a:gd name="T68" fmla="*/ 287 w 494"/>
                <a:gd name="T69" fmla="*/ 248 h 333"/>
                <a:gd name="T70" fmla="*/ 250 w 494"/>
                <a:gd name="T71" fmla="*/ 285 h 333"/>
                <a:gd name="T72" fmla="*/ 208 w 494"/>
                <a:gd name="T73" fmla="*/ 310 h 333"/>
                <a:gd name="T74" fmla="*/ 170 w 494"/>
                <a:gd name="T75" fmla="*/ 325 h 333"/>
                <a:gd name="T76" fmla="*/ 165 w 494"/>
                <a:gd name="T77" fmla="*/ 328 h 333"/>
                <a:gd name="T78" fmla="*/ 112 w 494"/>
                <a:gd name="T79" fmla="*/ 333 h 333"/>
                <a:gd name="T80" fmla="*/ 72 w 494"/>
                <a:gd name="T81" fmla="*/ 324 h 333"/>
                <a:gd name="T82" fmla="*/ 35 w 494"/>
                <a:gd name="T83" fmla="*/ 302 h 333"/>
                <a:gd name="T84" fmla="*/ 13 w 494"/>
                <a:gd name="T85" fmla="*/ 275 h 333"/>
                <a:gd name="T86" fmla="*/ 0 w 494"/>
                <a:gd name="T87" fmla="*/ 232 h 333"/>
                <a:gd name="T88" fmla="*/ 3 w 494"/>
                <a:gd name="T89" fmla="*/ 194 h 333"/>
                <a:gd name="T90" fmla="*/ 15 w 494"/>
                <a:gd name="T91" fmla="*/ 172 h 3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94"/>
                <a:gd name="T139" fmla="*/ 0 h 333"/>
                <a:gd name="T140" fmla="*/ 494 w 494"/>
                <a:gd name="T141" fmla="*/ 333 h 3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94" h="333">
                  <a:moveTo>
                    <a:pt x="15" y="172"/>
                  </a:moveTo>
                  <a:lnTo>
                    <a:pt x="40" y="159"/>
                  </a:lnTo>
                  <a:lnTo>
                    <a:pt x="60" y="157"/>
                  </a:lnTo>
                  <a:lnTo>
                    <a:pt x="85" y="163"/>
                  </a:lnTo>
                  <a:lnTo>
                    <a:pt x="115" y="175"/>
                  </a:lnTo>
                  <a:lnTo>
                    <a:pt x="145" y="177"/>
                  </a:lnTo>
                  <a:lnTo>
                    <a:pt x="183" y="164"/>
                  </a:lnTo>
                  <a:lnTo>
                    <a:pt x="217" y="145"/>
                  </a:lnTo>
                  <a:lnTo>
                    <a:pt x="240" y="139"/>
                  </a:lnTo>
                  <a:lnTo>
                    <a:pt x="285" y="162"/>
                  </a:lnTo>
                  <a:lnTo>
                    <a:pt x="300" y="119"/>
                  </a:lnTo>
                  <a:lnTo>
                    <a:pt x="309" y="78"/>
                  </a:lnTo>
                  <a:lnTo>
                    <a:pt x="328" y="48"/>
                  </a:lnTo>
                  <a:lnTo>
                    <a:pt x="348" y="18"/>
                  </a:lnTo>
                  <a:lnTo>
                    <a:pt x="372" y="0"/>
                  </a:lnTo>
                  <a:lnTo>
                    <a:pt x="358" y="53"/>
                  </a:lnTo>
                  <a:lnTo>
                    <a:pt x="348" y="94"/>
                  </a:lnTo>
                  <a:lnTo>
                    <a:pt x="355" y="105"/>
                  </a:lnTo>
                  <a:lnTo>
                    <a:pt x="370" y="109"/>
                  </a:lnTo>
                  <a:lnTo>
                    <a:pt x="387" y="88"/>
                  </a:lnTo>
                  <a:lnTo>
                    <a:pt x="422" y="44"/>
                  </a:lnTo>
                  <a:lnTo>
                    <a:pt x="445" y="28"/>
                  </a:lnTo>
                  <a:lnTo>
                    <a:pt x="462" y="24"/>
                  </a:lnTo>
                  <a:lnTo>
                    <a:pt x="455" y="40"/>
                  </a:lnTo>
                  <a:lnTo>
                    <a:pt x="427" y="90"/>
                  </a:lnTo>
                  <a:lnTo>
                    <a:pt x="405" y="134"/>
                  </a:lnTo>
                  <a:lnTo>
                    <a:pt x="449" y="158"/>
                  </a:lnTo>
                  <a:lnTo>
                    <a:pt x="484" y="189"/>
                  </a:lnTo>
                  <a:lnTo>
                    <a:pt x="494" y="198"/>
                  </a:lnTo>
                  <a:lnTo>
                    <a:pt x="467" y="215"/>
                  </a:lnTo>
                  <a:lnTo>
                    <a:pt x="444" y="218"/>
                  </a:lnTo>
                  <a:lnTo>
                    <a:pt x="390" y="199"/>
                  </a:lnTo>
                  <a:lnTo>
                    <a:pt x="337" y="174"/>
                  </a:lnTo>
                  <a:lnTo>
                    <a:pt x="297" y="219"/>
                  </a:lnTo>
                  <a:lnTo>
                    <a:pt x="287" y="248"/>
                  </a:lnTo>
                  <a:lnTo>
                    <a:pt x="250" y="285"/>
                  </a:lnTo>
                  <a:lnTo>
                    <a:pt x="208" y="310"/>
                  </a:lnTo>
                  <a:lnTo>
                    <a:pt x="170" y="325"/>
                  </a:lnTo>
                  <a:lnTo>
                    <a:pt x="165" y="328"/>
                  </a:lnTo>
                  <a:lnTo>
                    <a:pt x="112" y="333"/>
                  </a:lnTo>
                  <a:lnTo>
                    <a:pt x="72" y="324"/>
                  </a:lnTo>
                  <a:lnTo>
                    <a:pt x="35" y="302"/>
                  </a:lnTo>
                  <a:lnTo>
                    <a:pt x="13" y="275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5" y="172"/>
                  </a:ln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Freeform 436"/>
            <p:cNvSpPr>
              <a:spLocks/>
            </p:cNvSpPr>
            <p:nvPr/>
          </p:nvSpPr>
          <p:spPr bwMode="auto">
            <a:xfrm>
              <a:off x="822" y="3234"/>
              <a:ext cx="419" cy="246"/>
            </a:xfrm>
            <a:custGeom>
              <a:avLst/>
              <a:gdLst>
                <a:gd name="T0" fmla="*/ 82 w 419"/>
                <a:gd name="T1" fmla="*/ 81 h 246"/>
                <a:gd name="T2" fmla="*/ 39 w 419"/>
                <a:gd name="T3" fmla="*/ 51 h 246"/>
                <a:gd name="T4" fmla="*/ 12 w 419"/>
                <a:gd name="T5" fmla="*/ 1 h 246"/>
                <a:gd name="T6" fmla="*/ 0 w 419"/>
                <a:gd name="T7" fmla="*/ 10 h 246"/>
                <a:gd name="T8" fmla="*/ 9 w 419"/>
                <a:gd name="T9" fmla="*/ 53 h 246"/>
                <a:gd name="T10" fmla="*/ 47 w 419"/>
                <a:gd name="T11" fmla="*/ 103 h 246"/>
                <a:gd name="T12" fmla="*/ 100 w 419"/>
                <a:gd name="T13" fmla="*/ 119 h 246"/>
                <a:gd name="T14" fmla="*/ 109 w 419"/>
                <a:gd name="T15" fmla="*/ 181 h 246"/>
                <a:gd name="T16" fmla="*/ 145 w 419"/>
                <a:gd name="T17" fmla="*/ 221 h 246"/>
                <a:gd name="T18" fmla="*/ 194 w 419"/>
                <a:gd name="T19" fmla="*/ 243 h 246"/>
                <a:gd name="T20" fmla="*/ 256 w 419"/>
                <a:gd name="T21" fmla="*/ 246 h 246"/>
                <a:gd name="T22" fmla="*/ 337 w 419"/>
                <a:gd name="T23" fmla="*/ 213 h 246"/>
                <a:gd name="T24" fmla="*/ 396 w 419"/>
                <a:gd name="T25" fmla="*/ 163 h 246"/>
                <a:gd name="T26" fmla="*/ 416 w 419"/>
                <a:gd name="T27" fmla="*/ 119 h 246"/>
                <a:gd name="T28" fmla="*/ 414 w 419"/>
                <a:gd name="T29" fmla="*/ 80 h 246"/>
                <a:gd name="T30" fmla="*/ 391 w 419"/>
                <a:gd name="T31" fmla="*/ 53 h 246"/>
                <a:gd name="T32" fmla="*/ 359 w 419"/>
                <a:gd name="T33" fmla="*/ 45 h 246"/>
                <a:gd name="T34" fmla="*/ 381 w 419"/>
                <a:gd name="T35" fmla="*/ 70 h 246"/>
                <a:gd name="T36" fmla="*/ 397 w 419"/>
                <a:gd name="T37" fmla="*/ 98 h 246"/>
                <a:gd name="T38" fmla="*/ 391 w 419"/>
                <a:gd name="T39" fmla="*/ 136 h 246"/>
                <a:gd name="T40" fmla="*/ 354 w 419"/>
                <a:gd name="T41" fmla="*/ 176 h 246"/>
                <a:gd name="T42" fmla="*/ 300 w 419"/>
                <a:gd name="T43" fmla="*/ 213 h 246"/>
                <a:gd name="T44" fmla="*/ 234 w 419"/>
                <a:gd name="T45" fmla="*/ 228 h 246"/>
                <a:gd name="T46" fmla="*/ 177 w 419"/>
                <a:gd name="T47" fmla="*/ 216 h 246"/>
                <a:gd name="T48" fmla="*/ 134 w 419"/>
                <a:gd name="T49" fmla="*/ 183 h 246"/>
                <a:gd name="T50" fmla="*/ 120 w 419"/>
                <a:gd name="T51" fmla="*/ 134 h 246"/>
                <a:gd name="T52" fmla="*/ 129 w 419"/>
                <a:gd name="T53" fmla="*/ 86 h 246"/>
                <a:gd name="T54" fmla="*/ 157 w 419"/>
                <a:gd name="T55" fmla="*/ 69 h 246"/>
                <a:gd name="T56" fmla="*/ 194 w 419"/>
                <a:gd name="T57" fmla="*/ 75 h 246"/>
                <a:gd name="T58" fmla="*/ 231 w 419"/>
                <a:gd name="T59" fmla="*/ 90 h 246"/>
                <a:gd name="T60" fmla="*/ 281 w 419"/>
                <a:gd name="T61" fmla="*/ 85 h 246"/>
                <a:gd name="T62" fmla="*/ 321 w 419"/>
                <a:gd name="T63" fmla="*/ 59 h 246"/>
                <a:gd name="T64" fmla="*/ 346 w 419"/>
                <a:gd name="T65" fmla="*/ 48 h 246"/>
                <a:gd name="T66" fmla="*/ 341 w 419"/>
                <a:gd name="T67" fmla="*/ 33 h 246"/>
                <a:gd name="T68" fmla="*/ 304 w 419"/>
                <a:gd name="T69" fmla="*/ 49 h 246"/>
                <a:gd name="T70" fmla="*/ 262 w 419"/>
                <a:gd name="T71" fmla="*/ 73 h 246"/>
                <a:gd name="T72" fmla="*/ 214 w 419"/>
                <a:gd name="T73" fmla="*/ 66 h 246"/>
                <a:gd name="T74" fmla="*/ 175 w 419"/>
                <a:gd name="T75" fmla="*/ 53 h 246"/>
                <a:gd name="T76" fmla="*/ 142 w 419"/>
                <a:gd name="T77" fmla="*/ 56 h 246"/>
                <a:gd name="T78" fmla="*/ 112 w 419"/>
                <a:gd name="T79" fmla="*/ 75 h 2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19"/>
                <a:gd name="T121" fmla="*/ 0 h 246"/>
                <a:gd name="T122" fmla="*/ 419 w 419"/>
                <a:gd name="T123" fmla="*/ 246 h 2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19" h="246">
                  <a:moveTo>
                    <a:pt x="105" y="88"/>
                  </a:moveTo>
                  <a:lnTo>
                    <a:pt x="82" y="81"/>
                  </a:lnTo>
                  <a:lnTo>
                    <a:pt x="62" y="71"/>
                  </a:lnTo>
                  <a:lnTo>
                    <a:pt x="39" y="51"/>
                  </a:lnTo>
                  <a:lnTo>
                    <a:pt x="22" y="2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9" y="53"/>
                  </a:lnTo>
                  <a:lnTo>
                    <a:pt x="25" y="81"/>
                  </a:lnTo>
                  <a:lnTo>
                    <a:pt x="47" y="103"/>
                  </a:lnTo>
                  <a:lnTo>
                    <a:pt x="79" y="113"/>
                  </a:lnTo>
                  <a:lnTo>
                    <a:pt x="100" y="119"/>
                  </a:lnTo>
                  <a:lnTo>
                    <a:pt x="102" y="149"/>
                  </a:lnTo>
                  <a:lnTo>
                    <a:pt x="109" y="181"/>
                  </a:lnTo>
                  <a:lnTo>
                    <a:pt x="122" y="201"/>
                  </a:lnTo>
                  <a:lnTo>
                    <a:pt x="145" y="221"/>
                  </a:lnTo>
                  <a:lnTo>
                    <a:pt x="170" y="234"/>
                  </a:lnTo>
                  <a:lnTo>
                    <a:pt x="194" y="243"/>
                  </a:lnTo>
                  <a:lnTo>
                    <a:pt x="222" y="246"/>
                  </a:lnTo>
                  <a:lnTo>
                    <a:pt x="256" y="246"/>
                  </a:lnTo>
                  <a:lnTo>
                    <a:pt x="299" y="236"/>
                  </a:lnTo>
                  <a:lnTo>
                    <a:pt x="337" y="213"/>
                  </a:lnTo>
                  <a:lnTo>
                    <a:pt x="371" y="188"/>
                  </a:lnTo>
                  <a:lnTo>
                    <a:pt x="396" y="163"/>
                  </a:lnTo>
                  <a:lnTo>
                    <a:pt x="410" y="141"/>
                  </a:lnTo>
                  <a:lnTo>
                    <a:pt x="416" y="119"/>
                  </a:lnTo>
                  <a:lnTo>
                    <a:pt x="419" y="99"/>
                  </a:lnTo>
                  <a:lnTo>
                    <a:pt x="414" y="80"/>
                  </a:lnTo>
                  <a:lnTo>
                    <a:pt x="406" y="64"/>
                  </a:lnTo>
                  <a:lnTo>
                    <a:pt x="391" y="53"/>
                  </a:lnTo>
                  <a:lnTo>
                    <a:pt x="367" y="43"/>
                  </a:lnTo>
                  <a:lnTo>
                    <a:pt x="359" y="45"/>
                  </a:lnTo>
                  <a:lnTo>
                    <a:pt x="359" y="58"/>
                  </a:lnTo>
                  <a:lnTo>
                    <a:pt x="381" y="70"/>
                  </a:lnTo>
                  <a:lnTo>
                    <a:pt x="394" y="81"/>
                  </a:lnTo>
                  <a:lnTo>
                    <a:pt x="397" y="98"/>
                  </a:lnTo>
                  <a:lnTo>
                    <a:pt x="396" y="119"/>
                  </a:lnTo>
                  <a:lnTo>
                    <a:pt x="391" y="136"/>
                  </a:lnTo>
                  <a:lnTo>
                    <a:pt x="376" y="154"/>
                  </a:lnTo>
                  <a:lnTo>
                    <a:pt x="354" y="176"/>
                  </a:lnTo>
                  <a:lnTo>
                    <a:pt x="329" y="196"/>
                  </a:lnTo>
                  <a:lnTo>
                    <a:pt x="300" y="213"/>
                  </a:lnTo>
                  <a:lnTo>
                    <a:pt x="266" y="224"/>
                  </a:lnTo>
                  <a:lnTo>
                    <a:pt x="234" y="228"/>
                  </a:lnTo>
                  <a:lnTo>
                    <a:pt x="202" y="226"/>
                  </a:lnTo>
                  <a:lnTo>
                    <a:pt x="177" y="216"/>
                  </a:lnTo>
                  <a:lnTo>
                    <a:pt x="149" y="201"/>
                  </a:lnTo>
                  <a:lnTo>
                    <a:pt x="134" y="183"/>
                  </a:lnTo>
                  <a:lnTo>
                    <a:pt x="124" y="161"/>
                  </a:lnTo>
                  <a:lnTo>
                    <a:pt x="120" y="134"/>
                  </a:lnTo>
                  <a:lnTo>
                    <a:pt x="122" y="104"/>
                  </a:lnTo>
                  <a:lnTo>
                    <a:pt x="129" y="86"/>
                  </a:lnTo>
                  <a:lnTo>
                    <a:pt x="142" y="75"/>
                  </a:lnTo>
                  <a:lnTo>
                    <a:pt x="157" y="69"/>
                  </a:lnTo>
                  <a:lnTo>
                    <a:pt x="177" y="69"/>
                  </a:lnTo>
                  <a:lnTo>
                    <a:pt x="194" y="75"/>
                  </a:lnTo>
                  <a:lnTo>
                    <a:pt x="210" y="86"/>
                  </a:lnTo>
                  <a:lnTo>
                    <a:pt x="231" y="90"/>
                  </a:lnTo>
                  <a:lnTo>
                    <a:pt x="252" y="90"/>
                  </a:lnTo>
                  <a:lnTo>
                    <a:pt x="281" y="85"/>
                  </a:lnTo>
                  <a:lnTo>
                    <a:pt x="306" y="70"/>
                  </a:lnTo>
                  <a:lnTo>
                    <a:pt x="321" y="59"/>
                  </a:lnTo>
                  <a:lnTo>
                    <a:pt x="341" y="53"/>
                  </a:lnTo>
                  <a:lnTo>
                    <a:pt x="346" y="48"/>
                  </a:lnTo>
                  <a:lnTo>
                    <a:pt x="349" y="38"/>
                  </a:lnTo>
                  <a:lnTo>
                    <a:pt x="341" y="33"/>
                  </a:lnTo>
                  <a:lnTo>
                    <a:pt x="324" y="39"/>
                  </a:lnTo>
                  <a:lnTo>
                    <a:pt x="304" y="49"/>
                  </a:lnTo>
                  <a:lnTo>
                    <a:pt x="286" y="64"/>
                  </a:lnTo>
                  <a:lnTo>
                    <a:pt x="262" y="73"/>
                  </a:lnTo>
                  <a:lnTo>
                    <a:pt x="232" y="73"/>
                  </a:lnTo>
                  <a:lnTo>
                    <a:pt x="214" y="66"/>
                  </a:lnTo>
                  <a:lnTo>
                    <a:pt x="197" y="59"/>
                  </a:lnTo>
                  <a:lnTo>
                    <a:pt x="175" y="53"/>
                  </a:lnTo>
                  <a:lnTo>
                    <a:pt x="157" y="53"/>
                  </a:lnTo>
                  <a:lnTo>
                    <a:pt x="142" y="56"/>
                  </a:lnTo>
                  <a:lnTo>
                    <a:pt x="122" y="68"/>
                  </a:lnTo>
                  <a:lnTo>
                    <a:pt x="112" y="75"/>
                  </a:lnTo>
                  <a:lnTo>
                    <a:pt x="105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53" name="Group 437"/>
            <p:cNvGrpSpPr>
              <a:grpSpLocks/>
            </p:cNvGrpSpPr>
            <p:nvPr/>
          </p:nvGrpSpPr>
          <p:grpSpPr bwMode="auto">
            <a:xfrm>
              <a:off x="849" y="3396"/>
              <a:ext cx="380" cy="183"/>
              <a:chOff x="849" y="3396"/>
              <a:chExt cx="380" cy="183"/>
            </a:xfrm>
          </p:grpSpPr>
          <p:sp>
            <p:nvSpPr>
              <p:cNvPr id="18457" name="Freeform 438"/>
              <p:cNvSpPr>
                <a:spLocks/>
              </p:cNvSpPr>
              <p:nvPr/>
            </p:nvSpPr>
            <p:spPr bwMode="auto">
              <a:xfrm>
                <a:off x="849" y="3396"/>
                <a:ext cx="111" cy="183"/>
              </a:xfrm>
              <a:custGeom>
                <a:avLst/>
                <a:gdLst>
                  <a:gd name="T0" fmla="*/ 71 w 111"/>
                  <a:gd name="T1" fmla="*/ 27 h 183"/>
                  <a:gd name="T2" fmla="*/ 83 w 111"/>
                  <a:gd name="T3" fmla="*/ 0 h 183"/>
                  <a:gd name="T4" fmla="*/ 111 w 111"/>
                  <a:gd name="T5" fmla="*/ 43 h 183"/>
                  <a:gd name="T6" fmla="*/ 78 w 111"/>
                  <a:gd name="T7" fmla="*/ 63 h 183"/>
                  <a:gd name="T8" fmla="*/ 52 w 111"/>
                  <a:gd name="T9" fmla="*/ 91 h 183"/>
                  <a:gd name="T10" fmla="*/ 35 w 111"/>
                  <a:gd name="T11" fmla="*/ 118 h 183"/>
                  <a:gd name="T12" fmla="*/ 31 w 111"/>
                  <a:gd name="T13" fmla="*/ 135 h 183"/>
                  <a:gd name="T14" fmla="*/ 37 w 111"/>
                  <a:gd name="T15" fmla="*/ 146 h 183"/>
                  <a:gd name="T16" fmla="*/ 41 w 111"/>
                  <a:gd name="T17" fmla="*/ 150 h 183"/>
                  <a:gd name="T18" fmla="*/ 45 w 111"/>
                  <a:gd name="T19" fmla="*/ 150 h 183"/>
                  <a:gd name="T20" fmla="*/ 48 w 111"/>
                  <a:gd name="T21" fmla="*/ 151 h 183"/>
                  <a:gd name="T22" fmla="*/ 52 w 111"/>
                  <a:gd name="T23" fmla="*/ 153 h 183"/>
                  <a:gd name="T24" fmla="*/ 58 w 111"/>
                  <a:gd name="T25" fmla="*/ 155 h 183"/>
                  <a:gd name="T26" fmla="*/ 58 w 111"/>
                  <a:gd name="T27" fmla="*/ 159 h 183"/>
                  <a:gd name="T28" fmla="*/ 60 w 111"/>
                  <a:gd name="T29" fmla="*/ 163 h 183"/>
                  <a:gd name="T30" fmla="*/ 61 w 111"/>
                  <a:gd name="T31" fmla="*/ 166 h 183"/>
                  <a:gd name="T32" fmla="*/ 63 w 111"/>
                  <a:gd name="T33" fmla="*/ 170 h 183"/>
                  <a:gd name="T34" fmla="*/ 63 w 111"/>
                  <a:gd name="T35" fmla="*/ 174 h 183"/>
                  <a:gd name="T36" fmla="*/ 61 w 111"/>
                  <a:gd name="T37" fmla="*/ 178 h 183"/>
                  <a:gd name="T38" fmla="*/ 58 w 111"/>
                  <a:gd name="T39" fmla="*/ 178 h 183"/>
                  <a:gd name="T40" fmla="*/ 53 w 111"/>
                  <a:gd name="T41" fmla="*/ 179 h 183"/>
                  <a:gd name="T42" fmla="*/ 50 w 111"/>
                  <a:gd name="T43" fmla="*/ 179 h 183"/>
                  <a:gd name="T44" fmla="*/ 46 w 111"/>
                  <a:gd name="T45" fmla="*/ 180 h 183"/>
                  <a:gd name="T46" fmla="*/ 42 w 111"/>
                  <a:gd name="T47" fmla="*/ 183 h 183"/>
                  <a:gd name="T48" fmla="*/ 38 w 111"/>
                  <a:gd name="T49" fmla="*/ 183 h 183"/>
                  <a:gd name="T50" fmla="*/ 35 w 111"/>
                  <a:gd name="T51" fmla="*/ 183 h 183"/>
                  <a:gd name="T52" fmla="*/ 30 w 111"/>
                  <a:gd name="T53" fmla="*/ 183 h 183"/>
                  <a:gd name="T54" fmla="*/ 26 w 111"/>
                  <a:gd name="T55" fmla="*/ 183 h 183"/>
                  <a:gd name="T56" fmla="*/ 22 w 111"/>
                  <a:gd name="T57" fmla="*/ 180 h 183"/>
                  <a:gd name="T58" fmla="*/ 10 w 111"/>
                  <a:gd name="T59" fmla="*/ 160 h 183"/>
                  <a:gd name="T60" fmla="*/ 0 w 111"/>
                  <a:gd name="T61" fmla="*/ 130 h 183"/>
                  <a:gd name="T62" fmla="*/ 1 w 111"/>
                  <a:gd name="T63" fmla="*/ 111 h 183"/>
                  <a:gd name="T64" fmla="*/ 11 w 111"/>
                  <a:gd name="T65" fmla="*/ 94 h 183"/>
                  <a:gd name="T66" fmla="*/ 35 w 111"/>
                  <a:gd name="T67" fmla="*/ 66 h 183"/>
                  <a:gd name="T68" fmla="*/ 63 w 111"/>
                  <a:gd name="T69" fmla="*/ 36 h 183"/>
                  <a:gd name="T70" fmla="*/ 71 w 111"/>
                  <a:gd name="T71" fmla="*/ 27 h 1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1"/>
                  <a:gd name="T109" fmla="*/ 0 h 183"/>
                  <a:gd name="T110" fmla="*/ 111 w 111"/>
                  <a:gd name="T111" fmla="*/ 183 h 1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1" h="183">
                    <a:moveTo>
                      <a:pt x="71" y="27"/>
                    </a:moveTo>
                    <a:lnTo>
                      <a:pt x="83" y="0"/>
                    </a:lnTo>
                    <a:lnTo>
                      <a:pt x="111" y="43"/>
                    </a:lnTo>
                    <a:lnTo>
                      <a:pt x="78" y="63"/>
                    </a:lnTo>
                    <a:lnTo>
                      <a:pt x="52" y="91"/>
                    </a:lnTo>
                    <a:lnTo>
                      <a:pt x="35" y="118"/>
                    </a:lnTo>
                    <a:lnTo>
                      <a:pt x="31" y="135"/>
                    </a:lnTo>
                    <a:lnTo>
                      <a:pt x="37" y="146"/>
                    </a:lnTo>
                    <a:lnTo>
                      <a:pt x="41" y="150"/>
                    </a:lnTo>
                    <a:lnTo>
                      <a:pt x="45" y="150"/>
                    </a:lnTo>
                    <a:lnTo>
                      <a:pt x="48" y="151"/>
                    </a:lnTo>
                    <a:lnTo>
                      <a:pt x="52" y="153"/>
                    </a:lnTo>
                    <a:lnTo>
                      <a:pt x="58" y="155"/>
                    </a:lnTo>
                    <a:lnTo>
                      <a:pt x="58" y="159"/>
                    </a:lnTo>
                    <a:lnTo>
                      <a:pt x="60" y="163"/>
                    </a:lnTo>
                    <a:lnTo>
                      <a:pt x="61" y="166"/>
                    </a:lnTo>
                    <a:lnTo>
                      <a:pt x="63" y="170"/>
                    </a:lnTo>
                    <a:lnTo>
                      <a:pt x="63" y="174"/>
                    </a:lnTo>
                    <a:lnTo>
                      <a:pt x="61" y="178"/>
                    </a:lnTo>
                    <a:lnTo>
                      <a:pt x="58" y="178"/>
                    </a:lnTo>
                    <a:lnTo>
                      <a:pt x="53" y="179"/>
                    </a:lnTo>
                    <a:lnTo>
                      <a:pt x="50" y="179"/>
                    </a:lnTo>
                    <a:lnTo>
                      <a:pt x="46" y="180"/>
                    </a:lnTo>
                    <a:lnTo>
                      <a:pt x="42" y="183"/>
                    </a:lnTo>
                    <a:lnTo>
                      <a:pt x="38" y="183"/>
                    </a:lnTo>
                    <a:lnTo>
                      <a:pt x="35" y="183"/>
                    </a:lnTo>
                    <a:lnTo>
                      <a:pt x="30" y="183"/>
                    </a:lnTo>
                    <a:lnTo>
                      <a:pt x="26" y="183"/>
                    </a:lnTo>
                    <a:lnTo>
                      <a:pt x="22" y="180"/>
                    </a:lnTo>
                    <a:lnTo>
                      <a:pt x="10" y="160"/>
                    </a:lnTo>
                    <a:lnTo>
                      <a:pt x="0" y="130"/>
                    </a:lnTo>
                    <a:lnTo>
                      <a:pt x="1" y="111"/>
                    </a:lnTo>
                    <a:lnTo>
                      <a:pt x="11" y="94"/>
                    </a:lnTo>
                    <a:lnTo>
                      <a:pt x="35" y="66"/>
                    </a:lnTo>
                    <a:lnTo>
                      <a:pt x="63" y="36"/>
                    </a:lnTo>
                    <a:lnTo>
                      <a:pt x="7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439"/>
              <p:cNvSpPr>
                <a:spLocks/>
              </p:cNvSpPr>
              <p:nvPr/>
            </p:nvSpPr>
            <p:spPr bwMode="auto">
              <a:xfrm>
                <a:off x="926" y="3434"/>
                <a:ext cx="91" cy="145"/>
              </a:xfrm>
              <a:custGeom>
                <a:avLst/>
                <a:gdLst>
                  <a:gd name="T0" fmla="*/ 36 w 91"/>
                  <a:gd name="T1" fmla="*/ 3 h 145"/>
                  <a:gd name="T2" fmla="*/ 71 w 91"/>
                  <a:gd name="T3" fmla="*/ 28 h 145"/>
                  <a:gd name="T4" fmla="*/ 91 w 91"/>
                  <a:gd name="T5" fmla="*/ 38 h 145"/>
                  <a:gd name="T6" fmla="*/ 70 w 91"/>
                  <a:gd name="T7" fmla="*/ 50 h 145"/>
                  <a:gd name="T8" fmla="*/ 42 w 91"/>
                  <a:gd name="T9" fmla="*/ 60 h 145"/>
                  <a:gd name="T10" fmla="*/ 28 w 91"/>
                  <a:gd name="T11" fmla="*/ 85 h 145"/>
                  <a:gd name="T12" fmla="*/ 27 w 91"/>
                  <a:gd name="T13" fmla="*/ 90 h 145"/>
                  <a:gd name="T14" fmla="*/ 27 w 91"/>
                  <a:gd name="T15" fmla="*/ 105 h 145"/>
                  <a:gd name="T16" fmla="*/ 35 w 91"/>
                  <a:gd name="T17" fmla="*/ 113 h 145"/>
                  <a:gd name="T18" fmla="*/ 50 w 91"/>
                  <a:gd name="T19" fmla="*/ 118 h 145"/>
                  <a:gd name="T20" fmla="*/ 56 w 91"/>
                  <a:gd name="T21" fmla="*/ 128 h 145"/>
                  <a:gd name="T22" fmla="*/ 53 w 91"/>
                  <a:gd name="T23" fmla="*/ 140 h 145"/>
                  <a:gd name="T24" fmla="*/ 42 w 91"/>
                  <a:gd name="T25" fmla="*/ 145 h 145"/>
                  <a:gd name="T26" fmla="*/ 38 w 91"/>
                  <a:gd name="T27" fmla="*/ 145 h 145"/>
                  <a:gd name="T28" fmla="*/ 17 w 91"/>
                  <a:gd name="T29" fmla="*/ 142 h 145"/>
                  <a:gd name="T30" fmla="*/ 6 w 91"/>
                  <a:gd name="T31" fmla="*/ 135 h 145"/>
                  <a:gd name="T32" fmla="*/ 0 w 91"/>
                  <a:gd name="T33" fmla="*/ 118 h 145"/>
                  <a:gd name="T34" fmla="*/ 1 w 91"/>
                  <a:gd name="T35" fmla="*/ 97 h 145"/>
                  <a:gd name="T36" fmla="*/ 6 w 91"/>
                  <a:gd name="T37" fmla="*/ 67 h 145"/>
                  <a:gd name="T38" fmla="*/ 5 w 91"/>
                  <a:gd name="T39" fmla="*/ 45 h 145"/>
                  <a:gd name="T40" fmla="*/ 13 w 91"/>
                  <a:gd name="T41" fmla="*/ 32 h 145"/>
                  <a:gd name="T42" fmla="*/ 23 w 91"/>
                  <a:gd name="T43" fmla="*/ 15 h 145"/>
                  <a:gd name="T44" fmla="*/ 27 w 91"/>
                  <a:gd name="T45" fmla="*/ 0 h 145"/>
                  <a:gd name="T46" fmla="*/ 36 w 91"/>
                  <a:gd name="T47" fmla="*/ 3 h 14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1"/>
                  <a:gd name="T73" fmla="*/ 0 h 145"/>
                  <a:gd name="T74" fmla="*/ 91 w 91"/>
                  <a:gd name="T75" fmla="*/ 145 h 14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1" h="145">
                    <a:moveTo>
                      <a:pt x="36" y="3"/>
                    </a:moveTo>
                    <a:lnTo>
                      <a:pt x="71" y="28"/>
                    </a:lnTo>
                    <a:lnTo>
                      <a:pt x="91" y="38"/>
                    </a:lnTo>
                    <a:lnTo>
                      <a:pt x="70" y="50"/>
                    </a:lnTo>
                    <a:lnTo>
                      <a:pt x="42" y="60"/>
                    </a:lnTo>
                    <a:lnTo>
                      <a:pt x="28" y="85"/>
                    </a:lnTo>
                    <a:lnTo>
                      <a:pt x="27" y="90"/>
                    </a:lnTo>
                    <a:lnTo>
                      <a:pt x="27" y="105"/>
                    </a:lnTo>
                    <a:lnTo>
                      <a:pt x="35" y="113"/>
                    </a:lnTo>
                    <a:lnTo>
                      <a:pt x="50" y="118"/>
                    </a:lnTo>
                    <a:lnTo>
                      <a:pt x="56" y="128"/>
                    </a:lnTo>
                    <a:lnTo>
                      <a:pt x="53" y="140"/>
                    </a:lnTo>
                    <a:lnTo>
                      <a:pt x="42" y="145"/>
                    </a:lnTo>
                    <a:lnTo>
                      <a:pt x="38" y="145"/>
                    </a:lnTo>
                    <a:lnTo>
                      <a:pt x="17" y="142"/>
                    </a:lnTo>
                    <a:lnTo>
                      <a:pt x="6" y="135"/>
                    </a:lnTo>
                    <a:lnTo>
                      <a:pt x="0" y="118"/>
                    </a:lnTo>
                    <a:lnTo>
                      <a:pt x="1" y="97"/>
                    </a:lnTo>
                    <a:lnTo>
                      <a:pt x="6" y="67"/>
                    </a:lnTo>
                    <a:lnTo>
                      <a:pt x="5" y="45"/>
                    </a:lnTo>
                    <a:lnTo>
                      <a:pt x="13" y="32"/>
                    </a:lnTo>
                    <a:lnTo>
                      <a:pt x="23" y="15"/>
                    </a:lnTo>
                    <a:lnTo>
                      <a:pt x="27" y="0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Freeform 440"/>
              <p:cNvSpPr>
                <a:spLocks/>
              </p:cNvSpPr>
              <p:nvPr/>
            </p:nvSpPr>
            <p:spPr bwMode="auto">
              <a:xfrm>
                <a:off x="1159" y="3414"/>
                <a:ext cx="70" cy="133"/>
              </a:xfrm>
              <a:custGeom>
                <a:avLst/>
                <a:gdLst>
                  <a:gd name="T0" fmla="*/ 31 w 70"/>
                  <a:gd name="T1" fmla="*/ 0 h 133"/>
                  <a:gd name="T2" fmla="*/ 35 w 70"/>
                  <a:gd name="T3" fmla="*/ 28 h 133"/>
                  <a:gd name="T4" fmla="*/ 33 w 70"/>
                  <a:gd name="T5" fmla="*/ 68 h 133"/>
                  <a:gd name="T6" fmla="*/ 40 w 70"/>
                  <a:gd name="T7" fmla="*/ 94 h 133"/>
                  <a:gd name="T8" fmla="*/ 51 w 70"/>
                  <a:gd name="T9" fmla="*/ 99 h 133"/>
                  <a:gd name="T10" fmla="*/ 63 w 70"/>
                  <a:gd name="T11" fmla="*/ 102 h 133"/>
                  <a:gd name="T12" fmla="*/ 70 w 70"/>
                  <a:gd name="T13" fmla="*/ 112 h 133"/>
                  <a:gd name="T14" fmla="*/ 68 w 70"/>
                  <a:gd name="T15" fmla="*/ 125 h 133"/>
                  <a:gd name="T16" fmla="*/ 53 w 70"/>
                  <a:gd name="T17" fmla="*/ 133 h 133"/>
                  <a:gd name="T18" fmla="*/ 30 w 70"/>
                  <a:gd name="T19" fmla="*/ 133 h 133"/>
                  <a:gd name="T20" fmla="*/ 18 w 70"/>
                  <a:gd name="T21" fmla="*/ 124 h 133"/>
                  <a:gd name="T22" fmla="*/ 13 w 70"/>
                  <a:gd name="T23" fmla="*/ 108 h 133"/>
                  <a:gd name="T24" fmla="*/ 11 w 70"/>
                  <a:gd name="T25" fmla="*/ 79 h 133"/>
                  <a:gd name="T26" fmla="*/ 11 w 70"/>
                  <a:gd name="T27" fmla="*/ 49 h 133"/>
                  <a:gd name="T28" fmla="*/ 0 w 70"/>
                  <a:gd name="T29" fmla="*/ 29 h 133"/>
                  <a:gd name="T30" fmla="*/ 0 w 70"/>
                  <a:gd name="T31" fmla="*/ 22 h 133"/>
                  <a:gd name="T32" fmla="*/ 23 w 70"/>
                  <a:gd name="T33" fmla="*/ 5 h 133"/>
                  <a:gd name="T34" fmla="*/ 31 w 70"/>
                  <a:gd name="T35" fmla="*/ 0 h 1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0"/>
                  <a:gd name="T55" fmla="*/ 0 h 133"/>
                  <a:gd name="T56" fmla="*/ 70 w 70"/>
                  <a:gd name="T57" fmla="*/ 133 h 1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0" h="133">
                    <a:moveTo>
                      <a:pt x="31" y="0"/>
                    </a:moveTo>
                    <a:lnTo>
                      <a:pt x="35" y="28"/>
                    </a:lnTo>
                    <a:lnTo>
                      <a:pt x="33" y="68"/>
                    </a:lnTo>
                    <a:lnTo>
                      <a:pt x="40" y="94"/>
                    </a:lnTo>
                    <a:lnTo>
                      <a:pt x="51" y="99"/>
                    </a:lnTo>
                    <a:lnTo>
                      <a:pt x="63" y="102"/>
                    </a:lnTo>
                    <a:lnTo>
                      <a:pt x="70" y="112"/>
                    </a:lnTo>
                    <a:lnTo>
                      <a:pt x="68" y="125"/>
                    </a:lnTo>
                    <a:lnTo>
                      <a:pt x="53" y="133"/>
                    </a:lnTo>
                    <a:lnTo>
                      <a:pt x="30" y="133"/>
                    </a:lnTo>
                    <a:lnTo>
                      <a:pt x="18" y="124"/>
                    </a:lnTo>
                    <a:lnTo>
                      <a:pt x="13" y="108"/>
                    </a:lnTo>
                    <a:lnTo>
                      <a:pt x="11" y="79"/>
                    </a:lnTo>
                    <a:lnTo>
                      <a:pt x="11" y="49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23" y="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Freeform 441"/>
              <p:cNvSpPr>
                <a:spLocks/>
              </p:cNvSpPr>
              <p:nvPr/>
            </p:nvSpPr>
            <p:spPr bwMode="auto">
              <a:xfrm>
                <a:off x="1104" y="3450"/>
                <a:ext cx="51" cy="87"/>
              </a:xfrm>
              <a:custGeom>
                <a:avLst/>
                <a:gdLst>
                  <a:gd name="T0" fmla="*/ 31 w 51"/>
                  <a:gd name="T1" fmla="*/ 0 h 87"/>
                  <a:gd name="T2" fmla="*/ 28 w 51"/>
                  <a:gd name="T3" fmla="*/ 40 h 87"/>
                  <a:gd name="T4" fmla="*/ 31 w 51"/>
                  <a:gd name="T5" fmla="*/ 59 h 87"/>
                  <a:gd name="T6" fmla="*/ 46 w 51"/>
                  <a:gd name="T7" fmla="*/ 62 h 87"/>
                  <a:gd name="T8" fmla="*/ 51 w 51"/>
                  <a:gd name="T9" fmla="*/ 70 h 87"/>
                  <a:gd name="T10" fmla="*/ 46 w 51"/>
                  <a:gd name="T11" fmla="*/ 82 h 87"/>
                  <a:gd name="T12" fmla="*/ 29 w 51"/>
                  <a:gd name="T13" fmla="*/ 87 h 87"/>
                  <a:gd name="T14" fmla="*/ 7 w 51"/>
                  <a:gd name="T15" fmla="*/ 84 h 87"/>
                  <a:gd name="T16" fmla="*/ 0 w 51"/>
                  <a:gd name="T17" fmla="*/ 76 h 87"/>
                  <a:gd name="T18" fmla="*/ 1 w 51"/>
                  <a:gd name="T19" fmla="*/ 61 h 87"/>
                  <a:gd name="T20" fmla="*/ 4 w 51"/>
                  <a:gd name="T21" fmla="*/ 37 h 87"/>
                  <a:gd name="T22" fmla="*/ 1 w 51"/>
                  <a:gd name="T23" fmla="*/ 12 h 87"/>
                  <a:gd name="T24" fmla="*/ 31 w 51"/>
                  <a:gd name="T25" fmla="*/ 0 h 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1"/>
                  <a:gd name="T40" fmla="*/ 0 h 87"/>
                  <a:gd name="T41" fmla="*/ 51 w 51"/>
                  <a:gd name="T42" fmla="*/ 87 h 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1" h="87">
                    <a:moveTo>
                      <a:pt x="31" y="0"/>
                    </a:moveTo>
                    <a:lnTo>
                      <a:pt x="28" y="40"/>
                    </a:lnTo>
                    <a:lnTo>
                      <a:pt x="31" y="59"/>
                    </a:lnTo>
                    <a:lnTo>
                      <a:pt x="46" y="62"/>
                    </a:lnTo>
                    <a:lnTo>
                      <a:pt x="51" y="70"/>
                    </a:lnTo>
                    <a:lnTo>
                      <a:pt x="46" y="82"/>
                    </a:lnTo>
                    <a:lnTo>
                      <a:pt x="29" y="87"/>
                    </a:lnTo>
                    <a:lnTo>
                      <a:pt x="7" y="84"/>
                    </a:lnTo>
                    <a:lnTo>
                      <a:pt x="0" y="76"/>
                    </a:lnTo>
                    <a:lnTo>
                      <a:pt x="1" y="61"/>
                    </a:lnTo>
                    <a:lnTo>
                      <a:pt x="4" y="37"/>
                    </a:lnTo>
                    <a:lnTo>
                      <a:pt x="1" y="1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4" name="Freeform 442"/>
            <p:cNvSpPr>
              <a:spLocks/>
            </p:cNvSpPr>
            <p:nvPr/>
          </p:nvSpPr>
          <p:spPr bwMode="auto">
            <a:xfrm>
              <a:off x="1217" y="3125"/>
              <a:ext cx="267" cy="237"/>
            </a:xfrm>
            <a:custGeom>
              <a:avLst/>
              <a:gdLst>
                <a:gd name="T0" fmla="*/ 20 w 267"/>
                <a:gd name="T1" fmla="*/ 79 h 237"/>
                <a:gd name="T2" fmla="*/ 61 w 267"/>
                <a:gd name="T3" fmla="*/ 17 h 237"/>
                <a:gd name="T4" fmla="*/ 86 w 267"/>
                <a:gd name="T5" fmla="*/ 0 h 237"/>
                <a:gd name="T6" fmla="*/ 82 w 267"/>
                <a:gd name="T7" fmla="*/ 52 h 237"/>
                <a:gd name="T8" fmla="*/ 72 w 267"/>
                <a:gd name="T9" fmla="*/ 110 h 237"/>
                <a:gd name="T10" fmla="*/ 112 w 267"/>
                <a:gd name="T11" fmla="*/ 70 h 237"/>
                <a:gd name="T12" fmla="*/ 165 w 267"/>
                <a:gd name="T13" fmla="*/ 27 h 237"/>
                <a:gd name="T14" fmla="*/ 182 w 267"/>
                <a:gd name="T15" fmla="*/ 27 h 237"/>
                <a:gd name="T16" fmla="*/ 187 w 267"/>
                <a:gd name="T17" fmla="*/ 41 h 237"/>
                <a:gd name="T18" fmla="*/ 142 w 267"/>
                <a:gd name="T19" fmla="*/ 115 h 237"/>
                <a:gd name="T20" fmla="*/ 145 w 267"/>
                <a:gd name="T21" fmla="*/ 150 h 237"/>
                <a:gd name="T22" fmla="*/ 212 w 267"/>
                <a:gd name="T23" fmla="*/ 201 h 237"/>
                <a:gd name="T24" fmla="*/ 234 w 267"/>
                <a:gd name="T25" fmla="*/ 187 h 237"/>
                <a:gd name="T26" fmla="*/ 252 w 267"/>
                <a:gd name="T27" fmla="*/ 186 h 237"/>
                <a:gd name="T28" fmla="*/ 267 w 267"/>
                <a:gd name="T29" fmla="*/ 202 h 237"/>
                <a:gd name="T30" fmla="*/ 242 w 267"/>
                <a:gd name="T31" fmla="*/ 221 h 237"/>
                <a:gd name="T32" fmla="*/ 210 w 267"/>
                <a:gd name="T33" fmla="*/ 219 h 237"/>
                <a:gd name="T34" fmla="*/ 178 w 267"/>
                <a:gd name="T35" fmla="*/ 237 h 237"/>
                <a:gd name="T36" fmla="*/ 121 w 267"/>
                <a:gd name="T37" fmla="*/ 224 h 237"/>
                <a:gd name="T38" fmla="*/ 36 w 267"/>
                <a:gd name="T39" fmla="*/ 196 h 237"/>
                <a:gd name="T40" fmla="*/ 30 w 267"/>
                <a:gd name="T41" fmla="*/ 172 h 237"/>
                <a:gd name="T42" fmla="*/ 60 w 267"/>
                <a:gd name="T43" fmla="*/ 175 h 237"/>
                <a:gd name="T44" fmla="*/ 122 w 267"/>
                <a:gd name="T45" fmla="*/ 206 h 237"/>
                <a:gd name="T46" fmla="*/ 168 w 267"/>
                <a:gd name="T47" fmla="*/ 222 h 237"/>
                <a:gd name="T48" fmla="*/ 190 w 267"/>
                <a:gd name="T49" fmla="*/ 212 h 237"/>
                <a:gd name="T50" fmla="*/ 183 w 267"/>
                <a:gd name="T51" fmla="*/ 195 h 237"/>
                <a:gd name="T52" fmla="*/ 131 w 267"/>
                <a:gd name="T53" fmla="*/ 164 h 237"/>
                <a:gd name="T54" fmla="*/ 101 w 267"/>
                <a:gd name="T55" fmla="*/ 154 h 237"/>
                <a:gd name="T56" fmla="*/ 135 w 267"/>
                <a:gd name="T57" fmla="*/ 94 h 237"/>
                <a:gd name="T58" fmla="*/ 160 w 267"/>
                <a:gd name="T59" fmla="*/ 49 h 237"/>
                <a:gd name="T60" fmla="*/ 120 w 267"/>
                <a:gd name="T61" fmla="*/ 85 h 237"/>
                <a:gd name="T62" fmla="*/ 81 w 267"/>
                <a:gd name="T63" fmla="*/ 130 h 237"/>
                <a:gd name="T64" fmla="*/ 55 w 267"/>
                <a:gd name="T65" fmla="*/ 115 h 237"/>
                <a:gd name="T66" fmla="*/ 62 w 267"/>
                <a:gd name="T67" fmla="*/ 64 h 237"/>
                <a:gd name="T68" fmla="*/ 75 w 267"/>
                <a:gd name="T69" fmla="*/ 27 h 237"/>
                <a:gd name="T70" fmla="*/ 36 w 267"/>
                <a:gd name="T71" fmla="*/ 81 h 237"/>
                <a:gd name="T72" fmla="*/ 23 w 267"/>
                <a:gd name="T73" fmla="*/ 141 h 237"/>
                <a:gd name="T74" fmla="*/ 5 w 267"/>
                <a:gd name="T75" fmla="*/ 146 h 237"/>
                <a:gd name="T76" fmla="*/ 7 w 267"/>
                <a:gd name="T77" fmla="*/ 110 h 2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7"/>
                <a:gd name="T118" fmla="*/ 0 h 237"/>
                <a:gd name="T119" fmla="*/ 267 w 267"/>
                <a:gd name="T120" fmla="*/ 237 h 2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7" h="237">
                  <a:moveTo>
                    <a:pt x="12" y="100"/>
                  </a:moveTo>
                  <a:lnTo>
                    <a:pt x="20" y="79"/>
                  </a:lnTo>
                  <a:lnTo>
                    <a:pt x="36" y="55"/>
                  </a:lnTo>
                  <a:lnTo>
                    <a:pt x="61" y="17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93" y="7"/>
                  </a:lnTo>
                  <a:lnTo>
                    <a:pt x="82" y="52"/>
                  </a:lnTo>
                  <a:lnTo>
                    <a:pt x="70" y="102"/>
                  </a:lnTo>
                  <a:lnTo>
                    <a:pt x="72" y="110"/>
                  </a:lnTo>
                  <a:lnTo>
                    <a:pt x="85" y="110"/>
                  </a:lnTo>
                  <a:lnTo>
                    <a:pt x="112" y="70"/>
                  </a:lnTo>
                  <a:lnTo>
                    <a:pt x="140" y="42"/>
                  </a:lnTo>
                  <a:lnTo>
                    <a:pt x="165" y="27"/>
                  </a:lnTo>
                  <a:lnTo>
                    <a:pt x="177" y="24"/>
                  </a:lnTo>
                  <a:lnTo>
                    <a:pt x="182" y="27"/>
                  </a:lnTo>
                  <a:lnTo>
                    <a:pt x="190" y="30"/>
                  </a:lnTo>
                  <a:lnTo>
                    <a:pt x="187" y="41"/>
                  </a:lnTo>
                  <a:lnTo>
                    <a:pt x="160" y="76"/>
                  </a:lnTo>
                  <a:lnTo>
                    <a:pt x="142" y="115"/>
                  </a:lnTo>
                  <a:lnTo>
                    <a:pt x="137" y="140"/>
                  </a:lnTo>
                  <a:lnTo>
                    <a:pt x="145" y="150"/>
                  </a:lnTo>
                  <a:lnTo>
                    <a:pt x="170" y="165"/>
                  </a:lnTo>
                  <a:lnTo>
                    <a:pt x="212" y="201"/>
                  </a:lnTo>
                  <a:lnTo>
                    <a:pt x="220" y="195"/>
                  </a:lnTo>
                  <a:lnTo>
                    <a:pt x="234" y="187"/>
                  </a:lnTo>
                  <a:lnTo>
                    <a:pt x="248" y="185"/>
                  </a:lnTo>
                  <a:lnTo>
                    <a:pt x="252" y="186"/>
                  </a:lnTo>
                  <a:lnTo>
                    <a:pt x="264" y="191"/>
                  </a:lnTo>
                  <a:lnTo>
                    <a:pt x="267" y="202"/>
                  </a:lnTo>
                  <a:lnTo>
                    <a:pt x="259" y="216"/>
                  </a:lnTo>
                  <a:lnTo>
                    <a:pt x="242" y="221"/>
                  </a:lnTo>
                  <a:lnTo>
                    <a:pt x="217" y="221"/>
                  </a:lnTo>
                  <a:lnTo>
                    <a:pt x="210" y="219"/>
                  </a:lnTo>
                  <a:lnTo>
                    <a:pt x="195" y="229"/>
                  </a:lnTo>
                  <a:lnTo>
                    <a:pt x="178" y="237"/>
                  </a:lnTo>
                  <a:lnTo>
                    <a:pt x="162" y="236"/>
                  </a:lnTo>
                  <a:lnTo>
                    <a:pt x="121" y="224"/>
                  </a:lnTo>
                  <a:lnTo>
                    <a:pt x="75" y="207"/>
                  </a:lnTo>
                  <a:lnTo>
                    <a:pt x="36" y="196"/>
                  </a:lnTo>
                  <a:lnTo>
                    <a:pt x="26" y="185"/>
                  </a:lnTo>
                  <a:lnTo>
                    <a:pt x="30" y="172"/>
                  </a:lnTo>
                  <a:lnTo>
                    <a:pt x="42" y="167"/>
                  </a:lnTo>
                  <a:lnTo>
                    <a:pt x="60" y="175"/>
                  </a:lnTo>
                  <a:lnTo>
                    <a:pt x="87" y="194"/>
                  </a:lnTo>
                  <a:lnTo>
                    <a:pt x="122" y="206"/>
                  </a:lnTo>
                  <a:lnTo>
                    <a:pt x="155" y="219"/>
                  </a:lnTo>
                  <a:lnTo>
                    <a:pt x="168" y="222"/>
                  </a:lnTo>
                  <a:lnTo>
                    <a:pt x="180" y="219"/>
                  </a:lnTo>
                  <a:lnTo>
                    <a:pt x="190" y="212"/>
                  </a:lnTo>
                  <a:lnTo>
                    <a:pt x="195" y="207"/>
                  </a:lnTo>
                  <a:lnTo>
                    <a:pt x="183" y="195"/>
                  </a:lnTo>
                  <a:lnTo>
                    <a:pt x="157" y="179"/>
                  </a:lnTo>
                  <a:lnTo>
                    <a:pt x="131" y="164"/>
                  </a:lnTo>
                  <a:lnTo>
                    <a:pt x="113" y="157"/>
                  </a:lnTo>
                  <a:lnTo>
                    <a:pt x="101" y="154"/>
                  </a:lnTo>
                  <a:lnTo>
                    <a:pt x="108" y="134"/>
                  </a:lnTo>
                  <a:lnTo>
                    <a:pt x="135" y="94"/>
                  </a:lnTo>
                  <a:lnTo>
                    <a:pt x="160" y="56"/>
                  </a:lnTo>
                  <a:lnTo>
                    <a:pt x="160" y="49"/>
                  </a:lnTo>
                  <a:lnTo>
                    <a:pt x="148" y="51"/>
                  </a:lnTo>
                  <a:lnTo>
                    <a:pt x="120" y="85"/>
                  </a:lnTo>
                  <a:lnTo>
                    <a:pt x="90" y="127"/>
                  </a:lnTo>
                  <a:lnTo>
                    <a:pt x="81" y="130"/>
                  </a:lnTo>
                  <a:lnTo>
                    <a:pt x="65" y="125"/>
                  </a:lnTo>
                  <a:lnTo>
                    <a:pt x="55" y="115"/>
                  </a:lnTo>
                  <a:lnTo>
                    <a:pt x="51" y="105"/>
                  </a:lnTo>
                  <a:lnTo>
                    <a:pt x="62" y="64"/>
                  </a:lnTo>
                  <a:lnTo>
                    <a:pt x="77" y="29"/>
                  </a:lnTo>
                  <a:lnTo>
                    <a:pt x="75" y="27"/>
                  </a:lnTo>
                  <a:lnTo>
                    <a:pt x="55" y="50"/>
                  </a:lnTo>
                  <a:lnTo>
                    <a:pt x="36" y="81"/>
                  </a:lnTo>
                  <a:lnTo>
                    <a:pt x="23" y="112"/>
                  </a:lnTo>
                  <a:lnTo>
                    <a:pt x="23" y="141"/>
                  </a:lnTo>
                  <a:lnTo>
                    <a:pt x="16" y="150"/>
                  </a:lnTo>
                  <a:lnTo>
                    <a:pt x="5" y="146"/>
                  </a:lnTo>
                  <a:lnTo>
                    <a:pt x="0" y="130"/>
                  </a:lnTo>
                  <a:lnTo>
                    <a:pt x="7" y="110"/>
                  </a:lnTo>
                  <a:lnTo>
                    <a:pt x="12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Freeform 443"/>
            <p:cNvSpPr>
              <a:spLocks/>
            </p:cNvSpPr>
            <p:nvPr/>
          </p:nvSpPr>
          <p:spPr bwMode="auto">
            <a:xfrm>
              <a:off x="1171" y="3254"/>
              <a:ext cx="96" cy="91"/>
            </a:xfrm>
            <a:custGeom>
              <a:avLst/>
              <a:gdLst>
                <a:gd name="T0" fmla="*/ 0 w 96"/>
                <a:gd name="T1" fmla="*/ 22 h 91"/>
                <a:gd name="T2" fmla="*/ 8 w 96"/>
                <a:gd name="T3" fmla="*/ 7 h 91"/>
                <a:gd name="T4" fmla="*/ 23 w 96"/>
                <a:gd name="T5" fmla="*/ 0 h 91"/>
                <a:gd name="T6" fmla="*/ 40 w 96"/>
                <a:gd name="T7" fmla="*/ 1 h 91"/>
                <a:gd name="T8" fmla="*/ 63 w 96"/>
                <a:gd name="T9" fmla="*/ 17 h 91"/>
                <a:gd name="T10" fmla="*/ 84 w 96"/>
                <a:gd name="T11" fmla="*/ 35 h 91"/>
                <a:gd name="T12" fmla="*/ 96 w 96"/>
                <a:gd name="T13" fmla="*/ 58 h 91"/>
                <a:gd name="T14" fmla="*/ 96 w 96"/>
                <a:gd name="T15" fmla="*/ 78 h 91"/>
                <a:gd name="T16" fmla="*/ 84 w 96"/>
                <a:gd name="T17" fmla="*/ 90 h 91"/>
                <a:gd name="T18" fmla="*/ 66 w 96"/>
                <a:gd name="T19" fmla="*/ 91 h 91"/>
                <a:gd name="T20" fmla="*/ 61 w 96"/>
                <a:gd name="T21" fmla="*/ 90 h 91"/>
                <a:gd name="T22" fmla="*/ 59 w 96"/>
                <a:gd name="T23" fmla="*/ 63 h 91"/>
                <a:gd name="T24" fmla="*/ 41 w 96"/>
                <a:gd name="T25" fmla="*/ 43 h 91"/>
                <a:gd name="T26" fmla="*/ 18 w 96"/>
                <a:gd name="T27" fmla="*/ 32 h 91"/>
                <a:gd name="T28" fmla="*/ 0 w 96"/>
                <a:gd name="T29" fmla="*/ 22 h 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91"/>
                <a:gd name="T47" fmla="*/ 96 w 96"/>
                <a:gd name="T48" fmla="*/ 91 h 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91">
                  <a:moveTo>
                    <a:pt x="0" y="22"/>
                  </a:moveTo>
                  <a:lnTo>
                    <a:pt x="8" y="7"/>
                  </a:lnTo>
                  <a:lnTo>
                    <a:pt x="23" y="0"/>
                  </a:lnTo>
                  <a:lnTo>
                    <a:pt x="40" y="1"/>
                  </a:lnTo>
                  <a:lnTo>
                    <a:pt x="63" y="17"/>
                  </a:lnTo>
                  <a:lnTo>
                    <a:pt x="84" y="35"/>
                  </a:lnTo>
                  <a:lnTo>
                    <a:pt x="96" y="58"/>
                  </a:lnTo>
                  <a:lnTo>
                    <a:pt x="96" y="78"/>
                  </a:lnTo>
                  <a:lnTo>
                    <a:pt x="84" y="90"/>
                  </a:lnTo>
                  <a:lnTo>
                    <a:pt x="66" y="91"/>
                  </a:lnTo>
                  <a:lnTo>
                    <a:pt x="61" y="90"/>
                  </a:lnTo>
                  <a:lnTo>
                    <a:pt x="59" y="63"/>
                  </a:lnTo>
                  <a:lnTo>
                    <a:pt x="41" y="43"/>
                  </a:lnTo>
                  <a:lnTo>
                    <a:pt x="18" y="3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Freeform 444"/>
            <p:cNvSpPr>
              <a:spLocks/>
            </p:cNvSpPr>
            <p:nvPr/>
          </p:nvSpPr>
          <p:spPr bwMode="auto">
            <a:xfrm>
              <a:off x="1162" y="3247"/>
              <a:ext cx="120" cy="107"/>
            </a:xfrm>
            <a:custGeom>
              <a:avLst/>
              <a:gdLst>
                <a:gd name="T0" fmla="*/ 0 w 120"/>
                <a:gd name="T1" fmla="*/ 30 h 107"/>
                <a:gd name="T2" fmla="*/ 5 w 120"/>
                <a:gd name="T3" fmla="*/ 40 h 107"/>
                <a:gd name="T4" fmla="*/ 18 w 120"/>
                <a:gd name="T5" fmla="*/ 42 h 107"/>
                <a:gd name="T6" fmla="*/ 23 w 120"/>
                <a:gd name="T7" fmla="*/ 37 h 107"/>
                <a:gd name="T8" fmla="*/ 23 w 120"/>
                <a:gd name="T9" fmla="*/ 21 h 107"/>
                <a:gd name="T10" fmla="*/ 28 w 120"/>
                <a:gd name="T11" fmla="*/ 10 h 107"/>
                <a:gd name="T12" fmla="*/ 41 w 120"/>
                <a:gd name="T13" fmla="*/ 11 h 107"/>
                <a:gd name="T14" fmla="*/ 63 w 120"/>
                <a:gd name="T15" fmla="*/ 24 h 107"/>
                <a:gd name="T16" fmla="*/ 88 w 120"/>
                <a:gd name="T17" fmla="*/ 42 h 107"/>
                <a:gd name="T18" fmla="*/ 100 w 120"/>
                <a:gd name="T19" fmla="*/ 64 h 107"/>
                <a:gd name="T20" fmla="*/ 103 w 120"/>
                <a:gd name="T21" fmla="*/ 76 h 107"/>
                <a:gd name="T22" fmla="*/ 90 w 120"/>
                <a:gd name="T23" fmla="*/ 89 h 107"/>
                <a:gd name="T24" fmla="*/ 70 w 120"/>
                <a:gd name="T25" fmla="*/ 92 h 107"/>
                <a:gd name="T26" fmla="*/ 66 w 120"/>
                <a:gd name="T27" fmla="*/ 105 h 107"/>
                <a:gd name="T28" fmla="*/ 88 w 120"/>
                <a:gd name="T29" fmla="*/ 107 h 107"/>
                <a:gd name="T30" fmla="*/ 103 w 120"/>
                <a:gd name="T31" fmla="*/ 100 h 107"/>
                <a:gd name="T32" fmla="*/ 113 w 120"/>
                <a:gd name="T33" fmla="*/ 89 h 107"/>
                <a:gd name="T34" fmla="*/ 120 w 120"/>
                <a:gd name="T35" fmla="*/ 74 h 107"/>
                <a:gd name="T36" fmla="*/ 103 w 120"/>
                <a:gd name="T37" fmla="*/ 46 h 107"/>
                <a:gd name="T38" fmla="*/ 85 w 120"/>
                <a:gd name="T39" fmla="*/ 25 h 107"/>
                <a:gd name="T40" fmla="*/ 63 w 120"/>
                <a:gd name="T41" fmla="*/ 10 h 107"/>
                <a:gd name="T42" fmla="*/ 43 w 120"/>
                <a:gd name="T43" fmla="*/ 0 h 107"/>
                <a:gd name="T44" fmla="*/ 23 w 120"/>
                <a:gd name="T45" fmla="*/ 1 h 107"/>
                <a:gd name="T46" fmla="*/ 11 w 120"/>
                <a:gd name="T47" fmla="*/ 9 h 107"/>
                <a:gd name="T48" fmla="*/ 0 w 120"/>
                <a:gd name="T49" fmla="*/ 30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0"/>
                <a:gd name="T76" fmla="*/ 0 h 107"/>
                <a:gd name="T77" fmla="*/ 120 w 120"/>
                <a:gd name="T78" fmla="*/ 107 h 1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0" h="107">
                  <a:moveTo>
                    <a:pt x="0" y="30"/>
                  </a:moveTo>
                  <a:lnTo>
                    <a:pt x="5" y="40"/>
                  </a:lnTo>
                  <a:lnTo>
                    <a:pt x="18" y="42"/>
                  </a:lnTo>
                  <a:lnTo>
                    <a:pt x="23" y="37"/>
                  </a:lnTo>
                  <a:lnTo>
                    <a:pt x="23" y="21"/>
                  </a:lnTo>
                  <a:lnTo>
                    <a:pt x="28" y="10"/>
                  </a:lnTo>
                  <a:lnTo>
                    <a:pt x="41" y="11"/>
                  </a:lnTo>
                  <a:lnTo>
                    <a:pt x="63" y="24"/>
                  </a:lnTo>
                  <a:lnTo>
                    <a:pt x="88" y="42"/>
                  </a:lnTo>
                  <a:lnTo>
                    <a:pt x="100" y="64"/>
                  </a:lnTo>
                  <a:lnTo>
                    <a:pt x="103" y="76"/>
                  </a:lnTo>
                  <a:lnTo>
                    <a:pt x="90" y="89"/>
                  </a:lnTo>
                  <a:lnTo>
                    <a:pt x="70" y="92"/>
                  </a:lnTo>
                  <a:lnTo>
                    <a:pt x="66" y="105"/>
                  </a:lnTo>
                  <a:lnTo>
                    <a:pt x="88" y="107"/>
                  </a:lnTo>
                  <a:lnTo>
                    <a:pt x="103" y="100"/>
                  </a:lnTo>
                  <a:lnTo>
                    <a:pt x="113" y="89"/>
                  </a:lnTo>
                  <a:lnTo>
                    <a:pt x="120" y="74"/>
                  </a:lnTo>
                  <a:lnTo>
                    <a:pt x="103" y="46"/>
                  </a:lnTo>
                  <a:lnTo>
                    <a:pt x="85" y="25"/>
                  </a:lnTo>
                  <a:lnTo>
                    <a:pt x="63" y="10"/>
                  </a:lnTo>
                  <a:lnTo>
                    <a:pt x="43" y="0"/>
                  </a:lnTo>
                  <a:lnTo>
                    <a:pt x="23" y="1"/>
                  </a:lnTo>
                  <a:lnTo>
                    <a:pt x="11" y="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287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Jump Indirect Instructions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38219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8220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38221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22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7898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38217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8218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899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3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38212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8213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214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215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216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04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7907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7910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7911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7912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7913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5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7916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7917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7918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7921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7922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37923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38209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10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11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924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38207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8208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25" name="Line 53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Line 63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Line 64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28" name="Group 71"/>
          <p:cNvGrpSpPr>
            <a:grpSpLocks/>
          </p:cNvGrpSpPr>
          <p:nvPr/>
        </p:nvGrpSpPr>
        <p:grpSpPr bwMode="auto">
          <a:xfrm>
            <a:off x="5994400" y="4841875"/>
            <a:ext cx="1284288" cy="619125"/>
            <a:chOff x="4068" y="2806"/>
            <a:chExt cx="809" cy="390"/>
          </a:xfrm>
        </p:grpSpPr>
        <p:grpSp>
          <p:nvGrpSpPr>
            <p:cNvPr id="38192" name="Group 72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38197" name="Group 73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38199" name="Group 74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38204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38205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38206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8200" name="Rectangle 78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38201" name="Group 79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3820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3820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198" name="Rectangle 82"/>
              <p:cNvSpPr>
                <a:spLocks noChangeArrowheads="1"/>
              </p:cNvSpPr>
              <p:nvPr/>
            </p:nvSpPr>
            <p:spPr bwMode="auto">
              <a:xfrm>
                <a:off x="4086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38193" name="Group 83"/>
            <p:cNvGrpSpPr>
              <a:grpSpLocks/>
            </p:cNvGrpSpPr>
            <p:nvPr/>
          </p:nvGrpSpPr>
          <p:grpSpPr bwMode="auto">
            <a:xfrm>
              <a:off x="4677" y="2806"/>
              <a:ext cx="200" cy="87"/>
              <a:chOff x="4677" y="2806"/>
              <a:chExt cx="200" cy="87"/>
            </a:xfrm>
          </p:grpSpPr>
          <p:sp>
            <p:nvSpPr>
              <p:cNvPr id="38194" name="Freeform 84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5" name="Line 85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96" name="Rectangle 86"/>
              <p:cNvSpPr>
                <a:spLocks noChangeArrowheads="1"/>
              </p:cNvSpPr>
              <p:nvPr/>
            </p:nvSpPr>
            <p:spPr bwMode="auto">
              <a:xfrm>
                <a:off x="4787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7929" name="Group 87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38186" name="Freeform 88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7" name="Freeform 89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88" name="Rectangle 90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189" name="Freeform 91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0" name="Line 92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1" name="Rectangle 93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30" name="Line 94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95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96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Freeform 97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98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99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Line 100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101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102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103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104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105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Freeform 106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43" name="Group 107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38182" name="Line 108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3" name="Line 109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4" name="Freeform 110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5" name="Rectangle 111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944" name="Group 112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38178" name="Line 113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9" name="Line 114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0" name="Freeform 115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81" name="Rectangle 116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945" name="Group 117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38174" name="Line 118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5" name="Line 119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6" name="Freeform 120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7" name="Rectangle 121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7946" name="Group 122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38170" name="Line 123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1" name="Line 124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2" name="Freeform 125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73" name="Rectangle 126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47" name="Line 127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Line 128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Freeform 129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Freeform 130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1" name="Line 131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Line 132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Line 133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134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135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Freeform 136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7" name="Rectangle 137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37958" name="Freeform 138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59" name="Freeform 148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0" name="Line 150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Line 151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Line 152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Freeform 153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Freeform 154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65" name="Line 155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Line 156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Freeform 157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Line 158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Line 159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Line 160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Freeform 161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72" name="Rectangle 162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37973" name="Line 163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Line 164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75" name="Group 165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38167" name="Freeform 166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68" name="Line 167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69" name="Rectangle 168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76" name="Line 169"/>
          <p:cNvSpPr>
            <a:spLocks noChangeShapeType="1"/>
          </p:cNvSpPr>
          <p:nvPr/>
        </p:nvSpPr>
        <p:spPr bwMode="auto">
          <a:xfrm>
            <a:off x="2800350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Line 170"/>
          <p:cNvSpPr>
            <a:spLocks noChangeShapeType="1"/>
          </p:cNvSpPr>
          <p:nvPr/>
        </p:nvSpPr>
        <p:spPr bwMode="auto">
          <a:xfrm>
            <a:off x="2857500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Freeform 171"/>
          <p:cNvSpPr>
            <a:spLocks/>
          </p:cNvSpPr>
          <p:nvPr/>
        </p:nvSpPr>
        <p:spPr bwMode="auto">
          <a:xfrm>
            <a:off x="2951163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Rectangle 172"/>
          <p:cNvSpPr>
            <a:spLocks noChangeArrowheads="1"/>
          </p:cNvSpPr>
          <p:nvPr/>
        </p:nvSpPr>
        <p:spPr bwMode="auto">
          <a:xfrm>
            <a:off x="3109913" y="54752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37980" name="Group 173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38165" name="Line 174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66" name="Rectangle 175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7981" name="Line 176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82" name="Text Box 177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37983" name="Rectangle 178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37984" name="Line 179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Line 180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Line 181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Line 200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Line 201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Freeform 202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Rectangle 203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7991" name="Rectangle 205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37992" name="Line 230"/>
          <p:cNvSpPr>
            <a:spLocks noChangeShapeType="1"/>
          </p:cNvSpPr>
          <p:nvPr/>
        </p:nvSpPr>
        <p:spPr bwMode="auto">
          <a:xfrm>
            <a:off x="27940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Line 231"/>
          <p:cNvSpPr>
            <a:spLocks noChangeShapeType="1"/>
          </p:cNvSpPr>
          <p:nvPr/>
        </p:nvSpPr>
        <p:spPr bwMode="auto">
          <a:xfrm>
            <a:off x="28511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4" name="Freeform 232"/>
          <p:cNvSpPr>
            <a:spLocks/>
          </p:cNvSpPr>
          <p:nvPr/>
        </p:nvSpPr>
        <p:spPr bwMode="auto">
          <a:xfrm>
            <a:off x="29464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5" name="Rectangle 233"/>
          <p:cNvSpPr>
            <a:spLocks noChangeArrowheads="1"/>
          </p:cNvSpPr>
          <p:nvPr/>
        </p:nvSpPr>
        <p:spPr bwMode="auto">
          <a:xfrm>
            <a:off x="30575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7996" name="Line 234"/>
          <p:cNvSpPr>
            <a:spLocks noChangeShapeType="1"/>
          </p:cNvSpPr>
          <p:nvPr/>
        </p:nvSpPr>
        <p:spPr bwMode="auto">
          <a:xfrm>
            <a:off x="2813050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7" name="Line 235"/>
          <p:cNvSpPr>
            <a:spLocks noChangeShapeType="1"/>
          </p:cNvSpPr>
          <p:nvPr/>
        </p:nvSpPr>
        <p:spPr bwMode="auto">
          <a:xfrm>
            <a:off x="2870200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8" name="Freeform 236"/>
          <p:cNvSpPr>
            <a:spLocks/>
          </p:cNvSpPr>
          <p:nvPr/>
        </p:nvSpPr>
        <p:spPr bwMode="auto">
          <a:xfrm>
            <a:off x="2965450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99" name="Rectangle 237"/>
          <p:cNvSpPr>
            <a:spLocks noChangeArrowheads="1"/>
          </p:cNvSpPr>
          <p:nvPr/>
        </p:nvSpPr>
        <p:spPr bwMode="auto">
          <a:xfrm>
            <a:off x="3140075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38000" name="Line 238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01" name="Text Box 281"/>
          <p:cNvSpPr txBox="1">
            <a:spLocks noChangeArrowheads="1"/>
          </p:cNvSpPr>
          <p:nvPr/>
        </p:nvSpPr>
        <p:spPr bwMode="auto">
          <a:xfrm>
            <a:off x="3271838" y="1460500"/>
            <a:ext cx="47291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R-type: 	Jump Indirect, Jump and Link Indirect</a:t>
            </a:r>
          </a:p>
          <a:p>
            <a:pPr algn="l"/>
            <a:r>
              <a:rPr lang="en-US" sz="1600" b="0">
                <a:latin typeface="Tahoma" charset="0"/>
              </a:rPr>
              <a:t>	jr:      PC </a:t>
            </a:r>
            <a:r>
              <a:rPr lang="en-US" sz="1600" b="0">
                <a:latin typeface="Tahoma" charset="0"/>
                <a:sym typeface="Symbol" charset="0"/>
              </a:rPr>
              <a:t>  Reg[rs]</a:t>
            </a:r>
            <a:endParaRPr lang="en-US" sz="1600" b="0">
              <a:latin typeface="Tahoma" charset="0"/>
            </a:endParaRPr>
          </a:p>
          <a:p>
            <a:pPr algn="l"/>
            <a:r>
              <a:rPr lang="en-US" sz="1600" b="0">
                <a:latin typeface="Tahoma" charset="0"/>
              </a:rPr>
              <a:t>	jalr:   PC </a:t>
            </a:r>
            <a:r>
              <a:rPr lang="en-US" sz="1600" b="0">
                <a:latin typeface="Tahoma" charset="0"/>
                <a:sym typeface="Symbol" charset="0"/>
              </a:rPr>
              <a:t>  Reg[rs], Reg[rd]  PC + 4</a:t>
            </a:r>
          </a:p>
        </p:txBody>
      </p:sp>
      <p:sp>
        <p:nvSpPr>
          <p:cNvPr id="38002" name="Line 289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03" name="Line 290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04" name="Freeform 300"/>
          <p:cNvSpPr>
            <a:spLocks/>
          </p:cNvSpPr>
          <p:nvPr/>
        </p:nvSpPr>
        <p:spPr bwMode="auto">
          <a:xfrm>
            <a:off x="47529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5" name="Line 301"/>
          <p:cNvSpPr>
            <a:spLocks noChangeShapeType="1"/>
          </p:cNvSpPr>
          <p:nvPr/>
        </p:nvSpPr>
        <p:spPr bwMode="auto">
          <a:xfrm>
            <a:off x="4784725" y="516413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06" name="Rectangle 302"/>
          <p:cNvSpPr>
            <a:spLocks noChangeArrowheads="1"/>
          </p:cNvSpPr>
          <p:nvPr/>
        </p:nvSpPr>
        <p:spPr bwMode="auto">
          <a:xfrm>
            <a:off x="47148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000000"/>
                </a:solidFill>
                <a:latin typeface="AvantGarde" charset="0"/>
              </a:rPr>
              <a:t>Z</a:t>
            </a:r>
          </a:p>
        </p:txBody>
      </p:sp>
      <p:sp>
        <p:nvSpPr>
          <p:cNvPr id="38007" name="Freeform 303"/>
          <p:cNvSpPr>
            <a:spLocks/>
          </p:cNvSpPr>
          <p:nvPr/>
        </p:nvSpPr>
        <p:spPr bwMode="auto">
          <a:xfrm>
            <a:off x="24765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08" name="Line 304"/>
          <p:cNvSpPr>
            <a:spLocks noChangeShapeType="1"/>
          </p:cNvSpPr>
          <p:nvPr/>
        </p:nvSpPr>
        <p:spPr bwMode="auto">
          <a:xfrm>
            <a:off x="2508250" y="39497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09" name="Rectangle 305"/>
          <p:cNvSpPr>
            <a:spLocks noChangeArrowheads="1"/>
          </p:cNvSpPr>
          <p:nvPr/>
        </p:nvSpPr>
        <p:spPr bwMode="auto">
          <a:xfrm>
            <a:off x="24384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Z</a:t>
            </a:r>
          </a:p>
        </p:txBody>
      </p:sp>
      <p:sp>
        <p:nvSpPr>
          <p:cNvPr id="38010" name="Freeform 306"/>
          <p:cNvSpPr>
            <a:spLocks/>
          </p:cNvSpPr>
          <p:nvPr/>
        </p:nvSpPr>
        <p:spPr bwMode="auto">
          <a:xfrm>
            <a:off x="1911350" y="13239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11" name="Line 307"/>
          <p:cNvSpPr>
            <a:spLocks noChangeShapeType="1"/>
          </p:cNvSpPr>
          <p:nvPr/>
        </p:nvSpPr>
        <p:spPr bwMode="auto">
          <a:xfrm>
            <a:off x="1943100" y="12446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12" name="Rectangle 308"/>
          <p:cNvSpPr>
            <a:spLocks noChangeArrowheads="1"/>
          </p:cNvSpPr>
          <p:nvPr/>
        </p:nvSpPr>
        <p:spPr bwMode="auto">
          <a:xfrm>
            <a:off x="1873250" y="11287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BT</a:t>
            </a:r>
          </a:p>
        </p:txBody>
      </p:sp>
      <p:grpSp>
        <p:nvGrpSpPr>
          <p:cNvPr id="38013" name="Group 331"/>
          <p:cNvGrpSpPr>
            <a:grpSpLocks/>
          </p:cNvGrpSpPr>
          <p:nvPr/>
        </p:nvGrpSpPr>
        <p:grpSpPr bwMode="auto">
          <a:xfrm>
            <a:off x="2809875" y="4619625"/>
            <a:ext cx="673100" cy="138113"/>
            <a:chOff x="1770" y="2910"/>
            <a:chExt cx="424" cy="87"/>
          </a:xfrm>
        </p:grpSpPr>
        <p:sp>
          <p:nvSpPr>
            <p:cNvPr id="38161" name="Line 332"/>
            <p:cNvSpPr>
              <a:spLocks noChangeShapeType="1"/>
            </p:cNvSpPr>
            <p:nvPr/>
          </p:nvSpPr>
          <p:spPr bwMode="auto">
            <a:xfrm>
              <a:off x="1770" y="2918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62" name="Line 333"/>
            <p:cNvSpPr>
              <a:spLocks noChangeShapeType="1"/>
            </p:cNvSpPr>
            <p:nvPr/>
          </p:nvSpPr>
          <p:spPr bwMode="auto">
            <a:xfrm>
              <a:off x="1806" y="2954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63" name="Freeform 334"/>
            <p:cNvSpPr>
              <a:spLocks/>
            </p:cNvSpPr>
            <p:nvPr/>
          </p:nvSpPr>
          <p:spPr bwMode="auto">
            <a:xfrm>
              <a:off x="1866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64" name="Rectangle 335"/>
            <p:cNvSpPr>
              <a:spLocks noChangeArrowheads="1"/>
            </p:cNvSpPr>
            <p:nvPr/>
          </p:nvSpPr>
          <p:spPr bwMode="auto">
            <a:xfrm>
              <a:off x="1967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014" name="Line 336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5" name="Rectangle 337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grpSp>
        <p:nvGrpSpPr>
          <p:cNvPr id="38016" name="Group 338"/>
          <p:cNvGrpSpPr>
            <a:grpSpLocks/>
          </p:cNvGrpSpPr>
          <p:nvPr/>
        </p:nvGrpSpPr>
        <p:grpSpPr bwMode="auto">
          <a:xfrm>
            <a:off x="3048000" y="990600"/>
            <a:ext cx="5181600" cy="609600"/>
            <a:chOff x="1944" y="3696"/>
            <a:chExt cx="3264" cy="384"/>
          </a:xfrm>
        </p:grpSpPr>
        <p:grpSp>
          <p:nvGrpSpPr>
            <p:cNvPr id="38113" name="Group 339"/>
            <p:cNvGrpSpPr>
              <a:grpSpLocks/>
            </p:cNvGrpSpPr>
            <p:nvPr/>
          </p:nvGrpSpPr>
          <p:grpSpPr bwMode="auto">
            <a:xfrm>
              <a:off x="1944" y="3696"/>
              <a:ext cx="3264" cy="384"/>
              <a:chOff x="1632" y="1872"/>
              <a:chExt cx="3264" cy="384"/>
            </a:xfrm>
          </p:grpSpPr>
          <p:sp>
            <p:nvSpPr>
              <p:cNvPr id="38116" name="Rectangle 340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</a:endParaRPr>
              </a:p>
            </p:txBody>
          </p:sp>
          <p:grpSp>
            <p:nvGrpSpPr>
              <p:cNvPr id="38117" name="Group 341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38123" name="Group 342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38128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38130" name="Line 3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1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2" name="Line 3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3" name="Line 3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4" name="Line 3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5" name="Line 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6" name="Line 3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7" name="Line 3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8" name="Line 3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39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0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1" name="Line 3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2" name="Line 3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3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4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5" name="Line 3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6" name="Line 3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7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8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49" name="Line 3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0" name="Line 3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1" name="Line 3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2" name="Line 3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3" name="Line 3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4" name="Line 3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5" name="Line 3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6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7" name="Line 3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8" name="Line 3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59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160" name="Line 3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129" name="Rectangle 3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</p:grpSp>
            <p:sp>
              <p:nvSpPr>
                <p:cNvPr id="38124" name="Line 376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25" name="Line 377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26" name="Line 378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27" name="Line 379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118" name="Text Box 380"/>
              <p:cNvSpPr txBox="1">
                <a:spLocks noChangeArrowheads="1"/>
              </p:cNvSpPr>
              <p:nvPr/>
            </p:nvSpPr>
            <p:spPr bwMode="auto">
              <a:xfrm>
                <a:off x="1792" y="1982"/>
                <a:ext cx="4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0">
                    <a:latin typeface="Tahoma" charset="0"/>
                  </a:rPr>
                  <a:t>000000</a:t>
                </a:r>
              </a:p>
            </p:txBody>
          </p:sp>
          <p:sp>
            <p:nvSpPr>
              <p:cNvPr id="38119" name="Text Box 381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s</a:t>
                </a:r>
              </a:p>
            </p:txBody>
          </p:sp>
          <p:sp>
            <p:nvSpPr>
              <p:cNvPr id="38120" name="Text Box 382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t</a:t>
                </a:r>
              </a:p>
            </p:txBody>
          </p:sp>
          <p:sp>
            <p:nvSpPr>
              <p:cNvPr id="38121" name="Text Box 383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d</a:t>
                </a:r>
              </a:p>
            </p:txBody>
          </p:sp>
          <p:sp>
            <p:nvSpPr>
              <p:cNvPr id="38122" name="Text Box 384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600" i="1" baseline="-25000">
                  <a:latin typeface="Tahoma" charset="0"/>
                </a:endParaRPr>
              </a:p>
            </p:txBody>
          </p:sp>
        </p:grpSp>
        <p:sp>
          <p:nvSpPr>
            <p:cNvPr id="38114" name="Rectangle 385"/>
            <p:cNvSpPr>
              <a:spLocks noChangeArrowheads="1"/>
            </p:cNvSpPr>
            <p:nvPr/>
          </p:nvSpPr>
          <p:spPr bwMode="auto">
            <a:xfrm>
              <a:off x="4536" y="3792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400" b="0">
                  <a:latin typeface="Tahoma" charset="0"/>
                </a:rPr>
                <a:t>00100X</a:t>
              </a:r>
            </a:p>
          </p:txBody>
        </p:sp>
        <p:sp>
          <p:nvSpPr>
            <p:cNvPr id="38115" name="Rectangle 386"/>
            <p:cNvSpPr>
              <a:spLocks noChangeArrowheads="1"/>
            </p:cNvSpPr>
            <p:nvPr/>
          </p:nvSpPr>
          <p:spPr bwMode="auto">
            <a:xfrm>
              <a:off x="4056" y="3792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00000</a:t>
              </a:r>
            </a:p>
          </p:txBody>
        </p:sp>
      </p:grpSp>
      <p:sp>
        <p:nvSpPr>
          <p:cNvPr id="38017" name="Freeform 389"/>
          <p:cNvSpPr>
            <a:spLocks/>
          </p:cNvSpPr>
          <p:nvPr/>
        </p:nvSpPr>
        <p:spPr bwMode="auto">
          <a:xfrm flipH="1">
            <a:off x="4310063" y="3803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18" name="Line 390"/>
          <p:cNvSpPr>
            <a:spLocks noChangeShapeType="1"/>
          </p:cNvSpPr>
          <p:nvPr/>
        </p:nvSpPr>
        <p:spPr bwMode="auto">
          <a:xfrm>
            <a:off x="4354513" y="3835400"/>
            <a:ext cx="2349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019" name="Rectangle 391"/>
          <p:cNvSpPr>
            <a:spLocks noChangeArrowheads="1"/>
          </p:cNvSpPr>
          <p:nvPr/>
        </p:nvSpPr>
        <p:spPr bwMode="auto">
          <a:xfrm>
            <a:off x="4225925" y="3770313"/>
            <a:ext cx="809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FF3300"/>
                </a:solidFill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38020" name="Rectangle 392"/>
          <p:cNvSpPr>
            <a:spLocks noChangeArrowheads="1"/>
          </p:cNvSpPr>
          <p:nvPr/>
        </p:nvSpPr>
        <p:spPr bwMode="auto">
          <a:xfrm>
            <a:off x="1506538" y="1144588"/>
            <a:ext cx="9366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FF3300"/>
                </a:solidFill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38021" name="Freeform 393"/>
          <p:cNvSpPr>
            <a:spLocks/>
          </p:cNvSpPr>
          <p:nvPr/>
        </p:nvSpPr>
        <p:spPr bwMode="auto">
          <a:xfrm>
            <a:off x="1500188" y="1338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22" name="Line 394"/>
          <p:cNvSpPr>
            <a:spLocks noChangeShapeType="1"/>
          </p:cNvSpPr>
          <p:nvPr/>
        </p:nvSpPr>
        <p:spPr bwMode="auto">
          <a:xfrm>
            <a:off x="1531938" y="1258888"/>
            <a:ext cx="0" cy="13176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8023" name="Group 401"/>
          <p:cNvGrpSpPr>
            <a:grpSpLocks/>
          </p:cNvGrpSpPr>
          <p:nvPr/>
        </p:nvGrpSpPr>
        <p:grpSpPr bwMode="auto">
          <a:xfrm>
            <a:off x="4578350" y="2581275"/>
            <a:ext cx="755650" cy="415925"/>
            <a:chOff x="2884" y="1610"/>
            <a:chExt cx="476" cy="262"/>
          </a:xfrm>
        </p:grpSpPr>
        <p:sp>
          <p:nvSpPr>
            <p:cNvPr id="38108" name="Line 402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9" name="Line 403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10" name="Freeform 404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1" name="Rectangle 405"/>
            <p:cNvSpPr>
              <a:spLocks noChangeArrowheads="1"/>
            </p:cNvSpPr>
            <p:nvPr/>
          </p:nvSpPr>
          <p:spPr bwMode="auto">
            <a:xfrm>
              <a:off x="2978" y="1663"/>
              <a:ext cx="38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8112" name="Freeform 406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24" name="Group 407"/>
          <p:cNvGrpSpPr>
            <a:grpSpLocks/>
          </p:cNvGrpSpPr>
          <p:nvPr/>
        </p:nvGrpSpPr>
        <p:grpSpPr bwMode="auto">
          <a:xfrm>
            <a:off x="4495800" y="3443288"/>
            <a:ext cx="1612900" cy="1266825"/>
            <a:chOff x="2832" y="2169"/>
            <a:chExt cx="1016" cy="798"/>
          </a:xfrm>
        </p:grpSpPr>
        <p:sp>
          <p:nvSpPr>
            <p:cNvPr id="38072" name="Freeform 408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73" name="Freeform 409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74" name="Freeform 410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75" name="Rectangle 411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76" name="Freeform 412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77" name="Line 413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078" name="Group 414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38106" name="Rectangle 415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8107" name="Rectangle 416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8079" name="Line 417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0" name="Freeform 418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81" name="Line 419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82" name="Line 420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3" name="Text Box 421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38084" name="Group 422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38103" name="Rectangle 423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8104" name="Freeform 424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05" name="Line 425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85" name="Group 426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38101" name="Rectangle 427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8102" name="Rectangle 428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8086" name="Freeform 429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7" name="Line 430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8" name="Freeform 431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89" name="Freeform 432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0" name="Line 433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1" name="Line 434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2" name="Line 436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93" name="Rectangle 437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38094" name="Freeform 438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5" name="Freeform 439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6" name="Freeform 440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7" name="Line 441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98" name="Line 442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99" name="Line 443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100" name="Rectangle 444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025" name="Group 445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38061" name="Rectangle 446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62" name="Freeform 447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63" name="Line 448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64" name="Freeform 449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65" name="Rectangle 450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66" name="Rectangle 451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67" name="Rectangle 452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68" name="Rectangle 453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69" name="Rectangle 454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70" name="Rectangle 455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8071" name="Rectangle 456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026" name="Group 481"/>
          <p:cNvGrpSpPr>
            <a:grpSpLocks/>
          </p:cNvGrpSpPr>
          <p:nvPr/>
        </p:nvGrpSpPr>
        <p:grpSpPr bwMode="auto">
          <a:xfrm>
            <a:off x="3448050" y="2819400"/>
            <a:ext cx="971550" cy="552450"/>
            <a:chOff x="4913" y="1730"/>
            <a:chExt cx="612" cy="348"/>
          </a:xfrm>
        </p:grpSpPr>
        <p:sp>
          <p:nvSpPr>
            <p:cNvPr id="38043" name="Rectangle 482"/>
            <p:cNvSpPr>
              <a:spLocks noChangeArrowheads="1"/>
            </p:cNvSpPr>
            <p:nvPr/>
          </p:nvSpPr>
          <p:spPr bwMode="auto">
            <a:xfrm>
              <a:off x="5309" y="1730"/>
              <a:ext cx="1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38044" name="Group 483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38058" name="Rectangle 484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38059" name="Line 485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60" name="Line 486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5" name="Freeform 487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46" name="Freeform 489"/>
            <p:cNvSpPr>
              <a:spLocks/>
            </p:cNvSpPr>
            <p:nvPr/>
          </p:nvSpPr>
          <p:spPr bwMode="auto">
            <a:xfrm>
              <a:off x="5477" y="198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47" name="Line 490"/>
            <p:cNvSpPr>
              <a:spLocks noChangeShapeType="1"/>
            </p:cNvSpPr>
            <p:nvPr/>
          </p:nvSpPr>
          <p:spPr bwMode="auto">
            <a:xfrm flipH="1">
              <a:off x="5452" y="200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8048" name="Group 491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38055" name="Line 492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56" name="Line 493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57" name="Rectangle 494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38049" name="Freeform 496"/>
            <p:cNvSpPr>
              <a:spLocks/>
            </p:cNvSpPr>
            <p:nvPr/>
          </p:nvSpPr>
          <p:spPr bwMode="auto">
            <a:xfrm>
              <a:off x="5387" y="184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50" name="Line 497"/>
            <p:cNvSpPr>
              <a:spLocks noChangeShapeType="1"/>
            </p:cNvSpPr>
            <p:nvPr/>
          </p:nvSpPr>
          <p:spPr bwMode="auto">
            <a:xfrm flipH="1">
              <a:off x="5406" y="1787"/>
              <a:ext cx="0" cy="10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51" name="Freeform 498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52" name="Freeform 499"/>
            <p:cNvSpPr>
              <a:spLocks/>
            </p:cNvSpPr>
            <p:nvPr/>
          </p:nvSpPr>
          <p:spPr bwMode="auto">
            <a:xfrm>
              <a:off x="5311" y="201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53" name="Line 501"/>
            <p:cNvSpPr>
              <a:spLocks noChangeShapeType="1"/>
            </p:cNvSpPr>
            <p:nvPr/>
          </p:nvSpPr>
          <p:spPr bwMode="auto">
            <a:xfrm flipH="1">
              <a:off x="5282" y="203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54" name="Text Box 503"/>
            <p:cNvSpPr txBox="1">
              <a:spLocks noChangeArrowheads="1"/>
            </p:cNvSpPr>
            <p:nvPr/>
          </p:nvSpPr>
          <p:spPr bwMode="auto">
            <a:xfrm>
              <a:off x="5172" y="1962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31</a:t>
              </a:r>
            </a:p>
          </p:txBody>
        </p:sp>
      </p:grpSp>
      <p:sp>
        <p:nvSpPr>
          <p:cNvPr id="38027" name="AutoShape 243"/>
          <p:cNvSpPr>
            <a:spLocks noChangeArrowheads="1"/>
          </p:cNvSpPr>
          <p:nvPr/>
        </p:nvSpPr>
        <p:spPr bwMode="auto">
          <a:xfrm rot="-5400000">
            <a:off x="4048125" y="3152775"/>
            <a:ext cx="336550" cy="127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6 w 21600"/>
              <a:gd name="T13" fmla="*/ 4510 h 21600"/>
              <a:gd name="T14" fmla="*/ 17094 w 21600"/>
              <a:gd name="T15" fmla="*/ 170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28" name="Text Box 638"/>
          <p:cNvSpPr txBox="1">
            <a:spLocks noChangeArrowheads="1"/>
          </p:cNvSpPr>
          <p:nvPr/>
        </p:nvSpPr>
        <p:spPr bwMode="auto">
          <a:xfrm>
            <a:off x="4081463" y="3016250"/>
            <a:ext cx="23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600" b="0">
                <a:latin typeface="AvantGarde" charset="0"/>
              </a:rPr>
              <a:t>0</a:t>
            </a:r>
          </a:p>
          <a:p>
            <a:pPr algn="l"/>
            <a:r>
              <a:rPr lang="en-US" sz="600" b="0">
                <a:latin typeface="AvantGarde" charset="0"/>
              </a:rPr>
              <a:t>1</a:t>
            </a:r>
          </a:p>
          <a:p>
            <a:pPr algn="l"/>
            <a:r>
              <a:rPr lang="en-US" sz="600" b="0">
                <a:latin typeface="AvantGarde" charset="0"/>
              </a:rPr>
              <a:t>2</a:t>
            </a:r>
          </a:p>
        </p:txBody>
      </p:sp>
      <p:sp>
        <p:nvSpPr>
          <p:cNvPr id="38029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  <p:grpSp>
        <p:nvGrpSpPr>
          <p:cNvPr id="38030" name="Group 357"/>
          <p:cNvGrpSpPr>
            <a:grpSpLocks/>
          </p:cNvGrpSpPr>
          <p:nvPr/>
        </p:nvGrpSpPr>
        <p:grpSpPr bwMode="auto">
          <a:xfrm>
            <a:off x="3849688" y="3886200"/>
            <a:ext cx="519112" cy="782638"/>
            <a:chOff x="3849688" y="3899774"/>
            <a:chExt cx="519112" cy="782477"/>
          </a:xfrm>
        </p:grpSpPr>
        <p:sp>
          <p:nvSpPr>
            <p:cNvPr id="38031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32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035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38036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037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38038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38039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040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38041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42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Comparisons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8916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8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39241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39242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39243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44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8920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8921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39239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9240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22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6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39234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9235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236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237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238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27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8930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8931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8932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8933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8934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8935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8936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8939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8940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8941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8944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8945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39231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2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3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947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39229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39230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48" name="Line 53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63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64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51" name="Group 71"/>
          <p:cNvGrpSpPr>
            <a:grpSpLocks/>
          </p:cNvGrpSpPr>
          <p:nvPr/>
        </p:nvGrpSpPr>
        <p:grpSpPr bwMode="auto">
          <a:xfrm>
            <a:off x="5994400" y="4841875"/>
            <a:ext cx="1284288" cy="619125"/>
            <a:chOff x="4068" y="2806"/>
            <a:chExt cx="809" cy="390"/>
          </a:xfrm>
        </p:grpSpPr>
        <p:grpSp>
          <p:nvGrpSpPr>
            <p:cNvPr id="39214" name="Group 72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39219" name="Group 73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39221" name="Group 74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3922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392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3922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39222" name="Rectangle 78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39223" name="Group 79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3922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3922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220" name="Rectangle 82"/>
              <p:cNvSpPr>
                <a:spLocks noChangeArrowheads="1"/>
              </p:cNvSpPr>
              <p:nvPr/>
            </p:nvSpPr>
            <p:spPr bwMode="auto">
              <a:xfrm>
                <a:off x="4086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39215" name="Group 83"/>
            <p:cNvGrpSpPr>
              <a:grpSpLocks/>
            </p:cNvGrpSpPr>
            <p:nvPr/>
          </p:nvGrpSpPr>
          <p:grpSpPr bwMode="auto">
            <a:xfrm>
              <a:off x="4677" y="2806"/>
              <a:ext cx="200" cy="87"/>
              <a:chOff x="4677" y="2806"/>
              <a:chExt cx="200" cy="87"/>
            </a:xfrm>
          </p:grpSpPr>
          <p:sp>
            <p:nvSpPr>
              <p:cNvPr id="39216" name="Freeform 84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7" name="Line 85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8" name="Rectangle 86"/>
              <p:cNvSpPr>
                <a:spLocks noChangeArrowheads="1"/>
              </p:cNvSpPr>
              <p:nvPr/>
            </p:nvSpPr>
            <p:spPr bwMode="auto">
              <a:xfrm>
                <a:off x="4787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8952" name="Group 87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39208" name="Freeform 88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9" name="Freeform 89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10" name="Rectangle 90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211" name="Freeform 91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2" name="Line 92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3" name="Rectangle 93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53" name="Line 94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95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96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Freeform 97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98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99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Line 100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0" name="Line 101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Freeform 102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Line 103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3" name="Line 104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4" name="Line 105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5" name="Freeform 106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66" name="Group 107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39204" name="Line 108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5" name="Line 109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6" name="Freeform 110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7" name="Rectangle 111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967" name="Group 112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39200" name="Line 113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1" name="Line 114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2" name="Freeform 115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3" name="Rectangle 116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968" name="Group 117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39196" name="Line 118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7" name="Line 119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8" name="Freeform 120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9" name="Rectangle 121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39192" name="Line 123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3" name="Line 124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4" name="Freeform 125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5" name="Rectangle 126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70" name="Line 127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Line 128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2" name="Freeform 129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Freeform 130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Line 131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Line 132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Line 133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7" name="Line 134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8" name="Line 135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9" name="Freeform 136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0" name="Rectangle 137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38981" name="Freeform 138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2" name="Freeform 148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3" name="Line 149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4" name="Line 150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5" name="Line 151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6" name="Freeform 152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7" name="Freeform 153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8" name="Line 154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9" name="Line 155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0" name="Freeform 156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1" name="Line 157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2" name="Line 158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3" name="Line 159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Freeform 160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95" name="Rectangle 161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38996" name="Line 162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7" name="Line 163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98" name="Group 164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39189" name="Freeform 165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0" name="Line 166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1" name="Rectangle 167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8999" name="Line 168"/>
          <p:cNvSpPr>
            <a:spLocks noChangeShapeType="1"/>
          </p:cNvSpPr>
          <p:nvPr/>
        </p:nvSpPr>
        <p:spPr bwMode="auto">
          <a:xfrm>
            <a:off x="2800350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0" name="Line 169"/>
          <p:cNvSpPr>
            <a:spLocks noChangeShapeType="1"/>
          </p:cNvSpPr>
          <p:nvPr/>
        </p:nvSpPr>
        <p:spPr bwMode="auto">
          <a:xfrm>
            <a:off x="2857500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1" name="Freeform 170"/>
          <p:cNvSpPr>
            <a:spLocks/>
          </p:cNvSpPr>
          <p:nvPr/>
        </p:nvSpPr>
        <p:spPr bwMode="auto">
          <a:xfrm>
            <a:off x="2951163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2" name="Rectangle 171"/>
          <p:cNvSpPr>
            <a:spLocks noChangeArrowheads="1"/>
          </p:cNvSpPr>
          <p:nvPr/>
        </p:nvSpPr>
        <p:spPr bwMode="auto">
          <a:xfrm>
            <a:off x="3109913" y="54752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39003" name="Group 172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39187" name="Line 173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8" name="Rectangle 174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004" name="Line 175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05" name="Text Box 176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39006" name="Rectangle 177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39007" name="Line 178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8" name="Line 179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9" name="Line 180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0" name="Line 199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1" name="Line 200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2" name="Freeform 201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3" name="Rectangle 202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39014" name="Rectangle 203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39015" name="Line 213"/>
          <p:cNvSpPr>
            <a:spLocks noChangeShapeType="1"/>
          </p:cNvSpPr>
          <p:nvPr/>
        </p:nvSpPr>
        <p:spPr bwMode="auto">
          <a:xfrm>
            <a:off x="27940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" name="Line 214"/>
          <p:cNvSpPr>
            <a:spLocks noChangeShapeType="1"/>
          </p:cNvSpPr>
          <p:nvPr/>
        </p:nvSpPr>
        <p:spPr bwMode="auto">
          <a:xfrm>
            <a:off x="28511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" name="Freeform 215"/>
          <p:cNvSpPr>
            <a:spLocks/>
          </p:cNvSpPr>
          <p:nvPr/>
        </p:nvSpPr>
        <p:spPr bwMode="auto">
          <a:xfrm>
            <a:off x="29464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18" name="Rectangle 216"/>
          <p:cNvSpPr>
            <a:spLocks noChangeArrowheads="1"/>
          </p:cNvSpPr>
          <p:nvPr/>
        </p:nvSpPr>
        <p:spPr bwMode="auto">
          <a:xfrm>
            <a:off x="30575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39019" name="Line 217"/>
          <p:cNvSpPr>
            <a:spLocks noChangeShapeType="1"/>
          </p:cNvSpPr>
          <p:nvPr/>
        </p:nvSpPr>
        <p:spPr bwMode="auto">
          <a:xfrm>
            <a:off x="2813050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" name="Line 218"/>
          <p:cNvSpPr>
            <a:spLocks noChangeShapeType="1"/>
          </p:cNvSpPr>
          <p:nvPr/>
        </p:nvSpPr>
        <p:spPr bwMode="auto">
          <a:xfrm>
            <a:off x="2870200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1" name="Freeform 219"/>
          <p:cNvSpPr>
            <a:spLocks/>
          </p:cNvSpPr>
          <p:nvPr/>
        </p:nvSpPr>
        <p:spPr bwMode="auto">
          <a:xfrm>
            <a:off x="2965450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2" name="Rectangle 220"/>
          <p:cNvSpPr>
            <a:spLocks noChangeArrowheads="1"/>
          </p:cNvSpPr>
          <p:nvPr/>
        </p:nvSpPr>
        <p:spPr bwMode="auto">
          <a:xfrm>
            <a:off x="3140075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39023" name="Line 221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24" name="Text Box 222"/>
          <p:cNvSpPr txBox="1">
            <a:spLocks noChangeArrowheads="1"/>
          </p:cNvSpPr>
          <p:nvPr/>
        </p:nvSpPr>
        <p:spPr bwMode="auto">
          <a:xfrm>
            <a:off x="2605088" y="1162050"/>
            <a:ext cx="63865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I-type: set on less than &amp;  set on less than unsigned immediate</a:t>
            </a:r>
          </a:p>
          <a:p>
            <a:pPr algn="l"/>
            <a:r>
              <a:rPr lang="en-US" sz="1400" b="0">
                <a:latin typeface="Tahoma" charset="0"/>
              </a:rPr>
              <a:t>                    slti:    if (Reg[rs] &lt; SEXT(imm)) Reg[rt] </a:t>
            </a:r>
            <a:r>
              <a:rPr lang="en-US" sz="1400" b="0">
                <a:latin typeface="Tahoma" charset="0"/>
                <a:sym typeface="Symbol" charset="0"/>
              </a:rPr>
              <a:t>  1; else </a:t>
            </a:r>
            <a:r>
              <a:rPr lang="en-US" sz="1400" b="0">
                <a:latin typeface="Tahoma" charset="0"/>
              </a:rPr>
              <a:t>Reg[rt] </a:t>
            </a:r>
            <a:r>
              <a:rPr lang="en-US" sz="1400" b="0">
                <a:latin typeface="Tahoma" charset="0"/>
                <a:sym typeface="Symbol" charset="0"/>
              </a:rPr>
              <a:t>  0</a:t>
            </a:r>
            <a:endParaRPr lang="en-US" sz="1400" b="0">
              <a:latin typeface="Tahoma" charset="0"/>
            </a:endParaRPr>
          </a:p>
          <a:p>
            <a:pPr algn="l"/>
            <a:r>
              <a:rPr lang="en-US" sz="1400" b="0">
                <a:latin typeface="Tahoma" charset="0"/>
              </a:rPr>
              <a:t>                    sltiu:  if (Reg[rs] &lt; SEXT(imm)) Reg[rt] </a:t>
            </a:r>
            <a:r>
              <a:rPr lang="en-US" sz="1400" b="0">
                <a:latin typeface="Tahoma" charset="0"/>
                <a:sym typeface="Symbol" charset="0"/>
              </a:rPr>
              <a:t>  1; else </a:t>
            </a:r>
            <a:r>
              <a:rPr lang="en-US" sz="1400" b="0">
                <a:latin typeface="Tahoma" charset="0"/>
              </a:rPr>
              <a:t>Reg[rt] </a:t>
            </a:r>
            <a:r>
              <a:rPr lang="en-US" sz="1400" b="0">
                <a:latin typeface="Tahoma" charset="0"/>
                <a:sym typeface="Symbol" charset="0"/>
              </a:rPr>
              <a:t>  0</a:t>
            </a:r>
          </a:p>
        </p:txBody>
      </p:sp>
      <p:sp>
        <p:nvSpPr>
          <p:cNvPr id="39025" name="Line 225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26" name="Line 227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27" name="Line 228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28" name="Freeform 238"/>
          <p:cNvSpPr>
            <a:spLocks/>
          </p:cNvSpPr>
          <p:nvPr/>
        </p:nvSpPr>
        <p:spPr bwMode="auto">
          <a:xfrm>
            <a:off x="48545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" name="Line 239"/>
          <p:cNvSpPr>
            <a:spLocks noChangeShapeType="1"/>
          </p:cNvSpPr>
          <p:nvPr/>
        </p:nvSpPr>
        <p:spPr bwMode="auto">
          <a:xfrm>
            <a:off x="4886325" y="516413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30" name="Rectangle 240"/>
          <p:cNvSpPr>
            <a:spLocks noChangeArrowheads="1"/>
          </p:cNvSpPr>
          <p:nvPr/>
        </p:nvSpPr>
        <p:spPr bwMode="auto">
          <a:xfrm>
            <a:off x="48164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000000"/>
                </a:solidFill>
                <a:latin typeface="AvantGarde" charset="0"/>
              </a:rPr>
              <a:t>Z</a:t>
            </a:r>
          </a:p>
        </p:txBody>
      </p:sp>
      <p:sp>
        <p:nvSpPr>
          <p:cNvPr id="39031" name="Freeform 241"/>
          <p:cNvSpPr>
            <a:spLocks/>
          </p:cNvSpPr>
          <p:nvPr/>
        </p:nvSpPr>
        <p:spPr bwMode="auto">
          <a:xfrm>
            <a:off x="24765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32" name="Line 242"/>
          <p:cNvSpPr>
            <a:spLocks noChangeShapeType="1"/>
          </p:cNvSpPr>
          <p:nvPr/>
        </p:nvSpPr>
        <p:spPr bwMode="auto">
          <a:xfrm>
            <a:off x="2508250" y="39497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33" name="Rectangle 243"/>
          <p:cNvSpPr>
            <a:spLocks noChangeArrowheads="1"/>
          </p:cNvSpPr>
          <p:nvPr/>
        </p:nvSpPr>
        <p:spPr bwMode="auto">
          <a:xfrm>
            <a:off x="24384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Z</a:t>
            </a:r>
          </a:p>
        </p:txBody>
      </p:sp>
      <p:sp>
        <p:nvSpPr>
          <p:cNvPr id="39034" name="Freeform 244"/>
          <p:cNvSpPr>
            <a:spLocks/>
          </p:cNvSpPr>
          <p:nvPr/>
        </p:nvSpPr>
        <p:spPr bwMode="auto">
          <a:xfrm>
            <a:off x="1911350" y="13239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35" name="Line 245"/>
          <p:cNvSpPr>
            <a:spLocks noChangeShapeType="1"/>
          </p:cNvSpPr>
          <p:nvPr/>
        </p:nvSpPr>
        <p:spPr bwMode="auto">
          <a:xfrm>
            <a:off x="1943100" y="12446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36" name="Rectangle 246"/>
          <p:cNvSpPr>
            <a:spLocks noChangeArrowheads="1"/>
          </p:cNvSpPr>
          <p:nvPr/>
        </p:nvSpPr>
        <p:spPr bwMode="auto">
          <a:xfrm>
            <a:off x="1873250" y="11287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BT</a:t>
            </a:r>
          </a:p>
        </p:txBody>
      </p:sp>
      <p:grpSp>
        <p:nvGrpSpPr>
          <p:cNvPr id="39037" name="Group 269"/>
          <p:cNvGrpSpPr>
            <a:grpSpLocks/>
          </p:cNvGrpSpPr>
          <p:nvPr/>
        </p:nvGrpSpPr>
        <p:grpSpPr bwMode="auto">
          <a:xfrm>
            <a:off x="2809875" y="4619625"/>
            <a:ext cx="673100" cy="138113"/>
            <a:chOff x="1770" y="2910"/>
            <a:chExt cx="424" cy="87"/>
          </a:xfrm>
        </p:grpSpPr>
        <p:sp>
          <p:nvSpPr>
            <p:cNvPr id="39183" name="Line 270"/>
            <p:cNvSpPr>
              <a:spLocks noChangeShapeType="1"/>
            </p:cNvSpPr>
            <p:nvPr/>
          </p:nvSpPr>
          <p:spPr bwMode="auto">
            <a:xfrm>
              <a:off x="1770" y="2918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4" name="Line 271"/>
            <p:cNvSpPr>
              <a:spLocks noChangeShapeType="1"/>
            </p:cNvSpPr>
            <p:nvPr/>
          </p:nvSpPr>
          <p:spPr bwMode="auto">
            <a:xfrm>
              <a:off x="1806" y="2954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5" name="Freeform 272"/>
            <p:cNvSpPr>
              <a:spLocks/>
            </p:cNvSpPr>
            <p:nvPr/>
          </p:nvSpPr>
          <p:spPr bwMode="auto">
            <a:xfrm>
              <a:off x="1866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86" name="Rectangle 273"/>
            <p:cNvSpPr>
              <a:spLocks noChangeArrowheads="1"/>
            </p:cNvSpPr>
            <p:nvPr/>
          </p:nvSpPr>
          <p:spPr bwMode="auto">
            <a:xfrm>
              <a:off x="1967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038" name="Line 274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9" name="Rectangle 275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sp>
        <p:nvSpPr>
          <p:cNvPr id="39040" name="Freeform 276"/>
          <p:cNvSpPr>
            <a:spLocks/>
          </p:cNvSpPr>
          <p:nvPr/>
        </p:nvSpPr>
        <p:spPr bwMode="auto">
          <a:xfrm flipH="1">
            <a:off x="4310063" y="3803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41" name="Line 277"/>
          <p:cNvSpPr>
            <a:spLocks noChangeShapeType="1"/>
          </p:cNvSpPr>
          <p:nvPr/>
        </p:nvSpPr>
        <p:spPr bwMode="auto">
          <a:xfrm>
            <a:off x="4354513" y="3835400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042" name="Rectangle 278"/>
          <p:cNvSpPr>
            <a:spLocks noChangeArrowheads="1"/>
          </p:cNvSpPr>
          <p:nvPr/>
        </p:nvSpPr>
        <p:spPr bwMode="auto">
          <a:xfrm>
            <a:off x="4225925" y="3770313"/>
            <a:ext cx="809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JT </a:t>
            </a:r>
            <a:endParaRPr lang="en-US" sz="700" b="0">
              <a:latin typeface="Tahoma" charset="0"/>
            </a:endParaRPr>
          </a:p>
        </p:txBody>
      </p:sp>
      <p:sp>
        <p:nvSpPr>
          <p:cNvPr id="39043" name="Rectangle 279"/>
          <p:cNvSpPr>
            <a:spLocks noChangeArrowheads="1"/>
          </p:cNvSpPr>
          <p:nvPr/>
        </p:nvSpPr>
        <p:spPr bwMode="auto">
          <a:xfrm>
            <a:off x="1506538" y="1144588"/>
            <a:ext cx="9366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39044" name="Freeform 280"/>
          <p:cNvSpPr>
            <a:spLocks/>
          </p:cNvSpPr>
          <p:nvPr/>
        </p:nvSpPr>
        <p:spPr bwMode="auto">
          <a:xfrm>
            <a:off x="1500188" y="1338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45" name="Line 281"/>
          <p:cNvSpPr>
            <a:spLocks noChangeShapeType="1"/>
          </p:cNvSpPr>
          <p:nvPr/>
        </p:nvSpPr>
        <p:spPr bwMode="auto">
          <a:xfrm>
            <a:off x="1531938" y="125888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9046" name="Group 282"/>
          <p:cNvGrpSpPr>
            <a:grpSpLocks/>
          </p:cNvGrpSpPr>
          <p:nvPr/>
        </p:nvGrpSpPr>
        <p:grpSpPr bwMode="auto">
          <a:xfrm>
            <a:off x="3379788" y="847725"/>
            <a:ext cx="4876800" cy="304800"/>
            <a:chOff x="1728" y="288"/>
            <a:chExt cx="3072" cy="192"/>
          </a:xfrm>
        </p:grpSpPr>
        <p:grpSp>
          <p:nvGrpSpPr>
            <p:cNvPr id="39150" name="Group 283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39152" name="Line 284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3" name="Line 285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4" name="Line 286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5" name="Line 287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6" name="Line 288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7" name="Line 289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8" name="Line 290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9" name="Line 291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0" name="Line 292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1" name="Line 293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2" name="Line 294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3" name="Line 295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4" name="Line 296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5" name="Line 297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6" name="Line 298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7" name="Line 299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8" name="Line 300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9" name="Line 301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0" name="Line 302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1" name="Line 303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2" name="Line 304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3" name="Line 305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4" name="Line 306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5" name="Line 307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6" name="Line 308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7" name="Line 309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8" name="Line 310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9" name="Line 311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0" name="Line 312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1" name="Line 313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2" name="Line 314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51" name="Rectangle 315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39047" name="Line 316"/>
          <p:cNvSpPr>
            <a:spLocks noChangeShapeType="1"/>
          </p:cNvSpPr>
          <p:nvPr/>
        </p:nvSpPr>
        <p:spPr bwMode="auto">
          <a:xfrm>
            <a:off x="4294188" y="847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8" name="Line 317"/>
          <p:cNvSpPr>
            <a:spLocks noChangeShapeType="1"/>
          </p:cNvSpPr>
          <p:nvPr/>
        </p:nvSpPr>
        <p:spPr bwMode="auto">
          <a:xfrm>
            <a:off x="5056188" y="847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49" name="Line 318"/>
          <p:cNvSpPr>
            <a:spLocks noChangeShapeType="1"/>
          </p:cNvSpPr>
          <p:nvPr/>
        </p:nvSpPr>
        <p:spPr bwMode="auto">
          <a:xfrm>
            <a:off x="5818188" y="847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50" name="Text Box 319"/>
          <p:cNvSpPr txBox="1">
            <a:spLocks noChangeArrowheads="1"/>
          </p:cNvSpPr>
          <p:nvPr/>
        </p:nvSpPr>
        <p:spPr bwMode="auto">
          <a:xfrm>
            <a:off x="3427413" y="847725"/>
            <a:ext cx="877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Tahoma" charset="0"/>
              </a:rPr>
              <a:t>001XXX</a:t>
            </a:r>
          </a:p>
        </p:txBody>
      </p:sp>
      <p:sp>
        <p:nvSpPr>
          <p:cNvPr id="39051" name="Rectangle 320"/>
          <p:cNvSpPr>
            <a:spLocks noChangeArrowheads="1"/>
          </p:cNvSpPr>
          <p:nvPr/>
        </p:nvSpPr>
        <p:spPr bwMode="auto">
          <a:xfrm>
            <a:off x="6427788" y="84772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1200" b="0">
                <a:latin typeface="Tahoma" charset="0"/>
              </a:rPr>
              <a:t>immediate</a:t>
            </a:r>
          </a:p>
        </p:txBody>
      </p:sp>
      <p:sp>
        <p:nvSpPr>
          <p:cNvPr id="39052" name="Text Box 321"/>
          <p:cNvSpPr txBox="1">
            <a:spLocks noChangeArrowheads="1"/>
          </p:cNvSpPr>
          <p:nvPr/>
        </p:nvSpPr>
        <p:spPr bwMode="auto">
          <a:xfrm>
            <a:off x="4446588" y="762000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s</a:t>
            </a:r>
          </a:p>
        </p:txBody>
      </p:sp>
      <p:sp>
        <p:nvSpPr>
          <p:cNvPr id="39053" name="Text Box 322"/>
          <p:cNvSpPr txBox="1">
            <a:spLocks noChangeArrowheads="1"/>
          </p:cNvSpPr>
          <p:nvPr/>
        </p:nvSpPr>
        <p:spPr bwMode="auto">
          <a:xfrm>
            <a:off x="5132388" y="7620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t</a:t>
            </a:r>
          </a:p>
        </p:txBody>
      </p:sp>
      <p:sp>
        <p:nvSpPr>
          <p:cNvPr id="39054" name="Text Box 335"/>
          <p:cNvSpPr txBox="1">
            <a:spLocks noChangeArrowheads="1"/>
          </p:cNvSpPr>
          <p:nvPr/>
        </p:nvSpPr>
        <p:spPr bwMode="auto">
          <a:xfrm>
            <a:off x="7543800" y="2590800"/>
            <a:ext cx="1201738" cy="17541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 type="none" w="sm" len="med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200" b="0" u="sng" dirty="0">
                <a:latin typeface="Tahoma" charset="0"/>
              </a:rPr>
              <a:t>Reminder:</a:t>
            </a:r>
          </a:p>
          <a:p>
            <a:pPr algn="l"/>
            <a:r>
              <a:rPr lang="en-US" sz="1200" b="0" dirty="0">
                <a:latin typeface="Tahoma" charset="0"/>
              </a:rPr>
              <a:t>To evaluate   (A &lt; B) we   first compute   A-B and look   at the flags.</a:t>
            </a:r>
          </a:p>
          <a:p>
            <a:pPr algn="l"/>
            <a:endParaRPr lang="en-US" sz="1200" b="0" dirty="0">
              <a:latin typeface="Tahoma" charset="0"/>
            </a:endParaRPr>
          </a:p>
          <a:p>
            <a:pPr algn="l"/>
            <a:r>
              <a:rPr lang="en-US" sz="1200" b="0" dirty="0">
                <a:latin typeface="Tahoma" charset="0"/>
              </a:rPr>
              <a:t> LT  = N </a:t>
            </a:r>
            <a:r>
              <a:rPr lang="en-US" sz="1200" b="0" dirty="0">
                <a:latin typeface="Tahoma" charset="0"/>
                <a:sym typeface="Symbol" charset="0"/>
              </a:rPr>
              <a:t> </a:t>
            </a:r>
            <a:r>
              <a:rPr lang="en-US" sz="1200" b="0" dirty="0">
                <a:latin typeface="Tahoma" charset="0"/>
              </a:rPr>
              <a:t>V</a:t>
            </a:r>
          </a:p>
          <a:p>
            <a:pPr algn="l"/>
            <a:r>
              <a:rPr lang="en-US" sz="1200" b="0" dirty="0">
                <a:latin typeface="Tahoma" charset="0"/>
              </a:rPr>
              <a:t> LTU = </a:t>
            </a:r>
            <a:r>
              <a:rPr lang="en-US" sz="1200" b="0" dirty="0" smtClean="0">
                <a:latin typeface="Tahoma" charset="0"/>
              </a:rPr>
              <a:t>~C</a:t>
            </a:r>
            <a:endParaRPr lang="en-US" sz="1200" b="0" dirty="0">
              <a:latin typeface="Tahoma" charset="0"/>
            </a:endParaRPr>
          </a:p>
        </p:txBody>
      </p:sp>
      <p:grpSp>
        <p:nvGrpSpPr>
          <p:cNvPr id="39055" name="Group 348"/>
          <p:cNvGrpSpPr>
            <a:grpSpLocks/>
          </p:cNvGrpSpPr>
          <p:nvPr/>
        </p:nvGrpSpPr>
        <p:grpSpPr bwMode="auto">
          <a:xfrm>
            <a:off x="4578350" y="2578100"/>
            <a:ext cx="755650" cy="400050"/>
            <a:chOff x="2884" y="1610"/>
            <a:chExt cx="476" cy="262"/>
          </a:xfrm>
        </p:grpSpPr>
        <p:sp>
          <p:nvSpPr>
            <p:cNvPr id="39145" name="Line 349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6" name="Line 350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7" name="Freeform 351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48" name="Rectangle 352"/>
            <p:cNvSpPr>
              <a:spLocks noChangeArrowheads="1"/>
            </p:cNvSpPr>
            <p:nvPr/>
          </p:nvSpPr>
          <p:spPr bwMode="auto">
            <a:xfrm>
              <a:off x="2980" y="1663"/>
              <a:ext cx="38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39149" name="Freeform 353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56" name="Group 354"/>
          <p:cNvGrpSpPr>
            <a:grpSpLocks/>
          </p:cNvGrpSpPr>
          <p:nvPr/>
        </p:nvGrpSpPr>
        <p:grpSpPr bwMode="auto">
          <a:xfrm>
            <a:off x="4495800" y="3457575"/>
            <a:ext cx="1612900" cy="1266825"/>
            <a:chOff x="2832" y="2169"/>
            <a:chExt cx="1016" cy="798"/>
          </a:xfrm>
        </p:grpSpPr>
        <p:sp>
          <p:nvSpPr>
            <p:cNvPr id="39109" name="Freeform 355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0" name="Freeform 356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1" name="Freeform 357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2" name="Rectangle 358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13" name="Freeform 359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4" name="Line 360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115" name="Group 361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39143" name="Rectangle 362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9144" name="Rectangle 363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9116" name="Line 364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7" name="Freeform 365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18" name="Line 366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119" name="Line 367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0" name="Text Box 368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39121" name="Group 369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39140" name="Rectangle 370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9141" name="Freeform 371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42" name="Line 372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122" name="Group 373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39138" name="Rectangle 374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39139" name="Rectangle 375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39123" name="Freeform 376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4" name="Line 377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5" name="Freeform 378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6" name="Freeform 379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7" name="Line 380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8" name="Line 381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9" name="Line 383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130" name="Rectangle 384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39131" name="Freeform 385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2" name="Freeform 386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3" name="Freeform 387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4" name="Line 388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135" name="Line 389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136" name="Line 390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137" name="Rectangle 391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057" name="Group 392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39098" name="Rectangle 393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099" name="Freeform 394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00" name="Line 395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1" name="Freeform 396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2" name="Rectangle 397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3" name="Rectangle 398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4" name="Rectangle 399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5" name="Rectangle 400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6" name="Rectangle 401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7" name="Rectangle 402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39108" name="Rectangle 403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058" name="Group 406"/>
          <p:cNvGrpSpPr>
            <a:grpSpLocks/>
          </p:cNvGrpSpPr>
          <p:nvPr/>
        </p:nvGrpSpPr>
        <p:grpSpPr bwMode="auto">
          <a:xfrm>
            <a:off x="3449638" y="3011488"/>
            <a:ext cx="690562" cy="106362"/>
            <a:chOff x="2173" y="1889"/>
            <a:chExt cx="435" cy="67"/>
          </a:xfrm>
        </p:grpSpPr>
        <p:sp>
          <p:nvSpPr>
            <p:cNvPr id="39095" name="Rectangle 407"/>
            <p:cNvSpPr>
              <a:spLocks noChangeArrowheads="1"/>
            </p:cNvSpPr>
            <p:nvPr/>
          </p:nvSpPr>
          <p:spPr bwMode="auto">
            <a:xfrm>
              <a:off x="2212" y="1889"/>
              <a:ext cx="29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Rd:&lt;15:11&gt;</a:t>
              </a:r>
              <a:endParaRPr lang="en-US" sz="700" b="0">
                <a:latin typeface="AvantGarde" charset="0"/>
              </a:endParaRPr>
            </a:p>
          </p:txBody>
        </p:sp>
        <p:sp>
          <p:nvSpPr>
            <p:cNvPr id="39096" name="Line 408"/>
            <p:cNvSpPr>
              <a:spLocks noChangeShapeType="1"/>
            </p:cNvSpPr>
            <p:nvPr/>
          </p:nvSpPr>
          <p:spPr bwMode="auto">
            <a:xfrm>
              <a:off x="2173" y="1917"/>
              <a:ext cx="36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7" name="Line 409"/>
            <p:cNvSpPr>
              <a:spLocks noChangeShapeType="1"/>
            </p:cNvSpPr>
            <p:nvPr/>
          </p:nvSpPr>
          <p:spPr bwMode="auto">
            <a:xfrm>
              <a:off x="2209" y="1953"/>
              <a:ext cx="39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059" name="Freeform 410"/>
          <p:cNvSpPr>
            <a:spLocks/>
          </p:cNvSpPr>
          <p:nvPr/>
        </p:nvSpPr>
        <p:spPr bwMode="auto">
          <a:xfrm>
            <a:off x="4073525" y="3082925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060" name="Group 414"/>
          <p:cNvGrpSpPr>
            <a:grpSpLocks/>
          </p:cNvGrpSpPr>
          <p:nvPr/>
        </p:nvGrpSpPr>
        <p:grpSpPr bwMode="auto">
          <a:xfrm>
            <a:off x="3448050" y="3105150"/>
            <a:ext cx="706438" cy="107950"/>
            <a:chOff x="2172" y="2047"/>
            <a:chExt cx="445" cy="68"/>
          </a:xfrm>
        </p:grpSpPr>
        <p:sp>
          <p:nvSpPr>
            <p:cNvPr id="39092" name="Line 415"/>
            <p:cNvSpPr>
              <a:spLocks noChangeShapeType="1"/>
            </p:cNvSpPr>
            <p:nvPr/>
          </p:nvSpPr>
          <p:spPr bwMode="auto">
            <a:xfrm>
              <a:off x="2172" y="2079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3" name="Line 416"/>
            <p:cNvSpPr>
              <a:spLocks noChangeShapeType="1"/>
            </p:cNvSpPr>
            <p:nvPr/>
          </p:nvSpPr>
          <p:spPr bwMode="auto">
            <a:xfrm>
              <a:off x="2208" y="2115"/>
              <a:ext cx="40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4" name="Rectangle 417"/>
            <p:cNvSpPr>
              <a:spLocks noChangeArrowheads="1"/>
            </p:cNvSpPr>
            <p:nvPr/>
          </p:nvSpPr>
          <p:spPr bwMode="auto">
            <a:xfrm>
              <a:off x="2210" y="2047"/>
              <a:ext cx="27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AvantGarde" charset="0"/>
                </a:rPr>
                <a:t>Rt:&lt;20:16&gt;</a:t>
              </a:r>
            </a:p>
          </p:txBody>
        </p:sp>
      </p:grpSp>
      <p:sp>
        <p:nvSpPr>
          <p:cNvPr id="39061" name="Freeform 421"/>
          <p:cNvSpPr>
            <a:spLocks/>
          </p:cNvSpPr>
          <p:nvPr/>
        </p:nvSpPr>
        <p:spPr bwMode="auto">
          <a:xfrm>
            <a:off x="4073525" y="318135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062" name="Group 381"/>
          <p:cNvGrpSpPr>
            <a:grpSpLocks/>
          </p:cNvGrpSpPr>
          <p:nvPr/>
        </p:nvGrpSpPr>
        <p:grpSpPr bwMode="auto">
          <a:xfrm>
            <a:off x="3859213" y="2819400"/>
            <a:ext cx="560387" cy="566738"/>
            <a:chOff x="3859212" y="2819400"/>
            <a:chExt cx="560388" cy="566182"/>
          </a:xfrm>
        </p:grpSpPr>
        <p:grpSp>
          <p:nvGrpSpPr>
            <p:cNvPr id="39077" name="Group 379"/>
            <p:cNvGrpSpPr>
              <a:grpSpLocks/>
            </p:cNvGrpSpPr>
            <p:nvPr/>
          </p:nvGrpSpPr>
          <p:grpSpPr bwMode="auto">
            <a:xfrm>
              <a:off x="4303713" y="3217863"/>
              <a:ext cx="115887" cy="57150"/>
              <a:chOff x="4303713" y="3217863"/>
              <a:chExt cx="115887" cy="57150"/>
            </a:xfrm>
          </p:grpSpPr>
          <p:sp>
            <p:nvSpPr>
              <p:cNvPr id="39090" name="Freeform 412"/>
              <p:cNvSpPr>
                <a:spLocks/>
              </p:cNvSpPr>
              <p:nvPr/>
            </p:nvSpPr>
            <p:spPr bwMode="auto">
              <a:xfrm>
                <a:off x="4343400" y="3217863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1" name="Line 413"/>
              <p:cNvSpPr>
                <a:spLocks noChangeShapeType="1"/>
              </p:cNvSpPr>
              <p:nvPr/>
            </p:nvSpPr>
            <p:spPr bwMode="auto">
              <a:xfrm flipH="1">
                <a:off x="4303713" y="3248025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078" name="Group 378"/>
            <p:cNvGrpSpPr>
              <a:grpSpLocks/>
            </p:cNvGrpSpPr>
            <p:nvPr/>
          </p:nvGrpSpPr>
          <p:grpSpPr bwMode="auto">
            <a:xfrm>
              <a:off x="4076861" y="2819400"/>
              <a:ext cx="310989" cy="261938"/>
              <a:chOff x="4076861" y="2819400"/>
              <a:chExt cx="310989" cy="261938"/>
            </a:xfrm>
          </p:grpSpPr>
          <p:sp>
            <p:nvSpPr>
              <p:cNvPr id="39086" name="Rectangle 405"/>
              <p:cNvSpPr>
                <a:spLocks noChangeArrowheads="1"/>
              </p:cNvSpPr>
              <p:nvPr/>
            </p:nvSpPr>
            <p:spPr bwMode="auto">
              <a:xfrm>
                <a:off x="4076861" y="2819400"/>
                <a:ext cx="310989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Helvetica" charset="0"/>
                  </a:rPr>
                  <a:t>WASEL</a:t>
                </a:r>
                <a:endParaRPr lang="en-US" b="0">
                  <a:latin typeface="Tahoma" charset="0"/>
                </a:endParaRPr>
              </a:p>
            </p:txBody>
          </p:sp>
          <p:grpSp>
            <p:nvGrpSpPr>
              <p:cNvPr id="39087" name="Group 377"/>
              <p:cNvGrpSpPr>
                <a:grpSpLocks/>
              </p:cNvGrpSpPr>
              <p:nvPr/>
            </p:nvGrpSpPr>
            <p:grpSpPr bwMode="auto">
              <a:xfrm>
                <a:off x="4200525" y="2909888"/>
                <a:ext cx="57150" cy="171450"/>
                <a:chOff x="4200525" y="2909888"/>
                <a:chExt cx="57150" cy="171450"/>
              </a:xfrm>
            </p:grpSpPr>
            <p:sp>
              <p:nvSpPr>
                <p:cNvPr id="39088" name="Freeform 419"/>
                <p:cNvSpPr>
                  <a:spLocks/>
                </p:cNvSpPr>
                <p:nvPr/>
              </p:nvSpPr>
              <p:spPr bwMode="auto">
                <a:xfrm>
                  <a:off x="4200525" y="3005138"/>
                  <a:ext cx="57150" cy="76200"/>
                </a:xfrm>
                <a:custGeom>
                  <a:avLst/>
                  <a:gdLst>
                    <a:gd name="T0" fmla="*/ 2147483647 w 36"/>
                    <a:gd name="T1" fmla="*/ 2147483647 h 48"/>
                    <a:gd name="T2" fmla="*/ 0 w 36"/>
                    <a:gd name="T3" fmla="*/ 0 h 48"/>
                    <a:gd name="T4" fmla="*/ 2147483647 w 36"/>
                    <a:gd name="T5" fmla="*/ 2147483647 h 48"/>
                    <a:gd name="T6" fmla="*/ 2147483647 w 36"/>
                    <a:gd name="T7" fmla="*/ 0 h 48"/>
                    <a:gd name="T8" fmla="*/ 2147483647 w 36"/>
                    <a:gd name="T9" fmla="*/ 2147483647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48"/>
                    <a:gd name="T17" fmla="*/ 36 w 3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48">
                      <a:moveTo>
                        <a:pt x="20" y="48"/>
                      </a:moveTo>
                      <a:lnTo>
                        <a:pt x="0" y="0"/>
                      </a:lnTo>
                      <a:lnTo>
                        <a:pt x="20" y="24"/>
                      </a:lnTo>
                      <a:lnTo>
                        <a:pt x="36" y="0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89" name="Line 420"/>
                <p:cNvSpPr>
                  <a:spLocks noChangeShapeType="1"/>
                </p:cNvSpPr>
                <p:nvPr/>
              </p:nvSpPr>
              <p:spPr bwMode="auto">
                <a:xfrm flipH="1">
                  <a:off x="4230688" y="2909888"/>
                  <a:ext cx="0" cy="1651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9079" name="Group 376"/>
            <p:cNvGrpSpPr>
              <a:grpSpLocks/>
            </p:cNvGrpSpPr>
            <p:nvPr/>
          </p:nvGrpSpPr>
          <p:grpSpPr bwMode="auto">
            <a:xfrm>
              <a:off x="3859212" y="3187700"/>
              <a:ext cx="331788" cy="184150"/>
              <a:chOff x="3859212" y="3187700"/>
              <a:chExt cx="331788" cy="184150"/>
            </a:xfrm>
          </p:grpSpPr>
          <p:sp>
            <p:nvSpPr>
              <p:cNvPr id="39083" name="Freeform 422"/>
              <p:cNvSpPr>
                <a:spLocks/>
              </p:cNvSpPr>
              <p:nvPr/>
            </p:nvSpPr>
            <p:spPr bwMode="auto">
              <a:xfrm>
                <a:off x="4079875" y="3263900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Line 424"/>
              <p:cNvSpPr>
                <a:spLocks noChangeShapeType="1"/>
              </p:cNvSpPr>
              <p:nvPr/>
            </p:nvSpPr>
            <p:spPr bwMode="auto">
              <a:xfrm flipH="1">
                <a:off x="4033838" y="3295650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85" name="Text Box 426"/>
              <p:cNvSpPr txBox="1">
                <a:spLocks noChangeArrowheads="1"/>
              </p:cNvSpPr>
              <p:nvPr/>
            </p:nvSpPr>
            <p:spPr bwMode="auto">
              <a:xfrm>
                <a:off x="3859212" y="3187700"/>
                <a:ext cx="331788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31</a:t>
                </a:r>
              </a:p>
            </p:txBody>
          </p:sp>
        </p:grpSp>
        <p:grpSp>
          <p:nvGrpSpPr>
            <p:cNvPr id="39080" name="Group 380"/>
            <p:cNvGrpSpPr>
              <a:grpSpLocks/>
            </p:cNvGrpSpPr>
            <p:nvPr/>
          </p:nvGrpSpPr>
          <p:grpSpPr bwMode="auto">
            <a:xfrm>
              <a:off x="4082038" y="3016250"/>
              <a:ext cx="235962" cy="369332"/>
              <a:chOff x="4082038" y="3016250"/>
              <a:chExt cx="235962" cy="369332"/>
            </a:xfrm>
          </p:grpSpPr>
          <p:sp>
            <p:nvSpPr>
              <p:cNvPr id="39081" name="AutoShape 243"/>
              <p:cNvSpPr>
                <a:spLocks noChangeArrowheads="1"/>
              </p:cNvSpPr>
              <p:nvPr/>
            </p:nvSpPr>
            <p:spPr bwMode="auto">
              <a:xfrm rot="-5400000">
                <a:off x="4048127" y="3152776"/>
                <a:ext cx="336550" cy="12699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6 w 21600"/>
                  <a:gd name="T13" fmla="*/ 4510 h 21600"/>
                  <a:gd name="T14" fmla="*/ 17094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82" name="Text Box 638"/>
              <p:cNvSpPr txBox="1">
                <a:spLocks noChangeArrowheads="1"/>
              </p:cNvSpPr>
              <p:nvPr/>
            </p:nvSpPr>
            <p:spPr bwMode="auto">
              <a:xfrm>
                <a:off x="4082038" y="301625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0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1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2</a:t>
                </a:r>
              </a:p>
            </p:txBody>
          </p:sp>
        </p:grpSp>
      </p:grpSp>
      <p:grpSp>
        <p:nvGrpSpPr>
          <p:cNvPr id="39063" name="Group 363"/>
          <p:cNvGrpSpPr>
            <a:grpSpLocks/>
          </p:cNvGrpSpPr>
          <p:nvPr/>
        </p:nvGrpSpPr>
        <p:grpSpPr bwMode="auto">
          <a:xfrm>
            <a:off x="3848100" y="3892550"/>
            <a:ext cx="519113" cy="782638"/>
            <a:chOff x="3849688" y="3899774"/>
            <a:chExt cx="519112" cy="782477"/>
          </a:xfrm>
        </p:grpSpPr>
        <p:sp>
          <p:nvSpPr>
            <p:cNvPr id="39065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066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7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8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069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39070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071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39072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39073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74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39075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6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  <p:sp>
        <p:nvSpPr>
          <p:cNvPr id="39064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comparisons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9940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40274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40275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40276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7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943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39944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39945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40272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0273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946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0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40267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0268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269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270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271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951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39954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39955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39956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39957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39958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39959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39960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39963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39964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39965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39968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39969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39970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40264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5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6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971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40262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0263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972" name="Line 53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Freeform 54"/>
          <p:cNvSpPr>
            <a:spLocks/>
          </p:cNvSpPr>
          <p:nvPr/>
        </p:nvSpPr>
        <p:spPr bwMode="auto">
          <a:xfrm>
            <a:off x="5268913" y="40195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Line 63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Line 64"/>
          <p:cNvSpPr>
            <a:spLocks noChangeShapeType="1"/>
          </p:cNvSpPr>
          <p:nvPr/>
        </p:nvSpPr>
        <p:spPr bwMode="auto">
          <a:xfrm>
            <a:off x="3532188" y="3676650"/>
            <a:ext cx="18240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6" name="Group 71"/>
          <p:cNvGrpSpPr>
            <a:grpSpLocks/>
          </p:cNvGrpSpPr>
          <p:nvPr/>
        </p:nvGrpSpPr>
        <p:grpSpPr bwMode="auto">
          <a:xfrm>
            <a:off x="5994400" y="4841875"/>
            <a:ext cx="1284288" cy="619125"/>
            <a:chOff x="4068" y="2806"/>
            <a:chExt cx="809" cy="390"/>
          </a:xfrm>
        </p:grpSpPr>
        <p:grpSp>
          <p:nvGrpSpPr>
            <p:cNvPr id="40247" name="Group 72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40252" name="Group 73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40254" name="Group 74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40259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4026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4026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40255" name="Rectangle 78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40256" name="Group 79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4025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4025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0253" name="Rectangle 82"/>
              <p:cNvSpPr>
                <a:spLocks noChangeArrowheads="1"/>
              </p:cNvSpPr>
              <p:nvPr/>
            </p:nvSpPr>
            <p:spPr bwMode="auto">
              <a:xfrm>
                <a:off x="4086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0248" name="Group 83"/>
            <p:cNvGrpSpPr>
              <a:grpSpLocks/>
            </p:cNvGrpSpPr>
            <p:nvPr/>
          </p:nvGrpSpPr>
          <p:grpSpPr bwMode="auto">
            <a:xfrm>
              <a:off x="4677" y="2806"/>
              <a:ext cx="200" cy="87"/>
              <a:chOff x="4677" y="2806"/>
              <a:chExt cx="200" cy="87"/>
            </a:xfrm>
          </p:grpSpPr>
          <p:sp>
            <p:nvSpPr>
              <p:cNvPr id="40249" name="Freeform 84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0" name="Line 85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51" name="Rectangle 86"/>
              <p:cNvSpPr>
                <a:spLocks noChangeArrowheads="1"/>
              </p:cNvSpPr>
              <p:nvPr/>
            </p:nvSpPr>
            <p:spPr bwMode="auto">
              <a:xfrm>
                <a:off x="4787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39977" name="Group 87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40241" name="Freeform 88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2" name="Freeform 89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43" name="Rectangle 90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244" name="Freeform 91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5" name="Line 92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6" name="Rectangle 93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978" name="Line 94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95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96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Freeform 97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98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99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100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101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Freeform 102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Line 103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104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105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Freeform 106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91" name="Group 107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40237" name="Line 108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8" name="Line 109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9" name="Freeform 110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0" name="Rectangle 111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992" name="Group 112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40233" name="Line 113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4" name="Line 114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5" name="Freeform 115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6" name="Rectangle 116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993" name="Group 117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40229" name="Line 118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0" name="Line 119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1" name="Freeform 120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2" name="Rectangle 121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39994" name="Group 122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40225" name="Line 123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6" name="Line 124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7" name="Freeform 125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8" name="Rectangle 126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39995" name="Line 127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Line 128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Freeform 129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Freeform 130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9" name="Line 131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Line 132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133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134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Line 135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Freeform 136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5" name="Rectangle 137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40006" name="Freeform 138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7" name="Freeform 148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8" name="Line 149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Line 150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0" name="Line 151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Freeform 152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2" name="Freeform 153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13" name="Line 154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155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Freeform 156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6" name="Line 157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158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Line 159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Freeform 160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20" name="Rectangle 161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40021" name="Line 162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2" name="Line 163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3" name="Group 164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40222" name="Freeform 165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3" name="Line 166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4" name="Rectangle 167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024" name="Line 168"/>
          <p:cNvSpPr>
            <a:spLocks noChangeShapeType="1"/>
          </p:cNvSpPr>
          <p:nvPr/>
        </p:nvSpPr>
        <p:spPr bwMode="auto">
          <a:xfrm>
            <a:off x="2800350" y="5495925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5" name="Line 169"/>
          <p:cNvSpPr>
            <a:spLocks noChangeShapeType="1"/>
          </p:cNvSpPr>
          <p:nvPr/>
        </p:nvSpPr>
        <p:spPr bwMode="auto">
          <a:xfrm>
            <a:off x="2857500" y="5551488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6" name="Freeform 170"/>
          <p:cNvSpPr>
            <a:spLocks/>
          </p:cNvSpPr>
          <p:nvPr/>
        </p:nvSpPr>
        <p:spPr bwMode="auto">
          <a:xfrm>
            <a:off x="2951163" y="55260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7" name="Rectangle 171"/>
          <p:cNvSpPr>
            <a:spLocks noChangeArrowheads="1"/>
          </p:cNvSpPr>
          <p:nvPr/>
        </p:nvSpPr>
        <p:spPr bwMode="auto">
          <a:xfrm>
            <a:off x="3109913" y="5475288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40028" name="Group 172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40220" name="Line 173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1" name="Rectangle 174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029" name="Line 175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30" name="Text Box 176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40031" name="Rectangle 177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40032" name="Line 178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3" name="Line 179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4" name="Line 180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5" name="Line 199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6" name="Line 200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Freeform 201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8" name="Rectangle 202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40039" name="Rectangle 203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40040" name="Line 213"/>
          <p:cNvSpPr>
            <a:spLocks noChangeShapeType="1"/>
          </p:cNvSpPr>
          <p:nvPr/>
        </p:nvSpPr>
        <p:spPr bwMode="auto">
          <a:xfrm>
            <a:off x="2794000" y="5672138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1" name="Line 214"/>
          <p:cNvSpPr>
            <a:spLocks noChangeShapeType="1"/>
          </p:cNvSpPr>
          <p:nvPr/>
        </p:nvSpPr>
        <p:spPr bwMode="auto">
          <a:xfrm>
            <a:off x="2851150" y="5729288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2" name="Freeform 215"/>
          <p:cNvSpPr>
            <a:spLocks/>
          </p:cNvSpPr>
          <p:nvPr/>
        </p:nvSpPr>
        <p:spPr bwMode="auto">
          <a:xfrm>
            <a:off x="2946400" y="5703888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43" name="Rectangle 216"/>
          <p:cNvSpPr>
            <a:spLocks noChangeArrowheads="1"/>
          </p:cNvSpPr>
          <p:nvPr/>
        </p:nvSpPr>
        <p:spPr bwMode="auto">
          <a:xfrm>
            <a:off x="3057525" y="5653088"/>
            <a:ext cx="2587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40044" name="Line 217"/>
          <p:cNvSpPr>
            <a:spLocks noChangeShapeType="1"/>
          </p:cNvSpPr>
          <p:nvPr/>
        </p:nvSpPr>
        <p:spPr bwMode="auto">
          <a:xfrm>
            <a:off x="2813050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5" name="Line 218"/>
          <p:cNvSpPr>
            <a:spLocks noChangeShapeType="1"/>
          </p:cNvSpPr>
          <p:nvPr/>
        </p:nvSpPr>
        <p:spPr bwMode="auto">
          <a:xfrm>
            <a:off x="2870200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6" name="Freeform 219"/>
          <p:cNvSpPr>
            <a:spLocks/>
          </p:cNvSpPr>
          <p:nvPr/>
        </p:nvSpPr>
        <p:spPr bwMode="auto">
          <a:xfrm>
            <a:off x="2965450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47" name="Rectangle 220"/>
          <p:cNvSpPr>
            <a:spLocks noChangeArrowheads="1"/>
          </p:cNvSpPr>
          <p:nvPr/>
        </p:nvSpPr>
        <p:spPr bwMode="auto">
          <a:xfrm>
            <a:off x="3140075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40048" name="Line 221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49" name="Text Box 222"/>
          <p:cNvSpPr txBox="1">
            <a:spLocks noChangeArrowheads="1"/>
          </p:cNvSpPr>
          <p:nvPr/>
        </p:nvSpPr>
        <p:spPr bwMode="auto">
          <a:xfrm>
            <a:off x="2743200" y="1155700"/>
            <a:ext cx="60944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R-type: set on less than &amp;  set on less than unsigned</a:t>
            </a:r>
          </a:p>
          <a:p>
            <a:pPr algn="l"/>
            <a:r>
              <a:rPr lang="en-US" sz="1400" b="0">
                <a:latin typeface="Tahoma" charset="0"/>
              </a:rPr>
              <a:t>                    slt:    if (Reg[rs] &lt; Reg[rt]) Reg[rd] </a:t>
            </a:r>
            <a:r>
              <a:rPr lang="en-US" sz="1400" b="0">
                <a:latin typeface="Tahoma" charset="0"/>
                <a:sym typeface="Symbol" charset="0"/>
              </a:rPr>
              <a:t>  1; else </a:t>
            </a:r>
            <a:r>
              <a:rPr lang="en-US" sz="1400" b="0">
                <a:latin typeface="Tahoma" charset="0"/>
              </a:rPr>
              <a:t>Reg[rd] </a:t>
            </a:r>
            <a:r>
              <a:rPr lang="en-US" sz="1400" b="0">
                <a:latin typeface="Tahoma" charset="0"/>
                <a:sym typeface="Symbol" charset="0"/>
              </a:rPr>
              <a:t>  0</a:t>
            </a:r>
            <a:endParaRPr lang="en-US" sz="1400" b="0">
              <a:latin typeface="Tahoma" charset="0"/>
            </a:endParaRPr>
          </a:p>
          <a:p>
            <a:pPr algn="l"/>
            <a:r>
              <a:rPr lang="en-US" sz="1400" b="0">
                <a:latin typeface="Tahoma" charset="0"/>
              </a:rPr>
              <a:t>                    sltu:  if (Reg[rs] &lt; Reg[rt]) Reg[rd] </a:t>
            </a:r>
            <a:r>
              <a:rPr lang="en-US" sz="1400" b="0">
                <a:latin typeface="Tahoma" charset="0"/>
                <a:sym typeface="Symbol" charset="0"/>
              </a:rPr>
              <a:t>  1; else </a:t>
            </a:r>
            <a:r>
              <a:rPr lang="en-US" sz="1400" b="0">
                <a:latin typeface="Tahoma" charset="0"/>
              </a:rPr>
              <a:t>Reg[rd] </a:t>
            </a:r>
            <a:r>
              <a:rPr lang="en-US" sz="1400" b="0">
                <a:latin typeface="Tahoma" charset="0"/>
                <a:sym typeface="Symbol" charset="0"/>
              </a:rPr>
              <a:t>  0</a:t>
            </a:r>
          </a:p>
        </p:txBody>
      </p:sp>
      <p:sp>
        <p:nvSpPr>
          <p:cNvPr id="40050" name="Line 225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51" name="Line 227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52" name="Line 228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53" name="Freeform 241"/>
          <p:cNvSpPr>
            <a:spLocks/>
          </p:cNvSpPr>
          <p:nvPr/>
        </p:nvSpPr>
        <p:spPr bwMode="auto">
          <a:xfrm>
            <a:off x="24765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54" name="Line 242"/>
          <p:cNvSpPr>
            <a:spLocks noChangeShapeType="1"/>
          </p:cNvSpPr>
          <p:nvPr/>
        </p:nvSpPr>
        <p:spPr bwMode="auto">
          <a:xfrm>
            <a:off x="2508250" y="39497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55" name="Rectangle 243"/>
          <p:cNvSpPr>
            <a:spLocks noChangeArrowheads="1"/>
          </p:cNvSpPr>
          <p:nvPr/>
        </p:nvSpPr>
        <p:spPr bwMode="auto">
          <a:xfrm>
            <a:off x="24384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Z</a:t>
            </a:r>
          </a:p>
        </p:txBody>
      </p:sp>
      <p:sp>
        <p:nvSpPr>
          <p:cNvPr id="40056" name="Freeform 244"/>
          <p:cNvSpPr>
            <a:spLocks/>
          </p:cNvSpPr>
          <p:nvPr/>
        </p:nvSpPr>
        <p:spPr bwMode="auto">
          <a:xfrm>
            <a:off x="1911350" y="13239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57" name="Line 245"/>
          <p:cNvSpPr>
            <a:spLocks noChangeShapeType="1"/>
          </p:cNvSpPr>
          <p:nvPr/>
        </p:nvSpPr>
        <p:spPr bwMode="auto">
          <a:xfrm>
            <a:off x="1943100" y="12446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58" name="Rectangle 246"/>
          <p:cNvSpPr>
            <a:spLocks noChangeArrowheads="1"/>
          </p:cNvSpPr>
          <p:nvPr/>
        </p:nvSpPr>
        <p:spPr bwMode="auto">
          <a:xfrm>
            <a:off x="1873250" y="11287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BT</a:t>
            </a:r>
          </a:p>
        </p:txBody>
      </p:sp>
      <p:grpSp>
        <p:nvGrpSpPr>
          <p:cNvPr id="40059" name="Group 269"/>
          <p:cNvGrpSpPr>
            <a:grpSpLocks/>
          </p:cNvGrpSpPr>
          <p:nvPr/>
        </p:nvGrpSpPr>
        <p:grpSpPr bwMode="auto">
          <a:xfrm>
            <a:off x="2809875" y="4619625"/>
            <a:ext cx="673100" cy="138113"/>
            <a:chOff x="1770" y="2910"/>
            <a:chExt cx="424" cy="87"/>
          </a:xfrm>
        </p:grpSpPr>
        <p:sp>
          <p:nvSpPr>
            <p:cNvPr id="40216" name="Line 270"/>
            <p:cNvSpPr>
              <a:spLocks noChangeShapeType="1"/>
            </p:cNvSpPr>
            <p:nvPr/>
          </p:nvSpPr>
          <p:spPr bwMode="auto">
            <a:xfrm>
              <a:off x="1770" y="2918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7" name="Line 271"/>
            <p:cNvSpPr>
              <a:spLocks noChangeShapeType="1"/>
            </p:cNvSpPr>
            <p:nvPr/>
          </p:nvSpPr>
          <p:spPr bwMode="auto">
            <a:xfrm>
              <a:off x="1806" y="2954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8" name="Freeform 272"/>
            <p:cNvSpPr>
              <a:spLocks/>
            </p:cNvSpPr>
            <p:nvPr/>
          </p:nvSpPr>
          <p:spPr bwMode="auto">
            <a:xfrm>
              <a:off x="1866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19" name="Rectangle 273"/>
            <p:cNvSpPr>
              <a:spLocks noChangeArrowheads="1"/>
            </p:cNvSpPr>
            <p:nvPr/>
          </p:nvSpPr>
          <p:spPr bwMode="auto">
            <a:xfrm>
              <a:off x="1967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060" name="Line 274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1" name="Rectangle 275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sp>
        <p:nvSpPr>
          <p:cNvPr id="40062" name="Freeform 325"/>
          <p:cNvSpPr>
            <a:spLocks/>
          </p:cNvSpPr>
          <p:nvPr/>
        </p:nvSpPr>
        <p:spPr bwMode="auto">
          <a:xfrm flipH="1">
            <a:off x="4310063" y="3803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63" name="Line 326"/>
          <p:cNvSpPr>
            <a:spLocks noChangeShapeType="1"/>
          </p:cNvSpPr>
          <p:nvPr/>
        </p:nvSpPr>
        <p:spPr bwMode="auto">
          <a:xfrm>
            <a:off x="4354513" y="3835400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64" name="Rectangle 327"/>
          <p:cNvSpPr>
            <a:spLocks noChangeArrowheads="1"/>
          </p:cNvSpPr>
          <p:nvPr/>
        </p:nvSpPr>
        <p:spPr bwMode="auto">
          <a:xfrm>
            <a:off x="4225925" y="3770313"/>
            <a:ext cx="809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JT </a:t>
            </a:r>
            <a:endParaRPr lang="en-US" sz="700" b="0">
              <a:latin typeface="Tahoma" charset="0"/>
            </a:endParaRPr>
          </a:p>
        </p:txBody>
      </p:sp>
      <p:sp>
        <p:nvSpPr>
          <p:cNvPr id="40065" name="Rectangle 328"/>
          <p:cNvSpPr>
            <a:spLocks noChangeArrowheads="1"/>
          </p:cNvSpPr>
          <p:nvPr/>
        </p:nvSpPr>
        <p:spPr bwMode="auto">
          <a:xfrm>
            <a:off x="1506538" y="1144588"/>
            <a:ext cx="9366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40066" name="Freeform 329"/>
          <p:cNvSpPr>
            <a:spLocks/>
          </p:cNvSpPr>
          <p:nvPr/>
        </p:nvSpPr>
        <p:spPr bwMode="auto">
          <a:xfrm>
            <a:off x="1500188" y="1338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67" name="Line 330"/>
          <p:cNvSpPr>
            <a:spLocks noChangeShapeType="1"/>
          </p:cNvSpPr>
          <p:nvPr/>
        </p:nvSpPr>
        <p:spPr bwMode="auto">
          <a:xfrm>
            <a:off x="1531938" y="125888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068" name="Group 384"/>
          <p:cNvGrpSpPr>
            <a:grpSpLocks/>
          </p:cNvGrpSpPr>
          <p:nvPr/>
        </p:nvGrpSpPr>
        <p:grpSpPr bwMode="auto">
          <a:xfrm>
            <a:off x="3268663" y="685800"/>
            <a:ext cx="5181600" cy="609600"/>
            <a:chOff x="1944" y="3696"/>
            <a:chExt cx="3264" cy="384"/>
          </a:xfrm>
        </p:grpSpPr>
        <p:grpSp>
          <p:nvGrpSpPr>
            <p:cNvPr id="40168" name="Group 385"/>
            <p:cNvGrpSpPr>
              <a:grpSpLocks/>
            </p:cNvGrpSpPr>
            <p:nvPr/>
          </p:nvGrpSpPr>
          <p:grpSpPr bwMode="auto">
            <a:xfrm>
              <a:off x="1944" y="3696"/>
              <a:ext cx="3264" cy="384"/>
              <a:chOff x="1632" y="1872"/>
              <a:chExt cx="3264" cy="384"/>
            </a:xfrm>
          </p:grpSpPr>
          <p:sp>
            <p:nvSpPr>
              <p:cNvPr id="40171" name="Rectangle 386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</a:endParaRPr>
              </a:p>
            </p:txBody>
          </p:sp>
          <p:grpSp>
            <p:nvGrpSpPr>
              <p:cNvPr id="40172" name="Group 387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40178" name="Group 388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40183" name="Group 389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40185" name="Line 3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86" name="Line 3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87" name="Line 3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88" name="Line 3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89" name="Line 3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0" name="Line 39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1" name="Line 3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2" name="Line 3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3" name="Line 3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4" name="Line 3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5" name="Line 4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6" name="Line 4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7" name="Line 4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8" name="Line 4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99" name="Line 4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0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1" name="Line 4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2" name="Line 4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3" name="Line 4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4" name="Line 4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5" name="Line 4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6" name="Line 4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7" name="Line 4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8" name="Line 4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09" name="Line 4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0" name="Line 4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1" name="Line 4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2" name="Line 4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3" name="Line 4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4" name="Line 4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15" name="Line 4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0184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</p:grpSp>
            <p:sp>
              <p:nvSpPr>
                <p:cNvPr id="40179" name="Line 422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80" name="Line 423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81" name="Line 424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82" name="Line 425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73" name="Text Box 426"/>
              <p:cNvSpPr txBox="1">
                <a:spLocks noChangeArrowheads="1"/>
              </p:cNvSpPr>
              <p:nvPr/>
            </p:nvSpPr>
            <p:spPr bwMode="auto">
              <a:xfrm>
                <a:off x="1792" y="1982"/>
                <a:ext cx="4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b="0">
                    <a:latin typeface="Tahoma" charset="0"/>
                  </a:rPr>
                  <a:t>000000</a:t>
                </a:r>
              </a:p>
            </p:txBody>
          </p:sp>
          <p:sp>
            <p:nvSpPr>
              <p:cNvPr id="40174" name="Text Box 427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s</a:t>
                </a:r>
              </a:p>
            </p:txBody>
          </p:sp>
          <p:sp>
            <p:nvSpPr>
              <p:cNvPr id="40175" name="Text Box 428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t</a:t>
                </a:r>
              </a:p>
            </p:txBody>
          </p:sp>
          <p:sp>
            <p:nvSpPr>
              <p:cNvPr id="40176" name="Text Box 429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000" b="0">
                    <a:latin typeface="Tahoma" charset="0"/>
                  </a:rPr>
                  <a:t>r</a:t>
                </a:r>
                <a:r>
                  <a:rPr lang="en-US" sz="2000" b="0" baseline="-25000">
                    <a:latin typeface="Tahoma" charset="0"/>
                  </a:rPr>
                  <a:t>d</a:t>
                </a:r>
              </a:p>
            </p:txBody>
          </p:sp>
          <p:sp>
            <p:nvSpPr>
              <p:cNvPr id="40177" name="Text Box 430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600" i="1" baseline="-25000">
                  <a:latin typeface="Tahoma" charset="0"/>
                </a:endParaRPr>
              </a:p>
            </p:txBody>
          </p:sp>
        </p:grpSp>
        <p:sp>
          <p:nvSpPr>
            <p:cNvPr id="40169" name="Rectangle 431"/>
            <p:cNvSpPr>
              <a:spLocks noChangeArrowheads="1"/>
            </p:cNvSpPr>
            <p:nvPr/>
          </p:nvSpPr>
          <p:spPr bwMode="auto">
            <a:xfrm>
              <a:off x="4536" y="3792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400" b="0">
                  <a:latin typeface="Tahoma" charset="0"/>
                </a:rPr>
                <a:t>10101X</a:t>
              </a:r>
            </a:p>
          </p:txBody>
        </p:sp>
        <p:sp>
          <p:nvSpPr>
            <p:cNvPr id="40170" name="Rectangle 432"/>
            <p:cNvSpPr>
              <a:spLocks noChangeArrowheads="1"/>
            </p:cNvSpPr>
            <p:nvPr/>
          </p:nvSpPr>
          <p:spPr bwMode="auto">
            <a:xfrm>
              <a:off x="4056" y="3792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sz="1200" b="0">
                  <a:latin typeface="Tahoma" charset="0"/>
                </a:rPr>
                <a:t>00000</a:t>
              </a:r>
            </a:p>
          </p:txBody>
        </p:sp>
      </p:grpSp>
      <p:sp>
        <p:nvSpPr>
          <p:cNvPr id="40069" name="Freeform 451"/>
          <p:cNvSpPr>
            <a:spLocks/>
          </p:cNvSpPr>
          <p:nvPr/>
        </p:nvSpPr>
        <p:spPr bwMode="auto">
          <a:xfrm>
            <a:off x="48545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0" name="Line 452"/>
          <p:cNvSpPr>
            <a:spLocks noChangeShapeType="1"/>
          </p:cNvSpPr>
          <p:nvPr/>
        </p:nvSpPr>
        <p:spPr bwMode="auto">
          <a:xfrm>
            <a:off x="4886325" y="516413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071" name="Rectangle 453"/>
          <p:cNvSpPr>
            <a:spLocks noChangeArrowheads="1"/>
          </p:cNvSpPr>
          <p:nvPr/>
        </p:nvSpPr>
        <p:spPr bwMode="auto">
          <a:xfrm>
            <a:off x="48164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000000"/>
                </a:solidFill>
                <a:latin typeface="AvantGarde" charset="0"/>
              </a:rPr>
              <a:t>Z</a:t>
            </a:r>
          </a:p>
        </p:txBody>
      </p:sp>
      <p:grpSp>
        <p:nvGrpSpPr>
          <p:cNvPr id="40072" name="Group 469"/>
          <p:cNvGrpSpPr>
            <a:grpSpLocks/>
          </p:cNvGrpSpPr>
          <p:nvPr/>
        </p:nvGrpSpPr>
        <p:grpSpPr bwMode="auto">
          <a:xfrm>
            <a:off x="4578350" y="2578100"/>
            <a:ext cx="755650" cy="400050"/>
            <a:chOff x="2884" y="1610"/>
            <a:chExt cx="476" cy="262"/>
          </a:xfrm>
        </p:grpSpPr>
        <p:sp>
          <p:nvSpPr>
            <p:cNvPr id="40163" name="Line 470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4" name="Line 471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5" name="Freeform 472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66" name="Rectangle 473"/>
            <p:cNvSpPr>
              <a:spLocks noChangeArrowheads="1"/>
            </p:cNvSpPr>
            <p:nvPr/>
          </p:nvSpPr>
          <p:spPr bwMode="auto">
            <a:xfrm>
              <a:off x="2980" y="1663"/>
              <a:ext cx="38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40167" name="Freeform 474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3" name="Group 669"/>
          <p:cNvGrpSpPr>
            <a:grpSpLocks/>
          </p:cNvGrpSpPr>
          <p:nvPr/>
        </p:nvGrpSpPr>
        <p:grpSpPr bwMode="auto">
          <a:xfrm>
            <a:off x="4495800" y="3443288"/>
            <a:ext cx="1612900" cy="1266825"/>
            <a:chOff x="2832" y="2169"/>
            <a:chExt cx="1016" cy="798"/>
          </a:xfrm>
        </p:grpSpPr>
        <p:sp>
          <p:nvSpPr>
            <p:cNvPr id="40127" name="Freeform 670"/>
            <p:cNvSpPr>
              <a:spLocks/>
            </p:cNvSpPr>
            <p:nvPr/>
          </p:nvSpPr>
          <p:spPr bwMode="auto">
            <a:xfrm>
              <a:off x="2832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8" name="Freeform 671"/>
            <p:cNvSpPr>
              <a:spLocks/>
            </p:cNvSpPr>
            <p:nvPr/>
          </p:nvSpPr>
          <p:spPr bwMode="auto">
            <a:xfrm>
              <a:off x="3319" y="26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9" name="Freeform 672"/>
            <p:cNvSpPr>
              <a:spLocks/>
            </p:cNvSpPr>
            <p:nvPr/>
          </p:nvSpPr>
          <p:spPr bwMode="auto">
            <a:xfrm>
              <a:off x="3323" y="2664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0" name="Rectangle 673"/>
            <p:cNvSpPr>
              <a:spLocks noChangeArrowheads="1"/>
            </p:cNvSpPr>
            <p:nvPr/>
          </p:nvSpPr>
          <p:spPr bwMode="auto">
            <a:xfrm>
              <a:off x="3167" y="2668"/>
              <a:ext cx="14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31" name="Freeform 674"/>
            <p:cNvSpPr>
              <a:spLocks/>
            </p:cNvSpPr>
            <p:nvPr/>
          </p:nvSpPr>
          <p:spPr bwMode="auto">
            <a:xfrm>
              <a:off x="3106" y="2676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2" name="Line 675"/>
            <p:cNvSpPr>
              <a:spLocks noChangeShapeType="1"/>
            </p:cNvSpPr>
            <p:nvPr/>
          </p:nvSpPr>
          <p:spPr bwMode="auto">
            <a:xfrm>
              <a:off x="3110" y="269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133" name="Group 676"/>
            <p:cNvGrpSpPr>
              <a:grpSpLocks/>
            </p:cNvGrpSpPr>
            <p:nvPr/>
          </p:nvGrpSpPr>
          <p:grpSpPr bwMode="auto">
            <a:xfrm>
              <a:off x="2891" y="2676"/>
              <a:ext cx="171" cy="58"/>
              <a:chOff x="3674" y="2304"/>
              <a:chExt cx="171" cy="58"/>
            </a:xfrm>
          </p:grpSpPr>
          <p:sp>
            <p:nvSpPr>
              <p:cNvPr id="40161" name="Rectangle 677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0162" name="Rectangle 678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0134" name="Line 679"/>
            <p:cNvSpPr>
              <a:spLocks noChangeShapeType="1"/>
            </p:cNvSpPr>
            <p:nvPr/>
          </p:nvSpPr>
          <p:spPr bwMode="auto">
            <a:xfrm>
              <a:off x="3379" y="2318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5" name="Freeform 680"/>
            <p:cNvSpPr>
              <a:spLocks/>
            </p:cNvSpPr>
            <p:nvPr/>
          </p:nvSpPr>
          <p:spPr bwMode="auto">
            <a:xfrm>
              <a:off x="3181" y="23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6" name="Line 681"/>
            <p:cNvSpPr>
              <a:spLocks noChangeShapeType="1"/>
            </p:cNvSpPr>
            <p:nvPr/>
          </p:nvSpPr>
          <p:spPr bwMode="auto">
            <a:xfrm flipV="1">
              <a:off x="3049" y="2596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37" name="Line 682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8" name="Text Box 683"/>
            <p:cNvSpPr txBox="1">
              <a:spLocks noChangeArrowheads="1"/>
            </p:cNvSpPr>
            <p:nvPr/>
          </p:nvSpPr>
          <p:spPr bwMode="auto">
            <a:xfrm>
              <a:off x="3230" y="2337"/>
              <a:ext cx="2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AvantGarde" charset="0"/>
                </a:rPr>
                <a:t>SEXT</a:t>
              </a:r>
            </a:p>
          </p:txBody>
        </p:sp>
        <p:grpSp>
          <p:nvGrpSpPr>
            <p:cNvPr id="40139" name="Group 684"/>
            <p:cNvGrpSpPr>
              <a:grpSpLocks/>
            </p:cNvGrpSpPr>
            <p:nvPr/>
          </p:nvGrpSpPr>
          <p:grpSpPr bwMode="auto">
            <a:xfrm>
              <a:off x="3594" y="2668"/>
              <a:ext cx="254" cy="68"/>
              <a:chOff x="3874" y="2296"/>
              <a:chExt cx="254" cy="68"/>
            </a:xfrm>
          </p:grpSpPr>
          <p:sp>
            <p:nvSpPr>
              <p:cNvPr id="40158" name="Rectangle 685"/>
              <p:cNvSpPr>
                <a:spLocks noChangeArrowheads="1"/>
              </p:cNvSpPr>
              <p:nvPr/>
            </p:nvSpPr>
            <p:spPr bwMode="auto">
              <a:xfrm>
                <a:off x="3983" y="2296"/>
                <a:ext cx="14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0159" name="Freeform 686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60" name="Line 687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140" name="Group 688"/>
            <p:cNvGrpSpPr>
              <a:grpSpLocks/>
            </p:cNvGrpSpPr>
            <p:nvPr/>
          </p:nvGrpSpPr>
          <p:grpSpPr bwMode="auto">
            <a:xfrm>
              <a:off x="3382" y="2676"/>
              <a:ext cx="171" cy="58"/>
              <a:chOff x="3674" y="2304"/>
              <a:chExt cx="171" cy="58"/>
            </a:xfrm>
          </p:grpSpPr>
          <p:sp>
            <p:nvSpPr>
              <p:cNvPr id="40156" name="Rectangle 689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0157" name="Rectangle 690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0141" name="Freeform 691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2" name="Line 692"/>
            <p:cNvSpPr>
              <a:spLocks noChangeShapeType="1"/>
            </p:cNvSpPr>
            <p:nvPr/>
          </p:nvSpPr>
          <p:spPr bwMode="auto">
            <a:xfrm flipV="1">
              <a:off x="3466" y="2734"/>
              <a:ext cx="1" cy="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3" name="Freeform 693"/>
            <p:cNvSpPr>
              <a:spLocks/>
            </p:cNvSpPr>
            <p:nvPr/>
          </p:nvSpPr>
          <p:spPr bwMode="auto">
            <a:xfrm>
              <a:off x="3520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4" name="Freeform 694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" name="Line 695"/>
            <p:cNvSpPr>
              <a:spLocks noChangeShapeType="1"/>
            </p:cNvSpPr>
            <p:nvPr/>
          </p:nvSpPr>
          <p:spPr bwMode="auto">
            <a:xfrm flipH="1">
              <a:off x="2890" y="2169"/>
              <a:ext cx="1" cy="4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" name="Line 696"/>
            <p:cNvSpPr>
              <a:spLocks noChangeShapeType="1"/>
            </p:cNvSpPr>
            <p:nvPr/>
          </p:nvSpPr>
          <p:spPr bwMode="auto">
            <a:xfrm>
              <a:off x="3383" y="2475"/>
              <a:ext cx="0" cy="1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7" name="Line 698"/>
            <p:cNvSpPr>
              <a:spLocks noChangeShapeType="1"/>
            </p:cNvSpPr>
            <p:nvPr/>
          </p:nvSpPr>
          <p:spPr bwMode="auto">
            <a:xfrm flipH="1">
              <a:off x="3134" y="2413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48" name="Rectangle 699"/>
            <p:cNvSpPr>
              <a:spLocks noChangeArrowheads="1"/>
            </p:cNvSpPr>
            <p:nvPr/>
          </p:nvSpPr>
          <p:spPr bwMode="auto">
            <a:xfrm>
              <a:off x="2990" y="2379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40149" name="Freeform 700"/>
            <p:cNvSpPr>
              <a:spLocks/>
            </p:cNvSpPr>
            <p:nvPr/>
          </p:nvSpPr>
          <p:spPr bwMode="auto">
            <a:xfrm>
              <a:off x="3362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0" name="Freeform 701"/>
            <p:cNvSpPr>
              <a:spLocks/>
            </p:cNvSpPr>
            <p:nvPr/>
          </p:nvSpPr>
          <p:spPr bwMode="auto">
            <a:xfrm>
              <a:off x="3029" y="26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1" name="Freeform 702"/>
            <p:cNvSpPr>
              <a:spLocks/>
            </p:cNvSpPr>
            <p:nvPr/>
          </p:nvSpPr>
          <p:spPr bwMode="auto">
            <a:xfrm>
              <a:off x="2871" y="261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2" name="Line 703"/>
            <p:cNvSpPr>
              <a:spLocks noChangeShapeType="1"/>
            </p:cNvSpPr>
            <p:nvPr/>
          </p:nvSpPr>
          <p:spPr bwMode="auto">
            <a:xfrm>
              <a:off x="2976" y="2736"/>
              <a:ext cx="0" cy="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53" name="Line 704"/>
            <p:cNvSpPr>
              <a:spLocks noChangeShapeType="1"/>
            </p:cNvSpPr>
            <p:nvPr/>
          </p:nvSpPr>
          <p:spPr bwMode="auto">
            <a:xfrm>
              <a:off x="2890" y="2807"/>
              <a:ext cx="2" cy="1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54" name="Line 705"/>
            <p:cNvSpPr>
              <a:spLocks noChangeShapeType="1"/>
            </p:cNvSpPr>
            <p:nvPr/>
          </p:nvSpPr>
          <p:spPr bwMode="auto">
            <a:xfrm flipH="1">
              <a:off x="2890" y="2807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155" name="Rectangle 706"/>
            <p:cNvSpPr>
              <a:spLocks noChangeArrowheads="1"/>
            </p:cNvSpPr>
            <p:nvPr/>
          </p:nvSpPr>
          <p:spPr bwMode="auto">
            <a:xfrm>
              <a:off x="2906" y="2536"/>
              <a:ext cx="3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0074" name="Group 707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40116" name="Rectangle 708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17" name="Freeform 709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8" name="Line 710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9" name="Freeform 711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0" name="Rectangle 712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1" name="Rectangle 713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2" name="Rectangle 714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3" name="Rectangle 715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4" name="Rectangle 716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5" name="Rectangle 717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0126" name="Rectangle 718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0075" name="Group 719"/>
          <p:cNvGrpSpPr>
            <a:grpSpLocks/>
          </p:cNvGrpSpPr>
          <p:nvPr/>
        </p:nvGrpSpPr>
        <p:grpSpPr bwMode="auto">
          <a:xfrm>
            <a:off x="3448050" y="3011488"/>
            <a:ext cx="706438" cy="227012"/>
            <a:chOff x="4913" y="1851"/>
            <a:chExt cx="445" cy="143"/>
          </a:xfrm>
        </p:grpSpPr>
        <p:grpSp>
          <p:nvGrpSpPr>
            <p:cNvPr id="40106" name="Group 721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40113" name="Rectangle 722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40114" name="Line 723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5" name="Line 724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07" name="Freeform 725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108" name="Group 729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40110" name="Line 730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1" name="Line 731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2" name="Rectangle 732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40109" name="Freeform 736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76" name="Group 356"/>
          <p:cNvGrpSpPr>
            <a:grpSpLocks/>
          </p:cNvGrpSpPr>
          <p:nvPr/>
        </p:nvGrpSpPr>
        <p:grpSpPr bwMode="auto">
          <a:xfrm>
            <a:off x="3848100" y="3892550"/>
            <a:ext cx="519113" cy="782638"/>
            <a:chOff x="3849688" y="3899774"/>
            <a:chExt cx="519112" cy="782477"/>
          </a:xfrm>
        </p:grpSpPr>
        <p:sp>
          <p:nvSpPr>
            <p:cNvPr id="40094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095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6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7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098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40099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100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40101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40102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103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0104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5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  <p:grpSp>
        <p:nvGrpSpPr>
          <p:cNvPr id="40077" name="Group 385"/>
          <p:cNvGrpSpPr>
            <a:grpSpLocks/>
          </p:cNvGrpSpPr>
          <p:nvPr/>
        </p:nvGrpSpPr>
        <p:grpSpPr bwMode="auto">
          <a:xfrm>
            <a:off x="3859213" y="2819400"/>
            <a:ext cx="560387" cy="566738"/>
            <a:chOff x="3859212" y="2819400"/>
            <a:chExt cx="560388" cy="566182"/>
          </a:xfrm>
        </p:grpSpPr>
        <p:grpSp>
          <p:nvGrpSpPr>
            <p:cNvPr id="40079" name="Group 379"/>
            <p:cNvGrpSpPr>
              <a:grpSpLocks/>
            </p:cNvGrpSpPr>
            <p:nvPr/>
          </p:nvGrpSpPr>
          <p:grpSpPr bwMode="auto">
            <a:xfrm>
              <a:off x="4303713" y="3217863"/>
              <a:ext cx="115887" cy="57150"/>
              <a:chOff x="4303713" y="3217863"/>
              <a:chExt cx="115887" cy="57150"/>
            </a:xfrm>
          </p:grpSpPr>
          <p:sp>
            <p:nvSpPr>
              <p:cNvPr id="40092" name="Freeform 412"/>
              <p:cNvSpPr>
                <a:spLocks/>
              </p:cNvSpPr>
              <p:nvPr/>
            </p:nvSpPr>
            <p:spPr bwMode="auto">
              <a:xfrm>
                <a:off x="4343400" y="3217863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Line 413"/>
              <p:cNvSpPr>
                <a:spLocks noChangeShapeType="1"/>
              </p:cNvSpPr>
              <p:nvPr/>
            </p:nvSpPr>
            <p:spPr bwMode="auto">
              <a:xfrm flipH="1">
                <a:off x="4303713" y="3248025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0080" name="Group 378"/>
            <p:cNvGrpSpPr>
              <a:grpSpLocks/>
            </p:cNvGrpSpPr>
            <p:nvPr/>
          </p:nvGrpSpPr>
          <p:grpSpPr bwMode="auto">
            <a:xfrm>
              <a:off x="4076861" y="2819400"/>
              <a:ext cx="310989" cy="261938"/>
              <a:chOff x="4076861" y="2819400"/>
              <a:chExt cx="310989" cy="261938"/>
            </a:xfrm>
          </p:grpSpPr>
          <p:sp>
            <p:nvSpPr>
              <p:cNvPr id="40088" name="Rectangle 405"/>
              <p:cNvSpPr>
                <a:spLocks noChangeArrowheads="1"/>
              </p:cNvSpPr>
              <p:nvPr/>
            </p:nvSpPr>
            <p:spPr bwMode="auto">
              <a:xfrm>
                <a:off x="4076861" y="2819400"/>
                <a:ext cx="310989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Helvetica" charset="0"/>
                  </a:rPr>
                  <a:t>WASEL</a:t>
                </a:r>
                <a:endParaRPr lang="en-US" b="0">
                  <a:latin typeface="Tahoma" charset="0"/>
                </a:endParaRPr>
              </a:p>
            </p:txBody>
          </p:sp>
          <p:grpSp>
            <p:nvGrpSpPr>
              <p:cNvPr id="40089" name="Group 377"/>
              <p:cNvGrpSpPr>
                <a:grpSpLocks/>
              </p:cNvGrpSpPr>
              <p:nvPr/>
            </p:nvGrpSpPr>
            <p:grpSpPr bwMode="auto">
              <a:xfrm>
                <a:off x="4200525" y="2909888"/>
                <a:ext cx="57150" cy="171450"/>
                <a:chOff x="4200525" y="2909888"/>
                <a:chExt cx="57150" cy="171450"/>
              </a:xfrm>
            </p:grpSpPr>
            <p:sp>
              <p:nvSpPr>
                <p:cNvPr id="40090" name="Freeform 419"/>
                <p:cNvSpPr>
                  <a:spLocks/>
                </p:cNvSpPr>
                <p:nvPr/>
              </p:nvSpPr>
              <p:spPr bwMode="auto">
                <a:xfrm>
                  <a:off x="4200525" y="3005138"/>
                  <a:ext cx="57150" cy="76200"/>
                </a:xfrm>
                <a:custGeom>
                  <a:avLst/>
                  <a:gdLst>
                    <a:gd name="T0" fmla="*/ 2147483647 w 36"/>
                    <a:gd name="T1" fmla="*/ 2147483647 h 48"/>
                    <a:gd name="T2" fmla="*/ 0 w 36"/>
                    <a:gd name="T3" fmla="*/ 0 h 48"/>
                    <a:gd name="T4" fmla="*/ 2147483647 w 36"/>
                    <a:gd name="T5" fmla="*/ 2147483647 h 48"/>
                    <a:gd name="T6" fmla="*/ 2147483647 w 36"/>
                    <a:gd name="T7" fmla="*/ 0 h 48"/>
                    <a:gd name="T8" fmla="*/ 2147483647 w 36"/>
                    <a:gd name="T9" fmla="*/ 2147483647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48"/>
                    <a:gd name="T17" fmla="*/ 36 w 3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48">
                      <a:moveTo>
                        <a:pt x="20" y="48"/>
                      </a:moveTo>
                      <a:lnTo>
                        <a:pt x="0" y="0"/>
                      </a:lnTo>
                      <a:lnTo>
                        <a:pt x="20" y="24"/>
                      </a:lnTo>
                      <a:lnTo>
                        <a:pt x="36" y="0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91" name="Line 420"/>
                <p:cNvSpPr>
                  <a:spLocks noChangeShapeType="1"/>
                </p:cNvSpPr>
                <p:nvPr/>
              </p:nvSpPr>
              <p:spPr bwMode="auto">
                <a:xfrm flipH="1">
                  <a:off x="4230688" y="2909888"/>
                  <a:ext cx="0" cy="1651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0081" name="Group 376"/>
            <p:cNvGrpSpPr>
              <a:grpSpLocks/>
            </p:cNvGrpSpPr>
            <p:nvPr/>
          </p:nvGrpSpPr>
          <p:grpSpPr bwMode="auto">
            <a:xfrm>
              <a:off x="3859212" y="3187700"/>
              <a:ext cx="331788" cy="184150"/>
              <a:chOff x="3859212" y="3187700"/>
              <a:chExt cx="331788" cy="184150"/>
            </a:xfrm>
          </p:grpSpPr>
          <p:sp>
            <p:nvSpPr>
              <p:cNvPr id="40085" name="Freeform 422"/>
              <p:cNvSpPr>
                <a:spLocks/>
              </p:cNvSpPr>
              <p:nvPr/>
            </p:nvSpPr>
            <p:spPr bwMode="auto">
              <a:xfrm>
                <a:off x="4079875" y="3263900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6" name="Line 424"/>
              <p:cNvSpPr>
                <a:spLocks noChangeShapeType="1"/>
              </p:cNvSpPr>
              <p:nvPr/>
            </p:nvSpPr>
            <p:spPr bwMode="auto">
              <a:xfrm flipH="1">
                <a:off x="4033838" y="3295650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87" name="Text Box 426"/>
              <p:cNvSpPr txBox="1">
                <a:spLocks noChangeArrowheads="1"/>
              </p:cNvSpPr>
              <p:nvPr/>
            </p:nvSpPr>
            <p:spPr bwMode="auto">
              <a:xfrm>
                <a:off x="3859212" y="3187700"/>
                <a:ext cx="331788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31</a:t>
                </a:r>
              </a:p>
            </p:txBody>
          </p:sp>
        </p:grpSp>
        <p:grpSp>
          <p:nvGrpSpPr>
            <p:cNvPr id="40082" name="Group 380"/>
            <p:cNvGrpSpPr>
              <a:grpSpLocks/>
            </p:cNvGrpSpPr>
            <p:nvPr/>
          </p:nvGrpSpPr>
          <p:grpSpPr bwMode="auto">
            <a:xfrm>
              <a:off x="4082038" y="3016250"/>
              <a:ext cx="235962" cy="369332"/>
              <a:chOff x="4082038" y="3016250"/>
              <a:chExt cx="235962" cy="369332"/>
            </a:xfrm>
          </p:grpSpPr>
          <p:sp>
            <p:nvSpPr>
              <p:cNvPr id="40083" name="AutoShape 243"/>
              <p:cNvSpPr>
                <a:spLocks noChangeArrowheads="1"/>
              </p:cNvSpPr>
              <p:nvPr/>
            </p:nvSpPr>
            <p:spPr bwMode="auto">
              <a:xfrm rot="-5400000">
                <a:off x="4048127" y="3152776"/>
                <a:ext cx="336550" cy="12699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6 w 21600"/>
                  <a:gd name="T13" fmla="*/ 4510 h 21600"/>
                  <a:gd name="T14" fmla="*/ 17094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84" name="Text Box 638"/>
              <p:cNvSpPr txBox="1">
                <a:spLocks noChangeArrowheads="1"/>
              </p:cNvSpPr>
              <p:nvPr/>
            </p:nvSpPr>
            <p:spPr bwMode="auto">
              <a:xfrm>
                <a:off x="4082038" y="301625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0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1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2</a:t>
                </a:r>
              </a:p>
            </p:txBody>
          </p:sp>
        </p:grpSp>
      </p:grpSp>
      <p:sp>
        <p:nvSpPr>
          <p:cNvPr id="40078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LUI</a:t>
            </a:r>
          </a:p>
        </p:txBody>
      </p:sp>
      <p:sp>
        <p:nvSpPr>
          <p:cNvPr id="40962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40964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41290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41291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41292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3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7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40968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40969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41288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1289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970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4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41283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1284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285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286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287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975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40978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40979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40980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40981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40982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40983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40984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40987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40988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40989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40992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40993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40994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41280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1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2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0995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41278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1279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0996" name="Line 53"/>
          <p:cNvSpPr>
            <a:spLocks noChangeShapeType="1"/>
          </p:cNvSpPr>
          <p:nvPr/>
        </p:nvSpPr>
        <p:spPr bwMode="auto">
          <a:xfrm flipH="1">
            <a:off x="2794000" y="4386263"/>
            <a:ext cx="3175" cy="1206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63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64"/>
          <p:cNvSpPr>
            <a:spLocks noChangeShapeType="1"/>
          </p:cNvSpPr>
          <p:nvPr/>
        </p:nvSpPr>
        <p:spPr bwMode="auto">
          <a:xfrm>
            <a:off x="3532188" y="3676650"/>
            <a:ext cx="18319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9" name="Group 71"/>
          <p:cNvGrpSpPr>
            <a:grpSpLocks/>
          </p:cNvGrpSpPr>
          <p:nvPr/>
        </p:nvGrpSpPr>
        <p:grpSpPr bwMode="auto">
          <a:xfrm>
            <a:off x="5994400" y="4841875"/>
            <a:ext cx="1295400" cy="619125"/>
            <a:chOff x="4068" y="2806"/>
            <a:chExt cx="816" cy="390"/>
          </a:xfrm>
        </p:grpSpPr>
        <p:grpSp>
          <p:nvGrpSpPr>
            <p:cNvPr id="41263" name="Group 72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41268" name="Group 73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41270" name="Group 74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41275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4127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41277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41271" name="Rectangle 78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41272" name="Group 79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4127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4127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1269" name="Rectangle 82"/>
              <p:cNvSpPr>
                <a:spLocks noChangeArrowheads="1"/>
              </p:cNvSpPr>
              <p:nvPr/>
            </p:nvSpPr>
            <p:spPr bwMode="auto">
              <a:xfrm>
                <a:off x="4079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1264" name="Group 83"/>
            <p:cNvGrpSpPr>
              <a:grpSpLocks/>
            </p:cNvGrpSpPr>
            <p:nvPr/>
          </p:nvGrpSpPr>
          <p:grpSpPr bwMode="auto">
            <a:xfrm>
              <a:off x="4677" y="2806"/>
              <a:ext cx="207" cy="87"/>
              <a:chOff x="4677" y="2806"/>
              <a:chExt cx="207" cy="87"/>
            </a:xfrm>
          </p:grpSpPr>
          <p:sp>
            <p:nvSpPr>
              <p:cNvPr id="41265" name="Freeform 84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6" name="Line 85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Rectangle 86"/>
              <p:cNvSpPr>
                <a:spLocks noChangeArrowheads="1"/>
              </p:cNvSpPr>
              <p:nvPr/>
            </p:nvSpPr>
            <p:spPr bwMode="auto">
              <a:xfrm>
                <a:off x="4794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41000" name="Group 87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41257" name="Freeform 88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8" name="Freeform 89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9" name="Rectangle 90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260" name="Freeform 91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1" name="Line 92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2" name="Rectangle 93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1001" name="Line 94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Line 95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96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Freeform 97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Line 98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99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100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Line 101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Freeform 102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Line 103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1" name="Line 104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2" name="Line 105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3" name="Freeform 106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14" name="Group 107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41253" name="Line 108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4" name="Line 109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5" name="Freeform 110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6" name="Rectangle 111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1015" name="Group 112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41249" name="Line 113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0" name="Line 114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1" name="Freeform 115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2" name="Rectangle 116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1016" name="Group 117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41245" name="Line 118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6" name="Line 119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7" name="Freeform 120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8" name="Rectangle 121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1017" name="Group 122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41241" name="Line 123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2" name="Line 124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3" name="Freeform 125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4" name="Rectangle 126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1018" name="Line 127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9" name="Line 128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Freeform 129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1" name="Freeform 130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2" name="Line 131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3" name="Line 132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4" name="Line 133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5" name="Line 134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6" name="Line 135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7" name="Freeform 136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8" name="Rectangle 137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41029" name="Freeform 138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0" name="Freeform 148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1" name="Line 149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2" name="Line 150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3" name="Line 151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4" name="Freeform 152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5" name="Freeform 153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6" name="Line 154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7" name="Line 155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Freeform 156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Line 157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0" name="Line 158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1" name="Line 159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2" name="Freeform 160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3" name="Rectangle 161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sp>
        <p:nvSpPr>
          <p:cNvPr id="41044" name="Line 162"/>
          <p:cNvSpPr>
            <a:spLocks noChangeShapeType="1"/>
          </p:cNvSpPr>
          <p:nvPr/>
        </p:nvSpPr>
        <p:spPr bwMode="auto">
          <a:xfrm>
            <a:off x="4419600" y="3360738"/>
            <a:ext cx="57150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5" name="Line 163"/>
          <p:cNvSpPr>
            <a:spLocks noChangeShapeType="1"/>
          </p:cNvSpPr>
          <p:nvPr/>
        </p:nvSpPr>
        <p:spPr bwMode="auto">
          <a:xfrm flipH="1">
            <a:off x="4419600" y="3386138"/>
            <a:ext cx="55563" cy="30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46" name="Group 164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41238" name="Freeform 165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9" name="Line 166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0" name="Rectangle 167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1047" name="Line 168"/>
          <p:cNvSpPr>
            <a:spLocks noChangeShapeType="1"/>
          </p:cNvSpPr>
          <p:nvPr/>
        </p:nvSpPr>
        <p:spPr bwMode="auto">
          <a:xfrm>
            <a:off x="2800350" y="5461000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8" name="Line 169"/>
          <p:cNvSpPr>
            <a:spLocks noChangeShapeType="1"/>
          </p:cNvSpPr>
          <p:nvPr/>
        </p:nvSpPr>
        <p:spPr bwMode="auto">
          <a:xfrm>
            <a:off x="2857500" y="5516563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9" name="Freeform 170"/>
          <p:cNvSpPr>
            <a:spLocks/>
          </p:cNvSpPr>
          <p:nvPr/>
        </p:nvSpPr>
        <p:spPr bwMode="auto">
          <a:xfrm>
            <a:off x="2951163" y="54911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0" name="Rectangle 171"/>
          <p:cNvSpPr>
            <a:spLocks noChangeArrowheads="1"/>
          </p:cNvSpPr>
          <p:nvPr/>
        </p:nvSpPr>
        <p:spPr bwMode="auto">
          <a:xfrm>
            <a:off x="3109913" y="5440363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41051" name="Group 172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41236" name="Line 173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7" name="Rectangle 174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1052" name="Line 175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3" name="Text Box 176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41054" name="Rectangle 177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41055" name="Line 178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6" name="Line 179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7" name="Line 180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8" name="Line 199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9" name="Line 200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0" name="Freeform 201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1" name="Rectangle 202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41062" name="Rectangle 203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41063" name="Line 213"/>
          <p:cNvSpPr>
            <a:spLocks noChangeShapeType="1"/>
          </p:cNvSpPr>
          <p:nvPr/>
        </p:nvSpPr>
        <p:spPr bwMode="auto">
          <a:xfrm>
            <a:off x="2794000" y="5592763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" name="Line 214"/>
          <p:cNvSpPr>
            <a:spLocks noChangeShapeType="1"/>
          </p:cNvSpPr>
          <p:nvPr/>
        </p:nvSpPr>
        <p:spPr bwMode="auto">
          <a:xfrm>
            <a:off x="2851150" y="5649913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5" name="Freeform 215"/>
          <p:cNvSpPr>
            <a:spLocks/>
          </p:cNvSpPr>
          <p:nvPr/>
        </p:nvSpPr>
        <p:spPr bwMode="auto">
          <a:xfrm>
            <a:off x="2946400" y="56245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6" name="Rectangle 216"/>
          <p:cNvSpPr>
            <a:spLocks noChangeArrowheads="1"/>
          </p:cNvSpPr>
          <p:nvPr/>
        </p:nvSpPr>
        <p:spPr bwMode="auto">
          <a:xfrm>
            <a:off x="3094038" y="5573713"/>
            <a:ext cx="2587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ASEL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067" name="Line 217"/>
          <p:cNvSpPr>
            <a:spLocks noChangeShapeType="1"/>
          </p:cNvSpPr>
          <p:nvPr/>
        </p:nvSpPr>
        <p:spPr bwMode="auto">
          <a:xfrm>
            <a:off x="2797175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8" name="Line 218"/>
          <p:cNvSpPr>
            <a:spLocks noChangeShapeType="1"/>
          </p:cNvSpPr>
          <p:nvPr/>
        </p:nvSpPr>
        <p:spPr bwMode="auto">
          <a:xfrm>
            <a:off x="2854325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9" name="Freeform 219"/>
          <p:cNvSpPr>
            <a:spLocks/>
          </p:cNvSpPr>
          <p:nvPr/>
        </p:nvSpPr>
        <p:spPr bwMode="auto">
          <a:xfrm>
            <a:off x="2949575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0" name="Rectangle 220"/>
          <p:cNvSpPr>
            <a:spLocks noChangeArrowheads="1"/>
          </p:cNvSpPr>
          <p:nvPr/>
        </p:nvSpPr>
        <p:spPr bwMode="auto">
          <a:xfrm>
            <a:off x="3124200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41071" name="Line 221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2" name="Text Box 222"/>
          <p:cNvSpPr txBox="1">
            <a:spLocks noChangeArrowheads="1"/>
          </p:cNvSpPr>
          <p:nvPr/>
        </p:nvSpPr>
        <p:spPr bwMode="auto">
          <a:xfrm>
            <a:off x="3511550" y="1274763"/>
            <a:ext cx="41084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Tahoma" charset="0"/>
              </a:rPr>
              <a:t>I-type: Load upper immediate</a:t>
            </a:r>
          </a:p>
          <a:p>
            <a:pPr algn="l"/>
            <a:r>
              <a:rPr lang="en-US" sz="1400" b="0">
                <a:latin typeface="Tahoma" charset="0"/>
              </a:rPr>
              <a:t>                    lui:    Reg[rt] </a:t>
            </a:r>
            <a:r>
              <a:rPr lang="en-US" sz="1400" b="0">
                <a:latin typeface="Tahoma" charset="0"/>
                <a:sym typeface="Symbol" charset="0"/>
              </a:rPr>
              <a:t>  Immediate &lt;&lt; 16</a:t>
            </a:r>
          </a:p>
        </p:txBody>
      </p:sp>
      <p:sp>
        <p:nvSpPr>
          <p:cNvPr id="41073" name="Line 225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4" name="Line 227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5" name="Line 228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6" name="Freeform 238"/>
          <p:cNvSpPr>
            <a:spLocks/>
          </p:cNvSpPr>
          <p:nvPr/>
        </p:nvSpPr>
        <p:spPr bwMode="auto">
          <a:xfrm>
            <a:off x="24765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7" name="Line 239"/>
          <p:cNvSpPr>
            <a:spLocks noChangeShapeType="1"/>
          </p:cNvSpPr>
          <p:nvPr/>
        </p:nvSpPr>
        <p:spPr bwMode="auto">
          <a:xfrm>
            <a:off x="2508250" y="39497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78" name="Rectangle 240"/>
          <p:cNvSpPr>
            <a:spLocks noChangeArrowheads="1"/>
          </p:cNvSpPr>
          <p:nvPr/>
        </p:nvSpPr>
        <p:spPr bwMode="auto">
          <a:xfrm>
            <a:off x="24384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Z</a:t>
            </a:r>
          </a:p>
        </p:txBody>
      </p:sp>
      <p:sp>
        <p:nvSpPr>
          <p:cNvPr id="41079" name="Freeform 241"/>
          <p:cNvSpPr>
            <a:spLocks/>
          </p:cNvSpPr>
          <p:nvPr/>
        </p:nvSpPr>
        <p:spPr bwMode="auto">
          <a:xfrm>
            <a:off x="1911350" y="13239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0" name="Line 242"/>
          <p:cNvSpPr>
            <a:spLocks noChangeShapeType="1"/>
          </p:cNvSpPr>
          <p:nvPr/>
        </p:nvSpPr>
        <p:spPr bwMode="auto">
          <a:xfrm>
            <a:off x="1943100" y="12446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81" name="Rectangle 243"/>
          <p:cNvSpPr>
            <a:spLocks noChangeArrowheads="1"/>
          </p:cNvSpPr>
          <p:nvPr/>
        </p:nvSpPr>
        <p:spPr bwMode="auto">
          <a:xfrm>
            <a:off x="1873250" y="11287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BT</a:t>
            </a:r>
          </a:p>
        </p:txBody>
      </p:sp>
      <p:sp>
        <p:nvSpPr>
          <p:cNvPr id="41082" name="Line 267"/>
          <p:cNvSpPr>
            <a:spLocks noChangeShapeType="1"/>
          </p:cNvSpPr>
          <p:nvPr/>
        </p:nvSpPr>
        <p:spPr bwMode="auto">
          <a:xfrm>
            <a:off x="2797175" y="46323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3" name="Line 268"/>
          <p:cNvSpPr>
            <a:spLocks noChangeShapeType="1"/>
          </p:cNvSpPr>
          <p:nvPr/>
        </p:nvSpPr>
        <p:spPr bwMode="auto">
          <a:xfrm>
            <a:off x="2854325" y="46894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4" name="Freeform 269"/>
          <p:cNvSpPr>
            <a:spLocks/>
          </p:cNvSpPr>
          <p:nvPr/>
        </p:nvSpPr>
        <p:spPr bwMode="auto">
          <a:xfrm>
            <a:off x="2949575" y="46640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5" name="Rectangle 270"/>
          <p:cNvSpPr>
            <a:spLocks noChangeArrowheads="1"/>
          </p:cNvSpPr>
          <p:nvPr/>
        </p:nvSpPr>
        <p:spPr bwMode="auto">
          <a:xfrm>
            <a:off x="3109913" y="4619625"/>
            <a:ext cx="36036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WASEL</a:t>
            </a:r>
            <a:endParaRPr lang="en-US" b="0">
              <a:latin typeface="Tahoma" charset="0"/>
            </a:endParaRPr>
          </a:p>
        </p:txBody>
      </p:sp>
      <p:sp>
        <p:nvSpPr>
          <p:cNvPr id="41086" name="Line 271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7" name="Rectangle 272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sp>
        <p:nvSpPr>
          <p:cNvPr id="41088" name="Freeform 273"/>
          <p:cNvSpPr>
            <a:spLocks/>
          </p:cNvSpPr>
          <p:nvPr/>
        </p:nvSpPr>
        <p:spPr bwMode="auto">
          <a:xfrm flipH="1">
            <a:off x="4310063" y="3803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9" name="Line 274"/>
          <p:cNvSpPr>
            <a:spLocks noChangeShapeType="1"/>
          </p:cNvSpPr>
          <p:nvPr/>
        </p:nvSpPr>
        <p:spPr bwMode="auto">
          <a:xfrm>
            <a:off x="4354513" y="3835400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0" name="Rectangle 275"/>
          <p:cNvSpPr>
            <a:spLocks noChangeArrowheads="1"/>
          </p:cNvSpPr>
          <p:nvPr/>
        </p:nvSpPr>
        <p:spPr bwMode="auto">
          <a:xfrm>
            <a:off x="4225925" y="3770313"/>
            <a:ext cx="809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JT </a:t>
            </a:r>
            <a:endParaRPr lang="en-US" sz="700" b="0">
              <a:latin typeface="Tahoma" charset="0"/>
            </a:endParaRPr>
          </a:p>
        </p:txBody>
      </p:sp>
      <p:sp>
        <p:nvSpPr>
          <p:cNvPr id="41091" name="Rectangle 276"/>
          <p:cNvSpPr>
            <a:spLocks noChangeArrowheads="1"/>
          </p:cNvSpPr>
          <p:nvPr/>
        </p:nvSpPr>
        <p:spPr bwMode="auto">
          <a:xfrm>
            <a:off x="1506538" y="1144588"/>
            <a:ext cx="9366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41092" name="Freeform 277"/>
          <p:cNvSpPr>
            <a:spLocks/>
          </p:cNvSpPr>
          <p:nvPr/>
        </p:nvSpPr>
        <p:spPr bwMode="auto">
          <a:xfrm>
            <a:off x="1500188" y="1338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3" name="Line 278"/>
          <p:cNvSpPr>
            <a:spLocks noChangeShapeType="1"/>
          </p:cNvSpPr>
          <p:nvPr/>
        </p:nvSpPr>
        <p:spPr bwMode="auto">
          <a:xfrm>
            <a:off x="1531938" y="125888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4" name="Freeform 337"/>
          <p:cNvSpPr>
            <a:spLocks/>
          </p:cNvSpPr>
          <p:nvPr/>
        </p:nvSpPr>
        <p:spPr bwMode="auto">
          <a:xfrm>
            <a:off x="48545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5" name="Line 338"/>
          <p:cNvSpPr>
            <a:spLocks noChangeShapeType="1"/>
          </p:cNvSpPr>
          <p:nvPr/>
        </p:nvSpPr>
        <p:spPr bwMode="auto">
          <a:xfrm>
            <a:off x="4886325" y="516413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6" name="Rectangle 339"/>
          <p:cNvSpPr>
            <a:spLocks noChangeArrowheads="1"/>
          </p:cNvSpPr>
          <p:nvPr/>
        </p:nvSpPr>
        <p:spPr bwMode="auto">
          <a:xfrm>
            <a:off x="48164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000000"/>
                </a:solidFill>
                <a:latin typeface="AvantGarde" charset="0"/>
              </a:rPr>
              <a:t>Z</a:t>
            </a:r>
          </a:p>
        </p:txBody>
      </p:sp>
      <p:grpSp>
        <p:nvGrpSpPr>
          <p:cNvPr id="41097" name="Group 349"/>
          <p:cNvGrpSpPr>
            <a:grpSpLocks/>
          </p:cNvGrpSpPr>
          <p:nvPr/>
        </p:nvGrpSpPr>
        <p:grpSpPr bwMode="auto">
          <a:xfrm>
            <a:off x="3581400" y="966788"/>
            <a:ext cx="4876800" cy="304800"/>
            <a:chOff x="1728" y="288"/>
            <a:chExt cx="3072" cy="192"/>
          </a:xfrm>
        </p:grpSpPr>
        <p:grpSp>
          <p:nvGrpSpPr>
            <p:cNvPr id="41203" name="Group 350"/>
            <p:cNvGrpSpPr>
              <a:grpSpLocks/>
            </p:cNvGrpSpPr>
            <p:nvPr/>
          </p:nvGrpSpPr>
          <p:grpSpPr bwMode="auto">
            <a:xfrm>
              <a:off x="1824" y="432"/>
              <a:ext cx="2880" cy="48"/>
              <a:chOff x="1968" y="1776"/>
              <a:chExt cx="2880" cy="192"/>
            </a:xfrm>
          </p:grpSpPr>
          <p:sp>
            <p:nvSpPr>
              <p:cNvPr id="41205" name="Line 351"/>
              <p:cNvSpPr>
                <a:spLocks noChangeShapeType="1"/>
              </p:cNvSpPr>
              <p:nvPr/>
            </p:nvSpPr>
            <p:spPr bwMode="auto">
              <a:xfrm flipV="1">
                <a:off x="19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352"/>
              <p:cNvSpPr>
                <a:spLocks noChangeShapeType="1"/>
              </p:cNvSpPr>
              <p:nvPr/>
            </p:nvSpPr>
            <p:spPr bwMode="auto">
              <a:xfrm flipV="1">
                <a:off x="20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Line 353"/>
              <p:cNvSpPr>
                <a:spLocks noChangeShapeType="1"/>
              </p:cNvSpPr>
              <p:nvPr/>
            </p:nvSpPr>
            <p:spPr bwMode="auto">
              <a:xfrm flipV="1">
                <a:off x="21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Line 354"/>
              <p:cNvSpPr>
                <a:spLocks noChangeShapeType="1"/>
              </p:cNvSpPr>
              <p:nvPr/>
            </p:nvSpPr>
            <p:spPr bwMode="auto">
              <a:xfrm flipV="1">
                <a:off x="22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Line 355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356"/>
              <p:cNvSpPr>
                <a:spLocks noChangeShapeType="1"/>
              </p:cNvSpPr>
              <p:nvPr/>
            </p:nvSpPr>
            <p:spPr bwMode="auto">
              <a:xfrm flipV="1">
                <a:off x="24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357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Line 358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Line 359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Line 360"/>
              <p:cNvSpPr>
                <a:spLocks noChangeShapeType="1"/>
              </p:cNvSpPr>
              <p:nvPr/>
            </p:nvSpPr>
            <p:spPr bwMode="auto">
              <a:xfrm flipV="1">
                <a:off x="283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361"/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362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Line 363"/>
              <p:cNvSpPr>
                <a:spLocks noChangeShapeType="1"/>
              </p:cNvSpPr>
              <p:nvPr/>
            </p:nvSpPr>
            <p:spPr bwMode="auto">
              <a:xfrm flipV="1">
                <a:off x="312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Line 364"/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365"/>
              <p:cNvSpPr>
                <a:spLocks noChangeShapeType="1"/>
              </p:cNvSpPr>
              <p:nvPr/>
            </p:nvSpPr>
            <p:spPr bwMode="auto">
              <a:xfrm flipV="1">
                <a:off x="331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0" name="Line 366"/>
              <p:cNvSpPr>
                <a:spLocks noChangeShapeType="1"/>
              </p:cNvSpPr>
              <p:nvPr/>
            </p:nvSpPr>
            <p:spPr bwMode="auto">
              <a:xfrm flipV="1">
                <a:off x="340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367"/>
              <p:cNvSpPr>
                <a:spLocks noChangeShapeType="1"/>
              </p:cNvSpPr>
              <p:nvPr/>
            </p:nvSpPr>
            <p:spPr bwMode="auto">
              <a:xfrm flipV="1">
                <a:off x="350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Line 368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Line 369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Line 370"/>
              <p:cNvSpPr>
                <a:spLocks noChangeShapeType="1"/>
              </p:cNvSpPr>
              <p:nvPr/>
            </p:nvSpPr>
            <p:spPr bwMode="auto">
              <a:xfrm flipV="1">
                <a:off x="379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371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6" name="Line 372"/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373"/>
              <p:cNvSpPr>
                <a:spLocks noChangeShapeType="1"/>
              </p:cNvSpPr>
              <p:nvPr/>
            </p:nvSpPr>
            <p:spPr bwMode="auto">
              <a:xfrm flipV="1">
                <a:off x="408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Line 374"/>
              <p:cNvSpPr>
                <a:spLocks noChangeShapeType="1"/>
              </p:cNvSpPr>
              <p:nvPr/>
            </p:nvSpPr>
            <p:spPr bwMode="auto">
              <a:xfrm flipV="1">
                <a:off x="417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9" name="Line 375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0" name="Line 376"/>
              <p:cNvSpPr>
                <a:spLocks noChangeShapeType="1"/>
              </p:cNvSpPr>
              <p:nvPr/>
            </p:nvSpPr>
            <p:spPr bwMode="auto">
              <a:xfrm flipV="1">
                <a:off x="436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1" name="Line 377"/>
              <p:cNvSpPr>
                <a:spLocks noChangeShapeType="1"/>
              </p:cNvSpPr>
              <p:nvPr/>
            </p:nvSpPr>
            <p:spPr bwMode="auto">
              <a:xfrm flipV="1">
                <a:off x="4464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Line 378"/>
              <p:cNvSpPr>
                <a:spLocks noChangeShapeType="1"/>
              </p:cNvSpPr>
              <p:nvPr/>
            </p:nvSpPr>
            <p:spPr bwMode="auto">
              <a:xfrm flipV="1">
                <a:off x="4560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3" name="Line 379"/>
              <p:cNvSpPr>
                <a:spLocks noChangeShapeType="1"/>
              </p:cNvSpPr>
              <p:nvPr/>
            </p:nvSpPr>
            <p:spPr bwMode="auto">
              <a:xfrm flipV="1">
                <a:off x="4656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4" name="Line 380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381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0" cy="192"/>
              </a:xfrm>
              <a:prstGeom prst="line">
                <a:avLst/>
              </a:prstGeom>
              <a:noFill/>
              <a:ln w="3175">
                <a:solidFill>
                  <a:srgbClr val="66FFFF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04" name="Rectangle 382"/>
            <p:cNvSpPr>
              <a:spLocks noChangeArrowheads="1"/>
            </p:cNvSpPr>
            <p:nvPr/>
          </p:nvSpPr>
          <p:spPr bwMode="auto">
            <a:xfrm>
              <a:off x="1728" y="288"/>
              <a:ext cx="307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41098" name="Line 383"/>
          <p:cNvSpPr>
            <a:spLocks noChangeShapeType="1"/>
          </p:cNvSpPr>
          <p:nvPr/>
        </p:nvSpPr>
        <p:spPr bwMode="auto">
          <a:xfrm>
            <a:off x="4495800" y="966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9" name="Line 384"/>
          <p:cNvSpPr>
            <a:spLocks noChangeShapeType="1"/>
          </p:cNvSpPr>
          <p:nvPr/>
        </p:nvSpPr>
        <p:spPr bwMode="auto">
          <a:xfrm>
            <a:off x="5257800" y="966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0" name="Line 385"/>
          <p:cNvSpPr>
            <a:spLocks noChangeShapeType="1"/>
          </p:cNvSpPr>
          <p:nvPr/>
        </p:nvSpPr>
        <p:spPr bwMode="auto">
          <a:xfrm>
            <a:off x="6019800" y="966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1" name="Text Box 386"/>
          <p:cNvSpPr txBox="1">
            <a:spLocks noChangeArrowheads="1"/>
          </p:cNvSpPr>
          <p:nvPr/>
        </p:nvSpPr>
        <p:spPr bwMode="auto">
          <a:xfrm>
            <a:off x="3629025" y="966788"/>
            <a:ext cx="87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Tahoma" charset="0"/>
              </a:rPr>
              <a:t>001XXX</a:t>
            </a:r>
          </a:p>
        </p:txBody>
      </p:sp>
      <p:sp>
        <p:nvSpPr>
          <p:cNvPr id="41102" name="Rectangle 387"/>
          <p:cNvSpPr>
            <a:spLocks noChangeArrowheads="1"/>
          </p:cNvSpPr>
          <p:nvPr/>
        </p:nvSpPr>
        <p:spPr bwMode="auto">
          <a:xfrm>
            <a:off x="6629400" y="966788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1200" b="0">
                <a:latin typeface="Tahoma" charset="0"/>
              </a:rPr>
              <a:t>immediate</a:t>
            </a:r>
          </a:p>
        </p:txBody>
      </p:sp>
      <p:sp>
        <p:nvSpPr>
          <p:cNvPr id="41103" name="Text Box 388"/>
          <p:cNvSpPr txBox="1">
            <a:spLocks noChangeArrowheads="1"/>
          </p:cNvSpPr>
          <p:nvPr/>
        </p:nvSpPr>
        <p:spPr bwMode="auto">
          <a:xfrm>
            <a:off x="4191000" y="957263"/>
            <a:ext cx="1050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Tahoma" charset="0"/>
              </a:rPr>
              <a:t>00000</a:t>
            </a:r>
            <a:endParaRPr lang="en-US" sz="1600" b="0" baseline="-25000">
              <a:latin typeface="Tahoma" charset="0"/>
            </a:endParaRPr>
          </a:p>
        </p:txBody>
      </p:sp>
      <p:sp>
        <p:nvSpPr>
          <p:cNvPr id="41104" name="Text Box 389"/>
          <p:cNvSpPr txBox="1">
            <a:spLocks noChangeArrowheads="1"/>
          </p:cNvSpPr>
          <p:nvPr/>
        </p:nvSpPr>
        <p:spPr bwMode="auto">
          <a:xfrm>
            <a:off x="5334000" y="8810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Tahoma" charset="0"/>
              </a:rPr>
              <a:t>r</a:t>
            </a:r>
            <a:r>
              <a:rPr lang="en-US" sz="2000" b="0" baseline="-25000">
                <a:latin typeface="Tahoma" charset="0"/>
              </a:rPr>
              <a:t>t</a:t>
            </a:r>
          </a:p>
        </p:txBody>
      </p:sp>
      <p:grpSp>
        <p:nvGrpSpPr>
          <p:cNvPr id="41105" name="Group 398"/>
          <p:cNvGrpSpPr>
            <a:grpSpLocks/>
          </p:cNvGrpSpPr>
          <p:nvPr/>
        </p:nvGrpSpPr>
        <p:grpSpPr bwMode="auto">
          <a:xfrm>
            <a:off x="4578350" y="2578100"/>
            <a:ext cx="755650" cy="400050"/>
            <a:chOff x="2884" y="1610"/>
            <a:chExt cx="476" cy="262"/>
          </a:xfrm>
        </p:grpSpPr>
        <p:sp>
          <p:nvSpPr>
            <p:cNvPr id="41198" name="Line 399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9" name="Line 400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0" name="Freeform 401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1" name="Rectangle 402"/>
            <p:cNvSpPr>
              <a:spLocks noChangeArrowheads="1"/>
            </p:cNvSpPr>
            <p:nvPr/>
          </p:nvSpPr>
          <p:spPr bwMode="auto">
            <a:xfrm>
              <a:off x="2980" y="1663"/>
              <a:ext cx="38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41202" name="Freeform 403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6" name="Freeform 670"/>
          <p:cNvSpPr>
            <a:spLocks/>
          </p:cNvSpPr>
          <p:nvPr/>
        </p:nvSpPr>
        <p:spPr bwMode="auto">
          <a:xfrm>
            <a:off x="5268913" y="4375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7" name="Freeform 671"/>
          <p:cNvSpPr>
            <a:spLocks/>
          </p:cNvSpPr>
          <p:nvPr/>
        </p:nvSpPr>
        <p:spPr bwMode="auto">
          <a:xfrm>
            <a:off x="5275263" y="43815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8" name="Line 678"/>
          <p:cNvSpPr>
            <a:spLocks noChangeShapeType="1"/>
          </p:cNvSpPr>
          <p:nvPr/>
        </p:nvSpPr>
        <p:spPr bwMode="auto">
          <a:xfrm>
            <a:off x="5364163" y="3679825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9" name="Freeform 679"/>
          <p:cNvSpPr>
            <a:spLocks/>
          </p:cNvSpPr>
          <p:nvPr/>
        </p:nvSpPr>
        <p:spPr bwMode="auto">
          <a:xfrm>
            <a:off x="5049838" y="380365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0" name="Line 681"/>
          <p:cNvSpPr>
            <a:spLocks noChangeShapeType="1"/>
          </p:cNvSpPr>
          <p:nvPr/>
        </p:nvSpPr>
        <p:spPr bwMode="auto">
          <a:xfrm flipV="1">
            <a:off x="5618163" y="3455988"/>
            <a:ext cx="0" cy="9032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1" name="Text Box 682"/>
          <p:cNvSpPr txBox="1">
            <a:spLocks noChangeArrowheads="1"/>
          </p:cNvSpPr>
          <p:nvPr/>
        </p:nvSpPr>
        <p:spPr bwMode="auto">
          <a:xfrm>
            <a:off x="5127625" y="3709988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000">
                <a:latin typeface="AvantGarde" charset="0"/>
              </a:rPr>
              <a:t>SEXT</a:t>
            </a:r>
          </a:p>
        </p:txBody>
      </p:sp>
      <p:grpSp>
        <p:nvGrpSpPr>
          <p:cNvPr id="41112" name="Group 683"/>
          <p:cNvGrpSpPr>
            <a:grpSpLocks/>
          </p:cNvGrpSpPr>
          <p:nvPr/>
        </p:nvGrpSpPr>
        <p:grpSpPr bwMode="auto">
          <a:xfrm>
            <a:off x="5705475" y="4387850"/>
            <a:ext cx="373063" cy="92075"/>
            <a:chOff x="3874" y="2296"/>
            <a:chExt cx="235" cy="58"/>
          </a:xfrm>
        </p:grpSpPr>
        <p:sp>
          <p:nvSpPr>
            <p:cNvPr id="41195" name="Rectangle 684"/>
            <p:cNvSpPr>
              <a:spLocks noChangeArrowheads="1"/>
            </p:cNvSpPr>
            <p:nvPr/>
          </p:nvSpPr>
          <p:spPr bwMode="auto">
            <a:xfrm>
              <a:off x="3980" y="2296"/>
              <a:ext cx="1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96" name="Freeform 685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7" name="Line 686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3" name="Group 687"/>
          <p:cNvGrpSpPr>
            <a:grpSpLocks/>
          </p:cNvGrpSpPr>
          <p:nvPr/>
        </p:nvGrpSpPr>
        <p:grpSpPr bwMode="auto">
          <a:xfrm>
            <a:off x="5368925" y="4400550"/>
            <a:ext cx="271463" cy="92075"/>
            <a:chOff x="3674" y="2304"/>
            <a:chExt cx="171" cy="58"/>
          </a:xfrm>
        </p:grpSpPr>
        <p:sp>
          <p:nvSpPr>
            <p:cNvPr id="41193" name="Rectangle 688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94" name="Rectangle 689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1114" name="Freeform 690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5" name="Line 691"/>
          <p:cNvSpPr>
            <a:spLocks noChangeShapeType="1"/>
          </p:cNvSpPr>
          <p:nvPr/>
        </p:nvSpPr>
        <p:spPr bwMode="auto">
          <a:xfrm flipV="1">
            <a:off x="5502275" y="4495800"/>
            <a:ext cx="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6" name="Freeform 692"/>
          <p:cNvSpPr>
            <a:spLocks/>
          </p:cNvSpPr>
          <p:nvPr/>
        </p:nvSpPr>
        <p:spPr bwMode="auto">
          <a:xfrm>
            <a:off x="5588000" y="4314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7" name="Line 694"/>
          <p:cNvSpPr>
            <a:spLocks noChangeShapeType="1"/>
          </p:cNvSpPr>
          <p:nvPr/>
        </p:nvSpPr>
        <p:spPr bwMode="auto">
          <a:xfrm flipH="1">
            <a:off x="4589463" y="3443288"/>
            <a:ext cx="0" cy="9001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8" name="Line 695"/>
          <p:cNvSpPr>
            <a:spLocks noChangeShapeType="1"/>
          </p:cNvSpPr>
          <p:nvPr/>
        </p:nvSpPr>
        <p:spPr bwMode="auto">
          <a:xfrm>
            <a:off x="5370513" y="3929063"/>
            <a:ext cx="0" cy="4302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9" name="Line 697"/>
          <p:cNvSpPr>
            <a:spLocks noChangeShapeType="1"/>
          </p:cNvSpPr>
          <p:nvPr/>
        </p:nvSpPr>
        <p:spPr bwMode="auto">
          <a:xfrm flipH="1">
            <a:off x="4975225" y="3830638"/>
            <a:ext cx="125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20" name="Rectangle 698"/>
          <p:cNvSpPr>
            <a:spLocks noChangeArrowheads="1"/>
          </p:cNvSpPr>
          <p:nvPr/>
        </p:nvSpPr>
        <p:spPr bwMode="auto">
          <a:xfrm>
            <a:off x="4746625" y="3776663"/>
            <a:ext cx="2682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Helvetica" charset="0"/>
              </a:rPr>
              <a:t>SEXT</a:t>
            </a:r>
            <a:endParaRPr lang="en-US" sz="800" b="0">
              <a:latin typeface="Tahoma" charset="0"/>
            </a:endParaRPr>
          </a:p>
        </p:txBody>
      </p:sp>
      <p:sp>
        <p:nvSpPr>
          <p:cNvPr id="41121" name="Freeform 699"/>
          <p:cNvSpPr>
            <a:spLocks/>
          </p:cNvSpPr>
          <p:nvPr/>
        </p:nvSpPr>
        <p:spPr bwMode="auto">
          <a:xfrm>
            <a:off x="5337175" y="4311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22" name="Group 706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41182" name="Rectangle 707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83" name="Freeform 708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4" name="Line 709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5" name="Freeform 710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6" name="Rectangle 711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87" name="Rectangle 712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88" name="Rectangle 713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89" name="Rectangle 714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90" name="Rectangle 715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91" name="Rectangle 716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1192" name="Rectangle 717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1123" name="Group 735"/>
          <p:cNvGrpSpPr>
            <a:grpSpLocks/>
          </p:cNvGrpSpPr>
          <p:nvPr/>
        </p:nvGrpSpPr>
        <p:grpSpPr bwMode="auto">
          <a:xfrm>
            <a:off x="3448050" y="3011488"/>
            <a:ext cx="706438" cy="227012"/>
            <a:chOff x="4913" y="1851"/>
            <a:chExt cx="445" cy="143"/>
          </a:xfrm>
        </p:grpSpPr>
        <p:grpSp>
          <p:nvGrpSpPr>
            <p:cNvPr id="41172" name="Group 737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41179" name="Rectangle 738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41180" name="Line 739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Line 740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73" name="Freeform 741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74" name="Group 745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41176" name="Line 746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Line 747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Rectangle 748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41175" name="Freeform 752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24" name="Freeform 777"/>
          <p:cNvSpPr>
            <a:spLocks/>
          </p:cNvSpPr>
          <p:nvPr/>
        </p:nvSpPr>
        <p:spPr bwMode="auto">
          <a:xfrm>
            <a:off x="4495800" y="4381500"/>
            <a:ext cx="455613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5" name="Rectangle 778"/>
          <p:cNvSpPr>
            <a:spLocks noChangeArrowheads="1"/>
          </p:cNvSpPr>
          <p:nvPr/>
        </p:nvSpPr>
        <p:spPr bwMode="auto">
          <a:xfrm>
            <a:off x="5022850" y="4387850"/>
            <a:ext cx="2047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0000"/>
                </a:solidFill>
                <a:latin typeface="Helvetica" charset="0"/>
              </a:rPr>
              <a:t>ASEL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126" name="Freeform 779"/>
          <p:cNvSpPr>
            <a:spLocks/>
          </p:cNvSpPr>
          <p:nvPr/>
        </p:nvSpPr>
        <p:spPr bwMode="auto">
          <a:xfrm>
            <a:off x="4930775" y="4400550"/>
            <a:ext cx="69850" cy="50800"/>
          </a:xfrm>
          <a:custGeom>
            <a:avLst/>
            <a:gdLst>
              <a:gd name="T0" fmla="*/ 0 w 44"/>
              <a:gd name="T1" fmla="*/ 2147483647 h 32"/>
              <a:gd name="T2" fmla="*/ 2147483647 w 44"/>
              <a:gd name="T3" fmla="*/ 0 h 32"/>
              <a:gd name="T4" fmla="*/ 2147483647 w 44"/>
              <a:gd name="T5" fmla="*/ 2147483647 h 32"/>
              <a:gd name="T6" fmla="*/ 2147483647 w 44"/>
              <a:gd name="T7" fmla="*/ 2147483647 h 32"/>
              <a:gd name="T8" fmla="*/ 0 w 44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32"/>
              <a:gd name="T17" fmla="*/ 44 w 4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32">
                <a:moveTo>
                  <a:pt x="0" y="20"/>
                </a:moveTo>
                <a:lnTo>
                  <a:pt x="44" y="0"/>
                </a:lnTo>
                <a:lnTo>
                  <a:pt x="20" y="16"/>
                </a:lnTo>
                <a:lnTo>
                  <a:pt x="44" y="32"/>
                </a:lnTo>
                <a:lnTo>
                  <a:pt x="0" y="2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7" name="Line 780"/>
          <p:cNvSpPr>
            <a:spLocks noChangeShapeType="1"/>
          </p:cNvSpPr>
          <p:nvPr/>
        </p:nvSpPr>
        <p:spPr bwMode="auto">
          <a:xfrm>
            <a:off x="4937125" y="4425950"/>
            <a:ext cx="84138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8" name="Rectangle 781"/>
          <p:cNvSpPr>
            <a:spLocks noChangeArrowheads="1"/>
          </p:cNvSpPr>
          <p:nvPr/>
        </p:nvSpPr>
        <p:spPr bwMode="auto">
          <a:xfrm>
            <a:off x="4818063" y="4400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FF0000"/>
                </a:solidFill>
                <a:latin typeface="Helvetica" charset="0"/>
              </a:rPr>
              <a:t>2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129" name="Rectangle 782"/>
          <p:cNvSpPr>
            <a:spLocks noChangeArrowheads="1"/>
          </p:cNvSpPr>
          <p:nvPr/>
        </p:nvSpPr>
        <p:spPr bwMode="auto">
          <a:xfrm>
            <a:off x="4589463" y="4400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  <a:latin typeface="Helvetica" charset="0"/>
              </a:rPr>
              <a:t>0</a:t>
            </a:r>
            <a:endParaRPr lang="en-US" b="0">
              <a:latin typeface="Tahoma" charset="0"/>
            </a:endParaRPr>
          </a:p>
        </p:txBody>
      </p:sp>
      <p:sp>
        <p:nvSpPr>
          <p:cNvPr id="41130" name="Line 783"/>
          <p:cNvSpPr>
            <a:spLocks noChangeShapeType="1"/>
          </p:cNvSpPr>
          <p:nvPr/>
        </p:nvSpPr>
        <p:spPr bwMode="auto">
          <a:xfrm flipV="1">
            <a:off x="4840288" y="4273550"/>
            <a:ext cx="0" cy="857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31" name="Freeform 784"/>
          <p:cNvSpPr>
            <a:spLocks/>
          </p:cNvSpPr>
          <p:nvPr/>
        </p:nvSpPr>
        <p:spPr bwMode="auto">
          <a:xfrm>
            <a:off x="4564063" y="462756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2" name="Freeform 785"/>
          <p:cNvSpPr>
            <a:spLocks/>
          </p:cNvSpPr>
          <p:nvPr/>
        </p:nvSpPr>
        <p:spPr bwMode="auto">
          <a:xfrm>
            <a:off x="4808538" y="4305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3" name="Freeform 786"/>
          <p:cNvSpPr>
            <a:spLocks/>
          </p:cNvSpPr>
          <p:nvPr/>
        </p:nvSpPr>
        <p:spPr bwMode="auto">
          <a:xfrm>
            <a:off x="4557713" y="43021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4" name="Line 787"/>
          <p:cNvSpPr>
            <a:spLocks noChangeShapeType="1"/>
          </p:cNvSpPr>
          <p:nvPr/>
        </p:nvSpPr>
        <p:spPr bwMode="auto">
          <a:xfrm>
            <a:off x="4724400" y="4495800"/>
            <a:ext cx="0" cy="96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35" name="Line 788"/>
          <p:cNvSpPr>
            <a:spLocks noChangeShapeType="1"/>
          </p:cNvSpPr>
          <p:nvPr/>
        </p:nvSpPr>
        <p:spPr bwMode="auto">
          <a:xfrm>
            <a:off x="4591050" y="4592638"/>
            <a:ext cx="0" cy="73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36" name="Line 789"/>
          <p:cNvSpPr>
            <a:spLocks noChangeShapeType="1"/>
          </p:cNvSpPr>
          <p:nvPr/>
        </p:nvSpPr>
        <p:spPr bwMode="auto">
          <a:xfrm flipH="1">
            <a:off x="4589463" y="4592638"/>
            <a:ext cx="1365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37" name="Rectangle 790"/>
          <p:cNvSpPr>
            <a:spLocks noChangeArrowheads="1"/>
          </p:cNvSpPr>
          <p:nvPr/>
        </p:nvSpPr>
        <p:spPr bwMode="auto">
          <a:xfrm>
            <a:off x="4614863" y="4038600"/>
            <a:ext cx="466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latin typeface="Helvetica" charset="0"/>
              </a:rPr>
              <a:t>shamt:&lt;10:6&gt;</a:t>
            </a:r>
            <a:endParaRPr lang="en-US" b="0">
              <a:latin typeface="Tahoma" charset="0"/>
            </a:endParaRPr>
          </a:p>
        </p:txBody>
      </p:sp>
      <p:sp>
        <p:nvSpPr>
          <p:cNvPr id="41138" name="Rectangle 791"/>
          <p:cNvSpPr>
            <a:spLocks noChangeArrowheads="1"/>
          </p:cNvSpPr>
          <p:nvPr/>
        </p:nvSpPr>
        <p:spPr bwMode="auto">
          <a:xfrm>
            <a:off x="4772025" y="4191000"/>
            <a:ext cx="1365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ja-JP" altLang="en-US" sz="600" b="0">
                <a:solidFill>
                  <a:srgbClr val="FF0000"/>
                </a:solidFill>
                <a:latin typeface="Helvetica" charset="0"/>
              </a:rPr>
              <a:t>“</a:t>
            </a:r>
            <a:r>
              <a:rPr lang="en-US" altLang="ja-JP" sz="600" b="0">
                <a:solidFill>
                  <a:srgbClr val="FF0000"/>
                </a:solidFill>
                <a:latin typeface="Helvetica" charset="0"/>
              </a:rPr>
              <a:t>16</a:t>
            </a:r>
            <a:r>
              <a:rPr lang="ja-JP" altLang="en-US" sz="600" b="0">
                <a:solidFill>
                  <a:srgbClr val="FF0000"/>
                </a:solidFill>
                <a:latin typeface="Helvetica" charset="0"/>
              </a:rPr>
              <a:t>”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139" name="Line 792"/>
          <p:cNvSpPr>
            <a:spLocks noChangeShapeType="1"/>
          </p:cNvSpPr>
          <p:nvPr/>
        </p:nvSpPr>
        <p:spPr bwMode="auto">
          <a:xfrm flipV="1">
            <a:off x="4721225" y="4148138"/>
            <a:ext cx="0" cy="2016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40" name="Freeform 793"/>
          <p:cNvSpPr>
            <a:spLocks/>
          </p:cNvSpPr>
          <p:nvPr/>
        </p:nvSpPr>
        <p:spPr bwMode="auto">
          <a:xfrm>
            <a:off x="4689475" y="430530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1" name="Rectangle 794"/>
          <p:cNvSpPr>
            <a:spLocks noChangeArrowheads="1"/>
          </p:cNvSpPr>
          <p:nvPr/>
        </p:nvSpPr>
        <p:spPr bwMode="auto">
          <a:xfrm>
            <a:off x="4703763" y="44005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  <a:latin typeface="Helvetica" charset="0"/>
              </a:rPr>
              <a:t>1</a:t>
            </a:r>
            <a:endParaRPr lang="en-US" b="0">
              <a:latin typeface="Tahoma" charset="0"/>
            </a:endParaRPr>
          </a:p>
        </p:txBody>
      </p:sp>
      <p:grpSp>
        <p:nvGrpSpPr>
          <p:cNvPr id="41142" name="Group 348"/>
          <p:cNvGrpSpPr>
            <a:grpSpLocks/>
          </p:cNvGrpSpPr>
          <p:nvPr/>
        </p:nvGrpSpPr>
        <p:grpSpPr bwMode="auto">
          <a:xfrm>
            <a:off x="3859213" y="2819400"/>
            <a:ext cx="560387" cy="566738"/>
            <a:chOff x="3859212" y="2819400"/>
            <a:chExt cx="560388" cy="566182"/>
          </a:xfrm>
        </p:grpSpPr>
        <p:grpSp>
          <p:nvGrpSpPr>
            <p:cNvPr id="41157" name="Group 379"/>
            <p:cNvGrpSpPr>
              <a:grpSpLocks/>
            </p:cNvGrpSpPr>
            <p:nvPr/>
          </p:nvGrpSpPr>
          <p:grpSpPr bwMode="auto">
            <a:xfrm>
              <a:off x="4303713" y="3217863"/>
              <a:ext cx="115887" cy="57150"/>
              <a:chOff x="4303713" y="3217863"/>
              <a:chExt cx="115887" cy="57150"/>
            </a:xfrm>
          </p:grpSpPr>
          <p:sp>
            <p:nvSpPr>
              <p:cNvPr id="41170" name="Freeform 412"/>
              <p:cNvSpPr>
                <a:spLocks/>
              </p:cNvSpPr>
              <p:nvPr/>
            </p:nvSpPr>
            <p:spPr bwMode="auto">
              <a:xfrm>
                <a:off x="4343400" y="3217863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413"/>
              <p:cNvSpPr>
                <a:spLocks noChangeShapeType="1"/>
              </p:cNvSpPr>
              <p:nvPr/>
            </p:nvSpPr>
            <p:spPr bwMode="auto">
              <a:xfrm flipH="1">
                <a:off x="4303713" y="3248025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158" name="Group 378"/>
            <p:cNvGrpSpPr>
              <a:grpSpLocks/>
            </p:cNvGrpSpPr>
            <p:nvPr/>
          </p:nvGrpSpPr>
          <p:grpSpPr bwMode="auto">
            <a:xfrm>
              <a:off x="4076861" y="2819400"/>
              <a:ext cx="310989" cy="261938"/>
              <a:chOff x="4076861" y="2819400"/>
              <a:chExt cx="310989" cy="261938"/>
            </a:xfrm>
          </p:grpSpPr>
          <p:sp>
            <p:nvSpPr>
              <p:cNvPr id="41166" name="Rectangle 405"/>
              <p:cNvSpPr>
                <a:spLocks noChangeArrowheads="1"/>
              </p:cNvSpPr>
              <p:nvPr/>
            </p:nvSpPr>
            <p:spPr bwMode="auto">
              <a:xfrm>
                <a:off x="4076861" y="2819400"/>
                <a:ext cx="310989" cy="107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Helvetica" charset="0"/>
                  </a:rPr>
                  <a:t>WASEL</a:t>
                </a:r>
                <a:endParaRPr lang="en-US" b="0">
                  <a:latin typeface="Tahoma" charset="0"/>
                </a:endParaRPr>
              </a:p>
            </p:txBody>
          </p:sp>
          <p:grpSp>
            <p:nvGrpSpPr>
              <p:cNvPr id="41167" name="Group 377"/>
              <p:cNvGrpSpPr>
                <a:grpSpLocks/>
              </p:cNvGrpSpPr>
              <p:nvPr/>
            </p:nvGrpSpPr>
            <p:grpSpPr bwMode="auto">
              <a:xfrm>
                <a:off x="4200525" y="2909888"/>
                <a:ext cx="57150" cy="171450"/>
                <a:chOff x="4200525" y="2909888"/>
                <a:chExt cx="57150" cy="171450"/>
              </a:xfrm>
            </p:grpSpPr>
            <p:sp>
              <p:nvSpPr>
                <p:cNvPr id="41168" name="Freeform 419"/>
                <p:cNvSpPr>
                  <a:spLocks/>
                </p:cNvSpPr>
                <p:nvPr/>
              </p:nvSpPr>
              <p:spPr bwMode="auto">
                <a:xfrm>
                  <a:off x="4200525" y="3005138"/>
                  <a:ext cx="57150" cy="76200"/>
                </a:xfrm>
                <a:custGeom>
                  <a:avLst/>
                  <a:gdLst>
                    <a:gd name="T0" fmla="*/ 2147483647 w 36"/>
                    <a:gd name="T1" fmla="*/ 2147483647 h 48"/>
                    <a:gd name="T2" fmla="*/ 0 w 36"/>
                    <a:gd name="T3" fmla="*/ 0 h 48"/>
                    <a:gd name="T4" fmla="*/ 2147483647 w 36"/>
                    <a:gd name="T5" fmla="*/ 2147483647 h 48"/>
                    <a:gd name="T6" fmla="*/ 2147483647 w 36"/>
                    <a:gd name="T7" fmla="*/ 0 h 48"/>
                    <a:gd name="T8" fmla="*/ 2147483647 w 36"/>
                    <a:gd name="T9" fmla="*/ 2147483647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48"/>
                    <a:gd name="T17" fmla="*/ 36 w 3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48">
                      <a:moveTo>
                        <a:pt x="20" y="48"/>
                      </a:moveTo>
                      <a:lnTo>
                        <a:pt x="0" y="0"/>
                      </a:lnTo>
                      <a:lnTo>
                        <a:pt x="20" y="24"/>
                      </a:lnTo>
                      <a:lnTo>
                        <a:pt x="36" y="0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9" name="Line 420"/>
                <p:cNvSpPr>
                  <a:spLocks noChangeShapeType="1"/>
                </p:cNvSpPr>
                <p:nvPr/>
              </p:nvSpPr>
              <p:spPr bwMode="auto">
                <a:xfrm flipH="1">
                  <a:off x="4230688" y="2909888"/>
                  <a:ext cx="0" cy="1651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 type="none" w="sm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1159" name="Group 376"/>
            <p:cNvGrpSpPr>
              <a:grpSpLocks/>
            </p:cNvGrpSpPr>
            <p:nvPr/>
          </p:nvGrpSpPr>
          <p:grpSpPr bwMode="auto">
            <a:xfrm>
              <a:off x="3859212" y="3187700"/>
              <a:ext cx="331788" cy="184150"/>
              <a:chOff x="3859212" y="3187700"/>
              <a:chExt cx="331788" cy="184150"/>
            </a:xfrm>
          </p:grpSpPr>
          <p:sp>
            <p:nvSpPr>
              <p:cNvPr id="41163" name="Freeform 422"/>
              <p:cNvSpPr>
                <a:spLocks/>
              </p:cNvSpPr>
              <p:nvPr/>
            </p:nvSpPr>
            <p:spPr bwMode="auto">
              <a:xfrm>
                <a:off x="4079875" y="3263900"/>
                <a:ext cx="76200" cy="57150"/>
              </a:xfrm>
              <a:custGeom>
                <a:avLst/>
                <a:gdLst>
                  <a:gd name="T0" fmla="*/ 2147483647 w 48"/>
                  <a:gd name="T1" fmla="*/ 2147483647 h 36"/>
                  <a:gd name="T2" fmla="*/ 0 w 48"/>
                  <a:gd name="T3" fmla="*/ 2147483647 h 36"/>
                  <a:gd name="T4" fmla="*/ 2147483647 w 48"/>
                  <a:gd name="T5" fmla="*/ 2147483647 h 36"/>
                  <a:gd name="T6" fmla="*/ 0 w 48"/>
                  <a:gd name="T7" fmla="*/ 0 h 36"/>
                  <a:gd name="T8" fmla="*/ 2147483647 w 48"/>
                  <a:gd name="T9" fmla="*/ 2147483647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4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Line 424"/>
              <p:cNvSpPr>
                <a:spLocks noChangeShapeType="1"/>
              </p:cNvSpPr>
              <p:nvPr/>
            </p:nvSpPr>
            <p:spPr bwMode="auto">
              <a:xfrm flipH="1">
                <a:off x="4033838" y="3295650"/>
                <a:ext cx="90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165" name="Text Box 426"/>
              <p:cNvSpPr txBox="1">
                <a:spLocks noChangeArrowheads="1"/>
              </p:cNvSpPr>
              <p:nvPr/>
            </p:nvSpPr>
            <p:spPr bwMode="auto">
              <a:xfrm>
                <a:off x="3859212" y="3187700"/>
                <a:ext cx="331788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31</a:t>
                </a:r>
              </a:p>
            </p:txBody>
          </p:sp>
        </p:grpSp>
        <p:grpSp>
          <p:nvGrpSpPr>
            <p:cNvPr id="41160" name="Group 380"/>
            <p:cNvGrpSpPr>
              <a:grpSpLocks/>
            </p:cNvGrpSpPr>
            <p:nvPr/>
          </p:nvGrpSpPr>
          <p:grpSpPr bwMode="auto">
            <a:xfrm>
              <a:off x="4082038" y="3016250"/>
              <a:ext cx="235962" cy="369332"/>
              <a:chOff x="4082038" y="3016250"/>
              <a:chExt cx="235962" cy="369332"/>
            </a:xfrm>
          </p:grpSpPr>
          <p:sp>
            <p:nvSpPr>
              <p:cNvPr id="41161" name="AutoShape 243"/>
              <p:cNvSpPr>
                <a:spLocks noChangeArrowheads="1"/>
              </p:cNvSpPr>
              <p:nvPr/>
            </p:nvSpPr>
            <p:spPr bwMode="auto">
              <a:xfrm rot="-5400000">
                <a:off x="4048127" y="3152776"/>
                <a:ext cx="336550" cy="126997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6 w 21600"/>
                  <a:gd name="T13" fmla="*/ 4510 h 21600"/>
                  <a:gd name="T14" fmla="*/ 17094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162" name="Text Box 638"/>
              <p:cNvSpPr txBox="1">
                <a:spLocks noChangeArrowheads="1"/>
              </p:cNvSpPr>
              <p:nvPr/>
            </p:nvSpPr>
            <p:spPr bwMode="auto">
              <a:xfrm>
                <a:off x="4082038" y="301625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600" b="0">
                    <a:latin typeface="AvantGarde" charset="0"/>
                  </a:rPr>
                  <a:t>0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1</a:t>
                </a:r>
              </a:p>
              <a:p>
                <a:pPr algn="l"/>
                <a:r>
                  <a:rPr lang="en-US" sz="600" b="0">
                    <a:latin typeface="AvantGarde" charset="0"/>
                  </a:rPr>
                  <a:t>2</a:t>
                </a:r>
              </a:p>
            </p:txBody>
          </p:sp>
        </p:grpSp>
      </p:grpSp>
      <p:grpSp>
        <p:nvGrpSpPr>
          <p:cNvPr id="41143" name="Group 364"/>
          <p:cNvGrpSpPr>
            <a:grpSpLocks/>
          </p:cNvGrpSpPr>
          <p:nvPr/>
        </p:nvGrpSpPr>
        <p:grpSpPr bwMode="auto">
          <a:xfrm>
            <a:off x="3848100" y="3892550"/>
            <a:ext cx="519113" cy="782638"/>
            <a:chOff x="3849688" y="3899774"/>
            <a:chExt cx="519112" cy="782477"/>
          </a:xfrm>
        </p:grpSpPr>
        <p:sp>
          <p:nvSpPr>
            <p:cNvPr id="41145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46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7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8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49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41150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51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41152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41153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154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1155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6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  <p:sp>
        <p:nvSpPr>
          <p:cNvPr id="41144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Reset, Interrupts, and Exceptions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Upon reset/reboot: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Need to set PC to where boot code resides in memory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Interrupts/Exceptions: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any event that causes interruption in program flow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FAULTS:  e.g., nonexistent </a:t>
            </a:r>
            <a:r>
              <a:rPr lang="en-US" sz="18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opcode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, divide-by-zero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TRAPS &amp; system calls:  e.g., read-a-character</a:t>
            </a:r>
          </a:p>
          <a:p>
            <a:pPr lvl="2">
              <a:defRPr/>
            </a:pP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I/O events:  e.g., key pressed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How to handle?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interrupt current running program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invoke exception handler</a:t>
            </a:r>
          </a:p>
          <a:p>
            <a:pPr lvl="1"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return to program to continue </a:t>
            </a: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execution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Registers $k0, $k1 ($26, $27)</a:t>
            </a:r>
          </a:p>
          <a:p>
            <a:pPr lvl="1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reserved for operating system (kernel), interrupt handlers</a:t>
            </a:r>
          </a:p>
          <a:p>
            <a:pPr lvl="1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any others used must be saved/restored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1600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Exceptions</a:t>
            </a:r>
          </a:p>
        </p:txBody>
      </p:sp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6016625" y="6464300"/>
            <a:ext cx="15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21200" y="3182938"/>
            <a:ext cx="14128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43012" name="Freeform 5"/>
          <p:cNvSpPr>
            <a:spLocks/>
          </p:cNvSpPr>
          <p:nvPr/>
        </p:nvSpPr>
        <p:spPr bwMode="auto">
          <a:xfrm>
            <a:off x="4964113" y="6053138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auto">
          <a:xfrm>
            <a:off x="4989513" y="4886325"/>
            <a:ext cx="1587" cy="119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1281113" y="1738313"/>
            <a:ext cx="919162" cy="146050"/>
            <a:chOff x="1099" y="851"/>
            <a:chExt cx="579" cy="92"/>
          </a:xfrm>
        </p:grpSpPr>
        <p:sp>
          <p:nvSpPr>
            <p:cNvPr id="43319" name="Rectangle 8"/>
            <p:cNvSpPr>
              <a:spLocks noChangeArrowheads="1"/>
            </p:cNvSpPr>
            <p:nvPr/>
          </p:nvSpPr>
          <p:spPr bwMode="auto">
            <a:xfrm>
              <a:off x="1103" y="851"/>
              <a:ext cx="575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grpSp>
          <p:nvGrpSpPr>
            <p:cNvPr id="43320" name="Group 9"/>
            <p:cNvGrpSpPr>
              <a:grpSpLocks/>
            </p:cNvGrpSpPr>
            <p:nvPr/>
          </p:nvGrpSpPr>
          <p:grpSpPr bwMode="auto">
            <a:xfrm>
              <a:off x="1099" y="889"/>
              <a:ext cx="64" cy="40"/>
              <a:chOff x="1099" y="889"/>
              <a:chExt cx="64" cy="40"/>
            </a:xfrm>
          </p:grpSpPr>
          <p:sp>
            <p:nvSpPr>
              <p:cNvPr id="43321" name="Line 10"/>
              <p:cNvSpPr>
                <a:spLocks noChangeShapeType="1"/>
              </p:cNvSpPr>
              <p:nvPr/>
            </p:nvSpPr>
            <p:spPr bwMode="auto">
              <a:xfrm>
                <a:off x="1099" y="889"/>
                <a:ext cx="64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22" name="Line 11"/>
              <p:cNvSpPr>
                <a:spLocks noChangeShapeType="1"/>
              </p:cNvSpPr>
              <p:nvPr/>
            </p:nvSpPr>
            <p:spPr bwMode="auto">
              <a:xfrm flipV="1">
                <a:off x="1099" y="911"/>
                <a:ext cx="64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1744663" y="1801813"/>
            <a:ext cx="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Tahoma" charset="0"/>
              </a:rPr>
              <a:t>  </a:t>
            </a:r>
            <a:endParaRPr lang="en-US" b="0">
              <a:latin typeface="Tahoma" charset="0"/>
            </a:endParaRPr>
          </a:p>
        </p:txBody>
      </p:sp>
      <p:sp>
        <p:nvSpPr>
          <p:cNvPr id="43016" name="Rectangle 13"/>
          <p:cNvSpPr>
            <a:spLocks noChangeArrowheads="1"/>
          </p:cNvSpPr>
          <p:nvPr/>
        </p:nvSpPr>
        <p:spPr bwMode="auto">
          <a:xfrm>
            <a:off x="1744663" y="1776413"/>
            <a:ext cx="1254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PC</a:t>
            </a:r>
            <a:endParaRPr lang="en-US" b="0">
              <a:latin typeface="AvantGarde" charset="0"/>
            </a:endParaRPr>
          </a:p>
        </p:txBody>
      </p:sp>
      <p:grpSp>
        <p:nvGrpSpPr>
          <p:cNvPr id="43017" name="Group 14"/>
          <p:cNvGrpSpPr>
            <a:grpSpLocks/>
          </p:cNvGrpSpPr>
          <p:nvPr/>
        </p:nvGrpSpPr>
        <p:grpSpPr bwMode="auto">
          <a:xfrm>
            <a:off x="1630363" y="2270125"/>
            <a:ext cx="228600" cy="184150"/>
            <a:chOff x="1319" y="1186"/>
            <a:chExt cx="144" cy="116"/>
          </a:xfrm>
        </p:grpSpPr>
        <p:sp>
          <p:nvSpPr>
            <p:cNvPr id="43317" name="Rectangle 15"/>
            <p:cNvSpPr>
              <a:spLocks noChangeArrowheads="1"/>
            </p:cNvSpPr>
            <p:nvPr/>
          </p:nvSpPr>
          <p:spPr bwMode="auto">
            <a:xfrm>
              <a:off x="1319" y="1190"/>
              <a:ext cx="144" cy="1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3318" name="Rectangle 16"/>
            <p:cNvSpPr>
              <a:spLocks noChangeArrowheads="1"/>
            </p:cNvSpPr>
            <p:nvPr/>
          </p:nvSpPr>
          <p:spPr bwMode="auto">
            <a:xfrm>
              <a:off x="1337" y="1186"/>
              <a:ext cx="11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000000"/>
                  </a:solidFill>
                  <a:latin typeface="Helvetica" charset="0"/>
                </a:rPr>
                <a:t>+4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18" name="Freeform 17"/>
          <p:cNvSpPr>
            <a:spLocks/>
          </p:cNvSpPr>
          <p:nvPr/>
        </p:nvSpPr>
        <p:spPr bwMode="auto">
          <a:xfrm>
            <a:off x="1712913" y="2200275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8"/>
          <p:cNvSpPr>
            <a:spLocks noChangeShapeType="1"/>
          </p:cNvSpPr>
          <p:nvPr/>
        </p:nvSpPr>
        <p:spPr bwMode="auto">
          <a:xfrm flipV="1">
            <a:off x="1738313" y="1878013"/>
            <a:ext cx="1587" cy="3603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9"/>
          <p:cNvSpPr>
            <a:spLocks noChangeShapeType="1"/>
          </p:cNvSpPr>
          <p:nvPr/>
        </p:nvSpPr>
        <p:spPr bwMode="auto">
          <a:xfrm flipV="1">
            <a:off x="1738313" y="2447925"/>
            <a:ext cx="1587" cy="114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20"/>
          <p:cNvSpPr>
            <a:spLocks noChangeShapeType="1"/>
          </p:cNvSpPr>
          <p:nvPr/>
        </p:nvSpPr>
        <p:spPr bwMode="auto">
          <a:xfrm flipH="1">
            <a:off x="173831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22" name="Group 21"/>
          <p:cNvGrpSpPr>
            <a:grpSpLocks/>
          </p:cNvGrpSpPr>
          <p:nvPr/>
        </p:nvGrpSpPr>
        <p:grpSpPr bwMode="auto">
          <a:xfrm>
            <a:off x="2998788" y="1935163"/>
            <a:ext cx="912812" cy="455612"/>
            <a:chOff x="2181" y="975"/>
            <a:chExt cx="575" cy="287"/>
          </a:xfrm>
        </p:grpSpPr>
        <p:sp>
          <p:nvSpPr>
            <p:cNvPr id="43312" name="Rectangle 22"/>
            <p:cNvSpPr>
              <a:spLocks noChangeArrowheads="1"/>
            </p:cNvSpPr>
            <p:nvPr/>
          </p:nvSpPr>
          <p:spPr bwMode="auto">
            <a:xfrm>
              <a:off x="2181" y="975"/>
              <a:ext cx="575" cy="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3313" name="Rectangle 23"/>
            <p:cNvSpPr>
              <a:spLocks noChangeArrowheads="1"/>
            </p:cNvSpPr>
            <p:nvPr/>
          </p:nvSpPr>
          <p:spPr bwMode="auto">
            <a:xfrm>
              <a:off x="2357" y="979"/>
              <a:ext cx="37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Instruction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314" name="Rectangle 24"/>
            <p:cNvSpPr>
              <a:spLocks noChangeArrowheads="1"/>
            </p:cNvSpPr>
            <p:nvPr/>
          </p:nvSpPr>
          <p:spPr bwMode="auto">
            <a:xfrm>
              <a:off x="2402" y="1050"/>
              <a:ext cx="2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Helvetica" charset="0"/>
                </a:rPr>
                <a:t>Memory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315" name="Rectangle 25"/>
            <p:cNvSpPr>
              <a:spLocks noChangeArrowheads="1"/>
            </p:cNvSpPr>
            <p:nvPr/>
          </p:nvSpPr>
          <p:spPr bwMode="auto">
            <a:xfrm>
              <a:off x="2198" y="1011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316" name="Rectangle 26"/>
            <p:cNvSpPr>
              <a:spLocks noChangeArrowheads="1"/>
            </p:cNvSpPr>
            <p:nvPr/>
          </p:nvSpPr>
          <p:spPr bwMode="auto">
            <a:xfrm>
              <a:off x="2448" y="1182"/>
              <a:ext cx="4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23" name="Line 27"/>
          <p:cNvSpPr>
            <a:spLocks noChangeShapeType="1"/>
          </p:cNvSpPr>
          <p:nvPr/>
        </p:nvSpPr>
        <p:spPr bwMode="auto">
          <a:xfrm flipH="1">
            <a:off x="3449638" y="2587625"/>
            <a:ext cx="11144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8"/>
          <p:cNvSpPr>
            <a:spLocks noChangeShapeType="1"/>
          </p:cNvSpPr>
          <p:nvPr/>
        </p:nvSpPr>
        <p:spPr bwMode="auto">
          <a:xfrm>
            <a:off x="3449638" y="259397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Rectangle 29"/>
          <p:cNvSpPr>
            <a:spLocks noChangeArrowheads="1"/>
          </p:cNvSpPr>
          <p:nvPr/>
        </p:nvSpPr>
        <p:spPr bwMode="auto">
          <a:xfrm>
            <a:off x="4422775" y="2989263"/>
            <a:ext cx="1711325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43026" name="Rectangle 30"/>
          <p:cNvSpPr>
            <a:spLocks noChangeArrowheads="1"/>
          </p:cNvSpPr>
          <p:nvPr/>
        </p:nvSpPr>
        <p:spPr bwMode="auto">
          <a:xfrm>
            <a:off x="4881563" y="3030538"/>
            <a:ext cx="587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Register</a:t>
            </a:r>
            <a:endParaRPr lang="en-US" b="0">
              <a:latin typeface="Tahoma" charset="0"/>
            </a:endParaRPr>
          </a:p>
        </p:txBody>
      </p:sp>
      <p:sp>
        <p:nvSpPr>
          <p:cNvPr id="43027" name="Rectangle 31"/>
          <p:cNvSpPr>
            <a:spLocks noChangeArrowheads="1"/>
          </p:cNvSpPr>
          <p:nvPr/>
        </p:nvSpPr>
        <p:spPr bwMode="auto">
          <a:xfrm>
            <a:off x="5043488" y="3195638"/>
            <a:ext cx="2460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vantGarde" charset="0"/>
              </a:rPr>
              <a:t>File</a:t>
            </a:r>
            <a:endParaRPr lang="en-US" b="0">
              <a:latin typeface="Tahoma" charset="0"/>
            </a:endParaRPr>
          </a:p>
        </p:txBody>
      </p:sp>
      <p:sp>
        <p:nvSpPr>
          <p:cNvPr id="43028" name="Rectangle 32"/>
          <p:cNvSpPr>
            <a:spLocks noChangeArrowheads="1"/>
          </p:cNvSpPr>
          <p:nvPr/>
        </p:nvSpPr>
        <p:spPr bwMode="auto">
          <a:xfrm>
            <a:off x="4540250" y="3043238"/>
            <a:ext cx="1698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RA1</a:t>
            </a:r>
            <a:endParaRPr lang="en-US" b="0">
              <a:latin typeface="Tahoma" charset="0"/>
            </a:endParaRPr>
          </a:p>
        </p:txBody>
      </p:sp>
      <p:sp>
        <p:nvSpPr>
          <p:cNvPr id="43029" name="Rectangle 33"/>
          <p:cNvSpPr>
            <a:spLocks noChangeArrowheads="1"/>
          </p:cNvSpPr>
          <p:nvPr/>
        </p:nvSpPr>
        <p:spPr bwMode="auto">
          <a:xfrm>
            <a:off x="5567363" y="3043238"/>
            <a:ext cx="1698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RA2</a:t>
            </a:r>
            <a:endParaRPr lang="en-US" b="0">
              <a:latin typeface="Tahoma" charset="0"/>
            </a:endParaRPr>
          </a:p>
        </p:txBody>
      </p:sp>
      <p:sp>
        <p:nvSpPr>
          <p:cNvPr id="43030" name="Rectangle 34"/>
          <p:cNvSpPr>
            <a:spLocks noChangeArrowheads="1"/>
          </p:cNvSpPr>
          <p:nvPr/>
        </p:nvSpPr>
        <p:spPr bwMode="auto">
          <a:xfrm>
            <a:off x="4543425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RD1</a:t>
            </a:r>
            <a:endParaRPr lang="en-US" b="0">
              <a:latin typeface="Tahoma" charset="0"/>
            </a:endParaRPr>
          </a:p>
        </p:txBody>
      </p:sp>
      <p:sp>
        <p:nvSpPr>
          <p:cNvPr id="43031" name="Rectangle 35"/>
          <p:cNvSpPr>
            <a:spLocks noChangeArrowheads="1"/>
          </p:cNvSpPr>
          <p:nvPr/>
        </p:nvSpPr>
        <p:spPr bwMode="auto">
          <a:xfrm>
            <a:off x="5570538" y="3328988"/>
            <a:ext cx="1714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RD2</a:t>
            </a:r>
            <a:endParaRPr lang="en-US" b="0">
              <a:latin typeface="Tahoma" charset="0"/>
            </a:endParaRPr>
          </a:p>
        </p:txBody>
      </p:sp>
      <p:sp>
        <p:nvSpPr>
          <p:cNvPr id="43032" name="Freeform 36"/>
          <p:cNvSpPr>
            <a:spLocks/>
          </p:cNvSpPr>
          <p:nvPr/>
        </p:nvSpPr>
        <p:spPr bwMode="auto">
          <a:xfrm>
            <a:off x="4191000" y="469741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2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Freeform 37"/>
          <p:cNvSpPr>
            <a:spLocks/>
          </p:cNvSpPr>
          <p:nvPr/>
        </p:nvSpPr>
        <p:spPr bwMode="auto">
          <a:xfrm>
            <a:off x="4197350" y="4703763"/>
            <a:ext cx="1597025" cy="455612"/>
          </a:xfrm>
          <a:custGeom>
            <a:avLst/>
            <a:gdLst>
              <a:gd name="T0" fmla="*/ 0 w 1006"/>
              <a:gd name="T1" fmla="*/ 0 h 287"/>
              <a:gd name="T2" fmla="*/ 2147483647 w 1006"/>
              <a:gd name="T3" fmla="*/ 0 h 287"/>
              <a:gd name="T4" fmla="*/ 2147483647 w 1006"/>
              <a:gd name="T5" fmla="*/ 2147483647 h 287"/>
              <a:gd name="T6" fmla="*/ 2147483647 w 1006"/>
              <a:gd name="T7" fmla="*/ 0 h 287"/>
              <a:gd name="T8" fmla="*/ 2147483647 w 1006"/>
              <a:gd name="T9" fmla="*/ 0 h 287"/>
              <a:gd name="T10" fmla="*/ 2147483647 w 1006"/>
              <a:gd name="T11" fmla="*/ 2147483647 h 287"/>
              <a:gd name="T12" fmla="*/ 2147483647 w 1006"/>
              <a:gd name="T13" fmla="*/ 2147483647 h 287"/>
              <a:gd name="T14" fmla="*/ 0 w 100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6"/>
              <a:gd name="T25" fmla="*/ 0 h 287"/>
              <a:gd name="T26" fmla="*/ 1006 w 1006"/>
              <a:gd name="T27" fmla="*/ 287 h 2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6" h="287">
                <a:moveTo>
                  <a:pt x="0" y="0"/>
                </a:moveTo>
                <a:lnTo>
                  <a:pt x="439" y="0"/>
                </a:lnTo>
                <a:lnTo>
                  <a:pt x="503" y="71"/>
                </a:lnTo>
                <a:lnTo>
                  <a:pt x="563" y="0"/>
                </a:lnTo>
                <a:lnTo>
                  <a:pt x="1006" y="0"/>
                </a:lnTo>
                <a:lnTo>
                  <a:pt x="754" y="287"/>
                </a:lnTo>
                <a:lnTo>
                  <a:pt x="251" y="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Rectangle 38"/>
          <p:cNvSpPr>
            <a:spLocks noChangeArrowheads="1"/>
          </p:cNvSpPr>
          <p:nvPr/>
        </p:nvSpPr>
        <p:spPr bwMode="auto">
          <a:xfrm>
            <a:off x="4805363" y="4829175"/>
            <a:ext cx="3159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charset="0"/>
              </a:rPr>
              <a:t>ALU</a:t>
            </a:r>
            <a:endParaRPr lang="en-US" b="0">
              <a:latin typeface="Tahoma" charset="0"/>
            </a:endParaRPr>
          </a:p>
        </p:txBody>
      </p:sp>
      <p:sp>
        <p:nvSpPr>
          <p:cNvPr id="43035" name="Rectangle 39"/>
          <p:cNvSpPr>
            <a:spLocks noChangeArrowheads="1"/>
          </p:cNvSpPr>
          <p:nvPr/>
        </p:nvSpPr>
        <p:spPr bwMode="auto">
          <a:xfrm>
            <a:off x="4484688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A</a:t>
            </a:r>
            <a:endParaRPr lang="en-US" b="0">
              <a:latin typeface="Tahoma" charset="0"/>
            </a:endParaRPr>
          </a:p>
        </p:txBody>
      </p:sp>
      <p:sp>
        <p:nvSpPr>
          <p:cNvPr id="43036" name="Rectangle 40"/>
          <p:cNvSpPr>
            <a:spLocks noChangeArrowheads="1"/>
          </p:cNvSpPr>
          <p:nvPr/>
        </p:nvSpPr>
        <p:spPr bwMode="auto">
          <a:xfrm>
            <a:off x="5453063" y="4746625"/>
            <a:ext cx="635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Helvetica" charset="0"/>
              </a:rPr>
              <a:t>B</a:t>
            </a:r>
            <a:endParaRPr lang="en-US" b="0">
              <a:latin typeface="Tahoma" charset="0"/>
            </a:endParaRPr>
          </a:p>
        </p:txBody>
      </p:sp>
      <p:sp>
        <p:nvSpPr>
          <p:cNvPr id="43037" name="Freeform 41"/>
          <p:cNvSpPr>
            <a:spLocks/>
          </p:cNvSpPr>
          <p:nvPr/>
        </p:nvSpPr>
        <p:spPr bwMode="auto">
          <a:xfrm>
            <a:off x="3424238" y="40259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42"/>
          <p:cNvSpPr>
            <a:spLocks noChangeShapeType="1"/>
          </p:cNvSpPr>
          <p:nvPr/>
        </p:nvSpPr>
        <p:spPr bwMode="auto">
          <a:xfrm flipV="1">
            <a:off x="3449638" y="2390775"/>
            <a:ext cx="1587" cy="1673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Rectangle 43"/>
          <p:cNvSpPr>
            <a:spLocks noChangeArrowheads="1"/>
          </p:cNvSpPr>
          <p:nvPr/>
        </p:nvSpPr>
        <p:spPr bwMode="auto">
          <a:xfrm>
            <a:off x="4459288" y="3182938"/>
            <a:ext cx="1460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WA</a:t>
            </a:r>
            <a:endParaRPr lang="en-US" b="0">
              <a:latin typeface="Tahoma" charset="0"/>
            </a:endParaRPr>
          </a:p>
        </p:txBody>
      </p:sp>
      <p:sp>
        <p:nvSpPr>
          <p:cNvPr id="43040" name="Rectangle 44"/>
          <p:cNvSpPr>
            <a:spLocks noChangeArrowheads="1"/>
          </p:cNvSpPr>
          <p:nvPr/>
        </p:nvSpPr>
        <p:spPr bwMode="auto">
          <a:xfrm>
            <a:off x="5972175" y="3157538"/>
            <a:ext cx="1524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WD</a:t>
            </a:r>
            <a:endParaRPr lang="en-US" b="0">
              <a:latin typeface="Tahoma" charset="0"/>
            </a:endParaRPr>
          </a:p>
        </p:txBody>
      </p:sp>
      <p:sp>
        <p:nvSpPr>
          <p:cNvPr id="43041" name="Rectangle 45"/>
          <p:cNvSpPr>
            <a:spLocks noChangeArrowheads="1"/>
          </p:cNvSpPr>
          <p:nvPr/>
        </p:nvSpPr>
        <p:spPr bwMode="auto">
          <a:xfrm>
            <a:off x="5970588" y="3328988"/>
            <a:ext cx="1349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  <a:latin typeface="AvantGarde" charset="0"/>
              </a:rPr>
              <a:t>WE</a:t>
            </a:r>
            <a:endParaRPr lang="en-US" b="0">
              <a:latin typeface="Tahoma" charset="0"/>
            </a:endParaRPr>
          </a:p>
        </p:txBody>
      </p:sp>
      <p:grpSp>
        <p:nvGrpSpPr>
          <p:cNvPr id="43042" name="Group 46"/>
          <p:cNvGrpSpPr>
            <a:grpSpLocks/>
          </p:cNvGrpSpPr>
          <p:nvPr/>
        </p:nvGrpSpPr>
        <p:grpSpPr bwMode="auto">
          <a:xfrm>
            <a:off x="3881438" y="4918075"/>
            <a:ext cx="512762" cy="107950"/>
            <a:chOff x="2737" y="2854"/>
            <a:chExt cx="323" cy="68"/>
          </a:xfrm>
        </p:grpSpPr>
        <p:sp>
          <p:nvSpPr>
            <p:cNvPr id="43309" name="Freeform 47"/>
            <p:cNvSpPr>
              <a:spLocks/>
            </p:cNvSpPr>
            <p:nvPr/>
          </p:nvSpPr>
          <p:spPr bwMode="auto">
            <a:xfrm>
              <a:off x="3012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0" name="Line 48"/>
            <p:cNvSpPr>
              <a:spLocks noChangeShapeType="1"/>
            </p:cNvSpPr>
            <p:nvPr/>
          </p:nvSpPr>
          <p:spPr bwMode="auto">
            <a:xfrm flipH="1">
              <a:off x="2932" y="2878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1" name="Rectangle 49"/>
            <p:cNvSpPr>
              <a:spLocks noChangeArrowheads="1"/>
            </p:cNvSpPr>
            <p:nvPr/>
          </p:nvSpPr>
          <p:spPr bwMode="auto">
            <a:xfrm>
              <a:off x="2737" y="2854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3043" name="Group 50"/>
          <p:cNvGrpSpPr>
            <a:grpSpLocks/>
          </p:cNvGrpSpPr>
          <p:nvPr/>
        </p:nvGrpSpPr>
        <p:grpSpPr bwMode="auto">
          <a:xfrm>
            <a:off x="2343150" y="4105275"/>
            <a:ext cx="1281113" cy="284163"/>
            <a:chOff x="1768" y="2342"/>
            <a:chExt cx="807" cy="179"/>
          </a:xfrm>
        </p:grpSpPr>
        <p:sp>
          <p:nvSpPr>
            <p:cNvPr id="43307" name="Rectangle 51"/>
            <p:cNvSpPr>
              <a:spLocks noChangeArrowheads="1"/>
            </p:cNvSpPr>
            <p:nvPr/>
          </p:nvSpPr>
          <p:spPr bwMode="auto">
            <a:xfrm>
              <a:off x="1768" y="2342"/>
              <a:ext cx="807" cy="17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3308" name="Rectangle 52"/>
            <p:cNvSpPr>
              <a:spLocks noChangeArrowheads="1"/>
            </p:cNvSpPr>
            <p:nvPr/>
          </p:nvSpPr>
          <p:spPr bwMode="auto">
            <a:xfrm>
              <a:off x="1907" y="2375"/>
              <a:ext cx="6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Control Logic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44" name="Line 53"/>
          <p:cNvSpPr>
            <a:spLocks noChangeShapeType="1"/>
          </p:cNvSpPr>
          <p:nvPr/>
        </p:nvSpPr>
        <p:spPr bwMode="auto">
          <a:xfrm>
            <a:off x="2797175" y="4386263"/>
            <a:ext cx="1588" cy="133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54"/>
          <p:cNvSpPr>
            <a:spLocks noChangeShapeType="1"/>
          </p:cNvSpPr>
          <p:nvPr/>
        </p:nvSpPr>
        <p:spPr bwMode="auto">
          <a:xfrm>
            <a:off x="3449638" y="3594100"/>
            <a:ext cx="82550" cy="82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55"/>
          <p:cNvSpPr>
            <a:spLocks noChangeShapeType="1"/>
          </p:cNvSpPr>
          <p:nvPr/>
        </p:nvSpPr>
        <p:spPr bwMode="auto">
          <a:xfrm>
            <a:off x="3532188" y="3676650"/>
            <a:ext cx="183197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47" name="Group 56"/>
          <p:cNvGrpSpPr>
            <a:grpSpLocks/>
          </p:cNvGrpSpPr>
          <p:nvPr/>
        </p:nvGrpSpPr>
        <p:grpSpPr bwMode="auto">
          <a:xfrm>
            <a:off x="5994400" y="4841875"/>
            <a:ext cx="1295400" cy="619125"/>
            <a:chOff x="4068" y="2806"/>
            <a:chExt cx="816" cy="390"/>
          </a:xfrm>
        </p:grpSpPr>
        <p:grpSp>
          <p:nvGrpSpPr>
            <p:cNvPr id="43292" name="Group 57"/>
            <p:cNvGrpSpPr>
              <a:grpSpLocks/>
            </p:cNvGrpSpPr>
            <p:nvPr/>
          </p:nvGrpSpPr>
          <p:grpSpPr bwMode="auto">
            <a:xfrm>
              <a:off x="4068" y="2836"/>
              <a:ext cx="611" cy="360"/>
              <a:chOff x="4068" y="2836"/>
              <a:chExt cx="611" cy="360"/>
            </a:xfrm>
          </p:grpSpPr>
          <p:grpSp>
            <p:nvGrpSpPr>
              <p:cNvPr id="43297" name="Group 58"/>
              <p:cNvGrpSpPr>
                <a:grpSpLocks/>
              </p:cNvGrpSpPr>
              <p:nvPr/>
            </p:nvGrpSpPr>
            <p:grpSpPr bwMode="auto">
              <a:xfrm>
                <a:off x="4068" y="2836"/>
                <a:ext cx="611" cy="360"/>
                <a:chOff x="4068" y="2836"/>
                <a:chExt cx="611" cy="360"/>
              </a:xfrm>
            </p:grpSpPr>
            <p:grpSp>
              <p:nvGrpSpPr>
                <p:cNvPr id="43299" name="Group 59"/>
                <p:cNvGrpSpPr>
                  <a:grpSpLocks/>
                </p:cNvGrpSpPr>
                <p:nvPr/>
              </p:nvGrpSpPr>
              <p:grpSpPr bwMode="auto">
                <a:xfrm>
                  <a:off x="4068" y="2836"/>
                  <a:ext cx="611" cy="360"/>
                  <a:chOff x="4068" y="2836"/>
                  <a:chExt cx="611" cy="360"/>
                </a:xfrm>
              </p:grpSpPr>
              <p:sp>
                <p:nvSpPr>
                  <p:cNvPr id="4330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2836"/>
                    <a:ext cx="611" cy="360"/>
                  </a:xfrm>
                  <a:prstGeom prst="rect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latin typeface="Tahoma" charset="0"/>
                    </a:endParaRPr>
                  </a:p>
                </p:txBody>
              </p:sp>
              <p:sp>
                <p:nvSpPr>
                  <p:cNvPr id="43305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096" y="2978"/>
                    <a:ext cx="549" cy="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000" b="0">
                        <a:solidFill>
                          <a:srgbClr val="000000"/>
                        </a:solidFill>
                        <a:latin typeface="AvantGarde" charset="0"/>
                      </a:rPr>
                      <a:t>Data Memory</a:t>
                    </a:r>
                    <a:endParaRPr lang="en-US" sz="1000" b="0">
                      <a:latin typeface="Tahoma" charset="0"/>
                    </a:endParaRPr>
                  </a:p>
                </p:txBody>
              </p:sp>
              <p:sp>
                <p:nvSpPr>
                  <p:cNvPr id="43306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357" y="3122"/>
                    <a:ext cx="76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  <p:sp>
              <p:nvSpPr>
                <p:cNvPr id="43300" name="Rectangle 63"/>
                <p:cNvSpPr>
                  <a:spLocks noChangeArrowheads="1"/>
                </p:cNvSpPr>
                <p:nvPr/>
              </p:nvSpPr>
              <p:spPr bwMode="auto">
                <a:xfrm>
                  <a:off x="4357" y="2838"/>
                  <a:ext cx="96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AvantGarde" charset="0"/>
                    </a:rPr>
                    <a:t>WD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43301" name="Group 64"/>
                <p:cNvGrpSpPr>
                  <a:grpSpLocks/>
                </p:cNvGrpSpPr>
                <p:nvPr/>
              </p:nvGrpSpPr>
              <p:grpSpPr bwMode="auto">
                <a:xfrm>
                  <a:off x="4549" y="2850"/>
                  <a:ext cx="120" cy="68"/>
                  <a:chOff x="4549" y="2850"/>
                  <a:chExt cx="120" cy="68"/>
                </a:xfrm>
              </p:grpSpPr>
              <p:sp>
                <p:nvSpPr>
                  <p:cNvPr id="4330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556" y="2850"/>
                    <a:ext cx="113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AvantGarde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4330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549" y="2854"/>
                    <a:ext cx="44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298" name="Rectangle 67"/>
              <p:cNvSpPr>
                <a:spLocks noChangeArrowheads="1"/>
              </p:cNvSpPr>
              <p:nvPr/>
            </p:nvSpPr>
            <p:spPr bwMode="auto">
              <a:xfrm>
                <a:off x="4079" y="310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Adr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3293" name="Group 68"/>
            <p:cNvGrpSpPr>
              <a:grpSpLocks/>
            </p:cNvGrpSpPr>
            <p:nvPr/>
          </p:nvGrpSpPr>
          <p:grpSpPr bwMode="auto">
            <a:xfrm>
              <a:off x="4677" y="2806"/>
              <a:ext cx="207" cy="87"/>
              <a:chOff x="4677" y="2806"/>
              <a:chExt cx="207" cy="87"/>
            </a:xfrm>
          </p:grpSpPr>
          <p:sp>
            <p:nvSpPr>
              <p:cNvPr id="43294" name="Freeform 69"/>
              <p:cNvSpPr>
                <a:spLocks/>
              </p:cNvSpPr>
              <p:nvPr/>
            </p:nvSpPr>
            <p:spPr bwMode="auto">
              <a:xfrm>
                <a:off x="4677" y="2854"/>
                <a:ext cx="43" cy="32"/>
              </a:xfrm>
              <a:custGeom>
                <a:avLst/>
                <a:gdLst>
                  <a:gd name="T0" fmla="*/ 0 w 43"/>
                  <a:gd name="T1" fmla="*/ 20 h 32"/>
                  <a:gd name="T2" fmla="*/ 43 w 43"/>
                  <a:gd name="T3" fmla="*/ 0 h 32"/>
                  <a:gd name="T4" fmla="*/ 19 w 43"/>
                  <a:gd name="T5" fmla="*/ 16 h 32"/>
                  <a:gd name="T6" fmla="*/ 43 w 43"/>
                  <a:gd name="T7" fmla="*/ 32 h 32"/>
                  <a:gd name="T8" fmla="*/ 0 w 43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32"/>
                  <a:gd name="T17" fmla="*/ 43 w 43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32">
                    <a:moveTo>
                      <a:pt x="0" y="20"/>
                    </a:moveTo>
                    <a:lnTo>
                      <a:pt x="43" y="0"/>
                    </a:lnTo>
                    <a:lnTo>
                      <a:pt x="19" y="16"/>
                    </a:lnTo>
                    <a:lnTo>
                      <a:pt x="43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5" name="Line 70"/>
              <p:cNvSpPr>
                <a:spLocks noChangeShapeType="1"/>
              </p:cNvSpPr>
              <p:nvPr/>
            </p:nvSpPr>
            <p:spPr bwMode="auto">
              <a:xfrm>
                <a:off x="4696" y="2870"/>
                <a:ext cx="8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6" name="Rectangle 71"/>
              <p:cNvSpPr>
                <a:spLocks noChangeArrowheads="1"/>
              </p:cNvSpPr>
              <p:nvPr/>
            </p:nvSpPr>
            <p:spPr bwMode="auto">
              <a:xfrm>
                <a:off x="4794" y="2806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</p:grpSp>
      <p:grpSp>
        <p:nvGrpSpPr>
          <p:cNvPr id="43048" name="Group 72"/>
          <p:cNvGrpSpPr>
            <a:grpSpLocks/>
          </p:cNvGrpSpPr>
          <p:nvPr/>
        </p:nvGrpSpPr>
        <p:grpSpPr bwMode="auto">
          <a:xfrm>
            <a:off x="4729163" y="6116638"/>
            <a:ext cx="920750" cy="131762"/>
            <a:chOff x="3271" y="3609"/>
            <a:chExt cx="580" cy="83"/>
          </a:xfrm>
        </p:grpSpPr>
        <p:sp>
          <p:nvSpPr>
            <p:cNvPr id="43286" name="Freeform 73"/>
            <p:cNvSpPr>
              <a:spLocks/>
            </p:cNvSpPr>
            <p:nvPr/>
          </p:nvSpPr>
          <p:spPr bwMode="auto">
            <a:xfrm>
              <a:off x="3271" y="3609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7" name="Freeform 74"/>
            <p:cNvSpPr>
              <a:spLocks/>
            </p:cNvSpPr>
            <p:nvPr/>
          </p:nvSpPr>
          <p:spPr bwMode="auto">
            <a:xfrm>
              <a:off x="3275" y="3613"/>
              <a:ext cx="288" cy="71"/>
            </a:xfrm>
            <a:custGeom>
              <a:avLst/>
              <a:gdLst>
                <a:gd name="T0" fmla="*/ 0 w 288"/>
                <a:gd name="T1" fmla="*/ 0 h 71"/>
                <a:gd name="T2" fmla="*/ 288 w 288"/>
                <a:gd name="T3" fmla="*/ 0 h 71"/>
                <a:gd name="T4" fmla="*/ 252 w 288"/>
                <a:gd name="T5" fmla="*/ 71 h 71"/>
                <a:gd name="T6" fmla="*/ 36 w 288"/>
                <a:gd name="T7" fmla="*/ 71 h 71"/>
                <a:gd name="T8" fmla="*/ 0 w 288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1"/>
                <a:gd name="T17" fmla="*/ 288 w 28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1">
                  <a:moveTo>
                    <a:pt x="0" y="0"/>
                  </a:moveTo>
                  <a:lnTo>
                    <a:pt x="288" y="0"/>
                  </a:lnTo>
                  <a:lnTo>
                    <a:pt x="252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8" name="Rectangle 75"/>
            <p:cNvSpPr>
              <a:spLocks noChangeArrowheads="1"/>
            </p:cNvSpPr>
            <p:nvPr/>
          </p:nvSpPr>
          <p:spPr bwMode="auto">
            <a:xfrm>
              <a:off x="3650" y="3624"/>
              <a:ext cx="2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89" name="Freeform 76"/>
            <p:cNvSpPr>
              <a:spLocks/>
            </p:cNvSpPr>
            <p:nvPr/>
          </p:nvSpPr>
          <p:spPr bwMode="auto">
            <a:xfrm>
              <a:off x="3539" y="3629"/>
              <a:ext cx="44" cy="35"/>
            </a:xfrm>
            <a:custGeom>
              <a:avLst/>
              <a:gdLst>
                <a:gd name="T0" fmla="*/ 0 w 44"/>
                <a:gd name="T1" fmla="*/ 19 h 35"/>
                <a:gd name="T2" fmla="*/ 44 w 44"/>
                <a:gd name="T3" fmla="*/ 0 h 35"/>
                <a:gd name="T4" fmla="*/ 24 w 44"/>
                <a:gd name="T5" fmla="*/ 19 h 35"/>
                <a:gd name="T6" fmla="*/ 44 w 44"/>
                <a:gd name="T7" fmla="*/ 35 h 35"/>
                <a:gd name="T8" fmla="*/ 0 w 44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5"/>
                <a:gd name="T17" fmla="*/ 44 w 44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5">
                  <a:moveTo>
                    <a:pt x="0" y="19"/>
                  </a:moveTo>
                  <a:lnTo>
                    <a:pt x="44" y="0"/>
                  </a:lnTo>
                  <a:lnTo>
                    <a:pt x="24" y="19"/>
                  </a:lnTo>
                  <a:lnTo>
                    <a:pt x="44" y="3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0" name="Line 77"/>
            <p:cNvSpPr>
              <a:spLocks noChangeShapeType="1"/>
            </p:cNvSpPr>
            <p:nvPr/>
          </p:nvSpPr>
          <p:spPr bwMode="auto">
            <a:xfrm>
              <a:off x="3563" y="3648"/>
              <a:ext cx="6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1" name="Rectangle 78"/>
            <p:cNvSpPr>
              <a:spLocks noChangeArrowheads="1"/>
            </p:cNvSpPr>
            <p:nvPr/>
          </p:nvSpPr>
          <p:spPr bwMode="auto">
            <a:xfrm>
              <a:off x="3327" y="3612"/>
              <a:ext cx="18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0    1    2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49" name="Line 79"/>
          <p:cNvSpPr>
            <a:spLocks noChangeShapeType="1"/>
          </p:cNvSpPr>
          <p:nvPr/>
        </p:nvSpPr>
        <p:spPr bwMode="auto">
          <a:xfrm flipH="1">
            <a:off x="4989513" y="5343525"/>
            <a:ext cx="9636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80"/>
          <p:cNvSpPr>
            <a:spLocks noChangeShapeType="1"/>
          </p:cNvSpPr>
          <p:nvPr/>
        </p:nvSpPr>
        <p:spPr bwMode="auto">
          <a:xfrm flipV="1">
            <a:off x="4989513" y="5187950"/>
            <a:ext cx="0" cy="1555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81"/>
          <p:cNvSpPr>
            <a:spLocks noChangeShapeType="1"/>
          </p:cNvSpPr>
          <p:nvPr/>
        </p:nvSpPr>
        <p:spPr bwMode="auto">
          <a:xfrm>
            <a:off x="4989513" y="4886325"/>
            <a:ext cx="158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Freeform 82"/>
          <p:cNvSpPr>
            <a:spLocks/>
          </p:cNvSpPr>
          <p:nvPr/>
        </p:nvSpPr>
        <p:spPr bwMode="auto">
          <a:xfrm>
            <a:off x="5915025" y="531812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83"/>
          <p:cNvSpPr>
            <a:spLocks noChangeShapeType="1"/>
          </p:cNvSpPr>
          <p:nvPr/>
        </p:nvSpPr>
        <p:spPr bwMode="auto">
          <a:xfrm>
            <a:off x="6167438" y="3208338"/>
            <a:ext cx="119221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84"/>
          <p:cNvSpPr>
            <a:spLocks noChangeShapeType="1"/>
          </p:cNvSpPr>
          <p:nvPr/>
        </p:nvSpPr>
        <p:spPr bwMode="auto">
          <a:xfrm>
            <a:off x="7359650" y="3208338"/>
            <a:ext cx="1588" cy="32115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85"/>
          <p:cNvSpPr>
            <a:spLocks noChangeShapeType="1"/>
          </p:cNvSpPr>
          <p:nvPr/>
        </p:nvSpPr>
        <p:spPr bwMode="auto">
          <a:xfrm flipH="1">
            <a:off x="4989513" y="6419850"/>
            <a:ext cx="2370137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86"/>
          <p:cNvSpPr>
            <a:spLocks noChangeShapeType="1"/>
          </p:cNvSpPr>
          <p:nvPr/>
        </p:nvSpPr>
        <p:spPr bwMode="auto">
          <a:xfrm flipV="1">
            <a:off x="4989513" y="6230938"/>
            <a:ext cx="6350" cy="195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Freeform 87"/>
          <p:cNvSpPr>
            <a:spLocks/>
          </p:cNvSpPr>
          <p:nvPr/>
        </p:nvSpPr>
        <p:spPr bwMode="auto">
          <a:xfrm>
            <a:off x="6137275" y="3182938"/>
            <a:ext cx="68263" cy="50800"/>
          </a:xfrm>
          <a:custGeom>
            <a:avLst/>
            <a:gdLst>
              <a:gd name="T0" fmla="*/ 0 w 43"/>
              <a:gd name="T1" fmla="*/ 2147483647 h 32"/>
              <a:gd name="T2" fmla="*/ 2147483647 w 43"/>
              <a:gd name="T3" fmla="*/ 0 h 32"/>
              <a:gd name="T4" fmla="*/ 2147483647 w 43"/>
              <a:gd name="T5" fmla="*/ 2147483647 h 32"/>
              <a:gd name="T6" fmla="*/ 2147483647 w 43"/>
              <a:gd name="T7" fmla="*/ 2147483647 h 32"/>
              <a:gd name="T8" fmla="*/ 0 w 43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2"/>
              <a:gd name="T17" fmla="*/ 43 w 4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2">
                <a:moveTo>
                  <a:pt x="0" y="20"/>
                </a:moveTo>
                <a:lnTo>
                  <a:pt x="43" y="0"/>
                </a:lnTo>
                <a:lnTo>
                  <a:pt x="19" y="16"/>
                </a:lnTo>
                <a:lnTo>
                  <a:pt x="43" y="3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88"/>
          <p:cNvSpPr>
            <a:spLocks noChangeShapeType="1"/>
          </p:cNvSpPr>
          <p:nvPr/>
        </p:nvSpPr>
        <p:spPr bwMode="auto">
          <a:xfrm>
            <a:off x="6503988" y="5464175"/>
            <a:ext cx="1587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89"/>
          <p:cNvSpPr>
            <a:spLocks noChangeShapeType="1"/>
          </p:cNvSpPr>
          <p:nvPr/>
        </p:nvSpPr>
        <p:spPr bwMode="auto">
          <a:xfrm flipH="1">
            <a:off x="5103813" y="5716588"/>
            <a:ext cx="14001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90"/>
          <p:cNvSpPr>
            <a:spLocks noChangeShapeType="1"/>
          </p:cNvSpPr>
          <p:nvPr/>
        </p:nvSpPr>
        <p:spPr bwMode="auto">
          <a:xfrm>
            <a:off x="5103813" y="5716588"/>
            <a:ext cx="1587" cy="361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Freeform 91"/>
          <p:cNvSpPr>
            <a:spLocks/>
          </p:cNvSpPr>
          <p:nvPr/>
        </p:nvSpPr>
        <p:spPr bwMode="auto">
          <a:xfrm>
            <a:off x="5072063" y="6040438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2" name="Group 92"/>
          <p:cNvGrpSpPr>
            <a:grpSpLocks/>
          </p:cNvGrpSpPr>
          <p:nvPr/>
        </p:nvGrpSpPr>
        <p:grpSpPr bwMode="auto">
          <a:xfrm>
            <a:off x="2797175" y="4879975"/>
            <a:ext cx="557213" cy="138113"/>
            <a:chOff x="2070" y="2830"/>
            <a:chExt cx="351" cy="87"/>
          </a:xfrm>
        </p:grpSpPr>
        <p:sp>
          <p:nvSpPr>
            <p:cNvPr id="43282" name="Line 93"/>
            <p:cNvSpPr>
              <a:spLocks noChangeShapeType="1"/>
            </p:cNvSpPr>
            <p:nvPr/>
          </p:nvSpPr>
          <p:spPr bwMode="auto">
            <a:xfrm>
              <a:off x="2070" y="284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3" name="Line 94"/>
            <p:cNvSpPr>
              <a:spLocks noChangeShapeType="1"/>
            </p:cNvSpPr>
            <p:nvPr/>
          </p:nvSpPr>
          <p:spPr bwMode="auto">
            <a:xfrm>
              <a:off x="2105" y="287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4" name="Freeform 95"/>
            <p:cNvSpPr>
              <a:spLocks/>
            </p:cNvSpPr>
            <p:nvPr/>
          </p:nvSpPr>
          <p:spPr bwMode="auto">
            <a:xfrm>
              <a:off x="2169" y="28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5" name="Rectangle 96"/>
            <p:cNvSpPr>
              <a:spLocks noChangeArrowheads="1"/>
            </p:cNvSpPr>
            <p:nvPr/>
          </p:nvSpPr>
          <p:spPr bwMode="auto">
            <a:xfrm>
              <a:off x="2270" y="2830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3063" name="Group 97"/>
          <p:cNvGrpSpPr>
            <a:grpSpLocks/>
          </p:cNvGrpSpPr>
          <p:nvPr/>
        </p:nvGrpSpPr>
        <p:grpSpPr bwMode="auto">
          <a:xfrm>
            <a:off x="2797175" y="4994275"/>
            <a:ext cx="677863" cy="138113"/>
            <a:chOff x="2070" y="2902"/>
            <a:chExt cx="427" cy="87"/>
          </a:xfrm>
        </p:grpSpPr>
        <p:sp>
          <p:nvSpPr>
            <p:cNvPr id="43278" name="Line 98"/>
            <p:cNvSpPr>
              <a:spLocks noChangeShapeType="1"/>
            </p:cNvSpPr>
            <p:nvPr/>
          </p:nvSpPr>
          <p:spPr bwMode="auto">
            <a:xfrm>
              <a:off x="2070" y="293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9" name="Line 99"/>
            <p:cNvSpPr>
              <a:spLocks noChangeShapeType="1"/>
            </p:cNvSpPr>
            <p:nvPr/>
          </p:nvSpPr>
          <p:spPr bwMode="auto">
            <a:xfrm>
              <a:off x="2105" y="296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0" name="Freeform 100"/>
            <p:cNvSpPr>
              <a:spLocks/>
            </p:cNvSpPr>
            <p:nvPr/>
          </p:nvSpPr>
          <p:spPr bwMode="auto">
            <a:xfrm>
              <a:off x="2169" y="29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1" name="Rectangle 101"/>
            <p:cNvSpPr>
              <a:spLocks noChangeArrowheads="1"/>
            </p:cNvSpPr>
            <p:nvPr/>
          </p:nvSpPr>
          <p:spPr bwMode="auto">
            <a:xfrm>
              <a:off x="2263" y="2902"/>
              <a:ext cx="23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WDSEL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3064" name="Group 102"/>
          <p:cNvGrpSpPr>
            <a:grpSpLocks/>
          </p:cNvGrpSpPr>
          <p:nvPr/>
        </p:nvGrpSpPr>
        <p:grpSpPr bwMode="auto">
          <a:xfrm>
            <a:off x="2797175" y="5140325"/>
            <a:ext cx="639763" cy="138113"/>
            <a:chOff x="2070" y="2994"/>
            <a:chExt cx="403" cy="87"/>
          </a:xfrm>
        </p:grpSpPr>
        <p:sp>
          <p:nvSpPr>
            <p:cNvPr id="43274" name="Line 103"/>
            <p:cNvSpPr>
              <a:spLocks noChangeShapeType="1"/>
            </p:cNvSpPr>
            <p:nvPr/>
          </p:nvSpPr>
          <p:spPr bwMode="auto">
            <a:xfrm>
              <a:off x="2070" y="3022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5" name="Line 104"/>
            <p:cNvSpPr>
              <a:spLocks noChangeShapeType="1"/>
            </p:cNvSpPr>
            <p:nvPr/>
          </p:nvSpPr>
          <p:spPr bwMode="auto">
            <a:xfrm>
              <a:off x="2105" y="3058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6" name="Freeform 105"/>
            <p:cNvSpPr>
              <a:spLocks/>
            </p:cNvSpPr>
            <p:nvPr/>
          </p:nvSpPr>
          <p:spPr bwMode="auto">
            <a:xfrm>
              <a:off x="2169" y="303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7" name="Rectangle 106"/>
            <p:cNvSpPr>
              <a:spLocks noChangeArrowheads="1"/>
            </p:cNvSpPr>
            <p:nvPr/>
          </p:nvSpPr>
          <p:spPr bwMode="auto">
            <a:xfrm>
              <a:off x="2249" y="2994"/>
              <a:ext cx="2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3065" name="Group 107"/>
          <p:cNvGrpSpPr>
            <a:grpSpLocks/>
          </p:cNvGrpSpPr>
          <p:nvPr/>
        </p:nvGrpSpPr>
        <p:grpSpPr bwMode="auto">
          <a:xfrm>
            <a:off x="2797175" y="5280025"/>
            <a:ext cx="417513" cy="138113"/>
            <a:chOff x="2070" y="3082"/>
            <a:chExt cx="263" cy="87"/>
          </a:xfrm>
        </p:grpSpPr>
        <p:sp>
          <p:nvSpPr>
            <p:cNvPr id="43270" name="Line 108"/>
            <p:cNvSpPr>
              <a:spLocks noChangeShapeType="1"/>
            </p:cNvSpPr>
            <p:nvPr/>
          </p:nvSpPr>
          <p:spPr bwMode="auto">
            <a:xfrm>
              <a:off x="2070" y="311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1" name="Line 109"/>
            <p:cNvSpPr>
              <a:spLocks noChangeShapeType="1"/>
            </p:cNvSpPr>
            <p:nvPr/>
          </p:nvSpPr>
          <p:spPr bwMode="auto">
            <a:xfrm>
              <a:off x="2105" y="3146"/>
              <a:ext cx="8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2" name="Freeform 110"/>
            <p:cNvSpPr>
              <a:spLocks/>
            </p:cNvSpPr>
            <p:nvPr/>
          </p:nvSpPr>
          <p:spPr bwMode="auto">
            <a:xfrm>
              <a:off x="2169" y="313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0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3" name="Rectangle 111"/>
            <p:cNvSpPr>
              <a:spLocks noChangeArrowheads="1"/>
            </p:cNvSpPr>
            <p:nvPr/>
          </p:nvSpPr>
          <p:spPr bwMode="auto">
            <a:xfrm>
              <a:off x="2243" y="3082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66" name="Line 112"/>
          <p:cNvSpPr>
            <a:spLocks noChangeShapeType="1"/>
          </p:cNvSpPr>
          <p:nvPr/>
        </p:nvSpPr>
        <p:spPr bwMode="auto">
          <a:xfrm flipV="1">
            <a:off x="6529388" y="3816350"/>
            <a:ext cx="1587" cy="10382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113"/>
          <p:cNvSpPr>
            <a:spLocks noChangeShapeType="1"/>
          </p:cNvSpPr>
          <p:nvPr/>
        </p:nvSpPr>
        <p:spPr bwMode="auto">
          <a:xfrm flipH="1">
            <a:off x="5616575" y="3816350"/>
            <a:ext cx="912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Freeform 114"/>
          <p:cNvSpPr>
            <a:spLocks/>
          </p:cNvSpPr>
          <p:nvPr/>
        </p:nvSpPr>
        <p:spPr bwMode="auto">
          <a:xfrm>
            <a:off x="6497638" y="4822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Freeform 115"/>
          <p:cNvSpPr>
            <a:spLocks/>
          </p:cNvSpPr>
          <p:nvPr/>
        </p:nvSpPr>
        <p:spPr bwMode="auto">
          <a:xfrm>
            <a:off x="1700213" y="49117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0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0" name="Line 116"/>
          <p:cNvSpPr>
            <a:spLocks noChangeShapeType="1"/>
          </p:cNvSpPr>
          <p:nvPr/>
        </p:nvSpPr>
        <p:spPr bwMode="auto">
          <a:xfrm>
            <a:off x="1731963" y="4108450"/>
            <a:ext cx="1587" cy="835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117"/>
          <p:cNvSpPr>
            <a:spLocks noChangeShapeType="1"/>
          </p:cNvSpPr>
          <p:nvPr/>
        </p:nvSpPr>
        <p:spPr bwMode="auto">
          <a:xfrm flipV="1">
            <a:off x="1731963" y="2562225"/>
            <a:ext cx="1587" cy="1652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118"/>
          <p:cNvSpPr>
            <a:spLocks noChangeShapeType="1"/>
          </p:cNvSpPr>
          <p:nvPr/>
        </p:nvSpPr>
        <p:spPr bwMode="auto">
          <a:xfrm flipV="1">
            <a:off x="4843463" y="5951538"/>
            <a:ext cx="1587" cy="133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119"/>
          <p:cNvSpPr>
            <a:spLocks noChangeShapeType="1"/>
          </p:cNvSpPr>
          <p:nvPr/>
        </p:nvSpPr>
        <p:spPr bwMode="auto">
          <a:xfrm flipH="1">
            <a:off x="1731963" y="5951538"/>
            <a:ext cx="3111500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120"/>
          <p:cNvSpPr>
            <a:spLocks noChangeShapeType="1"/>
          </p:cNvSpPr>
          <p:nvPr/>
        </p:nvSpPr>
        <p:spPr bwMode="auto">
          <a:xfrm flipV="1">
            <a:off x="1731963" y="4918075"/>
            <a:ext cx="1587" cy="1039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Freeform 121"/>
          <p:cNvSpPr>
            <a:spLocks/>
          </p:cNvSpPr>
          <p:nvPr/>
        </p:nvSpPr>
        <p:spPr bwMode="auto">
          <a:xfrm>
            <a:off x="4818063" y="6053138"/>
            <a:ext cx="50800" cy="69850"/>
          </a:xfrm>
          <a:custGeom>
            <a:avLst/>
            <a:gdLst>
              <a:gd name="T0" fmla="*/ 2147483647 w 32"/>
              <a:gd name="T1" fmla="*/ 2147483647 h 44"/>
              <a:gd name="T2" fmla="*/ 0 w 32"/>
              <a:gd name="T3" fmla="*/ 0 h 44"/>
              <a:gd name="T4" fmla="*/ 2147483647 w 32"/>
              <a:gd name="T5" fmla="*/ 2147483647 h 44"/>
              <a:gd name="T6" fmla="*/ 2147483647 w 32"/>
              <a:gd name="T7" fmla="*/ 0 h 44"/>
              <a:gd name="T8" fmla="*/ 2147483647 w 32"/>
              <a:gd name="T9" fmla="*/ 2147483647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4"/>
              <a:gd name="T17" fmla="*/ 32 w 3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4">
                <a:moveTo>
                  <a:pt x="16" y="44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16" y="4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6" name="Rectangle 122"/>
          <p:cNvSpPr>
            <a:spLocks noChangeArrowheads="1"/>
          </p:cNvSpPr>
          <p:nvPr/>
        </p:nvSpPr>
        <p:spPr bwMode="auto">
          <a:xfrm>
            <a:off x="2816225" y="2895600"/>
            <a:ext cx="350838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J:&lt;25:0&gt;</a:t>
            </a:r>
            <a:endParaRPr lang="en-US" sz="700" b="0">
              <a:latin typeface="Tahoma" charset="0"/>
            </a:endParaRPr>
          </a:p>
        </p:txBody>
      </p:sp>
      <p:sp>
        <p:nvSpPr>
          <p:cNvPr id="43077" name="Freeform 123"/>
          <p:cNvSpPr>
            <a:spLocks/>
          </p:cNvSpPr>
          <p:nvPr/>
        </p:nvSpPr>
        <p:spPr bwMode="auto">
          <a:xfrm flipH="1">
            <a:off x="3170238" y="29194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8" name="Freeform 124"/>
          <p:cNvSpPr>
            <a:spLocks/>
          </p:cNvSpPr>
          <p:nvPr/>
        </p:nvSpPr>
        <p:spPr bwMode="auto">
          <a:xfrm>
            <a:off x="1712913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9" name="Line 125"/>
          <p:cNvSpPr>
            <a:spLocks noChangeShapeType="1"/>
          </p:cNvSpPr>
          <p:nvPr/>
        </p:nvSpPr>
        <p:spPr bwMode="auto">
          <a:xfrm flipV="1">
            <a:off x="2136775" y="1250950"/>
            <a:ext cx="1588" cy="133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Line 126"/>
          <p:cNvSpPr>
            <a:spLocks noChangeShapeType="1"/>
          </p:cNvSpPr>
          <p:nvPr/>
        </p:nvSpPr>
        <p:spPr bwMode="auto">
          <a:xfrm>
            <a:off x="2136775" y="1250950"/>
            <a:ext cx="2286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1" name="Line 127"/>
          <p:cNvSpPr>
            <a:spLocks noChangeShapeType="1"/>
          </p:cNvSpPr>
          <p:nvPr/>
        </p:nvSpPr>
        <p:spPr bwMode="auto">
          <a:xfrm>
            <a:off x="2365375" y="1250950"/>
            <a:ext cx="1588" cy="1254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Freeform 128"/>
          <p:cNvSpPr>
            <a:spLocks/>
          </p:cNvSpPr>
          <p:nvPr/>
        </p:nvSpPr>
        <p:spPr bwMode="auto">
          <a:xfrm>
            <a:off x="2111375" y="1346200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Freeform 129"/>
          <p:cNvSpPr>
            <a:spLocks/>
          </p:cNvSpPr>
          <p:nvPr/>
        </p:nvSpPr>
        <p:spPr bwMode="auto">
          <a:xfrm>
            <a:off x="1770063" y="16621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20" y="48"/>
                </a:moveTo>
                <a:lnTo>
                  <a:pt x="0" y="0"/>
                </a:lnTo>
                <a:lnTo>
                  <a:pt x="16" y="20"/>
                </a:lnTo>
                <a:lnTo>
                  <a:pt x="32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84" name="Line 130"/>
          <p:cNvSpPr>
            <a:spLocks noChangeShapeType="1"/>
          </p:cNvSpPr>
          <p:nvPr/>
        </p:nvSpPr>
        <p:spPr bwMode="auto">
          <a:xfrm flipV="1">
            <a:off x="1795463" y="1535113"/>
            <a:ext cx="1587" cy="158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Line 131"/>
          <p:cNvSpPr>
            <a:spLocks noChangeShapeType="1"/>
          </p:cNvSpPr>
          <p:nvPr/>
        </p:nvSpPr>
        <p:spPr bwMode="auto">
          <a:xfrm flipH="1">
            <a:off x="1795463" y="2505075"/>
            <a:ext cx="5699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Freeform 132"/>
          <p:cNvSpPr>
            <a:spLocks/>
          </p:cNvSpPr>
          <p:nvPr/>
        </p:nvSpPr>
        <p:spPr bwMode="auto">
          <a:xfrm>
            <a:off x="2922588" y="201771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0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133"/>
          <p:cNvSpPr>
            <a:spLocks noChangeShapeType="1"/>
          </p:cNvSpPr>
          <p:nvPr/>
        </p:nvSpPr>
        <p:spPr bwMode="auto">
          <a:xfrm flipH="1">
            <a:off x="1738313" y="2049463"/>
            <a:ext cx="12160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134"/>
          <p:cNvSpPr>
            <a:spLocks noChangeShapeType="1"/>
          </p:cNvSpPr>
          <p:nvPr/>
        </p:nvSpPr>
        <p:spPr bwMode="auto">
          <a:xfrm>
            <a:off x="2797175" y="4500563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135"/>
          <p:cNvSpPr>
            <a:spLocks noChangeShapeType="1"/>
          </p:cNvSpPr>
          <p:nvPr/>
        </p:nvSpPr>
        <p:spPr bwMode="auto">
          <a:xfrm>
            <a:off x="2854325" y="4557713"/>
            <a:ext cx="131763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Freeform 136"/>
          <p:cNvSpPr>
            <a:spLocks/>
          </p:cNvSpPr>
          <p:nvPr/>
        </p:nvSpPr>
        <p:spPr bwMode="auto">
          <a:xfrm>
            <a:off x="2947988" y="4525963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Rectangle 137"/>
          <p:cNvSpPr>
            <a:spLocks noChangeArrowheads="1"/>
          </p:cNvSpPr>
          <p:nvPr/>
        </p:nvSpPr>
        <p:spPr bwMode="auto">
          <a:xfrm>
            <a:off x="3060700" y="4456113"/>
            <a:ext cx="3349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PCSEL</a:t>
            </a:r>
            <a:endParaRPr lang="en-US" b="0">
              <a:latin typeface="Tahoma" charset="0"/>
            </a:endParaRPr>
          </a:p>
        </p:txBody>
      </p:sp>
      <p:grpSp>
        <p:nvGrpSpPr>
          <p:cNvPr id="43092" name="Group 140"/>
          <p:cNvGrpSpPr>
            <a:grpSpLocks/>
          </p:cNvGrpSpPr>
          <p:nvPr/>
        </p:nvGrpSpPr>
        <p:grpSpPr bwMode="auto">
          <a:xfrm>
            <a:off x="6143625" y="3322638"/>
            <a:ext cx="530225" cy="107950"/>
            <a:chOff x="4162" y="1849"/>
            <a:chExt cx="334" cy="68"/>
          </a:xfrm>
        </p:grpSpPr>
        <p:sp>
          <p:nvSpPr>
            <p:cNvPr id="43267" name="Freeform 141"/>
            <p:cNvSpPr>
              <a:spLocks/>
            </p:cNvSpPr>
            <p:nvPr/>
          </p:nvSpPr>
          <p:spPr bwMode="auto">
            <a:xfrm>
              <a:off x="4162" y="1857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8" name="Line 142"/>
            <p:cNvSpPr>
              <a:spLocks noChangeShapeType="1"/>
            </p:cNvSpPr>
            <p:nvPr/>
          </p:nvSpPr>
          <p:spPr bwMode="auto">
            <a:xfrm>
              <a:off x="4181" y="1877"/>
              <a:ext cx="12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9" name="Rectangle 143"/>
            <p:cNvSpPr>
              <a:spLocks noChangeArrowheads="1"/>
            </p:cNvSpPr>
            <p:nvPr/>
          </p:nvSpPr>
          <p:spPr bwMode="auto">
            <a:xfrm>
              <a:off x="4330" y="1849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93" name="Line 144"/>
          <p:cNvSpPr>
            <a:spLocks noChangeShapeType="1"/>
          </p:cNvSpPr>
          <p:nvPr/>
        </p:nvSpPr>
        <p:spPr bwMode="auto">
          <a:xfrm>
            <a:off x="2800350" y="5461000"/>
            <a:ext cx="55563" cy="55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Line 145"/>
          <p:cNvSpPr>
            <a:spLocks noChangeShapeType="1"/>
          </p:cNvSpPr>
          <p:nvPr/>
        </p:nvSpPr>
        <p:spPr bwMode="auto">
          <a:xfrm>
            <a:off x="2857500" y="5516563"/>
            <a:ext cx="1317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Freeform 146"/>
          <p:cNvSpPr>
            <a:spLocks/>
          </p:cNvSpPr>
          <p:nvPr/>
        </p:nvSpPr>
        <p:spPr bwMode="auto">
          <a:xfrm>
            <a:off x="2951163" y="549116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6" name="Rectangle 147"/>
          <p:cNvSpPr>
            <a:spLocks noChangeArrowheads="1"/>
          </p:cNvSpPr>
          <p:nvPr/>
        </p:nvSpPr>
        <p:spPr bwMode="auto">
          <a:xfrm>
            <a:off x="3109913" y="5440363"/>
            <a:ext cx="2984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WERF</a:t>
            </a:r>
            <a:endParaRPr lang="en-US" b="0">
              <a:latin typeface="Tahoma" charset="0"/>
            </a:endParaRPr>
          </a:p>
        </p:txBody>
      </p:sp>
      <p:grpSp>
        <p:nvGrpSpPr>
          <p:cNvPr id="43097" name="Group 148"/>
          <p:cNvGrpSpPr>
            <a:grpSpLocks/>
          </p:cNvGrpSpPr>
          <p:nvPr/>
        </p:nvGrpSpPr>
        <p:grpSpPr bwMode="auto">
          <a:xfrm>
            <a:off x="2054225" y="1731963"/>
            <a:ext cx="123825" cy="152400"/>
            <a:chOff x="1586" y="847"/>
            <a:chExt cx="78" cy="96"/>
          </a:xfrm>
        </p:grpSpPr>
        <p:sp>
          <p:nvSpPr>
            <p:cNvPr id="43265" name="Line 149"/>
            <p:cNvSpPr>
              <a:spLocks noChangeShapeType="1"/>
            </p:cNvSpPr>
            <p:nvPr/>
          </p:nvSpPr>
          <p:spPr bwMode="auto">
            <a:xfrm>
              <a:off x="1586" y="847"/>
              <a:ext cx="1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6" name="Rectangle 150"/>
            <p:cNvSpPr>
              <a:spLocks noChangeArrowheads="1"/>
            </p:cNvSpPr>
            <p:nvPr/>
          </p:nvSpPr>
          <p:spPr bwMode="auto">
            <a:xfrm>
              <a:off x="1607" y="867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00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098" name="Line 151"/>
          <p:cNvSpPr>
            <a:spLocks noChangeShapeType="1"/>
          </p:cNvSpPr>
          <p:nvPr/>
        </p:nvSpPr>
        <p:spPr bwMode="auto">
          <a:xfrm>
            <a:off x="3352800" y="5895975"/>
            <a:ext cx="1603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9" name="Text Box 152"/>
          <p:cNvSpPr txBox="1">
            <a:spLocks noChangeArrowheads="1"/>
          </p:cNvSpPr>
          <p:nvPr/>
        </p:nvSpPr>
        <p:spPr bwMode="auto">
          <a:xfrm>
            <a:off x="3443288" y="5943600"/>
            <a:ext cx="3381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900">
                <a:latin typeface="Tahoma" charset="0"/>
              </a:rPr>
              <a:t>32</a:t>
            </a:r>
          </a:p>
        </p:txBody>
      </p:sp>
      <p:sp>
        <p:nvSpPr>
          <p:cNvPr id="43100" name="Rectangle 153"/>
          <p:cNvSpPr>
            <a:spLocks noChangeArrowheads="1"/>
          </p:cNvSpPr>
          <p:nvPr/>
        </p:nvSpPr>
        <p:spPr bwMode="auto">
          <a:xfrm>
            <a:off x="4419600" y="5807075"/>
            <a:ext cx="295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PC+4</a:t>
            </a:r>
          </a:p>
        </p:txBody>
      </p:sp>
      <p:sp>
        <p:nvSpPr>
          <p:cNvPr id="43101" name="Line 154"/>
          <p:cNvSpPr>
            <a:spLocks noChangeShapeType="1"/>
          </p:cNvSpPr>
          <p:nvPr/>
        </p:nvSpPr>
        <p:spPr bwMode="auto">
          <a:xfrm>
            <a:off x="3455988" y="2592388"/>
            <a:ext cx="15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2" name="Line 155"/>
          <p:cNvSpPr>
            <a:spLocks noChangeShapeType="1"/>
          </p:cNvSpPr>
          <p:nvPr/>
        </p:nvSpPr>
        <p:spPr bwMode="auto">
          <a:xfrm flipH="1">
            <a:off x="4368800" y="2586038"/>
            <a:ext cx="1235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3" name="Line 156"/>
          <p:cNvSpPr>
            <a:spLocks noChangeShapeType="1"/>
          </p:cNvSpPr>
          <p:nvPr/>
        </p:nvSpPr>
        <p:spPr bwMode="auto">
          <a:xfrm flipH="1">
            <a:off x="4597400" y="2586038"/>
            <a:ext cx="8128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4" name="Line 157"/>
          <p:cNvSpPr>
            <a:spLocks noChangeShapeType="1"/>
          </p:cNvSpPr>
          <p:nvPr/>
        </p:nvSpPr>
        <p:spPr bwMode="auto">
          <a:xfrm flipV="1">
            <a:off x="5654675" y="2635250"/>
            <a:ext cx="1588" cy="309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5" name="Line 158"/>
          <p:cNvSpPr>
            <a:spLocks noChangeShapeType="1"/>
          </p:cNvSpPr>
          <p:nvPr/>
        </p:nvSpPr>
        <p:spPr bwMode="auto">
          <a:xfrm flipH="1" flipV="1">
            <a:off x="5603875" y="2578100"/>
            <a:ext cx="50800" cy="57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6" name="Freeform 159"/>
          <p:cNvSpPr>
            <a:spLocks/>
          </p:cNvSpPr>
          <p:nvPr/>
        </p:nvSpPr>
        <p:spPr bwMode="auto">
          <a:xfrm>
            <a:off x="5629275" y="2906713"/>
            <a:ext cx="50800" cy="76200"/>
          </a:xfrm>
          <a:custGeom>
            <a:avLst/>
            <a:gdLst>
              <a:gd name="T0" fmla="*/ 2147483647 w 32"/>
              <a:gd name="T1" fmla="*/ 2147483647 h 48"/>
              <a:gd name="T2" fmla="*/ 0 w 32"/>
              <a:gd name="T3" fmla="*/ 0 h 48"/>
              <a:gd name="T4" fmla="*/ 2147483647 w 32"/>
              <a:gd name="T5" fmla="*/ 2147483647 h 48"/>
              <a:gd name="T6" fmla="*/ 2147483647 w 32"/>
              <a:gd name="T7" fmla="*/ 0 h 48"/>
              <a:gd name="T8" fmla="*/ 2147483647 w 32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8"/>
              <a:gd name="T17" fmla="*/ 32 w 32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8">
                <a:moveTo>
                  <a:pt x="16" y="48"/>
                </a:moveTo>
                <a:lnTo>
                  <a:pt x="0" y="0"/>
                </a:lnTo>
                <a:lnTo>
                  <a:pt x="16" y="24"/>
                </a:lnTo>
                <a:lnTo>
                  <a:pt x="32" y="0"/>
                </a:lnTo>
                <a:lnTo>
                  <a:pt x="1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7" name="Rectangle 160"/>
          <p:cNvSpPr>
            <a:spLocks noChangeArrowheads="1"/>
          </p:cNvSpPr>
          <p:nvPr/>
        </p:nvSpPr>
        <p:spPr bwMode="auto">
          <a:xfrm>
            <a:off x="5718175" y="2589213"/>
            <a:ext cx="6000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Rt: &lt;20:16&gt;</a:t>
            </a:r>
            <a:endParaRPr lang="en-US" sz="900" b="0">
              <a:latin typeface="Tahoma" charset="0"/>
            </a:endParaRPr>
          </a:p>
        </p:txBody>
      </p:sp>
      <p:sp>
        <p:nvSpPr>
          <p:cNvPr id="43108" name="Rectangle 161"/>
          <p:cNvSpPr>
            <a:spLocks noChangeArrowheads="1"/>
          </p:cNvSpPr>
          <p:nvPr/>
        </p:nvSpPr>
        <p:spPr bwMode="auto">
          <a:xfrm>
            <a:off x="3570288" y="3521075"/>
            <a:ext cx="638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000000"/>
                </a:solidFill>
                <a:latin typeface="AvantGarde" charset="0"/>
              </a:rPr>
              <a:t>Imm: &lt;15:0&gt;</a:t>
            </a:r>
          </a:p>
        </p:txBody>
      </p:sp>
      <p:sp>
        <p:nvSpPr>
          <p:cNvPr id="43109" name="Line 162"/>
          <p:cNvSpPr>
            <a:spLocks noChangeShapeType="1"/>
          </p:cNvSpPr>
          <p:nvPr/>
        </p:nvSpPr>
        <p:spPr bwMode="auto">
          <a:xfrm>
            <a:off x="2794000" y="5592763"/>
            <a:ext cx="57150" cy="555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0" name="Line 163"/>
          <p:cNvSpPr>
            <a:spLocks noChangeShapeType="1"/>
          </p:cNvSpPr>
          <p:nvPr/>
        </p:nvSpPr>
        <p:spPr bwMode="auto">
          <a:xfrm>
            <a:off x="2851150" y="5649913"/>
            <a:ext cx="133350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1" name="Freeform 164"/>
          <p:cNvSpPr>
            <a:spLocks/>
          </p:cNvSpPr>
          <p:nvPr/>
        </p:nvSpPr>
        <p:spPr bwMode="auto">
          <a:xfrm>
            <a:off x="2946400" y="56245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2" name="Rectangle 165"/>
          <p:cNvSpPr>
            <a:spLocks noChangeArrowheads="1"/>
          </p:cNvSpPr>
          <p:nvPr/>
        </p:nvSpPr>
        <p:spPr bwMode="auto">
          <a:xfrm>
            <a:off x="3094038" y="5573713"/>
            <a:ext cx="2587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ASEL</a:t>
            </a:r>
            <a:endParaRPr lang="en-US" b="0">
              <a:latin typeface="Tahoma" charset="0"/>
            </a:endParaRPr>
          </a:p>
        </p:txBody>
      </p:sp>
      <p:sp>
        <p:nvSpPr>
          <p:cNvPr id="43113" name="Line 166"/>
          <p:cNvSpPr>
            <a:spLocks noChangeShapeType="1"/>
          </p:cNvSpPr>
          <p:nvPr/>
        </p:nvSpPr>
        <p:spPr bwMode="auto">
          <a:xfrm>
            <a:off x="2797175" y="47720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4" name="Line 167"/>
          <p:cNvSpPr>
            <a:spLocks noChangeShapeType="1"/>
          </p:cNvSpPr>
          <p:nvPr/>
        </p:nvSpPr>
        <p:spPr bwMode="auto">
          <a:xfrm>
            <a:off x="2854325" y="48291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5" name="Freeform 168"/>
          <p:cNvSpPr>
            <a:spLocks/>
          </p:cNvSpPr>
          <p:nvPr/>
        </p:nvSpPr>
        <p:spPr bwMode="auto">
          <a:xfrm>
            <a:off x="2949575" y="48037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6" name="Rectangle 169"/>
          <p:cNvSpPr>
            <a:spLocks noChangeArrowheads="1"/>
          </p:cNvSpPr>
          <p:nvPr/>
        </p:nvSpPr>
        <p:spPr bwMode="auto">
          <a:xfrm>
            <a:off x="3124200" y="4759325"/>
            <a:ext cx="2381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SEXT</a:t>
            </a:r>
            <a:endParaRPr lang="en-US" b="0">
              <a:latin typeface="Tahoma" charset="0"/>
            </a:endParaRPr>
          </a:p>
        </p:txBody>
      </p:sp>
      <p:sp>
        <p:nvSpPr>
          <p:cNvPr id="43117" name="Line 170"/>
          <p:cNvSpPr>
            <a:spLocks noChangeShapeType="1"/>
          </p:cNvSpPr>
          <p:nvPr/>
        </p:nvSpPr>
        <p:spPr bwMode="auto">
          <a:xfrm>
            <a:off x="3214688" y="2951163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18" name="Line 174"/>
          <p:cNvSpPr>
            <a:spLocks noChangeShapeType="1"/>
          </p:cNvSpPr>
          <p:nvPr/>
        </p:nvSpPr>
        <p:spPr bwMode="auto">
          <a:xfrm flipH="1">
            <a:off x="4197350" y="3949700"/>
            <a:ext cx="11715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19" name="Line 176"/>
          <p:cNvSpPr>
            <a:spLocks noChangeShapeType="1"/>
          </p:cNvSpPr>
          <p:nvPr/>
        </p:nvSpPr>
        <p:spPr bwMode="auto">
          <a:xfrm>
            <a:off x="3733800" y="3949700"/>
            <a:ext cx="0" cy="20018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20" name="Line 177"/>
          <p:cNvSpPr>
            <a:spLocks noChangeShapeType="1"/>
          </p:cNvSpPr>
          <p:nvPr/>
        </p:nvSpPr>
        <p:spPr bwMode="auto">
          <a:xfrm flipH="1">
            <a:off x="3733800" y="3949700"/>
            <a:ext cx="304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21" name="Freeform 187"/>
          <p:cNvSpPr>
            <a:spLocks/>
          </p:cNvSpPr>
          <p:nvPr/>
        </p:nvSpPr>
        <p:spPr bwMode="auto">
          <a:xfrm>
            <a:off x="2781300" y="40290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2" name="Line 188"/>
          <p:cNvSpPr>
            <a:spLocks noChangeShapeType="1"/>
          </p:cNvSpPr>
          <p:nvPr/>
        </p:nvSpPr>
        <p:spPr bwMode="auto">
          <a:xfrm>
            <a:off x="2813050" y="39497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23" name="Rectangle 189"/>
          <p:cNvSpPr>
            <a:spLocks noChangeArrowheads="1"/>
          </p:cNvSpPr>
          <p:nvPr/>
        </p:nvSpPr>
        <p:spPr bwMode="auto">
          <a:xfrm>
            <a:off x="2743200" y="38338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Z</a:t>
            </a:r>
          </a:p>
        </p:txBody>
      </p:sp>
      <p:sp>
        <p:nvSpPr>
          <p:cNvPr id="43124" name="Freeform 190"/>
          <p:cNvSpPr>
            <a:spLocks/>
          </p:cNvSpPr>
          <p:nvPr/>
        </p:nvSpPr>
        <p:spPr bwMode="auto">
          <a:xfrm>
            <a:off x="1911350" y="132397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5" name="Line 191"/>
          <p:cNvSpPr>
            <a:spLocks noChangeShapeType="1"/>
          </p:cNvSpPr>
          <p:nvPr/>
        </p:nvSpPr>
        <p:spPr bwMode="auto">
          <a:xfrm>
            <a:off x="1943100" y="1244600"/>
            <a:ext cx="0" cy="131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26" name="Rectangle 192"/>
          <p:cNvSpPr>
            <a:spLocks noChangeArrowheads="1"/>
          </p:cNvSpPr>
          <p:nvPr/>
        </p:nvSpPr>
        <p:spPr bwMode="auto">
          <a:xfrm>
            <a:off x="1873250" y="1128713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latin typeface="AvantGarde" charset="0"/>
              </a:rPr>
              <a:t>BT</a:t>
            </a:r>
          </a:p>
        </p:txBody>
      </p:sp>
      <p:sp>
        <p:nvSpPr>
          <p:cNvPr id="43127" name="Line 215"/>
          <p:cNvSpPr>
            <a:spLocks noChangeShapeType="1"/>
          </p:cNvSpPr>
          <p:nvPr/>
        </p:nvSpPr>
        <p:spPr bwMode="auto">
          <a:xfrm>
            <a:off x="2797175" y="4632325"/>
            <a:ext cx="57150" cy="571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8" name="Line 216"/>
          <p:cNvSpPr>
            <a:spLocks noChangeShapeType="1"/>
          </p:cNvSpPr>
          <p:nvPr/>
        </p:nvSpPr>
        <p:spPr bwMode="auto">
          <a:xfrm>
            <a:off x="2854325" y="4689475"/>
            <a:ext cx="133350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9" name="Freeform 217"/>
          <p:cNvSpPr>
            <a:spLocks/>
          </p:cNvSpPr>
          <p:nvPr/>
        </p:nvSpPr>
        <p:spPr bwMode="auto">
          <a:xfrm>
            <a:off x="2949575" y="4664075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0" name="Rectangle 218"/>
          <p:cNvSpPr>
            <a:spLocks noChangeArrowheads="1"/>
          </p:cNvSpPr>
          <p:nvPr/>
        </p:nvSpPr>
        <p:spPr bwMode="auto">
          <a:xfrm>
            <a:off x="3109913" y="4619625"/>
            <a:ext cx="36036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latin typeface="AvantGarde" charset="0"/>
              </a:rPr>
              <a:t>WASEL</a:t>
            </a:r>
            <a:endParaRPr lang="en-US" b="0">
              <a:latin typeface="Tahoma" charset="0"/>
            </a:endParaRPr>
          </a:p>
        </p:txBody>
      </p:sp>
      <p:sp>
        <p:nvSpPr>
          <p:cNvPr id="43131" name="Line 219"/>
          <p:cNvSpPr>
            <a:spLocks noChangeShapeType="1"/>
          </p:cNvSpPr>
          <p:nvPr/>
        </p:nvSpPr>
        <p:spPr bwMode="auto">
          <a:xfrm flipH="1" flipV="1">
            <a:off x="1731963" y="1128713"/>
            <a:ext cx="6350" cy="255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2" name="Rectangle 220"/>
          <p:cNvSpPr>
            <a:spLocks noChangeArrowheads="1"/>
          </p:cNvSpPr>
          <p:nvPr/>
        </p:nvSpPr>
        <p:spPr bwMode="auto">
          <a:xfrm>
            <a:off x="1258888" y="1000125"/>
            <a:ext cx="9350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00" b="0">
                <a:latin typeface="AvantGarde" charset="0"/>
              </a:rPr>
              <a:t>PC&lt;31:28&gt;:J&lt;25:0&gt;:00</a:t>
            </a:r>
            <a:endParaRPr lang="en-US" sz="700" b="0">
              <a:latin typeface="Tahoma" charset="0"/>
            </a:endParaRPr>
          </a:p>
        </p:txBody>
      </p:sp>
      <p:sp>
        <p:nvSpPr>
          <p:cNvPr id="43133" name="Freeform 221"/>
          <p:cNvSpPr>
            <a:spLocks/>
          </p:cNvSpPr>
          <p:nvPr/>
        </p:nvSpPr>
        <p:spPr bwMode="auto">
          <a:xfrm flipH="1">
            <a:off x="4310063" y="3803650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4" name="Line 222"/>
          <p:cNvSpPr>
            <a:spLocks noChangeShapeType="1"/>
          </p:cNvSpPr>
          <p:nvPr/>
        </p:nvSpPr>
        <p:spPr bwMode="auto">
          <a:xfrm>
            <a:off x="4354513" y="3835400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35" name="Rectangle 223"/>
          <p:cNvSpPr>
            <a:spLocks noChangeArrowheads="1"/>
          </p:cNvSpPr>
          <p:nvPr/>
        </p:nvSpPr>
        <p:spPr bwMode="auto">
          <a:xfrm>
            <a:off x="4225925" y="3770313"/>
            <a:ext cx="809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latin typeface="AvantGarde" charset="0"/>
              </a:rPr>
              <a:t>JT </a:t>
            </a:r>
            <a:endParaRPr lang="en-US" sz="700" b="0">
              <a:latin typeface="Tahoma" charset="0"/>
            </a:endParaRPr>
          </a:p>
        </p:txBody>
      </p:sp>
      <p:sp>
        <p:nvSpPr>
          <p:cNvPr id="43136" name="Rectangle 224"/>
          <p:cNvSpPr>
            <a:spLocks noChangeArrowheads="1"/>
          </p:cNvSpPr>
          <p:nvPr/>
        </p:nvSpPr>
        <p:spPr bwMode="auto">
          <a:xfrm>
            <a:off x="1506538" y="1144588"/>
            <a:ext cx="93662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AvantGarde" charset="0"/>
              </a:rPr>
              <a:t>JT</a:t>
            </a:r>
            <a:r>
              <a:rPr lang="en-US" sz="700" b="0">
                <a:latin typeface="AvantGarde" charset="0"/>
              </a:rPr>
              <a:t> </a:t>
            </a:r>
            <a:endParaRPr lang="en-US" sz="700" b="0">
              <a:latin typeface="Tahoma" charset="0"/>
            </a:endParaRPr>
          </a:p>
        </p:txBody>
      </p:sp>
      <p:sp>
        <p:nvSpPr>
          <p:cNvPr id="43137" name="Freeform 225"/>
          <p:cNvSpPr>
            <a:spLocks/>
          </p:cNvSpPr>
          <p:nvPr/>
        </p:nvSpPr>
        <p:spPr bwMode="auto">
          <a:xfrm>
            <a:off x="1500188" y="133826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38" name="Line 226"/>
          <p:cNvSpPr>
            <a:spLocks noChangeShapeType="1"/>
          </p:cNvSpPr>
          <p:nvPr/>
        </p:nvSpPr>
        <p:spPr bwMode="auto">
          <a:xfrm>
            <a:off x="1531938" y="125888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39" name="Freeform 236"/>
          <p:cNvSpPr>
            <a:spLocks/>
          </p:cNvSpPr>
          <p:nvPr/>
        </p:nvSpPr>
        <p:spPr bwMode="auto">
          <a:xfrm>
            <a:off x="4854575" y="52435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40" name="Line 237"/>
          <p:cNvSpPr>
            <a:spLocks noChangeShapeType="1"/>
          </p:cNvSpPr>
          <p:nvPr/>
        </p:nvSpPr>
        <p:spPr bwMode="auto">
          <a:xfrm>
            <a:off x="4886325" y="5164138"/>
            <a:ext cx="0" cy="131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41" name="Rectangle 238"/>
          <p:cNvSpPr>
            <a:spLocks noChangeArrowheads="1"/>
          </p:cNvSpPr>
          <p:nvPr/>
        </p:nvSpPr>
        <p:spPr bwMode="auto">
          <a:xfrm>
            <a:off x="4816475" y="5310188"/>
            <a:ext cx="1365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800" b="0">
                <a:solidFill>
                  <a:srgbClr val="000000"/>
                </a:solidFill>
                <a:latin typeface="AvantGarde" charset="0"/>
              </a:rPr>
              <a:t>Z</a:t>
            </a:r>
          </a:p>
        </p:txBody>
      </p:sp>
      <p:grpSp>
        <p:nvGrpSpPr>
          <p:cNvPr id="43142" name="Group 289"/>
          <p:cNvGrpSpPr>
            <a:grpSpLocks/>
          </p:cNvGrpSpPr>
          <p:nvPr/>
        </p:nvGrpSpPr>
        <p:grpSpPr bwMode="auto">
          <a:xfrm>
            <a:off x="4578350" y="2578100"/>
            <a:ext cx="755650" cy="400050"/>
            <a:chOff x="2884" y="1610"/>
            <a:chExt cx="476" cy="262"/>
          </a:xfrm>
        </p:grpSpPr>
        <p:sp>
          <p:nvSpPr>
            <p:cNvPr id="43260" name="Line 290"/>
            <p:cNvSpPr>
              <a:spLocks noChangeShapeType="1"/>
            </p:cNvSpPr>
            <p:nvPr/>
          </p:nvSpPr>
          <p:spPr bwMode="auto">
            <a:xfrm flipV="1">
              <a:off x="2916" y="1646"/>
              <a:ext cx="1" cy="19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1" name="Line 291"/>
            <p:cNvSpPr>
              <a:spLocks noChangeShapeType="1"/>
            </p:cNvSpPr>
            <p:nvPr/>
          </p:nvSpPr>
          <p:spPr bwMode="auto">
            <a:xfrm flipH="1" flipV="1">
              <a:off x="2884" y="1610"/>
              <a:ext cx="32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2" name="Freeform 292"/>
            <p:cNvSpPr>
              <a:spLocks/>
            </p:cNvSpPr>
            <p:nvPr/>
          </p:nvSpPr>
          <p:spPr bwMode="auto">
            <a:xfrm>
              <a:off x="2900" y="181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3" name="Rectangle 293"/>
            <p:cNvSpPr>
              <a:spLocks noChangeArrowheads="1"/>
            </p:cNvSpPr>
            <p:nvPr/>
          </p:nvSpPr>
          <p:spPr bwMode="auto">
            <a:xfrm>
              <a:off x="2980" y="1663"/>
              <a:ext cx="380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43264" name="Freeform 294"/>
            <p:cNvSpPr>
              <a:spLocks/>
            </p:cNvSpPr>
            <p:nvPr/>
          </p:nvSpPr>
          <p:spPr bwMode="auto">
            <a:xfrm>
              <a:off x="2891" y="1820"/>
              <a:ext cx="47" cy="52"/>
            </a:xfrm>
            <a:custGeom>
              <a:avLst/>
              <a:gdLst>
                <a:gd name="T0" fmla="*/ 369 w 36"/>
                <a:gd name="T1" fmla="*/ 117 h 48"/>
                <a:gd name="T2" fmla="*/ 0 w 36"/>
                <a:gd name="T3" fmla="*/ 0 h 48"/>
                <a:gd name="T4" fmla="*/ 369 w 36"/>
                <a:gd name="T5" fmla="*/ 58 h 48"/>
                <a:gd name="T6" fmla="*/ 675 w 36"/>
                <a:gd name="T7" fmla="*/ 0 h 48"/>
                <a:gd name="T8" fmla="*/ 369 w 36"/>
                <a:gd name="T9" fmla="*/ 11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143" name="Freeform 296"/>
          <p:cNvSpPr>
            <a:spLocks/>
          </p:cNvSpPr>
          <p:nvPr/>
        </p:nvSpPr>
        <p:spPr bwMode="auto">
          <a:xfrm>
            <a:off x="5268913" y="437515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6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44" name="Freeform 297"/>
          <p:cNvSpPr>
            <a:spLocks/>
          </p:cNvSpPr>
          <p:nvPr/>
        </p:nvSpPr>
        <p:spPr bwMode="auto">
          <a:xfrm>
            <a:off x="5275263" y="4381500"/>
            <a:ext cx="455612" cy="114300"/>
          </a:xfrm>
          <a:custGeom>
            <a:avLst/>
            <a:gdLst>
              <a:gd name="T0" fmla="*/ 0 w 287"/>
              <a:gd name="T1" fmla="*/ 0 h 72"/>
              <a:gd name="T2" fmla="*/ 2147483647 w 287"/>
              <a:gd name="T3" fmla="*/ 0 h 72"/>
              <a:gd name="T4" fmla="*/ 2147483647 w 287"/>
              <a:gd name="T5" fmla="*/ 2147483647 h 72"/>
              <a:gd name="T6" fmla="*/ 2147483647 w 287"/>
              <a:gd name="T7" fmla="*/ 2147483647 h 72"/>
              <a:gd name="T8" fmla="*/ 0 w 287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72"/>
              <a:gd name="T17" fmla="*/ 287 w 287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72">
                <a:moveTo>
                  <a:pt x="0" y="0"/>
                </a:moveTo>
                <a:lnTo>
                  <a:pt x="287" y="0"/>
                </a:lnTo>
                <a:lnTo>
                  <a:pt x="251" y="72"/>
                </a:lnTo>
                <a:lnTo>
                  <a:pt x="35" y="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5" name="Line 304"/>
          <p:cNvSpPr>
            <a:spLocks noChangeShapeType="1"/>
          </p:cNvSpPr>
          <p:nvPr/>
        </p:nvSpPr>
        <p:spPr bwMode="auto">
          <a:xfrm>
            <a:off x="5364163" y="3679825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46" name="Freeform 305"/>
          <p:cNvSpPr>
            <a:spLocks/>
          </p:cNvSpPr>
          <p:nvPr/>
        </p:nvSpPr>
        <p:spPr bwMode="auto">
          <a:xfrm>
            <a:off x="5049838" y="3803650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2147483647 h 36"/>
              <a:gd name="T6" fmla="*/ 0 w 48"/>
              <a:gd name="T7" fmla="*/ 0 h 36"/>
              <a:gd name="T8" fmla="*/ 2147483647 w 48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6"/>
              <a:gd name="T17" fmla="*/ 48 w 48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6">
                <a:moveTo>
                  <a:pt x="48" y="20"/>
                </a:moveTo>
                <a:lnTo>
                  <a:pt x="0" y="36"/>
                </a:lnTo>
                <a:lnTo>
                  <a:pt x="24" y="20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47" name="Line 307"/>
          <p:cNvSpPr>
            <a:spLocks noChangeShapeType="1"/>
          </p:cNvSpPr>
          <p:nvPr/>
        </p:nvSpPr>
        <p:spPr bwMode="auto">
          <a:xfrm flipV="1">
            <a:off x="5618163" y="3455988"/>
            <a:ext cx="0" cy="9032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48" name="Text Box 308"/>
          <p:cNvSpPr txBox="1">
            <a:spLocks noChangeArrowheads="1"/>
          </p:cNvSpPr>
          <p:nvPr/>
        </p:nvSpPr>
        <p:spPr bwMode="auto">
          <a:xfrm>
            <a:off x="5127625" y="3709988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000">
                <a:latin typeface="AvantGarde" charset="0"/>
              </a:rPr>
              <a:t>SEXT</a:t>
            </a:r>
          </a:p>
        </p:txBody>
      </p:sp>
      <p:grpSp>
        <p:nvGrpSpPr>
          <p:cNvPr id="43149" name="Group 309"/>
          <p:cNvGrpSpPr>
            <a:grpSpLocks/>
          </p:cNvGrpSpPr>
          <p:nvPr/>
        </p:nvGrpSpPr>
        <p:grpSpPr bwMode="auto">
          <a:xfrm>
            <a:off x="5705475" y="4387850"/>
            <a:ext cx="373063" cy="92075"/>
            <a:chOff x="3874" y="2296"/>
            <a:chExt cx="235" cy="58"/>
          </a:xfrm>
        </p:grpSpPr>
        <p:sp>
          <p:nvSpPr>
            <p:cNvPr id="43257" name="Rectangle 310"/>
            <p:cNvSpPr>
              <a:spLocks noChangeArrowheads="1"/>
            </p:cNvSpPr>
            <p:nvPr/>
          </p:nvSpPr>
          <p:spPr bwMode="auto">
            <a:xfrm>
              <a:off x="3980" y="2296"/>
              <a:ext cx="1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BSEL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8" name="Freeform 311"/>
            <p:cNvSpPr>
              <a:spLocks/>
            </p:cNvSpPr>
            <p:nvPr/>
          </p:nvSpPr>
          <p:spPr bwMode="auto">
            <a:xfrm>
              <a:off x="3874" y="2304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9" name="Line 312"/>
            <p:cNvSpPr>
              <a:spLocks noChangeShapeType="1"/>
            </p:cNvSpPr>
            <p:nvPr/>
          </p:nvSpPr>
          <p:spPr bwMode="auto">
            <a:xfrm>
              <a:off x="3894" y="2320"/>
              <a:ext cx="6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50" name="Group 313"/>
          <p:cNvGrpSpPr>
            <a:grpSpLocks/>
          </p:cNvGrpSpPr>
          <p:nvPr/>
        </p:nvGrpSpPr>
        <p:grpSpPr bwMode="auto">
          <a:xfrm>
            <a:off x="5368925" y="4400550"/>
            <a:ext cx="271463" cy="92075"/>
            <a:chOff x="3674" y="2304"/>
            <a:chExt cx="171" cy="58"/>
          </a:xfrm>
        </p:grpSpPr>
        <p:sp>
          <p:nvSpPr>
            <p:cNvPr id="43255" name="Rectangle 314"/>
            <p:cNvSpPr>
              <a:spLocks noChangeArrowheads="1"/>
            </p:cNvSpPr>
            <p:nvPr/>
          </p:nvSpPr>
          <p:spPr bwMode="auto">
            <a:xfrm>
              <a:off x="3818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6" name="Rectangle 315"/>
            <p:cNvSpPr>
              <a:spLocks noChangeArrowheads="1"/>
            </p:cNvSpPr>
            <p:nvPr/>
          </p:nvSpPr>
          <p:spPr bwMode="auto">
            <a:xfrm>
              <a:off x="3674" y="2304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151" name="Freeform 316"/>
          <p:cNvSpPr>
            <a:spLocks/>
          </p:cNvSpPr>
          <p:nvPr/>
        </p:nvSpPr>
        <p:spPr bwMode="auto">
          <a:xfrm>
            <a:off x="5470525" y="4633913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52" name="Line 317"/>
          <p:cNvSpPr>
            <a:spLocks noChangeShapeType="1"/>
          </p:cNvSpPr>
          <p:nvPr/>
        </p:nvSpPr>
        <p:spPr bwMode="auto">
          <a:xfrm flipV="1">
            <a:off x="5502275" y="4495800"/>
            <a:ext cx="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53" name="Freeform 318"/>
          <p:cNvSpPr>
            <a:spLocks/>
          </p:cNvSpPr>
          <p:nvPr/>
        </p:nvSpPr>
        <p:spPr bwMode="auto">
          <a:xfrm>
            <a:off x="5588000" y="43148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54" name="Line 320"/>
          <p:cNvSpPr>
            <a:spLocks noChangeShapeType="1"/>
          </p:cNvSpPr>
          <p:nvPr/>
        </p:nvSpPr>
        <p:spPr bwMode="auto">
          <a:xfrm flipH="1">
            <a:off x="4589463" y="3443288"/>
            <a:ext cx="0" cy="9001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55" name="Line 321"/>
          <p:cNvSpPr>
            <a:spLocks noChangeShapeType="1"/>
          </p:cNvSpPr>
          <p:nvPr/>
        </p:nvSpPr>
        <p:spPr bwMode="auto">
          <a:xfrm>
            <a:off x="5370513" y="3929063"/>
            <a:ext cx="0" cy="4302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56" name="Line 323"/>
          <p:cNvSpPr>
            <a:spLocks noChangeShapeType="1"/>
          </p:cNvSpPr>
          <p:nvPr/>
        </p:nvSpPr>
        <p:spPr bwMode="auto">
          <a:xfrm flipH="1">
            <a:off x="4975225" y="3830638"/>
            <a:ext cx="125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57" name="Rectangle 324"/>
          <p:cNvSpPr>
            <a:spLocks noChangeArrowheads="1"/>
          </p:cNvSpPr>
          <p:nvPr/>
        </p:nvSpPr>
        <p:spPr bwMode="auto">
          <a:xfrm>
            <a:off x="4746625" y="3776663"/>
            <a:ext cx="2682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latin typeface="Helvetica" charset="0"/>
              </a:rPr>
              <a:t>SEXT</a:t>
            </a:r>
            <a:endParaRPr lang="en-US" sz="800" b="0">
              <a:latin typeface="Tahoma" charset="0"/>
            </a:endParaRPr>
          </a:p>
        </p:txBody>
      </p:sp>
      <p:sp>
        <p:nvSpPr>
          <p:cNvPr id="43158" name="Freeform 325"/>
          <p:cNvSpPr>
            <a:spLocks/>
          </p:cNvSpPr>
          <p:nvPr/>
        </p:nvSpPr>
        <p:spPr bwMode="auto">
          <a:xfrm>
            <a:off x="5337175" y="4311650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59" name="Group 332"/>
          <p:cNvGrpSpPr>
            <a:grpSpLocks/>
          </p:cNvGrpSpPr>
          <p:nvPr/>
        </p:nvGrpSpPr>
        <p:grpSpPr bwMode="auto">
          <a:xfrm>
            <a:off x="452438" y="1419225"/>
            <a:ext cx="1766887" cy="112713"/>
            <a:chOff x="285" y="894"/>
            <a:chExt cx="1113" cy="71"/>
          </a:xfrm>
        </p:grpSpPr>
        <p:sp>
          <p:nvSpPr>
            <p:cNvPr id="43244" name="Rectangle 333"/>
            <p:cNvSpPr>
              <a:spLocks noChangeArrowheads="1"/>
            </p:cNvSpPr>
            <p:nvPr/>
          </p:nvSpPr>
          <p:spPr bwMode="auto">
            <a:xfrm>
              <a:off x="285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45" name="Freeform 334"/>
            <p:cNvSpPr>
              <a:spLocks/>
            </p:cNvSpPr>
            <p:nvPr/>
          </p:nvSpPr>
          <p:spPr bwMode="auto">
            <a:xfrm>
              <a:off x="524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6" name="Line 335"/>
            <p:cNvSpPr>
              <a:spLocks noChangeShapeType="1"/>
            </p:cNvSpPr>
            <p:nvPr/>
          </p:nvSpPr>
          <p:spPr bwMode="auto">
            <a:xfrm flipH="1">
              <a:off x="480" y="930"/>
              <a:ext cx="6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7" name="Freeform 336"/>
            <p:cNvSpPr>
              <a:spLocks/>
            </p:cNvSpPr>
            <p:nvPr/>
          </p:nvSpPr>
          <p:spPr bwMode="auto">
            <a:xfrm>
              <a:off x="543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8" name="Rectangle 337"/>
            <p:cNvSpPr>
              <a:spLocks noChangeArrowheads="1"/>
            </p:cNvSpPr>
            <p:nvPr/>
          </p:nvSpPr>
          <p:spPr bwMode="auto">
            <a:xfrm>
              <a:off x="1325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49" name="Rectangle 338"/>
            <p:cNvSpPr>
              <a:spLocks noChangeArrowheads="1"/>
            </p:cNvSpPr>
            <p:nvPr/>
          </p:nvSpPr>
          <p:spPr bwMode="auto">
            <a:xfrm>
              <a:off x="121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0" name="Rectangle 339"/>
            <p:cNvSpPr>
              <a:spLocks noChangeArrowheads="1"/>
            </p:cNvSpPr>
            <p:nvPr/>
          </p:nvSpPr>
          <p:spPr bwMode="auto">
            <a:xfrm>
              <a:off x="107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1" name="Rectangle 340"/>
            <p:cNvSpPr>
              <a:spLocks noChangeArrowheads="1"/>
            </p:cNvSpPr>
            <p:nvPr/>
          </p:nvSpPr>
          <p:spPr bwMode="auto">
            <a:xfrm>
              <a:off x="951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2" name="Rectangle 341"/>
            <p:cNvSpPr>
              <a:spLocks noChangeArrowheads="1"/>
            </p:cNvSpPr>
            <p:nvPr/>
          </p:nvSpPr>
          <p:spPr bwMode="auto">
            <a:xfrm>
              <a:off x="822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3" name="Rectangle 342"/>
            <p:cNvSpPr>
              <a:spLocks noChangeArrowheads="1"/>
            </p:cNvSpPr>
            <p:nvPr/>
          </p:nvSpPr>
          <p:spPr bwMode="auto">
            <a:xfrm>
              <a:off x="718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54" name="Rectangle 343"/>
            <p:cNvSpPr>
              <a:spLocks noChangeArrowheads="1"/>
            </p:cNvSpPr>
            <p:nvPr/>
          </p:nvSpPr>
          <p:spPr bwMode="auto">
            <a:xfrm>
              <a:off x="624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</p:grpSp>
      <p:sp>
        <p:nvSpPr>
          <p:cNvPr id="43160" name="Line 356"/>
          <p:cNvSpPr>
            <a:spLocks noChangeShapeType="1"/>
          </p:cNvSpPr>
          <p:nvPr/>
        </p:nvSpPr>
        <p:spPr bwMode="auto">
          <a:xfrm>
            <a:off x="2794000" y="5719763"/>
            <a:ext cx="57150" cy="55562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61" name="Line 357"/>
          <p:cNvSpPr>
            <a:spLocks noChangeShapeType="1"/>
          </p:cNvSpPr>
          <p:nvPr/>
        </p:nvSpPr>
        <p:spPr bwMode="auto">
          <a:xfrm>
            <a:off x="2851150" y="5776913"/>
            <a:ext cx="13335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62" name="Freeform 358"/>
          <p:cNvSpPr>
            <a:spLocks/>
          </p:cNvSpPr>
          <p:nvPr/>
        </p:nvSpPr>
        <p:spPr bwMode="auto">
          <a:xfrm>
            <a:off x="2946400" y="5751513"/>
            <a:ext cx="76200" cy="50800"/>
          </a:xfrm>
          <a:custGeom>
            <a:avLst/>
            <a:gdLst>
              <a:gd name="T0" fmla="*/ 2147483647 w 48"/>
              <a:gd name="T1" fmla="*/ 2147483647 h 32"/>
              <a:gd name="T2" fmla="*/ 0 w 48"/>
              <a:gd name="T3" fmla="*/ 2147483647 h 32"/>
              <a:gd name="T4" fmla="*/ 2147483647 w 48"/>
              <a:gd name="T5" fmla="*/ 2147483647 h 32"/>
              <a:gd name="T6" fmla="*/ 0 w 48"/>
              <a:gd name="T7" fmla="*/ 0 h 32"/>
              <a:gd name="T8" fmla="*/ 2147483647 w 48"/>
              <a:gd name="T9" fmla="*/ 2147483647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32"/>
              <a:gd name="T17" fmla="*/ 48 w 48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32">
                <a:moveTo>
                  <a:pt x="48" y="20"/>
                </a:moveTo>
                <a:lnTo>
                  <a:pt x="0" y="32"/>
                </a:lnTo>
                <a:lnTo>
                  <a:pt x="24" y="16"/>
                </a:lnTo>
                <a:lnTo>
                  <a:pt x="0" y="0"/>
                </a:lnTo>
                <a:lnTo>
                  <a:pt x="48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63" name="Rectangle 359"/>
          <p:cNvSpPr>
            <a:spLocks noChangeArrowheads="1"/>
          </p:cNvSpPr>
          <p:nvPr/>
        </p:nvSpPr>
        <p:spPr bwMode="auto">
          <a:xfrm>
            <a:off x="3114675" y="5700713"/>
            <a:ext cx="2254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LSEL</a:t>
            </a:r>
            <a:endParaRPr lang="en-US" b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3164" name="Freeform 380"/>
          <p:cNvSpPr>
            <a:spLocks/>
          </p:cNvSpPr>
          <p:nvPr/>
        </p:nvSpPr>
        <p:spPr bwMode="auto">
          <a:xfrm>
            <a:off x="2589213" y="4041775"/>
            <a:ext cx="52387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5" name="Rectangle 381"/>
          <p:cNvSpPr>
            <a:spLocks noChangeArrowheads="1"/>
          </p:cNvSpPr>
          <p:nvPr/>
        </p:nvSpPr>
        <p:spPr bwMode="auto">
          <a:xfrm>
            <a:off x="2546350" y="3840163"/>
            <a:ext cx="1968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IRQ</a:t>
            </a:r>
            <a:endParaRPr lang="en-US" b="0">
              <a:latin typeface="Tahoma" charset="0"/>
            </a:endParaRPr>
          </a:p>
        </p:txBody>
      </p:sp>
      <p:sp>
        <p:nvSpPr>
          <p:cNvPr id="43166" name="Line 382"/>
          <p:cNvSpPr>
            <a:spLocks noChangeShapeType="1"/>
          </p:cNvSpPr>
          <p:nvPr/>
        </p:nvSpPr>
        <p:spPr bwMode="auto">
          <a:xfrm>
            <a:off x="2609850" y="3952875"/>
            <a:ext cx="0" cy="13176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67" name="Freeform 383"/>
          <p:cNvSpPr>
            <a:spLocks/>
          </p:cNvSpPr>
          <p:nvPr/>
        </p:nvSpPr>
        <p:spPr bwMode="auto">
          <a:xfrm>
            <a:off x="981075" y="1343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68" name="Line 384"/>
          <p:cNvSpPr>
            <a:spLocks noChangeShapeType="1"/>
          </p:cNvSpPr>
          <p:nvPr/>
        </p:nvSpPr>
        <p:spPr bwMode="auto">
          <a:xfrm>
            <a:off x="1012825" y="1263650"/>
            <a:ext cx="0" cy="13176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69" name="Freeform 385"/>
          <p:cNvSpPr>
            <a:spLocks/>
          </p:cNvSpPr>
          <p:nvPr/>
        </p:nvSpPr>
        <p:spPr bwMode="auto">
          <a:xfrm>
            <a:off x="1133475" y="1343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0" name="Line 386"/>
          <p:cNvSpPr>
            <a:spLocks noChangeShapeType="1"/>
          </p:cNvSpPr>
          <p:nvPr/>
        </p:nvSpPr>
        <p:spPr bwMode="auto">
          <a:xfrm>
            <a:off x="1165225" y="1263650"/>
            <a:ext cx="0" cy="131763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1" name="Freeform 387"/>
          <p:cNvSpPr>
            <a:spLocks/>
          </p:cNvSpPr>
          <p:nvPr/>
        </p:nvSpPr>
        <p:spPr bwMode="auto">
          <a:xfrm>
            <a:off x="1304925" y="1343025"/>
            <a:ext cx="57150" cy="76200"/>
          </a:xfrm>
          <a:custGeom>
            <a:avLst/>
            <a:gdLst>
              <a:gd name="T0" fmla="*/ 2147483647 w 36"/>
              <a:gd name="T1" fmla="*/ 2147483647 h 48"/>
              <a:gd name="T2" fmla="*/ 0 w 36"/>
              <a:gd name="T3" fmla="*/ 0 h 48"/>
              <a:gd name="T4" fmla="*/ 2147483647 w 36"/>
              <a:gd name="T5" fmla="*/ 2147483647 h 48"/>
              <a:gd name="T6" fmla="*/ 2147483647 w 36"/>
              <a:gd name="T7" fmla="*/ 0 h 48"/>
              <a:gd name="T8" fmla="*/ 2147483647 w 36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48"/>
              <a:gd name="T17" fmla="*/ 36 w 3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48">
                <a:moveTo>
                  <a:pt x="20" y="48"/>
                </a:moveTo>
                <a:lnTo>
                  <a:pt x="0" y="0"/>
                </a:lnTo>
                <a:lnTo>
                  <a:pt x="20" y="24"/>
                </a:lnTo>
                <a:lnTo>
                  <a:pt x="36" y="0"/>
                </a:lnTo>
                <a:lnTo>
                  <a:pt x="20" y="4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72" name="Line 388"/>
          <p:cNvSpPr>
            <a:spLocks noChangeShapeType="1"/>
          </p:cNvSpPr>
          <p:nvPr/>
        </p:nvSpPr>
        <p:spPr bwMode="auto">
          <a:xfrm flipH="1">
            <a:off x="754063" y="1028700"/>
            <a:ext cx="258762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3" name="Line 389"/>
          <p:cNvSpPr>
            <a:spLocks noChangeShapeType="1"/>
          </p:cNvSpPr>
          <p:nvPr/>
        </p:nvSpPr>
        <p:spPr bwMode="auto">
          <a:xfrm flipH="1">
            <a:off x="762000" y="1266825"/>
            <a:ext cx="250825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4" name="Line 390"/>
          <p:cNvSpPr>
            <a:spLocks noChangeShapeType="1"/>
          </p:cNvSpPr>
          <p:nvPr/>
        </p:nvSpPr>
        <p:spPr bwMode="auto">
          <a:xfrm flipH="1">
            <a:off x="762000" y="1144588"/>
            <a:ext cx="250825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5" name="Line 391"/>
          <p:cNvSpPr>
            <a:spLocks noChangeShapeType="1"/>
          </p:cNvSpPr>
          <p:nvPr/>
        </p:nvSpPr>
        <p:spPr bwMode="auto">
          <a:xfrm>
            <a:off x="1012825" y="1143000"/>
            <a:ext cx="152400" cy="115888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6" name="Line 392"/>
          <p:cNvSpPr>
            <a:spLocks noChangeShapeType="1"/>
          </p:cNvSpPr>
          <p:nvPr/>
        </p:nvSpPr>
        <p:spPr bwMode="auto">
          <a:xfrm>
            <a:off x="1338263" y="1252538"/>
            <a:ext cx="0" cy="131762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7" name="Line 393"/>
          <p:cNvSpPr>
            <a:spLocks noChangeShapeType="1"/>
          </p:cNvSpPr>
          <p:nvPr/>
        </p:nvSpPr>
        <p:spPr bwMode="auto">
          <a:xfrm>
            <a:off x="1012825" y="1028700"/>
            <a:ext cx="325438" cy="223838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78" name="Text Box 394"/>
          <p:cNvSpPr txBox="1">
            <a:spLocks noChangeArrowheads="1"/>
          </p:cNvSpPr>
          <p:nvPr/>
        </p:nvSpPr>
        <p:spPr bwMode="auto">
          <a:xfrm>
            <a:off x="161925" y="1143000"/>
            <a:ext cx="676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700">
                <a:solidFill>
                  <a:srgbClr val="FF3300"/>
                </a:solidFill>
                <a:latin typeface="AvantGarde" charset="0"/>
              </a:rPr>
              <a:t>0x80000080</a:t>
            </a:r>
          </a:p>
        </p:txBody>
      </p:sp>
      <p:sp>
        <p:nvSpPr>
          <p:cNvPr id="43179" name="Text Box 395"/>
          <p:cNvSpPr txBox="1">
            <a:spLocks noChangeArrowheads="1"/>
          </p:cNvSpPr>
          <p:nvPr/>
        </p:nvSpPr>
        <p:spPr bwMode="auto">
          <a:xfrm>
            <a:off x="161925" y="1020763"/>
            <a:ext cx="676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700">
                <a:solidFill>
                  <a:srgbClr val="FF3300"/>
                </a:solidFill>
                <a:latin typeface="AvantGarde" charset="0"/>
              </a:rPr>
              <a:t>0x80000040</a:t>
            </a:r>
          </a:p>
        </p:txBody>
      </p:sp>
      <p:sp>
        <p:nvSpPr>
          <p:cNvPr id="43180" name="Text Box 396"/>
          <p:cNvSpPr txBox="1">
            <a:spLocks noChangeArrowheads="1"/>
          </p:cNvSpPr>
          <p:nvPr/>
        </p:nvSpPr>
        <p:spPr bwMode="auto">
          <a:xfrm>
            <a:off x="161925" y="900113"/>
            <a:ext cx="676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700">
                <a:solidFill>
                  <a:srgbClr val="FF3300"/>
                </a:solidFill>
                <a:latin typeface="AvantGarde" charset="0"/>
              </a:rPr>
              <a:t>0x80000000</a:t>
            </a:r>
          </a:p>
        </p:txBody>
      </p:sp>
      <p:sp>
        <p:nvSpPr>
          <p:cNvPr id="43181" name="Freeform 397"/>
          <p:cNvSpPr>
            <a:spLocks/>
          </p:cNvSpPr>
          <p:nvPr/>
        </p:nvSpPr>
        <p:spPr bwMode="auto">
          <a:xfrm>
            <a:off x="2403475" y="4041775"/>
            <a:ext cx="52388" cy="73025"/>
          </a:xfrm>
          <a:custGeom>
            <a:avLst/>
            <a:gdLst>
              <a:gd name="T0" fmla="*/ 2147483647 w 66"/>
              <a:gd name="T1" fmla="*/ 2147483647 h 92"/>
              <a:gd name="T2" fmla="*/ 0 w 66"/>
              <a:gd name="T3" fmla="*/ 0 h 92"/>
              <a:gd name="T4" fmla="*/ 2147483647 w 66"/>
              <a:gd name="T5" fmla="*/ 2147483647 h 92"/>
              <a:gd name="T6" fmla="*/ 2147483647 w 66"/>
              <a:gd name="T7" fmla="*/ 0 h 92"/>
              <a:gd name="T8" fmla="*/ 2147483647 w 66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92"/>
              <a:gd name="T17" fmla="*/ 66 w 66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92">
                <a:moveTo>
                  <a:pt x="34" y="92"/>
                </a:moveTo>
                <a:lnTo>
                  <a:pt x="0" y="0"/>
                </a:lnTo>
                <a:lnTo>
                  <a:pt x="34" y="46"/>
                </a:lnTo>
                <a:lnTo>
                  <a:pt x="66" y="0"/>
                </a:lnTo>
                <a:lnTo>
                  <a:pt x="34" y="9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82" name="Rectangle 398"/>
          <p:cNvSpPr>
            <a:spLocks noChangeArrowheads="1"/>
          </p:cNvSpPr>
          <p:nvPr/>
        </p:nvSpPr>
        <p:spPr bwMode="auto">
          <a:xfrm>
            <a:off x="2236788" y="3608388"/>
            <a:ext cx="4683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900" b="0">
                <a:solidFill>
                  <a:srgbClr val="FF0000"/>
                </a:solidFill>
                <a:latin typeface="AvantGarde" charset="0"/>
              </a:rPr>
              <a:t>RESET</a:t>
            </a:r>
            <a:endParaRPr lang="en-US" b="0">
              <a:latin typeface="Tahoma" charset="0"/>
            </a:endParaRPr>
          </a:p>
        </p:txBody>
      </p:sp>
      <p:sp>
        <p:nvSpPr>
          <p:cNvPr id="43183" name="Line 399"/>
          <p:cNvSpPr>
            <a:spLocks noChangeShapeType="1"/>
          </p:cNvSpPr>
          <p:nvPr/>
        </p:nvSpPr>
        <p:spPr bwMode="auto">
          <a:xfrm>
            <a:off x="2424113" y="3744913"/>
            <a:ext cx="0" cy="339725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184" name="Rectangle 400"/>
          <p:cNvSpPr>
            <a:spLocks noChangeArrowheads="1"/>
          </p:cNvSpPr>
          <p:nvPr/>
        </p:nvSpPr>
        <p:spPr bwMode="auto">
          <a:xfrm>
            <a:off x="3670300" y="1508125"/>
            <a:ext cx="46624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IRQ:               Reg[27] </a:t>
            </a:r>
            <a:r>
              <a:rPr lang="en-US" sz="1000" b="0">
                <a:solidFill>
                  <a:srgbClr val="000000"/>
                </a:solidFill>
                <a:latin typeface="AvantGarde" charset="0"/>
                <a:sym typeface="Symbol" charset="0"/>
              </a:rPr>
              <a:t></a:t>
            </a:r>
            <a:r>
              <a:rPr lang="en-US" sz="1600" b="0">
                <a:solidFill>
                  <a:srgbClr val="000000"/>
                </a:solidFill>
                <a:latin typeface="Tahoma" charset="0"/>
              </a:rPr>
              <a:t> PC+4;  PC </a:t>
            </a:r>
            <a:r>
              <a:rPr lang="en-US" sz="1000" b="0">
                <a:solidFill>
                  <a:srgbClr val="000000"/>
                </a:solidFill>
                <a:latin typeface="AvantGarde" charset="0"/>
                <a:sym typeface="Symbol" charset="0"/>
              </a:rPr>
              <a:t></a:t>
            </a:r>
            <a:r>
              <a:rPr lang="en-US" sz="1600" b="0">
                <a:solidFill>
                  <a:srgbClr val="000000"/>
                </a:solidFill>
                <a:latin typeface="Tahoma" charset="0"/>
              </a:rPr>
              <a:t> 0x80000080</a:t>
            </a:r>
          </a:p>
        </p:txBody>
      </p:sp>
      <p:sp>
        <p:nvSpPr>
          <p:cNvPr id="43185" name="Rectangle 401"/>
          <p:cNvSpPr>
            <a:spLocks noChangeArrowheads="1"/>
          </p:cNvSpPr>
          <p:nvPr/>
        </p:nvSpPr>
        <p:spPr bwMode="auto">
          <a:xfrm>
            <a:off x="3670300" y="1260475"/>
            <a:ext cx="4637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Bad Opcode:   Reg[27] </a:t>
            </a:r>
            <a:r>
              <a:rPr lang="en-US" sz="1000" b="0">
                <a:solidFill>
                  <a:srgbClr val="000000"/>
                </a:solidFill>
                <a:latin typeface="AvantGarde" charset="0"/>
                <a:sym typeface="Symbol" charset="0"/>
              </a:rPr>
              <a:t></a:t>
            </a:r>
            <a:r>
              <a:rPr lang="en-US" sz="1600" b="0">
                <a:solidFill>
                  <a:srgbClr val="000000"/>
                </a:solidFill>
                <a:latin typeface="Tahoma" charset="0"/>
              </a:rPr>
              <a:t> PC+4;  PC </a:t>
            </a:r>
            <a:r>
              <a:rPr lang="en-US" sz="1000" b="0">
                <a:solidFill>
                  <a:srgbClr val="000000"/>
                </a:solidFill>
                <a:latin typeface="AvantGarde" charset="0"/>
                <a:sym typeface="Symbol" charset="0"/>
              </a:rPr>
              <a:t></a:t>
            </a:r>
            <a:r>
              <a:rPr lang="en-US" sz="1600" b="0">
                <a:solidFill>
                  <a:srgbClr val="000000"/>
                </a:solidFill>
                <a:latin typeface="Tahoma" charset="0"/>
              </a:rPr>
              <a:t> 0x80000040</a:t>
            </a:r>
          </a:p>
        </p:txBody>
      </p:sp>
      <p:sp>
        <p:nvSpPr>
          <p:cNvPr id="43186" name="Rectangle 402"/>
          <p:cNvSpPr>
            <a:spLocks noChangeArrowheads="1"/>
          </p:cNvSpPr>
          <p:nvPr/>
        </p:nvSpPr>
        <p:spPr bwMode="auto">
          <a:xfrm>
            <a:off x="3670300" y="990600"/>
            <a:ext cx="3036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  <a:latin typeface="Tahoma" charset="0"/>
              </a:rPr>
              <a:t>Reset:   	       PC </a:t>
            </a:r>
            <a:r>
              <a:rPr lang="en-US" sz="1000" b="0">
                <a:solidFill>
                  <a:srgbClr val="000000"/>
                </a:solidFill>
                <a:latin typeface="AvantGarde" charset="0"/>
                <a:sym typeface="Symbol" charset="0"/>
              </a:rPr>
              <a:t></a:t>
            </a:r>
            <a:r>
              <a:rPr lang="en-US" sz="1600" b="0">
                <a:solidFill>
                  <a:srgbClr val="000000"/>
                </a:solidFill>
                <a:latin typeface="Tahoma" charset="0"/>
              </a:rPr>
              <a:t>  0x80000000</a:t>
            </a:r>
          </a:p>
        </p:txBody>
      </p:sp>
      <p:grpSp>
        <p:nvGrpSpPr>
          <p:cNvPr id="43187" name="Group 412"/>
          <p:cNvGrpSpPr>
            <a:grpSpLocks/>
          </p:cNvGrpSpPr>
          <p:nvPr/>
        </p:nvGrpSpPr>
        <p:grpSpPr bwMode="auto">
          <a:xfrm>
            <a:off x="4495800" y="4038600"/>
            <a:ext cx="731838" cy="665163"/>
            <a:chOff x="5059" y="2544"/>
            <a:chExt cx="461" cy="419"/>
          </a:xfrm>
        </p:grpSpPr>
        <p:sp>
          <p:nvSpPr>
            <p:cNvPr id="43226" name="Freeform 413"/>
            <p:cNvSpPr>
              <a:spLocks/>
            </p:cNvSpPr>
            <p:nvPr/>
          </p:nvSpPr>
          <p:spPr bwMode="auto">
            <a:xfrm>
              <a:off x="5059" y="27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7" name="Rectangle 414"/>
            <p:cNvSpPr>
              <a:spLocks noChangeArrowheads="1"/>
            </p:cNvSpPr>
            <p:nvPr/>
          </p:nvSpPr>
          <p:spPr bwMode="auto">
            <a:xfrm>
              <a:off x="5391" y="2764"/>
              <a:ext cx="1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28" name="Freeform 415"/>
            <p:cNvSpPr>
              <a:spLocks/>
            </p:cNvSpPr>
            <p:nvPr/>
          </p:nvSpPr>
          <p:spPr bwMode="auto">
            <a:xfrm>
              <a:off x="5333" y="2772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9" name="Line 416"/>
            <p:cNvSpPr>
              <a:spLocks noChangeShapeType="1"/>
            </p:cNvSpPr>
            <p:nvPr/>
          </p:nvSpPr>
          <p:spPr bwMode="auto">
            <a:xfrm>
              <a:off x="5337" y="2788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0" name="Rectangle 417"/>
            <p:cNvSpPr>
              <a:spLocks noChangeArrowheads="1"/>
            </p:cNvSpPr>
            <p:nvPr/>
          </p:nvSpPr>
          <p:spPr bwMode="auto">
            <a:xfrm>
              <a:off x="5262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31" name="Rectangle 418"/>
            <p:cNvSpPr>
              <a:spLocks noChangeArrowheads="1"/>
            </p:cNvSpPr>
            <p:nvPr/>
          </p:nvSpPr>
          <p:spPr bwMode="auto">
            <a:xfrm>
              <a:off x="5118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32" name="Line 419"/>
            <p:cNvSpPr>
              <a:spLocks noChangeShapeType="1"/>
            </p:cNvSpPr>
            <p:nvPr/>
          </p:nvSpPr>
          <p:spPr bwMode="auto">
            <a:xfrm flipV="1">
              <a:off x="5276" y="2692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33" name="Freeform 420"/>
            <p:cNvSpPr>
              <a:spLocks/>
            </p:cNvSpPr>
            <p:nvPr/>
          </p:nvSpPr>
          <p:spPr bwMode="auto">
            <a:xfrm>
              <a:off x="5102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4" name="Freeform 421"/>
            <p:cNvSpPr>
              <a:spLocks/>
            </p:cNvSpPr>
            <p:nvPr/>
          </p:nvSpPr>
          <p:spPr bwMode="auto">
            <a:xfrm>
              <a:off x="5256" y="2712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5" name="Freeform 422"/>
            <p:cNvSpPr>
              <a:spLocks/>
            </p:cNvSpPr>
            <p:nvPr/>
          </p:nvSpPr>
          <p:spPr bwMode="auto">
            <a:xfrm>
              <a:off x="5098" y="2710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6" name="Line 423"/>
            <p:cNvSpPr>
              <a:spLocks noChangeShapeType="1"/>
            </p:cNvSpPr>
            <p:nvPr/>
          </p:nvSpPr>
          <p:spPr bwMode="auto">
            <a:xfrm>
              <a:off x="5203" y="2832"/>
              <a:ext cx="0" cy="6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37" name="Line 424"/>
            <p:cNvSpPr>
              <a:spLocks noChangeShapeType="1"/>
            </p:cNvSpPr>
            <p:nvPr/>
          </p:nvSpPr>
          <p:spPr bwMode="auto">
            <a:xfrm>
              <a:off x="5119" y="2893"/>
              <a:ext cx="0" cy="4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38" name="Line 425"/>
            <p:cNvSpPr>
              <a:spLocks noChangeShapeType="1"/>
            </p:cNvSpPr>
            <p:nvPr/>
          </p:nvSpPr>
          <p:spPr bwMode="auto">
            <a:xfrm flipH="1">
              <a:off x="5118" y="2893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39" name="Rectangle 426"/>
            <p:cNvSpPr>
              <a:spLocks noChangeArrowheads="1"/>
            </p:cNvSpPr>
            <p:nvPr/>
          </p:nvSpPr>
          <p:spPr bwMode="auto">
            <a:xfrm>
              <a:off x="5134" y="2544"/>
              <a:ext cx="29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40" name="Rectangle 427"/>
            <p:cNvSpPr>
              <a:spLocks noChangeArrowheads="1"/>
            </p:cNvSpPr>
            <p:nvPr/>
          </p:nvSpPr>
          <p:spPr bwMode="auto">
            <a:xfrm>
              <a:off x="5233" y="2640"/>
              <a:ext cx="8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600" b="0">
                  <a:latin typeface="Helvetica" charset="0"/>
                </a:rPr>
                <a:t>“</a:t>
              </a:r>
              <a:r>
                <a:rPr lang="en-US" altLang="ja-JP" sz="600" b="0">
                  <a:latin typeface="Helvetica" charset="0"/>
                </a:rPr>
                <a:t>16</a:t>
              </a:r>
              <a:r>
                <a:rPr lang="ja-JP" altLang="en-US" sz="600" b="0">
                  <a:latin typeface="Helvetica" charset="0"/>
                </a:rPr>
                <a:t>”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3241" name="Line 428"/>
            <p:cNvSpPr>
              <a:spLocks noChangeShapeType="1"/>
            </p:cNvSpPr>
            <p:nvPr/>
          </p:nvSpPr>
          <p:spPr bwMode="auto">
            <a:xfrm flipV="1">
              <a:off x="5201" y="2613"/>
              <a:ext cx="0" cy="1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42" name="Freeform 429"/>
            <p:cNvSpPr>
              <a:spLocks/>
            </p:cNvSpPr>
            <p:nvPr/>
          </p:nvSpPr>
          <p:spPr bwMode="auto">
            <a:xfrm>
              <a:off x="5181" y="2712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3" name="Rectangle 430"/>
            <p:cNvSpPr>
              <a:spLocks noChangeArrowheads="1"/>
            </p:cNvSpPr>
            <p:nvPr/>
          </p:nvSpPr>
          <p:spPr bwMode="auto">
            <a:xfrm>
              <a:off x="5190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3188" name="Group 431"/>
          <p:cNvGrpSpPr>
            <a:grpSpLocks/>
          </p:cNvGrpSpPr>
          <p:nvPr/>
        </p:nvGrpSpPr>
        <p:grpSpPr bwMode="auto">
          <a:xfrm>
            <a:off x="3448050" y="2819400"/>
            <a:ext cx="971550" cy="676275"/>
            <a:chOff x="4913" y="1730"/>
            <a:chExt cx="612" cy="426"/>
          </a:xfrm>
        </p:grpSpPr>
        <p:sp>
          <p:nvSpPr>
            <p:cNvPr id="43203" name="Rectangle 432"/>
            <p:cNvSpPr>
              <a:spLocks noChangeArrowheads="1"/>
            </p:cNvSpPr>
            <p:nvPr/>
          </p:nvSpPr>
          <p:spPr bwMode="auto">
            <a:xfrm>
              <a:off x="5309" y="1730"/>
              <a:ext cx="1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43204" name="Group 433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43223" name="Rectangle 434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43224" name="Line 435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5" name="Line 436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05" name="Freeform 437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AutoShape 438"/>
            <p:cNvSpPr>
              <a:spLocks noChangeArrowheads="1"/>
            </p:cNvSpPr>
            <p:nvPr/>
          </p:nvSpPr>
          <p:spPr bwMode="auto">
            <a:xfrm rot="-5400000">
              <a:off x="5257" y="1963"/>
              <a:ext cx="293" cy="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13 h 21600"/>
                <a:gd name="T14" fmla="*/ 17103 w 21600"/>
                <a:gd name="T15" fmla="*/ 171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207" name="Freeform 439"/>
            <p:cNvSpPr>
              <a:spLocks/>
            </p:cNvSpPr>
            <p:nvPr/>
          </p:nvSpPr>
          <p:spPr bwMode="auto">
            <a:xfrm>
              <a:off x="5477" y="198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Line 440"/>
            <p:cNvSpPr>
              <a:spLocks noChangeShapeType="1"/>
            </p:cNvSpPr>
            <p:nvPr/>
          </p:nvSpPr>
          <p:spPr bwMode="auto">
            <a:xfrm flipH="1">
              <a:off x="5452" y="200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3209" name="Group 441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43220" name="Line 442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1" name="Line 443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22" name="Rectangle 444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43210" name="Text Box 445"/>
            <p:cNvSpPr txBox="1">
              <a:spLocks noChangeArrowheads="1"/>
            </p:cNvSpPr>
            <p:nvPr/>
          </p:nvSpPr>
          <p:spPr bwMode="auto">
            <a:xfrm>
              <a:off x="5309" y="1856"/>
              <a:ext cx="1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0</a:t>
              </a:r>
            </a:p>
            <a:p>
              <a:pPr algn="l"/>
              <a:r>
                <a:rPr lang="en-US" sz="600" b="0">
                  <a:latin typeface="AvantGarde" charset="0"/>
                </a:rPr>
                <a:t>1</a:t>
              </a:r>
            </a:p>
            <a:p>
              <a:pPr algn="l"/>
              <a:r>
                <a:rPr lang="en-US" sz="600" b="0">
                  <a:latin typeface="AvantGarde" charset="0"/>
                </a:rPr>
                <a:t>2</a:t>
              </a:r>
            </a:p>
            <a:p>
              <a:pPr algn="l"/>
              <a:r>
                <a:rPr lang="en-US" sz="600">
                  <a:solidFill>
                    <a:srgbClr val="FF0000"/>
                  </a:solidFill>
                  <a:latin typeface="AvantGarde" charset="0"/>
                </a:rPr>
                <a:t>3</a:t>
              </a:r>
            </a:p>
          </p:txBody>
        </p:sp>
        <p:sp>
          <p:nvSpPr>
            <p:cNvPr id="43211" name="Freeform 446"/>
            <p:cNvSpPr>
              <a:spLocks/>
            </p:cNvSpPr>
            <p:nvPr/>
          </p:nvSpPr>
          <p:spPr bwMode="auto">
            <a:xfrm>
              <a:off x="5387" y="184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Line 447"/>
            <p:cNvSpPr>
              <a:spLocks noChangeShapeType="1"/>
            </p:cNvSpPr>
            <p:nvPr/>
          </p:nvSpPr>
          <p:spPr bwMode="auto">
            <a:xfrm flipH="1">
              <a:off x="5406" y="1787"/>
              <a:ext cx="0" cy="10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13" name="Freeform 448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Freeform 449"/>
            <p:cNvSpPr>
              <a:spLocks/>
            </p:cNvSpPr>
            <p:nvPr/>
          </p:nvSpPr>
          <p:spPr bwMode="auto">
            <a:xfrm>
              <a:off x="5311" y="201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Freeform 450"/>
            <p:cNvSpPr>
              <a:spLocks/>
            </p:cNvSpPr>
            <p:nvPr/>
          </p:nvSpPr>
          <p:spPr bwMode="auto">
            <a:xfrm>
              <a:off x="5311" y="206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Line 451"/>
            <p:cNvSpPr>
              <a:spLocks noChangeShapeType="1"/>
            </p:cNvSpPr>
            <p:nvPr/>
          </p:nvSpPr>
          <p:spPr bwMode="auto">
            <a:xfrm flipH="1">
              <a:off x="5282" y="203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17" name="Line 452"/>
            <p:cNvSpPr>
              <a:spLocks noChangeShapeType="1"/>
            </p:cNvSpPr>
            <p:nvPr/>
          </p:nvSpPr>
          <p:spPr bwMode="auto">
            <a:xfrm flipH="1">
              <a:off x="5282" y="2088"/>
              <a:ext cx="5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218" name="Text Box 453"/>
            <p:cNvSpPr txBox="1">
              <a:spLocks noChangeArrowheads="1"/>
            </p:cNvSpPr>
            <p:nvPr/>
          </p:nvSpPr>
          <p:spPr bwMode="auto">
            <a:xfrm>
              <a:off x="5173" y="1962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31</a:t>
              </a:r>
            </a:p>
          </p:txBody>
        </p:sp>
        <p:sp>
          <p:nvSpPr>
            <p:cNvPr id="43219" name="Text Box 454"/>
            <p:cNvSpPr txBox="1">
              <a:spLocks noChangeArrowheads="1"/>
            </p:cNvSpPr>
            <p:nvPr/>
          </p:nvSpPr>
          <p:spPr bwMode="auto">
            <a:xfrm>
              <a:off x="5172" y="2016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>
                  <a:solidFill>
                    <a:srgbClr val="FF0000"/>
                  </a:solidFill>
                  <a:latin typeface="AvantGarde" charset="0"/>
                </a:rPr>
                <a:t>27</a:t>
              </a:r>
            </a:p>
          </p:txBody>
        </p:sp>
      </p:grpSp>
      <p:grpSp>
        <p:nvGrpSpPr>
          <p:cNvPr id="43189" name="Group 332"/>
          <p:cNvGrpSpPr>
            <a:grpSpLocks/>
          </p:cNvGrpSpPr>
          <p:nvPr/>
        </p:nvGrpSpPr>
        <p:grpSpPr bwMode="auto">
          <a:xfrm>
            <a:off x="3848100" y="3892550"/>
            <a:ext cx="519113" cy="782638"/>
            <a:chOff x="3849688" y="3899774"/>
            <a:chExt cx="519112" cy="782477"/>
          </a:xfrm>
        </p:grpSpPr>
        <p:sp>
          <p:nvSpPr>
            <p:cNvPr id="43191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192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195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43196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197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43198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43199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200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3201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02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  <p:sp>
        <p:nvSpPr>
          <p:cNvPr id="43190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MIPS: Our Final Version</a:t>
            </a:r>
          </a:p>
        </p:txBody>
      </p:sp>
      <p:sp>
        <p:nvSpPr>
          <p:cNvPr id="44034" name="Text Box 350"/>
          <p:cNvSpPr txBox="1">
            <a:spLocks noChangeArrowheads="1"/>
          </p:cNvSpPr>
          <p:nvPr/>
        </p:nvSpPr>
        <p:spPr bwMode="auto">
          <a:xfrm>
            <a:off x="4305300" y="914400"/>
            <a:ext cx="48164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2000" b="0">
                <a:latin typeface="Tahoma" charset="0"/>
              </a:rPr>
              <a:t>This is a complete 32-bit processor.</a:t>
            </a:r>
          </a:p>
          <a:p>
            <a:pPr algn="l"/>
            <a:r>
              <a:rPr lang="en-US" sz="2000" b="0">
                <a:latin typeface="Tahoma" charset="0"/>
              </a:rPr>
              <a:t>Although designed in “one” class lecture,</a:t>
            </a:r>
            <a:br>
              <a:rPr lang="en-US" sz="2000" b="0">
                <a:latin typeface="Tahoma" charset="0"/>
              </a:rPr>
            </a:br>
            <a:r>
              <a:rPr lang="en-US" sz="2000" b="0">
                <a:latin typeface="Tahoma" charset="0"/>
              </a:rPr>
              <a:t>it executes the majority of the</a:t>
            </a:r>
            <a:br>
              <a:rPr lang="en-US" sz="2000" b="0">
                <a:latin typeface="Tahoma" charset="0"/>
              </a:rPr>
            </a:br>
            <a:r>
              <a:rPr lang="en-US" sz="2000" b="0">
                <a:latin typeface="Tahoma" charset="0"/>
              </a:rPr>
              <a:t>MIPS R2000 instruction set.</a:t>
            </a:r>
          </a:p>
        </p:txBody>
      </p:sp>
      <p:sp>
        <p:nvSpPr>
          <p:cNvPr id="44035" name="Text Box 351"/>
          <p:cNvSpPr txBox="1">
            <a:spLocks noChangeArrowheads="1"/>
          </p:cNvSpPr>
          <p:nvPr/>
        </p:nvSpPr>
        <p:spPr bwMode="auto">
          <a:xfrm>
            <a:off x="7527925" y="2519363"/>
            <a:ext cx="1616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ahoma" charset="0"/>
              </a:rPr>
              <a:t>Executes one instruction per clock</a:t>
            </a:r>
          </a:p>
        </p:txBody>
      </p:sp>
      <p:grpSp>
        <p:nvGrpSpPr>
          <p:cNvPr id="44036" name="Group 354"/>
          <p:cNvGrpSpPr>
            <a:grpSpLocks/>
          </p:cNvGrpSpPr>
          <p:nvPr/>
        </p:nvGrpSpPr>
        <p:grpSpPr bwMode="auto">
          <a:xfrm>
            <a:off x="539750" y="900113"/>
            <a:ext cx="6819900" cy="5565775"/>
            <a:chOff x="340" y="567"/>
            <a:chExt cx="4296" cy="3506"/>
          </a:xfrm>
        </p:grpSpPr>
        <p:sp>
          <p:nvSpPr>
            <p:cNvPr id="44075" name="Line 355"/>
            <p:cNvSpPr>
              <a:spLocks noChangeShapeType="1"/>
            </p:cNvSpPr>
            <p:nvPr/>
          </p:nvSpPr>
          <p:spPr bwMode="auto">
            <a:xfrm>
              <a:off x="3790" y="4072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Rectangle 356"/>
            <p:cNvSpPr>
              <a:spLocks noChangeArrowheads="1"/>
            </p:cNvSpPr>
            <p:nvPr/>
          </p:nvSpPr>
          <p:spPr bwMode="auto">
            <a:xfrm>
              <a:off x="2848" y="2005"/>
              <a:ext cx="8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Tahoma" charset="0"/>
                </a:rPr>
                <a:t>WA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77" name="Freeform 357"/>
            <p:cNvSpPr>
              <a:spLocks/>
            </p:cNvSpPr>
            <p:nvPr/>
          </p:nvSpPr>
          <p:spPr bwMode="auto">
            <a:xfrm>
              <a:off x="3127" y="3813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358"/>
            <p:cNvSpPr>
              <a:spLocks noChangeShapeType="1"/>
            </p:cNvSpPr>
            <p:nvPr/>
          </p:nvSpPr>
          <p:spPr bwMode="auto">
            <a:xfrm>
              <a:off x="3144" y="3253"/>
              <a:ext cx="0" cy="5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79" name="Group 359"/>
            <p:cNvGrpSpPr>
              <a:grpSpLocks/>
            </p:cNvGrpSpPr>
            <p:nvPr/>
          </p:nvGrpSpPr>
          <p:grpSpPr bwMode="auto">
            <a:xfrm>
              <a:off x="1045" y="1095"/>
              <a:ext cx="579" cy="92"/>
              <a:chOff x="1099" y="851"/>
              <a:chExt cx="579" cy="92"/>
            </a:xfrm>
          </p:grpSpPr>
          <p:sp>
            <p:nvSpPr>
              <p:cNvPr id="44321" name="Rectangle 360"/>
              <p:cNvSpPr>
                <a:spLocks noChangeArrowheads="1"/>
              </p:cNvSpPr>
              <p:nvPr/>
            </p:nvSpPr>
            <p:spPr bwMode="auto">
              <a:xfrm>
                <a:off x="1103" y="851"/>
                <a:ext cx="575" cy="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grpSp>
            <p:nvGrpSpPr>
              <p:cNvPr id="44322" name="Group 361"/>
              <p:cNvGrpSpPr>
                <a:grpSpLocks/>
              </p:cNvGrpSpPr>
              <p:nvPr/>
            </p:nvGrpSpPr>
            <p:grpSpPr bwMode="auto">
              <a:xfrm>
                <a:off x="1099" y="889"/>
                <a:ext cx="64" cy="40"/>
                <a:chOff x="1099" y="889"/>
                <a:chExt cx="64" cy="40"/>
              </a:xfrm>
            </p:grpSpPr>
            <p:sp>
              <p:nvSpPr>
                <p:cNvPr id="44323" name="Line 362"/>
                <p:cNvSpPr>
                  <a:spLocks noChangeShapeType="1"/>
                </p:cNvSpPr>
                <p:nvPr/>
              </p:nvSpPr>
              <p:spPr bwMode="auto">
                <a:xfrm>
                  <a:off x="1099" y="889"/>
                  <a:ext cx="64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24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1099" y="911"/>
                  <a:ext cx="64" cy="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080" name="Rectangle 364"/>
            <p:cNvSpPr>
              <a:spLocks noChangeArrowheads="1"/>
            </p:cNvSpPr>
            <p:nvPr/>
          </p:nvSpPr>
          <p:spPr bwMode="auto">
            <a:xfrm>
              <a:off x="1337" y="1135"/>
              <a:ext cx="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Tahoma" charset="0"/>
                </a:rPr>
                <a:t>  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81" name="Rectangle 365"/>
            <p:cNvSpPr>
              <a:spLocks noChangeArrowheads="1"/>
            </p:cNvSpPr>
            <p:nvPr/>
          </p:nvSpPr>
          <p:spPr bwMode="auto">
            <a:xfrm>
              <a:off x="1337" y="1119"/>
              <a:ext cx="7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PC</a:t>
              </a:r>
              <a:endParaRPr lang="en-US" b="0">
                <a:latin typeface="AvantGarde" charset="0"/>
              </a:endParaRPr>
            </a:p>
          </p:txBody>
        </p:sp>
        <p:grpSp>
          <p:nvGrpSpPr>
            <p:cNvPr id="44082" name="Group 366"/>
            <p:cNvGrpSpPr>
              <a:grpSpLocks/>
            </p:cNvGrpSpPr>
            <p:nvPr/>
          </p:nvGrpSpPr>
          <p:grpSpPr bwMode="auto">
            <a:xfrm>
              <a:off x="1265" y="1430"/>
              <a:ext cx="144" cy="116"/>
              <a:chOff x="1319" y="1186"/>
              <a:chExt cx="144" cy="116"/>
            </a:xfrm>
          </p:grpSpPr>
          <p:sp>
            <p:nvSpPr>
              <p:cNvPr id="44319" name="Rectangle 367"/>
              <p:cNvSpPr>
                <a:spLocks noChangeArrowheads="1"/>
              </p:cNvSpPr>
              <p:nvPr/>
            </p:nvSpPr>
            <p:spPr bwMode="auto">
              <a:xfrm>
                <a:off x="1319" y="1190"/>
                <a:ext cx="144" cy="1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4320" name="Rectangle 368"/>
              <p:cNvSpPr>
                <a:spLocks noChangeArrowheads="1"/>
              </p:cNvSpPr>
              <p:nvPr/>
            </p:nvSpPr>
            <p:spPr bwMode="auto">
              <a:xfrm>
                <a:off x="1337" y="1186"/>
                <a:ext cx="11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0">
                    <a:solidFill>
                      <a:srgbClr val="000000"/>
                    </a:solidFill>
                    <a:latin typeface="Helvetica" charset="0"/>
                  </a:rPr>
                  <a:t>+4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083" name="Freeform 369"/>
            <p:cNvSpPr>
              <a:spLocks/>
            </p:cNvSpPr>
            <p:nvPr/>
          </p:nvSpPr>
          <p:spPr bwMode="auto">
            <a:xfrm>
              <a:off x="1317" y="1386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Line 370"/>
            <p:cNvSpPr>
              <a:spLocks noChangeShapeType="1"/>
            </p:cNvSpPr>
            <p:nvPr/>
          </p:nvSpPr>
          <p:spPr bwMode="auto">
            <a:xfrm flipV="1">
              <a:off x="1333" y="1183"/>
              <a:ext cx="1" cy="2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5" name="Group 371"/>
            <p:cNvGrpSpPr>
              <a:grpSpLocks/>
            </p:cNvGrpSpPr>
            <p:nvPr/>
          </p:nvGrpSpPr>
          <p:grpSpPr bwMode="auto">
            <a:xfrm>
              <a:off x="1889" y="1219"/>
              <a:ext cx="575" cy="287"/>
              <a:chOff x="2181" y="975"/>
              <a:chExt cx="575" cy="287"/>
            </a:xfrm>
          </p:grpSpPr>
          <p:sp>
            <p:nvSpPr>
              <p:cNvPr id="44314" name="Rectangle 372"/>
              <p:cNvSpPr>
                <a:spLocks noChangeArrowheads="1"/>
              </p:cNvSpPr>
              <p:nvPr/>
            </p:nvSpPr>
            <p:spPr bwMode="auto">
              <a:xfrm>
                <a:off x="2181" y="975"/>
                <a:ext cx="575" cy="2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4315" name="Rectangle 373"/>
              <p:cNvSpPr>
                <a:spLocks noChangeArrowheads="1"/>
              </p:cNvSpPr>
              <p:nvPr/>
            </p:nvSpPr>
            <p:spPr bwMode="auto">
              <a:xfrm>
                <a:off x="2357" y="979"/>
                <a:ext cx="37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Helvetica" charset="0"/>
                  </a:rPr>
                  <a:t>Instruction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316" name="Rectangle 374"/>
              <p:cNvSpPr>
                <a:spLocks noChangeArrowheads="1"/>
              </p:cNvSpPr>
              <p:nvPr/>
            </p:nvSpPr>
            <p:spPr bwMode="auto">
              <a:xfrm>
                <a:off x="2402" y="1050"/>
                <a:ext cx="283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Helvetica" charset="0"/>
                  </a:rPr>
                  <a:t>Memory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317" name="Rectangle 375"/>
              <p:cNvSpPr>
                <a:spLocks noChangeArrowheads="1"/>
              </p:cNvSpPr>
              <p:nvPr/>
            </p:nvSpPr>
            <p:spPr bwMode="auto">
              <a:xfrm>
                <a:off x="2198" y="1011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A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318" name="Rectangle 376"/>
              <p:cNvSpPr>
                <a:spLocks noChangeArrowheads="1"/>
              </p:cNvSpPr>
              <p:nvPr/>
            </p:nvSpPr>
            <p:spPr bwMode="auto">
              <a:xfrm>
                <a:off x="2448" y="1182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D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086" name="Line 377"/>
            <p:cNvSpPr>
              <a:spLocks noChangeShapeType="1"/>
            </p:cNvSpPr>
            <p:nvPr/>
          </p:nvSpPr>
          <p:spPr bwMode="auto">
            <a:xfrm>
              <a:off x="2173" y="1634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Rectangle 378"/>
            <p:cNvSpPr>
              <a:spLocks noChangeArrowheads="1"/>
            </p:cNvSpPr>
            <p:nvPr/>
          </p:nvSpPr>
          <p:spPr bwMode="auto">
            <a:xfrm>
              <a:off x="2786" y="1883"/>
              <a:ext cx="1078" cy="2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44088" name="Rectangle 379"/>
            <p:cNvSpPr>
              <a:spLocks noChangeArrowheads="1"/>
            </p:cNvSpPr>
            <p:nvPr/>
          </p:nvSpPr>
          <p:spPr bwMode="auto">
            <a:xfrm>
              <a:off x="3092" y="1909"/>
              <a:ext cx="3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Register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89" name="Rectangle 380"/>
            <p:cNvSpPr>
              <a:spLocks noChangeArrowheads="1"/>
            </p:cNvSpPr>
            <p:nvPr/>
          </p:nvSpPr>
          <p:spPr bwMode="auto">
            <a:xfrm>
              <a:off x="3190" y="2013"/>
              <a:ext cx="1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vantGarde" charset="0"/>
                </a:rPr>
                <a:t>File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0" name="Rectangle 381"/>
            <p:cNvSpPr>
              <a:spLocks noChangeArrowheads="1"/>
            </p:cNvSpPr>
            <p:nvPr/>
          </p:nvSpPr>
          <p:spPr bwMode="auto">
            <a:xfrm>
              <a:off x="2864" y="1917"/>
              <a:ext cx="10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RA1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1" name="Rectangle 382"/>
            <p:cNvSpPr>
              <a:spLocks noChangeArrowheads="1"/>
            </p:cNvSpPr>
            <p:nvPr/>
          </p:nvSpPr>
          <p:spPr bwMode="auto">
            <a:xfrm>
              <a:off x="3511" y="1917"/>
              <a:ext cx="10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RA2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2" name="Rectangle 383"/>
            <p:cNvSpPr>
              <a:spLocks noChangeArrowheads="1"/>
            </p:cNvSpPr>
            <p:nvPr/>
          </p:nvSpPr>
          <p:spPr bwMode="auto">
            <a:xfrm>
              <a:off x="2866" y="2097"/>
              <a:ext cx="10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RD1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3" name="Rectangle 384"/>
            <p:cNvSpPr>
              <a:spLocks noChangeArrowheads="1"/>
            </p:cNvSpPr>
            <p:nvPr/>
          </p:nvSpPr>
          <p:spPr bwMode="auto">
            <a:xfrm>
              <a:off x="3513" y="2097"/>
              <a:ext cx="10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RD2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4" name="Freeform 385"/>
            <p:cNvSpPr>
              <a:spLocks/>
            </p:cNvSpPr>
            <p:nvPr/>
          </p:nvSpPr>
          <p:spPr bwMode="auto">
            <a:xfrm>
              <a:off x="2640" y="2959"/>
              <a:ext cx="1006" cy="287"/>
            </a:xfrm>
            <a:custGeom>
              <a:avLst/>
              <a:gdLst>
                <a:gd name="T0" fmla="*/ 0 w 1006"/>
                <a:gd name="T1" fmla="*/ 0 h 287"/>
                <a:gd name="T2" fmla="*/ 439 w 1006"/>
                <a:gd name="T3" fmla="*/ 0 h 287"/>
                <a:gd name="T4" fmla="*/ 503 w 1006"/>
                <a:gd name="T5" fmla="*/ 72 h 287"/>
                <a:gd name="T6" fmla="*/ 563 w 1006"/>
                <a:gd name="T7" fmla="*/ 0 h 287"/>
                <a:gd name="T8" fmla="*/ 1006 w 1006"/>
                <a:gd name="T9" fmla="*/ 0 h 287"/>
                <a:gd name="T10" fmla="*/ 754 w 1006"/>
                <a:gd name="T11" fmla="*/ 287 h 287"/>
                <a:gd name="T12" fmla="*/ 251 w 1006"/>
                <a:gd name="T13" fmla="*/ 28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2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4" y="287"/>
                  </a:lnTo>
                  <a:lnTo>
                    <a:pt x="251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Freeform 386"/>
            <p:cNvSpPr>
              <a:spLocks/>
            </p:cNvSpPr>
            <p:nvPr/>
          </p:nvSpPr>
          <p:spPr bwMode="auto">
            <a:xfrm>
              <a:off x="2644" y="2963"/>
              <a:ext cx="1006" cy="287"/>
            </a:xfrm>
            <a:custGeom>
              <a:avLst/>
              <a:gdLst>
                <a:gd name="T0" fmla="*/ 0 w 1006"/>
                <a:gd name="T1" fmla="*/ 0 h 287"/>
                <a:gd name="T2" fmla="*/ 439 w 1006"/>
                <a:gd name="T3" fmla="*/ 0 h 287"/>
                <a:gd name="T4" fmla="*/ 503 w 1006"/>
                <a:gd name="T5" fmla="*/ 71 h 287"/>
                <a:gd name="T6" fmla="*/ 563 w 1006"/>
                <a:gd name="T7" fmla="*/ 0 h 287"/>
                <a:gd name="T8" fmla="*/ 1006 w 1006"/>
                <a:gd name="T9" fmla="*/ 0 h 287"/>
                <a:gd name="T10" fmla="*/ 754 w 1006"/>
                <a:gd name="T11" fmla="*/ 287 h 287"/>
                <a:gd name="T12" fmla="*/ 251 w 1006"/>
                <a:gd name="T13" fmla="*/ 287 h 287"/>
                <a:gd name="T14" fmla="*/ 0 w 1006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6"/>
                <a:gd name="T25" fmla="*/ 0 h 287"/>
                <a:gd name="T26" fmla="*/ 1006 w 1006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6" h="287">
                  <a:moveTo>
                    <a:pt x="0" y="0"/>
                  </a:moveTo>
                  <a:lnTo>
                    <a:pt x="439" y="0"/>
                  </a:lnTo>
                  <a:lnTo>
                    <a:pt x="503" y="71"/>
                  </a:lnTo>
                  <a:lnTo>
                    <a:pt x="563" y="0"/>
                  </a:lnTo>
                  <a:lnTo>
                    <a:pt x="1006" y="0"/>
                  </a:lnTo>
                  <a:lnTo>
                    <a:pt x="754" y="287"/>
                  </a:lnTo>
                  <a:lnTo>
                    <a:pt x="251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Rectangle 387"/>
            <p:cNvSpPr>
              <a:spLocks noChangeArrowheads="1"/>
            </p:cNvSpPr>
            <p:nvPr/>
          </p:nvSpPr>
          <p:spPr bwMode="auto">
            <a:xfrm>
              <a:off x="3027" y="3042"/>
              <a:ext cx="1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charset="0"/>
                </a:rPr>
                <a:t>ALU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7" name="Rectangle 388"/>
            <p:cNvSpPr>
              <a:spLocks noChangeArrowheads="1"/>
            </p:cNvSpPr>
            <p:nvPr/>
          </p:nvSpPr>
          <p:spPr bwMode="auto">
            <a:xfrm>
              <a:off x="2825" y="2990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8" name="Rectangle 389"/>
            <p:cNvSpPr>
              <a:spLocks noChangeArrowheads="1"/>
            </p:cNvSpPr>
            <p:nvPr/>
          </p:nvSpPr>
          <p:spPr bwMode="auto">
            <a:xfrm>
              <a:off x="3435" y="2990"/>
              <a:ext cx="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B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099" name="Freeform 390"/>
            <p:cNvSpPr>
              <a:spLocks/>
            </p:cNvSpPr>
            <p:nvPr/>
          </p:nvSpPr>
          <p:spPr bwMode="auto">
            <a:xfrm>
              <a:off x="2157" y="2544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Line 391"/>
            <p:cNvSpPr>
              <a:spLocks noChangeShapeType="1"/>
            </p:cNvSpPr>
            <p:nvPr/>
          </p:nvSpPr>
          <p:spPr bwMode="auto">
            <a:xfrm flipV="1">
              <a:off x="2174" y="1506"/>
              <a:ext cx="0" cy="10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Rectangle 392"/>
            <p:cNvSpPr>
              <a:spLocks noChangeArrowheads="1"/>
            </p:cNvSpPr>
            <p:nvPr/>
          </p:nvSpPr>
          <p:spPr bwMode="auto">
            <a:xfrm>
              <a:off x="2809" y="200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WA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02" name="Rectangle 393"/>
            <p:cNvSpPr>
              <a:spLocks noChangeArrowheads="1"/>
            </p:cNvSpPr>
            <p:nvPr/>
          </p:nvSpPr>
          <p:spPr bwMode="auto">
            <a:xfrm>
              <a:off x="3762" y="1989"/>
              <a:ext cx="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WD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03" name="Rectangle 394"/>
            <p:cNvSpPr>
              <a:spLocks noChangeArrowheads="1"/>
            </p:cNvSpPr>
            <p:nvPr/>
          </p:nvSpPr>
          <p:spPr bwMode="auto">
            <a:xfrm>
              <a:off x="3770" y="2097"/>
              <a:ext cx="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WE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04" name="Freeform 395"/>
            <p:cNvSpPr>
              <a:spLocks/>
            </p:cNvSpPr>
            <p:nvPr/>
          </p:nvSpPr>
          <p:spPr bwMode="auto">
            <a:xfrm>
              <a:off x="2736" y="3102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396"/>
            <p:cNvSpPr>
              <a:spLocks noChangeShapeType="1"/>
            </p:cNvSpPr>
            <p:nvPr/>
          </p:nvSpPr>
          <p:spPr bwMode="auto">
            <a:xfrm flipH="1">
              <a:off x="2656" y="3123"/>
              <a:ext cx="10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Rectangle 397"/>
            <p:cNvSpPr>
              <a:spLocks noChangeArrowheads="1"/>
            </p:cNvSpPr>
            <p:nvPr/>
          </p:nvSpPr>
          <p:spPr bwMode="auto">
            <a:xfrm>
              <a:off x="2461" y="3098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ALUFN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44107" name="Group 398"/>
            <p:cNvGrpSpPr>
              <a:grpSpLocks/>
            </p:cNvGrpSpPr>
            <p:nvPr/>
          </p:nvGrpSpPr>
          <p:grpSpPr bwMode="auto">
            <a:xfrm>
              <a:off x="1476" y="2586"/>
              <a:ext cx="807" cy="179"/>
              <a:chOff x="1768" y="2342"/>
              <a:chExt cx="807" cy="179"/>
            </a:xfrm>
          </p:grpSpPr>
          <p:sp>
            <p:nvSpPr>
              <p:cNvPr id="44312" name="Rectangle 399"/>
              <p:cNvSpPr>
                <a:spLocks noChangeArrowheads="1"/>
              </p:cNvSpPr>
              <p:nvPr/>
            </p:nvSpPr>
            <p:spPr bwMode="auto">
              <a:xfrm>
                <a:off x="1768" y="2342"/>
                <a:ext cx="807" cy="17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4313" name="Rectangle 400"/>
              <p:cNvSpPr>
                <a:spLocks noChangeArrowheads="1"/>
              </p:cNvSpPr>
              <p:nvPr/>
            </p:nvSpPr>
            <p:spPr bwMode="auto">
              <a:xfrm>
                <a:off x="1918" y="2375"/>
                <a:ext cx="62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AvantGarde" charset="0"/>
                  </a:rPr>
                  <a:t>Control Logic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108" name="Line 401"/>
            <p:cNvSpPr>
              <a:spLocks noChangeShapeType="1"/>
            </p:cNvSpPr>
            <p:nvPr/>
          </p:nvSpPr>
          <p:spPr bwMode="auto">
            <a:xfrm>
              <a:off x="1762" y="2763"/>
              <a:ext cx="0" cy="7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Line 402"/>
            <p:cNvSpPr>
              <a:spLocks noChangeShapeType="1"/>
            </p:cNvSpPr>
            <p:nvPr/>
          </p:nvSpPr>
          <p:spPr bwMode="auto">
            <a:xfrm>
              <a:off x="2173" y="2250"/>
              <a:ext cx="52" cy="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Line 403"/>
            <p:cNvSpPr>
              <a:spLocks noChangeShapeType="1"/>
            </p:cNvSpPr>
            <p:nvPr/>
          </p:nvSpPr>
          <p:spPr bwMode="auto">
            <a:xfrm>
              <a:off x="2225" y="2302"/>
              <a:ext cx="115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11" name="Group 404"/>
            <p:cNvGrpSpPr>
              <a:grpSpLocks/>
            </p:cNvGrpSpPr>
            <p:nvPr/>
          </p:nvGrpSpPr>
          <p:grpSpPr bwMode="auto">
            <a:xfrm>
              <a:off x="3776" y="3080"/>
              <a:ext cx="611" cy="360"/>
              <a:chOff x="4068" y="2836"/>
              <a:chExt cx="611" cy="360"/>
            </a:xfrm>
          </p:grpSpPr>
          <p:sp>
            <p:nvSpPr>
              <p:cNvPr id="44309" name="Rectangle 405"/>
              <p:cNvSpPr>
                <a:spLocks noChangeArrowheads="1"/>
              </p:cNvSpPr>
              <p:nvPr/>
            </p:nvSpPr>
            <p:spPr bwMode="auto">
              <a:xfrm>
                <a:off x="4068" y="2836"/>
                <a:ext cx="611" cy="36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4310" name="Rectangle 406"/>
              <p:cNvSpPr>
                <a:spLocks noChangeArrowheads="1"/>
              </p:cNvSpPr>
              <p:nvPr/>
            </p:nvSpPr>
            <p:spPr bwMode="auto">
              <a:xfrm>
                <a:off x="4111" y="2978"/>
                <a:ext cx="54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0">
                    <a:solidFill>
                      <a:srgbClr val="000000"/>
                    </a:solidFill>
                    <a:latin typeface="AvantGarde" charset="0"/>
                  </a:rPr>
                  <a:t>Data Memory</a:t>
                </a:r>
                <a:endParaRPr lang="en-US" sz="1000" b="0">
                  <a:latin typeface="Tahoma" charset="0"/>
                </a:endParaRPr>
              </a:p>
            </p:txBody>
          </p:sp>
          <p:sp>
            <p:nvSpPr>
              <p:cNvPr id="44311" name="Rectangle 407"/>
              <p:cNvSpPr>
                <a:spLocks noChangeArrowheads="1"/>
              </p:cNvSpPr>
              <p:nvPr/>
            </p:nvSpPr>
            <p:spPr bwMode="auto">
              <a:xfrm>
                <a:off x="4361" y="3122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112" name="Rectangle 408"/>
            <p:cNvSpPr>
              <a:spLocks noChangeArrowheads="1"/>
            </p:cNvSpPr>
            <p:nvPr/>
          </p:nvSpPr>
          <p:spPr bwMode="auto">
            <a:xfrm>
              <a:off x="4065" y="3082"/>
              <a:ext cx="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WD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13" name="Rectangle 409"/>
            <p:cNvSpPr>
              <a:spLocks noChangeArrowheads="1"/>
            </p:cNvSpPr>
            <p:nvPr/>
          </p:nvSpPr>
          <p:spPr bwMode="auto">
            <a:xfrm>
              <a:off x="4264" y="3094"/>
              <a:ext cx="11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R/W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14" name="Line 410"/>
            <p:cNvSpPr>
              <a:spLocks noChangeShapeType="1"/>
            </p:cNvSpPr>
            <p:nvPr/>
          </p:nvSpPr>
          <p:spPr bwMode="auto">
            <a:xfrm flipV="1">
              <a:off x="4265" y="3094"/>
              <a:ext cx="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Rectangle 411"/>
            <p:cNvSpPr>
              <a:spLocks noChangeArrowheads="1"/>
            </p:cNvSpPr>
            <p:nvPr/>
          </p:nvSpPr>
          <p:spPr bwMode="auto">
            <a:xfrm>
              <a:off x="3787" y="3346"/>
              <a:ext cx="9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AvantGarde" charset="0"/>
                </a:rPr>
                <a:t>Adr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16" name="Freeform 412"/>
            <p:cNvSpPr>
              <a:spLocks/>
            </p:cNvSpPr>
            <p:nvPr/>
          </p:nvSpPr>
          <p:spPr bwMode="auto">
            <a:xfrm>
              <a:off x="4385" y="3098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Line 413"/>
            <p:cNvSpPr>
              <a:spLocks noChangeShapeType="1"/>
            </p:cNvSpPr>
            <p:nvPr/>
          </p:nvSpPr>
          <p:spPr bwMode="auto">
            <a:xfrm>
              <a:off x="4404" y="3114"/>
              <a:ext cx="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Rectangle 414"/>
            <p:cNvSpPr>
              <a:spLocks noChangeArrowheads="1"/>
            </p:cNvSpPr>
            <p:nvPr/>
          </p:nvSpPr>
          <p:spPr bwMode="auto">
            <a:xfrm>
              <a:off x="4502" y="3050"/>
              <a:ext cx="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Wr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44119" name="Group 415"/>
            <p:cNvGrpSpPr>
              <a:grpSpLocks/>
            </p:cNvGrpSpPr>
            <p:nvPr/>
          </p:nvGrpSpPr>
          <p:grpSpPr bwMode="auto">
            <a:xfrm>
              <a:off x="2979" y="3853"/>
              <a:ext cx="580" cy="83"/>
              <a:chOff x="3271" y="3609"/>
              <a:chExt cx="580" cy="83"/>
            </a:xfrm>
          </p:grpSpPr>
          <p:sp>
            <p:nvSpPr>
              <p:cNvPr id="44303" name="Freeform 416"/>
              <p:cNvSpPr>
                <a:spLocks/>
              </p:cNvSpPr>
              <p:nvPr/>
            </p:nvSpPr>
            <p:spPr bwMode="auto">
              <a:xfrm>
                <a:off x="3271" y="3609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4" name="Freeform 417"/>
              <p:cNvSpPr>
                <a:spLocks/>
              </p:cNvSpPr>
              <p:nvPr/>
            </p:nvSpPr>
            <p:spPr bwMode="auto">
              <a:xfrm>
                <a:off x="3275" y="3613"/>
                <a:ext cx="288" cy="71"/>
              </a:xfrm>
              <a:custGeom>
                <a:avLst/>
                <a:gdLst>
                  <a:gd name="T0" fmla="*/ 0 w 288"/>
                  <a:gd name="T1" fmla="*/ 0 h 71"/>
                  <a:gd name="T2" fmla="*/ 288 w 288"/>
                  <a:gd name="T3" fmla="*/ 0 h 71"/>
                  <a:gd name="T4" fmla="*/ 252 w 288"/>
                  <a:gd name="T5" fmla="*/ 71 h 71"/>
                  <a:gd name="T6" fmla="*/ 36 w 288"/>
                  <a:gd name="T7" fmla="*/ 71 h 71"/>
                  <a:gd name="T8" fmla="*/ 0 w 28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1"/>
                  <a:gd name="T17" fmla="*/ 288 w 2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1">
                    <a:moveTo>
                      <a:pt x="0" y="0"/>
                    </a:moveTo>
                    <a:lnTo>
                      <a:pt x="288" y="0"/>
                    </a:lnTo>
                    <a:lnTo>
                      <a:pt x="252" y="71"/>
                    </a:lnTo>
                    <a:lnTo>
                      <a:pt x="36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5" name="Rectangle 418"/>
              <p:cNvSpPr>
                <a:spLocks noChangeArrowheads="1"/>
              </p:cNvSpPr>
              <p:nvPr/>
            </p:nvSpPr>
            <p:spPr bwMode="auto">
              <a:xfrm>
                <a:off x="3650" y="3624"/>
                <a:ext cx="20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WDSEL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306" name="Freeform 419"/>
              <p:cNvSpPr>
                <a:spLocks/>
              </p:cNvSpPr>
              <p:nvPr/>
            </p:nvSpPr>
            <p:spPr bwMode="auto">
              <a:xfrm>
                <a:off x="3539" y="3629"/>
                <a:ext cx="44" cy="35"/>
              </a:xfrm>
              <a:custGeom>
                <a:avLst/>
                <a:gdLst>
                  <a:gd name="T0" fmla="*/ 0 w 44"/>
                  <a:gd name="T1" fmla="*/ 19 h 35"/>
                  <a:gd name="T2" fmla="*/ 44 w 44"/>
                  <a:gd name="T3" fmla="*/ 0 h 35"/>
                  <a:gd name="T4" fmla="*/ 24 w 44"/>
                  <a:gd name="T5" fmla="*/ 19 h 35"/>
                  <a:gd name="T6" fmla="*/ 44 w 44"/>
                  <a:gd name="T7" fmla="*/ 35 h 35"/>
                  <a:gd name="T8" fmla="*/ 0 w 44"/>
                  <a:gd name="T9" fmla="*/ 19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5"/>
                  <a:gd name="T17" fmla="*/ 44 w 4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5">
                    <a:moveTo>
                      <a:pt x="0" y="19"/>
                    </a:moveTo>
                    <a:lnTo>
                      <a:pt x="44" y="0"/>
                    </a:lnTo>
                    <a:lnTo>
                      <a:pt x="24" y="19"/>
                    </a:lnTo>
                    <a:lnTo>
                      <a:pt x="44" y="35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7" name="Line 420"/>
              <p:cNvSpPr>
                <a:spLocks noChangeShapeType="1"/>
              </p:cNvSpPr>
              <p:nvPr/>
            </p:nvSpPr>
            <p:spPr bwMode="auto">
              <a:xfrm>
                <a:off x="3563" y="3648"/>
                <a:ext cx="6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8" name="Rectangle 421"/>
              <p:cNvSpPr>
                <a:spLocks noChangeArrowheads="1"/>
              </p:cNvSpPr>
              <p:nvPr/>
            </p:nvSpPr>
            <p:spPr bwMode="auto">
              <a:xfrm>
                <a:off x="3327" y="3612"/>
                <a:ext cx="18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0    1    2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120" name="Line 422"/>
            <p:cNvSpPr>
              <a:spLocks noChangeShapeType="1"/>
            </p:cNvSpPr>
            <p:nvPr/>
          </p:nvSpPr>
          <p:spPr bwMode="auto">
            <a:xfrm flipH="1">
              <a:off x="3143" y="3368"/>
              <a:ext cx="60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423"/>
            <p:cNvSpPr>
              <a:spLocks noChangeShapeType="1"/>
            </p:cNvSpPr>
            <p:nvPr/>
          </p:nvSpPr>
          <p:spPr bwMode="auto">
            <a:xfrm>
              <a:off x="3143" y="3078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Freeform 424"/>
            <p:cNvSpPr>
              <a:spLocks/>
            </p:cNvSpPr>
            <p:nvPr/>
          </p:nvSpPr>
          <p:spPr bwMode="auto">
            <a:xfrm>
              <a:off x="3726" y="3350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425"/>
            <p:cNvSpPr>
              <a:spLocks noChangeShapeType="1"/>
            </p:cNvSpPr>
            <p:nvPr/>
          </p:nvSpPr>
          <p:spPr bwMode="auto">
            <a:xfrm>
              <a:off x="3885" y="2021"/>
              <a:ext cx="7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426"/>
            <p:cNvSpPr>
              <a:spLocks noChangeShapeType="1"/>
            </p:cNvSpPr>
            <p:nvPr/>
          </p:nvSpPr>
          <p:spPr bwMode="auto">
            <a:xfrm>
              <a:off x="4636" y="2021"/>
              <a:ext cx="0" cy="20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427"/>
            <p:cNvSpPr>
              <a:spLocks noChangeShapeType="1"/>
            </p:cNvSpPr>
            <p:nvPr/>
          </p:nvSpPr>
          <p:spPr bwMode="auto">
            <a:xfrm flipH="1">
              <a:off x="3147" y="4044"/>
              <a:ext cx="148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428"/>
            <p:cNvSpPr>
              <a:spLocks noChangeShapeType="1"/>
            </p:cNvSpPr>
            <p:nvPr/>
          </p:nvSpPr>
          <p:spPr bwMode="auto">
            <a:xfrm flipH="1" flipV="1">
              <a:off x="3147" y="3925"/>
              <a:ext cx="0" cy="1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Freeform 429"/>
            <p:cNvSpPr>
              <a:spLocks/>
            </p:cNvSpPr>
            <p:nvPr/>
          </p:nvSpPr>
          <p:spPr bwMode="auto">
            <a:xfrm>
              <a:off x="3866" y="2005"/>
              <a:ext cx="43" cy="32"/>
            </a:xfrm>
            <a:custGeom>
              <a:avLst/>
              <a:gdLst>
                <a:gd name="T0" fmla="*/ 0 w 43"/>
                <a:gd name="T1" fmla="*/ 20 h 32"/>
                <a:gd name="T2" fmla="*/ 43 w 43"/>
                <a:gd name="T3" fmla="*/ 0 h 32"/>
                <a:gd name="T4" fmla="*/ 19 w 43"/>
                <a:gd name="T5" fmla="*/ 16 h 32"/>
                <a:gd name="T6" fmla="*/ 43 w 43"/>
                <a:gd name="T7" fmla="*/ 32 h 32"/>
                <a:gd name="T8" fmla="*/ 0 w 43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2"/>
                <a:gd name="T17" fmla="*/ 43 w 43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2">
                  <a:moveTo>
                    <a:pt x="0" y="20"/>
                  </a:moveTo>
                  <a:lnTo>
                    <a:pt x="43" y="0"/>
                  </a:lnTo>
                  <a:lnTo>
                    <a:pt x="19" y="16"/>
                  </a:lnTo>
                  <a:lnTo>
                    <a:pt x="43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430"/>
            <p:cNvSpPr>
              <a:spLocks noChangeShapeType="1"/>
            </p:cNvSpPr>
            <p:nvPr/>
          </p:nvSpPr>
          <p:spPr bwMode="auto">
            <a:xfrm>
              <a:off x="4097" y="3442"/>
              <a:ext cx="0" cy="1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Line 431"/>
            <p:cNvSpPr>
              <a:spLocks noChangeShapeType="1"/>
            </p:cNvSpPr>
            <p:nvPr/>
          </p:nvSpPr>
          <p:spPr bwMode="auto">
            <a:xfrm flipH="1" flipV="1">
              <a:off x="3215" y="3602"/>
              <a:ext cx="878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Line 432"/>
            <p:cNvSpPr>
              <a:spLocks noChangeShapeType="1"/>
            </p:cNvSpPr>
            <p:nvPr/>
          </p:nvSpPr>
          <p:spPr bwMode="auto">
            <a:xfrm>
              <a:off x="3216" y="3601"/>
              <a:ext cx="0" cy="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Freeform 433"/>
            <p:cNvSpPr>
              <a:spLocks/>
            </p:cNvSpPr>
            <p:nvPr/>
          </p:nvSpPr>
          <p:spPr bwMode="auto">
            <a:xfrm>
              <a:off x="3195" y="3805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32" name="Group 434"/>
            <p:cNvGrpSpPr>
              <a:grpSpLocks/>
            </p:cNvGrpSpPr>
            <p:nvPr/>
          </p:nvGrpSpPr>
          <p:grpSpPr bwMode="auto">
            <a:xfrm>
              <a:off x="1762" y="3074"/>
              <a:ext cx="351" cy="87"/>
              <a:chOff x="2070" y="2830"/>
              <a:chExt cx="351" cy="87"/>
            </a:xfrm>
          </p:grpSpPr>
          <p:sp>
            <p:nvSpPr>
              <p:cNvPr id="44299" name="Line 435"/>
              <p:cNvSpPr>
                <a:spLocks noChangeShapeType="1"/>
              </p:cNvSpPr>
              <p:nvPr/>
            </p:nvSpPr>
            <p:spPr bwMode="auto">
              <a:xfrm>
                <a:off x="2070" y="2842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0" name="Line 436"/>
              <p:cNvSpPr>
                <a:spLocks noChangeShapeType="1"/>
              </p:cNvSpPr>
              <p:nvPr/>
            </p:nvSpPr>
            <p:spPr bwMode="auto">
              <a:xfrm>
                <a:off x="2105" y="2878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1" name="Freeform 437"/>
              <p:cNvSpPr>
                <a:spLocks/>
              </p:cNvSpPr>
              <p:nvPr/>
            </p:nvSpPr>
            <p:spPr bwMode="auto">
              <a:xfrm>
                <a:off x="2169" y="2858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0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02" name="Rectangle 438"/>
              <p:cNvSpPr>
                <a:spLocks noChangeArrowheads="1"/>
              </p:cNvSpPr>
              <p:nvPr/>
            </p:nvSpPr>
            <p:spPr bwMode="auto">
              <a:xfrm>
                <a:off x="2270" y="2830"/>
                <a:ext cx="15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4133" name="Group 439"/>
            <p:cNvGrpSpPr>
              <a:grpSpLocks/>
            </p:cNvGrpSpPr>
            <p:nvPr/>
          </p:nvGrpSpPr>
          <p:grpSpPr bwMode="auto">
            <a:xfrm>
              <a:off x="1762" y="3146"/>
              <a:ext cx="427" cy="87"/>
              <a:chOff x="2070" y="2902"/>
              <a:chExt cx="427" cy="87"/>
            </a:xfrm>
          </p:grpSpPr>
          <p:sp>
            <p:nvSpPr>
              <p:cNvPr id="44295" name="Line 440"/>
              <p:cNvSpPr>
                <a:spLocks noChangeShapeType="1"/>
              </p:cNvSpPr>
              <p:nvPr/>
            </p:nvSpPr>
            <p:spPr bwMode="auto">
              <a:xfrm>
                <a:off x="2070" y="293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6" name="Line 441"/>
              <p:cNvSpPr>
                <a:spLocks noChangeShapeType="1"/>
              </p:cNvSpPr>
              <p:nvPr/>
            </p:nvSpPr>
            <p:spPr bwMode="auto">
              <a:xfrm>
                <a:off x="2105" y="296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7" name="Freeform 442"/>
              <p:cNvSpPr>
                <a:spLocks/>
              </p:cNvSpPr>
              <p:nvPr/>
            </p:nvSpPr>
            <p:spPr bwMode="auto">
              <a:xfrm>
                <a:off x="2169" y="2950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0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0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8" name="Rectangle 443"/>
              <p:cNvSpPr>
                <a:spLocks noChangeArrowheads="1"/>
              </p:cNvSpPr>
              <p:nvPr/>
            </p:nvSpPr>
            <p:spPr bwMode="auto">
              <a:xfrm>
                <a:off x="2263" y="2902"/>
                <a:ext cx="23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WDSEL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4134" name="Group 444"/>
            <p:cNvGrpSpPr>
              <a:grpSpLocks/>
            </p:cNvGrpSpPr>
            <p:nvPr/>
          </p:nvGrpSpPr>
          <p:grpSpPr bwMode="auto">
            <a:xfrm>
              <a:off x="1762" y="3238"/>
              <a:ext cx="403" cy="87"/>
              <a:chOff x="2070" y="2994"/>
              <a:chExt cx="403" cy="87"/>
            </a:xfrm>
          </p:grpSpPr>
          <p:sp>
            <p:nvSpPr>
              <p:cNvPr id="44291" name="Line 445"/>
              <p:cNvSpPr>
                <a:spLocks noChangeShapeType="1"/>
              </p:cNvSpPr>
              <p:nvPr/>
            </p:nvSpPr>
            <p:spPr bwMode="auto">
              <a:xfrm>
                <a:off x="2070" y="3022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2" name="Line 446"/>
              <p:cNvSpPr>
                <a:spLocks noChangeShapeType="1"/>
              </p:cNvSpPr>
              <p:nvPr/>
            </p:nvSpPr>
            <p:spPr bwMode="auto">
              <a:xfrm>
                <a:off x="2105" y="3058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3" name="Freeform 447"/>
              <p:cNvSpPr>
                <a:spLocks/>
              </p:cNvSpPr>
              <p:nvPr/>
            </p:nvSpPr>
            <p:spPr bwMode="auto">
              <a:xfrm>
                <a:off x="2169" y="3038"/>
                <a:ext cx="48" cy="36"/>
              </a:xfrm>
              <a:custGeom>
                <a:avLst/>
                <a:gdLst>
                  <a:gd name="T0" fmla="*/ 48 w 48"/>
                  <a:gd name="T1" fmla="*/ 20 h 36"/>
                  <a:gd name="T2" fmla="*/ 0 w 48"/>
                  <a:gd name="T3" fmla="*/ 36 h 36"/>
                  <a:gd name="T4" fmla="*/ 20 w 48"/>
                  <a:gd name="T5" fmla="*/ 20 h 36"/>
                  <a:gd name="T6" fmla="*/ 0 w 48"/>
                  <a:gd name="T7" fmla="*/ 0 h 36"/>
                  <a:gd name="T8" fmla="*/ 48 w 48"/>
                  <a:gd name="T9" fmla="*/ 2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48" y="20"/>
                    </a:moveTo>
                    <a:lnTo>
                      <a:pt x="0" y="36"/>
                    </a:lnTo>
                    <a:lnTo>
                      <a:pt x="20" y="20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4" name="Rectangle 448"/>
              <p:cNvSpPr>
                <a:spLocks noChangeArrowheads="1"/>
              </p:cNvSpPr>
              <p:nvPr/>
            </p:nvSpPr>
            <p:spPr bwMode="auto">
              <a:xfrm>
                <a:off x="2249" y="2994"/>
                <a:ext cx="224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ALUFN</a:t>
                </a:r>
                <a:endParaRPr lang="en-US" b="0">
                  <a:latin typeface="Tahoma" charset="0"/>
                </a:endParaRPr>
              </a:p>
            </p:txBody>
          </p:sp>
        </p:grpSp>
        <p:grpSp>
          <p:nvGrpSpPr>
            <p:cNvPr id="44135" name="Group 449"/>
            <p:cNvGrpSpPr>
              <a:grpSpLocks/>
            </p:cNvGrpSpPr>
            <p:nvPr/>
          </p:nvGrpSpPr>
          <p:grpSpPr bwMode="auto">
            <a:xfrm>
              <a:off x="1762" y="3326"/>
              <a:ext cx="263" cy="87"/>
              <a:chOff x="2070" y="3082"/>
              <a:chExt cx="263" cy="87"/>
            </a:xfrm>
          </p:grpSpPr>
          <p:sp>
            <p:nvSpPr>
              <p:cNvPr id="44287" name="Line 450"/>
              <p:cNvSpPr>
                <a:spLocks noChangeShapeType="1"/>
              </p:cNvSpPr>
              <p:nvPr/>
            </p:nvSpPr>
            <p:spPr bwMode="auto">
              <a:xfrm>
                <a:off x="2070" y="3110"/>
                <a:ext cx="35" cy="3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8" name="Line 451"/>
              <p:cNvSpPr>
                <a:spLocks noChangeShapeType="1"/>
              </p:cNvSpPr>
              <p:nvPr/>
            </p:nvSpPr>
            <p:spPr bwMode="auto">
              <a:xfrm>
                <a:off x="2105" y="3146"/>
                <a:ext cx="84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9" name="Freeform 452"/>
              <p:cNvSpPr>
                <a:spLocks/>
              </p:cNvSpPr>
              <p:nvPr/>
            </p:nvSpPr>
            <p:spPr bwMode="auto">
              <a:xfrm>
                <a:off x="2169" y="3130"/>
                <a:ext cx="48" cy="32"/>
              </a:xfrm>
              <a:custGeom>
                <a:avLst/>
                <a:gdLst>
                  <a:gd name="T0" fmla="*/ 48 w 48"/>
                  <a:gd name="T1" fmla="*/ 20 h 32"/>
                  <a:gd name="T2" fmla="*/ 0 w 48"/>
                  <a:gd name="T3" fmla="*/ 32 h 32"/>
                  <a:gd name="T4" fmla="*/ 20 w 48"/>
                  <a:gd name="T5" fmla="*/ 16 h 32"/>
                  <a:gd name="T6" fmla="*/ 0 w 48"/>
                  <a:gd name="T7" fmla="*/ 0 h 32"/>
                  <a:gd name="T8" fmla="*/ 48 w 48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2"/>
                  <a:gd name="T17" fmla="*/ 48 w 4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2">
                    <a:moveTo>
                      <a:pt x="48" y="20"/>
                    </a:moveTo>
                    <a:lnTo>
                      <a:pt x="0" y="32"/>
                    </a:lnTo>
                    <a:lnTo>
                      <a:pt x="20" y="16"/>
                    </a:lnTo>
                    <a:lnTo>
                      <a:pt x="0" y="0"/>
                    </a:lnTo>
                    <a:lnTo>
                      <a:pt x="48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90" name="Rectangle 453"/>
              <p:cNvSpPr>
                <a:spLocks noChangeArrowheads="1"/>
              </p:cNvSpPr>
              <p:nvPr/>
            </p:nvSpPr>
            <p:spPr bwMode="auto">
              <a:xfrm>
                <a:off x="2243" y="3082"/>
                <a:ext cx="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0">
                    <a:solidFill>
                      <a:srgbClr val="000000"/>
                    </a:solidFill>
                    <a:latin typeface="AvantGarde" charset="0"/>
                  </a:rPr>
                  <a:t>Wr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136" name="Line 454"/>
            <p:cNvSpPr>
              <a:spLocks noChangeShapeType="1"/>
            </p:cNvSpPr>
            <p:nvPr/>
          </p:nvSpPr>
          <p:spPr bwMode="auto">
            <a:xfrm flipV="1">
              <a:off x="4113" y="2404"/>
              <a:ext cx="0" cy="6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Line 455"/>
            <p:cNvSpPr>
              <a:spLocks noChangeShapeType="1"/>
            </p:cNvSpPr>
            <p:nvPr/>
          </p:nvSpPr>
          <p:spPr bwMode="auto">
            <a:xfrm flipH="1">
              <a:off x="3538" y="2404"/>
              <a:ext cx="57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8" name="Freeform 456"/>
            <p:cNvSpPr>
              <a:spLocks/>
            </p:cNvSpPr>
            <p:nvPr/>
          </p:nvSpPr>
          <p:spPr bwMode="auto">
            <a:xfrm>
              <a:off x="4093" y="3038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0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0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9" name="Line 457"/>
            <p:cNvSpPr>
              <a:spLocks noChangeShapeType="1"/>
            </p:cNvSpPr>
            <p:nvPr/>
          </p:nvSpPr>
          <p:spPr bwMode="auto">
            <a:xfrm>
              <a:off x="1329" y="2588"/>
              <a:ext cx="1" cy="52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0" name="Line 458"/>
            <p:cNvSpPr>
              <a:spLocks noChangeShapeType="1"/>
            </p:cNvSpPr>
            <p:nvPr/>
          </p:nvSpPr>
          <p:spPr bwMode="auto">
            <a:xfrm flipV="1">
              <a:off x="1329" y="1545"/>
              <a:ext cx="0" cy="11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1" name="Line 459"/>
            <p:cNvSpPr>
              <a:spLocks noChangeShapeType="1"/>
            </p:cNvSpPr>
            <p:nvPr/>
          </p:nvSpPr>
          <p:spPr bwMode="auto">
            <a:xfrm flipH="1" flipV="1">
              <a:off x="3051" y="3753"/>
              <a:ext cx="0" cy="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2" name="Line 460"/>
            <p:cNvSpPr>
              <a:spLocks noChangeShapeType="1"/>
            </p:cNvSpPr>
            <p:nvPr/>
          </p:nvSpPr>
          <p:spPr bwMode="auto">
            <a:xfrm flipH="1">
              <a:off x="1329" y="3753"/>
              <a:ext cx="172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3" name="Line 461"/>
            <p:cNvSpPr>
              <a:spLocks noChangeShapeType="1"/>
            </p:cNvSpPr>
            <p:nvPr/>
          </p:nvSpPr>
          <p:spPr bwMode="auto">
            <a:xfrm flipV="1">
              <a:off x="1329" y="3098"/>
              <a:ext cx="1" cy="65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4" name="Freeform 462"/>
            <p:cNvSpPr>
              <a:spLocks/>
            </p:cNvSpPr>
            <p:nvPr/>
          </p:nvSpPr>
          <p:spPr bwMode="auto">
            <a:xfrm>
              <a:off x="3035" y="3813"/>
              <a:ext cx="32" cy="44"/>
            </a:xfrm>
            <a:custGeom>
              <a:avLst/>
              <a:gdLst>
                <a:gd name="T0" fmla="*/ 16 w 32"/>
                <a:gd name="T1" fmla="*/ 44 h 44"/>
                <a:gd name="T2" fmla="*/ 0 w 32"/>
                <a:gd name="T3" fmla="*/ 0 h 44"/>
                <a:gd name="T4" fmla="*/ 16 w 32"/>
                <a:gd name="T5" fmla="*/ 20 h 44"/>
                <a:gd name="T6" fmla="*/ 32 w 32"/>
                <a:gd name="T7" fmla="*/ 0 h 44"/>
                <a:gd name="T8" fmla="*/ 16 w 32"/>
                <a:gd name="T9" fmla="*/ 44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16" y="44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16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5" name="Rectangle 463"/>
            <p:cNvSpPr>
              <a:spLocks noChangeArrowheads="1"/>
            </p:cNvSpPr>
            <p:nvPr/>
          </p:nvSpPr>
          <p:spPr bwMode="auto">
            <a:xfrm>
              <a:off x="1774" y="1824"/>
              <a:ext cx="22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AvantGarde" charset="0"/>
                </a:rPr>
                <a:t>J:&lt;25:0&gt;</a:t>
              </a:r>
              <a:endParaRPr lang="en-US" sz="700" b="0">
                <a:latin typeface="Tahoma" charset="0"/>
              </a:endParaRPr>
            </a:p>
          </p:txBody>
        </p:sp>
        <p:sp>
          <p:nvSpPr>
            <p:cNvPr id="44146" name="Freeform 464"/>
            <p:cNvSpPr>
              <a:spLocks/>
            </p:cNvSpPr>
            <p:nvPr/>
          </p:nvSpPr>
          <p:spPr bwMode="auto">
            <a:xfrm flipH="1">
              <a:off x="1997" y="183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7" name="Freeform 465"/>
            <p:cNvSpPr>
              <a:spLocks/>
            </p:cNvSpPr>
            <p:nvPr/>
          </p:nvSpPr>
          <p:spPr bwMode="auto">
            <a:xfrm>
              <a:off x="1317" y="848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8" name="Line 466"/>
            <p:cNvSpPr>
              <a:spLocks noChangeShapeType="1"/>
            </p:cNvSpPr>
            <p:nvPr/>
          </p:nvSpPr>
          <p:spPr bwMode="auto">
            <a:xfrm flipV="1">
              <a:off x="1584" y="788"/>
              <a:ext cx="0" cy="8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9" name="Line 467"/>
            <p:cNvSpPr>
              <a:spLocks noChangeShapeType="1"/>
            </p:cNvSpPr>
            <p:nvPr/>
          </p:nvSpPr>
          <p:spPr bwMode="auto">
            <a:xfrm>
              <a:off x="1584" y="789"/>
              <a:ext cx="1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0" name="Line 468"/>
            <p:cNvSpPr>
              <a:spLocks noChangeShapeType="1"/>
            </p:cNvSpPr>
            <p:nvPr/>
          </p:nvSpPr>
          <p:spPr bwMode="auto">
            <a:xfrm>
              <a:off x="1728" y="788"/>
              <a:ext cx="0" cy="7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1" name="Freeform 469"/>
            <p:cNvSpPr>
              <a:spLocks/>
            </p:cNvSpPr>
            <p:nvPr/>
          </p:nvSpPr>
          <p:spPr bwMode="auto">
            <a:xfrm>
              <a:off x="1568" y="848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2" name="Freeform 470"/>
            <p:cNvSpPr>
              <a:spLocks/>
            </p:cNvSpPr>
            <p:nvPr/>
          </p:nvSpPr>
          <p:spPr bwMode="auto">
            <a:xfrm>
              <a:off x="1319" y="1047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3" name="Line 471"/>
            <p:cNvSpPr>
              <a:spLocks noChangeShapeType="1"/>
            </p:cNvSpPr>
            <p:nvPr/>
          </p:nvSpPr>
          <p:spPr bwMode="auto">
            <a:xfrm flipV="1">
              <a:off x="1336" y="965"/>
              <a:ext cx="0" cy="1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4" name="Line 472"/>
            <p:cNvSpPr>
              <a:spLocks noChangeShapeType="1"/>
            </p:cNvSpPr>
            <p:nvPr/>
          </p:nvSpPr>
          <p:spPr bwMode="auto">
            <a:xfrm flipH="1">
              <a:off x="1330" y="1578"/>
              <a:ext cx="39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5" name="Freeform 473"/>
            <p:cNvSpPr>
              <a:spLocks/>
            </p:cNvSpPr>
            <p:nvPr/>
          </p:nvSpPr>
          <p:spPr bwMode="auto">
            <a:xfrm>
              <a:off x="1841" y="127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0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6" name="Line 474"/>
            <p:cNvSpPr>
              <a:spLocks noChangeShapeType="1"/>
            </p:cNvSpPr>
            <p:nvPr/>
          </p:nvSpPr>
          <p:spPr bwMode="auto">
            <a:xfrm flipH="1">
              <a:off x="1329" y="1291"/>
              <a:ext cx="5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7" name="Line 475"/>
            <p:cNvSpPr>
              <a:spLocks noChangeShapeType="1"/>
            </p:cNvSpPr>
            <p:nvPr/>
          </p:nvSpPr>
          <p:spPr bwMode="auto">
            <a:xfrm>
              <a:off x="1762" y="2835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8" name="Line 476"/>
            <p:cNvSpPr>
              <a:spLocks noChangeShapeType="1"/>
            </p:cNvSpPr>
            <p:nvPr/>
          </p:nvSpPr>
          <p:spPr bwMode="auto">
            <a:xfrm>
              <a:off x="1798" y="2871"/>
              <a:ext cx="83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9" name="Freeform 477"/>
            <p:cNvSpPr>
              <a:spLocks/>
            </p:cNvSpPr>
            <p:nvPr/>
          </p:nvSpPr>
          <p:spPr bwMode="auto">
            <a:xfrm>
              <a:off x="1857" y="285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0" name="Rectangle 478"/>
            <p:cNvSpPr>
              <a:spLocks noChangeArrowheads="1"/>
            </p:cNvSpPr>
            <p:nvPr/>
          </p:nvSpPr>
          <p:spPr bwMode="auto">
            <a:xfrm>
              <a:off x="1954" y="2807"/>
              <a:ext cx="21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61" name="Line 479"/>
            <p:cNvSpPr>
              <a:spLocks noChangeShapeType="1"/>
            </p:cNvSpPr>
            <p:nvPr/>
          </p:nvSpPr>
          <p:spPr bwMode="auto">
            <a:xfrm>
              <a:off x="2784" y="2117"/>
              <a:ext cx="36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2" name="Line 480"/>
            <p:cNvSpPr>
              <a:spLocks noChangeShapeType="1"/>
            </p:cNvSpPr>
            <p:nvPr/>
          </p:nvSpPr>
          <p:spPr bwMode="auto">
            <a:xfrm flipH="1">
              <a:off x="2784" y="2133"/>
              <a:ext cx="35" cy="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3" name="Freeform 481"/>
            <p:cNvSpPr>
              <a:spLocks/>
            </p:cNvSpPr>
            <p:nvPr/>
          </p:nvSpPr>
          <p:spPr bwMode="auto">
            <a:xfrm>
              <a:off x="3870" y="2101"/>
              <a:ext cx="43" cy="36"/>
            </a:xfrm>
            <a:custGeom>
              <a:avLst/>
              <a:gdLst>
                <a:gd name="T0" fmla="*/ 0 w 43"/>
                <a:gd name="T1" fmla="*/ 20 h 36"/>
                <a:gd name="T2" fmla="*/ 43 w 43"/>
                <a:gd name="T3" fmla="*/ 0 h 36"/>
                <a:gd name="T4" fmla="*/ 19 w 43"/>
                <a:gd name="T5" fmla="*/ 20 h 36"/>
                <a:gd name="T6" fmla="*/ 43 w 43"/>
                <a:gd name="T7" fmla="*/ 36 h 36"/>
                <a:gd name="T8" fmla="*/ 0 w 4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0" y="20"/>
                  </a:moveTo>
                  <a:lnTo>
                    <a:pt x="43" y="0"/>
                  </a:lnTo>
                  <a:lnTo>
                    <a:pt x="19" y="20"/>
                  </a:lnTo>
                  <a:lnTo>
                    <a:pt x="43" y="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4" name="Line 482"/>
            <p:cNvSpPr>
              <a:spLocks noChangeShapeType="1"/>
            </p:cNvSpPr>
            <p:nvPr/>
          </p:nvSpPr>
          <p:spPr bwMode="auto">
            <a:xfrm>
              <a:off x="3889" y="2120"/>
              <a:ext cx="12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5" name="Rectangle 483"/>
            <p:cNvSpPr>
              <a:spLocks noChangeArrowheads="1"/>
            </p:cNvSpPr>
            <p:nvPr/>
          </p:nvSpPr>
          <p:spPr bwMode="auto">
            <a:xfrm>
              <a:off x="4038" y="2093"/>
              <a:ext cx="16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  <a:latin typeface="Helvetica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66" name="Line 484"/>
            <p:cNvSpPr>
              <a:spLocks noChangeShapeType="1"/>
            </p:cNvSpPr>
            <p:nvPr/>
          </p:nvSpPr>
          <p:spPr bwMode="auto">
            <a:xfrm>
              <a:off x="1764" y="3440"/>
              <a:ext cx="35" cy="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7" name="Line 485"/>
            <p:cNvSpPr>
              <a:spLocks noChangeShapeType="1"/>
            </p:cNvSpPr>
            <p:nvPr/>
          </p:nvSpPr>
          <p:spPr bwMode="auto">
            <a:xfrm>
              <a:off x="1800" y="3475"/>
              <a:ext cx="8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8" name="Freeform 486"/>
            <p:cNvSpPr>
              <a:spLocks/>
            </p:cNvSpPr>
            <p:nvPr/>
          </p:nvSpPr>
          <p:spPr bwMode="auto">
            <a:xfrm>
              <a:off x="1859" y="3459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9" name="Rectangle 487"/>
            <p:cNvSpPr>
              <a:spLocks noChangeArrowheads="1"/>
            </p:cNvSpPr>
            <p:nvPr/>
          </p:nvSpPr>
          <p:spPr bwMode="auto">
            <a:xfrm>
              <a:off x="1959" y="3427"/>
              <a:ext cx="18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WERF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44170" name="Group 488"/>
            <p:cNvGrpSpPr>
              <a:grpSpLocks/>
            </p:cNvGrpSpPr>
            <p:nvPr/>
          </p:nvGrpSpPr>
          <p:grpSpPr bwMode="auto">
            <a:xfrm>
              <a:off x="1532" y="1091"/>
              <a:ext cx="78" cy="96"/>
              <a:chOff x="1586" y="847"/>
              <a:chExt cx="78" cy="96"/>
            </a:xfrm>
          </p:grpSpPr>
          <p:sp>
            <p:nvSpPr>
              <p:cNvPr id="44285" name="Line 489"/>
              <p:cNvSpPr>
                <a:spLocks noChangeShapeType="1"/>
              </p:cNvSpPr>
              <p:nvPr/>
            </p:nvSpPr>
            <p:spPr bwMode="auto">
              <a:xfrm>
                <a:off x="1586" y="847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6" name="Rectangle 490"/>
              <p:cNvSpPr>
                <a:spLocks noChangeArrowheads="1"/>
              </p:cNvSpPr>
              <p:nvPr/>
            </p:nvSpPr>
            <p:spPr bwMode="auto">
              <a:xfrm>
                <a:off x="1607" y="867"/>
                <a:ext cx="5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AvantGarde" charset="0"/>
                  </a:rPr>
                  <a:t>00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171" name="Rectangle 491"/>
            <p:cNvSpPr>
              <a:spLocks noChangeArrowheads="1"/>
            </p:cNvSpPr>
            <p:nvPr/>
          </p:nvSpPr>
          <p:spPr bwMode="auto">
            <a:xfrm>
              <a:off x="2784" y="3658"/>
              <a:ext cx="18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PC+4</a:t>
              </a:r>
            </a:p>
          </p:txBody>
        </p:sp>
        <p:sp>
          <p:nvSpPr>
            <p:cNvPr id="44172" name="Line 492"/>
            <p:cNvSpPr>
              <a:spLocks noChangeShapeType="1"/>
            </p:cNvSpPr>
            <p:nvPr/>
          </p:nvSpPr>
          <p:spPr bwMode="auto">
            <a:xfrm flipH="1">
              <a:off x="2173" y="1625"/>
              <a:ext cx="135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3" name="Line 493"/>
            <p:cNvSpPr>
              <a:spLocks noChangeShapeType="1"/>
            </p:cNvSpPr>
            <p:nvPr/>
          </p:nvSpPr>
          <p:spPr bwMode="auto">
            <a:xfrm flipV="1">
              <a:off x="3562" y="1660"/>
              <a:ext cx="1" cy="1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4" name="Line 494"/>
            <p:cNvSpPr>
              <a:spLocks noChangeShapeType="1"/>
            </p:cNvSpPr>
            <p:nvPr/>
          </p:nvSpPr>
          <p:spPr bwMode="auto">
            <a:xfrm flipH="1" flipV="1">
              <a:off x="3530" y="1624"/>
              <a:ext cx="32" cy="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5" name="Freeform 495"/>
            <p:cNvSpPr>
              <a:spLocks/>
            </p:cNvSpPr>
            <p:nvPr/>
          </p:nvSpPr>
          <p:spPr bwMode="auto">
            <a:xfrm>
              <a:off x="3546" y="1831"/>
              <a:ext cx="32" cy="48"/>
            </a:xfrm>
            <a:custGeom>
              <a:avLst/>
              <a:gdLst>
                <a:gd name="T0" fmla="*/ 16 w 32"/>
                <a:gd name="T1" fmla="*/ 48 h 48"/>
                <a:gd name="T2" fmla="*/ 0 w 32"/>
                <a:gd name="T3" fmla="*/ 0 h 48"/>
                <a:gd name="T4" fmla="*/ 16 w 32"/>
                <a:gd name="T5" fmla="*/ 24 h 48"/>
                <a:gd name="T6" fmla="*/ 32 w 32"/>
                <a:gd name="T7" fmla="*/ 0 h 48"/>
                <a:gd name="T8" fmla="*/ 16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16" y="48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2" y="0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6" name="Rectangle 496"/>
            <p:cNvSpPr>
              <a:spLocks noChangeArrowheads="1"/>
            </p:cNvSpPr>
            <p:nvPr/>
          </p:nvSpPr>
          <p:spPr bwMode="auto">
            <a:xfrm>
              <a:off x="3566" y="1690"/>
              <a:ext cx="37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Rt: &lt;20:16&gt;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44177" name="Rectangle 497"/>
            <p:cNvSpPr>
              <a:spLocks noChangeArrowheads="1"/>
            </p:cNvSpPr>
            <p:nvPr/>
          </p:nvSpPr>
          <p:spPr bwMode="auto">
            <a:xfrm>
              <a:off x="2249" y="2218"/>
              <a:ext cx="40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solidFill>
                    <a:srgbClr val="000000"/>
                  </a:solidFill>
                  <a:latin typeface="AvantGarde" charset="0"/>
                </a:rPr>
                <a:t>Imm: &lt;15:0&gt;</a:t>
              </a:r>
            </a:p>
          </p:txBody>
        </p:sp>
        <p:sp>
          <p:nvSpPr>
            <p:cNvPr id="44178" name="Line 498"/>
            <p:cNvSpPr>
              <a:spLocks noChangeShapeType="1"/>
            </p:cNvSpPr>
            <p:nvPr/>
          </p:nvSpPr>
          <p:spPr bwMode="auto">
            <a:xfrm>
              <a:off x="1760" y="3523"/>
              <a:ext cx="36" cy="3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9" name="Line 499"/>
            <p:cNvSpPr>
              <a:spLocks noChangeShapeType="1"/>
            </p:cNvSpPr>
            <p:nvPr/>
          </p:nvSpPr>
          <p:spPr bwMode="auto">
            <a:xfrm>
              <a:off x="1796" y="3559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0" name="Freeform 500"/>
            <p:cNvSpPr>
              <a:spLocks/>
            </p:cNvSpPr>
            <p:nvPr/>
          </p:nvSpPr>
          <p:spPr bwMode="auto">
            <a:xfrm>
              <a:off x="1856" y="3543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1" name="Rectangle 501"/>
            <p:cNvSpPr>
              <a:spLocks noChangeArrowheads="1"/>
            </p:cNvSpPr>
            <p:nvPr/>
          </p:nvSpPr>
          <p:spPr bwMode="auto">
            <a:xfrm>
              <a:off x="1949" y="3511"/>
              <a:ext cx="16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82" name="Line 502"/>
            <p:cNvSpPr>
              <a:spLocks noChangeShapeType="1"/>
            </p:cNvSpPr>
            <p:nvPr/>
          </p:nvSpPr>
          <p:spPr bwMode="auto">
            <a:xfrm>
              <a:off x="1762" y="3006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3" name="Line 503"/>
            <p:cNvSpPr>
              <a:spLocks noChangeShapeType="1"/>
            </p:cNvSpPr>
            <p:nvPr/>
          </p:nvSpPr>
          <p:spPr bwMode="auto">
            <a:xfrm>
              <a:off x="1798" y="3042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4" name="Freeform 504"/>
            <p:cNvSpPr>
              <a:spLocks/>
            </p:cNvSpPr>
            <p:nvPr/>
          </p:nvSpPr>
          <p:spPr bwMode="auto">
            <a:xfrm>
              <a:off x="1858" y="3026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5" name="Rectangle 505"/>
            <p:cNvSpPr>
              <a:spLocks noChangeArrowheads="1"/>
            </p:cNvSpPr>
            <p:nvPr/>
          </p:nvSpPr>
          <p:spPr bwMode="auto">
            <a:xfrm>
              <a:off x="1968" y="2998"/>
              <a:ext cx="15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SEXT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186" name="Line 506"/>
            <p:cNvSpPr>
              <a:spLocks noChangeShapeType="1"/>
            </p:cNvSpPr>
            <p:nvPr/>
          </p:nvSpPr>
          <p:spPr bwMode="auto">
            <a:xfrm>
              <a:off x="2025" y="1859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87" name="Line 509"/>
            <p:cNvSpPr>
              <a:spLocks noChangeShapeType="1"/>
            </p:cNvSpPr>
            <p:nvPr/>
          </p:nvSpPr>
          <p:spPr bwMode="auto">
            <a:xfrm flipH="1">
              <a:off x="2644" y="2488"/>
              <a:ext cx="7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88" name="Line 511"/>
            <p:cNvSpPr>
              <a:spLocks noChangeShapeType="1"/>
            </p:cNvSpPr>
            <p:nvPr/>
          </p:nvSpPr>
          <p:spPr bwMode="auto">
            <a:xfrm>
              <a:off x="2352" y="2488"/>
              <a:ext cx="0" cy="126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89" name="Line 512"/>
            <p:cNvSpPr>
              <a:spLocks noChangeShapeType="1"/>
            </p:cNvSpPr>
            <p:nvPr/>
          </p:nvSpPr>
          <p:spPr bwMode="auto">
            <a:xfrm flipH="1">
              <a:off x="2352" y="2488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90" name="Freeform 522"/>
            <p:cNvSpPr>
              <a:spLocks/>
            </p:cNvSpPr>
            <p:nvPr/>
          </p:nvSpPr>
          <p:spPr bwMode="auto">
            <a:xfrm>
              <a:off x="1752" y="2544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1" name="Line 523"/>
            <p:cNvSpPr>
              <a:spLocks noChangeShapeType="1"/>
            </p:cNvSpPr>
            <p:nvPr/>
          </p:nvSpPr>
          <p:spPr bwMode="auto">
            <a:xfrm>
              <a:off x="1772" y="2488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92" name="Rectangle 524"/>
            <p:cNvSpPr>
              <a:spLocks noChangeArrowheads="1"/>
            </p:cNvSpPr>
            <p:nvPr/>
          </p:nvSpPr>
          <p:spPr bwMode="auto">
            <a:xfrm>
              <a:off x="1728" y="2415"/>
              <a:ext cx="8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latin typeface="AvantGarde" charset="0"/>
                </a:rPr>
                <a:t>Z</a:t>
              </a:r>
            </a:p>
          </p:txBody>
        </p:sp>
        <p:sp>
          <p:nvSpPr>
            <p:cNvPr id="44193" name="Freeform 525"/>
            <p:cNvSpPr>
              <a:spLocks/>
            </p:cNvSpPr>
            <p:nvPr/>
          </p:nvSpPr>
          <p:spPr bwMode="auto">
            <a:xfrm>
              <a:off x="1442" y="852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4" name="Line 526"/>
            <p:cNvSpPr>
              <a:spLocks noChangeShapeType="1"/>
            </p:cNvSpPr>
            <p:nvPr/>
          </p:nvSpPr>
          <p:spPr bwMode="auto">
            <a:xfrm>
              <a:off x="1462" y="802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195" name="Rectangle 527"/>
            <p:cNvSpPr>
              <a:spLocks noChangeArrowheads="1"/>
            </p:cNvSpPr>
            <p:nvPr/>
          </p:nvSpPr>
          <p:spPr bwMode="auto">
            <a:xfrm>
              <a:off x="1418" y="729"/>
              <a:ext cx="8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latin typeface="AvantGarde" charset="0"/>
                </a:rPr>
                <a:t>BT</a:t>
              </a:r>
            </a:p>
          </p:txBody>
        </p:sp>
        <p:sp>
          <p:nvSpPr>
            <p:cNvPr id="44196" name="Line 545"/>
            <p:cNvSpPr>
              <a:spLocks noChangeShapeType="1"/>
            </p:cNvSpPr>
            <p:nvPr/>
          </p:nvSpPr>
          <p:spPr bwMode="auto">
            <a:xfrm>
              <a:off x="1762" y="2918"/>
              <a:ext cx="36" cy="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7" name="Line 546"/>
            <p:cNvSpPr>
              <a:spLocks noChangeShapeType="1"/>
            </p:cNvSpPr>
            <p:nvPr/>
          </p:nvSpPr>
          <p:spPr bwMode="auto">
            <a:xfrm>
              <a:off x="1798" y="2954"/>
              <a:ext cx="8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8" name="Freeform 547"/>
            <p:cNvSpPr>
              <a:spLocks/>
            </p:cNvSpPr>
            <p:nvPr/>
          </p:nvSpPr>
          <p:spPr bwMode="auto">
            <a:xfrm>
              <a:off x="1858" y="2938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9" name="Rectangle 548"/>
            <p:cNvSpPr>
              <a:spLocks noChangeArrowheads="1"/>
            </p:cNvSpPr>
            <p:nvPr/>
          </p:nvSpPr>
          <p:spPr bwMode="auto">
            <a:xfrm>
              <a:off x="1959" y="2910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00" name="Line 549"/>
            <p:cNvSpPr>
              <a:spLocks noChangeShapeType="1"/>
            </p:cNvSpPr>
            <p:nvPr/>
          </p:nvSpPr>
          <p:spPr bwMode="auto">
            <a:xfrm flipV="1">
              <a:off x="1334" y="721"/>
              <a:ext cx="0" cy="15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1" name="Rectangle 550"/>
            <p:cNvSpPr>
              <a:spLocks noChangeArrowheads="1"/>
            </p:cNvSpPr>
            <p:nvPr/>
          </p:nvSpPr>
          <p:spPr bwMode="auto">
            <a:xfrm>
              <a:off x="1030" y="630"/>
              <a:ext cx="59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700" b="0">
                  <a:latin typeface="AvantGarde" charset="0"/>
                </a:rPr>
                <a:t>PC&lt;31:28&gt;:J&lt;25:0&gt;:00</a:t>
              </a:r>
              <a:endParaRPr lang="en-US" sz="700" b="0">
                <a:latin typeface="Tahoma" charset="0"/>
              </a:endParaRPr>
            </a:p>
          </p:txBody>
        </p:sp>
        <p:sp>
          <p:nvSpPr>
            <p:cNvPr id="44202" name="Freeform 551"/>
            <p:cNvSpPr>
              <a:spLocks/>
            </p:cNvSpPr>
            <p:nvPr/>
          </p:nvSpPr>
          <p:spPr bwMode="auto">
            <a:xfrm flipH="1">
              <a:off x="2715" y="2396"/>
              <a:ext cx="48" cy="32"/>
            </a:xfrm>
            <a:custGeom>
              <a:avLst/>
              <a:gdLst>
                <a:gd name="T0" fmla="*/ 48 w 48"/>
                <a:gd name="T1" fmla="*/ 20 h 32"/>
                <a:gd name="T2" fmla="*/ 0 w 48"/>
                <a:gd name="T3" fmla="*/ 32 h 32"/>
                <a:gd name="T4" fmla="*/ 24 w 48"/>
                <a:gd name="T5" fmla="*/ 16 h 32"/>
                <a:gd name="T6" fmla="*/ 0 w 48"/>
                <a:gd name="T7" fmla="*/ 0 h 32"/>
                <a:gd name="T8" fmla="*/ 48 w 48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48" y="20"/>
                  </a:moveTo>
                  <a:lnTo>
                    <a:pt x="0" y="32"/>
                  </a:lnTo>
                  <a:lnTo>
                    <a:pt x="24" y="16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03" name="Line 552"/>
            <p:cNvSpPr>
              <a:spLocks noChangeShapeType="1"/>
            </p:cNvSpPr>
            <p:nvPr/>
          </p:nvSpPr>
          <p:spPr bwMode="auto">
            <a:xfrm>
              <a:off x="2743" y="2416"/>
              <a:ext cx="1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04" name="Rectangle 553"/>
            <p:cNvSpPr>
              <a:spLocks noChangeArrowheads="1"/>
            </p:cNvSpPr>
            <p:nvPr/>
          </p:nvSpPr>
          <p:spPr bwMode="auto">
            <a:xfrm>
              <a:off x="2674" y="2375"/>
              <a:ext cx="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AvantGarde" charset="0"/>
                </a:rPr>
                <a:t>JT </a:t>
              </a:r>
              <a:endParaRPr lang="en-US" sz="700" b="0">
                <a:latin typeface="Tahoma" charset="0"/>
              </a:endParaRPr>
            </a:p>
          </p:txBody>
        </p:sp>
        <p:sp>
          <p:nvSpPr>
            <p:cNvPr id="44205" name="Rectangle 554"/>
            <p:cNvSpPr>
              <a:spLocks noChangeArrowheads="1"/>
            </p:cNvSpPr>
            <p:nvPr/>
          </p:nvSpPr>
          <p:spPr bwMode="auto">
            <a:xfrm>
              <a:off x="1201" y="721"/>
              <a:ext cx="5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AvantGarde" charset="0"/>
                </a:rPr>
                <a:t>JT</a:t>
              </a:r>
              <a:r>
                <a:rPr lang="en-US" sz="700" b="0">
                  <a:latin typeface="AvantGarde" charset="0"/>
                </a:rPr>
                <a:t> </a:t>
              </a:r>
              <a:endParaRPr lang="en-US" sz="700" b="0">
                <a:latin typeface="Tahoma" charset="0"/>
              </a:endParaRPr>
            </a:p>
          </p:txBody>
        </p:sp>
        <p:sp>
          <p:nvSpPr>
            <p:cNvPr id="44206" name="Freeform 555"/>
            <p:cNvSpPr>
              <a:spLocks/>
            </p:cNvSpPr>
            <p:nvPr/>
          </p:nvSpPr>
          <p:spPr bwMode="auto">
            <a:xfrm>
              <a:off x="1183" y="84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7" name="Line 556"/>
            <p:cNvSpPr>
              <a:spLocks noChangeShapeType="1"/>
            </p:cNvSpPr>
            <p:nvPr/>
          </p:nvSpPr>
          <p:spPr bwMode="auto">
            <a:xfrm>
              <a:off x="1203" y="793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08" name="Freeform 566"/>
            <p:cNvSpPr>
              <a:spLocks/>
            </p:cNvSpPr>
            <p:nvPr/>
          </p:nvSpPr>
          <p:spPr bwMode="auto">
            <a:xfrm>
              <a:off x="3058" y="3303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9" name="Line 567"/>
            <p:cNvSpPr>
              <a:spLocks noChangeShapeType="1"/>
            </p:cNvSpPr>
            <p:nvPr/>
          </p:nvSpPr>
          <p:spPr bwMode="auto">
            <a:xfrm>
              <a:off x="3078" y="3253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10" name="Rectangle 568"/>
            <p:cNvSpPr>
              <a:spLocks noChangeArrowheads="1"/>
            </p:cNvSpPr>
            <p:nvPr/>
          </p:nvSpPr>
          <p:spPr bwMode="auto">
            <a:xfrm>
              <a:off x="3034" y="3345"/>
              <a:ext cx="8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Z</a:t>
              </a:r>
            </a:p>
          </p:txBody>
        </p:sp>
        <p:sp>
          <p:nvSpPr>
            <p:cNvPr id="44211" name="Line 578"/>
            <p:cNvSpPr>
              <a:spLocks noChangeShapeType="1"/>
            </p:cNvSpPr>
            <p:nvPr/>
          </p:nvSpPr>
          <p:spPr bwMode="auto">
            <a:xfrm flipH="1" flipV="1">
              <a:off x="2917" y="1659"/>
              <a:ext cx="1" cy="2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2" name="Line 579"/>
            <p:cNvSpPr>
              <a:spLocks noChangeShapeType="1"/>
            </p:cNvSpPr>
            <p:nvPr/>
          </p:nvSpPr>
          <p:spPr bwMode="auto">
            <a:xfrm flipH="1" flipV="1">
              <a:off x="2884" y="1624"/>
              <a:ext cx="32" cy="3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3" name="Freeform 580"/>
            <p:cNvSpPr>
              <a:spLocks/>
            </p:cNvSpPr>
            <p:nvPr/>
          </p:nvSpPr>
          <p:spPr bwMode="auto">
            <a:xfrm>
              <a:off x="2900" y="1837"/>
              <a:ext cx="36" cy="46"/>
            </a:xfrm>
            <a:custGeom>
              <a:avLst/>
              <a:gdLst>
                <a:gd name="T0" fmla="*/ 20 w 36"/>
                <a:gd name="T1" fmla="*/ 31 h 48"/>
                <a:gd name="T2" fmla="*/ 0 w 36"/>
                <a:gd name="T3" fmla="*/ 0 h 48"/>
                <a:gd name="T4" fmla="*/ 20 w 36"/>
                <a:gd name="T5" fmla="*/ 13 h 48"/>
                <a:gd name="T6" fmla="*/ 36 w 36"/>
                <a:gd name="T7" fmla="*/ 0 h 48"/>
                <a:gd name="T8" fmla="*/ 20 w 36"/>
                <a:gd name="T9" fmla="*/ 3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4" name="Rectangle 581"/>
            <p:cNvSpPr>
              <a:spLocks noChangeArrowheads="1"/>
            </p:cNvSpPr>
            <p:nvPr/>
          </p:nvSpPr>
          <p:spPr bwMode="auto">
            <a:xfrm>
              <a:off x="2924" y="1690"/>
              <a:ext cx="42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Rs: &lt;25:21&gt;</a:t>
              </a:r>
              <a:endParaRPr lang="en-US" sz="900" b="0">
                <a:latin typeface="Tahoma" charset="0"/>
              </a:endParaRPr>
            </a:p>
          </p:txBody>
        </p:sp>
        <p:sp>
          <p:nvSpPr>
            <p:cNvPr id="44215" name="Freeform 582"/>
            <p:cNvSpPr>
              <a:spLocks/>
            </p:cNvSpPr>
            <p:nvPr/>
          </p:nvSpPr>
          <p:spPr bwMode="auto">
            <a:xfrm>
              <a:off x="2832" y="27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6" name="Freeform 583"/>
            <p:cNvSpPr>
              <a:spLocks/>
            </p:cNvSpPr>
            <p:nvPr/>
          </p:nvSpPr>
          <p:spPr bwMode="auto">
            <a:xfrm>
              <a:off x="3319" y="2756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6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7" name="Freeform 584"/>
            <p:cNvSpPr>
              <a:spLocks/>
            </p:cNvSpPr>
            <p:nvPr/>
          </p:nvSpPr>
          <p:spPr bwMode="auto">
            <a:xfrm>
              <a:off x="3323" y="2760"/>
              <a:ext cx="287" cy="72"/>
            </a:xfrm>
            <a:custGeom>
              <a:avLst/>
              <a:gdLst>
                <a:gd name="T0" fmla="*/ 0 w 287"/>
                <a:gd name="T1" fmla="*/ 0 h 72"/>
                <a:gd name="T2" fmla="*/ 287 w 287"/>
                <a:gd name="T3" fmla="*/ 0 h 72"/>
                <a:gd name="T4" fmla="*/ 251 w 287"/>
                <a:gd name="T5" fmla="*/ 72 h 72"/>
                <a:gd name="T6" fmla="*/ 35 w 287"/>
                <a:gd name="T7" fmla="*/ 72 h 72"/>
                <a:gd name="T8" fmla="*/ 0 w 287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"/>
                <a:gd name="T16" fmla="*/ 0 h 72"/>
                <a:gd name="T17" fmla="*/ 287 w 28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" h="72">
                  <a:moveTo>
                    <a:pt x="0" y="0"/>
                  </a:moveTo>
                  <a:lnTo>
                    <a:pt x="287" y="0"/>
                  </a:lnTo>
                  <a:lnTo>
                    <a:pt x="251" y="72"/>
                  </a:lnTo>
                  <a:lnTo>
                    <a:pt x="35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8" name="Rectangle 585"/>
            <p:cNvSpPr>
              <a:spLocks noChangeArrowheads="1"/>
            </p:cNvSpPr>
            <p:nvPr/>
          </p:nvSpPr>
          <p:spPr bwMode="auto">
            <a:xfrm>
              <a:off x="3164" y="2764"/>
              <a:ext cx="12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ASEL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19" name="Freeform 586"/>
            <p:cNvSpPr>
              <a:spLocks/>
            </p:cNvSpPr>
            <p:nvPr/>
          </p:nvSpPr>
          <p:spPr bwMode="auto">
            <a:xfrm>
              <a:off x="3106" y="2772"/>
              <a:ext cx="44" cy="32"/>
            </a:xfrm>
            <a:custGeom>
              <a:avLst/>
              <a:gdLst>
                <a:gd name="T0" fmla="*/ 0 w 44"/>
                <a:gd name="T1" fmla="*/ 20 h 32"/>
                <a:gd name="T2" fmla="*/ 44 w 44"/>
                <a:gd name="T3" fmla="*/ 0 h 32"/>
                <a:gd name="T4" fmla="*/ 20 w 44"/>
                <a:gd name="T5" fmla="*/ 16 h 32"/>
                <a:gd name="T6" fmla="*/ 44 w 44"/>
                <a:gd name="T7" fmla="*/ 32 h 32"/>
                <a:gd name="T8" fmla="*/ 0 w 44"/>
                <a:gd name="T9" fmla="*/ 2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32"/>
                <a:gd name="T17" fmla="*/ 44 w 4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32">
                  <a:moveTo>
                    <a:pt x="0" y="20"/>
                  </a:moveTo>
                  <a:lnTo>
                    <a:pt x="44" y="0"/>
                  </a:lnTo>
                  <a:lnTo>
                    <a:pt x="20" y="16"/>
                  </a:lnTo>
                  <a:lnTo>
                    <a:pt x="44" y="3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0" name="Line 587"/>
            <p:cNvSpPr>
              <a:spLocks noChangeShapeType="1"/>
            </p:cNvSpPr>
            <p:nvPr/>
          </p:nvSpPr>
          <p:spPr bwMode="auto">
            <a:xfrm>
              <a:off x="3110" y="2788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1" name="Rectangle 588"/>
            <p:cNvSpPr>
              <a:spLocks noChangeArrowheads="1"/>
            </p:cNvSpPr>
            <p:nvPr/>
          </p:nvSpPr>
          <p:spPr bwMode="auto">
            <a:xfrm>
              <a:off x="3035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22" name="Rectangle 589"/>
            <p:cNvSpPr>
              <a:spLocks noChangeArrowheads="1"/>
            </p:cNvSpPr>
            <p:nvPr/>
          </p:nvSpPr>
          <p:spPr bwMode="auto">
            <a:xfrm>
              <a:off x="2891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23" name="Line 590"/>
            <p:cNvSpPr>
              <a:spLocks noChangeShapeType="1"/>
            </p:cNvSpPr>
            <p:nvPr/>
          </p:nvSpPr>
          <p:spPr bwMode="auto">
            <a:xfrm>
              <a:off x="3379" y="2304"/>
              <a:ext cx="0" cy="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4" name="Freeform 591"/>
            <p:cNvSpPr>
              <a:spLocks/>
            </p:cNvSpPr>
            <p:nvPr/>
          </p:nvSpPr>
          <p:spPr bwMode="auto">
            <a:xfrm>
              <a:off x="3207" y="238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25" name="Line 592"/>
            <p:cNvSpPr>
              <a:spLocks noChangeShapeType="1"/>
            </p:cNvSpPr>
            <p:nvPr/>
          </p:nvSpPr>
          <p:spPr bwMode="auto">
            <a:xfrm flipV="1">
              <a:off x="3049" y="2692"/>
              <a:ext cx="0" cy="5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26" name="Line 593"/>
            <p:cNvSpPr>
              <a:spLocks noChangeShapeType="1"/>
            </p:cNvSpPr>
            <p:nvPr/>
          </p:nvSpPr>
          <p:spPr bwMode="auto">
            <a:xfrm flipV="1">
              <a:off x="3539" y="2177"/>
              <a:ext cx="0" cy="5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7" name="Text Box 594"/>
            <p:cNvSpPr txBox="1">
              <a:spLocks noChangeArrowheads="1"/>
            </p:cNvSpPr>
            <p:nvPr/>
          </p:nvSpPr>
          <p:spPr bwMode="auto">
            <a:xfrm>
              <a:off x="3230" y="2326"/>
              <a:ext cx="3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900" b="0">
                  <a:latin typeface="AvantGarde" charset="0"/>
                </a:rPr>
                <a:t>SEXT</a:t>
              </a:r>
            </a:p>
          </p:txBody>
        </p:sp>
        <p:grpSp>
          <p:nvGrpSpPr>
            <p:cNvPr id="44228" name="Group 595"/>
            <p:cNvGrpSpPr>
              <a:grpSpLocks/>
            </p:cNvGrpSpPr>
            <p:nvPr/>
          </p:nvGrpSpPr>
          <p:grpSpPr bwMode="auto">
            <a:xfrm>
              <a:off x="3594" y="2764"/>
              <a:ext cx="235" cy="58"/>
              <a:chOff x="3874" y="2296"/>
              <a:chExt cx="235" cy="58"/>
            </a:xfrm>
          </p:grpSpPr>
          <p:sp>
            <p:nvSpPr>
              <p:cNvPr id="44282" name="Rectangle 596"/>
              <p:cNvSpPr>
                <a:spLocks noChangeArrowheads="1"/>
              </p:cNvSpPr>
              <p:nvPr/>
            </p:nvSpPr>
            <p:spPr bwMode="auto">
              <a:xfrm>
                <a:off x="3980" y="2296"/>
                <a:ext cx="12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BSEL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283" name="Freeform 597"/>
              <p:cNvSpPr>
                <a:spLocks/>
              </p:cNvSpPr>
              <p:nvPr/>
            </p:nvSpPr>
            <p:spPr bwMode="auto">
              <a:xfrm>
                <a:off x="3874" y="2304"/>
                <a:ext cx="44" cy="32"/>
              </a:xfrm>
              <a:custGeom>
                <a:avLst/>
                <a:gdLst>
                  <a:gd name="T0" fmla="*/ 0 w 44"/>
                  <a:gd name="T1" fmla="*/ 20 h 32"/>
                  <a:gd name="T2" fmla="*/ 44 w 44"/>
                  <a:gd name="T3" fmla="*/ 0 h 32"/>
                  <a:gd name="T4" fmla="*/ 20 w 44"/>
                  <a:gd name="T5" fmla="*/ 16 h 32"/>
                  <a:gd name="T6" fmla="*/ 44 w 44"/>
                  <a:gd name="T7" fmla="*/ 32 h 32"/>
                  <a:gd name="T8" fmla="*/ 0 w 44"/>
                  <a:gd name="T9" fmla="*/ 2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32"/>
                  <a:gd name="T17" fmla="*/ 44 w 44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32">
                    <a:moveTo>
                      <a:pt x="0" y="20"/>
                    </a:moveTo>
                    <a:lnTo>
                      <a:pt x="44" y="0"/>
                    </a:lnTo>
                    <a:lnTo>
                      <a:pt x="20" y="16"/>
                    </a:lnTo>
                    <a:lnTo>
                      <a:pt x="44" y="32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84" name="Line 598"/>
              <p:cNvSpPr>
                <a:spLocks noChangeShapeType="1"/>
              </p:cNvSpPr>
              <p:nvPr/>
            </p:nvSpPr>
            <p:spPr bwMode="auto">
              <a:xfrm>
                <a:off x="3894" y="2320"/>
                <a:ext cx="6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229" name="Group 599"/>
            <p:cNvGrpSpPr>
              <a:grpSpLocks/>
            </p:cNvGrpSpPr>
            <p:nvPr/>
          </p:nvGrpSpPr>
          <p:grpSpPr bwMode="auto">
            <a:xfrm>
              <a:off x="3382" y="2772"/>
              <a:ext cx="171" cy="58"/>
              <a:chOff x="3674" y="2304"/>
              <a:chExt cx="171" cy="58"/>
            </a:xfrm>
          </p:grpSpPr>
          <p:sp>
            <p:nvSpPr>
              <p:cNvPr id="44280" name="Rectangle 600"/>
              <p:cNvSpPr>
                <a:spLocks noChangeArrowheads="1"/>
              </p:cNvSpPr>
              <p:nvPr/>
            </p:nvSpPr>
            <p:spPr bwMode="auto">
              <a:xfrm>
                <a:off x="3818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44281" name="Rectangle 601"/>
              <p:cNvSpPr>
                <a:spLocks noChangeArrowheads="1"/>
              </p:cNvSpPr>
              <p:nvPr/>
            </p:nvSpPr>
            <p:spPr bwMode="auto">
              <a:xfrm>
                <a:off x="3674" y="2304"/>
                <a:ext cx="2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 b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44230" name="Freeform 602"/>
            <p:cNvSpPr>
              <a:spLocks/>
            </p:cNvSpPr>
            <p:nvPr/>
          </p:nvSpPr>
          <p:spPr bwMode="auto">
            <a:xfrm>
              <a:off x="3446" y="2919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1" name="Line 603"/>
            <p:cNvSpPr>
              <a:spLocks noChangeShapeType="1"/>
            </p:cNvSpPr>
            <p:nvPr/>
          </p:nvSpPr>
          <p:spPr bwMode="auto">
            <a:xfrm flipV="1">
              <a:off x="3466" y="2832"/>
              <a:ext cx="0" cy="1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2" name="Freeform 604"/>
            <p:cNvSpPr>
              <a:spLocks/>
            </p:cNvSpPr>
            <p:nvPr/>
          </p:nvSpPr>
          <p:spPr bwMode="auto">
            <a:xfrm>
              <a:off x="3520" y="2718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3" name="Freeform 605"/>
            <p:cNvSpPr>
              <a:spLocks/>
            </p:cNvSpPr>
            <p:nvPr/>
          </p:nvSpPr>
          <p:spPr bwMode="auto">
            <a:xfrm>
              <a:off x="2875" y="2915"/>
              <a:ext cx="32" cy="48"/>
            </a:xfrm>
            <a:custGeom>
              <a:avLst/>
              <a:gdLst>
                <a:gd name="T0" fmla="*/ 20 w 32"/>
                <a:gd name="T1" fmla="*/ 48 h 48"/>
                <a:gd name="T2" fmla="*/ 0 w 32"/>
                <a:gd name="T3" fmla="*/ 0 h 48"/>
                <a:gd name="T4" fmla="*/ 16 w 32"/>
                <a:gd name="T5" fmla="*/ 20 h 48"/>
                <a:gd name="T6" fmla="*/ 32 w 32"/>
                <a:gd name="T7" fmla="*/ 0 h 48"/>
                <a:gd name="T8" fmla="*/ 20 w 32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20" y="48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32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4" name="Line 606"/>
            <p:cNvSpPr>
              <a:spLocks noChangeShapeType="1"/>
            </p:cNvSpPr>
            <p:nvPr/>
          </p:nvSpPr>
          <p:spPr bwMode="auto">
            <a:xfrm flipH="1">
              <a:off x="2891" y="2169"/>
              <a:ext cx="0" cy="5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5" name="Line 607"/>
            <p:cNvSpPr>
              <a:spLocks noChangeShapeType="1"/>
            </p:cNvSpPr>
            <p:nvPr/>
          </p:nvSpPr>
          <p:spPr bwMode="auto">
            <a:xfrm>
              <a:off x="3383" y="2459"/>
              <a:ext cx="0" cy="2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6" name="Line 609"/>
            <p:cNvSpPr>
              <a:spLocks noChangeShapeType="1"/>
            </p:cNvSpPr>
            <p:nvPr/>
          </p:nvSpPr>
          <p:spPr bwMode="auto">
            <a:xfrm flipH="1">
              <a:off x="3160" y="2397"/>
              <a:ext cx="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37" name="Rectangle 610"/>
            <p:cNvSpPr>
              <a:spLocks noChangeArrowheads="1"/>
            </p:cNvSpPr>
            <p:nvPr/>
          </p:nvSpPr>
          <p:spPr bwMode="auto">
            <a:xfrm>
              <a:off x="3016" y="2363"/>
              <a:ext cx="16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0">
                  <a:latin typeface="Helvetica" charset="0"/>
                </a:rPr>
                <a:t>SEXT</a:t>
              </a:r>
              <a:endParaRPr lang="en-US" sz="800" b="0">
                <a:latin typeface="Tahoma" charset="0"/>
              </a:endParaRPr>
            </a:p>
          </p:txBody>
        </p:sp>
        <p:sp>
          <p:nvSpPr>
            <p:cNvPr id="44238" name="Freeform 611"/>
            <p:cNvSpPr>
              <a:spLocks/>
            </p:cNvSpPr>
            <p:nvPr/>
          </p:nvSpPr>
          <p:spPr bwMode="auto">
            <a:xfrm>
              <a:off x="3362" y="271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9" name="Freeform 612"/>
            <p:cNvSpPr>
              <a:spLocks/>
            </p:cNvSpPr>
            <p:nvPr/>
          </p:nvSpPr>
          <p:spPr bwMode="auto">
            <a:xfrm>
              <a:off x="3029" y="2712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0" name="Freeform 613"/>
            <p:cNvSpPr>
              <a:spLocks/>
            </p:cNvSpPr>
            <p:nvPr/>
          </p:nvSpPr>
          <p:spPr bwMode="auto">
            <a:xfrm>
              <a:off x="2871" y="2710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1" name="Line 614"/>
            <p:cNvSpPr>
              <a:spLocks noChangeShapeType="1"/>
            </p:cNvSpPr>
            <p:nvPr/>
          </p:nvSpPr>
          <p:spPr bwMode="auto">
            <a:xfrm>
              <a:off x="2976" y="2832"/>
              <a:ext cx="0" cy="6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42" name="Line 615"/>
            <p:cNvSpPr>
              <a:spLocks noChangeShapeType="1"/>
            </p:cNvSpPr>
            <p:nvPr/>
          </p:nvSpPr>
          <p:spPr bwMode="auto">
            <a:xfrm>
              <a:off x="2892" y="2893"/>
              <a:ext cx="0" cy="4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43" name="Line 616"/>
            <p:cNvSpPr>
              <a:spLocks noChangeShapeType="1"/>
            </p:cNvSpPr>
            <p:nvPr/>
          </p:nvSpPr>
          <p:spPr bwMode="auto">
            <a:xfrm flipH="1">
              <a:off x="2891" y="2893"/>
              <a:ext cx="8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44" name="Rectangle 617"/>
            <p:cNvSpPr>
              <a:spLocks noChangeArrowheads="1"/>
            </p:cNvSpPr>
            <p:nvPr/>
          </p:nvSpPr>
          <p:spPr bwMode="auto">
            <a:xfrm>
              <a:off x="2907" y="2544"/>
              <a:ext cx="29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Helvetica" charset="0"/>
                </a:rPr>
                <a:t>shamt:&lt;10:6&gt;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45" name="Rectangle 618"/>
            <p:cNvSpPr>
              <a:spLocks noChangeArrowheads="1"/>
            </p:cNvSpPr>
            <p:nvPr/>
          </p:nvSpPr>
          <p:spPr bwMode="auto">
            <a:xfrm>
              <a:off x="523" y="897"/>
              <a:ext cx="18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PCSEL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46" name="Freeform 619"/>
            <p:cNvSpPr>
              <a:spLocks/>
            </p:cNvSpPr>
            <p:nvPr/>
          </p:nvSpPr>
          <p:spPr bwMode="auto">
            <a:xfrm>
              <a:off x="762" y="912"/>
              <a:ext cx="47" cy="35"/>
            </a:xfrm>
            <a:custGeom>
              <a:avLst/>
              <a:gdLst>
                <a:gd name="T0" fmla="*/ 47 w 47"/>
                <a:gd name="T1" fmla="*/ 19 h 35"/>
                <a:gd name="T2" fmla="*/ 0 w 47"/>
                <a:gd name="T3" fmla="*/ 35 h 35"/>
                <a:gd name="T4" fmla="*/ 19 w 47"/>
                <a:gd name="T5" fmla="*/ 19 h 35"/>
                <a:gd name="T6" fmla="*/ 0 w 47"/>
                <a:gd name="T7" fmla="*/ 0 h 35"/>
                <a:gd name="T8" fmla="*/ 47 w 47"/>
                <a:gd name="T9" fmla="*/ 19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19"/>
                  </a:moveTo>
                  <a:lnTo>
                    <a:pt x="0" y="35"/>
                  </a:lnTo>
                  <a:lnTo>
                    <a:pt x="19" y="19"/>
                  </a:lnTo>
                  <a:lnTo>
                    <a:pt x="0" y="0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7" name="Line 620"/>
            <p:cNvSpPr>
              <a:spLocks noChangeShapeType="1"/>
            </p:cNvSpPr>
            <p:nvPr/>
          </p:nvSpPr>
          <p:spPr bwMode="auto">
            <a:xfrm flipH="1">
              <a:off x="718" y="930"/>
              <a:ext cx="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8" name="Freeform 621"/>
            <p:cNvSpPr>
              <a:spLocks/>
            </p:cNvSpPr>
            <p:nvPr/>
          </p:nvSpPr>
          <p:spPr bwMode="auto">
            <a:xfrm>
              <a:off x="781" y="894"/>
              <a:ext cx="855" cy="71"/>
            </a:xfrm>
            <a:custGeom>
              <a:avLst/>
              <a:gdLst>
                <a:gd name="T0" fmla="*/ 0 w 611"/>
                <a:gd name="T1" fmla="*/ 0 h 71"/>
                <a:gd name="T2" fmla="*/ 24619 w 611"/>
                <a:gd name="T3" fmla="*/ 0 h 71"/>
                <a:gd name="T4" fmla="*/ 23168 w 611"/>
                <a:gd name="T5" fmla="*/ 71 h 71"/>
                <a:gd name="T6" fmla="*/ 1441 w 611"/>
                <a:gd name="T7" fmla="*/ 71 h 71"/>
                <a:gd name="T8" fmla="*/ 0 w 61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1"/>
                <a:gd name="T16" fmla="*/ 0 h 71"/>
                <a:gd name="T17" fmla="*/ 611 w 6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1" h="71">
                  <a:moveTo>
                    <a:pt x="0" y="0"/>
                  </a:moveTo>
                  <a:lnTo>
                    <a:pt x="611" y="0"/>
                  </a:lnTo>
                  <a:lnTo>
                    <a:pt x="575" y="71"/>
                  </a:lnTo>
                  <a:lnTo>
                    <a:pt x="36" y="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" name="Rectangle 622"/>
            <p:cNvSpPr>
              <a:spLocks noChangeArrowheads="1"/>
            </p:cNvSpPr>
            <p:nvPr/>
          </p:nvSpPr>
          <p:spPr bwMode="auto">
            <a:xfrm>
              <a:off x="1563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0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0" name="Rectangle 623"/>
            <p:cNvSpPr>
              <a:spLocks noChangeArrowheads="1"/>
            </p:cNvSpPr>
            <p:nvPr/>
          </p:nvSpPr>
          <p:spPr bwMode="auto">
            <a:xfrm>
              <a:off x="144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1" name="Rectangle 624"/>
            <p:cNvSpPr>
              <a:spLocks noChangeArrowheads="1"/>
            </p:cNvSpPr>
            <p:nvPr/>
          </p:nvSpPr>
          <p:spPr bwMode="auto">
            <a:xfrm>
              <a:off x="1317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2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2" name="Rectangle 625"/>
            <p:cNvSpPr>
              <a:spLocks noChangeArrowheads="1"/>
            </p:cNvSpPr>
            <p:nvPr/>
          </p:nvSpPr>
          <p:spPr bwMode="auto">
            <a:xfrm>
              <a:off x="1189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3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3" name="Rectangle 626"/>
            <p:cNvSpPr>
              <a:spLocks noChangeArrowheads="1"/>
            </p:cNvSpPr>
            <p:nvPr/>
          </p:nvSpPr>
          <p:spPr bwMode="auto">
            <a:xfrm>
              <a:off x="1060" y="901"/>
              <a:ext cx="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4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4" name="Rectangle 627"/>
            <p:cNvSpPr>
              <a:spLocks noChangeArrowheads="1"/>
            </p:cNvSpPr>
            <p:nvPr/>
          </p:nvSpPr>
          <p:spPr bwMode="auto">
            <a:xfrm>
              <a:off x="956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5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5" name="Rectangle 628"/>
            <p:cNvSpPr>
              <a:spLocks noChangeArrowheads="1"/>
            </p:cNvSpPr>
            <p:nvPr/>
          </p:nvSpPr>
          <p:spPr bwMode="auto">
            <a:xfrm>
              <a:off x="862" y="901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latin typeface="AvantGarde" charset="0"/>
                </a:rPr>
                <a:t>6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6" name="Rectangle 629"/>
            <p:cNvSpPr>
              <a:spLocks noChangeArrowheads="1"/>
            </p:cNvSpPr>
            <p:nvPr/>
          </p:nvSpPr>
          <p:spPr bwMode="auto">
            <a:xfrm>
              <a:off x="3006" y="2640"/>
              <a:ext cx="8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600" b="0">
                  <a:latin typeface="Helvetica" charset="0"/>
                </a:rPr>
                <a:t>“</a:t>
              </a:r>
              <a:r>
                <a:rPr lang="en-US" altLang="ja-JP" sz="600" b="0">
                  <a:latin typeface="Helvetica" charset="0"/>
                </a:rPr>
                <a:t>16</a:t>
              </a:r>
              <a:r>
                <a:rPr lang="ja-JP" altLang="en-US" sz="600" b="0">
                  <a:latin typeface="Helvetica" charset="0"/>
                </a:rPr>
                <a:t>”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7" name="Freeform 630"/>
            <p:cNvSpPr>
              <a:spLocks/>
            </p:cNvSpPr>
            <p:nvPr/>
          </p:nvSpPr>
          <p:spPr bwMode="auto">
            <a:xfrm>
              <a:off x="1627" y="254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8" name="Rectangle 631"/>
            <p:cNvSpPr>
              <a:spLocks noChangeArrowheads="1"/>
            </p:cNvSpPr>
            <p:nvPr/>
          </p:nvSpPr>
          <p:spPr bwMode="auto">
            <a:xfrm>
              <a:off x="1609" y="2419"/>
              <a:ext cx="12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IRQ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59" name="Line 632"/>
            <p:cNvSpPr>
              <a:spLocks noChangeShapeType="1"/>
            </p:cNvSpPr>
            <p:nvPr/>
          </p:nvSpPr>
          <p:spPr bwMode="auto">
            <a:xfrm>
              <a:off x="1644" y="2490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0" name="Freeform 633"/>
            <p:cNvSpPr>
              <a:spLocks/>
            </p:cNvSpPr>
            <p:nvPr/>
          </p:nvSpPr>
          <p:spPr bwMode="auto">
            <a:xfrm>
              <a:off x="856" y="84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1" name="Line 634"/>
            <p:cNvSpPr>
              <a:spLocks noChangeShapeType="1"/>
            </p:cNvSpPr>
            <p:nvPr/>
          </p:nvSpPr>
          <p:spPr bwMode="auto">
            <a:xfrm>
              <a:off x="876" y="796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2" name="Freeform 635"/>
            <p:cNvSpPr>
              <a:spLocks/>
            </p:cNvSpPr>
            <p:nvPr/>
          </p:nvSpPr>
          <p:spPr bwMode="auto">
            <a:xfrm>
              <a:off x="952" y="84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3" name="Line 636"/>
            <p:cNvSpPr>
              <a:spLocks noChangeShapeType="1"/>
            </p:cNvSpPr>
            <p:nvPr/>
          </p:nvSpPr>
          <p:spPr bwMode="auto">
            <a:xfrm>
              <a:off x="972" y="796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4" name="Freeform 637"/>
            <p:cNvSpPr>
              <a:spLocks/>
            </p:cNvSpPr>
            <p:nvPr/>
          </p:nvSpPr>
          <p:spPr bwMode="auto">
            <a:xfrm>
              <a:off x="1060" y="846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5" name="Line 638"/>
            <p:cNvSpPr>
              <a:spLocks noChangeShapeType="1"/>
            </p:cNvSpPr>
            <p:nvPr/>
          </p:nvSpPr>
          <p:spPr bwMode="auto">
            <a:xfrm flipH="1">
              <a:off x="713" y="648"/>
              <a:ext cx="1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6" name="Line 639"/>
            <p:cNvSpPr>
              <a:spLocks noChangeShapeType="1"/>
            </p:cNvSpPr>
            <p:nvPr/>
          </p:nvSpPr>
          <p:spPr bwMode="auto">
            <a:xfrm flipH="1">
              <a:off x="718" y="798"/>
              <a:ext cx="15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7" name="Line 640"/>
            <p:cNvSpPr>
              <a:spLocks noChangeShapeType="1"/>
            </p:cNvSpPr>
            <p:nvPr/>
          </p:nvSpPr>
          <p:spPr bwMode="auto">
            <a:xfrm flipH="1">
              <a:off x="718" y="721"/>
              <a:ext cx="15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8" name="Line 641"/>
            <p:cNvSpPr>
              <a:spLocks noChangeShapeType="1"/>
            </p:cNvSpPr>
            <p:nvPr/>
          </p:nvSpPr>
          <p:spPr bwMode="auto">
            <a:xfrm>
              <a:off x="876" y="720"/>
              <a:ext cx="96" cy="7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69" name="Line 642"/>
            <p:cNvSpPr>
              <a:spLocks noChangeShapeType="1"/>
            </p:cNvSpPr>
            <p:nvPr/>
          </p:nvSpPr>
          <p:spPr bwMode="auto">
            <a:xfrm>
              <a:off x="1081" y="789"/>
              <a:ext cx="0" cy="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70" name="Line 643"/>
            <p:cNvSpPr>
              <a:spLocks noChangeShapeType="1"/>
            </p:cNvSpPr>
            <p:nvPr/>
          </p:nvSpPr>
          <p:spPr bwMode="auto">
            <a:xfrm>
              <a:off x="876" y="648"/>
              <a:ext cx="205" cy="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71" name="Text Box 644"/>
            <p:cNvSpPr txBox="1">
              <a:spLocks noChangeArrowheads="1"/>
            </p:cNvSpPr>
            <p:nvPr/>
          </p:nvSpPr>
          <p:spPr bwMode="auto">
            <a:xfrm>
              <a:off x="340" y="720"/>
              <a:ext cx="4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latin typeface="AvantGarde" charset="0"/>
                </a:rPr>
                <a:t>0x80000080</a:t>
              </a:r>
            </a:p>
          </p:txBody>
        </p:sp>
        <p:sp>
          <p:nvSpPr>
            <p:cNvPr id="44272" name="Text Box 645"/>
            <p:cNvSpPr txBox="1">
              <a:spLocks noChangeArrowheads="1"/>
            </p:cNvSpPr>
            <p:nvPr/>
          </p:nvSpPr>
          <p:spPr bwMode="auto">
            <a:xfrm>
              <a:off x="340" y="643"/>
              <a:ext cx="4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latin typeface="AvantGarde" charset="0"/>
                </a:rPr>
                <a:t>0x80000040</a:t>
              </a:r>
            </a:p>
          </p:txBody>
        </p:sp>
        <p:sp>
          <p:nvSpPr>
            <p:cNvPr id="44273" name="Text Box 646"/>
            <p:cNvSpPr txBox="1">
              <a:spLocks noChangeArrowheads="1"/>
            </p:cNvSpPr>
            <p:nvPr/>
          </p:nvSpPr>
          <p:spPr bwMode="auto">
            <a:xfrm>
              <a:off x="340" y="567"/>
              <a:ext cx="4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700" b="0">
                  <a:latin typeface="AvantGarde" charset="0"/>
                </a:rPr>
                <a:t>0x80000000</a:t>
              </a:r>
            </a:p>
          </p:txBody>
        </p:sp>
        <p:sp>
          <p:nvSpPr>
            <p:cNvPr id="44274" name="Freeform 647"/>
            <p:cNvSpPr>
              <a:spLocks/>
            </p:cNvSpPr>
            <p:nvPr/>
          </p:nvSpPr>
          <p:spPr bwMode="auto">
            <a:xfrm>
              <a:off x="1538" y="2546"/>
              <a:ext cx="33" cy="46"/>
            </a:xfrm>
            <a:custGeom>
              <a:avLst/>
              <a:gdLst>
                <a:gd name="T0" fmla="*/ 1 w 66"/>
                <a:gd name="T1" fmla="*/ 1 h 92"/>
                <a:gd name="T2" fmla="*/ 0 w 66"/>
                <a:gd name="T3" fmla="*/ 0 h 92"/>
                <a:gd name="T4" fmla="*/ 1 w 66"/>
                <a:gd name="T5" fmla="*/ 1 h 92"/>
                <a:gd name="T6" fmla="*/ 1 w 66"/>
                <a:gd name="T7" fmla="*/ 0 h 92"/>
                <a:gd name="T8" fmla="*/ 1 w 66"/>
                <a:gd name="T9" fmla="*/ 1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2"/>
                <a:gd name="T17" fmla="*/ 66 w 66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2">
                  <a:moveTo>
                    <a:pt x="34" y="92"/>
                  </a:moveTo>
                  <a:lnTo>
                    <a:pt x="0" y="0"/>
                  </a:lnTo>
                  <a:lnTo>
                    <a:pt x="34" y="46"/>
                  </a:lnTo>
                  <a:lnTo>
                    <a:pt x="66" y="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5" name="Rectangle 648"/>
            <p:cNvSpPr>
              <a:spLocks noChangeArrowheads="1"/>
            </p:cNvSpPr>
            <p:nvPr/>
          </p:nvSpPr>
          <p:spPr bwMode="auto">
            <a:xfrm>
              <a:off x="1437" y="2273"/>
              <a:ext cx="29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900" b="0">
                  <a:latin typeface="AvantGarde" charset="0"/>
                </a:rPr>
                <a:t>RESET</a:t>
              </a:r>
              <a:endParaRPr lang="en-US" b="0">
                <a:latin typeface="Tahoma" charset="0"/>
              </a:endParaRPr>
            </a:p>
          </p:txBody>
        </p:sp>
        <p:sp>
          <p:nvSpPr>
            <p:cNvPr id="44276" name="Line 649"/>
            <p:cNvSpPr>
              <a:spLocks noChangeShapeType="1"/>
            </p:cNvSpPr>
            <p:nvPr/>
          </p:nvSpPr>
          <p:spPr bwMode="auto">
            <a:xfrm>
              <a:off x="1555" y="2359"/>
              <a:ext cx="0" cy="21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77" name="Line 656"/>
            <p:cNvSpPr>
              <a:spLocks noChangeShapeType="1"/>
            </p:cNvSpPr>
            <p:nvPr/>
          </p:nvSpPr>
          <p:spPr bwMode="auto">
            <a:xfrm flipV="1">
              <a:off x="2974" y="2613"/>
              <a:ext cx="0" cy="1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278" name="Freeform 657"/>
            <p:cNvSpPr>
              <a:spLocks/>
            </p:cNvSpPr>
            <p:nvPr/>
          </p:nvSpPr>
          <p:spPr bwMode="auto">
            <a:xfrm>
              <a:off x="2954" y="2712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9" name="Rectangle 658"/>
            <p:cNvSpPr>
              <a:spLocks noChangeArrowheads="1"/>
            </p:cNvSpPr>
            <p:nvPr/>
          </p:nvSpPr>
          <p:spPr bwMode="auto">
            <a:xfrm>
              <a:off x="2963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b="0">
                <a:latin typeface="Tahoma" charset="0"/>
              </a:endParaRPr>
            </a:p>
          </p:txBody>
        </p:sp>
      </p:grpSp>
      <p:grpSp>
        <p:nvGrpSpPr>
          <p:cNvPr id="44037" name="Group 309"/>
          <p:cNvGrpSpPr>
            <a:grpSpLocks/>
          </p:cNvGrpSpPr>
          <p:nvPr/>
        </p:nvGrpSpPr>
        <p:grpSpPr bwMode="auto">
          <a:xfrm>
            <a:off x="3848100" y="3892550"/>
            <a:ext cx="519113" cy="782638"/>
            <a:chOff x="3849688" y="3899774"/>
            <a:chExt cx="519112" cy="782477"/>
          </a:xfrm>
        </p:grpSpPr>
        <p:sp>
          <p:nvSpPr>
            <p:cNvPr id="44063" name="Line 288"/>
            <p:cNvSpPr>
              <a:spLocks noChangeShapeType="1"/>
            </p:cNvSpPr>
            <p:nvPr/>
          </p:nvSpPr>
          <p:spPr bwMode="auto">
            <a:xfrm>
              <a:off x="4038600" y="3949700"/>
              <a:ext cx="0" cy="265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64" name="Freeform 296"/>
            <p:cNvSpPr>
              <a:spLocks/>
            </p:cNvSpPr>
            <p:nvPr/>
          </p:nvSpPr>
          <p:spPr bwMode="auto">
            <a:xfrm>
              <a:off x="4010025" y="4126626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Freeform 297"/>
            <p:cNvSpPr>
              <a:spLocks/>
            </p:cNvSpPr>
            <p:nvPr/>
          </p:nvSpPr>
          <p:spPr bwMode="auto">
            <a:xfrm>
              <a:off x="4083050" y="4493339"/>
              <a:ext cx="57150" cy="76200"/>
            </a:xfrm>
            <a:custGeom>
              <a:avLst/>
              <a:gdLst>
                <a:gd name="T0" fmla="*/ 2147483647 w 36"/>
                <a:gd name="T1" fmla="*/ 2147483647 h 48"/>
                <a:gd name="T2" fmla="*/ 0 w 36"/>
                <a:gd name="T3" fmla="*/ 0 h 48"/>
                <a:gd name="T4" fmla="*/ 2147483647 w 36"/>
                <a:gd name="T5" fmla="*/ 2147483647 h 48"/>
                <a:gd name="T6" fmla="*/ 2147483647 w 36"/>
                <a:gd name="T7" fmla="*/ 0 h 48"/>
                <a:gd name="T8" fmla="*/ 2147483647 w 36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298"/>
            <p:cNvSpPr>
              <a:spLocks noChangeShapeType="1"/>
            </p:cNvSpPr>
            <p:nvPr/>
          </p:nvSpPr>
          <p:spPr bwMode="auto">
            <a:xfrm>
              <a:off x="4114800" y="4413964"/>
              <a:ext cx="0" cy="1317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67" name="Rectangle 299"/>
            <p:cNvSpPr>
              <a:spLocks noChangeArrowheads="1"/>
            </p:cNvSpPr>
            <p:nvPr/>
          </p:nvSpPr>
          <p:spPr bwMode="auto">
            <a:xfrm>
              <a:off x="4044950" y="4560014"/>
              <a:ext cx="1365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800" b="0">
                  <a:solidFill>
                    <a:srgbClr val="000000"/>
                  </a:solidFill>
                  <a:latin typeface="AvantGarde" charset="0"/>
                </a:rPr>
                <a:t>BT</a:t>
              </a:r>
            </a:p>
          </p:txBody>
        </p:sp>
        <p:sp>
          <p:nvSpPr>
            <p:cNvPr id="44068" name="AutoShape 323"/>
            <p:cNvSpPr>
              <a:spLocks noChangeArrowheads="1"/>
            </p:cNvSpPr>
            <p:nvPr/>
          </p:nvSpPr>
          <p:spPr bwMode="auto">
            <a:xfrm>
              <a:off x="3849688" y="4193302"/>
              <a:ext cx="519112" cy="2206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9" name="Text Box 324"/>
            <p:cNvSpPr txBox="1">
              <a:spLocks noChangeArrowheads="1"/>
            </p:cNvSpPr>
            <p:nvPr/>
          </p:nvSpPr>
          <p:spPr bwMode="auto">
            <a:xfrm>
              <a:off x="3924119" y="4086939"/>
              <a:ext cx="3526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rgbClr val="000000"/>
                  </a:solidFill>
                  <a:latin typeface="Tahoma" charset="0"/>
                </a:rPr>
                <a:t>+</a:t>
              </a:r>
            </a:p>
          </p:txBody>
        </p:sp>
        <p:grpSp>
          <p:nvGrpSpPr>
            <p:cNvPr id="44070" name="Group 356"/>
            <p:cNvGrpSpPr>
              <a:grpSpLocks/>
            </p:cNvGrpSpPr>
            <p:nvPr/>
          </p:nvGrpSpPr>
          <p:grpSpPr bwMode="auto">
            <a:xfrm>
              <a:off x="4057650" y="3899774"/>
              <a:ext cx="288925" cy="303052"/>
              <a:chOff x="4057650" y="3899774"/>
              <a:chExt cx="288925" cy="303052"/>
            </a:xfrm>
          </p:grpSpPr>
          <p:sp>
            <p:nvSpPr>
              <p:cNvPr id="44071" name="Line 304"/>
              <p:cNvSpPr>
                <a:spLocks noChangeShapeType="1"/>
              </p:cNvSpPr>
              <p:nvPr/>
            </p:nvSpPr>
            <p:spPr bwMode="auto">
              <a:xfrm>
                <a:off x="4208463" y="4045663"/>
                <a:ext cx="0" cy="1317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072" name="AutoShape 331"/>
              <p:cNvSpPr>
                <a:spLocks noChangeArrowheads="1"/>
              </p:cNvSpPr>
              <p:nvPr/>
            </p:nvSpPr>
            <p:spPr bwMode="auto">
              <a:xfrm>
                <a:off x="4097814" y="3899774"/>
                <a:ext cx="204311" cy="2150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63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44073" name="Freeform 439"/>
              <p:cNvSpPr>
                <a:spLocks/>
              </p:cNvSpPr>
              <p:nvPr/>
            </p:nvSpPr>
            <p:spPr bwMode="auto">
              <a:xfrm>
                <a:off x="4178300" y="4126626"/>
                <a:ext cx="57150" cy="76200"/>
              </a:xfrm>
              <a:custGeom>
                <a:avLst/>
                <a:gdLst>
                  <a:gd name="T0" fmla="*/ 2147483647 w 36"/>
                  <a:gd name="T1" fmla="*/ 2147483647 h 48"/>
                  <a:gd name="T2" fmla="*/ 0 w 36"/>
                  <a:gd name="T3" fmla="*/ 0 h 48"/>
                  <a:gd name="T4" fmla="*/ 2147483647 w 36"/>
                  <a:gd name="T5" fmla="*/ 2147483647 h 48"/>
                  <a:gd name="T6" fmla="*/ 2147483647 w 36"/>
                  <a:gd name="T7" fmla="*/ 0 h 48"/>
                  <a:gd name="T8" fmla="*/ 2147483647 w 3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48"/>
                  <a:gd name="T17" fmla="*/ 36 w 3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48">
                    <a:moveTo>
                      <a:pt x="20" y="48"/>
                    </a:moveTo>
                    <a:lnTo>
                      <a:pt x="0" y="0"/>
                    </a:lnTo>
                    <a:lnTo>
                      <a:pt x="20" y="24"/>
                    </a:lnTo>
                    <a:lnTo>
                      <a:pt x="36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4" name="Text Box 332"/>
              <p:cNvSpPr txBox="1">
                <a:spLocks noChangeArrowheads="1"/>
              </p:cNvSpPr>
              <p:nvPr/>
            </p:nvSpPr>
            <p:spPr bwMode="auto">
              <a:xfrm>
                <a:off x="4057650" y="3949700"/>
                <a:ext cx="288925" cy="214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 sz="800" b="0">
                    <a:latin typeface="AvantGarde" charset="0"/>
                  </a:rPr>
                  <a:t>x4</a:t>
                </a:r>
              </a:p>
            </p:txBody>
          </p:sp>
        </p:grpSp>
      </p:grpSp>
      <p:grpSp>
        <p:nvGrpSpPr>
          <p:cNvPr id="44038" name="Group 431"/>
          <p:cNvGrpSpPr>
            <a:grpSpLocks/>
          </p:cNvGrpSpPr>
          <p:nvPr/>
        </p:nvGrpSpPr>
        <p:grpSpPr bwMode="auto">
          <a:xfrm>
            <a:off x="3448050" y="2819400"/>
            <a:ext cx="971550" cy="676275"/>
            <a:chOff x="4913" y="1730"/>
            <a:chExt cx="612" cy="426"/>
          </a:xfrm>
        </p:grpSpPr>
        <p:sp>
          <p:nvSpPr>
            <p:cNvPr id="44040" name="Rectangle 432"/>
            <p:cNvSpPr>
              <a:spLocks noChangeArrowheads="1"/>
            </p:cNvSpPr>
            <p:nvPr/>
          </p:nvSpPr>
          <p:spPr bwMode="auto">
            <a:xfrm>
              <a:off x="5309" y="1730"/>
              <a:ext cx="19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latin typeface="Helvetica" charset="0"/>
                </a:rPr>
                <a:t>WASEL</a:t>
              </a:r>
              <a:endParaRPr lang="en-US" b="0">
                <a:latin typeface="Tahoma" charset="0"/>
              </a:endParaRPr>
            </a:p>
          </p:txBody>
        </p:sp>
        <p:grpSp>
          <p:nvGrpSpPr>
            <p:cNvPr id="44041" name="Group 433"/>
            <p:cNvGrpSpPr>
              <a:grpSpLocks/>
            </p:cNvGrpSpPr>
            <p:nvPr/>
          </p:nvGrpSpPr>
          <p:grpSpPr bwMode="auto">
            <a:xfrm>
              <a:off x="4914" y="1851"/>
              <a:ext cx="435" cy="67"/>
              <a:chOff x="2173" y="1889"/>
              <a:chExt cx="435" cy="67"/>
            </a:xfrm>
          </p:grpSpPr>
          <p:sp>
            <p:nvSpPr>
              <p:cNvPr id="44060" name="Rectangle 434"/>
              <p:cNvSpPr>
                <a:spLocks noChangeArrowheads="1"/>
              </p:cNvSpPr>
              <p:nvPr/>
            </p:nvSpPr>
            <p:spPr bwMode="auto">
              <a:xfrm>
                <a:off x="2212" y="1889"/>
                <a:ext cx="293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AvantGarde" charset="0"/>
                  </a:rPr>
                  <a:t>Rd:&lt;15:11&gt;</a:t>
                </a:r>
                <a:endParaRPr lang="en-US" sz="700" b="0">
                  <a:latin typeface="AvantGarde" charset="0"/>
                </a:endParaRPr>
              </a:p>
            </p:txBody>
          </p:sp>
          <p:sp>
            <p:nvSpPr>
              <p:cNvPr id="44061" name="Line 435"/>
              <p:cNvSpPr>
                <a:spLocks noChangeShapeType="1"/>
              </p:cNvSpPr>
              <p:nvPr/>
            </p:nvSpPr>
            <p:spPr bwMode="auto">
              <a:xfrm>
                <a:off x="2173" y="1917"/>
                <a:ext cx="36" cy="3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Line 436"/>
              <p:cNvSpPr>
                <a:spLocks noChangeShapeType="1"/>
              </p:cNvSpPr>
              <p:nvPr/>
            </p:nvSpPr>
            <p:spPr bwMode="auto">
              <a:xfrm>
                <a:off x="2209" y="1953"/>
                <a:ext cx="39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2" name="Freeform 437"/>
            <p:cNvSpPr>
              <a:spLocks/>
            </p:cNvSpPr>
            <p:nvPr/>
          </p:nvSpPr>
          <p:spPr bwMode="auto">
            <a:xfrm>
              <a:off x="5307" y="1896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AutoShape 438"/>
            <p:cNvSpPr>
              <a:spLocks noChangeArrowheads="1"/>
            </p:cNvSpPr>
            <p:nvPr/>
          </p:nvSpPr>
          <p:spPr bwMode="auto">
            <a:xfrm rot="-5400000">
              <a:off x="5257" y="1963"/>
              <a:ext cx="293" cy="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13 h 21600"/>
                <a:gd name="T14" fmla="*/ 17103 w 21600"/>
                <a:gd name="T15" fmla="*/ 171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44" name="Freeform 439"/>
            <p:cNvSpPr>
              <a:spLocks/>
            </p:cNvSpPr>
            <p:nvPr/>
          </p:nvSpPr>
          <p:spPr bwMode="auto">
            <a:xfrm>
              <a:off x="5477" y="1981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440"/>
            <p:cNvSpPr>
              <a:spLocks noChangeShapeType="1"/>
            </p:cNvSpPr>
            <p:nvPr/>
          </p:nvSpPr>
          <p:spPr bwMode="auto">
            <a:xfrm flipH="1">
              <a:off x="5452" y="200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4046" name="Group 441"/>
            <p:cNvGrpSpPr>
              <a:grpSpLocks/>
            </p:cNvGrpSpPr>
            <p:nvPr/>
          </p:nvGrpSpPr>
          <p:grpSpPr bwMode="auto">
            <a:xfrm>
              <a:off x="4913" y="1910"/>
              <a:ext cx="445" cy="68"/>
              <a:chOff x="2172" y="2047"/>
              <a:chExt cx="445" cy="68"/>
            </a:xfrm>
          </p:grpSpPr>
          <p:sp>
            <p:nvSpPr>
              <p:cNvPr id="44057" name="Line 442"/>
              <p:cNvSpPr>
                <a:spLocks noChangeShapeType="1"/>
              </p:cNvSpPr>
              <p:nvPr/>
            </p:nvSpPr>
            <p:spPr bwMode="auto">
              <a:xfrm>
                <a:off x="2172" y="2079"/>
                <a:ext cx="36" cy="3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Line 443"/>
              <p:cNvSpPr>
                <a:spLocks noChangeShapeType="1"/>
              </p:cNvSpPr>
              <p:nvPr/>
            </p:nvSpPr>
            <p:spPr bwMode="auto">
              <a:xfrm>
                <a:off x="2208" y="2115"/>
                <a:ext cx="409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Rectangle 444"/>
              <p:cNvSpPr>
                <a:spLocks noChangeArrowheads="1"/>
              </p:cNvSpPr>
              <p:nvPr/>
            </p:nvSpPr>
            <p:spPr bwMode="auto">
              <a:xfrm>
                <a:off x="2210" y="2047"/>
                <a:ext cx="277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latin typeface="AvantGarde" charset="0"/>
                  </a:rPr>
                  <a:t>Rt:&lt;20:16&gt;</a:t>
                </a:r>
              </a:p>
            </p:txBody>
          </p:sp>
        </p:grpSp>
        <p:sp>
          <p:nvSpPr>
            <p:cNvPr id="44047" name="Text Box 445"/>
            <p:cNvSpPr txBox="1">
              <a:spLocks noChangeArrowheads="1"/>
            </p:cNvSpPr>
            <p:nvPr/>
          </p:nvSpPr>
          <p:spPr bwMode="auto">
            <a:xfrm>
              <a:off x="5309" y="1856"/>
              <a:ext cx="1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0</a:t>
              </a:r>
            </a:p>
            <a:p>
              <a:pPr algn="l"/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1</a:t>
              </a:r>
            </a:p>
            <a:p>
              <a:pPr algn="l"/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2</a:t>
              </a:r>
            </a:p>
            <a:p>
              <a:pPr algn="l"/>
              <a:r>
                <a:rPr lang="en-US" sz="600" b="0">
                  <a:solidFill>
                    <a:srgbClr val="000000"/>
                  </a:solidFill>
                  <a:latin typeface="AvantGarde" charset="0"/>
                </a:rPr>
                <a:t>3</a:t>
              </a:r>
            </a:p>
          </p:txBody>
        </p:sp>
        <p:sp>
          <p:nvSpPr>
            <p:cNvPr id="44048" name="Freeform 446"/>
            <p:cNvSpPr>
              <a:spLocks/>
            </p:cNvSpPr>
            <p:nvPr/>
          </p:nvSpPr>
          <p:spPr bwMode="auto">
            <a:xfrm>
              <a:off x="5387" y="1847"/>
              <a:ext cx="36" cy="48"/>
            </a:xfrm>
            <a:custGeom>
              <a:avLst/>
              <a:gdLst>
                <a:gd name="T0" fmla="*/ 20 w 36"/>
                <a:gd name="T1" fmla="*/ 48 h 48"/>
                <a:gd name="T2" fmla="*/ 0 w 36"/>
                <a:gd name="T3" fmla="*/ 0 h 48"/>
                <a:gd name="T4" fmla="*/ 20 w 36"/>
                <a:gd name="T5" fmla="*/ 24 h 48"/>
                <a:gd name="T6" fmla="*/ 36 w 36"/>
                <a:gd name="T7" fmla="*/ 0 h 48"/>
                <a:gd name="T8" fmla="*/ 20 w 36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8"/>
                <a:gd name="T17" fmla="*/ 36 w 3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8">
                  <a:moveTo>
                    <a:pt x="20" y="48"/>
                  </a:moveTo>
                  <a:lnTo>
                    <a:pt x="0" y="0"/>
                  </a:lnTo>
                  <a:lnTo>
                    <a:pt x="20" y="24"/>
                  </a:lnTo>
                  <a:lnTo>
                    <a:pt x="36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447"/>
            <p:cNvSpPr>
              <a:spLocks noChangeShapeType="1"/>
            </p:cNvSpPr>
            <p:nvPr/>
          </p:nvSpPr>
          <p:spPr bwMode="auto">
            <a:xfrm flipH="1">
              <a:off x="5406" y="1787"/>
              <a:ext cx="0" cy="10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50" name="Freeform 448"/>
            <p:cNvSpPr>
              <a:spLocks/>
            </p:cNvSpPr>
            <p:nvPr/>
          </p:nvSpPr>
          <p:spPr bwMode="auto">
            <a:xfrm>
              <a:off x="5307" y="195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Freeform 449"/>
            <p:cNvSpPr>
              <a:spLocks/>
            </p:cNvSpPr>
            <p:nvPr/>
          </p:nvSpPr>
          <p:spPr bwMode="auto">
            <a:xfrm>
              <a:off x="5311" y="2010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Freeform 450"/>
            <p:cNvSpPr>
              <a:spLocks/>
            </p:cNvSpPr>
            <p:nvPr/>
          </p:nvSpPr>
          <p:spPr bwMode="auto">
            <a:xfrm>
              <a:off x="5311" y="2068"/>
              <a:ext cx="48" cy="36"/>
            </a:xfrm>
            <a:custGeom>
              <a:avLst/>
              <a:gdLst>
                <a:gd name="T0" fmla="*/ 48 w 48"/>
                <a:gd name="T1" fmla="*/ 20 h 36"/>
                <a:gd name="T2" fmla="*/ 0 w 48"/>
                <a:gd name="T3" fmla="*/ 36 h 36"/>
                <a:gd name="T4" fmla="*/ 24 w 48"/>
                <a:gd name="T5" fmla="*/ 20 h 36"/>
                <a:gd name="T6" fmla="*/ 0 w 48"/>
                <a:gd name="T7" fmla="*/ 0 h 36"/>
                <a:gd name="T8" fmla="*/ 48 w 48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48" y="20"/>
                  </a:moveTo>
                  <a:lnTo>
                    <a:pt x="0" y="36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48" y="2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451"/>
            <p:cNvSpPr>
              <a:spLocks noChangeShapeType="1"/>
            </p:cNvSpPr>
            <p:nvPr/>
          </p:nvSpPr>
          <p:spPr bwMode="auto">
            <a:xfrm flipH="1">
              <a:off x="5282" y="2030"/>
              <a:ext cx="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54" name="Line 452"/>
            <p:cNvSpPr>
              <a:spLocks noChangeShapeType="1"/>
            </p:cNvSpPr>
            <p:nvPr/>
          </p:nvSpPr>
          <p:spPr bwMode="auto">
            <a:xfrm flipH="1">
              <a:off x="5282" y="2088"/>
              <a:ext cx="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055" name="Text Box 453"/>
            <p:cNvSpPr txBox="1">
              <a:spLocks noChangeArrowheads="1"/>
            </p:cNvSpPr>
            <p:nvPr/>
          </p:nvSpPr>
          <p:spPr bwMode="auto">
            <a:xfrm>
              <a:off x="5173" y="1962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31</a:t>
              </a:r>
            </a:p>
          </p:txBody>
        </p:sp>
        <p:sp>
          <p:nvSpPr>
            <p:cNvPr id="44056" name="Text Box 454"/>
            <p:cNvSpPr txBox="1">
              <a:spLocks noChangeArrowheads="1"/>
            </p:cNvSpPr>
            <p:nvPr/>
          </p:nvSpPr>
          <p:spPr bwMode="auto">
            <a:xfrm>
              <a:off x="5172" y="2016"/>
              <a:ext cx="2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600" b="0">
                  <a:latin typeface="AvantGarde" charset="0"/>
                </a:rPr>
                <a:t>27</a:t>
              </a:r>
            </a:p>
          </p:txBody>
        </p:sp>
      </p:grpSp>
      <p:sp>
        <p:nvSpPr>
          <p:cNvPr id="44039" name="Rectangle 356"/>
          <p:cNvSpPr>
            <a:spLocks noChangeArrowheads="1"/>
          </p:cNvSpPr>
          <p:nvPr/>
        </p:nvSpPr>
        <p:spPr bwMode="auto">
          <a:xfrm>
            <a:off x="5137150" y="3714750"/>
            <a:ext cx="444500" cy="19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MIPS Control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067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The control unit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is simply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 large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truth table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42938" name="Group 538"/>
          <p:cNvGraphicFramePr>
            <a:graphicFrameLocks noGrp="1"/>
          </p:cNvGraphicFramePr>
          <p:nvPr/>
        </p:nvGraphicFramePr>
        <p:xfrm>
          <a:off x="457200" y="1393825"/>
          <a:ext cx="6781800" cy="5159377"/>
        </p:xfrm>
        <a:graphic>
          <a:graphicData uri="http://schemas.openxmlformats.org/drawingml/2006/table">
            <a:tbl>
              <a:tblPr/>
              <a:tblGrid>
                <a:gridCol w="14478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533400"/>
                <a:gridCol w="304800"/>
                <a:gridCol w="304800"/>
                <a:gridCol w="381000"/>
                <a:gridCol w="381000"/>
                <a:gridCol w="381000"/>
                <a:gridCol w="381000"/>
              </a:tblGrid>
              <a:tr h="1158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Instruction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T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Q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X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T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WA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W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D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ALUFN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Sub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Bool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 Shift Math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W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W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R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F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BS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andi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lw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sw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</a:rPr>
                        <a:t>beq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34" name="TextBox 1"/>
          <p:cNvSpPr txBox="1">
            <a:spLocks noChangeArrowheads="1"/>
          </p:cNvSpPr>
          <p:nvPr/>
        </p:nvSpPr>
        <p:spPr bwMode="auto">
          <a:xfrm rot="-1993842">
            <a:off x="3884613" y="48641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800000"/>
                </a:solidFill>
              </a:rPr>
              <a:t>Problem Set </a:t>
            </a:r>
            <a:r>
              <a:rPr lang="en-US" dirty="0" smtClean="0">
                <a:solidFill>
                  <a:srgbClr val="800000"/>
                </a:solidFill>
              </a:rPr>
              <a:t>#5!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have designed a full “</a:t>
            </a:r>
            <a:r>
              <a:rPr lang="en-US" dirty="0" err="1" smtClean="0"/>
              <a:t>miniMIPS</a:t>
            </a:r>
            <a:r>
              <a:rPr lang="en-US" dirty="0" smtClean="0"/>
              <a:t>” processor!</a:t>
            </a:r>
          </a:p>
          <a:p>
            <a:pPr lvl="1">
              <a:defRPr/>
            </a:pPr>
            <a:r>
              <a:rPr lang="en-US" dirty="0" smtClean="0"/>
              <a:t>has </a:t>
            </a:r>
            <a:r>
              <a:rPr lang="en-US" dirty="0" err="1" smtClean="0"/>
              <a:t>datapath</a:t>
            </a:r>
            <a:r>
              <a:rPr lang="en-US" dirty="0" smtClean="0"/>
              <a:t>, which includes registers, ALU</a:t>
            </a:r>
          </a:p>
          <a:p>
            <a:pPr lvl="1">
              <a:defRPr/>
            </a:pPr>
            <a:r>
              <a:rPr lang="en-US" dirty="0" smtClean="0"/>
              <a:t>instruction and data memories</a:t>
            </a:r>
          </a:p>
          <a:p>
            <a:pPr lvl="1">
              <a:defRPr/>
            </a:pPr>
            <a:r>
              <a:rPr lang="en-US" dirty="0" smtClean="0"/>
              <a:t>control unit governs everything!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Next couple of classes:  some advanced topics</a:t>
            </a:r>
          </a:p>
          <a:p>
            <a:pPr lvl="1">
              <a:defRPr/>
            </a:pPr>
            <a:r>
              <a:rPr lang="en-US" dirty="0" smtClean="0"/>
              <a:t>memory hierarchy:  caches etc.</a:t>
            </a:r>
          </a:p>
          <a:p>
            <a:pPr lvl="1">
              <a:defRPr/>
            </a:pPr>
            <a:r>
              <a:rPr lang="en-US" dirty="0" smtClean="0"/>
              <a:t>pipelining the processor:  benefits and challenges</a:t>
            </a:r>
          </a:p>
          <a:p>
            <a:pPr lvl="1">
              <a:defRPr/>
            </a:pPr>
            <a:r>
              <a:rPr lang="en-US" dirty="0" smtClean="0"/>
              <a:t>wrap up (grades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Datapath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Consists of all of those components that store or process data</a:t>
            </a:r>
          </a:p>
          <a:p>
            <a:pPr lvl="1">
              <a:defRPr/>
            </a:pPr>
            <a:r>
              <a:rPr lang="en-US" dirty="0" smtClean="0"/>
              <a:t>Registers, ALU, memories</a:t>
            </a:r>
          </a:p>
          <a:p>
            <a:pPr>
              <a:defRPr/>
            </a:pPr>
            <a:r>
              <a:rPr lang="en-US" dirty="0" smtClean="0"/>
              <a:t>Control</a:t>
            </a:r>
          </a:p>
          <a:p>
            <a:pPr lvl="1">
              <a:defRPr/>
            </a:pPr>
            <a:r>
              <a:rPr lang="en-US" dirty="0" smtClean="0"/>
              <a:t>Consists of those components that tell </a:t>
            </a:r>
            <a:r>
              <a:rPr lang="en-US" dirty="0" err="1" smtClean="0"/>
              <a:t>datapath</a:t>
            </a:r>
            <a:r>
              <a:rPr lang="en-US" dirty="0" smtClean="0"/>
              <a:t> components what to do and when</a:t>
            </a:r>
          </a:p>
          <a:p>
            <a:pPr lvl="1">
              <a:defRPr/>
            </a:pPr>
            <a:r>
              <a:rPr lang="en-US" dirty="0" smtClean="0"/>
              <a:t>Clock, control logic (finite state machines or combinational look-up tables)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ahoma" charset="0"/>
                <a:ea typeface="Tahoma"/>
              </a:rPr>
              <a:t>Datapath</a:t>
            </a:r>
            <a:r>
              <a:rPr lang="en-US" dirty="0">
                <a:latin typeface="Tahoma" charset="0"/>
                <a:ea typeface="Tahoma"/>
              </a:rPr>
              <a:t> for R-type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Registers and ALU</a:t>
            </a:r>
          </a:p>
          <a:p>
            <a:pPr lvl="1">
              <a:defRPr/>
            </a:pPr>
            <a:r>
              <a:rPr lang="en-US" dirty="0" smtClean="0"/>
              <a:t>All of the registers together are called register bank, or “register file”</a:t>
            </a:r>
            <a:endParaRPr lang="en-US" dirty="0"/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6705600" y="3646488"/>
            <a:ext cx="609600" cy="1219200"/>
          </a:xfrm>
          <a:custGeom>
            <a:avLst/>
            <a:gdLst>
              <a:gd name="T0" fmla="*/ 0 w 210"/>
              <a:gd name="T1" fmla="*/ 0 h 645"/>
              <a:gd name="T2" fmla="*/ 0 w 210"/>
              <a:gd name="T3" fmla="*/ 2147483647 h 645"/>
              <a:gd name="T4" fmla="*/ 2147483647 w 210"/>
              <a:gd name="T5" fmla="*/ 2147483647 h 645"/>
              <a:gd name="T6" fmla="*/ 0 w 210"/>
              <a:gd name="T7" fmla="*/ 2147483647 h 645"/>
              <a:gd name="T8" fmla="*/ 0 w 210"/>
              <a:gd name="T9" fmla="*/ 2147483647 h 645"/>
              <a:gd name="T10" fmla="*/ 2147483647 w 210"/>
              <a:gd name="T11" fmla="*/ 2147483647 h 645"/>
              <a:gd name="T12" fmla="*/ 2147483647 w 210"/>
              <a:gd name="T13" fmla="*/ 2147483647 h 645"/>
              <a:gd name="T14" fmla="*/ 0 w 210"/>
              <a:gd name="T15" fmla="*/ 2147483647 h 645"/>
              <a:gd name="T16" fmla="*/ 0 w 210"/>
              <a:gd name="T17" fmla="*/ 2147483647 h 6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645"/>
              <a:gd name="T29" fmla="*/ 210 w 210"/>
              <a:gd name="T30" fmla="*/ 645 h 6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645">
                <a:moveTo>
                  <a:pt x="0" y="0"/>
                </a:moveTo>
                <a:lnTo>
                  <a:pt x="0" y="261"/>
                </a:lnTo>
                <a:lnTo>
                  <a:pt x="68" y="324"/>
                </a:lnTo>
                <a:lnTo>
                  <a:pt x="0" y="386"/>
                </a:lnTo>
                <a:lnTo>
                  <a:pt x="0" y="645"/>
                </a:lnTo>
                <a:lnTo>
                  <a:pt x="210" y="449"/>
                </a:lnTo>
                <a:lnTo>
                  <a:pt x="210" y="200"/>
                </a:lnTo>
                <a:lnTo>
                  <a:pt x="0" y="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3417888"/>
            <a:ext cx="32004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096000" y="3875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096000" y="46370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133600" y="3646488"/>
            <a:ext cx="762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841625" y="3505200"/>
            <a:ext cx="151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Read Reg. 1 (rs)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2438400" y="35702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346325" y="3341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133600" y="4027488"/>
            <a:ext cx="762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438400" y="39512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346325" y="3798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133600" y="4408488"/>
            <a:ext cx="762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438400" y="43322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346325" y="4103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133600" y="5018088"/>
            <a:ext cx="762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2438400" y="49418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346325" y="47132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841625" y="3875088"/>
            <a:ext cx="1471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Read Reg. 2 (rt)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859088" y="4256088"/>
            <a:ext cx="134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Write Reg. (rd)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863850" y="4865688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Write Data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427663" y="3733800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data 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437188" y="4484688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data 2</a:t>
            </a: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7315200" y="43322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696200" y="4332288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>
            <a:off x="2133600" y="5627688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2133600" y="50180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6934200" y="2732088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6858000" y="3494088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6870700" y="32527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324600" y="243840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 dirty="0">
                <a:latin typeface="Arial" charset="0"/>
                <a:cs typeface="Tahoma" charset="0"/>
              </a:rPr>
              <a:t>ALU Operation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877888" y="3494088"/>
            <a:ext cx="1331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25-21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877888" y="3875088"/>
            <a:ext cx="1331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20-16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892175" y="4256088"/>
            <a:ext cx="131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15-11</a:t>
            </a: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 flipV="1">
            <a:off x="4038600" y="524668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2327275" y="6161088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RegWrite </a:t>
            </a:r>
            <a:br>
              <a:rPr lang="en-US" sz="1400" b="0">
                <a:latin typeface="Arial" charset="0"/>
                <a:cs typeface="Tahoma" charset="0"/>
              </a:rPr>
            </a:br>
            <a:r>
              <a:rPr lang="en-US" sz="1400" b="0">
                <a:latin typeface="Arial" charset="0"/>
                <a:cs typeface="Tahoma" charset="0"/>
              </a:rPr>
              <a:t>(1 means write, 0 means don’t)</a:t>
            </a: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6264275" y="45608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6172200" y="43322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 flipH="1">
            <a:off x="6188075" y="3798888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096000" y="35702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1546" name="Rectangle 2"/>
          <p:cNvSpPr>
            <a:spLocks noChangeArrowheads="1"/>
          </p:cNvSpPr>
          <p:nvPr/>
        </p:nvSpPr>
        <p:spPr bwMode="auto">
          <a:xfrm>
            <a:off x="6781800" y="4264025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 dirty="0">
                <a:latin typeface="Arial" charset="0"/>
                <a:cs typeface="Tahoma" charset="0"/>
              </a:rPr>
              <a:t>ALU </a:t>
            </a: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Register File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32 registers ($0-$31), each 32 bits wide</a:t>
            </a:r>
          </a:p>
          <a:p>
            <a:pPr>
              <a:defRPr/>
            </a:pPr>
            <a:r>
              <a:rPr lang="en-US" dirty="0" smtClean="0"/>
              <a:t>2 ports for reading, 1 port for writing</a:t>
            </a:r>
            <a:endParaRPr 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0" y="2736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62000" y="312420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1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62000" y="3498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2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62000" y="3879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3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62000" y="4260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4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62000" y="4641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...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62000" y="5022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30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62000" y="540385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Register 31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438400" y="2895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438400" y="3276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438400" y="3657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438400" y="4038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438400" y="4419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38400" y="5181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438400" y="5562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895600" y="2743200"/>
            <a:ext cx="1524000" cy="297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32 to1 MUX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581400" y="2362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895600" y="19812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Read Reg 1</a:t>
            </a: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419600" y="4191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860925" y="37703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Data 1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854200" y="6284913"/>
            <a:ext cx="363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There are 32 bits in each register!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2514600" y="56308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248400" y="42926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LOT’</a:t>
            </a:r>
            <a:r>
              <a:rPr lang="en-US" altLang="ja-JP" sz="1800" b="0">
                <a:latin typeface="Arial" charset="0"/>
                <a:cs typeface="Tahoma" charset="0"/>
              </a:rPr>
              <a:t>S OF CONNECTIONS!</a:t>
            </a:r>
            <a:endParaRPr lang="en-US" sz="1800" b="0">
              <a:latin typeface="Arial" charset="0"/>
              <a:cs typeface="Tahoma" charset="0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248400" y="5359400"/>
            <a:ext cx="266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And this is just one port!  Remember, there’</a:t>
            </a:r>
            <a:r>
              <a:rPr lang="en-US" altLang="ja-JP" sz="1800" b="0">
                <a:latin typeface="Arial" charset="0"/>
                <a:cs typeface="Tahoma" charset="0"/>
              </a:rPr>
              <a:t>s data1 and data2 coming out of the register file!</a:t>
            </a:r>
            <a:endParaRPr lang="en-US" sz="1800" b="0">
              <a:latin typeface="Arial" charset="0"/>
              <a:cs typeface="Tahoma" charset="0"/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3486150" y="2457450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597275" y="2362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2558" name="Line 28"/>
          <p:cNvSpPr>
            <a:spLocks noChangeShapeType="1"/>
          </p:cNvSpPr>
          <p:nvPr/>
        </p:nvSpPr>
        <p:spPr bwMode="auto">
          <a:xfrm flipH="1">
            <a:off x="2566988" y="2841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9"/>
          <p:cNvSpPr txBox="1">
            <a:spLocks noChangeArrowheads="1"/>
          </p:cNvSpPr>
          <p:nvPr/>
        </p:nvSpPr>
        <p:spPr bwMode="auto">
          <a:xfrm>
            <a:off x="2441575" y="5318125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2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2560" name="Line 28"/>
          <p:cNvSpPr>
            <a:spLocks noChangeShapeType="1"/>
          </p:cNvSpPr>
          <p:nvPr/>
        </p:nvSpPr>
        <p:spPr bwMode="auto">
          <a:xfrm flipH="1">
            <a:off x="2563813" y="3222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 flipH="1">
            <a:off x="2563813" y="3603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8"/>
          <p:cNvSpPr>
            <a:spLocks noChangeShapeType="1"/>
          </p:cNvSpPr>
          <p:nvPr/>
        </p:nvSpPr>
        <p:spPr bwMode="auto">
          <a:xfrm flipH="1">
            <a:off x="2560638" y="3984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28"/>
          <p:cNvSpPr>
            <a:spLocks noChangeShapeType="1"/>
          </p:cNvSpPr>
          <p:nvPr/>
        </p:nvSpPr>
        <p:spPr bwMode="auto">
          <a:xfrm flipH="1">
            <a:off x="2578100" y="2838450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28"/>
          <p:cNvSpPr>
            <a:spLocks noChangeShapeType="1"/>
          </p:cNvSpPr>
          <p:nvPr/>
        </p:nvSpPr>
        <p:spPr bwMode="auto">
          <a:xfrm flipH="1">
            <a:off x="2574925" y="3217863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28"/>
          <p:cNvSpPr>
            <a:spLocks noChangeShapeType="1"/>
          </p:cNvSpPr>
          <p:nvPr/>
        </p:nvSpPr>
        <p:spPr bwMode="auto">
          <a:xfrm flipH="1">
            <a:off x="2574925" y="3600450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28"/>
          <p:cNvSpPr>
            <a:spLocks noChangeShapeType="1"/>
          </p:cNvSpPr>
          <p:nvPr/>
        </p:nvSpPr>
        <p:spPr bwMode="auto">
          <a:xfrm flipH="1">
            <a:off x="2571750" y="3979863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Line 28"/>
          <p:cNvSpPr>
            <a:spLocks noChangeShapeType="1"/>
          </p:cNvSpPr>
          <p:nvPr/>
        </p:nvSpPr>
        <p:spPr bwMode="auto">
          <a:xfrm flipH="1">
            <a:off x="2562225" y="4365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Line 28"/>
          <p:cNvSpPr>
            <a:spLocks noChangeShapeType="1"/>
          </p:cNvSpPr>
          <p:nvPr/>
        </p:nvSpPr>
        <p:spPr bwMode="auto">
          <a:xfrm flipH="1">
            <a:off x="2559050" y="4746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Line 28"/>
          <p:cNvSpPr>
            <a:spLocks noChangeShapeType="1"/>
          </p:cNvSpPr>
          <p:nvPr/>
        </p:nvSpPr>
        <p:spPr bwMode="auto">
          <a:xfrm flipH="1">
            <a:off x="2559050" y="5127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28"/>
          <p:cNvSpPr>
            <a:spLocks noChangeShapeType="1"/>
          </p:cNvSpPr>
          <p:nvPr/>
        </p:nvSpPr>
        <p:spPr bwMode="auto">
          <a:xfrm flipH="1">
            <a:off x="2555875" y="5508625"/>
            <a:ext cx="2000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Tahoma"/>
              </a:rPr>
              <a:t>Register </a:t>
            </a:r>
            <a:r>
              <a:rPr lang="en-US" dirty="0">
                <a:latin typeface="Tahoma" charset="0"/>
                <a:ea typeface="Tahoma"/>
              </a:rPr>
              <a:t>File has 3 ports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895600" y="2743200"/>
            <a:ext cx="32004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6096000" y="3200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6096000" y="3962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2133600" y="2971800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2846388" y="2830513"/>
            <a:ext cx="1192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Read Reg. 1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H="1">
            <a:off x="2438400" y="28956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2346325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2133600" y="3352800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>
            <a:off x="2438400" y="32766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2346325" y="3124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2133600" y="3733800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2438400" y="36576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2346325" y="3429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5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2133600" y="4343400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438400" y="4267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23622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2846388" y="3200400"/>
            <a:ext cx="1192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Read Reg. 2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2859088" y="3581400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Write Reg.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2863850" y="4191000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Write Data</a:t>
            </a: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5427663" y="3059113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data 1</a:t>
            </a:r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5437188" y="3810000"/>
            <a:ext cx="684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data 2</a:t>
            </a:r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877888" y="2819400"/>
            <a:ext cx="1331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25-21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877888" y="3200400"/>
            <a:ext cx="1331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20-16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892175" y="3581400"/>
            <a:ext cx="1317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Inst Bits 15-11</a:t>
            </a:r>
          </a:p>
        </p:txBody>
      </p:sp>
      <p:sp>
        <p:nvSpPr>
          <p:cNvPr id="23578" name="Line 27"/>
          <p:cNvSpPr>
            <a:spLocks noChangeShapeType="1"/>
          </p:cNvSpPr>
          <p:nvPr/>
        </p:nvSpPr>
        <p:spPr bwMode="auto">
          <a:xfrm flipV="1">
            <a:off x="4038600" y="4572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3581400" y="5486400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RegWrite</a:t>
            </a:r>
          </a:p>
        </p:txBody>
      </p:sp>
      <p:sp>
        <p:nvSpPr>
          <p:cNvPr id="23580" name="Line 29"/>
          <p:cNvSpPr>
            <a:spLocks noChangeShapeType="1"/>
          </p:cNvSpPr>
          <p:nvPr/>
        </p:nvSpPr>
        <p:spPr bwMode="auto">
          <a:xfrm flipH="1">
            <a:off x="6248400" y="3124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6172200" y="2895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 flipH="1">
            <a:off x="6248400" y="38862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Text Box 32"/>
          <p:cNvSpPr txBox="1">
            <a:spLocks noChangeArrowheads="1"/>
          </p:cNvSpPr>
          <p:nvPr/>
        </p:nvSpPr>
        <p:spPr bwMode="auto">
          <a:xfrm>
            <a:off x="6172200" y="3657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400" b="0">
                <a:latin typeface="Arial" charset="0"/>
                <a:cs typeface="Tahoma" charset="0"/>
              </a:rPr>
              <a:t>32</a:t>
            </a:r>
          </a:p>
        </p:txBody>
      </p:sp>
      <p:sp>
        <p:nvSpPr>
          <p:cNvPr id="23584" name="Text Box 33"/>
          <p:cNvSpPr txBox="1">
            <a:spLocks noChangeArrowheads="1"/>
          </p:cNvSpPr>
          <p:nvPr/>
        </p:nvSpPr>
        <p:spPr bwMode="auto">
          <a:xfrm>
            <a:off x="3657600" y="1371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2 Read Ports</a:t>
            </a:r>
          </a:p>
        </p:txBody>
      </p:sp>
      <p:sp>
        <p:nvSpPr>
          <p:cNvPr id="23585" name="Line 34"/>
          <p:cNvSpPr>
            <a:spLocks noChangeShapeType="1"/>
          </p:cNvSpPr>
          <p:nvPr/>
        </p:nvSpPr>
        <p:spPr bwMode="auto">
          <a:xfrm flipH="1">
            <a:off x="2971800" y="1676400"/>
            <a:ext cx="13716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/>
        </p:nvSpPr>
        <p:spPr bwMode="auto">
          <a:xfrm flipH="1">
            <a:off x="3505200" y="1752600"/>
            <a:ext cx="9144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6"/>
          <p:cNvSpPr>
            <a:spLocks noChangeShapeType="1"/>
          </p:cNvSpPr>
          <p:nvPr/>
        </p:nvSpPr>
        <p:spPr bwMode="auto">
          <a:xfrm>
            <a:off x="4724400" y="1752600"/>
            <a:ext cx="8382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7"/>
          <p:cNvSpPr>
            <a:spLocks noChangeShapeType="1"/>
          </p:cNvSpPr>
          <p:nvPr/>
        </p:nvSpPr>
        <p:spPr bwMode="auto">
          <a:xfrm>
            <a:off x="4876800" y="1752600"/>
            <a:ext cx="838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38"/>
          <p:cNvSpPr txBox="1">
            <a:spLocks noChangeArrowheads="1"/>
          </p:cNvSpPr>
          <p:nvPr/>
        </p:nvSpPr>
        <p:spPr bwMode="auto">
          <a:xfrm>
            <a:off x="517525" y="50657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1 Write Port</a:t>
            </a:r>
          </a:p>
        </p:txBody>
      </p:sp>
      <p:sp>
        <p:nvSpPr>
          <p:cNvPr id="23590" name="Line 39"/>
          <p:cNvSpPr>
            <a:spLocks noChangeShapeType="1"/>
          </p:cNvSpPr>
          <p:nvPr/>
        </p:nvSpPr>
        <p:spPr bwMode="auto">
          <a:xfrm flipV="1">
            <a:off x="1066800" y="3886200"/>
            <a:ext cx="9906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 flipV="1">
            <a:off x="1600200" y="4495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97" name="Text Box 41"/>
          <p:cNvSpPr txBox="1">
            <a:spLocks noChangeArrowheads="1"/>
          </p:cNvSpPr>
          <p:nvPr/>
        </p:nvSpPr>
        <p:spPr bwMode="auto">
          <a:xfrm>
            <a:off x="4724400" y="47244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REALLY LOTS OF CONNECTIONS!</a:t>
            </a:r>
          </a:p>
        </p:txBody>
      </p:sp>
      <p:sp>
        <p:nvSpPr>
          <p:cNvPr id="505898" name="Text Box 42"/>
          <p:cNvSpPr txBox="1">
            <a:spLocks noChangeArrowheads="1"/>
          </p:cNvSpPr>
          <p:nvPr/>
        </p:nvSpPr>
        <p:spPr bwMode="auto">
          <a:xfrm>
            <a:off x="5394325" y="1066800"/>
            <a:ext cx="3749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1800" b="0">
                <a:latin typeface="Arial" charset="0"/>
                <a:cs typeface="Tahoma" charset="0"/>
              </a:rPr>
              <a:t>This is one reason we have only a small number of registers</a:t>
            </a:r>
          </a:p>
        </p:txBody>
      </p:sp>
      <p:sp>
        <p:nvSpPr>
          <p:cNvPr id="505899" name="Text Box 43"/>
          <p:cNvSpPr txBox="1">
            <a:spLocks noChangeArrowheads="1"/>
          </p:cNvSpPr>
          <p:nvPr/>
        </p:nvSpPr>
        <p:spPr bwMode="auto">
          <a:xfrm>
            <a:off x="6019800" y="1905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0">
                <a:latin typeface="Arial" charset="0"/>
                <a:cs typeface="Tahoma" charset="0"/>
              </a:rPr>
              <a:t>What’</a:t>
            </a:r>
            <a:r>
              <a:rPr lang="en-US" altLang="ja-JP" sz="1800" b="0">
                <a:latin typeface="Arial" charset="0"/>
                <a:cs typeface="Tahoma" charset="0"/>
              </a:rPr>
              <a:t>s another reason?</a:t>
            </a:r>
            <a:endParaRPr lang="en-US" sz="1800" b="0">
              <a:latin typeface="Arial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97" grpId="0" autoUpdateAnimBg="0"/>
      <p:bldP spid="505898" grpId="0" autoUpdateAnimBg="0"/>
      <p:bldP spid="5058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Let’s review our ALU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Let’s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review the ALU that we built a few lectures ago.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sz="18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4579" name="Group 1"/>
          <p:cNvGrpSpPr>
            <a:grpSpLocks/>
          </p:cNvGrpSpPr>
          <p:nvPr/>
        </p:nvGrpSpPr>
        <p:grpSpPr bwMode="auto">
          <a:xfrm>
            <a:off x="6176963" y="3619500"/>
            <a:ext cx="2890837" cy="2578100"/>
            <a:chOff x="6253163" y="2609850"/>
            <a:chExt cx="2890535" cy="2578100"/>
          </a:xfrm>
        </p:grpSpPr>
        <p:sp>
          <p:nvSpPr>
            <p:cNvPr id="24675" name="Text Box 463"/>
            <p:cNvSpPr txBox="1">
              <a:spLocks noChangeArrowheads="1"/>
            </p:cNvSpPr>
            <p:nvPr/>
          </p:nvSpPr>
          <p:spPr bwMode="auto">
            <a:xfrm>
              <a:off x="6253163" y="2919413"/>
              <a:ext cx="2890535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Sub Bool Shft Math  OP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0   XX   0    1    A+B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XX   0    1    A-B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1    0    B&lt;&lt;A</a:t>
              </a:r>
              <a:br>
                <a:rPr lang="en-US" sz="1400">
                  <a:latin typeface="Courier New" charset="0"/>
                  <a:cs typeface="Courier New" charset="0"/>
                </a:rPr>
              </a:br>
              <a:r>
                <a:rPr lang="en-US" sz="1400">
                  <a:latin typeface="Courier New" charset="0"/>
                  <a:cs typeface="Courier New" charset="0"/>
                </a:rPr>
                <a:t> X   10   1    0    B&gt;&gt;A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1    0    B&gt;&gt;&gt;A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0    0    A &amp;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01   0    0    A |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10   0    0    A ^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0    0    A | B</a:t>
              </a:r>
            </a:p>
          </p:txBody>
        </p:sp>
        <p:sp>
          <p:nvSpPr>
            <p:cNvPr id="24676" name="Line 464"/>
            <p:cNvSpPr>
              <a:spLocks noChangeShapeType="1"/>
            </p:cNvSpPr>
            <p:nvPr/>
          </p:nvSpPr>
          <p:spPr bwMode="auto">
            <a:xfrm>
              <a:off x="6330950" y="3208338"/>
              <a:ext cx="2600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77" name="Line 465"/>
            <p:cNvSpPr>
              <a:spLocks noChangeShapeType="1"/>
            </p:cNvSpPr>
            <p:nvPr/>
          </p:nvSpPr>
          <p:spPr bwMode="auto">
            <a:xfrm>
              <a:off x="8401050" y="2952750"/>
              <a:ext cx="6350" cy="223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678" name="Text Box 469"/>
            <p:cNvSpPr txBox="1">
              <a:spLocks noChangeArrowheads="1"/>
            </p:cNvSpPr>
            <p:nvPr/>
          </p:nvSpPr>
          <p:spPr bwMode="auto">
            <a:xfrm>
              <a:off x="6867525" y="2609850"/>
              <a:ext cx="1539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Tahoma" charset="0"/>
                </a:rPr>
                <a:t>5-bit ALUFN</a:t>
              </a:r>
            </a:p>
          </p:txBody>
        </p:sp>
      </p:grp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52400" y="1576388"/>
            <a:ext cx="6408738" cy="5281612"/>
            <a:chOff x="1363663" y="1600200"/>
            <a:chExt cx="6408737" cy="5281613"/>
          </a:xfrm>
        </p:grpSpPr>
        <p:sp>
          <p:nvSpPr>
            <p:cNvPr id="24582" name="Line 5"/>
            <p:cNvSpPr>
              <a:spLocks noChangeShapeType="1"/>
            </p:cNvSpPr>
            <p:nvPr/>
          </p:nvSpPr>
          <p:spPr bwMode="auto">
            <a:xfrm flipH="1">
              <a:off x="6583363" y="2411413"/>
              <a:ext cx="1189037" cy="3429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8"/>
            <p:cNvSpPr>
              <a:spLocks noChangeShapeType="1"/>
            </p:cNvSpPr>
            <p:nvPr/>
          </p:nvSpPr>
          <p:spPr bwMode="auto">
            <a:xfrm flipH="1">
              <a:off x="4899025" y="2411413"/>
              <a:ext cx="2873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2645850" y="6173788"/>
              <a:ext cx="7836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Flags</a:t>
              </a:r>
              <a:br>
                <a:rPr lang="en-US" sz="2000" b="0">
                  <a:latin typeface="Tahoma" charset="0"/>
                  <a:cs typeface="Tahoma" charset="0"/>
                </a:rPr>
              </a:br>
              <a:r>
                <a:rPr lang="en-US" sz="2000" b="0">
                  <a:latin typeface="Tahoma" charset="0"/>
                  <a:cs typeface="Tahoma" charset="0"/>
                </a:rPr>
                <a:t>N,V,C</a:t>
              </a:r>
            </a:p>
          </p:txBody>
        </p:sp>
        <p:grpSp>
          <p:nvGrpSpPr>
            <p:cNvPr id="24585" name="Group 138"/>
            <p:cNvGrpSpPr>
              <a:grpSpLocks/>
            </p:cNvGrpSpPr>
            <p:nvPr/>
          </p:nvGrpSpPr>
          <p:grpSpPr bwMode="auto">
            <a:xfrm>
              <a:off x="1363663" y="1600200"/>
              <a:ext cx="5284787" cy="5083175"/>
              <a:chOff x="859" y="881"/>
              <a:chExt cx="3329" cy="3202"/>
            </a:xfrm>
          </p:grpSpPr>
          <p:sp>
            <p:nvSpPr>
              <p:cNvPr id="24593" name="Line 11"/>
              <p:cNvSpPr>
                <a:spLocks noChangeShapeType="1"/>
              </p:cNvSpPr>
              <p:nvPr/>
            </p:nvSpPr>
            <p:spPr bwMode="auto">
              <a:xfrm>
                <a:off x="901" y="1392"/>
                <a:ext cx="749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2"/>
              <p:cNvSpPr>
                <a:spLocks noChangeShapeType="1"/>
              </p:cNvSpPr>
              <p:nvPr/>
            </p:nvSpPr>
            <p:spPr bwMode="auto">
              <a:xfrm>
                <a:off x="1650" y="3552"/>
                <a:ext cx="24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Line 13"/>
              <p:cNvSpPr>
                <a:spLocks noChangeShapeType="1"/>
              </p:cNvSpPr>
              <p:nvPr/>
            </p:nvSpPr>
            <p:spPr bwMode="auto">
              <a:xfrm flipH="1">
                <a:off x="2899" y="1392"/>
                <a:ext cx="187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14"/>
              <p:cNvSpPr>
                <a:spLocks noChangeShapeType="1"/>
              </p:cNvSpPr>
              <p:nvPr/>
            </p:nvSpPr>
            <p:spPr bwMode="auto">
              <a:xfrm>
                <a:off x="2711" y="1392"/>
                <a:ext cx="18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15"/>
              <p:cNvSpPr>
                <a:spLocks noChangeShapeType="1"/>
              </p:cNvSpPr>
              <p:nvPr/>
            </p:nvSpPr>
            <p:spPr bwMode="auto">
              <a:xfrm flipH="1">
                <a:off x="901" y="1392"/>
                <a:ext cx="18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16"/>
              <p:cNvSpPr>
                <a:spLocks noChangeShapeType="1"/>
              </p:cNvSpPr>
              <p:nvPr/>
            </p:nvSpPr>
            <p:spPr bwMode="auto">
              <a:xfrm>
                <a:off x="1824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17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Text Box 18"/>
              <p:cNvSpPr txBox="1">
                <a:spLocks noChangeArrowheads="1"/>
              </p:cNvSpPr>
              <p:nvPr/>
            </p:nvSpPr>
            <p:spPr bwMode="auto">
              <a:xfrm>
                <a:off x="1697" y="881"/>
                <a:ext cx="25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b="0">
                    <a:latin typeface="Tahoma" charset="0"/>
                    <a:cs typeface="Tahoma" charset="0"/>
                  </a:rPr>
                  <a:t>A</a:t>
                </a:r>
              </a:p>
            </p:txBody>
          </p:sp>
          <p:sp>
            <p:nvSpPr>
              <p:cNvPr id="24601" name="Text Box 19"/>
              <p:cNvSpPr txBox="1">
                <a:spLocks noChangeArrowheads="1"/>
              </p:cNvSpPr>
              <p:nvPr/>
            </p:nvSpPr>
            <p:spPr bwMode="auto">
              <a:xfrm>
                <a:off x="3859" y="881"/>
                <a:ext cx="25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b="0">
                    <a:latin typeface="Tahoma" charset="0"/>
                    <a:cs typeface="Tahoma" charset="0"/>
                  </a:rPr>
                  <a:t>B</a:t>
                </a:r>
              </a:p>
            </p:txBody>
          </p:sp>
          <p:sp>
            <p:nvSpPr>
              <p:cNvPr id="24602" name="Line 20"/>
              <p:cNvSpPr>
                <a:spLocks noChangeShapeType="1"/>
              </p:cNvSpPr>
              <p:nvPr/>
            </p:nvSpPr>
            <p:spPr bwMode="auto">
              <a:xfrm>
                <a:off x="2905" y="355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Text Box 21"/>
              <p:cNvSpPr txBox="1">
                <a:spLocks noChangeArrowheads="1"/>
              </p:cNvSpPr>
              <p:nvPr/>
            </p:nvSpPr>
            <p:spPr bwMode="auto">
              <a:xfrm>
                <a:off x="2545" y="3753"/>
                <a:ext cx="72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b="0">
                    <a:latin typeface="Tahoma" charset="0"/>
                    <a:cs typeface="Tahoma" charset="0"/>
                  </a:rPr>
                  <a:t>Result</a:t>
                </a:r>
              </a:p>
            </p:txBody>
          </p:sp>
          <p:grpSp>
            <p:nvGrpSpPr>
              <p:cNvPr id="24604" name="Group 22"/>
              <p:cNvGrpSpPr>
                <a:grpSpLocks/>
              </p:cNvGrpSpPr>
              <p:nvPr/>
            </p:nvGrpSpPr>
            <p:grpSpPr bwMode="auto">
              <a:xfrm>
                <a:off x="2304" y="2016"/>
                <a:ext cx="1056" cy="864"/>
                <a:chOff x="2352" y="2203"/>
                <a:chExt cx="1056" cy="864"/>
              </a:xfrm>
            </p:grpSpPr>
            <p:sp>
              <p:nvSpPr>
                <p:cNvPr id="24668" name="AutoShape 23"/>
                <p:cNvSpPr>
                  <a:spLocks noChangeArrowheads="1"/>
                </p:cNvSpPr>
                <p:nvPr/>
              </p:nvSpPr>
              <p:spPr bwMode="auto">
                <a:xfrm>
                  <a:off x="2448" y="2381"/>
                  <a:ext cx="960" cy="504"/>
                </a:xfrm>
                <a:prstGeom prst="parallelogram">
                  <a:avLst>
                    <a:gd name="adj" fmla="val 47619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b="0">
                      <a:latin typeface="Tahoma" charset="0"/>
                      <a:cs typeface="Tahoma" charset="0"/>
                    </a:rPr>
                    <a:t>  Bidirectional</a:t>
                  </a:r>
                </a:p>
                <a:p>
                  <a:pPr algn="ctr"/>
                  <a:r>
                    <a:rPr lang="en-US" sz="1400" b="0">
                      <a:latin typeface="Tahoma" charset="0"/>
                      <a:cs typeface="Tahoma" charset="0"/>
                    </a:rPr>
                    <a:t>Shifter</a:t>
                  </a:r>
                </a:p>
              </p:txBody>
            </p:sp>
            <p:sp>
              <p:nvSpPr>
                <p:cNvPr id="24669" name="Line 24"/>
                <p:cNvSpPr>
                  <a:spLocks noChangeShapeType="1"/>
                </p:cNvSpPr>
                <p:nvPr/>
              </p:nvSpPr>
              <p:spPr bwMode="auto">
                <a:xfrm>
                  <a:off x="2928" y="2203"/>
                  <a:ext cx="0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0" name="Line 25"/>
                <p:cNvSpPr>
                  <a:spLocks noChangeShapeType="1"/>
                </p:cNvSpPr>
                <p:nvPr/>
              </p:nvSpPr>
              <p:spPr bwMode="auto">
                <a:xfrm>
                  <a:off x="2928" y="288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352" y="2645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80" y="2203"/>
                  <a:ext cx="102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72" y="2907"/>
                  <a:ext cx="102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376" y="2605"/>
                  <a:ext cx="7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158"/>
              <p:cNvGrpSpPr>
                <a:grpSpLocks/>
              </p:cNvGrpSpPr>
              <p:nvPr/>
            </p:nvGrpSpPr>
            <p:grpSpPr bwMode="auto">
              <a:xfrm>
                <a:off x="3324" y="2016"/>
                <a:ext cx="864" cy="816"/>
                <a:chOff x="3552" y="2036"/>
                <a:chExt cx="864" cy="816"/>
              </a:xfrm>
            </p:grpSpPr>
            <p:sp>
              <p:nvSpPr>
                <p:cNvPr id="24659" name="Rectangle 31"/>
                <p:cNvSpPr>
                  <a:spLocks noChangeArrowheads="1"/>
                </p:cNvSpPr>
                <p:nvPr/>
              </p:nvSpPr>
              <p:spPr bwMode="auto">
                <a:xfrm>
                  <a:off x="3744" y="2228"/>
                  <a:ext cx="672" cy="4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b="0">
                      <a:latin typeface="Tahoma" charset="0"/>
                      <a:cs typeface="Tahoma" charset="0"/>
                    </a:rPr>
                    <a:t>Boolean</a:t>
                  </a:r>
                </a:p>
              </p:txBody>
            </p:sp>
            <p:sp>
              <p:nvSpPr>
                <p:cNvPr id="24660" name="Line 32"/>
                <p:cNvSpPr>
                  <a:spLocks noChangeShapeType="1"/>
                </p:cNvSpPr>
                <p:nvPr/>
              </p:nvSpPr>
              <p:spPr bwMode="auto">
                <a:xfrm>
                  <a:off x="3924" y="20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1" name="Line 33"/>
                <p:cNvSpPr>
                  <a:spLocks noChangeShapeType="1"/>
                </p:cNvSpPr>
                <p:nvPr/>
              </p:nvSpPr>
              <p:spPr bwMode="auto">
                <a:xfrm>
                  <a:off x="4212" y="20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2" name="Line 34"/>
                <p:cNvSpPr>
                  <a:spLocks noChangeShapeType="1"/>
                </p:cNvSpPr>
                <p:nvPr/>
              </p:nvSpPr>
              <p:spPr bwMode="auto">
                <a:xfrm>
                  <a:off x="4068" y="26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882" y="2084"/>
                  <a:ext cx="9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170" y="2084"/>
                  <a:ext cx="9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026" y="2696"/>
                  <a:ext cx="9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6" name="Line 38"/>
                <p:cNvSpPr>
                  <a:spLocks noChangeShapeType="1"/>
                </p:cNvSpPr>
                <p:nvPr/>
              </p:nvSpPr>
              <p:spPr bwMode="auto">
                <a:xfrm>
                  <a:off x="3552" y="24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7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588" y="2372"/>
                  <a:ext cx="9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40"/>
              <p:cNvGrpSpPr>
                <a:grpSpLocks/>
              </p:cNvGrpSpPr>
              <p:nvPr/>
            </p:nvGrpSpPr>
            <p:grpSpPr bwMode="auto">
              <a:xfrm>
                <a:off x="1344" y="2016"/>
                <a:ext cx="877" cy="768"/>
                <a:chOff x="1392" y="2246"/>
                <a:chExt cx="877" cy="768"/>
              </a:xfrm>
            </p:grpSpPr>
            <p:sp>
              <p:nvSpPr>
                <p:cNvPr id="24652" name="AutoShape 41"/>
                <p:cNvSpPr>
                  <a:spLocks noChangeArrowheads="1"/>
                </p:cNvSpPr>
                <p:nvPr/>
              </p:nvSpPr>
              <p:spPr bwMode="auto">
                <a:xfrm>
                  <a:off x="1392" y="2438"/>
                  <a:ext cx="877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7 w 21600"/>
                    <a:gd name="T13" fmla="*/ 4500 h 21600"/>
                    <a:gd name="T14" fmla="*/ 17093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b="0">
                      <a:latin typeface="Tahoma" charset="0"/>
                      <a:cs typeface="Tahoma" charset="0"/>
                    </a:rPr>
                    <a:t>Add/Sub</a:t>
                  </a:r>
                </a:p>
              </p:txBody>
            </p:sp>
            <p:sp>
              <p:nvSpPr>
                <p:cNvPr id="24653" name="Line 42"/>
                <p:cNvSpPr>
                  <a:spLocks noChangeShapeType="1"/>
                </p:cNvSpPr>
                <p:nvPr/>
              </p:nvSpPr>
              <p:spPr bwMode="auto">
                <a:xfrm>
                  <a:off x="1632" y="224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4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224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Line 44"/>
                <p:cNvSpPr>
                  <a:spLocks noChangeShapeType="1"/>
                </p:cNvSpPr>
                <p:nvPr/>
              </p:nvSpPr>
              <p:spPr bwMode="auto">
                <a:xfrm>
                  <a:off x="1824" y="282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584" y="229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968" y="229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87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07" name="Line 4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Line 49"/>
              <p:cNvSpPr>
                <a:spLocks noChangeShapeType="1"/>
              </p:cNvSpPr>
              <p:nvPr/>
            </p:nvSpPr>
            <p:spPr bwMode="auto">
              <a:xfrm flipV="1">
                <a:off x="1584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Line 50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Line 51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Line 52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Line 53"/>
              <p:cNvSpPr>
                <a:spLocks noChangeShapeType="1"/>
              </p:cNvSpPr>
              <p:nvPr/>
            </p:nvSpPr>
            <p:spPr bwMode="auto">
              <a:xfrm>
                <a:off x="1968" y="2016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Line 54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Line 55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0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Line 56"/>
              <p:cNvSpPr>
                <a:spLocks noChangeShapeType="1"/>
              </p:cNvSpPr>
              <p:nvPr/>
            </p:nvSpPr>
            <p:spPr bwMode="auto">
              <a:xfrm flipH="1">
                <a:off x="901" y="2400"/>
                <a:ext cx="5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AutoShape 57"/>
              <p:cNvSpPr>
                <a:spLocks noChangeArrowheads="1"/>
              </p:cNvSpPr>
              <p:nvPr/>
            </p:nvSpPr>
            <p:spPr bwMode="auto">
              <a:xfrm>
                <a:off x="3285" y="2952"/>
                <a:ext cx="33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6 w 21600"/>
                  <a:gd name="T13" fmla="*/ 4500 h 21600"/>
                  <a:gd name="T14" fmla="*/ 17084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Line 58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Line 5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Line 60"/>
              <p:cNvSpPr>
                <a:spLocks noChangeShapeType="1"/>
              </p:cNvSpPr>
              <p:nvPr/>
            </p:nvSpPr>
            <p:spPr bwMode="auto">
              <a:xfrm flipH="1">
                <a:off x="3516" y="2832"/>
                <a:ext cx="3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0" name="Line 61"/>
              <p:cNvSpPr>
                <a:spLocks noChangeShapeType="1"/>
              </p:cNvSpPr>
              <p:nvPr/>
            </p:nvSpPr>
            <p:spPr bwMode="auto">
              <a:xfrm>
                <a:off x="3516" y="2832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AutoShape 62"/>
              <p:cNvSpPr>
                <a:spLocks noChangeArrowheads="1"/>
              </p:cNvSpPr>
              <p:nvPr/>
            </p:nvSpPr>
            <p:spPr bwMode="auto">
              <a:xfrm>
                <a:off x="2734" y="3312"/>
                <a:ext cx="33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6 w 21600"/>
                  <a:gd name="T13" fmla="*/ 4500 h 21600"/>
                  <a:gd name="T14" fmla="*/ 17084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63"/>
              <p:cNvSpPr>
                <a:spLocks noChangeShapeType="1"/>
              </p:cNvSpPr>
              <p:nvPr/>
            </p:nvSpPr>
            <p:spPr bwMode="auto">
              <a:xfrm>
                <a:off x="3450" y="3096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Line 64"/>
              <p:cNvSpPr>
                <a:spLocks noChangeShapeType="1"/>
              </p:cNvSpPr>
              <p:nvPr/>
            </p:nvSpPr>
            <p:spPr bwMode="auto">
              <a:xfrm flipH="1">
                <a:off x="2976" y="3168"/>
                <a:ext cx="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65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Line 66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Line 67"/>
              <p:cNvSpPr>
                <a:spLocks noChangeShapeType="1"/>
              </p:cNvSpPr>
              <p:nvPr/>
            </p:nvSpPr>
            <p:spPr bwMode="auto">
              <a:xfrm flipH="1">
                <a:off x="1776" y="316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Line 68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8" name="Line 69"/>
              <p:cNvSpPr>
                <a:spLocks noChangeShapeType="1"/>
              </p:cNvSpPr>
              <p:nvPr/>
            </p:nvSpPr>
            <p:spPr bwMode="auto">
              <a:xfrm>
                <a:off x="2904" y="345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Line 70"/>
              <p:cNvSpPr>
                <a:spLocks noChangeShapeType="1"/>
              </p:cNvSpPr>
              <p:nvPr/>
            </p:nvSpPr>
            <p:spPr bwMode="auto">
              <a:xfrm>
                <a:off x="3324" y="240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Line 71"/>
              <p:cNvSpPr>
                <a:spLocks noChangeShapeType="1"/>
              </p:cNvSpPr>
              <p:nvPr/>
            </p:nvSpPr>
            <p:spPr bwMode="auto">
              <a:xfrm flipH="1">
                <a:off x="907" y="2808"/>
                <a:ext cx="2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Line 72"/>
              <p:cNvSpPr>
                <a:spLocks noChangeShapeType="1"/>
              </p:cNvSpPr>
              <p:nvPr/>
            </p:nvSpPr>
            <p:spPr bwMode="auto">
              <a:xfrm flipH="1">
                <a:off x="907" y="3402"/>
                <a:ext cx="18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Line 73"/>
              <p:cNvSpPr>
                <a:spLocks noChangeShapeType="1"/>
              </p:cNvSpPr>
              <p:nvPr/>
            </p:nvSpPr>
            <p:spPr bwMode="auto">
              <a:xfrm flipH="1">
                <a:off x="907" y="3024"/>
                <a:ext cx="24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Text Box 74"/>
              <p:cNvSpPr txBox="1">
                <a:spLocks noChangeArrowheads="1"/>
              </p:cNvSpPr>
              <p:nvPr/>
            </p:nvSpPr>
            <p:spPr bwMode="auto">
              <a:xfrm>
                <a:off x="860" y="2207"/>
                <a:ext cx="33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0">
                    <a:latin typeface="Tahoma" charset="0"/>
                    <a:cs typeface="Tahoma" charset="0"/>
                  </a:rPr>
                  <a:t>Sub</a:t>
                </a:r>
              </a:p>
            </p:txBody>
          </p:sp>
          <p:sp>
            <p:nvSpPr>
              <p:cNvPr id="24634" name="Text Box 75"/>
              <p:cNvSpPr txBox="1">
                <a:spLocks noChangeArrowheads="1"/>
              </p:cNvSpPr>
              <p:nvPr/>
            </p:nvSpPr>
            <p:spPr bwMode="auto">
              <a:xfrm>
                <a:off x="859" y="2620"/>
                <a:ext cx="36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0">
                    <a:latin typeface="Tahoma" charset="0"/>
                    <a:cs typeface="Tahoma" charset="0"/>
                  </a:rPr>
                  <a:t>Bool</a:t>
                </a:r>
              </a:p>
            </p:txBody>
          </p:sp>
          <p:sp>
            <p:nvSpPr>
              <p:cNvPr id="24635" name="Text Box 76"/>
              <p:cNvSpPr txBox="1">
                <a:spLocks noChangeArrowheads="1"/>
              </p:cNvSpPr>
              <p:nvPr/>
            </p:nvSpPr>
            <p:spPr bwMode="auto">
              <a:xfrm>
                <a:off x="872" y="2846"/>
                <a:ext cx="3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0">
                    <a:latin typeface="Tahoma" charset="0"/>
                    <a:cs typeface="Tahoma" charset="0"/>
                  </a:rPr>
                  <a:t>Shft</a:t>
                </a:r>
              </a:p>
            </p:txBody>
          </p:sp>
          <p:sp>
            <p:nvSpPr>
              <p:cNvPr id="24636" name="Text Box 77"/>
              <p:cNvSpPr txBox="1">
                <a:spLocks noChangeArrowheads="1"/>
              </p:cNvSpPr>
              <p:nvPr/>
            </p:nvSpPr>
            <p:spPr bwMode="auto">
              <a:xfrm>
                <a:off x="866" y="3206"/>
                <a:ext cx="3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b="0">
                    <a:latin typeface="Tahoma" charset="0"/>
                    <a:cs typeface="Tahoma" charset="0"/>
                  </a:rPr>
                  <a:t>Math</a:t>
                </a:r>
              </a:p>
            </p:txBody>
          </p:sp>
          <p:sp>
            <p:nvSpPr>
              <p:cNvPr id="24637" name="Text Box 78"/>
              <p:cNvSpPr txBox="1">
                <a:spLocks noChangeArrowheads="1"/>
              </p:cNvSpPr>
              <p:nvPr/>
            </p:nvSpPr>
            <p:spPr bwMode="auto">
              <a:xfrm>
                <a:off x="3291" y="2926"/>
                <a:ext cx="31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900" b="0">
                    <a:latin typeface="Tahoma" charset="0"/>
                    <a:cs typeface="Tahoma" charset="0"/>
                  </a:rPr>
                  <a:t>1     0</a:t>
                </a:r>
              </a:p>
            </p:txBody>
          </p:sp>
          <p:sp>
            <p:nvSpPr>
              <p:cNvPr id="24638" name="Text Box 79"/>
              <p:cNvSpPr txBox="1">
                <a:spLocks noChangeArrowheads="1"/>
              </p:cNvSpPr>
              <p:nvPr/>
            </p:nvSpPr>
            <p:spPr bwMode="auto">
              <a:xfrm>
                <a:off x="2750" y="3288"/>
                <a:ext cx="31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900" b="0">
                    <a:latin typeface="Tahoma" charset="0"/>
                    <a:cs typeface="Tahoma" charset="0"/>
                  </a:rPr>
                  <a:t>1     0</a:t>
                </a:r>
              </a:p>
            </p:txBody>
          </p:sp>
          <p:sp>
            <p:nvSpPr>
              <p:cNvPr id="24639" name="Line 80"/>
              <p:cNvSpPr>
                <a:spLocks noChangeShapeType="1"/>
              </p:cNvSpPr>
              <p:nvPr/>
            </p:nvSpPr>
            <p:spPr bwMode="auto">
              <a:xfrm flipH="1">
                <a:off x="1231" y="2760"/>
                <a:ext cx="44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0" name="Line 81"/>
              <p:cNvSpPr>
                <a:spLocks noChangeShapeType="1"/>
              </p:cNvSpPr>
              <p:nvPr/>
            </p:nvSpPr>
            <p:spPr bwMode="auto">
              <a:xfrm>
                <a:off x="1920" y="2592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41" name="Group 82"/>
              <p:cNvGrpSpPr>
                <a:grpSpLocks/>
              </p:cNvGrpSpPr>
              <p:nvPr/>
            </p:nvGrpSpPr>
            <p:grpSpPr bwMode="auto">
              <a:xfrm>
                <a:off x="3378" y="3237"/>
                <a:ext cx="68" cy="256"/>
                <a:chOff x="3552" y="3712"/>
                <a:chExt cx="68" cy="256"/>
              </a:xfrm>
            </p:grpSpPr>
            <p:sp>
              <p:nvSpPr>
                <p:cNvPr id="2464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552" y="3968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552" y="3936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554" y="3902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552" y="3778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552" y="3744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3552" y="3712"/>
                  <a:ext cx="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42" name="Line 98"/>
              <p:cNvSpPr>
                <a:spLocks noChangeShapeType="1"/>
              </p:cNvSpPr>
              <p:nvPr/>
            </p:nvSpPr>
            <p:spPr bwMode="auto">
              <a:xfrm>
                <a:off x="2904" y="3493"/>
                <a:ext cx="4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3" name="Line 99"/>
              <p:cNvSpPr>
                <a:spLocks noChangeShapeType="1"/>
              </p:cNvSpPr>
              <p:nvPr/>
            </p:nvSpPr>
            <p:spPr bwMode="auto">
              <a:xfrm>
                <a:off x="3380" y="323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4" name="Line 100"/>
              <p:cNvSpPr>
                <a:spLocks noChangeShapeType="1"/>
              </p:cNvSpPr>
              <p:nvPr/>
            </p:nvSpPr>
            <p:spPr bwMode="auto">
              <a:xfrm>
                <a:off x="3696" y="336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5" name="Line 101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6" name="Text Box 105"/>
            <p:cNvSpPr txBox="1">
              <a:spLocks noChangeArrowheads="1"/>
            </p:cNvSpPr>
            <p:nvPr/>
          </p:nvSpPr>
          <p:spPr bwMode="auto">
            <a:xfrm>
              <a:off x="5616575" y="6173788"/>
              <a:ext cx="6524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Z</a:t>
              </a:r>
            </a:p>
            <a:p>
              <a:pPr algn="ctr"/>
              <a:r>
                <a:rPr lang="en-US" sz="2000" b="0">
                  <a:latin typeface="Tahoma" charset="0"/>
                  <a:cs typeface="Tahoma" charset="0"/>
                </a:rPr>
                <a:t>Flag</a:t>
              </a:r>
            </a:p>
          </p:txBody>
        </p:sp>
        <p:grpSp>
          <p:nvGrpSpPr>
            <p:cNvPr id="24587" name="Group 3"/>
            <p:cNvGrpSpPr>
              <a:grpSpLocks/>
            </p:cNvGrpSpPr>
            <p:nvPr/>
          </p:nvGrpSpPr>
          <p:grpSpPr bwMode="auto">
            <a:xfrm>
              <a:off x="5422545" y="5300370"/>
              <a:ext cx="444855" cy="454133"/>
              <a:chOff x="6934200" y="5593773"/>
              <a:chExt cx="633028" cy="619918"/>
            </a:xfrm>
          </p:grpSpPr>
          <p:sp>
            <p:nvSpPr>
              <p:cNvPr id="24591" name="Moon 1"/>
              <p:cNvSpPr>
                <a:spLocks noChangeArrowheads="1"/>
              </p:cNvSpPr>
              <p:nvPr/>
            </p:nvSpPr>
            <p:spPr bwMode="auto">
              <a:xfrm flipH="1">
                <a:off x="6934200" y="5593773"/>
                <a:ext cx="494154" cy="619918"/>
              </a:xfrm>
              <a:prstGeom prst="moon">
                <a:avLst>
                  <a:gd name="adj" fmla="val 7141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/>
              <a:p>
                <a:pPr algn="l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24592" name="Oval 2"/>
              <p:cNvSpPr>
                <a:spLocks noChangeArrowheads="1"/>
              </p:cNvSpPr>
              <p:nvPr/>
            </p:nvSpPr>
            <p:spPr bwMode="auto">
              <a:xfrm>
                <a:off x="7426875" y="5837033"/>
                <a:ext cx="140353" cy="1333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b">
                <a:spAutoFit/>
              </a:bodyPr>
              <a:lstStyle/>
              <a:p>
                <a:pPr algn="l"/>
                <a:endParaRPr lang="en-US" sz="1800" b="0">
                  <a:latin typeface="Arial" charset="0"/>
                </a:endParaRPr>
              </a:p>
            </p:txBody>
          </p:sp>
        </p:grpSp>
        <p:sp>
          <p:nvSpPr>
            <p:cNvPr id="24588" name="Line 70"/>
            <p:cNvSpPr>
              <a:spLocks noChangeShapeType="1"/>
            </p:cNvSpPr>
            <p:nvPr/>
          </p:nvSpPr>
          <p:spPr bwMode="auto">
            <a:xfrm>
              <a:off x="3613642" y="43164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38"/>
            <p:cNvSpPr>
              <a:spLocks noChangeShapeType="1"/>
            </p:cNvSpPr>
            <p:nvPr/>
          </p:nvSpPr>
          <p:spPr bwMode="auto">
            <a:xfrm>
              <a:off x="3597752" y="431641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39"/>
            <p:cNvSpPr>
              <a:spLocks noChangeShapeType="1"/>
            </p:cNvSpPr>
            <p:nvPr/>
          </p:nvSpPr>
          <p:spPr bwMode="auto">
            <a:xfrm flipH="1">
              <a:off x="3662362" y="4246876"/>
              <a:ext cx="142875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Line 466"/>
          <p:cNvSpPr>
            <a:spLocks noChangeShapeType="1"/>
          </p:cNvSpPr>
          <p:nvPr/>
        </p:nvSpPr>
        <p:spPr bwMode="auto">
          <a:xfrm>
            <a:off x="8482013" y="5930900"/>
            <a:ext cx="357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minor modification to our ALU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Here’s that ALU </a:t>
            </a:r>
            <a:r>
              <a:rPr lang="en-US" sz="2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with a minor modification to support comparisons</a:t>
            </a:r>
            <a:endParaRPr lang="en-US" sz="18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5973763" y="3619500"/>
            <a:ext cx="3094037" cy="3009900"/>
            <a:chOff x="6253163" y="2609850"/>
            <a:chExt cx="3093628" cy="3009900"/>
          </a:xfrm>
        </p:grpSpPr>
        <p:sp>
          <p:nvSpPr>
            <p:cNvPr id="25713" name="Text Box 463"/>
            <p:cNvSpPr txBox="1">
              <a:spLocks noChangeArrowheads="1"/>
            </p:cNvSpPr>
            <p:nvPr/>
          </p:nvSpPr>
          <p:spPr bwMode="auto">
            <a:xfrm>
              <a:off x="6253163" y="2919413"/>
              <a:ext cx="3093628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Sub Bool Shft Math  OP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0   XX   0    1    A+B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XX   0    1    A-B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X0   1    1    A LT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1   X1   1    1    A LTU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1    0    B&lt;&lt;A</a:t>
              </a:r>
              <a:br>
                <a:rPr lang="en-US" sz="1400">
                  <a:latin typeface="Courier New" charset="0"/>
                  <a:cs typeface="Courier New" charset="0"/>
                </a:rPr>
              </a:br>
              <a:r>
                <a:rPr lang="en-US" sz="1400">
                  <a:latin typeface="Courier New" charset="0"/>
                  <a:cs typeface="Courier New" charset="0"/>
                </a:rPr>
                <a:t> X   10   1    0    B&gt;&gt;A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1    0    B&gt;&gt;&gt;A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00   0    0    A &amp;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01   0    0    A |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10   0    0    A ^ B</a:t>
              </a:r>
            </a:p>
            <a:p>
              <a:pPr algn="l"/>
              <a:r>
                <a:rPr lang="en-US" sz="1400">
                  <a:latin typeface="Courier New" charset="0"/>
                  <a:cs typeface="Courier New" charset="0"/>
                </a:rPr>
                <a:t> X   11   0    0    A | B</a:t>
              </a:r>
            </a:p>
          </p:txBody>
        </p:sp>
        <p:sp>
          <p:nvSpPr>
            <p:cNvPr id="25714" name="Line 464"/>
            <p:cNvSpPr>
              <a:spLocks noChangeShapeType="1"/>
            </p:cNvSpPr>
            <p:nvPr/>
          </p:nvSpPr>
          <p:spPr bwMode="auto">
            <a:xfrm>
              <a:off x="6330950" y="3208338"/>
              <a:ext cx="2600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715" name="Line 465"/>
            <p:cNvSpPr>
              <a:spLocks noChangeShapeType="1"/>
            </p:cNvSpPr>
            <p:nvPr/>
          </p:nvSpPr>
          <p:spPr bwMode="auto">
            <a:xfrm>
              <a:off x="8401050" y="2952750"/>
              <a:ext cx="0" cy="2667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716" name="Line 466"/>
            <p:cNvSpPr>
              <a:spLocks noChangeShapeType="1"/>
            </p:cNvSpPr>
            <p:nvPr/>
          </p:nvSpPr>
          <p:spPr bwMode="auto">
            <a:xfrm>
              <a:off x="8534400" y="5334000"/>
              <a:ext cx="357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717" name="Text Box 469"/>
            <p:cNvSpPr txBox="1">
              <a:spLocks noChangeArrowheads="1"/>
            </p:cNvSpPr>
            <p:nvPr/>
          </p:nvSpPr>
          <p:spPr bwMode="auto">
            <a:xfrm>
              <a:off x="6867525" y="2609850"/>
              <a:ext cx="1539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Tahoma" charset="0"/>
                </a:rPr>
                <a:t>5-bit ALUFN</a:t>
              </a:r>
            </a:p>
          </p:txBody>
        </p:sp>
        <p:sp>
          <p:nvSpPr>
            <p:cNvPr id="25718" name="Rectangle 470"/>
            <p:cNvSpPr>
              <a:spLocks noChangeAspect="1" noChangeArrowheads="1"/>
            </p:cNvSpPr>
            <p:nvPr/>
          </p:nvSpPr>
          <p:spPr bwMode="auto">
            <a:xfrm>
              <a:off x="7239000" y="3616325"/>
              <a:ext cx="2057400" cy="4175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latin typeface="Tahoma" charset="0"/>
              </a:endParaRPr>
            </a:p>
          </p:txBody>
        </p:sp>
      </p:grpSp>
      <p:grpSp>
        <p:nvGrpSpPr>
          <p:cNvPr id="25604" name="Group 19"/>
          <p:cNvGrpSpPr>
            <a:grpSpLocks/>
          </p:cNvGrpSpPr>
          <p:nvPr/>
        </p:nvGrpSpPr>
        <p:grpSpPr bwMode="auto">
          <a:xfrm>
            <a:off x="144463" y="1576388"/>
            <a:ext cx="6408737" cy="5281612"/>
            <a:chOff x="144462" y="1576388"/>
            <a:chExt cx="6408738" cy="5281612"/>
          </a:xfrm>
        </p:grpSpPr>
        <p:grpSp>
          <p:nvGrpSpPr>
            <p:cNvPr id="25605" name="Group 120"/>
            <p:cNvGrpSpPr>
              <a:grpSpLocks/>
            </p:cNvGrpSpPr>
            <p:nvPr/>
          </p:nvGrpSpPr>
          <p:grpSpPr bwMode="auto">
            <a:xfrm>
              <a:off x="144462" y="1576388"/>
              <a:ext cx="6408738" cy="5281612"/>
              <a:chOff x="152400" y="1371600"/>
              <a:chExt cx="6408737" cy="5281612"/>
            </a:xfrm>
          </p:grpSpPr>
          <p:grpSp>
            <p:nvGrpSpPr>
              <p:cNvPr id="25611" name="Group 4"/>
              <p:cNvGrpSpPr>
                <a:grpSpLocks/>
              </p:cNvGrpSpPr>
              <p:nvPr/>
            </p:nvGrpSpPr>
            <p:grpSpPr bwMode="auto">
              <a:xfrm>
                <a:off x="152400" y="1371600"/>
                <a:ext cx="6408737" cy="5281612"/>
                <a:chOff x="1363663" y="1600200"/>
                <a:chExt cx="6408737" cy="5281613"/>
              </a:xfrm>
            </p:grpSpPr>
            <p:sp>
              <p:nvSpPr>
                <p:cNvPr id="2562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6583363" y="2411413"/>
                  <a:ext cx="1189037" cy="3429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899025" y="2411413"/>
                  <a:ext cx="28733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5850" y="6173788"/>
                  <a:ext cx="783663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b="0">
                      <a:latin typeface="Tahoma" charset="0"/>
                      <a:cs typeface="Tahoma" charset="0"/>
                    </a:rPr>
                    <a:t>Flags</a:t>
                  </a:r>
                  <a:br>
                    <a:rPr lang="en-US" sz="2000" b="0">
                      <a:latin typeface="Tahoma" charset="0"/>
                      <a:cs typeface="Tahoma" charset="0"/>
                    </a:rPr>
                  </a:br>
                  <a:r>
                    <a:rPr lang="en-US" sz="2000" b="0">
                      <a:latin typeface="Tahoma" charset="0"/>
                      <a:cs typeface="Tahoma" charset="0"/>
                    </a:rPr>
                    <a:t>N,V,C</a:t>
                  </a:r>
                </a:p>
              </p:txBody>
            </p:sp>
            <p:grpSp>
              <p:nvGrpSpPr>
                <p:cNvPr id="25626" name="Group 137"/>
                <p:cNvGrpSpPr>
                  <a:grpSpLocks/>
                </p:cNvGrpSpPr>
                <p:nvPr/>
              </p:nvGrpSpPr>
              <p:grpSpPr bwMode="auto">
                <a:xfrm>
                  <a:off x="1363663" y="1600200"/>
                  <a:ext cx="5284787" cy="5083175"/>
                  <a:chOff x="859" y="881"/>
                  <a:chExt cx="3329" cy="3202"/>
                </a:xfrm>
              </p:grpSpPr>
              <p:sp>
                <p:nvSpPr>
                  <p:cNvPr id="2563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01" y="1392"/>
                    <a:ext cx="749" cy="21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0" y="3552"/>
                    <a:ext cx="249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6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99" y="1392"/>
                    <a:ext cx="187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11" y="1392"/>
                    <a:ext cx="188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8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01" y="1392"/>
                    <a:ext cx="18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3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152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152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7" y="881"/>
                    <a:ext cx="254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b="0">
                        <a:latin typeface="Tahoma" charset="0"/>
                        <a:cs typeface="Tahoma" charset="0"/>
                      </a:rPr>
                      <a:t>A</a:t>
                    </a:r>
                  </a:p>
                </p:txBody>
              </p:sp>
              <p:sp>
                <p:nvSpPr>
                  <p:cNvPr id="25642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59" y="881"/>
                    <a:ext cx="25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b="0">
                        <a:latin typeface="Tahoma" charset="0"/>
                        <a:cs typeface="Tahoma" charset="0"/>
                      </a:rPr>
                      <a:t>B</a:t>
                    </a:r>
                  </a:p>
                </p:txBody>
              </p:sp>
              <p:sp>
                <p:nvSpPr>
                  <p:cNvPr id="2564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905" y="3552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5" y="3753"/>
                    <a:ext cx="727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b="0">
                        <a:latin typeface="Tahoma" charset="0"/>
                        <a:cs typeface="Tahoma" charset="0"/>
                      </a:rPr>
                      <a:t>Result</a:t>
                    </a:r>
                  </a:p>
                </p:txBody>
              </p:sp>
              <p:grpSp>
                <p:nvGrpSpPr>
                  <p:cNvPr id="2564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304" y="2016"/>
                    <a:ext cx="1056" cy="864"/>
                    <a:chOff x="2352" y="2203"/>
                    <a:chExt cx="1056" cy="864"/>
                  </a:xfrm>
                </p:grpSpPr>
                <p:sp>
                  <p:nvSpPr>
                    <p:cNvPr id="25706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381"/>
                      <a:ext cx="960" cy="504"/>
                    </a:xfrm>
                    <a:prstGeom prst="parallelogram">
                      <a:avLst>
                        <a:gd name="adj" fmla="val 47619"/>
                      </a:avLst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 b="0">
                          <a:latin typeface="Tahoma" charset="0"/>
                          <a:cs typeface="Tahoma" charset="0"/>
                        </a:rPr>
                        <a:t>  Bidirectional</a:t>
                      </a:r>
                    </a:p>
                    <a:p>
                      <a:pPr algn="ctr"/>
                      <a:r>
                        <a:rPr lang="en-US" sz="1400" b="0">
                          <a:latin typeface="Tahoma" charset="0"/>
                          <a:cs typeface="Tahoma" charset="0"/>
                        </a:rPr>
                        <a:t>Shifter</a:t>
                      </a:r>
                    </a:p>
                  </p:txBody>
                </p:sp>
                <p:sp>
                  <p:nvSpPr>
                    <p:cNvPr id="25707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2203"/>
                      <a:ext cx="0" cy="1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8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2885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9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52" y="2645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10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80" y="2203"/>
                      <a:ext cx="102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11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72" y="2907"/>
                      <a:ext cx="102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12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76" y="2605"/>
                      <a:ext cx="72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64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324" y="2016"/>
                    <a:ext cx="864" cy="816"/>
                    <a:chOff x="3552" y="2036"/>
                    <a:chExt cx="864" cy="816"/>
                  </a:xfrm>
                </p:grpSpPr>
                <p:sp>
                  <p:nvSpPr>
                    <p:cNvPr id="2569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228"/>
                      <a:ext cx="672" cy="4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800" b="0">
                          <a:latin typeface="Tahoma" charset="0"/>
                          <a:cs typeface="Tahoma" charset="0"/>
                        </a:rPr>
                        <a:t>Boolean</a:t>
                      </a:r>
                    </a:p>
                  </p:txBody>
                </p:sp>
                <p:sp>
                  <p:nvSpPr>
                    <p:cNvPr id="2569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4" y="2036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2" y="2036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8" y="2660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82" y="2084"/>
                      <a:ext cx="9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2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70" y="2084"/>
                      <a:ext cx="9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3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26" y="2696"/>
                      <a:ext cx="9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4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2420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05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88" y="2372"/>
                      <a:ext cx="9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64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016"/>
                    <a:ext cx="877" cy="768"/>
                    <a:chOff x="1392" y="2246"/>
                    <a:chExt cx="877" cy="768"/>
                  </a:xfrm>
                </p:grpSpPr>
                <p:sp>
                  <p:nvSpPr>
                    <p:cNvPr id="25690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2438"/>
                      <a:ext cx="877" cy="38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7 w 21600"/>
                        <a:gd name="T13" fmla="*/ 4500 h 21600"/>
                        <a:gd name="T14" fmla="*/ 17093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800" b="0">
                          <a:latin typeface="Tahoma" charset="0"/>
                          <a:cs typeface="Tahoma" charset="0"/>
                        </a:rPr>
                        <a:t>Add/Sub</a:t>
                      </a:r>
                    </a:p>
                  </p:txBody>
                </p:sp>
                <p:sp>
                  <p:nvSpPr>
                    <p:cNvPr id="25691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2246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2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246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3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2822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4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2294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5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2294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96" name="Line 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287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4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392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4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192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920"/>
                    <a:ext cx="21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2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16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20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392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920"/>
                    <a:ext cx="0" cy="5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6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01" y="2400"/>
                    <a:ext cx="53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7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3285" y="2952"/>
                    <a:ext cx="33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16 w 21600"/>
                      <a:gd name="T13" fmla="*/ 4500 h 21600"/>
                      <a:gd name="T14" fmla="*/ 17084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880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0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16" y="2832"/>
                    <a:ext cx="3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516" y="2832"/>
                    <a:ext cx="0" cy="12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2734" y="3312"/>
                    <a:ext cx="33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16 w 21600"/>
                      <a:gd name="T13" fmla="*/ 4500 h 21600"/>
                      <a:gd name="T14" fmla="*/ 17084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450" y="3096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4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76" y="3168"/>
                    <a:ext cx="47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904" y="3456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324" y="240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69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07" y="2808"/>
                    <a:ext cx="242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70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07" y="3402"/>
                    <a:ext cx="18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71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0" y="2207"/>
                    <a:ext cx="33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600" b="0">
                        <a:latin typeface="Tahoma" charset="0"/>
                        <a:cs typeface="Tahoma" charset="0"/>
                      </a:rPr>
                      <a:t>Sub</a:t>
                    </a:r>
                  </a:p>
                </p:txBody>
              </p:sp>
              <p:sp>
                <p:nvSpPr>
                  <p:cNvPr id="25672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9" y="2620"/>
                    <a:ext cx="363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600" b="0">
                        <a:latin typeface="Tahoma" charset="0"/>
                        <a:cs typeface="Tahoma" charset="0"/>
                      </a:rPr>
                      <a:t>Bool</a:t>
                    </a:r>
                  </a:p>
                </p:txBody>
              </p:sp>
              <p:sp>
                <p:nvSpPr>
                  <p:cNvPr id="25673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2945"/>
                    <a:ext cx="345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600" b="0">
                        <a:latin typeface="Tahoma" charset="0"/>
                        <a:cs typeface="Tahoma" charset="0"/>
                      </a:rPr>
                      <a:t>Shft</a:t>
                    </a:r>
                  </a:p>
                </p:txBody>
              </p:sp>
              <p:sp>
                <p:nvSpPr>
                  <p:cNvPr id="25674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" y="3206"/>
                    <a:ext cx="399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600" b="0">
                        <a:latin typeface="Tahoma" charset="0"/>
                        <a:cs typeface="Tahoma" charset="0"/>
                      </a:rPr>
                      <a:t>Math</a:t>
                    </a:r>
                  </a:p>
                </p:txBody>
              </p:sp>
              <p:sp>
                <p:nvSpPr>
                  <p:cNvPr id="25675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1" y="2926"/>
                    <a:ext cx="318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900" b="0">
                        <a:latin typeface="Tahoma" charset="0"/>
                        <a:cs typeface="Tahoma" charset="0"/>
                      </a:rPr>
                      <a:t>1     0</a:t>
                    </a:r>
                  </a:p>
                </p:txBody>
              </p:sp>
              <p:sp>
                <p:nvSpPr>
                  <p:cNvPr id="2567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0" y="3288"/>
                    <a:ext cx="318" cy="1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900" b="0">
                        <a:latin typeface="Tahoma" charset="0"/>
                        <a:cs typeface="Tahoma" charset="0"/>
                      </a:rPr>
                      <a:t>1     0</a:t>
                    </a:r>
                  </a:p>
                </p:txBody>
              </p:sp>
              <p:sp>
                <p:nvSpPr>
                  <p:cNvPr id="25677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31" y="2760"/>
                    <a:ext cx="44" cy="1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2592"/>
                    <a:ext cx="0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679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3378" y="3237"/>
                    <a:ext cx="68" cy="256"/>
                    <a:chOff x="3552" y="3712"/>
                    <a:chExt cx="68" cy="256"/>
                  </a:xfrm>
                </p:grpSpPr>
                <p:sp>
                  <p:nvSpPr>
                    <p:cNvPr id="25684" name="Line 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2" y="3968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5" name="Line 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2" y="3936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6" name="Line 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4" y="3902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7" name="Line 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2" y="3778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8" name="Line 9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2" y="3744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89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52" y="3712"/>
                      <a:ext cx="6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568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904" y="3493"/>
                    <a:ext cx="47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8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380" y="3237"/>
                    <a:ext cx="0" cy="25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8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360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8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360"/>
                    <a:ext cx="0" cy="4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62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616575" y="6173788"/>
                  <a:ext cx="652463" cy="708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b="0">
                      <a:latin typeface="Tahoma" charset="0"/>
                      <a:cs typeface="Tahoma" charset="0"/>
                    </a:rPr>
                    <a:t>Z</a:t>
                  </a:r>
                </a:p>
                <a:p>
                  <a:pPr algn="ctr"/>
                  <a:r>
                    <a:rPr lang="en-US" sz="2000" b="0">
                      <a:latin typeface="Tahoma" charset="0"/>
                      <a:cs typeface="Tahoma" charset="0"/>
                    </a:rPr>
                    <a:t>Flag</a:t>
                  </a:r>
                </a:p>
              </p:txBody>
            </p:sp>
            <p:grpSp>
              <p:nvGrpSpPr>
                <p:cNvPr id="25628" name="Group 3"/>
                <p:cNvGrpSpPr>
                  <a:grpSpLocks/>
                </p:cNvGrpSpPr>
                <p:nvPr/>
              </p:nvGrpSpPr>
              <p:grpSpPr bwMode="auto">
                <a:xfrm>
                  <a:off x="5422545" y="5300370"/>
                  <a:ext cx="444855" cy="454133"/>
                  <a:chOff x="6934200" y="5593773"/>
                  <a:chExt cx="633028" cy="619918"/>
                </a:xfrm>
              </p:grpSpPr>
              <p:sp>
                <p:nvSpPr>
                  <p:cNvPr id="25632" name="Moon 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934200" y="5593773"/>
                    <a:ext cx="494154" cy="619918"/>
                  </a:xfrm>
                  <a:prstGeom prst="moon">
                    <a:avLst>
                      <a:gd name="adj" fmla="val 7141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b">
                    <a:spAutoFit/>
                  </a:bodyPr>
                  <a:lstStyle/>
                  <a:p>
                    <a:pPr algn="l"/>
                    <a:endParaRPr lang="en-US" sz="1800" b="0">
                      <a:latin typeface="Arial" charset="0"/>
                    </a:endParaRPr>
                  </a:p>
                </p:txBody>
              </p:sp>
              <p:sp>
                <p:nvSpPr>
                  <p:cNvPr id="25633" name="Oval 2"/>
                  <p:cNvSpPr>
                    <a:spLocks noChangeArrowheads="1"/>
                  </p:cNvSpPr>
                  <p:nvPr/>
                </p:nvSpPr>
                <p:spPr bwMode="auto">
                  <a:xfrm>
                    <a:off x="7426875" y="5837033"/>
                    <a:ext cx="140353" cy="133399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b">
                    <a:spAutoFit/>
                  </a:bodyPr>
                  <a:lstStyle/>
                  <a:p>
                    <a:pPr algn="l"/>
                    <a:endParaRPr lang="en-US" sz="1800" b="0">
                      <a:latin typeface="Arial" charset="0"/>
                    </a:endParaRPr>
                  </a:p>
                </p:txBody>
              </p:sp>
            </p:grpSp>
            <p:sp>
              <p:nvSpPr>
                <p:cNvPr id="25629" name="Line 70"/>
                <p:cNvSpPr>
                  <a:spLocks noChangeShapeType="1"/>
                </p:cNvSpPr>
                <p:nvPr/>
              </p:nvSpPr>
              <p:spPr bwMode="auto">
                <a:xfrm>
                  <a:off x="3613642" y="4316413"/>
                  <a:ext cx="0" cy="3429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0" name="Line 38"/>
                <p:cNvSpPr>
                  <a:spLocks noChangeShapeType="1"/>
                </p:cNvSpPr>
                <p:nvPr/>
              </p:nvSpPr>
              <p:spPr bwMode="auto">
                <a:xfrm>
                  <a:off x="3597752" y="4316413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662362" y="4246876"/>
                  <a:ext cx="142875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12" name="Line 109"/>
              <p:cNvSpPr>
                <a:spLocks noChangeShapeType="1"/>
              </p:cNvSpPr>
              <p:nvPr/>
            </p:nvSpPr>
            <p:spPr bwMode="auto">
              <a:xfrm>
                <a:off x="2314576" y="4552950"/>
                <a:ext cx="0" cy="13335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3" name="AutoShape 106"/>
              <p:cNvSpPr>
                <a:spLocks noChangeArrowheads="1"/>
              </p:cNvSpPr>
              <p:nvPr/>
            </p:nvSpPr>
            <p:spPr bwMode="auto">
              <a:xfrm>
                <a:off x="2217738" y="4684713"/>
                <a:ext cx="523875" cy="2286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6 w 21600"/>
                  <a:gd name="T13" fmla="*/ 4500 h 21600"/>
                  <a:gd name="T14" fmla="*/ 17084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Line 66"/>
              <p:cNvSpPr>
                <a:spLocks noChangeShapeType="1"/>
              </p:cNvSpPr>
              <p:nvPr/>
            </p:nvSpPr>
            <p:spPr bwMode="auto">
              <a:xfrm>
                <a:off x="1608138" y="4403725"/>
                <a:ext cx="0" cy="1524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5" name="Line 67"/>
              <p:cNvSpPr>
                <a:spLocks noChangeShapeType="1"/>
              </p:cNvSpPr>
              <p:nvPr/>
            </p:nvSpPr>
            <p:spPr bwMode="auto">
              <a:xfrm flipH="1">
                <a:off x="2484438" y="5029200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Line 68"/>
              <p:cNvSpPr>
                <a:spLocks noChangeShapeType="1"/>
              </p:cNvSpPr>
              <p:nvPr/>
            </p:nvSpPr>
            <p:spPr bwMode="auto">
              <a:xfrm>
                <a:off x="3284538" y="5029200"/>
                <a:ext cx="0" cy="2286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107"/>
              <p:cNvSpPr>
                <a:spLocks noChangeShapeType="1"/>
              </p:cNvSpPr>
              <p:nvPr/>
            </p:nvSpPr>
            <p:spPr bwMode="auto">
              <a:xfrm>
                <a:off x="2484438" y="4913313"/>
                <a:ext cx="0" cy="1158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8" name="Line 108"/>
              <p:cNvSpPr>
                <a:spLocks noChangeShapeType="1"/>
              </p:cNvSpPr>
              <p:nvPr/>
            </p:nvSpPr>
            <p:spPr bwMode="auto">
              <a:xfrm>
                <a:off x="1608138" y="4552950"/>
                <a:ext cx="706438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9" name="Text Box 111"/>
              <p:cNvSpPr txBox="1">
                <a:spLocks noChangeArrowheads="1"/>
              </p:cNvSpPr>
              <p:nvPr/>
            </p:nvSpPr>
            <p:spPr bwMode="auto">
              <a:xfrm>
                <a:off x="2208213" y="4648200"/>
                <a:ext cx="500063" cy="23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900" b="0">
                    <a:solidFill>
                      <a:srgbClr val="CC0000"/>
                    </a:solidFill>
                    <a:latin typeface="Tahoma" charset="0"/>
                  </a:rPr>
                  <a:t>0     1</a:t>
                </a:r>
              </a:p>
            </p:txBody>
          </p:sp>
          <p:sp>
            <p:nvSpPr>
              <p:cNvPr id="25620" name="Line 115"/>
              <p:cNvSpPr>
                <a:spLocks noChangeShapeType="1"/>
              </p:cNvSpPr>
              <p:nvPr/>
            </p:nvSpPr>
            <p:spPr bwMode="auto">
              <a:xfrm flipV="1">
                <a:off x="2065338" y="4800600"/>
                <a:ext cx="228600" cy="16192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1" name="Line 73"/>
              <p:cNvSpPr>
                <a:spLocks noChangeShapeType="1"/>
              </p:cNvSpPr>
              <p:nvPr/>
            </p:nvSpPr>
            <p:spPr bwMode="auto">
              <a:xfrm flipH="1">
                <a:off x="228600" y="4962525"/>
                <a:ext cx="36655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110"/>
              <p:cNvSpPr>
                <a:spLocks noChangeShapeType="1"/>
              </p:cNvSpPr>
              <p:nvPr/>
            </p:nvSpPr>
            <p:spPr bwMode="auto">
              <a:xfrm flipV="1">
                <a:off x="3894138" y="4800600"/>
                <a:ext cx="228600" cy="161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606" name="Group 18"/>
            <p:cNvGrpSpPr>
              <a:grpSpLocks/>
            </p:cNvGrpSpPr>
            <p:nvPr/>
          </p:nvGrpSpPr>
          <p:grpSpPr bwMode="auto">
            <a:xfrm>
              <a:off x="1836738" y="4354294"/>
              <a:ext cx="719666" cy="536794"/>
              <a:chOff x="1836738" y="4354294"/>
              <a:chExt cx="719666" cy="536794"/>
            </a:xfrm>
          </p:grpSpPr>
          <p:sp>
            <p:nvSpPr>
              <p:cNvPr id="25607" name="Rectangle 31"/>
              <p:cNvSpPr>
                <a:spLocks noChangeArrowheads="1"/>
              </p:cNvSpPr>
              <p:nvPr/>
            </p:nvSpPr>
            <p:spPr bwMode="auto">
              <a:xfrm>
                <a:off x="1933064" y="4354294"/>
                <a:ext cx="381512" cy="221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0">
                    <a:solidFill>
                      <a:srgbClr val="FF0000"/>
                    </a:solidFill>
                    <a:latin typeface="Tahoma" charset="0"/>
                    <a:cs typeface="Tahoma" charset="0"/>
                  </a:rPr>
                  <a:t>&lt;?</a:t>
                </a:r>
              </a:p>
            </p:txBody>
          </p:sp>
          <p:sp>
            <p:nvSpPr>
              <p:cNvPr id="25608" name="Freeform 7"/>
              <p:cNvSpPr>
                <a:spLocks/>
              </p:cNvSpPr>
              <p:nvPr/>
            </p:nvSpPr>
            <p:spPr bwMode="auto">
              <a:xfrm>
                <a:off x="2314576" y="4495800"/>
                <a:ext cx="241828" cy="395288"/>
              </a:xfrm>
              <a:custGeom>
                <a:avLst/>
                <a:gdLst>
                  <a:gd name="T0" fmla="*/ 0 w 268111"/>
                  <a:gd name="T1" fmla="*/ 0 h 345722"/>
                  <a:gd name="T2" fmla="*/ 194863 w 268111"/>
                  <a:gd name="T3" fmla="*/ 6875 h 345722"/>
                  <a:gd name="T4" fmla="*/ 196739 w 268111"/>
                  <a:gd name="T5" fmla="*/ 516757 h 3457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8111" h="345722">
                    <a:moveTo>
                      <a:pt x="0" y="0"/>
                    </a:moveTo>
                    <a:lnTo>
                      <a:pt x="265556" y="4600"/>
                    </a:lnTo>
                    <a:cubicBezTo>
                      <a:pt x="266408" y="118307"/>
                      <a:pt x="267259" y="232015"/>
                      <a:pt x="268111" y="34572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b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5609" name="Straight Connector 11"/>
              <p:cNvCxnSpPr>
                <a:cxnSpLocks noChangeShapeType="1"/>
                <a:stCxn id="25607" idx="1"/>
              </p:cNvCxnSpPr>
              <p:nvPr/>
            </p:nvCxnSpPr>
            <p:spPr bwMode="auto">
              <a:xfrm flipH="1">
                <a:off x="1836738" y="4465263"/>
                <a:ext cx="9632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0" name="Straight Connector 14"/>
              <p:cNvCxnSpPr>
                <a:cxnSpLocks noChangeShapeType="1"/>
                <a:stCxn id="25607" idx="2"/>
              </p:cNvCxnSpPr>
              <p:nvPr/>
            </p:nvCxnSpPr>
            <p:spPr bwMode="auto">
              <a:xfrm>
                <a:off x="2123820" y="4576231"/>
                <a:ext cx="0" cy="5926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Design Approach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sz="half" idx="1"/>
          </p:nvPr>
        </p:nvSpPr>
        <p:spPr>
          <a:xfrm>
            <a:off x="0" y="708025"/>
            <a:ext cx="9144000" cy="2035175"/>
          </a:xfrm>
        </p:spPr>
        <p:txBody>
          <a:bodyPr/>
          <a:lstStyle/>
          <a:p>
            <a:pPr>
              <a:buFont typeface="Wingdings 2" charset="0"/>
              <a:buNone/>
              <a:defRPr/>
            </a:pP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Incremental Featurism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We will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implement circuits for each type of instruction individually, and merge them (using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MUXes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).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181600" y="2557463"/>
            <a:ext cx="3319463" cy="996950"/>
            <a:chOff x="3264" y="1611"/>
            <a:chExt cx="2091" cy="628"/>
          </a:xfrm>
        </p:grpSpPr>
        <p:grpSp>
          <p:nvGrpSpPr>
            <p:cNvPr id="26686" name="Group 6"/>
            <p:cNvGrpSpPr>
              <a:grpSpLocks/>
            </p:cNvGrpSpPr>
            <p:nvPr/>
          </p:nvGrpSpPr>
          <p:grpSpPr bwMode="auto">
            <a:xfrm>
              <a:off x="3264" y="2064"/>
              <a:ext cx="568" cy="100"/>
              <a:chOff x="620" y="3305"/>
              <a:chExt cx="568" cy="100"/>
            </a:xfrm>
          </p:grpSpPr>
          <p:sp>
            <p:nvSpPr>
              <p:cNvPr id="26689" name="Rectangle 7"/>
              <p:cNvSpPr>
                <a:spLocks noChangeArrowheads="1"/>
              </p:cNvSpPr>
              <p:nvPr/>
            </p:nvSpPr>
            <p:spPr bwMode="auto">
              <a:xfrm>
                <a:off x="620" y="3305"/>
                <a:ext cx="568" cy="1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grpSp>
            <p:nvGrpSpPr>
              <p:cNvPr id="26690" name="Group 8"/>
              <p:cNvGrpSpPr>
                <a:grpSpLocks/>
              </p:cNvGrpSpPr>
              <p:nvPr/>
            </p:nvGrpSpPr>
            <p:grpSpPr bwMode="auto">
              <a:xfrm>
                <a:off x="620" y="3355"/>
                <a:ext cx="59" cy="37"/>
                <a:chOff x="620" y="3355"/>
                <a:chExt cx="59" cy="37"/>
              </a:xfrm>
            </p:grpSpPr>
            <p:sp>
              <p:nvSpPr>
                <p:cNvPr id="26691" name="Line 9"/>
                <p:cNvSpPr>
                  <a:spLocks noChangeShapeType="1"/>
                </p:cNvSpPr>
                <p:nvPr/>
              </p:nvSpPr>
              <p:spPr bwMode="auto">
                <a:xfrm>
                  <a:off x="620" y="3355"/>
                  <a:ext cx="59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20" y="3376"/>
                  <a:ext cx="59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87" name="Rectangle 11"/>
            <p:cNvSpPr>
              <a:spLocks noChangeArrowheads="1"/>
            </p:cNvSpPr>
            <p:nvPr/>
          </p:nvSpPr>
          <p:spPr bwMode="auto">
            <a:xfrm>
              <a:off x="3408" y="1611"/>
              <a:ext cx="194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000" b="0">
                  <a:latin typeface="Tahoma" charset="0"/>
                </a:rPr>
                <a:t>Our Bag of Components:</a:t>
              </a:r>
            </a:p>
          </p:txBody>
        </p:sp>
        <p:sp>
          <p:nvSpPr>
            <p:cNvPr id="26688" name="Text Box 12"/>
            <p:cNvSpPr txBox="1">
              <a:spLocks noChangeArrowheads="1"/>
            </p:cNvSpPr>
            <p:nvPr/>
          </p:nvSpPr>
          <p:spPr bwMode="auto">
            <a:xfrm>
              <a:off x="4164" y="1987"/>
              <a:ext cx="7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</a:rPr>
                <a:t>Registers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5181600" y="3641725"/>
            <a:ext cx="2314575" cy="400050"/>
            <a:chOff x="3264" y="2294"/>
            <a:chExt cx="1458" cy="252"/>
          </a:xfrm>
        </p:grpSpPr>
        <p:grpSp>
          <p:nvGrpSpPr>
            <p:cNvPr id="26677" name="Group 72"/>
            <p:cNvGrpSpPr>
              <a:grpSpLocks/>
            </p:cNvGrpSpPr>
            <p:nvPr/>
          </p:nvGrpSpPr>
          <p:grpSpPr bwMode="auto">
            <a:xfrm>
              <a:off x="3264" y="2352"/>
              <a:ext cx="690" cy="150"/>
              <a:chOff x="3264" y="2352"/>
              <a:chExt cx="690" cy="150"/>
            </a:xfrm>
          </p:grpSpPr>
          <p:sp>
            <p:nvSpPr>
              <p:cNvPr id="26679" name="Freeform 15"/>
              <p:cNvSpPr>
                <a:spLocks/>
              </p:cNvSpPr>
              <p:nvPr/>
            </p:nvSpPr>
            <p:spPr bwMode="auto">
              <a:xfrm>
                <a:off x="3264" y="2352"/>
                <a:ext cx="570" cy="137"/>
              </a:xfrm>
              <a:custGeom>
                <a:avLst/>
                <a:gdLst>
                  <a:gd name="T0" fmla="*/ 0 w 570"/>
                  <a:gd name="T1" fmla="*/ 0 h 137"/>
                  <a:gd name="T2" fmla="*/ 570 w 570"/>
                  <a:gd name="T3" fmla="*/ 0 h 137"/>
                  <a:gd name="T4" fmla="*/ 499 w 570"/>
                  <a:gd name="T5" fmla="*/ 137 h 137"/>
                  <a:gd name="T6" fmla="*/ 71 w 570"/>
                  <a:gd name="T7" fmla="*/ 137 h 137"/>
                  <a:gd name="T8" fmla="*/ 0 w 570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7"/>
                  <a:gd name="T17" fmla="*/ 570 w 570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7">
                    <a:moveTo>
                      <a:pt x="0" y="0"/>
                    </a:moveTo>
                    <a:lnTo>
                      <a:pt x="570" y="0"/>
                    </a:lnTo>
                    <a:lnTo>
                      <a:pt x="499" y="137"/>
                    </a:lnTo>
                    <a:lnTo>
                      <a:pt x="71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16"/>
              <p:cNvSpPr>
                <a:spLocks/>
              </p:cNvSpPr>
              <p:nvPr/>
            </p:nvSpPr>
            <p:spPr bwMode="auto">
              <a:xfrm>
                <a:off x="3272" y="2366"/>
                <a:ext cx="570" cy="136"/>
              </a:xfrm>
              <a:custGeom>
                <a:avLst/>
                <a:gdLst>
                  <a:gd name="T0" fmla="*/ 0 w 570"/>
                  <a:gd name="T1" fmla="*/ 0 h 136"/>
                  <a:gd name="T2" fmla="*/ 570 w 570"/>
                  <a:gd name="T3" fmla="*/ 0 h 136"/>
                  <a:gd name="T4" fmla="*/ 498 w 570"/>
                  <a:gd name="T5" fmla="*/ 136 h 136"/>
                  <a:gd name="T6" fmla="*/ 71 w 570"/>
                  <a:gd name="T7" fmla="*/ 136 h 136"/>
                  <a:gd name="T8" fmla="*/ 0 w 570"/>
                  <a:gd name="T9" fmla="*/ 0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0"/>
                  <a:gd name="T16" fmla="*/ 0 h 136"/>
                  <a:gd name="T17" fmla="*/ 570 w 570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0" h="136">
                    <a:moveTo>
                      <a:pt x="0" y="0"/>
                    </a:moveTo>
                    <a:lnTo>
                      <a:pt x="570" y="0"/>
                    </a:lnTo>
                    <a:lnTo>
                      <a:pt x="498" y="136"/>
                    </a:lnTo>
                    <a:lnTo>
                      <a:pt x="71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Arc 17"/>
              <p:cNvSpPr>
                <a:spLocks/>
              </p:cNvSpPr>
              <p:nvPr/>
            </p:nvSpPr>
            <p:spPr bwMode="auto">
              <a:xfrm>
                <a:off x="3810" y="2397"/>
                <a:ext cx="58" cy="40"/>
              </a:xfrm>
              <a:custGeom>
                <a:avLst/>
                <a:gdLst>
                  <a:gd name="T0" fmla="*/ 0 w 21600"/>
                  <a:gd name="T1" fmla="*/ 0 h 14846"/>
                  <a:gd name="T2" fmla="*/ 0 w 21600"/>
                  <a:gd name="T3" fmla="*/ 0 h 14846"/>
                  <a:gd name="T4" fmla="*/ 0 w 21600"/>
                  <a:gd name="T5" fmla="*/ 0 h 148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846"/>
                  <a:gd name="T11" fmla="*/ 21600 w 21600"/>
                  <a:gd name="T12" fmla="*/ 14846 h 14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846" fill="none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</a:path>
                  <a:path w="21600" h="14846" stroke="0" extrusionOk="0">
                    <a:moveTo>
                      <a:pt x="20284" y="-1"/>
                    </a:moveTo>
                    <a:cubicBezTo>
                      <a:pt x="21154" y="2377"/>
                      <a:pt x="21600" y="4890"/>
                      <a:pt x="21600" y="7423"/>
                    </a:cubicBezTo>
                    <a:cubicBezTo>
                      <a:pt x="21600" y="9955"/>
                      <a:pt x="21154" y="12468"/>
                      <a:pt x="20284" y="14846"/>
                    </a:cubicBezTo>
                    <a:lnTo>
                      <a:pt x="0" y="7423"/>
                    </a:lnTo>
                    <a:lnTo>
                      <a:pt x="20284" y="-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Line 18"/>
              <p:cNvSpPr>
                <a:spLocks noChangeShapeType="1"/>
              </p:cNvSpPr>
              <p:nvPr/>
            </p:nvSpPr>
            <p:spPr bwMode="auto">
              <a:xfrm>
                <a:off x="3859" y="2420"/>
                <a:ext cx="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83" name="Group 19"/>
              <p:cNvGrpSpPr>
                <a:grpSpLocks/>
              </p:cNvGrpSpPr>
              <p:nvPr/>
            </p:nvGrpSpPr>
            <p:grpSpPr bwMode="auto">
              <a:xfrm>
                <a:off x="3406" y="2370"/>
                <a:ext cx="319" cy="114"/>
                <a:chOff x="1014" y="3623"/>
                <a:chExt cx="319" cy="114"/>
              </a:xfrm>
            </p:grpSpPr>
            <p:sp>
              <p:nvSpPr>
                <p:cNvPr id="266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014" y="3631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Helvetica" charset="0"/>
                    </a:rPr>
                    <a:t>0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266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4" y="3623"/>
                  <a:ext cx="4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0">
                      <a:solidFill>
                        <a:srgbClr val="000000"/>
                      </a:solidFill>
                      <a:latin typeface="Helvetica" charset="0"/>
                    </a:rPr>
                    <a:t>1</a:t>
                  </a:r>
                  <a:endParaRPr lang="en-US" b="0">
                    <a:latin typeface="Tahoma" charset="0"/>
                  </a:endParaRPr>
                </a:p>
              </p:txBody>
            </p:sp>
          </p:grpSp>
        </p:grpSp>
        <p:sp>
          <p:nvSpPr>
            <p:cNvPr id="26678" name="Text Box 22"/>
            <p:cNvSpPr txBox="1">
              <a:spLocks noChangeArrowheads="1"/>
            </p:cNvSpPr>
            <p:nvPr/>
          </p:nvSpPr>
          <p:spPr bwMode="auto">
            <a:xfrm>
              <a:off x="4156" y="2294"/>
              <a:ext cx="5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</a:rPr>
                <a:t>Muxes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53000" y="4251325"/>
            <a:ext cx="3136900" cy="466725"/>
            <a:chOff x="3120" y="2678"/>
            <a:chExt cx="1976" cy="294"/>
          </a:xfrm>
        </p:grpSpPr>
        <p:grpSp>
          <p:nvGrpSpPr>
            <p:cNvPr id="26667" name="Group 24"/>
            <p:cNvGrpSpPr>
              <a:grpSpLocks/>
            </p:cNvGrpSpPr>
            <p:nvPr/>
          </p:nvGrpSpPr>
          <p:grpSpPr bwMode="auto">
            <a:xfrm>
              <a:off x="3120" y="2688"/>
              <a:ext cx="820" cy="284"/>
              <a:chOff x="2080" y="2879"/>
              <a:chExt cx="820" cy="284"/>
            </a:xfrm>
          </p:grpSpPr>
          <p:sp>
            <p:nvSpPr>
              <p:cNvPr id="26669" name="Freeform 25"/>
              <p:cNvSpPr>
                <a:spLocks/>
              </p:cNvSpPr>
              <p:nvPr/>
            </p:nvSpPr>
            <p:spPr bwMode="auto">
              <a:xfrm>
                <a:off x="2112" y="2879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26"/>
              <p:cNvSpPr>
                <a:spLocks/>
              </p:cNvSpPr>
              <p:nvPr/>
            </p:nvSpPr>
            <p:spPr bwMode="auto">
              <a:xfrm>
                <a:off x="2116" y="2883"/>
                <a:ext cx="784" cy="280"/>
              </a:xfrm>
              <a:custGeom>
                <a:avLst/>
                <a:gdLst>
                  <a:gd name="T0" fmla="*/ 0 w 784"/>
                  <a:gd name="T1" fmla="*/ 0 h 280"/>
                  <a:gd name="T2" fmla="*/ 344 w 784"/>
                  <a:gd name="T3" fmla="*/ 0 h 280"/>
                  <a:gd name="T4" fmla="*/ 392 w 784"/>
                  <a:gd name="T5" fmla="*/ 70 h 280"/>
                  <a:gd name="T6" fmla="*/ 439 w 784"/>
                  <a:gd name="T7" fmla="*/ 0 h 280"/>
                  <a:gd name="T8" fmla="*/ 784 w 784"/>
                  <a:gd name="T9" fmla="*/ 0 h 280"/>
                  <a:gd name="T10" fmla="*/ 590 w 784"/>
                  <a:gd name="T11" fmla="*/ 280 h 280"/>
                  <a:gd name="T12" fmla="*/ 198 w 784"/>
                  <a:gd name="T13" fmla="*/ 280 h 280"/>
                  <a:gd name="T14" fmla="*/ 0 w 784"/>
                  <a:gd name="T15" fmla="*/ 0 h 2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4"/>
                  <a:gd name="T25" fmla="*/ 0 h 280"/>
                  <a:gd name="T26" fmla="*/ 784 w 784"/>
                  <a:gd name="T27" fmla="*/ 280 h 2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4" h="280">
                    <a:moveTo>
                      <a:pt x="0" y="0"/>
                    </a:moveTo>
                    <a:lnTo>
                      <a:pt x="344" y="0"/>
                    </a:lnTo>
                    <a:lnTo>
                      <a:pt x="392" y="70"/>
                    </a:lnTo>
                    <a:lnTo>
                      <a:pt x="439" y="0"/>
                    </a:lnTo>
                    <a:lnTo>
                      <a:pt x="784" y="0"/>
                    </a:lnTo>
                    <a:lnTo>
                      <a:pt x="590" y="280"/>
                    </a:lnTo>
                    <a:lnTo>
                      <a:pt x="198" y="2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71" name="Group 27"/>
              <p:cNvGrpSpPr>
                <a:grpSpLocks/>
              </p:cNvGrpSpPr>
              <p:nvPr/>
            </p:nvGrpSpPr>
            <p:grpSpPr bwMode="auto">
              <a:xfrm>
                <a:off x="2080" y="2910"/>
                <a:ext cx="683" cy="166"/>
                <a:chOff x="2080" y="2910"/>
                <a:chExt cx="683" cy="166"/>
              </a:xfrm>
            </p:grpSpPr>
            <p:sp>
              <p:nvSpPr>
                <p:cNvPr id="26672" name="Rectangle 28"/>
                <p:cNvSpPr>
                  <a:spLocks noChangeArrowheads="1"/>
                </p:cNvSpPr>
                <p:nvPr/>
              </p:nvSpPr>
              <p:spPr bwMode="auto">
                <a:xfrm>
                  <a:off x="2409" y="2960"/>
                  <a:ext cx="19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Helvetica" charset="0"/>
                    </a:rPr>
                    <a:t>ALU</a:t>
                  </a:r>
                  <a:endParaRPr lang="en-US" b="0" dirty="0">
                    <a:latin typeface="Tahoma" charset="0"/>
                  </a:endParaRPr>
                </a:p>
              </p:txBody>
            </p:sp>
            <p:sp>
              <p:nvSpPr>
                <p:cNvPr id="26673" name="Rectangle 29"/>
                <p:cNvSpPr>
                  <a:spLocks noChangeArrowheads="1"/>
                </p:cNvSpPr>
                <p:nvPr/>
              </p:nvSpPr>
              <p:spPr bwMode="auto">
                <a:xfrm>
                  <a:off x="2259" y="2910"/>
                  <a:ext cx="40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Helvetica" charset="0"/>
                    </a:rPr>
                    <a:t>A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26674" name="Rectangle 30"/>
                <p:cNvSpPr>
                  <a:spLocks noChangeArrowheads="1"/>
                </p:cNvSpPr>
                <p:nvPr/>
              </p:nvSpPr>
              <p:spPr bwMode="auto">
                <a:xfrm>
                  <a:off x="2723" y="2910"/>
                  <a:ext cx="40" cy="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 b="0">
                      <a:solidFill>
                        <a:srgbClr val="000000"/>
                      </a:solidFill>
                      <a:latin typeface="Helvetica" charset="0"/>
                    </a:rPr>
                    <a:t>B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26675" name="Arc 31"/>
                <p:cNvSpPr>
                  <a:spLocks/>
                </p:cNvSpPr>
                <p:nvPr/>
              </p:nvSpPr>
              <p:spPr bwMode="auto">
                <a:xfrm>
                  <a:off x="2159" y="3007"/>
                  <a:ext cx="48" cy="32"/>
                </a:xfrm>
                <a:custGeom>
                  <a:avLst/>
                  <a:gdLst>
                    <a:gd name="T0" fmla="*/ 0 w 21600"/>
                    <a:gd name="T1" fmla="*/ 0 h 14688"/>
                    <a:gd name="T2" fmla="*/ 0 w 21600"/>
                    <a:gd name="T3" fmla="*/ 0 h 14688"/>
                    <a:gd name="T4" fmla="*/ 0 w 21600"/>
                    <a:gd name="T5" fmla="*/ 0 h 1468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4688"/>
                    <a:gd name="T11" fmla="*/ 21600 w 21600"/>
                    <a:gd name="T12" fmla="*/ 14688 h 146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4688" fill="none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-1" y="4839"/>
                        <a:pt x="435" y="2354"/>
                        <a:pt x="1286" y="-1"/>
                      </a:cubicBezTo>
                    </a:path>
                    <a:path w="21600" h="14688" stroke="0" extrusionOk="0">
                      <a:moveTo>
                        <a:pt x="1286" y="14688"/>
                      </a:moveTo>
                      <a:cubicBezTo>
                        <a:pt x="435" y="12333"/>
                        <a:pt x="0" y="9848"/>
                        <a:pt x="0" y="7344"/>
                      </a:cubicBezTo>
                      <a:cubicBezTo>
                        <a:pt x="-1" y="4839"/>
                        <a:pt x="435" y="2354"/>
                        <a:pt x="1286" y="-1"/>
                      </a:cubicBezTo>
                      <a:lnTo>
                        <a:pt x="21600" y="7344"/>
                      </a:lnTo>
                      <a:lnTo>
                        <a:pt x="1286" y="146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6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080" y="3019"/>
                  <a:ext cx="79" cy="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68" name="Text Box 33"/>
            <p:cNvSpPr txBox="1">
              <a:spLocks noChangeArrowheads="1"/>
            </p:cNvSpPr>
            <p:nvPr/>
          </p:nvSpPr>
          <p:spPr bwMode="auto">
            <a:xfrm>
              <a:off x="4008" y="2678"/>
              <a:ext cx="10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Tahoma" charset="0"/>
                </a:rPr>
                <a:t>ALU &amp; adders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008563" y="5008563"/>
            <a:ext cx="3595687" cy="1335087"/>
            <a:chOff x="3155" y="3155"/>
            <a:chExt cx="2265" cy="841"/>
          </a:xfrm>
        </p:grpSpPr>
        <p:grpSp>
          <p:nvGrpSpPr>
            <p:cNvPr id="26635" name="Group 35"/>
            <p:cNvGrpSpPr>
              <a:grpSpLocks/>
            </p:cNvGrpSpPr>
            <p:nvPr/>
          </p:nvGrpSpPr>
          <p:grpSpPr bwMode="auto">
            <a:xfrm>
              <a:off x="4848" y="3299"/>
              <a:ext cx="572" cy="424"/>
              <a:chOff x="4124" y="3339"/>
              <a:chExt cx="572" cy="424"/>
            </a:xfrm>
          </p:grpSpPr>
          <p:grpSp>
            <p:nvGrpSpPr>
              <p:cNvPr id="26656" name="Group 36"/>
              <p:cNvGrpSpPr>
                <a:grpSpLocks/>
              </p:cNvGrpSpPr>
              <p:nvPr/>
            </p:nvGrpSpPr>
            <p:grpSpPr bwMode="auto">
              <a:xfrm>
                <a:off x="4128" y="3339"/>
                <a:ext cx="568" cy="424"/>
                <a:chOff x="4128" y="3339"/>
                <a:chExt cx="568" cy="424"/>
              </a:xfrm>
            </p:grpSpPr>
            <p:sp>
              <p:nvSpPr>
                <p:cNvPr id="26659" name="Rectangle 37"/>
                <p:cNvSpPr>
                  <a:spLocks noChangeArrowheads="1"/>
                </p:cNvSpPr>
                <p:nvPr/>
              </p:nvSpPr>
              <p:spPr bwMode="auto">
                <a:xfrm>
                  <a:off x="4128" y="3339"/>
                  <a:ext cx="568" cy="42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ahoma" charset="0"/>
                  </a:endParaRPr>
                </a:p>
              </p:txBody>
            </p:sp>
            <p:sp>
              <p:nvSpPr>
                <p:cNvPr id="26660" name="Rectangle 38"/>
                <p:cNvSpPr>
                  <a:spLocks noChangeArrowheads="1"/>
                </p:cNvSpPr>
                <p:nvPr/>
              </p:nvSpPr>
              <p:spPr bwMode="auto">
                <a:xfrm>
                  <a:off x="4438" y="3468"/>
                  <a:ext cx="158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000000"/>
                      </a:solidFill>
                      <a:latin typeface="Helvetica" charset="0"/>
                    </a:rPr>
                    <a:t>Data</a:t>
                  </a:r>
                  <a:endParaRPr lang="en-US" b="0">
                    <a:latin typeface="Tahoma" charset="0"/>
                  </a:endParaRPr>
                </a:p>
              </p:txBody>
            </p:sp>
            <p:sp>
              <p:nvSpPr>
                <p:cNvPr id="26661" name="Rectangle 39"/>
                <p:cNvSpPr>
                  <a:spLocks noChangeArrowheads="1"/>
                </p:cNvSpPr>
                <p:nvPr/>
              </p:nvSpPr>
              <p:spPr bwMode="auto">
                <a:xfrm>
                  <a:off x="4372" y="3539"/>
                  <a:ext cx="283" cy="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000000"/>
                      </a:solidFill>
                      <a:latin typeface="Helvetica" charset="0"/>
                    </a:rPr>
                    <a:t>Memory</a:t>
                  </a:r>
                  <a:endParaRPr lang="en-US" b="0">
                    <a:latin typeface="Tahoma" charset="0"/>
                  </a:endParaRPr>
                </a:p>
              </p:txBody>
            </p:sp>
            <p:grpSp>
              <p:nvGrpSpPr>
                <p:cNvPr id="26662" name="Group 40"/>
                <p:cNvGrpSpPr>
                  <a:grpSpLocks/>
                </p:cNvGrpSpPr>
                <p:nvPr/>
              </p:nvGrpSpPr>
              <p:grpSpPr bwMode="auto">
                <a:xfrm>
                  <a:off x="4164" y="3366"/>
                  <a:ext cx="115" cy="387"/>
                  <a:chOff x="4164" y="3366"/>
                  <a:chExt cx="115" cy="387"/>
                </a:xfrm>
              </p:grpSpPr>
              <p:sp>
                <p:nvSpPr>
                  <p:cNvPr id="266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69" y="3366"/>
                    <a:ext cx="94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Helvetica" charset="0"/>
                      </a:rPr>
                      <a:t>WD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266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164" y="3473"/>
                    <a:ext cx="40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Helvetica" charset="0"/>
                      </a:rPr>
                      <a:t>A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266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165" y="3579"/>
                    <a:ext cx="82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Helvetica" charset="0"/>
                      </a:rPr>
                      <a:t>RD</a:t>
                    </a:r>
                    <a:endParaRPr lang="en-US" b="0">
                      <a:latin typeface="Tahoma" charset="0"/>
                    </a:endParaRPr>
                  </a:p>
                </p:txBody>
              </p:sp>
              <p:sp>
                <p:nvSpPr>
                  <p:cNvPr id="266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169" y="3685"/>
                    <a:ext cx="110" cy="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 b="0">
                        <a:solidFill>
                          <a:srgbClr val="000000"/>
                        </a:solidFill>
                        <a:latin typeface="Helvetica" charset="0"/>
                      </a:rPr>
                      <a:t>R/W</a:t>
                    </a:r>
                    <a:endParaRPr lang="en-US" b="0">
                      <a:latin typeface="Tahoma" charset="0"/>
                    </a:endParaRPr>
                  </a:p>
                </p:txBody>
              </p:sp>
            </p:grpSp>
          </p:grpSp>
          <p:sp>
            <p:nvSpPr>
              <p:cNvPr id="26657" name="Line 45"/>
              <p:cNvSpPr>
                <a:spLocks noChangeShapeType="1"/>
              </p:cNvSpPr>
              <p:nvPr/>
            </p:nvSpPr>
            <p:spPr bwMode="auto">
              <a:xfrm>
                <a:off x="4124" y="3496"/>
                <a:ext cx="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Line 46"/>
              <p:cNvSpPr>
                <a:spLocks noChangeShapeType="1"/>
              </p:cNvSpPr>
              <p:nvPr/>
            </p:nvSpPr>
            <p:spPr bwMode="auto">
              <a:xfrm flipH="1">
                <a:off x="4215" y="3681"/>
                <a:ext cx="51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6" name="Group 47"/>
            <p:cNvGrpSpPr>
              <a:grpSpLocks/>
            </p:cNvGrpSpPr>
            <p:nvPr/>
          </p:nvGrpSpPr>
          <p:grpSpPr bwMode="auto">
            <a:xfrm>
              <a:off x="3155" y="3155"/>
              <a:ext cx="685" cy="685"/>
              <a:chOff x="1953" y="3489"/>
              <a:chExt cx="685" cy="685"/>
            </a:xfrm>
          </p:grpSpPr>
          <p:sp>
            <p:nvSpPr>
              <p:cNvPr id="26644" name="Rectangle 48"/>
              <p:cNvSpPr>
                <a:spLocks noChangeArrowheads="1"/>
              </p:cNvSpPr>
              <p:nvPr/>
            </p:nvSpPr>
            <p:spPr bwMode="auto">
              <a:xfrm>
                <a:off x="1953" y="3489"/>
                <a:ext cx="685" cy="685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26645" name="Rectangle 49"/>
              <p:cNvSpPr>
                <a:spLocks noChangeArrowheads="1"/>
              </p:cNvSpPr>
              <p:nvPr/>
            </p:nvSpPr>
            <p:spPr bwMode="auto">
              <a:xfrm>
                <a:off x="2201" y="3689"/>
                <a:ext cx="32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Helvetica" charset="0"/>
                  </a:rPr>
                  <a:t>Register</a:t>
                </a:r>
                <a:endParaRPr lang="en-US" b="0">
                  <a:latin typeface="Helvetica" charset="0"/>
                </a:endParaRPr>
              </a:p>
            </p:txBody>
          </p:sp>
          <p:sp>
            <p:nvSpPr>
              <p:cNvPr id="26646" name="Rectangle 50"/>
              <p:cNvSpPr>
                <a:spLocks noChangeArrowheads="1"/>
              </p:cNvSpPr>
              <p:nvPr/>
            </p:nvSpPr>
            <p:spPr bwMode="auto">
              <a:xfrm>
                <a:off x="2296" y="3774"/>
                <a:ext cx="14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Helvetica" charset="0"/>
                  </a:rPr>
                  <a:t>File</a:t>
                </a:r>
                <a:endParaRPr lang="en-US" b="0">
                  <a:latin typeface="Helvetica" charset="0"/>
                </a:endParaRPr>
              </a:p>
            </p:txBody>
          </p:sp>
          <p:sp>
            <p:nvSpPr>
              <p:cNvPr id="26647" name="Rectangle 51"/>
              <p:cNvSpPr>
                <a:spLocks noChangeArrowheads="1"/>
              </p:cNvSpPr>
              <p:nvPr/>
            </p:nvSpPr>
            <p:spPr bwMode="auto">
              <a:xfrm>
                <a:off x="2224" y="3860"/>
                <a:ext cx="28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  <a:latin typeface="Helvetica" charset="0"/>
                  </a:rPr>
                  <a:t>(3-port)</a:t>
                </a:r>
                <a:endParaRPr lang="en-US" b="0">
                  <a:latin typeface="Helvetica" charset="0"/>
                </a:endParaRPr>
              </a:p>
            </p:txBody>
          </p:sp>
          <p:sp>
            <p:nvSpPr>
              <p:cNvPr id="26648" name="Rectangle 52"/>
              <p:cNvSpPr>
                <a:spLocks noChangeArrowheads="1"/>
              </p:cNvSpPr>
              <p:nvPr/>
            </p:nvSpPr>
            <p:spPr bwMode="auto">
              <a:xfrm>
                <a:off x="2063" y="3527"/>
                <a:ext cx="125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RA1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49" name="Rectangle 53"/>
              <p:cNvSpPr>
                <a:spLocks noChangeArrowheads="1"/>
              </p:cNvSpPr>
              <p:nvPr/>
            </p:nvSpPr>
            <p:spPr bwMode="auto">
              <a:xfrm>
                <a:off x="2405" y="3527"/>
                <a:ext cx="125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RA2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0" name="Rectangle 54"/>
              <p:cNvSpPr>
                <a:spLocks noChangeArrowheads="1"/>
              </p:cNvSpPr>
              <p:nvPr/>
            </p:nvSpPr>
            <p:spPr bwMode="auto">
              <a:xfrm>
                <a:off x="2006" y="3651"/>
                <a:ext cx="10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WA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1" name="Rectangle 55"/>
              <p:cNvSpPr>
                <a:spLocks noChangeArrowheads="1"/>
              </p:cNvSpPr>
              <p:nvPr/>
            </p:nvSpPr>
            <p:spPr bwMode="auto">
              <a:xfrm>
                <a:off x="2006" y="3779"/>
                <a:ext cx="10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WE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2" name="Rectangle 56"/>
              <p:cNvSpPr>
                <a:spLocks noChangeArrowheads="1"/>
              </p:cNvSpPr>
              <p:nvPr/>
            </p:nvSpPr>
            <p:spPr bwMode="auto">
              <a:xfrm>
                <a:off x="2001" y="3907"/>
                <a:ext cx="11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WD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3" name="Rectangle 57"/>
              <p:cNvSpPr>
                <a:spLocks noChangeArrowheads="1"/>
              </p:cNvSpPr>
              <p:nvPr/>
            </p:nvSpPr>
            <p:spPr bwMode="auto">
              <a:xfrm>
                <a:off x="2124" y="4078"/>
                <a:ext cx="12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RD1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4" name="Rectangle 58"/>
              <p:cNvSpPr>
                <a:spLocks noChangeArrowheads="1"/>
              </p:cNvSpPr>
              <p:nvPr/>
            </p:nvSpPr>
            <p:spPr bwMode="auto">
              <a:xfrm>
                <a:off x="2427" y="4078"/>
                <a:ext cx="12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0">
                    <a:solidFill>
                      <a:srgbClr val="000000"/>
                    </a:solidFill>
                    <a:latin typeface="Helvetica" charset="0"/>
                  </a:rPr>
                  <a:t>RD2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55" name="Freeform 59"/>
              <p:cNvSpPr>
                <a:spLocks/>
              </p:cNvSpPr>
              <p:nvPr/>
            </p:nvSpPr>
            <p:spPr bwMode="auto">
              <a:xfrm>
                <a:off x="1954" y="4074"/>
                <a:ext cx="76" cy="85"/>
              </a:xfrm>
              <a:custGeom>
                <a:avLst/>
                <a:gdLst>
                  <a:gd name="T0" fmla="*/ 0 w 76"/>
                  <a:gd name="T1" fmla="*/ 0 h 85"/>
                  <a:gd name="T2" fmla="*/ 76 w 76"/>
                  <a:gd name="T3" fmla="*/ 42 h 85"/>
                  <a:gd name="T4" fmla="*/ 0 w 76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76"/>
                  <a:gd name="T10" fmla="*/ 0 h 85"/>
                  <a:gd name="T11" fmla="*/ 76 w 76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" h="85">
                    <a:moveTo>
                      <a:pt x="0" y="0"/>
                    </a:moveTo>
                    <a:lnTo>
                      <a:pt x="76" y="42"/>
                    </a:lnTo>
                    <a:lnTo>
                      <a:pt x="0" y="85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7" name="Group 60"/>
            <p:cNvGrpSpPr>
              <a:grpSpLocks/>
            </p:cNvGrpSpPr>
            <p:nvPr/>
          </p:nvGrpSpPr>
          <p:grpSpPr bwMode="auto">
            <a:xfrm>
              <a:off x="4080" y="3347"/>
              <a:ext cx="568" cy="280"/>
              <a:chOff x="3404" y="2787"/>
              <a:chExt cx="568" cy="280"/>
            </a:xfrm>
          </p:grpSpPr>
          <p:sp>
            <p:nvSpPr>
              <p:cNvPr id="26639" name="Rectangle 61"/>
              <p:cNvSpPr>
                <a:spLocks noChangeArrowheads="1"/>
              </p:cNvSpPr>
              <p:nvPr/>
            </p:nvSpPr>
            <p:spPr bwMode="auto">
              <a:xfrm>
                <a:off x="3404" y="2787"/>
                <a:ext cx="568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26640" name="Rectangle 62"/>
              <p:cNvSpPr>
                <a:spLocks noChangeArrowheads="1"/>
              </p:cNvSpPr>
              <p:nvPr/>
            </p:nvSpPr>
            <p:spPr bwMode="auto">
              <a:xfrm>
                <a:off x="3581" y="2845"/>
                <a:ext cx="37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Helvetica" charset="0"/>
                  </a:rPr>
                  <a:t>Instruction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41" name="Rectangle 63"/>
              <p:cNvSpPr>
                <a:spLocks noChangeArrowheads="1"/>
              </p:cNvSpPr>
              <p:nvPr/>
            </p:nvSpPr>
            <p:spPr bwMode="auto">
              <a:xfrm>
                <a:off x="3625" y="2915"/>
                <a:ext cx="283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Helvetica" charset="0"/>
                  </a:rPr>
                  <a:t>Memory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42" name="Rectangle 64"/>
              <p:cNvSpPr>
                <a:spLocks noChangeArrowheads="1"/>
              </p:cNvSpPr>
              <p:nvPr/>
            </p:nvSpPr>
            <p:spPr bwMode="auto">
              <a:xfrm>
                <a:off x="3421" y="2818"/>
                <a:ext cx="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A</a:t>
                </a:r>
                <a:endParaRPr lang="en-US" b="0">
                  <a:latin typeface="Tahoma" charset="0"/>
                </a:endParaRPr>
              </a:p>
            </p:txBody>
          </p:sp>
          <p:sp>
            <p:nvSpPr>
              <p:cNvPr id="26643" name="Rectangle 65"/>
              <p:cNvSpPr>
                <a:spLocks noChangeArrowheads="1"/>
              </p:cNvSpPr>
              <p:nvPr/>
            </p:nvSpPr>
            <p:spPr bwMode="auto">
              <a:xfrm>
                <a:off x="3423" y="2958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0">
                    <a:solidFill>
                      <a:srgbClr val="000000"/>
                    </a:solidFill>
                    <a:latin typeface="Helvetica" charset="0"/>
                  </a:rPr>
                  <a:t>D</a:t>
                </a:r>
                <a:endParaRPr lang="en-US" b="0">
                  <a:latin typeface="Tahoma" charset="0"/>
                </a:endParaRPr>
              </a:p>
            </p:txBody>
          </p:sp>
        </p:grpSp>
        <p:sp>
          <p:nvSpPr>
            <p:cNvPr id="26638" name="Text Box 66"/>
            <p:cNvSpPr txBox="1">
              <a:spLocks noChangeArrowheads="1"/>
            </p:cNvSpPr>
            <p:nvPr/>
          </p:nvSpPr>
          <p:spPr bwMode="auto">
            <a:xfrm>
              <a:off x="3902" y="3744"/>
              <a:ext cx="8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</a:rPr>
                <a:t>Memories</a:t>
              </a:r>
            </a:p>
          </p:txBody>
        </p: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8123238" y="4230688"/>
            <a:ext cx="792162" cy="461962"/>
            <a:chOff x="5117" y="2665"/>
            <a:chExt cx="499" cy="291"/>
          </a:xfrm>
        </p:grpSpPr>
        <p:sp>
          <p:nvSpPr>
            <p:cNvPr id="26633" name="AutoShape 69"/>
            <p:cNvSpPr>
              <a:spLocks noChangeArrowheads="1"/>
            </p:cNvSpPr>
            <p:nvPr/>
          </p:nvSpPr>
          <p:spPr bwMode="auto">
            <a:xfrm>
              <a:off x="5117" y="2710"/>
              <a:ext cx="499" cy="2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538 h 21600"/>
                <a:gd name="T14" fmla="*/ 17098 w 21600"/>
                <a:gd name="T15" fmla="*/ 170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4" name="Text Box 70"/>
            <p:cNvSpPr txBox="1">
              <a:spLocks noChangeArrowheads="1"/>
            </p:cNvSpPr>
            <p:nvPr/>
          </p:nvSpPr>
          <p:spPr bwMode="auto">
            <a:xfrm>
              <a:off x="5239" y="266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</a:rPr>
                <a:t>+</a:t>
              </a:r>
            </a:p>
          </p:txBody>
        </p:sp>
      </p:grpSp>
      <p:sp>
        <p:nvSpPr>
          <p:cNvPr id="73" name="Content Placeholder 70"/>
          <p:cNvSpPr>
            <a:spLocks noGrp="1"/>
          </p:cNvSpPr>
          <p:nvPr>
            <p:ph sz="half" idx="1"/>
          </p:nvPr>
        </p:nvSpPr>
        <p:spPr>
          <a:xfrm>
            <a:off x="-368300" y="2590800"/>
            <a:ext cx="5092700" cy="4267200"/>
          </a:xfrm>
        </p:spPr>
        <p:txBody>
          <a:bodyPr/>
          <a:lstStyle/>
          <a:p>
            <a:pPr marL="857250" lvl="1" indent="-457200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Steps:</a:t>
            </a: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1. 3-Operand ALU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2. ALU w/immediate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instrs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2. Loads &amp; Stores</a:t>
            </a: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3. Jumps &amp; Branches </a:t>
            </a: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4.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rPr>
              <a:t>Exceptions (briefly)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vert="horz" wrap="none" lIns="91440" tIns="45720" rIns="91440" bIns="45720" numCol="1" rtlCol="0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12727</TotalTime>
  <Words>2698</Words>
  <Application>Microsoft Macintosh PowerPoint</Application>
  <PresentationFormat>Letter Paper (8.5x11 in)</PresentationFormat>
  <Paragraphs>1390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Arial Narrow</vt:lpstr>
      <vt:lpstr>AvantGarde</vt:lpstr>
      <vt:lpstr>Courier New</vt:lpstr>
      <vt:lpstr>Helvetica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 Computer Organization and Design  Building a Computer!</vt:lpstr>
      <vt:lpstr>Building a Computer</vt:lpstr>
      <vt:lpstr>Datapath and Control</vt:lpstr>
      <vt:lpstr>Datapath for R-type Instructions</vt:lpstr>
      <vt:lpstr>Register File</vt:lpstr>
      <vt:lpstr>Register File has 3 ports</vt:lpstr>
      <vt:lpstr>Let’s review our ALU</vt:lpstr>
      <vt:lpstr>A minor modification to our ALU</vt:lpstr>
      <vt:lpstr>Design Approach</vt:lpstr>
      <vt:lpstr>Review: The MIPS ISA</vt:lpstr>
      <vt:lpstr>Fetching Sequential Instructions</vt:lpstr>
      <vt:lpstr>Instruction Fetch/Decode</vt:lpstr>
      <vt:lpstr>3-Operand ALU Data Path</vt:lpstr>
      <vt:lpstr>Shift Instructions</vt:lpstr>
      <vt:lpstr>ALU with Immediate</vt:lpstr>
      <vt:lpstr>Load Instruction</vt:lpstr>
      <vt:lpstr>Store Instruction</vt:lpstr>
      <vt:lpstr>JMP Instructions</vt:lpstr>
      <vt:lpstr>BEQ/BNE Instructions</vt:lpstr>
      <vt:lpstr>Jump Indirect Instructions</vt:lpstr>
      <vt:lpstr>Comparisons</vt:lpstr>
      <vt:lpstr>More comparisons</vt:lpstr>
      <vt:lpstr>LUI</vt:lpstr>
      <vt:lpstr>Reset, Interrupts, and Exceptions</vt:lpstr>
      <vt:lpstr>Exceptions</vt:lpstr>
      <vt:lpstr>MIPS: Our Final Version</vt:lpstr>
      <vt:lpstr>MIPS Control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Computer</dc:title>
  <dc:subject>Comp 411 -- Spring 2011</dc:subject>
  <dc:creator>Montek Singh</dc:creator>
  <cp:keywords/>
  <dc:description/>
  <cp:lastModifiedBy>hailey Huber</cp:lastModifiedBy>
  <cp:revision>432</cp:revision>
  <cp:lastPrinted>1999-09-10T12:56:53Z</cp:lastPrinted>
  <dcterms:created xsi:type="dcterms:W3CDTF">2011-04-18T13:35:14Z</dcterms:created>
  <dcterms:modified xsi:type="dcterms:W3CDTF">2016-04-23T03:02:51Z</dcterms:modified>
  <cp:category/>
</cp:coreProperties>
</file>